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handoutMasterIdLst>
    <p:handoutMasterId r:id="rId44"/>
  </p:handoutMasterIdLst>
  <p:sldIdLst>
    <p:sldId id="256" r:id="rId2"/>
    <p:sldId id="299" r:id="rId3"/>
    <p:sldId id="258" r:id="rId4"/>
    <p:sldId id="285" r:id="rId5"/>
    <p:sldId id="283" r:id="rId6"/>
    <p:sldId id="286" r:id="rId7"/>
    <p:sldId id="278" r:id="rId8"/>
    <p:sldId id="287" r:id="rId9"/>
    <p:sldId id="263" r:id="rId10"/>
    <p:sldId id="281" r:id="rId11"/>
    <p:sldId id="279" r:id="rId12"/>
    <p:sldId id="295" r:id="rId13"/>
    <p:sldId id="293" r:id="rId14"/>
    <p:sldId id="294" r:id="rId15"/>
    <p:sldId id="292" r:id="rId16"/>
    <p:sldId id="298" r:id="rId17"/>
    <p:sldId id="296" r:id="rId18"/>
    <p:sldId id="300" r:id="rId19"/>
    <p:sldId id="301" r:id="rId20"/>
    <p:sldId id="302" r:id="rId21"/>
    <p:sldId id="304" r:id="rId22"/>
    <p:sldId id="311" r:id="rId23"/>
    <p:sldId id="312" r:id="rId24"/>
    <p:sldId id="307" r:id="rId25"/>
    <p:sldId id="309" r:id="rId26"/>
    <p:sldId id="308" r:id="rId27"/>
    <p:sldId id="310" r:id="rId28"/>
    <p:sldId id="305" r:id="rId29"/>
    <p:sldId id="314" r:id="rId30"/>
    <p:sldId id="313" r:id="rId31"/>
    <p:sldId id="316" r:id="rId32"/>
    <p:sldId id="317" r:id="rId33"/>
    <p:sldId id="267" r:id="rId34"/>
    <p:sldId id="318" r:id="rId35"/>
    <p:sldId id="275" r:id="rId36"/>
    <p:sldId id="319" r:id="rId37"/>
    <p:sldId id="276" r:id="rId38"/>
    <p:sldId id="265" r:id="rId39"/>
    <p:sldId id="269" r:id="rId40"/>
    <p:sldId id="282" r:id="rId41"/>
    <p:sldId id="27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199" autoAdjust="0"/>
  </p:normalViewPr>
  <p:slideViewPr>
    <p:cSldViewPr>
      <p:cViewPr>
        <p:scale>
          <a:sx n="80" d="100"/>
          <a:sy n="80" d="100"/>
        </p:scale>
        <p:origin x="-216" y="954"/>
      </p:cViewPr>
      <p:guideLst>
        <p:guide orient="horz" pos="2160"/>
        <p:guide pos="2880"/>
      </p:guideLst>
    </p:cSldViewPr>
  </p:slideViewPr>
  <p:notesTextViewPr>
    <p:cViewPr>
      <p:scale>
        <a:sx n="1" d="1"/>
        <a:sy n="1" d="1"/>
      </p:scale>
      <p:origin x="0" y="0"/>
    </p:cViewPr>
  </p:notesTextViewPr>
  <p:notesViewPr>
    <p:cSldViewPr>
      <p:cViewPr>
        <p:scale>
          <a:sx n="90" d="100"/>
          <a:sy n="90" d="100"/>
        </p:scale>
        <p:origin x="-211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1D929-67AB-4EA2-BD7C-483B5A5760AA}" type="doc">
      <dgm:prSet loTypeId="urn:microsoft.com/office/officeart/2005/8/layout/hChevron3" loCatId="process" qsTypeId="urn:microsoft.com/office/officeart/2005/8/quickstyle/simple1" qsCatId="simple" csTypeId="urn:microsoft.com/office/officeart/2005/8/colors/accent1_2" csCatId="accent1" phldr="1"/>
      <dgm:spPr/>
    </dgm:pt>
    <dgm:pt modelId="{7FD6B77E-ED22-4058-BEB4-35BDF2993DE3}">
      <dgm:prSet phldrT="[Szöveg]"/>
      <dgm:spPr/>
      <dgm:t>
        <a:bodyPr/>
        <a:lstStyle/>
        <a:p>
          <a:r>
            <a:rPr lang="hu-HU" dirty="0" smtClean="0"/>
            <a:t>Action</a:t>
          </a:r>
          <a:endParaRPr lang="hu-HU" dirty="0"/>
        </a:p>
      </dgm:t>
    </dgm:pt>
    <dgm:pt modelId="{6DD45ADA-F71E-4596-B710-AE676F20221E}" type="parTrans" cxnId="{959D7DEF-8583-40A6-B4FF-8FA41BD0F27D}">
      <dgm:prSet/>
      <dgm:spPr/>
      <dgm:t>
        <a:bodyPr/>
        <a:lstStyle/>
        <a:p>
          <a:endParaRPr lang="hu-HU"/>
        </a:p>
      </dgm:t>
    </dgm:pt>
    <dgm:pt modelId="{9E06EBE2-7243-4809-896D-8830CC090945}" type="sibTrans" cxnId="{959D7DEF-8583-40A6-B4FF-8FA41BD0F27D}">
      <dgm:prSet/>
      <dgm:spPr/>
      <dgm:t>
        <a:bodyPr/>
        <a:lstStyle/>
        <a:p>
          <a:endParaRPr lang="hu-HU"/>
        </a:p>
      </dgm:t>
    </dgm:pt>
    <dgm:pt modelId="{0BD2A67A-4C6C-400F-BB62-43463F9E7D28}">
      <dgm:prSet phldrT="[Szöveg]"/>
      <dgm:spPr/>
      <dgm:t>
        <a:bodyPr/>
        <a:lstStyle/>
        <a:p>
          <a:r>
            <a:rPr lang="hu-HU" dirty="0" err="1" smtClean="0"/>
            <a:t>Roadmap</a:t>
          </a:r>
          <a:endParaRPr lang="hu-HU" dirty="0"/>
        </a:p>
      </dgm:t>
    </dgm:pt>
    <dgm:pt modelId="{5A55BEE2-D26B-43D8-A519-6FFDDAF442E1}" type="parTrans" cxnId="{515F4ABE-7C1A-41E3-A6A8-D735D1E21F43}">
      <dgm:prSet/>
      <dgm:spPr/>
      <dgm:t>
        <a:bodyPr/>
        <a:lstStyle/>
        <a:p>
          <a:endParaRPr lang="hu-HU"/>
        </a:p>
      </dgm:t>
    </dgm:pt>
    <dgm:pt modelId="{AC2E2941-A01B-49B9-9713-FA410FAD71D6}" type="sibTrans" cxnId="{515F4ABE-7C1A-41E3-A6A8-D735D1E21F43}">
      <dgm:prSet/>
      <dgm:spPr/>
      <dgm:t>
        <a:bodyPr/>
        <a:lstStyle/>
        <a:p>
          <a:endParaRPr lang="hu-HU"/>
        </a:p>
      </dgm:t>
    </dgm:pt>
    <dgm:pt modelId="{EFD38ABD-78B8-4A88-8608-379AF1691EC9}">
      <dgm:prSet phldrT="[Szöveg]"/>
      <dgm:spPr/>
      <dgm:t>
        <a:bodyPr/>
        <a:lstStyle/>
        <a:p>
          <a:r>
            <a:rPr lang="hu-HU" dirty="0" err="1" smtClean="0"/>
            <a:t>Interventions</a:t>
          </a:r>
          <a:r>
            <a:rPr lang="hu-HU" dirty="0" smtClean="0"/>
            <a:t> / </a:t>
          </a:r>
          <a:r>
            <a:rPr lang="hu-HU" dirty="0" err="1" smtClean="0"/>
            <a:t>Milestones</a:t>
          </a:r>
          <a:endParaRPr lang="hu-HU" dirty="0"/>
        </a:p>
      </dgm:t>
    </dgm:pt>
    <dgm:pt modelId="{D8DF1869-E889-43BD-9805-FD8302685298}" type="parTrans" cxnId="{BB80557F-EF87-43C7-8F23-F3AE9DC3FCF6}">
      <dgm:prSet/>
      <dgm:spPr/>
      <dgm:t>
        <a:bodyPr/>
        <a:lstStyle/>
        <a:p>
          <a:endParaRPr lang="hu-HU"/>
        </a:p>
      </dgm:t>
    </dgm:pt>
    <dgm:pt modelId="{40A0CA6F-BCC5-45A6-B875-269D938D7D42}" type="sibTrans" cxnId="{BB80557F-EF87-43C7-8F23-F3AE9DC3FCF6}">
      <dgm:prSet/>
      <dgm:spPr/>
      <dgm:t>
        <a:bodyPr/>
        <a:lstStyle/>
        <a:p>
          <a:endParaRPr lang="hu-HU"/>
        </a:p>
      </dgm:t>
    </dgm:pt>
    <dgm:pt modelId="{A7558F28-9DB6-40F9-9B26-141DBF512B31}">
      <dgm:prSet phldrT="[Szöveg]"/>
      <dgm:spPr/>
      <dgm:t>
        <a:bodyPr/>
        <a:lstStyle/>
        <a:p>
          <a:r>
            <a:rPr lang="hu-HU" dirty="0" err="1" smtClean="0"/>
            <a:t>Optimization</a:t>
          </a:r>
          <a:r>
            <a:rPr lang="hu-HU" dirty="0" smtClean="0"/>
            <a:t/>
          </a:r>
          <a:br>
            <a:rPr lang="hu-HU" dirty="0" smtClean="0"/>
          </a:br>
          <a:r>
            <a:rPr lang="hu-HU" dirty="0" err="1" smtClean="0"/>
            <a:t>model</a:t>
          </a:r>
          <a:endParaRPr lang="hu-HU" dirty="0"/>
        </a:p>
      </dgm:t>
    </dgm:pt>
    <dgm:pt modelId="{6243BFFA-8465-4186-8457-E09520BBB017}" type="parTrans" cxnId="{FF2883C3-9F1F-41E4-8B0A-6B5B5C029BA2}">
      <dgm:prSet/>
      <dgm:spPr/>
      <dgm:t>
        <a:bodyPr/>
        <a:lstStyle/>
        <a:p>
          <a:endParaRPr lang="hu-HU"/>
        </a:p>
      </dgm:t>
    </dgm:pt>
    <dgm:pt modelId="{5F81014B-92B3-4853-BE50-FAB7632601A1}" type="sibTrans" cxnId="{FF2883C3-9F1F-41E4-8B0A-6B5B5C029BA2}">
      <dgm:prSet/>
      <dgm:spPr/>
      <dgm:t>
        <a:bodyPr/>
        <a:lstStyle/>
        <a:p>
          <a:endParaRPr lang="hu-HU"/>
        </a:p>
      </dgm:t>
    </dgm:pt>
    <dgm:pt modelId="{D1A2A500-6E69-481B-8EC7-B76517334F61}">
      <dgm:prSet phldrT="[Szöveg]"/>
      <dgm:spPr/>
      <dgm:t>
        <a:bodyPr/>
        <a:lstStyle/>
        <a:p>
          <a:r>
            <a:rPr lang="hu-HU" dirty="0" err="1" smtClean="0"/>
            <a:t>Programming</a:t>
          </a:r>
          <a:endParaRPr lang="hu-HU" dirty="0"/>
        </a:p>
      </dgm:t>
    </dgm:pt>
    <dgm:pt modelId="{82C0B1BD-AD76-4CC2-ADF0-597D0133D9AB}" type="parTrans" cxnId="{87101C40-4461-4D33-87AE-0850AF748CB5}">
      <dgm:prSet/>
      <dgm:spPr/>
      <dgm:t>
        <a:bodyPr/>
        <a:lstStyle/>
        <a:p>
          <a:endParaRPr lang="hu-HU"/>
        </a:p>
      </dgm:t>
    </dgm:pt>
    <dgm:pt modelId="{FE7DAEFB-4BE8-4971-B198-3BB9DE2F0452}" type="sibTrans" cxnId="{87101C40-4461-4D33-87AE-0850AF748CB5}">
      <dgm:prSet/>
      <dgm:spPr/>
      <dgm:t>
        <a:bodyPr/>
        <a:lstStyle/>
        <a:p>
          <a:endParaRPr lang="hu-HU"/>
        </a:p>
      </dgm:t>
    </dgm:pt>
    <dgm:pt modelId="{31E524B1-0E7A-4B3C-A1F4-CC75C9FE76DD}">
      <dgm:prSet phldrT="[Szöveg]"/>
      <dgm:spPr/>
      <dgm:t>
        <a:bodyPr/>
        <a:lstStyle/>
        <a:p>
          <a:r>
            <a:rPr lang="hu-HU" dirty="0" smtClean="0"/>
            <a:t>Project</a:t>
          </a:r>
          <a:endParaRPr lang="hu-HU" dirty="0"/>
        </a:p>
      </dgm:t>
    </dgm:pt>
    <dgm:pt modelId="{3DF24486-47B9-43F6-A507-22C7E421C4D8}" type="parTrans" cxnId="{C1BC81E6-D378-45C8-8244-75ED86F140E0}">
      <dgm:prSet/>
      <dgm:spPr/>
      <dgm:t>
        <a:bodyPr/>
        <a:lstStyle/>
        <a:p>
          <a:endParaRPr lang="hu-HU"/>
        </a:p>
      </dgm:t>
    </dgm:pt>
    <dgm:pt modelId="{790D79EC-9B35-4220-87F5-A39CF819C00D}" type="sibTrans" cxnId="{C1BC81E6-D378-45C8-8244-75ED86F140E0}">
      <dgm:prSet/>
      <dgm:spPr/>
      <dgm:t>
        <a:bodyPr/>
        <a:lstStyle/>
        <a:p>
          <a:endParaRPr lang="hu-HU"/>
        </a:p>
      </dgm:t>
    </dgm:pt>
    <dgm:pt modelId="{26D6883E-FF3D-4CD5-BCB8-E02EB4DA844F}" type="pres">
      <dgm:prSet presAssocID="{C321D929-67AB-4EA2-BD7C-483B5A5760AA}" presName="Name0" presStyleCnt="0">
        <dgm:presLayoutVars>
          <dgm:dir/>
          <dgm:resizeHandles val="exact"/>
        </dgm:presLayoutVars>
      </dgm:prSet>
      <dgm:spPr/>
    </dgm:pt>
    <dgm:pt modelId="{34701554-E2F2-455B-86D2-DB9A4CCA9862}" type="pres">
      <dgm:prSet presAssocID="{7FD6B77E-ED22-4058-BEB4-35BDF2993DE3}" presName="parTxOnly" presStyleLbl="node1" presStyleIdx="0" presStyleCnt="6">
        <dgm:presLayoutVars>
          <dgm:bulletEnabled val="1"/>
        </dgm:presLayoutVars>
      </dgm:prSet>
      <dgm:spPr/>
      <dgm:t>
        <a:bodyPr/>
        <a:lstStyle/>
        <a:p>
          <a:endParaRPr lang="hu-HU"/>
        </a:p>
      </dgm:t>
    </dgm:pt>
    <dgm:pt modelId="{91CD740A-C900-4C82-881C-C140E3E1B470}" type="pres">
      <dgm:prSet presAssocID="{9E06EBE2-7243-4809-896D-8830CC090945}" presName="parSpace" presStyleCnt="0"/>
      <dgm:spPr/>
    </dgm:pt>
    <dgm:pt modelId="{AF914475-D724-4EEE-A84E-936A2C65E711}" type="pres">
      <dgm:prSet presAssocID="{0BD2A67A-4C6C-400F-BB62-43463F9E7D28}" presName="parTxOnly" presStyleLbl="node1" presStyleIdx="1" presStyleCnt="6">
        <dgm:presLayoutVars>
          <dgm:bulletEnabled val="1"/>
        </dgm:presLayoutVars>
      </dgm:prSet>
      <dgm:spPr/>
      <dgm:t>
        <a:bodyPr/>
        <a:lstStyle/>
        <a:p>
          <a:endParaRPr lang="hu-HU"/>
        </a:p>
      </dgm:t>
    </dgm:pt>
    <dgm:pt modelId="{D90B1E79-7A2F-4632-AD42-3893BA95AE0D}" type="pres">
      <dgm:prSet presAssocID="{AC2E2941-A01B-49B9-9713-FA410FAD71D6}" presName="parSpace" presStyleCnt="0"/>
      <dgm:spPr/>
    </dgm:pt>
    <dgm:pt modelId="{F1E293AA-AE98-48F0-BA7A-5518E2BA75B3}" type="pres">
      <dgm:prSet presAssocID="{EFD38ABD-78B8-4A88-8608-379AF1691EC9}" presName="parTxOnly" presStyleLbl="node1" presStyleIdx="2" presStyleCnt="6">
        <dgm:presLayoutVars>
          <dgm:bulletEnabled val="1"/>
        </dgm:presLayoutVars>
      </dgm:prSet>
      <dgm:spPr/>
      <dgm:t>
        <a:bodyPr/>
        <a:lstStyle/>
        <a:p>
          <a:endParaRPr lang="hu-HU"/>
        </a:p>
      </dgm:t>
    </dgm:pt>
    <dgm:pt modelId="{FD8C4795-40C0-455A-8314-0D1A11425F9B}" type="pres">
      <dgm:prSet presAssocID="{40A0CA6F-BCC5-45A6-B875-269D938D7D42}" presName="parSpace" presStyleCnt="0"/>
      <dgm:spPr/>
    </dgm:pt>
    <dgm:pt modelId="{DF75DB03-56CB-4D9A-BFCF-FF0F47918852}" type="pres">
      <dgm:prSet presAssocID="{A7558F28-9DB6-40F9-9B26-141DBF512B31}" presName="parTxOnly" presStyleLbl="node1" presStyleIdx="3" presStyleCnt="6">
        <dgm:presLayoutVars>
          <dgm:bulletEnabled val="1"/>
        </dgm:presLayoutVars>
      </dgm:prSet>
      <dgm:spPr/>
      <dgm:t>
        <a:bodyPr/>
        <a:lstStyle/>
        <a:p>
          <a:endParaRPr lang="hu-HU"/>
        </a:p>
      </dgm:t>
    </dgm:pt>
    <dgm:pt modelId="{87B6F988-2DF0-4E47-B409-AA849B87EE7F}" type="pres">
      <dgm:prSet presAssocID="{5F81014B-92B3-4853-BE50-FAB7632601A1}" presName="parSpace" presStyleCnt="0"/>
      <dgm:spPr/>
    </dgm:pt>
    <dgm:pt modelId="{FC3D649D-1392-443F-889C-BFB35985FE5A}" type="pres">
      <dgm:prSet presAssocID="{D1A2A500-6E69-481B-8EC7-B76517334F61}" presName="parTxOnly" presStyleLbl="node1" presStyleIdx="4" presStyleCnt="6">
        <dgm:presLayoutVars>
          <dgm:bulletEnabled val="1"/>
        </dgm:presLayoutVars>
      </dgm:prSet>
      <dgm:spPr/>
      <dgm:t>
        <a:bodyPr/>
        <a:lstStyle/>
        <a:p>
          <a:endParaRPr lang="hu-HU"/>
        </a:p>
      </dgm:t>
    </dgm:pt>
    <dgm:pt modelId="{ACB9ED8D-CA25-4A54-95E8-F170B25A8B63}" type="pres">
      <dgm:prSet presAssocID="{FE7DAEFB-4BE8-4971-B198-3BB9DE2F0452}" presName="parSpace" presStyleCnt="0"/>
      <dgm:spPr/>
    </dgm:pt>
    <dgm:pt modelId="{50EC4395-851F-4E82-A636-7C2CBFC6EE17}" type="pres">
      <dgm:prSet presAssocID="{31E524B1-0E7A-4B3C-A1F4-CC75C9FE76DD}" presName="parTxOnly" presStyleLbl="node1" presStyleIdx="5" presStyleCnt="6">
        <dgm:presLayoutVars>
          <dgm:bulletEnabled val="1"/>
        </dgm:presLayoutVars>
      </dgm:prSet>
      <dgm:spPr/>
      <dgm:t>
        <a:bodyPr/>
        <a:lstStyle/>
        <a:p>
          <a:endParaRPr lang="hu-HU"/>
        </a:p>
      </dgm:t>
    </dgm:pt>
  </dgm:ptLst>
  <dgm:cxnLst>
    <dgm:cxn modelId="{959D7DEF-8583-40A6-B4FF-8FA41BD0F27D}" srcId="{C321D929-67AB-4EA2-BD7C-483B5A5760AA}" destId="{7FD6B77E-ED22-4058-BEB4-35BDF2993DE3}" srcOrd="0" destOrd="0" parTransId="{6DD45ADA-F71E-4596-B710-AE676F20221E}" sibTransId="{9E06EBE2-7243-4809-896D-8830CC090945}"/>
    <dgm:cxn modelId="{759BD8FB-16DB-473F-97EB-110A4C5BC788}" type="presOf" srcId="{EFD38ABD-78B8-4A88-8608-379AF1691EC9}" destId="{F1E293AA-AE98-48F0-BA7A-5518E2BA75B3}" srcOrd="0" destOrd="0" presId="urn:microsoft.com/office/officeart/2005/8/layout/hChevron3"/>
    <dgm:cxn modelId="{87101C40-4461-4D33-87AE-0850AF748CB5}" srcId="{C321D929-67AB-4EA2-BD7C-483B5A5760AA}" destId="{D1A2A500-6E69-481B-8EC7-B76517334F61}" srcOrd="4" destOrd="0" parTransId="{82C0B1BD-AD76-4CC2-ADF0-597D0133D9AB}" sibTransId="{FE7DAEFB-4BE8-4971-B198-3BB9DE2F0452}"/>
    <dgm:cxn modelId="{515F4ABE-7C1A-41E3-A6A8-D735D1E21F43}" srcId="{C321D929-67AB-4EA2-BD7C-483B5A5760AA}" destId="{0BD2A67A-4C6C-400F-BB62-43463F9E7D28}" srcOrd="1" destOrd="0" parTransId="{5A55BEE2-D26B-43D8-A519-6FFDDAF442E1}" sibTransId="{AC2E2941-A01B-49B9-9713-FA410FAD71D6}"/>
    <dgm:cxn modelId="{BB80557F-EF87-43C7-8F23-F3AE9DC3FCF6}" srcId="{C321D929-67AB-4EA2-BD7C-483B5A5760AA}" destId="{EFD38ABD-78B8-4A88-8608-379AF1691EC9}" srcOrd="2" destOrd="0" parTransId="{D8DF1869-E889-43BD-9805-FD8302685298}" sibTransId="{40A0CA6F-BCC5-45A6-B875-269D938D7D42}"/>
    <dgm:cxn modelId="{3877DE2F-EE20-4BA4-A320-308512535DD6}" type="presOf" srcId="{C321D929-67AB-4EA2-BD7C-483B5A5760AA}" destId="{26D6883E-FF3D-4CD5-BCB8-E02EB4DA844F}" srcOrd="0" destOrd="0" presId="urn:microsoft.com/office/officeart/2005/8/layout/hChevron3"/>
    <dgm:cxn modelId="{3C574417-1B1B-450A-B5EA-B42F7BBDDFDF}" type="presOf" srcId="{0BD2A67A-4C6C-400F-BB62-43463F9E7D28}" destId="{AF914475-D724-4EEE-A84E-936A2C65E711}" srcOrd="0" destOrd="0" presId="urn:microsoft.com/office/officeart/2005/8/layout/hChevron3"/>
    <dgm:cxn modelId="{FF3B74B4-D6E5-4A51-806F-0FAA4A11C729}" type="presOf" srcId="{A7558F28-9DB6-40F9-9B26-141DBF512B31}" destId="{DF75DB03-56CB-4D9A-BFCF-FF0F47918852}" srcOrd="0" destOrd="0" presId="urn:microsoft.com/office/officeart/2005/8/layout/hChevron3"/>
    <dgm:cxn modelId="{F4A65A4C-725D-4113-B4D2-E8310197F75B}" type="presOf" srcId="{7FD6B77E-ED22-4058-BEB4-35BDF2993DE3}" destId="{34701554-E2F2-455B-86D2-DB9A4CCA9862}" srcOrd="0" destOrd="0" presId="urn:microsoft.com/office/officeart/2005/8/layout/hChevron3"/>
    <dgm:cxn modelId="{FF2883C3-9F1F-41E4-8B0A-6B5B5C029BA2}" srcId="{C321D929-67AB-4EA2-BD7C-483B5A5760AA}" destId="{A7558F28-9DB6-40F9-9B26-141DBF512B31}" srcOrd="3" destOrd="0" parTransId="{6243BFFA-8465-4186-8457-E09520BBB017}" sibTransId="{5F81014B-92B3-4853-BE50-FAB7632601A1}"/>
    <dgm:cxn modelId="{A7EBAD03-DCFF-49AC-98A9-AD36F294B50C}" type="presOf" srcId="{D1A2A500-6E69-481B-8EC7-B76517334F61}" destId="{FC3D649D-1392-443F-889C-BFB35985FE5A}" srcOrd="0" destOrd="0" presId="urn:microsoft.com/office/officeart/2005/8/layout/hChevron3"/>
    <dgm:cxn modelId="{532A85C7-A256-4D71-933E-88EC9765A862}" type="presOf" srcId="{31E524B1-0E7A-4B3C-A1F4-CC75C9FE76DD}" destId="{50EC4395-851F-4E82-A636-7C2CBFC6EE17}" srcOrd="0" destOrd="0" presId="urn:microsoft.com/office/officeart/2005/8/layout/hChevron3"/>
    <dgm:cxn modelId="{C1BC81E6-D378-45C8-8244-75ED86F140E0}" srcId="{C321D929-67AB-4EA2-BD7C-483B5A5760AA}" destId="{31E524B1-0E7A-4B3C-A1F4-CC75C9FE76DD}" srcOrd="5" destOrd="0" parTransId="{3DF24486-47B9-43F6-A507-22C7E421C4D8}" sibTransId="{790D79EC-9B35-4220-87F5-A39CF819C00D}"/>
    <dgm:cxn modelId="{B81C59C1-59B2-44C6-91CC-CCF851DA46C9}" type="presParOf" srcId="{26D6883E-FF3D-4CD5-BCB8-E02EB4DA844F}" destId="{34701554-E2F2-455B-86D2-DB9A4CCA9862}" srcOrd="0" destOrd="0" presId="urn:microsoft.com/office/officeart/2005/8/layout/hChevron3"/>
    <dgm:cxn modelId="{F8A044D8-CB40-4027-A9A5-D459EE0D0170}" type="presParOf" srcId="{26D6883E-FF3D-4CD5-BCB8-E02EB4DA844F}" destId="{91CD740A-C900-4C82-881C-C140E3E1B470}" srcOrd="1" destOrd="0" presId="urn:microsoft.com/office/officeart/2005/8/layout/hChevron3"/>
    <dgm:cxn modelId="{174E41DE-90A1-4DBD-9EA5-DF8432F79010}" type="presParOf" srcId="{26D6883E-FF3D-4CD5-BCB8-E02EB4DA844F}" destId="{AF914475-D724-4EEE-A84E-936A2C65E711}" srcOrd="2" destOrd="0" presId="urn:microsoft.com/office/officeart/2005/8/layout/hChevron3"/>
    <dgm:cxn modelId="{D123BB06-18E4-4E02-9148-8C8D5D19DC01}" type="presParOf" srcId="{26D6883E-FF3D-4CD5-BCB8-E02EB4DA844F}" destId="{D90B1E79-7A2F-4632-AD42-3893BA95AE0D}" srcOrd="3" destOrd="0" presId="urn:microsoft.com/office/officeart/2005/8/layout/hChevron3"/>
    <dgm:cxn modelId="{FAAB5CB0-C865-4CF8-A25A-3B954376B88A}" type="presParOf" srcId="{26D6883E-FF3D-4CD5-BCB8-E02EB4DA844F}" destId="{F1E293AA-AE98-48F0-BA7A-5518E2BA75B3}" srcOrd="4" destOrd="0" presId="urn:microsoft.com/office/officeart/2005/8/layout/hChevron3"/>
    <dgm:cxn modelId="{9507D158-6D9F-46E2-B4E2-FAEEA621C0C8}" type="presParOf" srcId="{26D6883E-FF3D-4CD5-BCB8-E02EB4DA844F}" destId="{FD8C4795-40C0-455A-8314-0D1A11425F9B}" srcOrd="5" destOrd="0" presId="urn:microsoft.com/office/officeart/2005/8/layout/hChevron3"/>
    <dgm:cxn modelId="{A57395AD-6A64-4D44-8102-F168DB3A125D}" type="presParOf" srcId="{26D6883E-FF3D-4CD5-BCB8-E02EB4DA844F}" destId="{DF75DB03-56CB-4D9A-BFCF-FF0F47918852}" srcOrd="6" destOrd="0" presId="urn:microsoft.com/office/officeart/2005/8/layout/hChevron3"/>
    <dgm:cxn modelId="{C3D9E48E-2E9E-4DCA-A299-66CBF80AC401}" type="presParOf" srcId="{26D6883E-FF3D-4CD5-BCB8-E02EB4DA844F}" destId="{87B6F988-2DF0-4E47-B409-AA849B87EE7F}" srcOrd="7" destOrd="0" presId="urn:microsoft.com/office/officeart/2005/8/layout/hChevron3"/>
    <dgm:cxn modelId="{D8CDC81D-9126-40D4-B300-06510DAC2B7E}" type="presParOf" srcId="{26D6883E-FF3D-4CD5-BCB8-E02EB4DA844F}" destId="{FC3D649D-1392-443F-889C-BFB35985FE5A}" srcOrd="8" destOrd="0" presId="urn:microsoft.com/office/officeart/2005/8/layout/hChevron3"/>
    <dgm:cxn modelId="{2F91A35A-03E0-4ADF-A04D-5AA7D722058C}" type="presParOf" srcId="{26D6883E-FF3D-4CD5-BCB8-E02EB4DA844F}" destId="{ACB9ED8D-CA25-4A54-95E8-F170B25A8B63}" srcOrd="9" destOrd="0" presId="urn:microsoft.com/office/officeart/2005/8/layout/hChevron3"/>
    <dgm:cxn modelId="{AD0C57CC-2CD3-4975-890A-3971D19E8E61}" type="presParOf" srcId="{26D6883E-FF3D-4CD5-BCB8-E02EB4DA844F}" destId="{50EC4395-851F-4E82-A636-7C2CBFC6EE17}" srcOrd="10"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7C810-72C4-46B8-B890-CCB061D68C5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hu-HU"/>
        </a:p>
      </dgm:t>
    </dgm:pt>
    <dgm:pt modelId="{C186D03F-DB17-4F1B-B5FF-1C15CEF9291B}">
      <dgm:prSet phldrT="[Szöveg]" custT="1"/>
      <dgm:spPr/>
      <dgm:t>
        <a:bodyPr/>
        <a:lstStyle/>
        <a:p>
          <a:r>
            <a:rPr lang="hu-HU" sz="1600" b="1" dirty="0" smtClean="0"/>
            <a:t>Action</a:t>
          </a:r>
          <a:endParaRPr lang="hu-HU" sz="1600" b="1" dirty="0"/>
        </a:p>
      </dgm:t>
    </dgm:pt>
    <dgm:pt modelId="{9CFAB11E-F996-4256-802C-34C027CDE169}" type="parTrans" cxnId="{20F25279-6E63-482D-8BC8-B1E7A16A0461}">
      <dgm:prSet/>
      <dgm:spPr/>
      <dgm:t>
        <a:bodyPr/>
        <a:lstStyle/>
        <a:p>
          <a:endParaRPr lang="hu-HU"/>
        </a:p>
      </dgm:t>
    </dgm:pt>
    <dgm:pt modelId="{C9B337B3-143B-4B7E-84D4-A14B462F31DD}" type="sibTrans" cxnId="{20F25279-6E63-482D-8BC8-B1E7A16A0461}">
      <dgm:prSet/>
      <dgm:spPr/>
      <dgm:t>
        <a:bodyPr/>
        <a:lstStyle/>
        <a:p>
          <a:endParaRPr lang="hu-HU"/>
        </a:p>
      </dgm:t>
    </dgm:pt>
    <dgm:pt modelId="{9002FF7A-B70E-415D-9B11-640D9314C90E}">
      <dgm:prSet phldrT="[Szöveg]" custT="1"/>
      <dgm:spPr/>
      <dgm:t>
        <a:bodyPr/>
        <a:lstStyle/>
        <a:p>
          <a:r>
            <a:rPr lang="hu-HU" sz="1600" b="1" dirty="0" err="1" smtClean="0"/>
            <a:t>Roadmap</a:t>
          </a:r>
          <a:endParaRPr lang="hu-HU" sz="1600" b="1" dirty="0"/>
        </a:p>
      </dgm:t>
    </dgm:pt>
    <dgm:pt modelId="{6FE77ABC-418E-4A53-9B0B-2996F6674786}" type="parTrans" cxnId="{615014DE-2D26-4F24-BDC7-60D00E392343}">
      <dgm:prSet/>
      <dgm:spPr/>
      <dgm:t>
        <a:bodyPr/>
        <a:lstStyle/>
        <a:p>
          <a:endParaRPr lang="hu-HU"/>
        </a:p>
      </dgm:t>
    </dgm:pt>
    <dgm:pt modelId="{CFD3437C-053F-48E0-960B-361FB645EB1C}" type="sibTrans" cxnId="{615014DE-2D26-4F24-BDC7-60D00E392343}">
      <dgm:prSet/>
      <dgm:spPr/>
      <dgm:t>
        <a:bodyPr/>
        <a:lstStyle/>
        <a:p>
          <a:endParaRPr lang="hu-HU"/>
        </a:p>
      </dgm:t>
    </dgm:pt>
    <dgm:pt modelId="{5F662D77-07DB-41AF-BAC8-3CF1A9E71888}">
      <dgm:prSet phldrT="[Szöveg]" custT="1"/>
      <dgm:spPr/>
      <dgm:t>
        <a:bodyPr/>
        <a:lstStyle/>
        <a:p>
          <a:r>
            <a:rPr lang="hu-HU" sz="1400" b="1" dirty="0" err="1" smtClean="0"/>
            <a:t>Interventions</a:t>
          </a:r>
          <a:r>
            <a:rPr lang="hu-HU" sz="1400" b="1" dirty="0" smtClean="0"/>
            <a:t> / </a:t>
          </a:r>
          <a:r>
            <a:rPr lang="hu-HU" sz="1400" b="1" dirty="0" err="1" smtClean="0"/>
            <a:t>Milestones</a:t>
          </a:r>
          <a:endParaRPr lang="hu-HU" sz="1400" b="1" dirty="0"/>
        </a:p>
      </dgm:t>
    </dgm:pt>
    <dgm:pt modelId="{61468B2F-28DB-4019-80BC-E16D548FF23D}" type="parTrans" cxnId="{540BCAFE-90F6-49CA-BC9A-F31B1A79972B}">
      <dgm:prSet/>
      <dgm:spPr/>
      <dgm:t>
        <a:bodyPr/>
        <a:lstStyle/>
        <a:p>
          <a:endParaRPr lang="hu-HU"/>
        </a:p>
      </dgm:t>
    </dgm:pt>
    <dgm:pt modelId="{9E66FAF0-B0D3-4BD5-AB0B-B100EC0F9594}" type="sibTrans" cxnId="{540BCAFE-90F6-49CA-BC9A-F31B1A79972B}">
      <dgm:prSet/>
      <dgm:spPr/>
      <dgm:t>
        <a:bodyPr/>
        <a:lstStyle/>
        <a:p>
          <a:endParaRPr lang="hu-HU"/>
        </a:p>
      </dgm:t>
    </dgm:pt>
    <dgm:pt modelId="{8E528866-B57C-4021-A4F4-CCD65DB436D8}">
      <dgm:prSet phldrT="[Szöveg]" custT="1"/>
      <dgm:spPr/>
      <dgm:t>
        <a:bodyPr/>
        <a:lstStyle/>
        <a:p>
          <a:r>
            <a:rPr lang="hu-HU" sz="1400" b="1" spc="0" dirty="0" err="1" smtClean="0">
              <a:effectLst/>
              <a:latin typeface="+mn-lt"/>
            </a:rPr>
            <a:t>Optimization</a:t>
          </a:r>
          <a:r>
            <a:rPr lang="hu-HU" sz="1400" b="1" spc="0" dirty="0" smtClean="0">
              <a:effectLst/>
              <a:latin typeface="+mn-lt"/>
            </a:rPr>
            <a:t/>
          </a:r>
          <a:br>
            <a:rPr lang="hu-HU" sz="1400" b="1" spc="0" dirty="0" smtClean="0">
              <a:effectLst/>
              <a:latin typeface="+mn-lt"/>
            </a:rPr>
          </a:br>
          <a:r>
            <a:rPr lang="hu-HU" sz="1400" b="1" spc="0" dirty="0" err="1" smtClean="0">
              <a:effectLst/>
              <a:latin typeface="+mn-lt"/>
            </a:rPr>
            <a:t>model</a:t>
          </a:r>
          <a:endParaRPr lang="hu-HU" sz="1400" b="1" spc="0" dirty="0">
            <a:effectLst/>
            <a:latin typeface="+mn-lt"/>
          </a:endParaRPr>
        </a:p>
      </dgm:t>
    </dgm:pt>
    <dgm:pt modelId="{575AEF3F-BA69-4D63-9796-BE0974EE6AFF}" type="parTrans" cxnId="{A7E4007C-06B4-445D-815C-FE814EAB8527}">
      <dgm:prSet/>
      <dgm:spPr/>
      <dgm:t>
        <a:bodyPr/>
        <a:lstStyle/>
        <a:p>
          <a:endParaRPr lang="hu-HU"/>
        </a:p>
      </dgm:t>
    </dgm:pt>
    <dgm:pt modelId="{22119FFE-D816-4F4E-9EA4-A577E3B763A8}" type="sibTrans" cxnId="{A7E4007C-06B4-445D-815C-FE814EAB8527}">
      <dgm:prSet/>
      <dgm:spPr/>
      <dgm:t>
        <a:bodyPr/>
        <a:lstStyle/>
        <a:p>
          <a:endParaRPr lang="hu-HU"/>
        </a:p>
      </dgm:t>
    </dgm:pt>
    <dgm:pt modelId="{F8712118-6821-4EFD-889D-C692AEA8F30A}">
      <dgm:prSet phldrT="[Szöveg]" custT="1"/>
      <dgm:spPr/>
      <dgm:t>
        <a:bodyPr/>
        <a:lstStyle/>
        <a:p>
          <a:r>
            <a:rPr lang="hu-HU" sz="1400" b="1" dirty="0" err="1" smtClean="0"/>
            <a:t>Programmingcalls</a:t>
          </a:r>
          <a:endParaRPr lang="hu-HU" sz="1400" b="1" dirty="0"/>
        </a:p>
      </dgm:t>
    </dgm:pt>
    <dgm:pt modelId="{F08DE11E-99C3-4671-AD86-4CA8B1347C47}" type="parTrans" cxnId="{64540A5E-913A-4B62-B031-E0CE7924E3E9}">
      <dgm:prSet/>
      <dgm:spPr/>
      <dgm:t>
        <a:bodyPr/>
        <a:lstStyle/>
        <a:p>
          <a:endParaRPr lang="hu-HU"/>
        </a:p>
      </dgm:t>
    </dgm:pt>
    <dgm:pt modelId="{57012B41-A1DE-4E1F-BA51-D276E988206F}" type="sibTrans" cxnId="{64540A5E-913A-4B62-B031-E0CE7924E3E9}">
      <dgm:prSet/>
      <dgm:spPr/>
      <dgm:t>
        <a:bodyPr/>
        <a:lstStyle/>
        <a:p>
          <a:endParaRPr lang="hu-HU"/>
        </a:p>
      </dgm:t>
    </dgm:pt>
    <dgm:pt modelId="{C939DD18-809A-45D2-9866-8140B798AD3B}">
      <dgm:prSet phldrT="[Szöveg]" custT="1"/>
      <dgm:spPr/>
      <dgm:t>
        <a:bodyPr/>
        <a:lstStyle/>
        <a:p>
          <a:r>
            <a:rPr lang="hu-HU" sz="1400" b="1" dirty="0" smtClean="0"/>
            <a:t>Project</a:t>
          </a:r>
          <a:endParaRPr lang="hu-HU" sz="1400" b="1" dirty="0"/>
        </a:p>
      </dgm:t>
    </dgm:pt>
    <dgm:pt modelId="{964ACAAA-6EFB-44B2-B3F0-6D17F0EE381E}" type="parTrans" cxnId="{6F692C39-A40C-4651-B089-4C4896D96897}">
      <dgm:prSet/>
      <dgm:spPr/>
      <dgm:t>
        <a:bodyPr/>
        <a:lstStyle/>
        <a:p>
          <a:endParaRPr lang="hu-HU"/>
        </a:p>
      </dgm:t>
    </dgm:pt>
    <dgm:pt modelId="{68F5F882-C875-4353-9041-2CC0D7BF3810}" type="sibTrans" cxnId="{6F692C39-A40C-4651-B089-4C4896D96897}">
      <dgm:prSet/>
      <dgm:spPr/>
      <dgm:t>
        <a:bodyPr/>
        <a:lstStyle/>
        <a:p>
          <a:endParaRPr lang="hu-HU"/>
        </a:p>
      </dgm:t>
    </dgm:pt>
    <dgm:pt modelId="{841D42CF-9C96-40DD-BFF1-3F2F010150A9}">
      <dgm:prSet phldrT="[Szöveg]" custT="1"/>
      <dgm:spPr/>
      <dgm:t>
        <a:bodyPr/>
        <a:lstStyle/>
        <a:p>
          <a:r>
            <a:rPr lang="hu-HU" sz="1400" dirty="0" smtClean="0"/>
            <a:t>COM </a:t>
          </a:r>
          <a:r>
            <a:rPr lang="hu-HU" sz="1400" dirty="0" err="1" smtClean="0"/>
            <a:t>after</a:t>
          </a:r>
          <a:r>
            <a:rPr lang="hu-HU" sz="1400" dirty="0" smtClean="0"/>
            <a:t> MS/ DRC / </a:t>
          </a:r>
          <a:r>
            <a:rPr lang="hu-HU" sz="1400" dirty="0" err="1" smtClean="0"/>
            <a:t>Broad</a:t>
          </a:r>
          <a:r>
            <a:rPr lang="hu-HU" sz="1400" dirty="0" smtClean="0"/>
            <a:t> </a:t>
          </a:r>
          <a:r>
            <a:rPr lang="hu-HU" sz="1400" dirty="0" err="1" smtClean="0"/>
            <a:t>stakeholder</a:t>
          </a:r>
          <a:r>
            <a:rPr lang="hu-HU" sz="1400" dirty="0" smtClean="0"/>
            <a:t> </a:t>
          </a:r>
          <a:r>
            <a:rPr lang="hu-HU" sz="1400" dirty="0" err="1" smtClean="0"/>
            <a:t>consultation</a:t>
          </a:r>
          <a:endParaRPr lang="hu-HU" sz="1400" dirty="0"/>
        </a:p>
      </dgm:t>
    </dgm:pt>
    <dgm:pt modelId="{CC5F954C-4D12-4079-B184-454BBA02DE69}" type="parTrans" cxnId="{BF9D93A3-87AD-47DB-BA1D-2E9E290771FE}">
      <dgm:prSet/>
      <dgm:spPr/>
      <dgm:t>
        <a:bodyPr/>
        <a:lstStyle/>
        <a:p>
          <a:endParaRPr lang="hu-HU"/>
        </a:p>
      </dgm:t>
    </dgm:pt>
    <dgm:pt modelId="{DDF07738-2784-4F2F-86E8-D015941D0DC0}" type="sibTrans" cxnId="{BF9D93A3-87AD-47DB-BA1D-2E9E290771FE}">
      <dgm:prSet/>
      <dgm:spPr/>
      <dgm:t>
        <a:bodyPr/>
        <a:lstStyle/>
        <a:p>
          <a:endParaRPr lang="hu-HU"/>
        </a:p>
      </dgm:t>
    </dgm:pt>
    <dgm:pt modelId="{CCAB0D04-35E4-4228-A04D-0D8947629CE7}">
      <dgm:prSet phldrT="[Szöveg]" custT="1"/>
      <dgm:spPr/>
      <dgm:t>
        <a:bodyPr/>
        <a:lstStyle/>
        <a:p>
          <a:r>
            <a:rPr lang="hu-HU" sz="1600" dirty="0" err="1" smtClean="0"/>
            <a:t>Steering</a:t>
          </a:r>
          <a:r>
            <a:rPr lang="hu-HU" sz="1600" dirty="0" smtClean="0"/>
            <a:t> </a:t>
          </a:r>
          <a:r>
            <a:rPr lang="hu-HU" sz="1600" dirty="0" err="1" smtClean="0"/>
            <a:t>groups</a:t>
          </a:r>
          <a:r>
            <a:rPr lang="hu-HU" sz="1600" dirty="0" smtClean="0"/>
            <a:t>: PAC + </a:t>
          </a:r>
          <a:r>
            <a:rPr lang="hu-HU" sz="1600" dirty="0" err="1" smtClean="0"/>
            <a:t>national</a:t>
          </a:r>
          <a:r>
            <a:rPr lang="hu-HU" sz="1600" dirty="0" smtClean="0"/>
            <a:t> </a:t>
          </a:r>
          <a:r>
            <a:rPr lang="hu-HU" sz="1600" dirty="0" err="1" smtClean="0"/>
            <a:t>administrations</a:t>
          </a:r>
          <a:r>
            <a:rPr lang="hu-HU" sz="1600" dirty="0" smtClean="0"/>
            <a:t> and COM</a:t>
          </a:r>
          <a:endParaRPr lang="hu-HU" sz="1600" dirty="0"/>
        </a:p>
      </dgm:t>
    </dgm:pt>
    <dgm:pt modelId="{ABF45B4B-EA34-43CC-91D5-812A2683C23C}" type="parTrans" cxnId="{5703C06B-6D4B-4E04-8886-42C82FC78F1F}">
      <dgm:prSet/>
      <dgm:spPr/>
      <dgm:t>
        <a:bodyPr/>
        <a:lstStyle/>
        <a:p>
          <a:endParaRPr lang="hu-HU"/>
        </a:p>
      </dgm:t>
    </dgm:pt>
    <dgm:pt modelId="{D9EBA2F6-4298-43FA-901A-F0FA55223142}" type="sibTrans" cxnId="{5703C06B-6D4B-4E04-8886-42C82FC78F1F}">
      <dgm:prSet/>
      <dgm:spPr/>
      <dgm:t>
        <a:bodyPr/>
        <a:lstStyle/>
        <a:p>
          <a:endParaRPr lang="hu-HU"/>
        </a:p>
      </dgm:t>
    </dgm:pt>
    <dgm:pt modelId="{DCCB5783-21FE-49B4-8C61-B97D1EFB1E0E}">
      <dgm:prSet phldrT="[Szöveg]" custT="1"/>
      <dgm:spPr/>
      <dgm:t>
        <a:bodyPr/>
        <a:lstStyle/>
        <a:p>
          <a:r>
            <a:rPr lang="hu-HU" sz="1400" dirty="0" err="1" smtClean="0"/>
            <a:t>Steering</a:t>
          </a:r>
          <a:r>
            <a:rPr lang="hu-HU" sz="1400" dirty="0" smtClean="0"/>
            <a:t> </a:t>
          </a:r>
          <a:r>
            <a:rPr lang="hu-HU" sz="1400" dirty="0" err="1" smtClean="0"/>
            <a:t>groups</a:t>
          </a:r>
          <a:r>
            <a:rPr lang="hu-HU" sz="1400" dirty="0" smtClean="0"/>
            <a:t>: PAC + </a:t>
          </a:r>
          <a:r>
            <a:rPr lang="hu-HU" sz="1400" dirty="0" err="1" smtClean="0"/>
            <a:t>national</a:t>
          </a:r>
          <a:r>
            <a:rPr lang="hu-HU" sz="1400" dirty="0" smtClean="0"/>
            <a:t> </a:t>
          </a:r>
          <a:r>
            <a:rPr lang="hu-HU" sz="1400" dirty="0" err="1" smtClean="0"/>
            <a:t>administrations</a:t>
          </a:r>
          <a:r>
            <a:rPr lang="hu-HU" sz="1400" dirty="0" smtClean="0"/>
            <a:t> and COM</a:t>
          </a:r>
          <a:endParaRPr lang="hu-HU" sz="1400" dirty="0"/>
        </a:p>
      </dgm:t>
    </dgm:pt>
    <dgm:pt modelId="{0B43AA0C-4FA5-4929-94C8-633C555B1946}" type="parTrans" cxnId="{C8AACDBB-2B09-4296-B47C-4227ADC52A7A}">
      <dgm:prSet/>
      <dgm:spPr/>
      <dgm:t>
        <a:bodyPr/>
        <a:lstStyle/>
        <a:p>
          <a:endParaRPr lang="hu-HU"/>
        </a:p>
      </dgm:t>
    </dgm:pt>
    <dgm:pt modelId="{99849A26-D954-4B23-8920-CA55F2A14071}" type="sibTrans" cxnId="{C8AACDBB-2B09-4296-B47C-4227ADC52A7A}">
      <dgm:prSet/>
      <dgm:spPr/>
      <dgm:t>
        <a:bodyPr/>
        <a:lstStyle/>
        <a:p>
          <a:endParaRPr lang="hu-HU"/>
        </a:p>
      </dgm:t>
    </dgm:pt>
    <dgm:pt modelId="{12C0A57F-19B6-4C6F-9BB0-D01A69E71654}">
      <dgm:prSet phldrT="[Szöveg]" custT="1"/>
      <dgm:spPr/>
      <dgm:t>
        <a:bodyPr/>
        <a:lstStyle/>
        <a:p>
          <a:r>
            <a:rPr lang="hu-HU" sz="1400" spc="0" dirty="0" err="1" smtClean="0">
              <a:effectLst/>
              <a:latin typeface="+mn-lt"/>
            </a:rPr>
            <a:t>Scientific</a:t>
          </a:r>
          <a:r>
            <a:rPr lang="hu-HU" sz="1400" spc="0" dirty="0" smtClean="0">
              <a:effectLst/>
              <a:latin typeface="+mn-lt"/>
            </a:rPr>
            <a:t> / </a:t>
          </a:r>
          <a:r>
            <a:rPr lang="hu-HU" sz="1400" spc="0" dirty="0" err="1" smtClean="0">
              <a:effectLst/>
              <a:latin typeface="+mn-lt"/>
            </a:rPr>
            <a:t>innovation</a:t>
          </a:r>
          <a:r>
            <a:rPr lang="hu-HU" sz="1400" spc="0" dirty="0" smtClean="0">
              <a:effectLst/>
              <a:latin typeface="+mn-lt"/>
            </a:rPr>
            <a:t> </a:t>
          </a:r>
          <a:r>
            <a:rPr lang="hu-HU" sz="1400" spc="0" dirty="0" err="1" smtClean="0">
              <a:effectLst/>
              <a:latin typeface="+mn-lt"/>
            </a:rPr>
            <a:t>partnerships</a:t>
          </a:r>
          <a:endParaRPr lang="hu-HU" sz="1400" spc="0" dirty="0">
            <a:effectLst/>
            <a:latin typeface="+mn-lt"/>
          </a:endParaRPr>
        </a:p>
      </dgm:t>
    </dgm:pt>
    <dgm:pt modelId="{C60F96F4-7F59-4114-A26C-D223DD516F53}" type="parTrans" cxnId="{D232B433-B72C-4104-890F-7863F1560277}">
      <dgm:prSet/>
      <dgm:spPr/>
      <dgm:t>
        <a:bodyPr/>
        <a:lstStyle/>
        <a:p>
          <a:endParaRPr lang="hu-HU"/>
        </a:p>
      </dgm:t>
    </dgm:pt>
    <dgm:pt modelId="{7C8C4510-C4F1-425E-BB48-DCB6951BFA91}" type="sibTrans" cxnId="{D232B433-B72C-4104-890F-7863F1560277}">
      <dgm:prSet/>
      <dgm:spPr/>
      <dgm:t>
        <a:bodyPr/>
        <a:lstStyle/>
        <a:p>
          <a:endParaRPr lang="hu-HU"/>
        </a:p>
      </dgm:t>
    </dgm:pt>
    <dgm:pt modelId="{A14E754C-A176-431F-9FD0-30CF89AC274B}">
      <dgm:prSet phldrT="[Szöveg]" custT="1"/>
      <dgm:spPr/>
      <dgm:t>
        <a:bodyPr/>
        <a:lstStyle/>
        <a:p>
          <a:r>
            <a:rPr lang="hu-HU" sz="1400" spc="0" dirty="0" err="1" smtClean="0">
              <a:effectLst/>
              <a:latin typeface="+mn-lt"/>
            </a:rPr>
            <a:t>Discussion</a:t>
          </a:r>
          <a:r>
            <a:rPr lang="hu-HU" sz="1400" spc="0" dirty="0" smtClean="0">
              <a:effectLst/>
              <a:latin typeface="+mn-lt"/>
            </a:rPr>
            <a:t>  </a:t>
          </a:r>
          <a:r>
            <a:rPr lang="hu-HU" sz="1400" spc="0" dirty="0" err="1" smtClean="0">
              <a:effectLst/>
              <a:latin typeface="+mn-lt"/>
            </a:rPr>
            <a:t>in</a:t>
          </a:r>
          <a:r>
            <a:rPr lang="hu-HU" sz="1400" spc="0" dirty="0" smtClean="0">
              <a:effectLst/>
              <a:latin typeface="+mn-lt"/>
            </a:rPr>
            <a:t> </a:t>
          </a:r>
          <a:r>
            <a:rPr lang="hu-HU" sz="1400" spc="0" dirty="0" err="1" smtClean="0">
              <a:effectLst/>
              <a:latin typeface="+mn-lt"/>
            </a:rPr>
            <a:t>scientific</a:t>
          </a:r>
          <a:r>
            <a:rPr lang="hu-HU" sz="1400" spc="0" dirty="0" smtClean="0">
              <a:effectLst/>
              <a:latin typeface="+mn-lt"/>
            </a:rPr>
            <a:t> and </a:t>
          </a:r>
          <a:r>
            <a:rPr lang="hu-HU" sz="1400" spc="0" dirty="0" err="1" smtClean="0">
              <a:effectLst/>
              <a:latin typeface="+mn-lt"/>
            </a:rPr>
            <a:t>high</a:t>
          </a:r>
          <a:r>
            <a:rPr lang="hu-HU" sz="1400" spc="0" dirty="0" smtClean="0">
              <a:effectLst/>
              <a:latin typeface="+mn-lt"/>
            </a:rPr>
            <a:t> </a:t>
          </a:r>
          <a:r>
            <a:rPr lang="hu-HU" sz="1400" spc="0" dirty="0" err="1" smtClean="0">
              <a:effectLst/>
              <a:latin typeface="+mn-lt"/>
            </a:rPr>
            <a:t>level</a:t>
          </a:r>
          <a:r>
            <a:rPr lang="hu-HU" sz="1400" spc="0" dirty="0" smtClean="0">
              <a:effectLst/>
              <a:latin typeface="+mn-lt"/>
            </a:rPr>
            <a:t> </a:t>
          </a:r>
          <a:r>
            <a:rPr lang="hu-HU" sz="1400" spc="0" dirty="0" err="1" smtClean="0">
              <a:effectLst/>
              <a:latin typeface="+mn-lt"/>
            </a:rPr>
            <a:t>stakeholder</a:t>
          </a:r>
          <a:r>
            <a:rPr lang="hu-HU" sz="1400" spc="0" dirty="0" smtClean="0">
              <a:effectLst/>
              <a:latin typeface="+mn-lt"/>
            </a:rPr>
            <a:t>  </a:t>
          </a:r>
          <a:r>
            <a:rPr lang="hu-HU" sz="1400" spc="0" dirty="0" err="1" smtClean="0">
              <a:effectLst/>
              <a:latin typeface="+mn-lt"/>
            </a:rPr>
            <a:t>conference</a:t>
          </a:r>
          <a:endParaRPr lang="hu-HU" sz="1400" spc="0" dirty="0">
            <a:effectLst/>
            <a:latin typeface="+mn-lt"/>
          </a:endParaRPr>
        </a:p>
      </dgm:t>
    </dgm:pt>
    <dgm:pt modelId="{1F04610B-FE46-45B4-B517-0461075740E7}" type="parTrans" cxnId="{9FA1A5E8-DA7D-4338-8ECB-DC12CE2D9C00}">
      <dgm:prSet/>
      <dgm:spPr/>
      <dgm:t>
        <a:bodyPr/>
        <a:lstStyle/>
        <a:p>
          <a:endParaRPr lang="hu-HU"/>
        </a:p>
      </dgm:t>
    </dgm:pt>
    <dgm:pt modelId="{03B70795-9998-456B-92E1-7D9B754EB3C8}" type="sibTrans" cxnId="{9FA1A5E8-DA7D-4338-8ECB-DC12CE2D9C00}">
      <dgm:prSet/>
      <dgm:spPr/>
      <dgm:t>
        <a:bodyPr/>
        <a:lstStyle/>
        <a:p>
          <a:endParaRPr lang="hu-HU"/>
        </a:p>
      </dgm:t>
    </dgm:pt>
    <dgm:pt modelId="{C1ECEF9E-2961-4411-B0F7-83BF1C0999D6}">
      <dgm:prSet phldrT="[Szöveg]" custT="1"/>
      <dgm:spPr/>
      <dgm:t>
        <a:bodyPr/>
        <a:lstStyle/>
        <a:p>
          <a:r>
            <a:rPr lang="hu-HU" sz="1400" dirty="0" smtClean="0"/>
            <a:t>National </a:t>
          </a:r>
          <a:r>
            <a:rPr lang="hu-HU" sz="1400" dirty="0" err="1" smtClean="0"/>
            <a:t>administrations</a:t>
          </a:r>
          <a:endParaRPr lang="hu-HU" sz="1400" dirty="0"/>
        </a:p>
      </dgm:t>
    </dgm:pt>
    <dgm:pt modelId="{61DFFC5F-CFA3-40F0-829E-BD5D408FAD20}" type="parTrans" cxnId="{925D9981-3852-429E-AFB9-D7A178079E71}">
      <dgm:prSet/>
      <dgm:spPr/>
      <dgm:t>
        <a:bodyPr/>
        <a:lstStyle/>
        <a:p>
          <a:endParaRPr lang="hu-HU"/>
        </a:p>
      </dgm:t>
    </dgm:pt>
    <dgm:pt modelId="{A44F19E9-7E8F-4253-9AF6-05D46B8BF5FE}" type="sibTrans" cxnId="{925D9981-3852-429E-AFB9-D7A178079E71}">
      <dgm:prSet/>
      <dgm:spPr/>
      <dgm:t>
        <a:bodyPr/>
        <a:lstStyle/>
        <a:p>
          <a:endParaRPr lang="hu-HU"/>
        </a:p>
      </dgm:t>
    </dgm:pt>
    <dgm:pt modelId="{4951DAB1-CFB1-4E06-A10F-2893B7D07894}">
      <dgm:prSet phldrT="[Szöveg]" custT="1"/>
      <dgm:spPr/>
      <dgm:t>
        <a:bodyPr/>
        <a:lstStyle/>
        <a:p>
          <a:r>
            <a:rPr lang="hu-HU" sz="1400" dirty="0" smtClean="0"/>
            <a:t>ETC : </a:t>
          </a:r>
          <a:r>
            <a:rPr lang="hu-HU" sz="1400" dirty="0" err="1" smtClean="0"/>
            <a:t>Task</a:t>
          </a:r>
          <a:r>
            <a:rPr lang="hu-HU" sz="1400" dirty="0" smtClean="0"/>
            <a:t> </a:t>
          </a:r>
          <a:r>
            <a:rPr lang="hu-HU" sz="1400" dirty="0" err="1" smtClean="0"/>
            <a:t>Force</a:t>
          </a:r>
          <a:r>
            <a:rPr lang="hu-HU" sz="1400" dirty="0" smtClean="0"/>
            <a:t> / MA</a:t>
          </a:r>
          <a:endParaRPr lang="hu-HU" sz="1400" dirty="0"/>
        </a:p>
      </dgm:t>
    </dgm:pt>
    <dgm:pt modelId="{3B143612-99BA-45E8-804A-39A1DEB35EAD}" type="parTrans" cxnId="{D307CFF7-5B47-45C3-BAED-EEBA60C51EC7}">
      <dgm:prSet/>
      <dgm:spPr/>
      <dgm:t>
        <a:bodyPr/>
        <a:lstStyle/>
        <a:p>
          <a:endParaRPr lang="hu-HU"/>
        </a:p>
      </dgm:t>
    </dgm:pt>
    <dgm:pt modelId="{D4CD9654-A1A1-4D15-B818-070CEB45BEF0}" type="sibTrans" cxnId="{D307CFF7-5B47-45C3-BAED-EEBA60C51EC7}">
      <dgm:prSet/>
      <dgm:spPr/>
      <dgm:t>
        <a:bodyPr/>
        <a:lstStyle/>
        <a:p>
          <a:endParaRPr lang="hu-HU"/>
        </a:p>
      </dgm:t>
    </dgm:pt>
    <dgm:pt modelId="{FFF58051-114E-41E2-925E-A5B7901BA109}">
      <dgm:prSet custT="1"/>
      <dgm:spPr/>
      <dgm:t>
        <a:bodyPr/>
        <a:lstStyle/>
        <a:p>
          <a:r>
            <a:rPr lang="hu-HU" sz="1400" dirty="0" err="1" smtClean="0"/>
            <a:t>Consortia</a:t>
          </a:r>
          <a:r>
            <a:rPr lang="hu-HU" sz="1400" dirty="0" smtClean="0"/>
            <a:t>, </a:t>
          </a:r>
          <a:r>
            <a:rPr lang="hu-HU" sz="1400" dirty="0" err="1" smtClean="0"/>
            <a:t>clusters</a:t>
          </a:r>
          <a:endParaRPr lang="hu-HU" sz="1400" dirty="0"/>
        </a:p>
      </dgm:t>
    </dgm:pt>
    <dgm:pt modelId="{64599380-B24E-4FDB-A30B-983914FE5F7D}" type="parTrans" cxnId="{CE6959E5-ABCD-4D46-B533-609BEFB65CC9}">
      <dgm:prSet/>
      <dgm:spPr/>
      <dgm:t>
        <a:bodyPr/>
        <a:lstStyle/>
        <a:p>
          <a:endParaRPr lang="hu-HU"/>
        </a:p>
      </dgm:t>
    </dgm:pt>
    <dgm:pt modelId="{5754B18F-1F9B-4219-98E0-7F296823717F}" type="sibTrans" cxnId="{CE6959E5-ABCD-4D46-B533-609BEFB65CC9}">
      <dgm:prSet/>
      <dgm:spPr/>
      <dgm:t>
        <a:bodyPr/>
        <a:lstStyle/>
        <a:p>
          <a:endParaRPr lang="hu-HU"/>
        </a:p>
      </dgm:t>
    </dgm:pt>
    <dgm:pt modelId="{087E6AD2-8C89-4016-86BC-5E1E68D97BB2}">
      <dgm:prSet phldrT="[Szöveg]" custT="1"/>
      <dgm:spPr/>
      <dgm:t>
        <a:bodyPr/>
        <a:lstStyle/>
        <a:p>
          <a:r>
            <a:rPr lang="hu-HU" sz="1400" dirty="0" err="1" smtClean="0"/>
            <a:t>Facilitating</a:t>
          </a:r>
          <a:r>
            <a:rPr lang="hu-HU" sz="1400" dirty="0" smtClean="0"/>
            <a:t> </a:t>
          </a:r>
          <a:r>
            <a:rPr lang="hu-HU" sz="1400" dirty="0" err="1" smtClean="0"/>
            <a:t>support</a:t>
          </a:r>
          <a:r>
            <a:rPr lang="hu-HU" sz="1400" dirty="0" smtClean="0"/>
            <a:t>: BDCP, </a:t>
          </a:r>
          <a:r>
            <a:rPr lang="hu-HU" sz="1400" dirty="0" err="1" smtClean="0"/>
            <a:t>other</a:t>
          </a:r>
          <a:r>
            <a:rPr lang="hu-HU" sz="1400" dirty="0" smtClean="0"/>
            <a:t> </a:t>
          </a:r>
          <a:r>
            <a:rPr lang="hu-HU" sz="1400" dirty="0" err="1" smtClean="0"/>
            <a:t>institutions</a:t>
          </a:r>
          <a:endParaRPr lang="hu-HU" sz="1400" dirty="0"/>
        </a:p>
      </dgm:t>
    </dgm:pt>
    <dgm:pt modelId="{6B6098F9-000C-40B9-A464-BAA5F55A452D}" type="parTrans" cxnId="{B626FB5F-2DB3-43CA-BF4F-D63370503EB2}">
      <dgm:prSet/>
      <dgm:spPr/>
      <dgm:t>
        <a:bodyPr/>
        <a:lstStyle/>
        <a:p>
          <a:endParaRPr lang="hu-HU"/>
        </a:p>
      </dgm:t>
    </dgm:pt>
    <dgm:pt modelId="{968033BA-50D5-480B-B1F6-F4D08C4CF310}" type="sibTrans" cxnId="{B626FB5F-2DB3-43CA-BF4F-D63370503EB2}">
      <dgm:prSet/>
      <dgm:spPr/>
      <dgm:t>
        <a:bodyPr/>
        <a:lstStyle/>
        <a:p>
          <a:endParaRPr lang="hu-HU"/>
        </a:p>
      </dgm:t>
    </dgm:pt>
    <dgm:pt modelId="{72A5CE92-3A6D-41EE-B895-F0A81843BF10}">
      <dgm:prSet custT="1"/>
      <dgm:spPr/>
      <dgm:t>
        <a:bodyPr/>
        <a:lstStyle/>
        <a:p>
          <a:r>
            <a:rPr lang="hu-HU" sz="1400" dirty="0" smtClean="0"/>
            <a:t>National </a:t>
          </a:r>
          <a:r>
            <a:rPr lang="hu-HU" sz="1400" dirty="0" err="1" smtClean="0"/>
            <a:t>administrations</a:t>
          </a:r>
          <a:endParaRPr lang="hu-HU" sz="1400" dirty="0"/>
        </a:p>
      </dgm:t>
    </dgm:pt>
    <dgm:pt modelId="{E9BCAA9E-752D-4353-AECC-4307CF1B9660}" type="parTrans" cxnId="{9948B3E3-0A2F-484A-88ED-97258BD7CAC4}">
      <dgm:prSet/>
      <dgm:spPr/>
      <dgm:t>
        <a:bodyPr/>
        <a:lstStyle/>
        <a:p>
          <a:endParaRPr lang="hu-HU"/>
        </a:p>
      </dgm:t>
    </dgm:pt>
    <dgm:pt modelId="{874E5D60-C473-4E1C-9FAF-1B2BC010259A}" type="sibTrans" cxnId="{9948B3E3-0A2F-484A-88ED-97258BD7CAC4}">
      <dgm:prSet/>
      <dgm:spPr/>
      <dgm:t>
        <a:bodyPr/>
        <a:lstStyle/>
        <a:p>
          <a:endParaRPr lang="hu-HU"/>
        </a:p>
      </dgm:t>
    </dgm:pt>
    <dgm:pt modelId="{3DE78992-B6AC-45B9-949E-E5F7F62E6AA0}">
      <dgm:prSet custT="1"/>
      <dgm:spPr/>
      <dgm:t>
        <a:bodyPr/>
        <a:lstStyle/>
        <a:p>
          <a:r>
            <a:rPr lang="hu-HU" sz="1400" dirty="0" err="1" smtClean="0"/>
            <a:t>Facilitated</a:t>
          </a:r>
          <a:r>
            <a:rPr lang="hu-HU" sz="1400" dirty="0" smtClean="0"/>
            <a:t> </a:t>
          </a:r>
          <a:r>
            <a:rPr lang="hu-HU" sz="1400" dirty="0" err="1" smtClean="0"/>
            <a:t>or</a:t>
          </a:r>
          <a:r>
            <a:rPr lang="hu-HU" sz="1400" dirty="0" smtClean="0"/>
            <a:t> </a:t>
          </a:r>
          <a:r>
            <a:rPr lang="hu-HU" sz="1400" dirty="0" err="1" smtClean="0"/>
            <a:t>bottom</a:t>
          </a:r>
          <a:r>
            <a:rPr lang="hu-HU" sz="1400" dirty="0" smtClean="0"/>
            <a:t> </a:t>
          </a:r>
          <a:r>
            <a:rPr lang="hu-HU" sz="1400" dirty="0" err="1" smtClean="0"/>
            <a:t>up</a:t>
          </a:r>
          <a:r>
            <a:rPr lang="hu-HU" sz="1400" dirty="0" smtClean="0"/>
            <a:t> </a:t>
          </a:r>
          <a:r>
            <a:rPr lang="hu-HU" sz="1400" dirty="0" err="1" smtClean="0"/>
            <a:t>based</a:t>
          </a:r>
          <a:r>
            <a:rPr lang="hu-HU" sz="1400" dirty="0" smtClean="0"/>
            <a:t> </a:t>
          </a:r>
          <a:r>
            <a:rPr lang="hu-HU" sz="1400" dirty="0" err="1" smtClean="0"/>
            <a:t>on</a:t>
          </a:r>
          <a:r>
            <a:rPr lang="hu-HU" sz="1400" dirty="0" smtClean="0"/>
            <a:t> </a:t>
          </a:r>
          <a:r>
            <a:rPr lang="hu-HU" sz="1400" dirty="0" err="1" smtClean="0"/>
            <a:t>content</a:t>
          </a:r>
          <a:endParaRPr lang="hu-HU" sz="1400" dirty="0"/>
        </a:p>
      </dgm:t>
    </dgm:pt>
    <dgm:pt modelId="{7AB7CD78-DEB1-40FE-8FAE-5F9D6DD7FFB4}" type="parTrans" cxnId="{F4AD1418-FC42-49D9-BDEF-9359E4751A0F}">
      <dgm:prSet/>
      <dgm:spPr/>
      <dgm:t>
        <a:bodyPr/>
        <a:lstStyle/>
        <a:p>
          <a:endParaRPr lang="hu-HU"/>
        </a:p>
      </dgm:t>
    </dgm:pt>
    <dgm:pt modelId="{A8D6C0B2-7E0A-4BE7-89D1-C0BACA7184F0}" type="sibTrans" cxnId="{F4AD1418-FC42-49D9-BDEF-9359E4751A0F}">
      <dgm:prSet/>
      <dgm:spPr/>
      <dgm:t>
        <a:bodyPr/>
        <a:lstStyle/>
        <a:p>
          <a:endParaRPr lang="hu-HU"/>
        </a:p>
      </dgm:t>
    </dgm:pt>
    <dgm:pt modelId="{47E5C574-1484-474F-B525-29D1B401BDB1}">
      <dgm:prSet phldrT="[Szöveg]" custT="1"/>
      <dgm:spPr/>
      <dgm:t>
        <a:bodyPr/>
        <a:lstStyle/>
        <a:p>
          <a:r>
            <a:rPr lang="hu-HU" sz="1400" dirty="0" err="1" smtClean="0"/>
            <a:t>Expandable</a:t>
          </a:r>
          <a:r>
            <a:rPr lang="hu-HU" sz="1400" dirty="0" smtClean="0"/>
            <a:t>, </a:t>
          </a:r>
          <a:r>
            <a:rPr lang="hu-HU" sz="1400" dirty="0" err="1" smtClean="0"/>
            <a:t>heuristic</a:t>
          </a:r>
          <a:endParaRPr lang="hu-HU" sz="1400" dirty="0"/>
        </a:p>
      </dgm:t>
    </dgm:pt>
    <dgm:pt modelId="{781D7E5D-B731-4C2B-BF27-CC38D99F518C}" type="parTrans" cxnId="{1295087A-F58A-402F-8A2B-28CBBA5F7677}">
      <dgm:prSet/>
      <dgm:spPr/>
      <dgm:t>
        <a:bodyPr/>
        <a:lstStyle/>
        <a:p>
          <a:endParaRPr lang="hu-HU"/>
        </a:p>
      </dgm:t>
    </dgm:pt>
    <dgm:pt modelId="{10CCD3B3-080E-4BCD-899B-20E51324EC0D}" type="sibTrans" cxnId="{1295087A-F58A-402F-8A2B-28CBBA5F7677}">
      <dgm:prSet/>
      <dgm:spPr/>
      <dgm:t>
        <a:bodyPr/>
        <a:lstStyle/>
        <a:p>
          <a:endParaRPr lang="hu-HU"/>
        </a:p>
      </dgm:t>
    </dgm:pt>
    <dgm:pt modelId="{01090555-946B-4E63-8079-9BF9AD19EBD7}" type="pres">
      <dgm:prSet presAssocID="{D9A7C810-72C4-46B8-B890-CCB061D68C59}" presName="rootnode" presStyleCnt="0">
        <dgm:presLayoutVars>
          <dgm:chMax/>
          <dgm:chPref/>
          <dgm:dir/>
          <dgm:animLvl val="lvl"/>
        </dgm:presLayoutVars>
      </dgm:prSet>
      <dgm:spPr/>
      <dgm:t>
        <a:bodyPr/>
        <a:lstStyle/>
        <a:p>
          <a:endParaRPr lang="hu-HU"/>
        </a:p>
      </dgm:t>
    </dgm:pt>
    <dgm:pt modelId="{B0A51927-82CA-42D6-8064-1F986C49303B}" type="pres">
      <dgm:prSet presAssocID="{C186D03F-DB17-4F1B-B5FF-1C15CEF9291B}" presName="composite" presStyleCnt="0"/>
      <dgm:spPr/>
    </dgm:pt>
    <dgm:pt modelId="{83DDA4B5-A3CF-48D7-89E4-371CC8CB3C9F}" type="pres">
      <dgm:prSet presAssocID="{C186D03F-DB17-4F1B-B5FF-1C15CEF9291B}" presName="LShape" presStyleLbl="alignNode1" presStyleIdx="0" presStyleCnt="11"/>
      <dgm:spPr/>
    </dgm:pt>
    <dgm:pt modelId="{D08E9663-B80B-4C40-A44A-BA233E067FDC}" type="pres">
      <dgm:prSet presAssocID="{C186D03F-DB17-4F1B-B5FF-1C15CEF9291B}" presName="ParentText" presStyleLbl="revTx" presStyleIdx="0" presStyleCnt="6">
        <dgm:presLayoutVars>
          <dgm:chMax val="0"/>
          <dgm:chPref val="0"/>
          <dgm:bulletEnabled val="1"/>
        </dgm:presLayoutVars>
      </dgm:prSet>
      <dgm:spPr/>
      <dgm:t>
        <a:bodyPr/>
        <a:lstStyle/>
        <a:p>
          <a:endParaRPr lang="hu-HU"/>
        </a:p>
      </dgm:t>
    </dgm:pt>
    <dgm:pt modelId="{60B132BC-0B92-4DA8-B5EF-0EA51F003263}" type="pres">
      <dgm:prSet presAssocID="{C186D03F-DB17-4F1B-B5FF-1C15CEF9291B}" presName="Triangle" presStyleLbl="alignNode1" presStyleIdx="1" presStyleCnt="11"/>
      <dgm:spPr/>
    </dgm:pt>
    <dgm:pt modelId="{7B7408C7-01E4-44A4-9FB7-EA016D38EB5F}" type="pres">
      <dgm:prSet presAssocID="{C9B337B3-143B-4B7E-84D4-A14B462F31DD}" presName="sibTrans" presStyleCnt="0"/>
      <dgm:spPr/>
    </dgm:pt>
    <dgm:pt modelId="{F6E286DD-F972-4069-8972-95423A1188A0}" type="pres">
      <dgm:prSet presAssocID="{C9B337B3-143B-4B7E-84D4-A14B462F31DD}" presName="space" presStyleCnt="0"/>
      <dgm:spPr/>
    </dgm:pt>
    <dgm:pt modelId="{7EE385AC-3CB0-4C3D-81B8-2CAE3529324C}" type="pres">
      <dgm:prSet presAssocID="{9002FF7A-B70E-415D-9B11-640D9314C90E}" presName="composite" presStyleCnt="0"/>
      <dgm:spPr/>
    </dgm:pt>
    <dgm:pt modelId="{FC1869AE-2F39-4057-816E-AB44B1D0124A}" type="pres">
      <dgm:prSet presAssocID="{9002FF7A-B70E-415D-9B11-640D9314C90E}" presName="LShape" presStyleLbl="alignNode1" presStyleIdx="2" presStyleCnt="11"/>
      <dgm:spPr/>
    </dgm:pt>
    <dgm:pt modelId="{CEFA0A90-0DB9-4AAE-96E0-966AFF9840D9}" type="pres">
      <dgm:prSet presAssocID="{9002FF7A-B70E-415D-9B11-640D9314C90E}" presName="ParentText" presStyleLbl="revTx" presStyleIdx="1" presStyleCnt="6">
        <dgm:presLayoutVars>
          <dgm:chMax val="0"/>
          <dgm:chPref val="0"/>
          <dgm:bulletEnabled val="1"/>
        </dgm:presLayoutVars>
      </dgm:prSet>
      <dgm:spPr/>
      <dgm:t>
        <a:bodyPr/>
        <a:lstStyle/>
        <a:p>
          <a:endParaRPr lang="hu-HU"/>
        </a:p>
      </dgm:t>
    </dgm:pt>
    <dgm:pt modelId="{E12C40F0-2F75-4746-A3A7-64C7BA04A6A9}" type="pres">
      <dgm:prSet presAssocID="{9002FF7A-B70E-415D-9B11-640D9314C90E}" presName="Triangle" presStyleLbl="alignNode1" presStyleIdx="3" presStyleCnt="11"/>
      <dgm:spPr/>
    </dgm:pt>
    <dgm:pt modelId="{866618E8-FA25-4EB4-8A77-1F8768D7542F}" type="pres">
      <dgm:prSet presAssocID="{CFD3437C-053F-48E0-960B-361FB645EB1C}" presName="sibTrans" presStyleCnt="0"/>
      <dgm:spPr/>
    </dgm:pt>
    <dgm:pt modelId="{C468F8B6-E552-4366-BE52-D6EAAFBDDC11}" type="pres">
      <dgm:prSet presAssocID="{CFD3437C-053F-48E0-960B-361FB645EB1C}" presName="space" presStyleCnt="0"/>
      <dgm:spPr/>
    </dgm:pt>
    <dgm:pt modelId="{BD34360C-D5B1-4A4F-A6B3-AC316D66483E}" type="pres">
      <dgm:prSet presAssocID="{5F662D77-07DB-41AF-BAC8-3CF1A9E71888}" presName="composite" presStyleCnt="0"/>
      <dgm:spPr/>
    </dgm:pt>
    <dgm:pt modelId="{D18B6FE8-E62C-4466-9217-04919C198201}" type="pres">
      <dgm:prSet presAssocID="{5F662D77-07DB-41AF-BAC8-3CF1A9E71888}" presName="LShape" presStyleLbl="alignNode1" presStyleIdx="4" presStyleCnt="11"/>
      <dgm:spPr/>
    </dgm:pt>
    <dgm:pt modelId="{0BEE20BB-311C-45FA-A283-02D3142720A4}" type="pres">
      <dgm:prSet presAssocID="{5F662D77-07DB-41AF-BAC8-3CF1A9E71888}" presName="ParentText" presStyleLbl="revTx" presStyleIdx="2" presStyleCnt="6">
        <dgm:presLayoutVars>
          <dgm:chMax val="0"/>
          <dgm:chPref val="0"/>
          <dgm:bulletEnabled val="1"/>
        </dgm:presLayoutVars>
      </dgm:prSet>
      <dgm:spPr/>
      <dgm:t>
        <a:bodyPr/>
        <a:lstStyle/>
        <a:p>
          <a:endParaRPr lang="hu-HU"/>
        </a:p>
      </dgm:t>
    </dgm:pt>
    <dgm:pt modelId="{BB5F9921-87A3-4CD5-8E01-F34DA3E6F028}" type="pres">
      <dgm:prSet presAssocID="{5F662D77-07DB-41AF-BAC8-3CF1A9E71888}" presName="Triangle" presStyleLbl="alignNode1" presStyleIdx="5" presStyleCnt="11"/>
      <dgm:spPr/>
    </dgm:pt>
    <dgm:pt modelId="{39C467D8-DCD9-4968-80FB-C2A0D77943F5}" type="pres">
      <dgm:prSet presAssocID="{9E66FAF0-B0D3-4BD5-AB0B-B100EC0F9594}" presName="sibTrans" presStyleCnt="0"/>
      <dgm:spPr/>
    </dgm:pt>
    <dgm:pt modelId="{25F76D68-93E5-4F06-A3A3-764CF8B66211}" type="pres">
      <dgm:prSet presAssocID="{9E66FAF0-B0D3-4BD5-AB0B-B100EC0F9594}" presName="space" presStyleCnt="0"/>
      <dgm:spPr/>
    </dgm:pt>
    <dgm:pt modelId="{555D3161-773A-4872-98B6-9C2B704A8E12}" type="pres">
      <dgm:prSet presAssocID="{8E528866-B57C-4021-A4F4-CCD65DB436D8}" presName="composite" presStyleCnt="0"/>
      <dgm:spPr/>
    </dgm:pt>
    <dgm:pt modelId="{A9B71516-2263-424D-BA62-CBA35E108A3F}" type="pres">
      <dgm:prSet presAssocID="{8E528866-B57C-4021-A4F4-CCD65DB436D8}" presName="LShape" presStyleLbl="alignNode1" presStyleIdx="6" presStyleCnt="11"/>
      <dgm:spPr/>
    </dgm:pt>
    <dgm:pt modelId="{D89403C2-3E21-429D-9691-A7B4C245EAD0}" type="pres">
      <dgm:prSet presAssocID="{8E528866-B57C-4021-A4F4-CCD65DB436D8}" presName="ParentText" presStyleLbl="revTx" presStyleIdx="3" presStyleCnt="6">
        <dgm:presLayoutVars>
          <dgm:chMax val="0"/>
          <dgm:chPref val="0"/>
          <dgm:bulletEnabled val="1"/>
        </dgm:presLayoutVars>
      </dgm:prSet>
      <dgm:spPr/>
      <dgm:t>
        <a:bodyPr/>
        <a:lstStyle/>
        <a:p>
          <a:endParaRPr lang="hu-HU"/>
        </a:p>
      </dgm:t>
    </dgm:pt>
    <dgm:pt modelId="{0A0EAB24-F8AD-4E4C-ADA8-5FF23DEA3027}" type="pres">
      <dgm:prSet presAssocID="{8E528866-B57C-4021-A4F4-CCD65DB436D8}" presName="Triangle" presStyleLbl="alignNode1" presStyleIdx="7" presStyleCnt="11"/>
      <dgm:spPr/>
    </dgm:pt>
    <dgm:pt modelId="{5F1B47F2-FD79-4198-A340-E274CA896949}" type="pres">
      <dgm:prSet presAssocID="{22119FFE-D816-4F4E-9EA4-A577E3B763A8}" presName="sibTrans" presStyleCnt="0"/>
      <dgm:spPr/>
    </dgm:pt>
    <dgm:pt modelId="{074054DB-ADCF-43C2-9CA6-DE4B16A60FC4}" type="pres">
      <dgm:prSet presAssocID="{22119FFE-D816-4F4E-9EA4-A577E3B763A8}" presName="space" presStyleCnt="0"/>
      <dgm:spPr/>
    </dgm:pt>
    <dgm:pt modelId="{C5BA4F3E-B87F-43A2-9BBF-45F7A42184C8}" type="pres">
      <dgm:prSet presAssocID="{F8712118-6821-4EFD-889D-C692AEA8F30A}" presName="composite" presStyleCnt="0"/>
      <dgm:spPr/>
    </dgm:pt>
    <dgm:pt modelId="{AC1D415D-29B0-4285-B571-E4E7525EFB6A}" type="pres">
      <dgm:prSet presAssocID="{F8712118-6821-4EFD-889D-C692AEA8F30A}" presName="LShape" presStyleLbl="alignNode1" presStyleIdx="8" presStyleCnt="11"/>
      <dgm:spPr/>
    </dgm:pt>
    <dgm:pt modelId="{94363346-D398-4FDE-91CC-CA6AD9E09C97}" type="pres">
      <dgm:prSet presAssocID="{F8712118-6821-4EFD-889D-C692AEA8F30A}" presName="ParentText" presStyleLbl="revTx" presStyleIdx="4" presStyleCnt="6">
        <dgm:presLayoutVars>
          <dgm:chMax val="0"/>
          <dgm:chPref val="0"/>
          <dgm:bulletEnabled val="1"/>
        </dgm:presLayoutVars>
      </dgm:prSet>
      <dgm:spPr/>
      <dgm:t>
        <a:bodyPr/>
        <a:lstStyle/>
        <a:p>
          <a:endParaRPr lang="hu-HU"/>
        </a:p>
      </dgm:t>
    </dgm:pt>
    <dgm:pt modelId="{DF0BD8DD-1161-424B-BD19-17531E4882F8}" type="pres">
      <dgm:prSet presAssocID="{F8712118-6821-4EFD-889D-C692AEA8F30A}" presName="Triangle" presStyleLbl="alignNode1" presStyleIdx="9" presStyleCnt="11"/>
      <dgm:spPr/>
    </dgm:pt>
    <dgm:pt modelId="{EFB55F6E-7CF4-4E52-8F35-3801717EAFF7}" type="pres">
      <dgm:prSet presAssocID="{57012B41-A1DE-4E1F-BA51-D276E988206F}" presName="sibTrans" presStyleCnt="0"/>
      <dgm:spPr/>
    </dgm:pt>
    <dgm:pt modelId="{D023CAB9-2F1A-4898-A37B-1FCBCE4CB9EA}" type="pres">
      <dgm:prSet presAssocID="{57012B41-A1DE-4E1F-BA51-D276E988206F}" presName="space" presStyleCnt="0"/>
      <dgm:spPr/>
    </dgm:pt>
    <dgm:pt modelId="{78F655B3-7524-452C-A8F8-7ABB94F44FC3}" type="pres">
      <dgm:prSet presAssocID="{C939DD18-809A-45D2-9866-8140B798AD3B}" presName="composite" presStyleCnt="0"/>
      <dgm:spPr/>
    </dgm:pt>
    <dgm:pt modelId="{ED1A2F82-DEDA-441B-8EC0-ECCA68FB3F51}" type="pres">
      <dgm:prSet presAssocID="{C939DD18-809A-45D2-9866-8140B798AD3B}" presName="LShape" presStyleLbl="alignNode1" presStyleIdx="10" presStyleCnt="11"/>
      <dgm:spPr/>
    </dgm:pt>
    <dgm:pt modelId="{5CE068FD-D126-466D-980B-5D8A6AEE6F62}" type="pres">
      <dgm:prSet presAssocID="{C939DD18-809A-45D2-9866-8140B798AD3B}" presName="ParentText" presStyleLbl="revTx" presStyleIdx="5" presStyleCnt="6">
        <dgm:presLayoutVars>
          <dgm:chMax val="0"/>
          <dgm:chPref val="0"/>
          <dgm:bulletEnabled val="1"/>
        </dgm:presLayoutVars>
      </dgm:prSet>
      <dgm:spPr/>
      <dgm:t>
        <a:bodyPr/>
        <a:lstStyle/>
        <a:p>
          <a:endParaRPr lang="hu-HU"/>
        </a:p>
      </dgm:t>
    </dgm:pt>
  </dgm:ptLst>
  <dgm:cxnLst>
    <dgm:cxn modelId="{615014DE-2D26-4F24-BDC7-60D00E392343}" srcId="{D9A7C810-72C4-46B8-B890-CCB061D68C59}" destId="{9002FF7A-B70E-415D-9B11-640D9314C90E}" srcOrd="1" destOrd="0" parTransId="{6FE77ABC-418E-4A53-9B0B-2996F6674786}" sibTransId="{CFD3437C-053F-48E0-960B-361FB645EB1C}"/>
    <dgm:cxn modelId="{BF9D93A3-87AD-47DB-BA1D-2E9E290771FE}" srcId="{C186D03F-DB17-4F1B-B5FF-1C15CEF9291B}" destId="{841D42CF-9C96-40DD-BFF1-3F2F010150A9}" srcOrd="0" destOrd="0" parTransId="{CC5F954C-4D12-4079-B184-454BBA02DE69}" sibTransId="{DDF07738-2784-4F2F-86E8-D015941D0DC0}"/>
    <dgm:cxn modelId="{DA2A28F7-6CCE-4C11-9DA9-0168037ADBBD}" type="presOf" srcId="{CCAB0D04-35E4-4228-A04D-0D8947629CE7}" destId="{CEFA0A90-0DB9-4AAE-96E0-966AFF9840D9}" srcOrd="0" destOrd="1" presId="urn:microsoft.com/office/officeart/2009/3/layout/StepUpProcess"/>
    <dgm:cxn modelId="{2BD1B32C-2175-48F4-90BB-43F73A988B2E}" type="presOf" srcId="{087E6AD2-8C89-4016-86BC-5E1E68D97BB2}" destId="{94363346-D398-4FDE-91CC-CA6AD9E09C97}" srcOrd="0" destOrd="3" presId="urn:microsoft.com/office/officeart/2009/3/layout/StepUpProcess"/>
    <dgm:cxn modelId="{48C4B8E7-73E1-4337-B614-5CE139810981}" type="presOf" srcId="{C186D03F-DB17-4F1B-B5FF-1C15CEF9291B}" destId="{D08E9663-B80B-4C40-A44A-BA233E067FDC}" srcOrd="0" destOrd="0" presId="urn:microsoft.com/office/officeart/2009/3/layout/StepUpProcess"/>
    <dgm:cxn modelId="{C8AACDBB-2B09-4296-B47C-4227ADC52A7A}" srcId="{5F662D77-07DB-41AF-BAC8-3CF1A9E71888}" destId="{DCCB5783-21FE-49B4-8C61-B97D1EFB1E0E}" srcOrd="0" destOrd="0" parTransId="{0B43AA0C-4FA5-4929-94C8-633C555B1946}" sibTransId="{99849A26-D954-4B23-8920-CA55F2A14071}"/>
    <dgm:cxn modelId="{342548E5-D8E6-4D5F-A629-2B57BA5124A9}" type="presOf" srcId="{47E5C574-1484-474F-B525-29D1B401BDB1}" destId="{D08E9663-B80B-4C40-A44A-BA233E067FDC}" srcOrd="0" destOrd="2" presId="urn:microsoft.com/office/officeart/2009/3/layout/StepUpProcess"/>
    <dgm:cxn modelId="{1B90FD00-8F34-47C7-A4A7-9280EEBA1780}" type="presOf" srcId="{F8712118-6821-4EFD-889D-C692AEA8F30A}" destId="{94363346-D398-4FDE-91CC-CA6AD9E09C97}" srcOrd="0" destOrd="0" presId="urn:microsoft.com/office/officeart/2009/3/layout/StepUpProcess"/>
    <dgm:cxn modelId="{B814F2F6-ED6B-4A27-BB16-ED77FD517F8B}" type="presOf" srcId="{C1ECEF9E-2961-4411-B0F7-83BF1C0999D6}" destId="{94363346-D398-4FDE-91CC-CA6AD9E09C97}" srcOrd="0" destOrd="1" presId="urn:microsoft.com/office/officeart/2009/3/layout/StepUpProcess"/>
    <dgm:cxn modelId="{1CE4C994-4768-4227-B581-3DC6523A1E45}" type="presOf" srcId="{D9A7C810-72C4-46B8-B890-CCB061D68C59}" destId="{01090555-946B-4E63-8079-9BF9AD19EBD7}" srcOrd="0" destOrd="0" presId="urn:microsoft.com/office/officeart/2009/3/layout/StepUpProcess"/>
    <dgm:cxn modelId="{1295087A-F58A-402F-8A2B-28CBBA5F7677}" srcId="{C186D03F-DB17-4F1B-B5FF-1C15CEF9291B}" destId="{47E5C574-1484-474F-B525-29D1B401BDB1}" srcOrd="1" destOrd="0" parTransId="{781D7E5D-B731-4C2B-BF27-CC38D99F518C}" sibTransId="{10CCD3B3-080E-4BCD-899B-20E51324EC0D}"/>
    <dgm:cxn modelId="{9FA1A5E8-DA7D-4338-8ECB-DC12CE2D9C00}" srcId="{8E528866-B57C-4021-A4F4-CCD65DB436D8}" destId="{A14E754C-A176-431F-9FD0-30CF89AC274B}" srcOrd="1" destOrd="0" parTransId="{1F04610B-FE46-45B4-B517-0461075740E7}" sibTransId="{03B70795-9998-456B-92E1-7D9B754EB3C8}"/>
    <dgm:cxn modelId="{540BCAFE-90F6-49CA-BC9A-F31B1A79972B}" srcId="{D9A7C810-72C4-46B8-B890-CCB061D68C59}" destId="{5F662D77-07DB-41AF-BAC8-3CF1A9E71888}" srcOrd="2" destOrd="0" parTransId="{61468B2F-28DB-4019-80BC-E16D548FF23D}" sibTransId="{9E66FAF0-B0D3-4BD5-AB0B-B100EC0F9594}"/>
    <dgm:cxn modelId="{D232B433-B72C-4104-890F-7863F1560277}" srcId="{8E528866-B57C-4021-A4F4-CCD65DB436D8}" destId="{12C0A57F-19B6-4C6F-9BB0-D01A69E71654}" srcOrd="0" destOrd="0" parTransId="{C60F96F4-7F59-4114-A26C-D223DD516F53}" sibTransId="{7C8C4510-C4F1-425E-BB48-DCB6951BFA91}"/>
    <dgm:cxn modelId="{97D02496-B63C-4B8C-8CEE-7FC1A5D0C042}" type="presOf" srcId="{C939DD18-809A-45D2-9866-8140B798AD3B}" destId="{5CE068FD-D126-466D-980B-5D8A6AEE6F62}" srcOrd="0" destOrd="0" presId="urn:microsoft.com/office/officeart/2009/3/layout/StepUpProcess"/>
    <dgm:cxn modelId="{2DB6CB3E-1B32-4EE6-9628-09C40B14182E}" type="presOf" srcId="{4951DAB1-CFB1-4E06-A10F-2893B7D07894}" destId="{94363346-D398-4FDE-91CC-CA6AD9E09C97}" srcOrd="0" destOrd="2" presId="urn:microsoft.com/office/officeart/2009/3/layout/StepUpProcess"/>
    <dgm:cxn modelId="{F4AD1418-FC42-49D9-BDEF-9359E4751A0F}" srcId="{C939DD18-809A-45D2-9866-8140B798AD3B}" destId="{3DE78992-B6AC-45B9-949E-E5F7F62E6AA0}" srcOrd="2" destOrd="0" parTransId="{7AB7CD78-DEB1-40FE-8FAE-5F9D6DD7FFB4}" sibTransId="{A8D6C0B2-7E0A-4BE7-89D1-C0BACA7184F0}"/>
    <dgm:cxn modelId="{20F25279-6E63-482D-8BC8-B1E7A16A0461}" srcId="{D9A7C810-72C4-46B8-B890-CCB061D68C59}" destId="{C186D03F-DB17-4F1B-B5FF-1C15CEF9291B}" srcOrd="0" destOrd="0" parTransId="{9CFAB11E-F996-4256-802C-34C027CDE169}" sibTransId="{C9B337B3-143B-4B7E-84D4-A14B462F31DD}"/>
    <dgm:cxn modelId="{6F692C39-A40C-4651-B089-4C4896D96897}" srcId="{D9A7C810-72C4-46B8-B890-CCB061D68C59}" destId="{C939DD18-809A-45D2-9866-8140B798AD3B}" srcOrd="5" destOrd="0" parTransId="{964ACAAA-6EFB-44B2-B3F0-6D17F0EE381E}" sibTransId="{68F5F882-C875-4353-9041-2CC0D7BF3810}"/>
    <dgm:cxn modelId="{85393A2F-6472-4CB4-8655-78314187BF56}" type="presOf" srcId="{3DE78992-B6AC-45B9-949E-E5F7F62E6AA0}" destId="{5CE068FD-D126-466D-980B-5D8A6AEE6F62}" srcOrd="0" destOrd="3" presId="urn:microsoft.com/office/officeart/2009/3/layout/StepUpProcess"/>
    <dgm:cxn modelId="{5F3CC228-CE28-4261-B875-20F01CBFE7CA}" type="presOf" srcId="{FFF58051-114E-41E2-925E-A5B7901BA109}" destId="{5CE068FD-D126-466D-980B-5D8A6AEE6F62}" srcOrd="0" destOrd="1" presId="urn:microsoft.com/office/officeart/2009/3/layout/StepUpProcess"/>
    <dgm:cxn modelId="{D307CFF7-5B47-45C3-BAED-EEBA60C51EC7}" srcId="{F8712118-6821-4EFD-889D-C692AEA8F30A}" destId="{4951DAB1-CFB1-4E06-A10F-2893B7D07894}" srcOrd="1" destOrd="0" parTransId="{3B143612-99BA-45E8-804A-39A1DEB35EAD}" sibTransId="{D4CD9654-A1A1-4D15-B818-070CEB45BEF0}"/>
    <dgm:cxn modelId="{925D9981-3852-429E-AFB9-D7A178079E71}" srcId="{F8712118-6821-4EFD-889D-C692AEA8F30A}" destId="{C1ECEF9E-2961-4411-B0F7-83BF1C0999D6}" srcOrd="0" destOrd="0" parTransId="{61DFFC5F-CFA3-40F0-829E-BD5D408FAD20}" sibTransId="{A44F19E9-7E8F-4253-9AF6-05D46B8BF5FE}"/>
    <dgm:cxn modelId="{89059E52-00B2-45F7-A0C5-CB679C05CEEA}" type="presOf" srcId="{841D42CF-9C96-40DD-BFF1-3F2F010150A9}" destId="{D08E9663-B80B-4C40-A44A-BA233E067FDC}" srcOrd="0" destOrd="1" presId="urn:microsoft.com/office/officeart/2009/3/layout/StepUpProcess"/>
    <dgm:cxn modelId="{6D9C1A8F-D4BC-4F3B-9F44-F4C443057474}" type="presOf" srcId="{12C0A57F-19B6-4C6F-9BB0-D01A69E71654}" destId="{D89403C2-3E21-429D-9691-A7B4C245EAD0}" srcOrd="0" destOrd="1" presId="urn:microsoft.com/office/officeart/2009/3/layout/StepUpProcess"/>
    <dgm:cxn modelId="{CE6959E5-ABCD-4D46-B533-609BEFB65CC9}" srcId="{C939DD18-809A-45D2-9866-8140B798AD3B}" destId="{FFF58051-114E-41E2-925E-A5B7901BA109}" srcOrd="0" destOrd="0" parTransId="{64599380-B24E-4FDB-A30B-983914FE5F7D}" sibTransId="{5754B18F-1F9B-4219-98E0-7F296823717F}"/>
    <dgm:cxn modelId="{64540A5E-913A-4B62-B031-E0CE7924E3E9}" srcId="{D9A7C810-72C4-46B8-B890-CCB061D68C59}" destId="{F8712118-6821-4EFD-889D-C692AEA8F30A}" srcOrd="4" destOrd="0" parTransId="{F08DE11E-99C3-4671-AD86-4CA8B1347C47}" sibTransId="{57012B41-A1DE-4E1F-BA51-D276E988206F}"/>
    <dgm:cxn modelId="{96F71C9B-FC89-4BEF-8630-6BDED9528251}" type="presOf" srcId="{DCCB5783-21FE-49B4-8C61-B97D1EFB1E0E}" destId="{0BEE20BB-311C-45FA-A283-02D3142720A4}" srcOrd="0" destOrd="1" presId="urn:microsoft.com/office/officeart/2009/3/layout/StepUpProcess"/>
    <dgm:cxn modelId="{5703C06B-6D4B-4E04-8886-42C82FC78F1F}" srcId="{9002FF7A-B70E-415D-9B11-640D9314C90E}" destId="{CCAB0D04-35E4-4228-A04D-0D8947629CE7}" srcOrd="0" destOrd="0" parTransId="{ABF45B4B-EA34-43CC-91D5-812A2683C23C}" sibTransId="{D9EBA2F6-4298-43FA-901A-F0FA55223142}"/>
    <dgm:cxn modelId="{843F5633-44E8-49DF-96B8-28A6EE26BF4D}" type="presOf" srcId="{9002FF7A-B70E-415D-9B11-640D9314C90E}" destId="{CEFA0A90-0DB9-4AAE-96E0-966AFF9840D9}" srcOrd="0" destOrd="0" presId="urn:microsoft.com/office/officeart/2009/3/layout/StepUpProcess"/>
    <dgm:cxn modelId="{9948B3E3-0A2F-484A-88ED-97258BD7CAC4}" srcId="{C939DD18-809A-45D2-9866-8140B798AD3B}" destId="{72A5CE92-3A6D-41EE-B895-F0A81843BF10}" srcOrd="1" destOrd="0" parTransId="{E9BCAA9E-752D-4353-AECC-4307CF1B9660}" sibTransId="{874E5D60-C473-4E1C-9FAF-1B2BC010259A}"/>
    <dgm:cxn modelId="{A7E4007C-06B4-445D-815C-FE814EAB8527}" srcId="{D9A7C810-72C4-46B8-B890-CCB061D68C59}" destId="{8E528866-B57C-4021-A4F4-CCD65DB436D8}" srcOrd="3" destOrd="0" parTransId="{575AEF3F-BA69-4D63-9796-BE0974EE6AFF}" sibTransId="{22119FFE-D816-4F4E-9EA4-A577E3B763A8}"/>
    <dgm:cxn modelId="{8A37C044-2531-46E3-A04A-2F15AF31F048}" type="presOf" srcId="{5F662D77-07DB-41AF-BAC8-3CF1A9E71888}" destId="{0BEE20BB-311C-45FA-A283-02D3142720A4}" srcOrd="0" destOrd="0" presId="urn:microsoft.com/office/officeart/2009/3/layout/StepUpProcess"/>
    <dgm:cxn modelId="{4CF6D505-167C-4547-9EF9-27173D884E4D}" type="presOf" srcId="{72A5CE92-3A6D-41EE-B895-F0A81843BF10}" destId="{5CE068FD-D126-466D-980B-5D8A6AEE6F62}" srcOrd="0" destOrd="2" presId="urn:microsoft.com/office/officeart/2009/3/layout/StepUpProcess"/>
    <dgm:cxn modelId="{B626FB5F-2DB3-43CA-BF4F-D63370503EB2}" srcId="{F8712118-6821-4EFD-889D-C692AEA8F30A}" destId="{087E6AD2-8C89-4016-86BC-5E1E68D97BB2}" srcOrd="2" destOrd="0" parTransId="{6B6098F9-000C-40B9-A464-BAA5F55A452D}" sibTransId="{968033BA-50D5-480B-B1F6-F4D08C4CF310}"/>
    <dgm:cxn modelId="{5907DFA7-B61C-4DF0-B3FF-BD6546127696}" type="presOf" srcId="{A14E754C-A176-431F-9FD0-30CF89AC274B}" destId="{D89403C2-3E21-429D-9691-A7B4C245EAD0}" srcOrd="0" destOrd="2" presId="urn:microsoft.com/office/officeart/2009/3/layout/StepUpProcess"/>
    <dgm:cxn modelId="{93F1C7E5-C6FA-4395-BCE6-DF7B05BA6AA4}" type="presOf" srcId="{8E528866-B57C-4021-A4F4-CCD65DB436D8}" destId="{D89403C2-3E21-429D-9691-A7B4C245EAD0}" srcOrd="0" destOrd="0" presId="urn:microsoft.com/office/officeart/2009/3/layout/StepUpProcess"/>
    <dgm:cxn modelId="{F9AA7B67-E290-402B-96DA-04C4D8546858}" type="presParOf" srcId="{01090555-946B-4E63-8079-9BF9AD19EBD7}" destId="{B0A51927-82CA-42D6-8064-1F986C49303B}" srcOrd="0" destOrd="0" presId="urn:microsoft.com/office/officeart/2009/3/layout/StepUpProcess"/>
    <dgm:cxn modelId="{E6507C1A-A1AC-4341-8DD7-2C0FCF43E628}" type="presParOf" srcId="{B0A51927-82CA-42D6-8064-1F986C49303B}" destId="{83DDA4B5-A3CF-48D7-89E4-371CC8CB3C9F}" srcOrd="0" destOrd="0" presId="urn:microsoft.com/office/officeart/2009/3/layout/StepUpProcess"/>
    <dgm:cxn modelId="{34C8FFCA-0C8D-46ED-A9B2-0BA118AD0F7B}" type="presParOf" srcId="{B0A51927-82CA-42D6-8064-1F986C49303B}" destId="{D08E9663-B80B-4C40-A44A-BA233E067FDC}" srcOrd="1" destOrd="0" presId="urn:microsoft.com/office/officeart/2009/3/layout/StepUpProcess"/>
    <dgm:cxn modelId="{4EAA1262-786A-4E4D-BEE6-F4AE8E0AD31A}" type="presParOf" srcId="{B0A51927-82CA-42D6-8064-1F986C49303B}" destId="{60B132BC-0B92-4DA8-B5EF-0EA51F003263}" srcOrd="2" destOrd="0" presId="urn:microsoft.com/office/officeart/2009/3/layout/StepUpProcess"/>
    <dgm:cxn modelId="{5F8997A9-71E5-4993-A4ED-D25A954A0DDC}" type="presParOf" srcId="{01090555-946B-4E63-8079-9BF9AD19EBD7}" destId="{7B7408C7-01E4-44A4-9FB7-EA016D38EB5F}" srcOrd="1" destOrd="0" presId="urn:microsoft.com/office/officeart/2009/3/layout/StepUpProcess"/>
    <dgm:cxn modelId="{0F51D0C3-2268-45DD-B341-F2F5192DC585}" type="presParOf" srcId="{7B7408C7-01E4-44A4-9FB7-EA016D38EB5F}" destId="{F6E286DD-F972-4069-8972-95423A1188A0}" srcOrd="0" destOrd="0" presId="urn:microsoft.com/office/officeart/2009/3/layout/StepUpProcess"/>
    <dgm:cxn modelId="{48F21A05-1D0F-4A31-A65F-84FE72EBD1E5}" type="presParOf" srcId="{01090555-946B-4E63-8079-9BF9AD19EBD7}" destId="{7EE385AC-3CB0-4C3D-81B8-2CAE3529324C}" srcOrd="2" destOrd="0" presId="urn:microsoft.com/office/officeart/2009/3/layout/StepUpProcess"/>
    <dgm:cxn modelId="{864F732C-E456-4B00-B31F-540697D7F38F}" type="presParOf" srcId="{7EE385AC-3CB0-4C3D-81B8-2CAE3529324C}" destId="{FC1869AE-2F39-4057-816E-AB44B1D0124A}" srcOrd="0" destOrd="0" presId="urn:microsoft.com/office/officeart/2009/3/layout/StepUpProcess"/>
    <dgm:cxn modelId="{0372BFEE-E8CF-4179-8592-927C40572D01}" type="presParOf" srcId="{7EE385AC-3CB0-4C3D-81B8-2CAE3529324C}" destId="{CEFA0A90-0DB9-4AAE-96E0-966AFF9840D9}" srcOrd="1" destOrd="0" presId="urn:microsoft.com/office/officeart/2009/3/layout/StepUpProcess"/>
    <dgm:cxn modelId="{0AC28401-C35A-4D36-89B2-B83A030C3769}" type="presParOf" srcId="{7EE385AC-3CB0-4C3D-81B8-2CAE3529324C}" destId="{E12C40F0-2F75-4746-A3A7-64C7BA04A6A9}" srcOrd="2" destOrd="0" presId="urn:microsoft.com/office/officeart/2009/3/layout/StepUpProcess"/>
    <dgm:cxn modelId="{CC076C55-6D04-4F31-B8E5-A10F3B14933F}" type="presParOf" srcId="{01090555-946B-4E63-8079-9BF9AD19EBD7}" destId="{866618E8-FA25-4EB4-8A77-1F8768D7542F}" srcOrd="3" destOrd="0" presId="urn:microsoft.com/office/officeart/2009/3/layout/StepUpProcess"/>
    <dgm:cxn modelId="{E08F4955-7BF3-4CFE-9635-6E80281115BA}" type="presParOf" srcId="{866618E8-FA25-4EB4-8A77-1F8768D7542F}" destId="{C468F8B6-E552-4366-BE52-D6EAAFBDDC11}" srcOrd="0" destOrd="0" presId="urn:microsoft.com/office/officeart/2009/3/layout/StepUpProcess"/>
    <dgm:cxn modelId="{3B7D38D3-F37A-4122-BEBE-6B79D5F94AE3}" type="presParOf" srcId="{01090555-946B-4E63-8079-9BF9AD19EBD7}" destId="{BD34360C-D5B1-4A4F-A6B3-AC316D66483E}" srcOrd="4" destOrd="0" presId="urn:microsoft.com/office/officeart/2009/3/layout/StepUpProcess"/>
    <dgm:cxn modelId="{2550B5B5-D41E-4E73-9B1D-9DD8C1C0C4B6}" type="presParOf" srcId="{BD34360C-D5B1-4A4F-A6B3-AC316D66483E}" destId="{D18B6FE8-E62C-4466-9217-04919C198201}" srcOrd="0" destOrd="0" presId="urn:microsoft.com/office/officeart/2009/3/layout/StepUpProcess"/>
    <dgm:cxn modelId="{F534FD42-8647-4818-A28D-441E31B0163A}" type="presParOf" srcId="{BD34360C-D5B1-4A4F-A6B3-AC316D66483E}" destId="{0BEE20BB-311C-45FA-A283-02D3142720A4}" srcOrd="1" destOrd="0" presId="urn:microsoft.com/office/officeart/2009/3/layout/StepUpProcess"/>
    <dgm:cxn modelId="{8428B22F-C00F-43B1-A420-D5D7368779D1}" type="presParOf" srcId="{BD34360C-D5B1-4A4F-A6B3-AC316D66483E}" destId="{BB5F9921-87A3-4CD5-8E01-F34DA3E6F028}" srcOrd="2" destOrd="0" presId="urn:microsoft.com/office/officeart/2009/3/layout/StepUpProcess"/>
    <dgm:cxn modelId="{23196CBE-BB0A-4253-998B-5EA2E9E151EE}" type="presParOf" srcId="{01090555-946B-4E63-8079-9BF9AD19EBD7}" destId="{39C467D8-DCD9-4968-80FB-C2A0D77943F5}" srcOrd="5" destOrd="0" presId="urn:microsoft.com/office/officeart/2009/3/layout/StepUpProcess"/>
    <dgm:cxn modelId="{595BCD73-B3D7-41AC-AD53-875ACA496A0C}" type="presParOf" srcId="{39C467D8-DCD9-4968-80FB-C2A0D77943F5}" destId="{25F76D68-93E5-4F06-A3A3-764CF8B66211}" srcOrd="0" destOrd="0" presId="urn:microsoft.com/office/officeart/2009/3/layout/StepUpProcess"/>
    <dgm:cxn modelId="{509CC8AE-8BA0-4E73-90AB-48213A64B845}" type="presParOf" srcId="{01090555-946B-4E63-8079-9BF9AD19EBD7}" destId="{555D3161-773A-4872-98B6-9C2B704A8E12}" srcOrd="6" destOrd="0" presId="urn:microsoft.com/office/officeart/2009/3/layout/StepUpProcess"/>
    <dgm:cxn modelId="{3CE5DDBA-3F7A-4A95-A86F-54C404AC7E3F}" type="presParOf" srcId="{555D3161-773A-4872-98B6-9C2B704A8E12}" destId="{A9B71516-2263-424D-BA62-CBA35E108A3F}" srcOrd="0" destOrd="0" presId="urn:microsoft.com/office/officeart/2009/3/layout/StepUpProcess"/>
    <dgm:cxn modelId="{5E3B6A35-A927-436F-A916-7C4588ACB11F}" type="presParOf" srcId="{555D3161-773A-4872-98B6-9C2B704A8E12}" destId="{D89403C2-3E21-429D-9691-A7B4C245EAD0}" srcOrd="1" destOrd="0" presId="urn:microsoft.com/office/officeart/2009/3/layout/StepUpProcess"/>
    <dgm:cxn modelId="{A2DD15DB-549A-44FE-8DF9-9CDDD158B3AB}" type="presParOf" srcId="{555D3161-773A-4872-98B6-9C2B704A8E12}" destId="{0A0EAB24-F8AD-4E4C-ADA8-5FF23DEA3027}" srcOrd="2" destOrd="0" presId="urn:microsoft.com/office/officeart/2009/3/layout/StepUpProcess"/>
    <dgm:cxn modelId="{B615D652-5D09-4D4B-AF20-C25FAC8440F3}" type="presParOf" srcId="{01090555-946B-4E63-8079-9BF9AD19EBD7}" destId="{5F1B47F2-FD79-4198-A340-E274CA896949}" srcOrd="7" destOrd="0" presId="urn:microsoft.com/office/officeart/2009/3/layout/StepUpProcess"/>
    <dgm:cxn modelId="{49946945-86B3-4A5C-B9AC-3A5DC0061EBC}" type="presParOf" srcId="{5F1B47F2-FD79-4198-A340-E274CA896949}" destId="{074054DB-ADCF-43C2-9CA6-DE4B16A60FC4}" srcOrd="0" destOrd="0" presId="urn:microsoft.com/office/officeart/2009/3/layout/StepUpProcess"/>
    <dgm:cxn modelId="{AB091999-6ADE-4DA8-BE12-CA444C0293E3}" type="presParOf" srcId="{01090555-946B-4E63-8079-9BF9AD19EBD7}" destId="{C5BA4F3E-B87F-43A2-9BBF-45F7A42184C8}" srcOrd="8" destOrd="0" presId="urn:microsoft.com/office/officeart/2009/3/layout/StepUpProcess"/>
    <dgm:cxn modelId="{7D50E0A6-C589-47A6-9834-978E1587777F}" type="presParOf" srcId="{C5BA4F3E-B87F-43A2-9BBF-45F7A42184C8}" destId="{AC1D415D-29B0-4285-B571-E4E7525EFB6A}" srcOrd="0" destOrd="0" presId="urn:microsoft.com/office/officeart/2009/3/layout/StepUpProcess"/>
    <dgm:cxn modelId="{5C153AD7-23A0-4752-8CDF-26681310492F}" type="presParOf" srcId="{C5BA4F3E-B87F-43A2-9BBF-45F7A42184C8}" destId="{94363346-D398-4FDE-91CC-CA6AD9E09C97}" srcOrd="1" destOrd="0" presId="urn:microsoft.com/office/officeart/2009/3/layout/StepUpProcess"/>
    <dgm:cxn modelId="{B310949A-5977-4048-AAF7-4420F17AADC0}" type="presParOf" srcId="{C5BA4F3E-B87F-43A2-9BBF-45F7A42184C8}" destId="{DF0BD8DD-1161-424B-BD19-17531E4882F8}" srcOrd="2" destOrd="0" presId="urn:microsoft.com/office/officeart/2009/3/layout/StepUpProcess"/>
    <dgm:cxn modelId="{2CEDABBB-4BBD-4212-BA7B-22D3B62CC154}" type="presParOf" srcId="{01090555-946B-4E63-8079-9BF9AD19EBD7}" destId="{EFB55F6E-7CF4-4E52-8F35-3801717EAFF7}" srcOrd="9" destOrd="0" presId="urn:microsoft.com/office/officeart/2009/3/layout/StepUpProcess"/>
    <dgm:cxn modelId="{97EDA4F9-1F5A-41A7-BC4E-D94EF3F16CE4}" type="presParOf" srcId="{EFB55F6E-7CF4-4E52-8F35-3801717EAFF7}" destId="{D023CAB9-2F1A-4898-A37B-1FCBCE4CB9EA}" srcOrd="0" destOrd="0" presId="urn:microsoft.com/office/officeart/2009/3/layout/StepUpProcess"/>
    <dgm:cxn modelId="{8843C851-D8C3-4CBF-9445-3E3E843E1F72}" type="presParOf" srcId="{01090555-946B-4E63-8079-9BF9AD19EBD7}" destId="{78F655B3-7524-452C-A8F8-7ABB94F44FC3}" srcOrd="10" destOrd="0" presId="urn:microsoft.com/office/officeart/2009/3/layout/StepUpProcess"/>
    <dgm:cxn modelId="{940F3549-B3FB-4EFC-8E76-CC5D7A3E30E2}" type="presParOf" srcId="{78F655B3-7524-452C-A8F8-7ABB94F44FC3}" destId="{ED1A2F82-DEDA-441B-8EC0-ECCA68FB3F51}" srcOrd="0" destOrd="0" presId="urn:microsoft.com/office/officeart/2009/3/layout/StepUpProcess"/>
    <dgm:cxn modelId="{10E88D0A-4A6F-4F66-9236-245C07873BEB}" type="presParOf" srcId="{78F655B3-7524-452C-A8F8-7ABB94F44FC3}" destId="{5CE068FD-D126-466D-980B-5D8A6AEE6F62}"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22562-052F-4DE8-88F5-5AE7C460C87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hu-HU"/>
        </a:p>
      </dgm:t>
    </dgm:pt>
    <dgm:pt modelId="{14014A07-C89E-4334-A064-64601FEBC322}">
      <dgm:prSet phldrT="[Szöveg]"/>
      <dgm:spPr/>
      <dgm:t>
        <a:bodyPr/>
        <a:lstStyle/>
        <a:p>
          <a:r>
            <a:rPr lang="hu-HU" dirty="0" err="1" smtClean="0"/>
            <a:t>Timeline</a:t>
          </a:r>
          <a:endParaRPr lang="hu-HU" dirty="0"/>
        </a:p>
      </dgm:t>
    </dgm:pt>
    <dgm:pt modelId="{4244063F-9124-40D7-A395-994D64920416}" type="parTrans" cxnId="{C7304F06-1FA7-4F0F-85A1-8B87E9C1EF2C}">
      <dgm:prSet/>
      <dgm:spPr/>
      <dgm:t>
        <a:bodyPr/>
        <a:lstStyle/>
        <a:p>
          <a:endParaRPr lang="hu-HU"/>
        </a:p>
      </dgm:t>
    </dgm:pt>
    <dgm:pt modelId="{C17FC7D4-0089-4E3E-8CE7-DE5990640549}" type="sibTrans" cxnId="{C7304F06-1FA7-4F0F-85A1-8B87E9C1EF2C}">
      <dgm:prSet/>
      <dgm:spPr/>
      <dgm:t>
        <a:bodyPr/>
        <a:lstStyle/>
        <a:p>
          <a:endParaRPr lang="hu-HU"/>
        </a:p>
      </dgm:t>
    </dgm:pt>
    <dgm:pt modelId="{C9352651-6B33-49B7-8ADD-E05DD3CCF967}">
      <dgm:prSet phldrT="[Szöveg]" custT="1"/>
      <dgm:spPr/>
      <dgm:t>
        <a:bodyPr/>
        <a:lstStyle/>
        <a:p>
          <a:r>
            <a:rPr lang="hu-HU" sz="1400" dirty="0" err="1" smtClean="0"/>
            <a:t>We</a:t>
          </a:r>
          <a:r>
            <a:rPr lang="hu-HU" sz="1400" dirty="0" smtClean="0"/>
            <a:t> </a:t>
          </a:r>
          <a:r>
            <a:rPr lang="hu-HU" sz="1400" dirty="0" err="1" smtClean="0"/>
            <a:t>are</a:t>
          </a:r>
          <a:r>
            <a:rPr lang="hu-HU" sz="1400" dirty="0" smtClean="0"/>
            <a:t> here </a:t>
          </a:r>
          <a:r>
            <a:rPr lang="hu-HU" sz="1400" dirty="0" err="1" smtClean="0"/>
            <a:t>now</a:t>
          </a:r>
          <a:endParaRPr lang="hu-HU" sz="2500" dirty="0"/>
        </a:p>
      </dgm:t>
    </dgm:pt>
    <dgm:pt modelId="{9EDFBF9A-0C53-419F-9AF6-E1C713334D57}" type="parTrans" cxnId="{049FB1BF-C029-4C4D-98C1-6DD88939505D}">
      <dgm:prSet/>
      <dgm:spPr/>
      <dgm:t>
        <a:bodyPr/>
        <a:lstStyle/>
        <a:p>
          <a:endParaRPr lang="hu-HU"/>
        </a:p>
      </dgm:t>
    </dgm:pt>
    <dgm:pt modelId="{572F079A-09A0-4278-8A79-44F47CBE19F1}" type="sibTrans" cxnId="{049FB1BF-C029-4C4D-98C1-6DD88939505D}">
      <dgm:prSet/>
      <dgm:spPr/>
      <dgm:t>
        <a:bodyPr/>
        <a:lstStyle/>
        <a:p>
          <a:endParaRPr lang="hu-HU"/>
        </a:p>
      </dgm:t>
    </dgm:pt>
    <dgm:pt modelId="{6A5577A6-8E8E-4365-980F-5D3C25850DEC}" type="pres">
      <dgm:prSet presAssocID="{64D22562-052F-4DE8-88F5-5AE7C460C873}" presName="linearFlow" presStyleCnt="0">
        <dgm:presLayoutVars>
          <dgm:dir/>
          <dgm:animLvl val="lvl"/>
          <dgm:resizeHandles val="exact"/>
        </dgm:presLayoutVars>
      </dgm:prSet>
      <dgm:spPr/>
      <dgm:t>
        <a:bodyPr/>
        <a:lstStyle/>
        <a:p>
          <a:endParaRPr lang="en-GB"/>
        </a:p>
      </dgm:t>
    </dgm:pt>
    <dgm:pt modelId="{619E3A82-0239-4562-96C2-8923D09723ED}" type="pres">
      <dgm:prSet presAssocID="{14014A07-C89E-4334-A064-64601FEBC322}" presName="composite" presStyleCnt="0"/>
      <dgm:spPr/>
    </dgm:pt>
    <dgm:pt modelId="{DEC5BB94-A86A-41B7-9405-2A41671B978D}" type="pres">
      <dgm:prSet presAssocID="{14014A07-C89E-4334-A064-64601FEBC322}" presName="parentText" presStyleLbl="alignNode1" presStyleIdx="0" presStyleCnt="1" custLinFactNeighborX="27592" custLinFactNeighborY="0">
        <dgm:presLayoutVars>
          <dgm:chMax val="1"/>
          <dgm:bulletEnabled val="1"/>
        </dgm:presLayoutVars>
      </dgm:prSet>
      <dgm:spPr/>
      <dgm:t>
        <a:bodyPr/>
        <a:lstStyle/>
        <a:p>
          <a:endParaRPr lang="en-GB"/>
        </a:p>
      </dgm:t>
    </dgm:pt>
    <dgm:pt modelId="{E68B8BBA-129D-480F-8AF0-BED2ED53174E}" type="pres">
      <dgm:prSet presAssocID="{14014A07-C89E-4334-A064-64601FEBC322}" presName="descendantText" presStyleLbl="alignAcc1" presStyleIdx="0" presStyleCnt="1" custLinFactNeighborX="27987" custLinFactNeighborY="-8683">
        <dgm:presLayoutVars>
          <dgm:bulletEnabled val="1"/>
        </dgm:presLayoutVars>
      </dgm:prSet>
      <dgm:spPr/>
      <dgm:t>
        <a:bodyPr/>
        <a:lstStyle/>
        <a:p>
          <a:endParaRPr lang="hu-HU"/>
        </a:p>
      </dgm:t>
    </dgm:pt>
  </dgm:ptLst>
  <dgm:cxnLst>
    <dgm:cxn modelId="{C7304F06-1FA7-4F0F-85A1-8B87E9C1EF2C}" srcId="{64D22562-052F-4DE8-88F5-5AE7C460C873}" destId="{14014A07-C89E-4334-A064-64601FEBC322}" srcOrd="0" destOrd="0" parTransId="{4244063F-9124-40D7-A395-994D64920416}" sibTransId="{C17FC7D4-0089-4E3E-8CE7-DE5990640549}"/>
    <dgm:cxn modelId="{049FB1BF-C029-4C4D-98C1-6DD88939505D}" srcId="{14014A07-C89E-4334-A064-64601FEBC322}" destId="{C9352651-6B33-49B7-8ADD-E05DD3CCF967}" srcOrd="0" destOrd="0" parTransId="{9EDFBF9A-0C53-419F-9AF6-E1C713334D57}" sibTransId="{572F079A-09A0-4278-8A79-44F47CBE19F1}"/>
    <dgm:cxn modelId="{2F553D43-DCDB-497C-9362-12F8D5C17811}" type="presOf" srcId="{C9352651-6B33-49B7-8ADD-E05DD3CCF967}" destId="{E68B8BBA-129D-480F-8AF0-BED2ED53174E}" srcOrd="0" destOrd="0" presId="urn:microsoft.com/office/officeart/2005/8/layout/chevron2"/>
    <dgm:cxn modelId="{4837B8F3-0282-4FC8-A6C3-0912F35E3079}" type="presOf" srcId="{14014A07-C89E-4334-A064-64601FEBC322}" destId="{DEC5BB94-A86A-41B7-9405-2A41671B978D}" srcOrd="0" destOrd="0" presId="urn:microsoft.com/office/officeart/2005/8/layout/chevron2"/>
    <dgm:cxn modelId="{C0E5FC00-F2A8-4829-8DB1-F502192BECC1}" type="presOf" srcId="{64D22562-052F-4DE8-88F5-5AE7C460C873}" destId="{6A5577A6-8E8E-4365-980F-5D3C25850DEC}" srcOrd="0" destOrd="0" presId="urn:microsoft.com/office/officeart/2005/8/layout/chevron2"/>
    <dgm:cxn modelId="{0C810B6C-26B3-444F-B225-4AF08B40A49D}" type="presParOf" srcId="{6A5577A6-8E8E-4365-980F-5D3C25850DEC}" destId="{619E3A82-0239-4562-96C2-8923D09723ED}" srcOrd="0" destOrd="0" presId="urn:microsoft.com/office/officeart/2005/8/layout/chevron2"/>
    <dgm:cxn modelId="{11501409-2A80-4222-BF26-5FE2179195F9}" type="presParOf" srcId="{619E3A82-0239-4562-96C2-8923D09723ED}" destId="{DEC5BB94-A86A-41B7-9405-2A41671B978D}" srcOrd="0" destOrd="0" presId="urn:microsoft.com/office/officeart/2005/8/layout/chevron2"/>
    <dgm:cxn modelId="{B90E0072-C2AD-48BB-9586-94FA6B9F9A1C}" type="presParOf" srcId="{619E3A82-0239-4562-96C2-8923D09723ED}" destId="{E68B8BBA-129D-480F-8AF0-BED2ED53174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01554-E2F2-455B-86D2-DB9A4CCA9862}">
      <dsp:nvSpPr>
        <dsp:cNvPr id="0" name=""/>
        <dsp:cNvSpPr/>
      </dsp:nvSpPr>
      <dsp:spPr>
        <a:xfrm>
          <a:off x="1004" y="1933877"/>
          <a:ext cx="1645518" cy="6582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hu-HU" sz="1300" kern="1200" dirty="0" smtClean="0"/>
            <a:t>Action</a:t>
          </a:r>
          <a:endParaRPr lang="hu-HU" sz="1300" kern="1200" dirty="0"/>
        </a:p>
      </dsp:txBody>
      <dsp:txXfrm>
        <a:off x="1004" y="1933877"/>
        <a:ext cx="1480966" cy="658207"/>
      </dsp:txXfrm>
    </dsp:sp>
    <dsp:sp modelId="{AF914475-D724-4EEE-A84E-936A2C65E711}">
      <dsp:nvSpPr>
        <dsp:cNvPr id="0" name=""/>
        <dsp:cNvSpPr/>
      </dsp:nvSpPr>
      <dsp:spPr>
        <a:xfrm>
          <a:off x="1317419" y="1933877"/>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Roadmap</a:t>
          </a:r>
          <a:endParaRPr lang="hu-HU" sz="1300" kern="1200" dirty="0"/>
        </a:p>
      </dsp:txBody>
      <dsp:txXfrm>
        <a:off x="1646523" y="1933877"/>
        <a:ext cx="987311" cy="658207"/>
      </dsp:txXfrm>
    </dsp:sp>
    <dsp:sp modelId="{F1E293AA-AE98-48F0-BA7A-5518E2BA75B3}">
      <dsp:nvSpPr>
        <dsp:cNvPr id="0" name=""/>
        <dsp:cNvSpPr/>
      </dsp:nvSpPr>
      <dsp:spPr>
        <a:xfrm>
          <a:off x="2633833" y="1933877"/>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Interventions</a:t>
          </a:r>
          <a:r>
            <a:rPr lang="hu-HU" sz="1300" kern="1200" dirty="0" smtClean="0"/>
            <a:t> / </a:t>
          </a:r>
          <a:r>
            <a:rPr lang="hu-HU" sz="1300" kern="1200" dirty="0" err="1" smtClean="0"/>
            <a:t>Milestones</a:t>
          </a:r>
          <a:endParaRPr lang="hu-HU" sz="1300" kern="1200" dirty="0"/>
        </a:p>
      </dsp:txBody>
      <dsp:txXfrm>
        <a:off x="2962937" y="1933877"/>
        <a:ext cx="987311" cy="658207"/>
      </dsp:txXfrm>
    </dsp:sp>
    <dsp:sp modelId="{DF75DB03-56CB-4D9A-BFCF-FF0F47918852}">
      <dsp:nvSpPr>
        <dsp:cNvPr id="0" name=""/>
        <dsp:cNvSpPr/>
      </dsp:nvSpPr>
      <dsp:spPr>
        <a:xfrm>
          <a:off x="3950248" y="1933877"/>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Optimization</a:t>
          </a:r>
          <a:r>
            <a:rPr lang="hu-HU" sz="1300" kern="1200" dirty="0" smtClean="0"/>
            <a:t/>
          </a:r>
          <a:br>
            <a:rPr lang="hu-HU" sz="1300" kern="1200" dirty="0" smtClean="0"/>
          </a:br>
          <a:r>
            <a:rPr lang="hu-HU" sz="1300" kern="1200" dirty="0" err="1" smtClean="0"/>
            <a:t>model</a:t>
          </a:r>
          <a:endParaRPr lang="hu-HU" sz="1300" kern="1200" dirty="0"/>
        </a:p>
      </dsp:txBody>
      <dsp:txXfrm>
        <a:off x="4279352" y="1933877"/>
        <a:ext cx="987311" cy="658207"/>
      </dsp:txXfrm>
    </dsp:sp>
    <dsp:sp modelId="{FC3D649D-1392-443F-889C-BFB35985FE5A}">
      <dsp:nvSpPr>
        <dsp:cNvPr id="0" name=""/>
        <dsp:cNvSpPr/>
      </dsp:nvSpPr>
      <dsp:spPr>
        <a:xfrm>
          <a:off x="5266662" y="1933877"/>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Programming</a:t>
          </a:r>
          <a:endParaRPr lang="hu-HU" sz="1300" kern="1200" dirty="0"/>
        </a:p>
      </dsp:txBody>
      <dsp:txXfrm>
        <a:off x="5595766" y="1933877"/>
        <a:ext cx="987311" cy="658207"/>
      </dsp:txXfrm>
    </dsp:sp>
    <dsp:sp modelId="{50EC4395-851F-4E82-A636-7C2CBFC6EE17}">
      <dsp:nvSpPr>
        <dsp:cNvPr id="0" name=""/>
        <dsp:cNvSpPr/>
      </dsp:nvSpPr>
      <dsp:spPr>
        <a:xfrm>
          <a:off x="6583077" y="1933877"/>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smtClean="0"/>
            <a:t>Project</a:t>
          </a:r>
          <a:endParaRPr lang="hu-HU" sz="1300" kern="1200" dirty="0"/>
        </a:p>
      </dsp:txBody>
      <dsp:txXfrm>
        <a:off x="6912181" y="1933877"/>
        <a:ext cx="987311" cy="65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DA4B5-A3CF-48D7-89E4-371CC8CB3C9F}">
      <dsp:nvSpPr>
        <dsp:cNvPr id="0" name=""/>
        <dsp:cNvSpPr/>
      </dsp:nvSpPr>
      <dsp:spPr>
        <a:xfrm rot="5400000">
          <a:off x="251206" y="2549665"/>
          <a:ext cx="756659" cy="125906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E9663-B80B-4C40-A44A-BA233E067FDC}">
      <dsp:nvSpPr>
        <dsp:cNvPr id="0" name=""/>
        <dsp:cNvSpPr/>
      </dsp:nvSpPr>
      <dsp:spPr>
        <a:xfrm>
          <a:off x="124901" y="2925854"/>
          <a:ext cx="1136691" cy="99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u-HU" sz="1600" b="1" kern="1200" dirty="0" smtClean="0"/>
            <a:t>Action</a:t>
          </a:r>
          <a:endParaRPr lang="hu-HU" sz="1600" b="1" kern="1200" dirty="0"/>
        </a:p>
        <a:p>
          <a:pPr marL="114300" lvl="1" indent="-114300" algn="l" defTabSz="622300">
            <a:lnSpc>
              <a:spcPct val="90000"/>
            </a:lnSpc>
            <a:spcBef>
              <a:spcPct val="0"/>
            </a:spcBef>
            <a:spcAft>
              <a:spcPct val="15000"/>
            </a:spcAft>
            <a:buChar char="••"/>
          </a:pPr>
          <a:r>
            <a:rPr lang="hu-HU" sz="1400" kern="1200" dirty="0" smtClean="0"/>
            <a:t>COM </a:t>
          </a:r>
          <a:r>
            <a:rPr lang="hu-HU" sz="1400" kern="1200" dirty="0" err="1" smtClean="0"/>
            <a:t>after</a:t>
          </a:r>
          <a:r>
            <a:rPr lang="hu-HU" sz="1400" kern="1200" dirty="0" smtClean="0"/>
            <a:t> MS/ DRC / </a:t>
          </a:r>
          <a:r>
            <a:rPr lang="hu-HU" sz="1400" kern="1200" dirty="0" err="1" smtClean="0"/>
            <a:t>Broad</a:t>
          </a:r>
          <a:r>
            <a:rPr lang="hu-HU" sz="1400" kern="1200" dirty="0" smtClean="0"/>
            <a:t> </a:t>
          </a:r>
          <a:r>
            <a:rPr lang="hu-HU" sz="1400" kern="1200" dirty="0" err="1" smtClean="0"/>
            <a:t>stakeholder</a:t>
          </a:r>
          <a:r>
            <a:rPr lang="hu-HU" sz="1400" kern="1200" dirty="0" smtClean="0"/>
            <a:t> </a:t>
          </a:r>
          <a:r>
            <a:rPr lang="hu-HU" sz="1400" kern="1200" dirty="0" err="1" smtClean="0"/>
            <a:t>consultation</a:t>
          </a:r>
          <a:endParaRPr lang="hu-HU" sz="1400" kern="1200" dirty="0"/>
        </a:p>
        <a:p>
          <a:pPr marL="114300" lvl="1" indent="-114300" algn="l" defTabSz="622300">
            <a:lnSpc>
              <a:spcPct val="90000"/>
            </a:lnSpc>
            <a:spcBef>
              <a:spcPct val="0"/>
            </a:spcBef>
            <a:spcAft>
              <a:spcPct val="15000"/>
            </a:spcAft>
            <a:buChar char="••"/>
          </a:pPr>
          <a:r>
            <a:rPr lang="hu-HU" sz="1400" kern="1200" dirty="0" err="1" smtClean="0"/>
            <a:t>Expandable</a:t>
          </a:r>
          <a:r>
            <a:rPr lang="hu-HU" sz="1400" kern="1200" dirty="0" smtClean="0"/>
            <a:t>, </a:t>
          </a:r>
          <a:r>
            <a:rPr lang="hu-HU" sz="1400" kern="1200" dirty="0" err="1" smtClean="0"/>
            <a:t>heuristic</a:t>
          </a:r>
          <a:endParaRPr lang="hu-HU" sz="1400" kern="1200" dirty="0"/>
        </a:p>
      </dsp:txBody>
      <dsp:txXfrm>
        <a:off x="124901" y="2925854"/>
        <a:ext cx="1136691" cy="996376"/>
      </dsp:txXfrm>
    </dsp:sp>
    <dsp:sp modelId="{60B132BC-0B92-4DA8-B5EF-0EA51F003263}">
      <dsp:nvSpPr>
        <dsp:cNvPr id="0" name=""/>
        <dsp:cNvSpPr/>
      </dsp:nvSpPr>
      <dsp:spPr>
        <a:xfrm>
          <a:off x="1047122" y="2456971"/>
          <a:ext cx="214470" cy="2144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869AE-2F39-4057-816E-AB44B1D0124A}">
      <dsp:nvSpPr>
        <dsp:cNvPr id="0" name=""/>
        <dsp:cNvSpPr/>
      </dsp:nvSpPr>
      <dsp:spPr>
        <a:xfrm rot="5400000">
          <a:off x="1642738" y="2205329"/>
          <a:ext cx="756659" cy="125906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A0A90-0DB9-4AAE-96E0-966AFF9840D9}">
      <dsp:nvSpPr>
        <dsp:cNvPr id="0" name=""/>
        <dsp:cNvSpPr/>
      </dsp:nvSpPr>
      <dsp:spPr>
        <a:xfrm>
          <a:off x="1516433" y="2581518"/>
          <a:ext cx="1136691" cy="99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hu-HU" sz="1600" b="1" kern="1200" dirty="0" err="1" smtClean="0"/>
            <a:t>Roadmap</a:t>
          </a:r>
          <a:endParaRPr lang="hu-HU" sz="1600" b="1" kern="1200" dirty="0"/>
        </a:p>
        <a:p>
          <a:pPr marL="171450" lvl="1" indent="-171450" algn="l" defTabSz="711200">
            <a:lnSpc>
              <a:spcPct val="90000"/>
            </a:lnSpc>
            <a:spcBef>
              <a:spcPct val="0"/>
            </a:spcBef>
            <a:spcAft>
              <a:spcPct val="15000"/>
            </a:spcAft>
            <a:buChar char="••"/>
          </a:pPr>
          <a:r>
            <a:rPr lang="hu-HU" sz="1600" kern="1200" dirty="0" err="1" smtClean="0"/>
            <a:t>Steering</a:t>
          </a:r>
          <a:r>
            <a:rPr lang="hu-HU" sz="1600" kern="1200" dirty="0" smtClean="0"/>
            <a:t> </a:t>
          </a:r>
          <a:r>
            <a:rPr lang="hu-HU" sz="1600" kern="1200" dirty="0" err="1" smtClean="0"/>
            <a:t>groups</a:t>
          </a:r>
          <a:r>
            <a:rPr lang="hu-HU" sz="1600" kern="1200" dirty="0" smtClean="0"/>
            <a:t>: PAC + </a:t>
          </a:r>
          <a:r>
            <a:rPr lang="hu-HU" sz="1600" kern="1200" dirty="0" err="1" smtClean="0"/>
            <a:t>national</a:t>
          </a:r>
          <a:r>
            <a:rPr lang="hu-HU" sz="1600" kern="1200" dirty="0" smtClean="0"/>
            <a:t> </a:t>
          </a:r>
          <a:r>
            <a:rPr lang="hu-HU" sz="1600" kern="1200" dirty="0" err="1" smtClean="0"/>
            <a:t>administrations</a:t>
          </a:r>
          <a:r>
            <a:rPr lang="hu-HU" sz="1600" kern="1200" dirty="0" smtClean="0"/>
            <a:t> and COM</a:t>
          </a:r>
          <a:endParaRPr lang="hu-HU" sz="1600" kern="1200" dirty="0"/>
        </a:p>
      </dsp:txBody>
      <dsp:txXfrm>
        <a:off x="1516433" y="2581518"/>
        <a:ext cx="1136691" cy="996376"/>
      </dsp:txXfrm>
    </dsp:sp>
    <dsp:sp modelId="{E12C40F0-2F75-4746-A3A7-64C7BA04A6A9}">
      <dsp:nvSpPr>
        <dsp:cNvPr id="0" name=""/>
        <dsp:cNvSpPr/>
      </dsp:nvSpPr>
      <dsp:spPr>
        <a:xfrm>
          <a:off x="2438654" y="2112635"/>
          <a:ext cx="214470" cy="2144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B6FE8-E62C-4466-9217-04919C198201}">
      <dsp:nvSpPr>
        <dsp:cNvPr id="0" name=""/>
        <dsp:cNvSpPr/>
      </dsp:nvSpPr>
      <dsp:spPr>
        <a:xfrm rot="5400000">
          <a:off x="3034270" y="1860993"/>
          <a:ext cx="756659" cy="125906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E20BB-311C-45FA-A283-02D3142720A4}">
      <dsp:nvSpPr>
        <dsp:cNvPr id="0" name=""/>
        <dsp:cNvSpPr/>
      </dsp:nvSpPr>
      <dsp:spPr>
        <a:xfrm>
          <a:off x="2907965" y="2237182"/>
          <a:ext cx="1136691" cy="99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b="1" kern="1200" dirty="0" err="1" smtClean="0"/>
            <a:t>Interventions</a:t>
          </a:r>
          <a:r>
            <a:rPr lang="hu-HU" sz="1400" b="1" kern="1200" dirty="0" smtClean="0"/>
            <a:t> / </a:t>
          </a:r>
          <a:r>
            <a:rPr lang="hu-HU" sz="1400" b="1" kern="1200" dirty="0" err="1" smtClean="0"/>
            <a:t>Milestones</a:t>
          </a:r>
          <a:endParaRPr lang="hu-HU" sz="1400" b="1" kern="1200" dirty="0"/>
        </a:p>
        <a:p>
          <a:pPr marL="114300" lvl="1" indent="-114300" algn="l" defTabSz="622300">
            <a:lnSpc>
              <a:spcPct val="90000"/>
            </a:lnSpc>
            <a:spcBef>
              <a:spcPct val="0"/>
            </a:spcBef>
            <a:spcAft>
              <a:spcPct val="15000"/>
            </a:spcAft>
            <a:buChar char="••"/>
          </a:pPr>
          <a:r>
            <a:rPr lang="hu-HU" sz="1400" kern="1200" dirty="0" err="1" smtClean="0"/>
            <a:t>Steering</a:t>
          </a:r>
          <a:r>
            <a:rPr lang="hu-HU" sz="1400" kern="1200" dirty="0" smtClean="0"/>
            <a:t> </a:t>
          </a:r>
          <a:r>
            <a:rPr lang="hu-HU" sz="1400" kern="1200" dirty="0" err="1" smtClean="0"/>
            <a:t>groups</a:t>
          </a:r>
          <a:r>
            <a:rPr lang="hu-HU" sz="1400" kern="1200" dirty="0" smtClean="0"/>
            <a:t>: PAC + </a:t>
          </a:r>
          <a:r>
            <a:rPr lang="hu-HU" sz="1400" kern="1200" dirty="0" err="1" smtClean="0"/>
            <a:t>national</a:t>
          </a:r>
          <a:r>
            <a:rPr lang="hu-HU" sz="1400" kern="1200" dirty="0" smtClean="0"/>
            <a:t> </a:t>
          </a:r>
          <a:r>
            <a:rPr lang="hu-HU" sz="1400" kern="1200" dirty="0" err="1" smtClean="0"/>
            <a:t>administrations</a:t>
          </a:r>
          <a:r>
            <a:rPr lang="hu-HU" sz="1400" kern="1200" dirty="0" smtClean="0"/>
            <a:t> and COM</a:t>
          </a:r>
          <a:endParaRPr lang="hu-HU" sz="1400" kern="1200" dirty="0"/>
        </a:p>
      </dsp:txBody>
      <dsp:txXfrm>
        <a:off x="2907965" y="2237182"/>
        <a:ext cx="1136691" cy="996376"/>
      </dsp:txXfrm>
    </dsp:sp>
    <dsp:sp modelId="{BB5F9921-87A3-4CD5-8E01-F34DA3E6F028}">
      <dsp:nvSpPr>
        <dsp:cNvPr id="0" name=""/>
        <dsp:cNvSpPr/>
      </dsp:nvSpPr>
      <dsp:spPr>
        <a:xfrm>
          <a:off x="3830186" y="1768299"/>
          <a:ext cx="214470" cy="2144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71516-2263-424D-BA62-CBA35E108A3F}">
      <dsp:nvSpPr>
        <dsp:cNvPr id="0" name=""/>
        <dsp:cNvSpPr/>
      </dsp:nvSpPr>
      <dsp:spPr>
        <a:xfrm rot="5400000">
          <a:off x="4425802" y="1516657"/>
          <a:ext cx="756659" cy="125906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403C2-3E21-429D-9691-A7B4C245EAD0}">
      <dsp:nvSpPr>
        <dsp:cNvPr id="0" name=""/>
        <dsp:cNvSpPr/>
      </dsp:nvSpPr>
      <dsp:spPr>
        <a:xfrm>
          <a:off x="4299497" y="1892846"/>
          <a:ext cx="1136691" cy="99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b="1" kern="1200" spc="0" dirty="0" err="1" smtClean="0">
              <a:effectLst/>
              <a:latin typeface="+mn-lt"/>
            </a:rPr>
            <a:t>Optimization</a:t>
          </a:r>
          <a:r>
            <a:rPr lang="hu-HU" sz="1400" b="1" kern="1200" spc="0" dirty="0" smtClean="0">
              <a:effectLst/>
              <a:latin typeface="+mn-lt"/>
            </a:rPr>
            <a:t/>
          </a:r>
          <a:br>
            <a:rPr lang="hu-HU" sz="1400" b="1" kern="1200" spc="0" dirty="0" smtClean="0">
              <a:effectLst/>
              <a:latin typeface="+mn-lt"/>
            </a:rPr>
          </a:br>
          <a:r>
            <a:rPr lang="hu-HU" sz="1400" b="1" kern="1200" spc="0" dirty="0" err="1" smtClean="0">
              <a:effectLst/>
              <a:latin typeface="+mn-lt"/>
            </a:rPr>
            <a:t>model</a:t>
          </a:r>
          <a:endParaRPr lang="hu-HU" sz="1400" b="1" kern="1200" spc="0" dirty="0">
            <a:effectLst/>
            <a:latin typeface="+mn-lt"/>
          </a:endParaRPr>
        </a:p>
        <a:p>
          <a:pPr marL="114300" lvl="1" indent="-114300" algn="l" defTabSz="622300">
            <a:lnSpc>
              <a:spcPct val="90000"/>
            </a:lnSpc>
            <a:spcBef>
              <a:spcPct val="0"/>
            </a:spcBef>
            <a:spcAft>
              <a:spcPct val="15000"/>
            </a:spcAft>
            <a:buChar char="••"/>
          </a:pPr>
          <a:r>
            <a:rPr lang="hu-HU" sz="1400" kern="1200" spc="0" dirty="0" err="1" smtClean="0">
              <a:effectLst/>
              <a:latin typeface="+mn-lt"/>
            </a:rPr>
            <a:t>Scientific</a:t>
          </a:r>
          <a:r>
            <a:rPr lang="hu-HU" sz="1400" kern="1200" spc="0" dirty="0" smtClean="0">
              <a:effectLst/>
              <a:latin typeface="+mn-lt"/>
            </a:rPr>
            <a:t> / </a:t>
          </a:r>
          <a:r>
            <a:rPr lang="hu-HU" sz="1400" kern="1200" spc="0" dirty="0" err="1" smtClean="0">
              <a:effectLst/>
              <a:latin typeface="+mn-lt"/>
            </a:rPr>
            <a:t>innovation</a:t>
          </a:r>
          <a:r>
            <a:rPr lang="hu-HU" sz="1400" kern="1200" spc="0" dirty="0" smtClean="0">
              <a:effectLst/>
              <a:latin typeface="+mn-lt"/>
            </a:rPr>
            <a:t> </a:t>
          </a:r>
          <a:r>
            <a:rPr lang="hu-HU" sz="1400" kern="1200" spc="0" dirty="0" err="1" smtClean="0">
              <a:effectLst/>
              <a:latin typeface="+mn-lt"/>
            </a:rPr>
            <a:t>partnerships</a:t>
          </a:r>
          <a:endParaRPr lang="hu-HU" sz="1400" kern="1200" spc="0" dirty="0">
            <a:effectLst/>
            <a:latin typeface="+mn-lt"/>
          </a:endParaRPr>
        </a:p>
        <a:p>
          <a:pPr marL="114300" lvl="1" indent="-114300" algn="l" defTabSz="622300">
            <a:lnSpc>
              <a:spcPct val="90000"/>
            </a:lnSpc>
            <a:spcBef>
              <a:spcPct val="0"/>
            </a:spcBef>
            <a:spcAft>
              <a:spcPct val="15000"/>
            </a:spcAft>
            <a:buChar char="••"/>
          </a:pPr>
          <a:r>
            <a:rPr lang="hu-HU" sz="1400" kern="1200" spc="0" dirty="0" err="1" smtClean="0">
              <a:effectLst/>
              <a:latin typeface="+mn-lt"/>
            </a:rPr>
            <a:t>Discussion</a:t>
          </a:r>
          <a:r>
            <a:rPr lang="hu-HU" sz="1400" kern="1200" spc="0" dirty="0" smtClean="0">
              <a:effectLst/>
              <a:latin typeface="+mn-lt"/>
            </a:rPr>
            <a:t>  </a:t>
          </a:r>
          <a:r>
            <a:rPr lang="hu-HU" sz="1400" kern="1200" spc="0" dirty="0" err="1" smtClean="0">
              <a:effectLst/>
              <a:latin typeface="+mn-lt"/>
            </a:rPr>
            <a:t>in</a:t>
          </a:r>
          <a:r>
            <a:rPr lang="hu-HU" sz="1400" kern="1200" spc="0" dirty="0" smtClean="0">
              <a:effectLst/>
              <a:latin typeface="+mn-lt"/>
            </a:rPr>
            <a:t> </a:t>
          </a:r>
          <a:r>
            <a:rPr lang="hu-HU" sz="1400" kern="1200" spc="0" dirty="0" err="1" smtClean="0">
              <a:effectLst/>
              <a:latin typeface="+mn-lt"/>
            </a:rPr>
            <a:t>scientific</a:t>
          </a:r>
          <a:r>
            <a:rPr lang="hu-HU" sz="1400" kern="1200" spc="0" dirty="0" smtClean="0">
              <a:effectLst/>
              <a:latin typeface="+mn-lt"/>
            </a:rPr>
            <a:t> and </a:t>
          </a:r>
          <a:r>
            <a:rPr lang="hu-HU" sz="1400" kern="1200" spc="0" dirty="0" err="1" smtClean="0">
              <a:effectLst/>
              <a:latin typeface="+mn-lt"/>
            </a:rPr>
            <a:t>high</a:t>
          </a:r>
          <a:r>
            <a:rPr lang="hu-HU" sz="1400" kern="1200" spc="0" dirty="0" smtClean="0">
              <a:effectLst/>
              <a:latin typeface="+mn-lt"/>
            </a:rPr>
            <a:t> </a:t>
          </a:r>
          <a:r>
            <a:rPr lang="hu-HU" sz="1400" kern="1200" spc="0" dirty="0" err="1" smtClean="0">
              <a:effectLst/>
              <a:latin typeface="+mn-lt"/>
            </a:rPr>
            <a:t>level</a:t>
          </a:r>
          <a:r>
            <a:rPr lang="hu-HU" sz="1400" kern="1200" spc="0" dirty="0" smtClean="0">
              <a:effectLst/>
              <a:latin typeface="+mn-lt"/>
            </a:rPr>
            <a:t> </a:t>
          </a:r>
          <a:r>
            <a:rPr lang="hu-HU" sz="1400" kern="1200" spc="0" dirty="0" err="1" smtClean="0">
              <a:effectLst/>
              <a:latin typeface="+mn-lt"/>
            </a:rPr>
            <a:t>stakeholder</a:t>
          </a:r>
          <a:r>
            <a:rPr lang="hu-HU" sz="1400" kern="1200" spc="0" dirty="0" smtClean="0">
              <a:effectLst/>
              <a:latin typeface="+mn-lt"/>
            </a:rPr>
            <a:t>  </a:t>
          </a:r>
          <a:r>
            <a:rPr lang="hu-HU" sz="1400" kern="1200" spc="0" dirty="0" err="1" smtClean="0">
              <a:effectLst/>
              <a:latin typeface="+mn-lt"/>
            </a:rPr>
            <a:t>conference</a:t>
          </a:r>
          <a:endParaRPr lang="hu-HU" sz="1400" kern="1200" spc="0" dirty="0">
            <a:effectLst/>
            <a:latin typeface="+mn-lt"/>
          </a:endParaRPr>
        </a:p>
      </dsp:txBody>
      <dsp:txXfrm>
        <a:off x="4299497" y="1892846"/>
        <a:ext cx="1136691" cy="996376"/>
      </dsp:txXfrm>
    </dsp:sp>
    <dsp:sp modelId="{0A0EAB24-F8AD-4E4C-ADA8-5FF23DEA3027}">
      <dsp:nvSpPr>
        <dsp:cNvPr id="0" name=""/>
        <dsp:cNvSpPr/>
      </dsp:nvSpPr>
      <dsp:spPr>
        <a:xfrm>
          <a:off x="5221718" y="1423963"/>
          <a:ext cx="214470" cy="2144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D415D-29B0-4285-B571-E4E7525EFB6A}">
      <dsp:nvSpPr>
        <dsp:cNvPr id="0" name=""/>
        <dsp:cNvSpPr/>
      </dsp:nvSpPr>
      <dsp:spPr>
        <a:xfrm rot="5400000">
          <a:off x="5817334" y="1172321"/>
          <a:ext cx="756659" cy="125906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63346-D398-4FDE-91CC-CA6AD9E09C97}">
      <dsp:nvSpPr>
        <dsp:cNvPr id="0" name=""/>
        <dsp:cNvSpPr/>
      </dsp:nvSpPr>
      <dsp:spPr>
        <a:xfrm>
          <a:off x="5691029" y="1548510"/>
          <a:ext cx="1136691" cy="99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b="1" kern="1200" dirty="0" err="1" smtClean="0"/>
            <a:t>Programmingcalls</a:t>
          </a:r>
          <a:endParaRPr lang="hu-HU" sz="1400" b="1" kern="1200" dirty="0"/>
        </a:p>
        <a:p>
          <a:pPr marL="114300" lvl="1" indent="-114300" algn="l" defTabSz="622300">
            <a:lnSpc>
              <a:spcPct val="90000"/>
            </a:lnSpc>
            <a:spcBef>
              <a:spcPct val="0"/>
            </a:spcBef>
            <a:spcAft>
              <a:spcPct val="15000"/>
            </a:spcAft>
            <a:buChar char="••"/>
          </a:pPr>
          <a:r>
            <a:rPr lang="hu-HU" sz="1400" kern="1200" dirty="0" smtClean="0"/>
            <a:t>National </a:t>
          </a:r>
          <a:r>
            <a:rPr lang="hu-HU" sz="1400" kern="1200" dirty="0" err="1" smtClean="0"/>
            <a:t>administrations</a:t>
          </a:r>
          <a:endParaRPr lang="hu-HU" sz="1400" kern="1200" dirty="0"/>
        </a:p>
        <a:p>
          <a:pPr marL="114300" lvl="1" indent="-114300" algn="l" defTabSz="622300">
            <a:lnSpc>
              <a:spcPct val="90000"/>
            </a:lnSpc>
            <a:spcBef>
              <a:spcPct val="0"/>
            </a:spcBef>
            <a:spcAft>
              <a:spcPct val="15000"/>
            </a:spcAft>
            <a:buChar char="••"/>
          </a:pPr>
          <a:r>
            <a:rPr lang="hu-HU" sz="1400" kern="1200" dirty="0" smtClean="0"/>
            <a:t>ETC : </a:t>
          </a:r>
          <a:r>
            <a:rPr lang="hu-HU" sz="1400" kern="1200" dirty="0" err="1" smtClean="0"/>
            <a:t>Task</a:t>
          </a:r>
          <a:r>
            <a:rPr lang="hu-HU" sz="1400" kern="1200" dirty="0" smtClean="0"/>
            <a:t> </a:t>
          </a:r>
          <a:r>
            <a:rPr lang="hu-HU" sz="1400" kern="1200" dirty="0" err="1" smtClean="0"/>
            <a:t>Force</a:t>
          </a:r>
          <a:r>
            <a:rPr lang="hu-HU" sz="1400" kern="1200" dirty="0" smtClean="0"/>
            <a:t> / MA</a:t>
          </a:r>
          <a:endParaRPr lang="hu-HU" sz="1400" kern="1200" dirty="0"/>
        </a:p>
        <a:p>
          <a:pPr marL="114300" lvl="1" indent="-114300" algn="l" defTabSz="622300">
            <a:lnSpc>
              <a:spcPct val="90000"/>
            </a:lnSpc>
            <a:spcBef>
              <a:spcPct val="0"/>
            </a:spcBef>
            <a:spcAft>
              <a:spcPct val="15000"/>
            </a:spcAft>
            <a:buChar char="••"/>
          </a:pPr>
          <a:r>
            <a:rPr lang="hu-HU" sz="1400" kern="1200" dirty="0" err="1" smtClean="0"/>
            <a:t>Facilitating</a:t>
          </a:r>
          <a:r>
            <a:rPr lang="hu-HU" sz="1400" kern="1200" dirty="0" smtClean="0"/>
            <a:t> </a:t>
          </a:r>
          <a:r>
            <a:rPr lang="hu-HU" sz="1400" kern="1200" dirty="0" err="1" smtClean="0"/>
            <a:t>support</a:t>
          </a:r>
          <a:r>
            <a:rPr lang="hu-HU" sz="1400" kern="1200" dirty="0" smtClean="0"/>
            <a:t>: BDCP, </a:t>
          </a:r>
          <a:r>
            <a:rPr lang="hu-HU" sz="1400" kern="1200" dirty="0" err="1" smtClean="0"/>
            <a:t>other</a:t>
          </a:r>
          <a:r>
            <a:rPr lang="hu-HU" sz="1400" kern="1200" dirty="0" smtClean="0"/>
            <a:t> </a:t>
          </a:r>
          <a:r>
            <a:rPr lang="hu-HU" sz="1400" kern="1200" dirty="0" err="1" smtClean="0"/>
            <a:t>institutions</a:t>
          </a:r>
          <a:endParaRPr lang="hu-HU" sz="1400" kern="1200" dirty="0"/>
        </a:p>
      </dsp:txBody>
      <dsp:txXfrm>
        <a:off x="5691029" y="1548510"/>
        <a:ext cx="1136691" cy="996376"/>
      </dsp:txXfrm>
    </dsp:sp>
    <dsp:sp modelId="{DF0BD8DD-1161-424B-BD19-17531E4882F8}">
      <dsp:nvSpPr>
        <dsp:cNvPr id="0" name=""/>
        <dsp:cNvSpPr/>
      </dsp:nvSpPr>
      <dsp:spPr>
        <a:xfrm>
          <a:off x="6613250" y="1079627"/>
          <a:ext cx="214470" cy="21447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A2F82-DEDA-441B-8EC0-ECCA68FB3F51}">
      <dsp:nvSpPr>
        <dsp:cNvPr id="0" name=""/>
        <dsp:cNvSpPr/>
      </dsp:nvSpPr>
      <dsp:spPr>
        <a:xfrm rot="5400000">
          <a:off x="7208866" y="827985"/>
          <a:ext cx="756659" cy="125906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068FD-D126-466D-980B-5D8A6AEE6F62}">
      <dsp:nvSpPr>
        <dsp:cNvPr id="0" name=""/>
        <dsp:cNvSpPr/>
      </dsp:nvSpPr>
      <dsp:spPr>
        <a:xfrm>
          <a:off x="7082561" y="1204174"/>
          <a:ext cx="1136691" cy="996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b="1" kern="1200" dirty="0" smtClean="0"/>
            <a:t>Project</a:t>
          </a:r>
          <a:endParaRPr lang="hu-HU" sz="1400" b="1" kern="1200" dirty="0"/>
        </a:p>
        <a:p>
          <a:pPr marL="114300" lvl="1" indent="-114300" algn="l" defTabSz="622300">
            <a:lnSpc>
              <a:spcPct val="90000"/>
            </a:lnSpc>
            <a:spcBef>
              <a:spcPct val="0"/>
            </a:spcBef>
            <a:spcAft>
              <a:spcPct val="15000"/>
            </a:spcAft>
            <a:buChar char="••"/>
          </a:pPr>
          <a:r>
            <a:rPr lang="hu-HU" sz="1400" kern="1200" dirty="0" err="1" smtClean="0"/>
            <a:t>Consortia</a:t>
          </a:r>
          <a:r>
            <a:rPr lang="hu-HU" sz="1400" kern="1200" dirty="0" smtClean="0"/>
            <a:t>, </a:t>
          </a:r>
          <a:r>
            <a:rPr lang="hu-HU" sz="1400" kern="1200" dirty="0" err="1" smtClean="0"/>
            <a:t>clusters</a:t>
          </a:r>
          <a:endParaRPr lang="hu-HU" sz="1400" kern="1200" dirty="0"/>
        </a:p>
        <a:p>
          <a:pPr marL="114300" lvl="1" indent="-114300" algn="l" defTabSz="622300">
            <a:lnSpc>
              <a:spcPct val="90000"/>
            </a:lnSpc>
            <a:spcBef>
              <a:spcPct val="0"/>
            </a:spcBef>
            <a:spcAft>
              <a:spcPct val="15000"/>
            </a:spcAft>
            <a:buChar char="••"/>
          </a:pPr>
          <a:r>
            <a:rPr lang="hu-HU" sz="1400" kern="1200" dirty="0" smtClean="0"/>
            <a:t>National </a:t>
          </a:r>
          <a:r>
            <a:rPr lang="hu-HU" sz="1400" kern="1200" dirty="0" err="1" smtClean="0"/>
            <a:t>administrations</a:t>
          </a:r>
          <a:endParaRPr lang="hu-HU" sz="1400" kern="1200" dirty="0"/>
        </a:p>
        <a:p>
          <a:pPr marL="114300" lvl="1" indent="-114300" algn="l" defTabSz="622300">
            <a:lnSpc>
              <a:spcPct val="90000"/>
            </a:lnSpc>
            <a:spcBef>
              <a:spcPct val="0"/>
            </a:spcBef>
            <a:spcAft>
              <a:spcPct val="15000"/>
            </a:spcAft>
            <a:buChar char="••"/>
          </a:pPr>
          <a:r>
            <a:rPr lang="hu-HU" sz="1400" kern="1200" dirty="0" err="1" smtClean="0"/>
            <a:t>Facilitated</a:t>
          </a:r>
          <a:r>
            <a:rPr lang="hu-HU" sz="1400" kern="1200" dirty="0" smtClean="0"/>
            <a:t> </a:t>
          </a:r>
          <a:r>
            <a:rPr lang="hu-HU" sz="1400" kern="1200" dirty="0" err="1" smtClean="0"/>
            <a:t>or</a:t>
          </a:r>
          <a:r>
            <a:rPr lang="hu-HU" sz="1400" kern="1200" dirty="0" smtClean="0"/>
            <a:t> </a:t>
          </a:r>
          <a:r>
            <a:rPr lang="hu-HU" sz="1400" kern="1200" dirty="0" err="1" smtClean="0"/>
            <a:t>bottom</a:t>
          </a:r>
          <a:r>
            <a:rPr lang="hu-HU" sz="1400" kern="1200" dirty="0" smtClean="0"/>
            <a:t> </a:t>
          </a:r>
          <a:r>
            <a:rPr lang="hu-HU" sz="1400" kern="1200" dirty="0" err="1" smtClean="0"/>
            <a:t>up</a:t>
          </a:r>
          <a:r>
            <a:rPr lang="hu-HU" sz="1400" kern="1200" dirty="0" smtClean="0"/>
            <a:t> </a:t>
          </a:r>
          <a:r>
            <a:rPr lang="hu-HU" sz="1400" kern="1200" dirty="0" err="1" smtClean="0"/>
            <a:t>based</a:t>
          </a:r>
          <a:r>
            <a:rPr lang="hu-HU" sz="1400" kern="1200" dirty="0" smtClean="0"/>
            <a:t> </a:t>
          </a:r>
          <a:r>
            <a:rPr lang="hu-HU" sz="1400" kern="1200" dirty="0" err="1" smtClean="0"/>
            <a:t>on</a:t>
          </a:r>
          <a:r>
            <a:rPr lang="hu-HU" sz="1400" kern="1200" dirty="0" smtClean="0"/>
            <a:t> </a:t>
          </a:r>
          <a:r>
            <a:rPr lang="hu-HU" sz="1400" kern="1200" dirty="0" err="1" smtClean="0"/>
            <a:t>content</a:t>
          </a:r>
          <a:endParaRPr lang="hu-HU" sz="1400" kern="1200" dirty="0"/>
        </a:p>
      </dsp:txBody>
      <dsp:txXfrm>
        <a:off x="7082561" y="1204174"/>
        <a:ext cx="1136691" cy="996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5BB94-A86A-41B7-9405-2A41671B978D}">
      <dsp:nvSpPr>
        <dsp:cNvPr id="0" name=""/>
        <dsp:cNvSpPr/>
      </dsp:nvSpPr>
      <dsp:spPr>
        <a:xfrm rot="5400000">
          <a:off x="55048" y="191387"/>
          <a:ext cx="1275916" cy="8931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hu-HU" sz="1900" kern="1200" dirty="0" err="1" smtClean="0"/>
            <a:t>Timeline</a:t>
          </a:r>
          <a:endParaRPr lang="hu-HU" sz="1900" kern="1200" dirty="0"/>
        </a:p>
      </dsp:txBody>
      <dsp:txXfrm rot="-5400000">
        <a:off x="246436" y="446571"/>
        <a:ext cx="893141" cy="382775"/>
      </dsp:txXfrm>
    </dsp:sp>
    <dsp:sp modelId="{E68B8BBA-129D-480F-8AF0-BED2ED53174E}">
      <dsp:nvSpPr>
        <dsp:cNvPr id="0" name=""/>
        <dsp:cNvSpPr/>
      </dsp:nvSpPr>
      <dsp:spPr>
        <a:xfrm rot="5400000">
          <a:off x="1327099" y="-433958"/>
          <a:ext cx="829345" cy="16972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kern="1200" dirty="0" err="1" smtClean="0"/>
            <a:t>We</a:t>
          </a:r>
          <a:r>
            <a:rPr lang="hu-HU" sz="1400" kern="1200" dirty="0" smtClean="0"/>
            <a:t> </a:t>
          </a:r>
          <a:r>
            <a:rPr lang="hu-HU" sz="1400" kern="1200" dirty="0" err="1" smtClean="0"/>
            <a:t>are</a:t>
          </a:r>
          <a:r>
            <a:rPr lang="hu-HU" sz="1400" kern="1200" dirty="0" smtClean="0"/>
            <a:t> here </a:t>
          </a:r>
          <a:r>
            <a:rPr lang="hu-HU" sz="1400" kern="1200" dirty="0" err="1" smtClean="0"/>
            <a:t>now</a:t>
          </a:r>
          <a:endParaRPr lang="hu-HU" sz="2500" kern="1200" dirty="0"/>
        </a:p>
      </dsp:txBody>
      <dsp:txXfrm rot="-5400000">
        <a:off x="893141" y="40485"/>
        <a:ext cx="1656777" cy="74837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699379-14E2-47D6-9FA2-DC5F1B3ED839}" type="datetimeFigureOut">
              <a:rPr lang="en-GB" smtClean="0"/>
              <a:pPr/>
              <a:t>12/09/2019</a:t>
            </a:fld>
            <a:endParaRPr lang="en-GB"/>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17A2CF-4059-4645-B94A-A4CC6AB4962B}" type="slidenum">
              <a:rPr lang="en-GB" smtClean="0"/>
              <a:pPr/>
              <a:t>‹#›</a:t>
            </a:fld>
            <a:endParaRPr lang="en-GB"/>
          </a:p>
        </p:txBody>
      </p:sp>
    </p:spTree>
    <p:extLst>
      <p:ext uri="{BB962C8B-B14F-4D97-AF65-F5344CB8AC3E}">
        <p14:creationId xmlns:p14="http://schemas.microsoft.com/office/powerpoint/2010/main" xmlns="" val="210802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42594-560A-450C-81BD-0DD53E303C97}" type="datetimeFigureOut">
              <a:rPr lang="en-GB" smtClean="0"/>
              <a:pPr/>
              <a:t>12/09/2019</a:t>
            </a:fld>
            <a:endParaRPr lang="en-GB"/>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36C72-CDD2-4A52-9666-147578D8E045}" type="slidenum">
              <a:rPr lang="en-GB" smtClean="0"/>
              <a:pPr/>
              <a:t>‹#›</a:t>
            </a:fld>
            <a:endParaRPr lang="en-GB"/>
          </a:p>
        </p:txBody>
      </p:sp>
    </p:spTree>
    <p:extLst>
      <p:ext uri="{BB962C8B-B14F-4D97-AF65-F5344CB8AC3E}">
        <p14:creationId xmlns:p14="http://schemas.microsoft.com/office/powerpoint/2010/main" xmlns="" val="227841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1</a:t>
            </a:fld>
            <a:endParaRPr lang="en-GB"/>
          </a:p>
        </p:txBody>
      </p:sp>
    </p:spTree>
    <p:extLst>
      <p:ext uri="{BB962C8B-B14F-4D97-AF65-F5344CB8AC3E}">
        <p14:creationId xmlns:p14="http://schemas.microsoft.com/office/powerpoint/2010/main" xmlns="" val="222378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14</a:t>
            </a:fld>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15</a:t>
            </a:fld>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16</a:t>
            </a:fld>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17</a:t>
            </a:fld>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sz="1200" kern="1200" dirty="0" smtClean="0">
                <a:solidFill>
                  <a:schemeClr val="tx1"/>
                </a:solidFill>
                <a:effectLst/>
                <a:latin typeface="+mn-lt"/>
                <a:ea typeface="+mn-ea"/>
                <a:cs typeface="+mn-cs"/>
              </a:rPr>
              <a:t>Hungary </a:t>
            </a:r>
            <a:r>
              <a:rPr lang="hu-HU" sz="1200" kern="1200" dirty="0" err="1" smtClean="0">
                <a:solidFill>
                  <a:schemeClr val="tx1"/>
                </a:solidFill>
                <a:effectLst/>
                <a:latin typeface="+mn-lt"/>
                <a:ea typeface="+mn-ea"/>
                <a:cs typeface="+mn-cs"/>
              </a:rPr>
              <a:t>offered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ensure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ICPDR </a:t>
            </a:r>
            <a:r>
              <a:rPr lang="hu-HU" sz="1200" kern="1200" dirty="0" err="1" smtClean="0">
                <a:solidFill>
                  <a:schemeClr val="tx1"/>
                </a:solidFill>
                <a:effectLst/>
                <a:latin typeface="+mn-lt"/>
                <a:ea typeface="+mn-ea"/>
                <a:cs typeface="+mn-cs"/>
              </a:rPr>
              <a:t>coordination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activities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 </a:t>
            </a:r>
            <a:r>
              <a:rPr lang="hu-HU" sz="1200" kern="1200" dirty="0" err="1" smtClean="0">
                <a:solidFill>
                  <a:schemeClr val="tx1"/>
                </a:solidFill>
                <a:effectLst/>
                <a:latin typeface="+mn-lt"/>
                <a:ea typeface="+mn-ea"/>
                <a:cs typeface="+mn-cs"/>
              </a:rPr>
              <a:t>transition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period</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STWG </a:t>
            </a:r>
            <a:r>
              <a:rPr lang="hu-HU" sz="1200" kern="1200" dirty="0" err="1" smtClean="0">
                <a:solidFill>
                  <a:schemeClr val="tx1"/>
                </a:solidFill>
                <a:effectLst/>
                <a:latin typeface="+mn-lt"/>
                <a:ea typeface="+mn-ea"/>
                <a:cs typeface="+mn-cs"/>
              </a:rPr>
              <a:t>reaffirmed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commitment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provide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funding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development</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project </a:t>
            </a:r>
            <a:r>
              <a:rPr lang="hu-HU" sz="1200" kern="1200" dirty="0" err="1" smtClean="0">
                <a:solidFill>
                  <a:schemeClr val="tx1"/>
                </a:solidFill>
                <a:effectLst/>
                <a:latin typeface="+mn-lt"/>
                <a:ea typeface="+mn-ea"/>
                <a:cs typeface="+mn-cs"/>
              </a:rPr>
              <a:t>proposal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from</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ICPDR </a:t>
            </a:r>
            <a:r>
              <a:rPr lang="hu-HU" sz="1200" kern="1200" dirty="0" err="1" smtClean="0">
                <a:solidFill>
                  <a:schemeClr val="tx1"/>
                </a:solidFill>
                <a:effectLst/>
                <a:latin typeface="+mn-lt"/>
                <a:ea typeface="+mn-ea"/>
                <a:cs typeface="+mn-cs"/>
              </a:rPr>
              <a:t>Danube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Strategy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fund</a:t>
            </a:r>
            <a:r>
              <a:rPr lang="hu-HU" sz="1200" kern="1200" dirty="0" smtClean="0">
                <a:solidFill>
                  <a:schemeClr val="tx1"/>
                </a:solidFill>
                <a:effectLst/>
                <a:latin typeface="+mn-lt"/>
                <a:ea typeface="+mn-ea"/>
                <a:cs typeface="+mn-cs"/>
              </a:rPr>
              <a:t>. Hungary </a:t>
            </a:r>
            <a:r>
              <a:rPr lang="hu-HU" sz="1200" kern="1200" dirty="0" err="1" smtClean="0">
                <a:solidFill>
                  <a:schemeClr val="tx1"/>
                </a:solidFill>
                <a:effectLst/>
                <a:latin typeface="+mn-lt"/>
                <a:ea typeface="+mn-ea"/>
                <a:cs typeface="+mn-cs"/>
              </a:rPr>
              <a:t>setup</a:t>
            </a:r>
            <a:r>
              <a:rPr lang="hu-HU" sz="1200" kern="1200" dirty="0" smtClean="0">
                <a:solidFill>
                  <a:schemeClr val="tx1"/>
                </a:solidFill>
                <a:effectLst/>
                <a:latin typeface="+mn-lt"/>
                <a:ea typeface="+mn-ea"/>
                <a:cs typeface="+mn-cs"/>
              </a:rPr>
              <a:t> an </a:t>
            </a:r>
            <a:r>
              <a:rPr lang="hu-HU" sz="1200" kern="1200" dirty="0" err="1" smtClean="0">
                <a:solidFill>
                  <a:schemeClr val="tx1"/>
                </a:solidFill>
                <a:effectLst/>
                <a:latin typeface="+mn-lt"/>
                <a:ea typeface="+mn-ea"/>
                <a:cs typeface="+mn-cs"/>
              </a:rPr>
              <a:t>international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expert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position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watershed-planning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National Institute </a:t>
            </a:r>
            <a:r>
              <a:rPr lang="hu-HU" sz="1200" kern="1200" dirty="0" err="1" smtClean="0">
                <a:solidFill>
                  <a:schemeClr val="tx1"/>
                </a:solidFill>
                <a:effectLst/>
                <a:latin typeface="+mn-lt"/>
                <a:ea typeface="+mn-ea"/>
                <a:cs typeface="+mn-cs"/>
              </a:rPr>
              <a:t>for</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Environment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beginning</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October</a:t>
            </a:r>
            <a:r>
              <a:rPr lang="hu-HU" sz="1200" kern="1200" dirty="0" smtClean="0">
                <a:solidFill>
                  <a:schemeClr val="tx1"/>
                </a:solidFill>
                <a:effectLst/>
                <a:latin typeface="+mn-lt"/>
                <a:ea typeface="+mn-ea"/>
                <a:cs typeface="+mn-cs"/>
              </a:rPr>
              <a:t> 2013. The main </a:t>
            </a:r>
            <a:r>
              <a:rPr lang="hu-HU" sz="1200" kern="1200" dirty="0" err="1" smtClean="0">
                <a:solidFill>
                  <a:schemeClr val="tx1"/>
                </a:solidFill>
                <a:effectLst/>
                <a:latin typeface="+mn-lt"/>
                <a:ea typeface="+mn-ea"/>
                <a:cs typeface="+mn-cs"/>
              </a:rPr>
              <a:t>objective</a:t>
            </a:r>
            <a:r>
              <a:rPr lang="hu-HU" sz="1200" kern="1200" dirty="0" smtClean="0">
                <a:solidFill>
                  <a:schemeClr val="tx1"/>
                </a:solidFill>
                <a:effectLst/>
                <a:latin typeface="+mn-lt"/>
                <a:ea typeface="+mn-ea"/>
                <a:cs typeface="+mn-cs"/>
              </a:rPr>
              <a:t> is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ensure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follow</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up</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activities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ICPDR Tisza Group </a:t>
            </a:r>
            <a:r>
              <a:rPr lang="hu-HU" sz="1200" kern="1200" dirty="0" err="1" smtClean="0">
                <a:solidFill>
                  <a:schemeClr val="tx1"/>
                </a:solidFill>
                <a:effectLst/>
                <a:latin typeface="+mn-lt"/>
                <a:ea typeface="+mn-ea"/>
                <a:cs typeface="+mn-cs"/>
              </a:rPr>
              <a:t>work</a:t>
            </a:r>
            <a:r>
              <a:rPr lang="hu-HU" sz="1200" kern="1200" dirty="0" smtClean="0">
                <a:solidFill>
                  <a:schemeClr val="tx1"/>
                </a:solidFill>
                <a:effectLst/>
                <a:latin typeface="+mn-lt"/>
                <a:ea typeface="+mn-ea"/>
                <a:cs typeface="+mn-cs"/>
              </a:rPr>
              <a:t>. The </a:t>
            </a:r>
            <a:r>
              <a:rPr lang="hu-HU" sz="1200" kern="1200" dirty="0" err="1" smtClean="0">
                <a:solidFill>
                  <a:schemeClr val="tx1"/>
                </a:solidFill>
                <a:effectLst/>
                <a:latin typeface="+mn-lt"/>
                <a:ea typeface="+mn-ea"/>
                <a:cs typeface="+mn-cs"/>
              </a:rPr>
              <a:t>work</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will</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coordinated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via</a:t>
            </a:r>
            <a:r>
              <a:rPr lang="hu-HU" sz="1200" kern="1200" dirty="0" smtClean="0">
                <a:solidFill>
                  <a:schemeClr val="tx1"/>
                </a:solidFill>
                <a:effectLst/>
                <a:latin typeface="+mn-lt"/>
                <a:ea typeface="+mn-ea"/>
                <a:cs typeface="+mn-cs"/>
              </a:rPr>
              <a:t> PAC4 (</a:t>
            </a:r>
            <a:r>
              <a:rPr lang="hu-HU" sz="1200" kern="1200" dirty="0" err="1" smtClean="0">
                <a:solidFill>
                  <a:schemeClr val="tx1"/>
                </a:solidFill>
                <a:effectLst/>
                <a:latin typeface="+mn-lt"/>
                <a:ea typeface="+mn-ea"/>
                <a:cs typeface="+mn-cs"/>
              </a:rPr>
              <a:t>by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ensuring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partly</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financing</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position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well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facilitating</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development</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of</a:t>
            </a:r>
            <a:r>
              <a:rPr lang="hu-HU" sz="1200" kern="1200" dirty="0" smtClean="0">
                <a:solidFill>
                  <a:schemeClr val="tx1"/>
                </a:solidFill>
                <a:effectLst/>
                <a:latin typeface="+mn-lt"/>
                <a:ea typeface="+mn-ea"/>
                <a:cs typeface="+mn-cs"/>
              </a:rPr>
              <a:t> a Tisza project</a:t>
            </a:r>
            <a:r>
              <a:rPr lang="hu-HU" sz="1200" b="1" kern="1200" dirty="0" smtClean="0">
                <a:solidFill>
                  <a:schemeClr val="tx1"/>
                </a:solidFill>
                <a:effectLst/>
                <a:latin typeface="+mn-lt"/>
                <a:ea typeface="+mn-ea"/>
                <a:cs typeface="+mn-cs"/>
              </a:rPr>
              <a:t>).  The </a:t>
            </a:r>
            <a:r>
              <a:rPr lang="hu-HU" sz="1200" b="1" kern="1200" dirty="0" err="1" smtClean="0">
                <a:solidFill>
                  <a:schemeClr val="tx1"/>
                </a:solidFill>
                <a:effectLst/>
                <a:latin typeface="+mn-lt"/>
                <a:ea typeface="+mn-ea"/>
                <a:cs typeface="+mn-cs"/>
              </a:rPr>
              <a:t>next</a:t>
            </a:r>
            <a:r>
              <a:rPr lang="hu-HU" sz="1200" kern="1200" dirty="0" smtClean="0">
                <a:solidFill>
                  <a:schemeClr val="tx1"/>
                </a:solidFill>
                <a:effectLst/>
                <a:latin typeface="+mn-lt"/>
                <a:ea typeface="+mn-ea"/>
                <a:cs typeface="+mn-cs"/>
              </a:rPr>
              <a:t> Tisza G. meeting is </a:t>
            </a:r>
            <a:r>
              <a:rPr lang="hu-HU" sz="1200" kern="1200" dirty="0" err="1" smtClean="0">
                <a:solidFill>
                  <a:schemeClr val="tx1"/>
                </a:solidFill>
                <a:effectLst/>
                <a:latin typeface="+mn-lt"/>
                <a:ea typeface="+mn-ea"/>
                <a:cs typeface="+mn-cs"/>
              </a:rPr>
              <a:t>planned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be </a:t>
            </a:r>
            <a:r>
              <a:rPr lang="hu-HU" sz="1200" kern="1200" dirty="0" err="1" smtClean="0">
                <a:solidFill>
                  <a:schemeClr val="tx1"/>
                </a:solidFill>
                <a:effectLst/>
                <a:latin typeface="+mn-lt"/>
                <a:ea typeface="+mn-ea"/>
                <a:cs typeface="+mn-cs"/>
              </a:rPr>
              <a:t>organised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March</a:t>
            </a:r>
            <a:r>
              <a:rPr lang="hu-HU" sz="1200" kern="1200" dirty="0" smtClean="0">
                <a:solidFill>
                  <a:schemeClr val="tx1"/>
                </a:solidFill>
                <a:effectLst/>
                <a:latin typeface="+mn-lt"/>
                <a:ea typeface="+mn-ea"/>
                <a:cs typeface="+mn-cs"/>
              </a:rPr>
              <a:t> 2014. </a:t>
            </a:r>
            <a:r>
              <a:rPr lang="hu-HU" sz="1200" kern="1200" dirty="0" err="1" smtClean="0">
                <a:solidFill>
                  <a:schemeClr val="tx1"/>
                </a:solidFill>
                <a:effectLst/>
                <a:latin typeface="+mn-lt"/>
                <a:ea typeface="+mn-ea"/>
                <a:cs typeface="+mn-cs"/>
              </a:rPr>
              <a:t>One</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agenda </a:t>
            </a:r>
            <a:r>
              <a:rPr lang="hu-HU" sz="1200" kern="1200" dirty="0" err="1" smtClean="0">
                <a:solidFill>
                  <a:schemeClr val="tx1"/>
                </a:solidFill>
                <a:effectLst/>
                <a:latin typeface="+mn-lt"/>
                <a:ea typeface="+mn-ea"/>
                <a:cs typeface="+mn-cs"/>
              </a:rPr>
              <a:t>items</a:t>
            </a:r>
            <a:r>
              <a:rPr lang="hu-HU" sz="1200" kern="1200" dirty="0" smtClean="0">
                <a:solidFill>
                  <a:schemeClr val="tx1"/>
                </a:solidFill>
                <a:effectLst/>
                <a:latin typeface="+mn-lt"/>
                <a:ea typeface="+mn-ea"/>
                <a:cs typeface="+mn-cs"/>
              </a:rPr>
              <a:t>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meeting </a:t>
            </a:r>
            <a:r>
              <a:rPr lang="hu-HU" sz="1200" kern="1200" dirty="0" err="1" smtClean="0">
                <a:solidFill>
                  <a:schemeClr val="tx1"/>
                </a:solidFill>
                <a:effectLst/>
                <a:latin typeface="+mn-lt"/>
                <a:ea typeface="+mn-ea"/>
                <a:cs typeface="+mn-cs"/>
              </a:rPr>
              <a:t>will</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focus</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on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update of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pro-Tisza project. The project </a:t>
            </a:r>
            <a:r>
              <a:rPr lang="hu-HU" sz="1200" kern="1200" dirty="0" err="1" smtClean="0">
                <a:solidFill>
                  <a:schemeClr val="tx1"/>
                </a:solidFill>
                <a:effectLst/>
                <a:latin typeface="+mn-lt"/>
                <a:ea typeface="+mn-ea"/>
                <a:cs typeface="+mn-cs"/>
              </a:rPr>
              <a:t>should</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aim</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to</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establish</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the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basis</a:t>
            </a:r>
            <a:r>
              <a:rPr lang="hu-HU" sz="1200" kern="1200" dirty="0" smtClean="0">
                <a:solidFill>
                  <a:schemeClr val="tx1"/>
                </a:solidFill>
                <a:effectLst/>
                <a:latin typeface="+mn-lt"/>
                <a:ea typeface="+mn-ea"/>
                <a:cs typeface="+mn-cs"/>
              </a:rPr>
              <a:t> and </a:t>
            </a:r>
            <a:r>
              <a:rPr lang="hu-HU" sz="1200" kern="1200" dirty="0" err="1" smtClean="0">
                <a:solidFill>
                  <a:schemeClr val="tx1"/>
                </a:solidFill>
                <a:effectLst/>
                <a:latin typeface="+mn-lt"/>
                <a:ea typeface="+mn-ea"/>
                <a:cs typeface="+mn-cs"/>
              </a:rPr>
              <a:t>framework</a:t>
            </a:r>
            <a:r>
              <a:rPr lang="hu-HU" sz="1200" kern="1200" dirty="0" smtClean="0">
                <a:solidFill>
                  <a:schemeClr val="tx1"/>
                </a:solidFill>
                <a:effectLst/>
                <a:latin typeface="+mn-lt"/>
                <a:ea typeface="+mn-ea"/>
                <a:cs typeface="+mn-cs"/>
              </a:rPr>
              <a:t> of a </a:t>
            </a:r>
            <a:r>
              <a:rPr lang="hu-HU" sz="1200" kern="1200" dirty="0" err="1" smtClean="0">
                <a:solidFill>
                  <a:schemeClr val="tx1"/>
                </a:solidFill>
                <a:effectLst/>
                <a:latin typeface="+mn-lt"/>
                <a:ea typeface="+mn-ea"/>
                <a:cs typeface="+mn-cs"/>
              </a:rPr>
              <a:t>long-term</a:t>
            </a:r>
            <a:r>
              <a:rPr lang="hu-HU" sz="1200" kern="1200" dirty="0" smtClean="0">
                <a:solidFill>
                  <a:schemeClr val="tx1"/>
                </a:solidFill>
                <a:effectLst/>
                <a:latin typeface="+mn-lt"/>
                <a:ea typeface="+mn-ea"/>
                <a:cs typeface="+mn-cs"/>
              </a:rPr>
              <a:t> Tisza </a:t>
            </a:r>
            <a:r>
              <a:rPr lang="hu-HU" sz="1200" kern="1200" dirty="0" err="1" smtClean="0">
                <a:solidFill>
                  <a:schemeClr val="tx1"/>
                </a:solidFill>
                <a:effectLst/>
                <a:latin typeface="+mn-lt"/>
                <a:ea typeface="+mn-ea"/>
                <a:cs typeface="+mn-cs"/>
              </a:rPr>
              <a:t>basin</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cooperation</a:t>
            </a:r>
            <a:r>
              <a:rPr lang="hu-HU" sz="1200" kern="1200" dirty="0" smtClean="0">
                <a:solidFill>
                  <a:schemeClr val="tx1"/>
                </a:solidFill>
                <a:effectLst/>
                <a:latin typeface="+mn-lt"/>
                <a:ea typeface="+mn-ea"/>
                <a:cs typeface="+mn-cs"/>
              </a:rPr>
              <a:t>.</a:t>
            </a: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18</a:t>
            </a:fld>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mn-ea"/>
                <a:cs typeface="+mn-cs"/>
              </a:rPr>
              <a:t>the ICPDR Secretariat as permanent observer assumes eight action leaderships</a:t>
            </a:r>
            <a:r>
              <a:rPr lang="en-GB" sz="1200" kern="1200" dirty="0" smtClean="0">
                <a:solidFill>
                  <a:schemeClr val="tx1"/>
                </a:solidFill>
                <a:effectLst/>
                <a:latin typeface="+mn-lt"/>
                <a:ea typeface="+mn-ea"/>
                <a:cs typeface="+mn-cs"/>
              </a:rPr>
              <a:t> of fourteen ones of PA4 and the remained actions are shared between EUSDR countries involved and committed in PA4. (</a:t>
            </a:r>
            <a:endParaRPr lang="hu-HU"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regular </a:t>
            </a:r>
            <a:r>
              <a:rPr lang="en-GB" sz="1200" b="1" kern="1200" dirty="0" err="1" smtClean="0">
                <a:solidFill>
                  <a:schemeClr val="tx1"/>
                </a:solidFill>
                <a:effectLst/>
                <a:latin typeface="+mn-lt"/>
                <a:ea typeface="+mn-ea"/>
                <a:cs typeface="+mn-cs"/>
              </a:rPr>
              <a:t>communicat</a:t>
            </a:r>
            <a:r>
              <a:rPr lang="hu-HU" sz="1200" b="1" kern="1200" dirty="0" smtClean="0">
                <a:solidFill>
                  <a:schemeClr val="tx1"/>
                </a:solidFill>
                <a:effectLst/>
                <a:latin typeface="+mn-lt"/>
                <a:ea typeface="+mn-ea"/>
                <a:cs typeface="+mn-cs"/>
              </a:rPr>
              <a:t>ion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b="1" kern="1200" dirty="0" smtClean="0">
                <a:solidFill>
                  <a:schemeClr val="tx1"/>
                </a:solidFill>
                <a:effectLst/>
                <a:latin typeface="+mn-lt"/>
                <a:ea typeface="+mn-ea"/>
                <a:cs typeface="+mn-cs"/>
              </a:rPr>
              <a:t>exchange views </a:t>
            </a:r>
            <a:r>
              <a:rPr lang="en-GB" sz="1200" kern="1200" dirty="0" smtClean="0">
                <a:solidFill>
                  <a:schemeClr val="tx1"/>
                </a:solidFill>
                <a:effectLst/>
                <a:latin typeface="+mn-lt"/>
                <a:ea typeface="+mn-ea"/>
                <a:cs typeface="+mn-cs"/>
              </a:rPr>
              <a:t>on technical implementation and if possible, hold meetings back to back with each other.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SG members are also members of the RBMP WG of ICPDR (Austria, Germany and Serbia, while the EC representatives and the Sava Commission also visit both groups.) The PA4 is leading the process of concluding partnership agreements and ensures the synergies of the EUSDR with the operative programmes, while ICPDR carries out technical research and reporting activities. The close cooperation between the PA4 and ICPDR is demonstrated also that the Technical Assistance Agreement with the European Commission is now concluded also with ICPDR beside the PA coordinating countries Hungary and Slovakia. ICPDR covers many water related issues above a certain scale or level. T</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 PA4 has to deal with the complete Danube river basin, including rivers and lakes with smaller catchment, wetlands below 500 ha and waste water treatment below 10000 P.E. The activity of PA4 also includes the uncovered 90% of groundwater bodies, lakes below 100 km2. PA4 also focuses on the on-line monitoring of rivers endangered by accident risk industrial sites, on the remediation of areas contaminated by hazardous chemicals. All these tasks are done by initiating and supporting projects, matching the financial needs with proper institutions thus helping the implementation of our targets in practice.</a:t>
            </a:r>
          </a:p>
          <a:p>
            <a:r>
              <a:rPr lang="en-GB" sz="1200" kern="1200" dirty="0" smtClean="0">
                <a:solidFill>
                  <a:schemeClr val="tx1"/>
                </a:solidFill>
                <a:effectLst/>
                <a:latin typeface="+mn-lt"/>
                <a:ea typeface="+mn-ea"/>
                <a:cs typeface="+mn-cs"/>
              </a:rPr>
              <a:t> </a:t>
            </a:r>
          </a:p>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19</a:t>
            </a:fld>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21</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i="1" dirty="0" err="1" smtClean="0"/>
              <a:t>e.g</a:t>
            </a:r>
            <a:r>
              <a:rPr lang="en-GB" i="1" dirty="0" smtClean="0"/>
              <a:t>: Increasing irrigation water </a:t>
            </a:r>
            <a:r>
              <a:rPr lang="en-GB" i="1" dirty="0" err="1" smtClean="0"/>
              <a:t>efficiency,Increasing</a:t>
            </a:r>
            <a:r>
              <a:rPr lang="en-GB" i="1" dirty="0" smtClean="0"/>
              <a:t> water savings in households, Water re-use in industry/agriculture, </a:t>
            </a:r>
            <a:r>
              <a:rPr lang="en-GB" i="1" dirty="0" err="1" smtClean="0"/>
              <a:t>etc</a:t>
            </a:r>
            <a:r>
              <a:rPr lang="en-GB" dirty="0" smtClean="0"/>
              <a:t>) and to  explore pro’s and con’s of other options of desalination, reducing leakage from water supply, large distance water transfers between basins and water pricing.  </a:t>
            </a:r>
          </a:p>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22</a:t>
            </a:fld>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24</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25</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000" dirty="0" smtClean="0"/>
              <a:t>Philosophy of the EUSDR</a:t>
            </a:r>
            <a:endParaRPr lang="hu-HU" sz="1000" dirty="0" smtClean="0"/>
          </a:p>
          <a:p>
            <a:pPr marL="457200" indent="-457200">
              <a:buFont typeface="Wingdings" panose="05000000000000000000" pitchFamily="2" charset="2"/>
              <a:buChar char="ü"/>
            </a:pPr>
            <a:r>
              <a:rPr lang="en-GB" sz="1000" dirty="0" smtClean="0"/>
              <a:t>Balancing between environment, sustainability and economy </a:t>
            </a:r>
          </a:p>
          <a:p>
            <a:pPr marL="457200" indent="-457200">
              <a:buFont typeface="Wingdings" panose="05000000000000000000" pitchFamily="2" charset="2"/>
              <a:buChar char="ü"/>
            </a:pPr>
            <a:r>
              <a:rPr lang="en-GB" sz="1000" dirty="0" smtClean="0"/>
              <a:t>Working together for the Region development</a:t>
            </a:r>
          </a:p>
          <a:p>
            <a:pPr marL="457200" indent="-457200">
              <a:buFont typeface="Wingdings" panose="05000000000000000000" pitchFamily="2" charset="2"/>
              <a:buChar char="ü"/>
            </a:pPr>
            <a:r>
              <a:rPr lang="en-GB" sz="1000" b="1" dirty="0" smtClean="0"/>
              <a:t>Bringing closer the MS and countries of the Western Balkans, Moldova and Ukraine</a:t>
            </a:r>
          </a:p>
          <a:p>
            <a:pPr marL="457200" indent="-457200">
              <a:buFont typeface="Wingdings" panose="05000000000000000000" pitchFamily="2" charset="2"/>
              <a:buChar char="ü"/>
            </a:pPr>
            <a:r>
              <a:rPr lang="en-GB" sz="1000" dirty="0" smtClean="0"/>
              <a:t>Progress by innovative transnational projects </a:t>
            </a:r>
          </a:p>
          <a:p>
            <a:pPr marL="457200" indent="-457200">
              <a:buFont typeface="Wingdings" panose="05000000000000000000" pitchFamily="2" charset="2"/>
              <a:buChar char="ü"/>
            </a:pPr>
            <a:r>
              <a:rPr lang="en-GB" sz="1000" dirty="0" smtClean="0"/>
              <a:t>Dealing with </a:t>
            </a:r>
            <a:r>
              <a:rPr lang="en-GB" sz="1000" b="1" dirty="0" err="1" smtClean="0"/>
              <a:t>transboundary</a:t>
            </a:r>
            <a:r>
              <a:rPr lang="en-GB" sz="1000" b="1" dirty="0" smtClean="0"/>
              <a:t> issues </a:t>
            </a:r>
            <a:r>
              <a:rPr lang="en-GB" sz="1000" dirty="0" smtClean="0"/>
              <a:t>such as typically  in field of water management </a:t>
            </a:r>
          </a:p>
          <a:p>
            <a:endParaRPr lang="en-GB" sz="1000" dirty="0"/>
          </a:p>
        </p:txBody>
      </p:sp>
      <p:sp>
        <p:nvSpPr>
          <p:cNvPr id="4" name="Dia számának helye 3"/>
          <p:cNvSpPr>
            <a:spLocks noGrp="1"/>
          </p:cNvSpPr>
          <p:nvPr>
            <p:ph type="sldNum" sz="quarter" idx="10"/>
          </p:nvPr>
        </p:nvSpPr>
        <p:spPr/>
        <p:txBody>
          <a:bodyPr/>
          <a:lstStyle/>
          <a:p>
            <a:fld id="{5EC36C72-CDD2-4A52-9666-147578D8E045}" type="slidenum">
              <a:rPr lang="en-GB" smtClean="0"/>
              <a:pPr/>
              <a:t>3</a:t>
            </a:fld>
            <a:endParaRPr lang="en-GB"/>
          </a:p>
        </p:txBody>
      </p:sp>
    </p:spTree>
    <p:extLst>
      <p:ext uri="{BB962C8B-B14F-4D97-AF65-F5344CB8AC3E}">
        <p14:creationId xmlns:p14="http://schemas.microsoft.com/office/powerpoint/2010/main" xmlns="" val="2062125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sediment project identified by the PA4 focuses on the Danube bed situation and its problems. The relevance of the project started decades ago, but only slow and little steps were made towards a better knowledge of the real effects caused of human interventions into the nature. The proposed project deals with the effects of the hydropower plants (78 barriers along the Danube), the works of flood protection (causing a loss of the 80% of the original floodplain area) and the navigation (2411 km navigable waterway), river bed degradation (2 cm/year) in the upper and also the middle Danube. This project was also presented to wide international audience at the macro-regional conference in September 2013.The base concept is ready for the establishment of adequate hydraulic laboratories, computer based simulations, but also field study sites for model calibration and validation are selected. With the project planning the building of cooperation between research institutions along the Danube River has already started.</a:t>
            </a:r>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26</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27</a:t>
            </a:fld>
            <a:endParaRPr lang="en-GB"/>
          </a:p>
        </p:txBody>
      </p:sp>
    </p:spTree>
    <p:extLst>
      <p:ext uri="{BB962C8B-B14F-4D97-AF65-F5344CB8AC3E}">
        <p14:creationId xmlns:p14="http://schemas.microsoft.com/office/powerpoint/2010/main" xmlns="" val="3226830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smtClean="0"/>
          </a:p>
          <a:p>
            <a:r>
              <a:rPr lang="hu-HU" dirty="0" smtClean="0"/>
              <a:t>Project idea </a:t>
            </a:r>
            <a:r>
              <a:rPr lang="hu-HU" dirty="0" err="1" smtClean="0"/>
              <a:t>for</a:t>
            </a:r>
            <a:r>
              <a:rPr lang="hu-HU" dirty="0" smtClean="0"/>
              <a:t> </a:t>
            </a:r>
            <a:r>
              <a:rPr lang="en-GB" dirty="0" smtClean="0"/>
              <a:t>a cost effective integrated system which performs sampling, analysis and toxicity testing of surface waters. </a:t>
            </a:r>
            <a:endParaRPr lang="hu-HU" dirty="0" smtClean="0"/>
          </a:p>
          <a:p>
            <a:r>
              <a:rPr lang="hu-HU" dirty="0" err="1" smtClean="0"/>
              <a:t>Disscussion</a:t>
            </a:r>
            <a:r>
              <a:rPr lang="hu-HU" dirty="0" smtClean="0"/>
              <a:t> is </a:t>
            </a:r>
            <a:r>
              <a:rPr lang="hu-HU" dirty="0" err="1" smtClean="0"/>
              <a:t>needed</a:t>
            </a:r>
            <a:r>
              <a:rPr lang="hu-HU" dirty="0" smtClean="0"/>
              <a:t> </a:t>
            </a:r>
            <a:r>
              <a:rPr lang="hu-HU" dirty="0" err="1" smtClean="0"/>
              <a:t>for</a:t>
            </a:r>
            <a:r>
              <a:rPr lang="hu-HU" dirty="0" smtClean="0"/>
              <a:t> </a:t>
            </a:r>
            <a:r>
              <a:rPr lang="en-GB" dirty="0" smtClean="0"/>
              <a:t>appropriate sampling locations </a:t>
            </a:r>
            <a:endParaRPr lang="hu-HU" dirty="0" smtClean="0"/>
          </a:p>
          <a:p>
            <a:r>
              <a:rPr lang="hu-HU" dirty="0" err="1" smtClean="0"/>
              <a:t>Appropriate</a:t>
            </a:r>
            <a:r>
              <a:rPr lang="hu-HU" dirty="0" smtClean="0"/>
              <a:t> </a:t>
            </a:r>
            <a:r>
              <a:rPr lang="en-GB" dirty="0" smtClean="0"/>
              <a:t>data transmission and databases</a:t>
            </a:r>
            <a:endParaRPr lang="hu-HU" dirty="0" smtClean="0"/>
          </a:p>
          <a:p>
            <a:r>
              <a:rPr lang="hu-HU" dirty="0" smtClean="0"/>
              <a:t>E</a:t>
            </a:r>
            <a:r>
              <a:rPr lang="en-GB" dirty="0" err="1" smtClean="0"/>
              <a:t>asy</a:t>
            </a:r>
            <a:r>
              <a:rPr lang="en-GB" dirty="0" smtClean="0"/>
              <a:t> to react on varying analytical requirements, the frequency and speed of analysis results in quasi-continuous information about whole catchment areas. </a:t>
            </a:r>
            <a:endParaRPr lang="hu-HU" dirty="0" smtClean="0"/>
          </a:p>
          <a:p>
            <a:r>
              <a:rPr lang="en-GB" dirty="0" smtClean="0"/>
              <a:t>The innovation helps to reduce the necessary investment and other costs by pre-classifying the samples by high-tech and top sensitivity biological-toxicological methods. </a:t>
            </a:r>
            <a:r>
              <a:rPr lang="en-GB" b="1" dirty="0" smtClean="0"/>
              <a:t>As a result of such an Effect Based Monitoring only relevant samples are transported and analysed in labs.</a:t>
            </a:r>
            <a:r>
              <a:rPr lang="en-GB" dirty="0" smtClean="0"/>
              <a:t> </a:t>
            </a:r>
            <a:endParaRPr lang="hu-HU" dirty="0" smtClean="0"/>
          </a:p>
          <a:p>
            <a:r>
              <a:rPr lang="en-GB" b="1" dirty="0" smtClean="0"/>
              <a:t>The combination of Early Warning Systems and Effect Based Monitoring gives a new, so far unknown quality of continuous monitoring of waters.</a:t>
            </a:r>
            <a:endParaRPr lang="en-GB" dirty="0" smtClean="0"/>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28</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1" kern="1200" dirty="0" smtClean="0">
                <a:solidFill>
                  <a:schemeClr val="tx1"/>
                </a:solidFill>
                <a:effectLst/>
                <a:latin typeface="+mn-lt"/>
                <a:ea typeface="+mn-ea"/>
                <a:cs typeface="+mn-cs"/>
              </a:rPr>
              <a:t>As a major contribution to the reduction of water use and waste water amount a source separation scheme was presented, defining descriptive categories of yellow, brown and grey water and their possible paths within a rural/agricultural household and environment. </a:t>
            </a:r>
            <a:endParaRPr lang="en-GB" dirty="0" smtClean="0"/>
          </a:p>
        </p:txBody>
      </p:sp>
      <p:sp>
        <p:nvSpPr>
          <p:cNvPr id="4" name="Dia számának helye 3"/>
          <p:cNvSpPr>
            <a:spLocks noGrp="1"/>
          </p:cNvSpPr>
          <p:nvPr>
            <p:ph type="sldNum" sz="quarter" idx="10"/>
          </p:nvPr>
        </p:nvSpPr>
        <p:spPr/>
        <p:txBody>
          <a:bodyPr/>
          <a:lstStyle/>
          <a:p>
            <a:fld id="{5EC36C72-CDD2-4A52-9666-147578D8E045}" type="slidenum">
              <a:rPr lang="en-GB" smtClean="0"/>
              <a:pPr/>
              <a:t>29</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b="1" dirty="0" smtClean="0"/>
              <a:t>Next steps… </a:t>
            </a:r>
            <a:endParaRPr lang="en-GB" dirty="0" smtClean="0"/>
          </a:p>
          <a:p>
            <a:r>
              <a:rPr lang="en-GB" b="1" dirty="0" smtClean="0"/>
              <a:t>For the preparation: </a:t>
            </a:r>
            <a:endParaRPr lang="en-GB" dirty="0" smtClean="0"/>
          </a:p>
          <a:p>
            <a:r>
              <a:rPr lang="en-GB" dirty="0" smtClean="0"/>
              <a:t>•Proactive approach in the preparation and conciliation </a:t>
            </a:r>
          </a:p>
          <a:p>
            <a:r>
              <a:rPr lang="en-GB" dirty="0" smtClean="0"/>
              <a:t>•Contribution to the priority issues </a:t>
            </a:r>
          </a:p>
          <a:p>
            <a:r>
              <a:rPr lang="en-GB" dirty="0" smtClean="0"/>
              <a:t>•Elaboration / integration of </a:t>
            </a:r>
            <a:r>
              <a:rPr lang="en-GB" dirty="0" err="1" smtClean="0"/>
              <a:t>transboundary</a:t>
            </a:r>
            <a:r>
              <a:rPr lang="en-GB" dirty="0" smtClean="0"/>
              <a:t> projects </a:t>
            </a:r>
          </a:p>
          <a:p>
            <a:endParaRPr lang="en-GB" dirty="0" smtClean="0"/>
          </a:p>
          <a:p>
            <a:r>
              <a:rPr lang="en-GB" b="1" dirty="0" smtClean="0"/>
              <a:t>For the implementation: </a:t>
            </a:r>
            <a:endParaRPr lang="hu-HU" b="1" dirty="0" smtClean="0"/>
          </a:p>
          <a:p>
            <a:r>
              <a:rPr lang="en-GB" dirty="0" smtClean="0"/>
              <a:t>•Co-operation, public awareness and involvement </a:t>
            </a:r>
          </a:p>
          <a:p>
            <a:r>
              <a:rPr lang="en-GB" dirty="0" smtClean="0"/>
              <a:t>•Institutional and financial framework </a:t>
            </a:r>
          </a:p>
          <a:p>
            <a:endParaRPr lang="en-GB" dirty="0" smtClean="0"/>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31</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eaLnBrk="1" fontAlgn="auto" hangingPunct="1">
              <a:spcAft>
                <a:spcPts val="0"/>
              </a:spcAft>
              <a:defRPr/>
            </a:pPr>
            <a:r>
              <a:rPr lang="en-US" sz="1000" b="0" dirty="0" smtClean="0">
                <a:latin typeface="+mj-lt"/>
              </a:rPr>
              <a:t>Achievements</a:t>
            </a:r>
          </a:p>
          <a:p>
            <a:pPr lvl="1" eaLnBrk="1" fontAlgn="auto" hangingPunct="1">
              <a:spcAft>
                <a:spcPts val="0"/>
              </a:spcAft>
              <a:defRPr/>
            </a:pPr>
            <a:r>
              <a:rPr lang="en-US" sz="1000" b="0" dirty="0" smtClean="0">
                <a:latin typeface="+mj-lt"/>
              </a:rPr>
              <a:t>Milestones </a:t>
            </a:r>
            <a:r>
              <a:rPr lang="hu-HU" sz="1000" b="0" dirty="0" smtClean="0">
                <a:latin typeface="+mj-lt"/>
              </a:rPr>
              <a:t>(64) </a:t>
            </a:r>
            <a:r>
              <a:rPr lang="en-US" sz="1000" b="0" dirty="0" smtClean="0">
                <a:latin typeface="+mj-lt"/>
              </a:rPr>
              <a:t>status</a:t>
            </a:r>
          </a:p>
          <a:p>
            <a:pPr lvl="2" eaLnBrk="1" fontAlgn="auto" hangingPunct="1">
              <a:spcAft>
                <a:spcPts val="0"/>
              </a:spcAft>
              <a:defRPr/>
            </a:pPr>
            <a:r>
              <a:rPr lang="hu-HU" sz="1000" b="0" dirty="0" smtClean="0">
                <a:latin typeface="+mj-lt"/>
              </a:rPr>
              <a:t>41% </a:t>
            </a:r>
            <a:r>
              <a:rPr lang="en-US" sz="1000" b="0" dirty="0" smtClean="0">
                <a:latin typeface="+mj-lt"/>
              </a:rPr>
              <a:t>ready</a:t>
            </a:r>
            <a:r>
              <a:rPr lang="hu-HU" sz="1000" b="0" dirty="0" smtClean="0">
                <a:latin typeface="+mj-lt"/>
              </a:rPr>
              <a:t> (less) and </a:t>
            </a:r>
            <a:r>
              <a:rPr lang="en-US" sz="1000" b="0" dirty="0" smtClean="0">
                <a:latin typeface="+mj-lt"/>
              </a:rPr>
              <a:t>on-going</a:t>
            </a:r>
            <a:r>
              <a:rPr lang="hu-HU" sz="1000" b="0" dirty="0" smtClean="0">
                <a:latin typeface="+mj-lt"/>
              </a:rPr>
              <a:t> (more)</a:t>
            </a:r>
            <a:endParaRPr lang="en-US" sz="1000" b="0" dirty="0" smtClean="0">
              <a:latin typeface="+mj-lt"/>
            </a:endParaRPr>
          </a:p>
          <a:p>
            <a:pPr lvl="2" eaLnBrk="1" fontAlgn="auto" hangingPunct="1">
              <a:spcAft>
                <a:spcPts val="0"/>
              </a:spcAft>
              <a:defRPr/>
            </a:pPr>
            <a:r>
              <a:rPr lang="hu-HU" sz="1000" b="0" dirty="0" smtClean="0">
                <a:latin typeface="+mj-lt"/>
              </a:rPr>
              <a:t>59% </a:t>
            </a:r>
            <a:r>
              <a:rPr lang="en-US" sz="1000" b="0" dirty="0" smtClean="0">
                <a:latin typeface="+mj-lt"/>
              </a:rPr>
              <a:t>not </a:t>
            </a:r>
            <a:r>
              <a:rPr lang="hu-HU" sz="1000" b="0" dirty="0" err="1" smtClean="0">
                <a:latin typeface="+mj-lt"/>
              </a:rPr>
              <a:t>yet</a:t>
            </a:r>
            <a:r>
              <a:rPr lang="hu-HU" sz="1000" b="0" dirty="0" smtClean="0">
                <a:latin typeface="+mj-lt"/>
              </a:rPr>
              <a:t> </a:t>
            </a:r>
            <a:r>
              <a:rPr lang="en-US" sz="1000" b="0" dirty="0" smtClean="0">
                <a:latin typeface="+mj-lt"/>
              </a:rPr>
              <a:t>started</a:t>
            </a:r>
            <a:r>
              <a:rPr lang="hu-HU" sz="1000" b="0" dirty="0" smtClean="0">
                <a:latin typeface="+mj-lt"/>
              </a:rPr>
              <a:t>, </a:t>
            </a:r>
            <a:r>
              <a:rPr lang="hu-HU" sz="1000" b="0" dirty="0" err="1" smtClean="0">
                <a:latin typeface="+mj-lt"/>
              </a:rPr>
              <a:t>due</a:t>
            </a:r>
            <a:r>
              <a:rPr lang="hu-HU" sz="1000" b="0" dirty="0" smtClean="0">
                <a:latin typeface="+mj-lt"/>
              </a:rPr>
              <a:t> </a:t>
            </a:r>
            <a:r>
              <a:rPr lang="hu-HU" sz="1000" b="0" dirty="0" err="1" smtClean="0">
                <a:latin typeface="+mj-lt"/>
              </a:rPr>
              <a:t>later</a:t>
            </a:r>
            <a:endParaRPr lang="en-US" sz="1000" b="0" dirty="0" smtClean="0">
              <a:latin typeface="+mj-lt"/>
            </a:endParaRPr>
          </a:p>
          <a:p>
            <a:pPr lvl="1" eaLnBrk="1" fontAlgn="auto" hangingPunct="1">
              <a:spcAft>
                <a:spcPts val="0"/>
              </a:spcAft>
              <a:defRPr/>
            </a:pPr>
            <a:r>
              <a:rPr lang="en-US" sz="1000" b="0" dirty="0" smtClean="0">
                <a:latin typeface="+mj-lt"/>
              </a:rPr>
              <a:t>Projects</a:t>
            </a:r>
            <a:r>
              <a:rPr lang="hu-HU" sz="1000" b="0" dirty="0" smtClean="0">
                <a:latin typeface="+mj-lt"/>
              </a:rPr>
              <a:t> status</a:t>
            </a:r>
          </a:p>
          <a:p>
            <a:pPr lvl="2" eaLnBrk="1" fontAlgn="auto" hangingPunct="1">
              <a:spcAft>
                <a:spcPts val="0"/>
              </a:spcAft>
              <a:defRPr/>
            </a:pPr>
            <a:r>
              <a:rPr lang="hu-HU" sz="1000" b="0" dirty="0" smtClean="0">
                <a:latin typeface="+mj-lt"/>
              </a:rPr>
              <a:t>18 project </a:t>
            </a:r>
            <a:r>
              <a:rPr lang="hu-HU" sz="1000" b="0" dirty="0" err="1" smtClean="0">
                <a:latin typeface="+mj-lt"/>
              </a:rPr>
              <a:t>proposals</a:t>
            </a:r>
            <a:r>
              <a:rPr lang="hu-HU" sz="1000" b="0" dirty="0" smtClean="0">
                <a:latin typeface="+mj-lt"/>
              </a:rPr>
              <a:t> </a:t>
            </a:r>
            <a:r>
              <a:rPr lang="hu-HU" sz="1000" b="0" dirty="0" err="1" smtClean="0">
                <a:latin typeface="+mj-lt"/>
              </a:rPr>
              <a:t>submitted</a:t>
            </a:r>
            <a:endParaRPr lang="hu-HU" sz="1000" b="0" dirty="0" smtClean="0">
              <a:latin typeface="+mj-lt"/>
            </a:endParaRPr>
          </a:p>
          <a:p>
            <a:pPr lvl="2" eaLnBrk="1" fontAlgn="auto" hangingPunct="1">
              <a:spcAft>
                <a:spcPts val="0"/>
              </a:spcAft>
              <a:defRPr/>
            </a:pPr>
            <a:r>
              <a:rPr lang="hu-HU" sz="1000" b="0" dirty="0" smtClean="0">
                <a:latin typeface="+mj-lt"/>
              </a:rPr>
              <a:t>13 </a:t>
            </a:r>
            <a:r>
              <a:rPr lang="hu-HU" sz="1000" b="0" dirty="0" err="1" smtClean="0">
                <a:latin typeface="+mj-lt"/>
              </a:rPr>
              <a:t>proposals</a:t>
            </a:r>
            <a:r>
              <a:rPr lang="hu-HU" sz="1000" b="0" dirty="0" smtClean="0">
                <a:latin typeface="+mj-lt"/>
              </a:rPr>
              <a:t> </a:t>
            </a:r>
            <a:r>
              <a:rPr lang="hu-HU" sz="1000" b="0" dirty="0" err="1" smtClean="0">
                <a:latin typeface="+mj-lt"/>
              </a:rPr>
              <a:t>evaluated</a:t>
            </a:r>
            <a:r>
              <a:rPr lang="hu-HU" sz="1000" b="0" dirty="0" smtClean="0">
                <a:latin typeface="+mj-lt"/>
              </a:rPr>
              <a:t> </a:t>
            </a:r>
            <a:endParaRPr lang="en-US" sz="1000" b="0" dirty="0" smtClean="0">
              <a:latin typeface="+mj-lt"/>
            </a:endParaRPr>
          </a:p>
          <a:p>
            <a:pPr lvl="2" eaLnBrk="1" fontAlgn="auto" hangingPunct="1">
              <a:spcAft>
                <a:spcPts val="0"/>
              </a:spcAft>
              <a:defRPr/>
            </a:pPr>
            <a:r>
              <a:rPr lang="hu-HU" sz="1000" b="0" dirty="0" smtClean="0">
                <a:latin typeface="+mj-lt"/>
              </a:rPr>
              <a:t>9 (</a:t>
            </a:r>
            <a:r>
              <a:rPr lang="hu-HU" sz="1000" b="0" dirty="0" err="1" smtClean="0">
                <a:latin typeface="+mj-lt"/>
              </a:rPr>
              <a:t>LoR</a:t>
            </a:r>
            <a:r>
              <a:rPr lang="hu-HU" sz="1000" b="0" dirty="0" smtClean="0">
                <a:latin typeface="+mj-lt"/>
              </a:rPr>
              <a:t>)+2 (</a:t>
            </a:r>
            <a:r>
              <a:rPr lang="hu-HU" sz="1000" b="0" dirty="0" err="1" smtClean="0">
                <a:latin typeface="+mj-lt"/>
              </a:rPr>
              <a:t>LoM</a:t>
            </a:r>
            <a:r>
              <a:rPr lang="hu-HU" sz="1000" b="0" dirty="0" smtClean="0">
                <a:latin typeface="+mj-lt"/>
              </a:rPr>
              <a:t>) </a:t>
            </a:r>
            <a:r>
              <a:rPr lang="en-US" sz="1000" b="0" dirty="0" smtClean="0">
                <a:latin typeface="+mj-lt"/>
              </a:rPr>
              <a:t>label</a:t>
            </a:r>
            <a:r>
              <a:rPr lang="hu-HU" sz="1000" b="0" dirty="0" smtClean="0">
                <a:latin typeface="+mj-lt"/>
              </a:rPr>
              <a:t>l</a:t>
            </a:r>
            <a:r>
              <a:rPr lang="en-US" sz="1000" b="0" dirty="0" err="1" smtClean="0">
                <a:latin typeface="+mj-lt"/>
              </a:rPr>
              <a:t>ed</a:t>
            </a:r>
            <a:endParaRPr lang="en-US" sz="1000" b="0" dirty="0" smtClean="0">
              <a:latin typeface="+mj-lt"/>
            </a:endParaRPr>
          </a:p>
          <a:p>
            <a:pPr lvl="2" eaLnBrk="1" fontAlgn="auto" hangingPunct="1">
              <a:spcAft>
                <a:spcPts val="0"/>
              </a:spcAft>
              <a:defRPr/>
            </a:pPr>
            <a:r>
              <a:rPr lang="hu-HU" sz="1000" b="0" dirty="0" smtClean="0">
                <a:latin typeface="+mj-lt"/>
              </a:rPr>
              <a:t>5 </a:t>
            </a:r>
            <a:r>
              <a:rPr lang="en-US" sz="1000" b="0" dirty="0" smtClean="0">
                <a:latin typeface="+mj-lt"/>
              </a:rPr>
              <a:t>financed</a:t>
            </a:r>
          </a:p>
          <a:p>
            <a:pPr lvl="2" eaLnBrk="1" fontAlgn="auto" hangingPunct="1">
              <a:spcAft>
                <a:spcPts val="0"/>
              </a:spcAft>
              <a:defRPr/>
            </a:pPr>
            <a:r>
              <a:rPr lang="hu-HU" sz="1000" b="0" dirty="0" smtClean="0">
                <a:latin typeface="+mj-lt"/>
              </a:rPr>
              <a:t>5 </a:t>
            </a:r>
            <a:r>
              <a:rPr lang="en-US" sz="1000" b="0" dirty="0" smtClean="0">
                <a:latin typeface="+mj-lt"/>
              </a:rPr>
              <a:t>running</a:t>
            </a:r>
            <a:endParaRPr lang="en-GB" sz="1000" b="0" dirty="0" smtClean="0">
              <a:latin typeface="+mj-lt"/>
            </a:endParaRPr>
          </a:p>
          <a:p>
            <a:pPr marL="457200" indent="-457200" eaLnBrk="1" fontAlgn="auto" hangingPunct="1">
              <a:spcAft>
                <a:spcPts val="0"/>
              </a:spcAft>
              <a:buFont typeface="Arial" pitchFamily="34" charset="0"/>
              <a:buNone/>
              <a:defRPr/>
            </a:pPr>
            <a:r>
              <a:rPr lang="en-GB" sz="1000" b="0" dirty="0" smtClean="0">
                <a:latin typeface="+mj-lt"/>
              </a:rPr>
              <a:t> 	 	</a:t>
            </a:r>
            <a:endParaRPr lang="en-GB" sz="1000" b="0" dirty="0">
              <a:latin typeface="+mj-lt"/>
            </a:endParaRPr>
          </a:p>
        </p:txBody>
      </p:sp>
      <p:sp>
        <p:nvSpPr>
          <p:cNvPr id="4" name="Dia számának helye 3"/>
          <p:cNvSpPr>
            <a:spLocks noGrp="1"/>
          </p:cNvSpPr>
          <p:nvPr>
            <p:ph type="sldNum" sz="quarter" idx="10"/>
          </p:nvPr>
        </p:nvSpPr>
        <p:spPr/>
        <p:txBody>
          <a:bodyPr/>
          <a:lstStyle/>
          <a:p>
            <a:fld id="{5EC36C72-CDD2-4A52-9666-147578D8E045}" type="slidenum">
              <a:rPr lang="en-GB" smtClean="0"/>
              <a:pPr/>
              <a:t>33</a:t>
            </a:fld>
            <a:endParaRPr lang="en-GB"/>
          </a:p>
        </p:txBody>
      </p:sp>
    </p:spTree>
    <p:extLst>
      <p:ext uri="{BB962C8B-B14F-4D97-AF65-F5344CB8AC3E}">
        <p14:creationId xmlns:p14="http://schemas.microsoft.com/office/powerpoint/2010/main" xmlns="" val="3972565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b="1" dirty="0" smtClean="0"/>
              <a:t>Next steps… </a:t>
            </a:r>
            <a:endParaRPr lang="en-GB" dirty="0" smtClean="0"/>
          </a:p>
          <a:p>
            <a:r>
              <a:rPr lang="en-GB" b="1" dirty="0" smtClean="0"/>
              <a:t>For the preparation: </a:t>
            </a:r>
            <a:endParaRPr lang="en-GB" dirty="0" smtClean="0"/>
          </a:p>
          <a:p>
            <a:r>
              <a:rPr lang="en-GB" dirty="0" smtClean="0"/>
              <a:t>•Proactive approach in the preparation and conciliation </a:t>
            </a:r>
          </a:p>
          <a:p>
            <a:r>
              <a:rPr lang="en-GB" dirty="0" smtClean="0"/>
              <a:t>•Contribution to the priority issues </a:t>
            </a:r>
          </a:p>
          <a:p>
            <a:r>
              <a:rPr lang="en-GB" dirty="0" smtClean="0"/>
              <a:t>•Elaboration / integration of </a:t>
            </a:r>
            <a:r>
              <a:rPr lang="en-GB" dirty="0" err="1" smtClean="0"/>
              <a:t>transboundary</a:t>
            </a:r>
            <a:r>
              <a:rPr lang="en-GB" dirty="0" smtClean="0"/>
              <a:t> projects </a:t>
            </a:r>
          </a:p>
          <a:p>
            <a:endParaRPr lang="en-GB" dirty="0" smtClean="0"/>
          </a:p>
          <a:p>
            <a:r>
              <a:rPr lang="en-GB" b="1" dirty="0" smtClean="0"/>
              <a:t>For the implementation: </a:t>
            </a:r>
            <a:endParaRPr lang="hu-HU" b="1" dirty="0" smtClean="0"/>
          </a:p>
          <a:p>
            <a:r>
              <a:rPr lang="en-GB" dirty="0" smtClean="0"/>
              <a:t>•Co-operation, public awareness and involvement </a:t>
            </a:r>
          </a:p>
          <a:p>
            <a:r>
              <a:rPr lang="en-GB" dirty="0" smtClean="0"/>
              <a:t>•Institutional and financial framework </a:t>
            </a:r>
          </a:p>
          <a:p>
            <a:endParaRPr lang="en-GB" dirty="0" smtClean="0"/>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35</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b="1" dirty="0" smtClean="0"/>
              <a:t>Next steps… </a:t>
            </a:r>
            <a:endParaRPr lang="en-GB" dirty="0" smtClean="0"/>
          </a:p>
          <a:p>
            <a:r>
              <a:rPr lang="en-GB" b="1" dirty="0" smtClean="0"/>
              <a:t>For the preparation: </a:t>
            </a:r>
            <a:endParaRPr lang="en-GB" dirty="0" smtClean="0"/>
          </a:p>
          <a:p>
            <a:r>
              <a:rPr lang="en-GB" dirty="0" smtClean="0"/>
              <a:t>•Proactive approach in the preparation and conciliation </a:t>
            </a:r>
          </a:p>
          <a:p>
            <a:r>
              <a:rPr lang="en-GB" dirty="0" smtClean="0"/>
              <a:t>•Contribution to the priority issues </a:t>
            </a:r>
          </a:p>
          <a:p>
            <a:r>
              <a:rPr lang="en-GB" dirty="0" smtClean="0"/>
              <a:t>•Elaboration / integration of </a:t>
            </a:r>
            <a:r>
              <a:rPr lang="en-GB" dirty="0" err="1" smtClean="0"/>
              <a:t>transboundary</a:t>
            </a:r>
            <a:r>
              <a:rPr lang="en-GB" dirty="0" smtClean="0"/>
              <a:t> projects </a:t>
            </a:r>
          </a:p>
          <a:p>
            <a:endParaRPr lang="en-GB" dirty="0" smtClean="0"/>
          </a:p>
          <a:p>
            <a:r>
              <a:rPr lang="en-GB" b="1" dirty="0" smtClean="0"/>
              <a:t>For the implementation: </a:t>
            </a:r>
            <a:endParaRPr lang="hu-HU" b="1" dirty="0" smtClean="0"/>
          </a:p>
          <a:p>
            <a:r>
              <a:rPr lang="en-GB" dirty="0" smtClean="0"/>
              <a:t>•Co-operation, public awareness and involvement </a:t>
            </a:r>
          </a:p>
          <a:p>
            <a:r>
              <a:rPr lang="en-GB" dirty="0" smtClean="0"/>
              <a:t>•Institutional and financial framework </a:t>
            </a:r>
          </a:p>
          <a:p>
            <a:endParaRPr lang="en-GB" dirty="0" smtClean="0"/>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36</a:t>
            </a:fld>
            <a:endParaRPr lang="en-GB"/>
          </a:p>
        </p:txBody>
      </p:sp>
    </p:spTree>
    <p:extLst>
      <p:ext uri="{BB962C8B-B14F-4D97-AF65-F5344CB8AC3E}">
        <p14:creationId xmlns:p14="http://schemas.microsoft.com/office/powerpoint/2010/main" xmlns="" val="1944611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800" b="1" dirty="0" smtClean="0"/>
              <a:t>EC MESSAGES: </a:t>
            </a:r>
          </a:p>
          <a:p>
            <a:r>
              <a:rPr lang="en-GB" sz="800" b="1" dirty="0" smtClean="0"/>
              <a:t>Member States must take the Danube Strategy into account as they plan the next generation of programmes under regional policy for 2014-2020</a:t>
            </a:r>
            <a:r>
              <a:rPr lang="hu-HU" sz="800" b="0" baseline="0" dirty="0" smtClean="0"/>
              <a:t> </a:t>
            </a:r>
            <a:r>
              <a:rPr lang="en-GB" sz="800" i="1" dirty="0" smtClean="0"/>
              <a:t>“Smart and sustainable growth for the Region is to be ensured, joint monitoring of water quality, development of common databases and common river modelling systems and other coordinated measures are needed for effective, sustainable and joint policy making”</a:t>
            </a:r>
            <a:r>
              <a:rPr lang="hu-HU" sz="800" i="1" dirty="0" smtClean="0"/>
              <a:t> </a:t>
            </a:r>
            <a:r>
              <a:rPr lang="hu-HU" sz="800" i="1" dirty="0" err="1" smtClean="0"/>
              <a:t>Normund</a:t>
            </a:r>
            <a:r>
              <a:rPr lang="hu-HU" sz="800" i="1" dirty="0" smtClean="0"/>
              <a:t> </a:t>
            </a:r>
            <a:r>
              <a:rPr lang="hu-HU" sz="800" i="1" dirty="0" err="1" smtClean="0"/>
              <a:t>Popens</a:t>
            </a:r>
            <a:r>
              <a:rPr lang="hu-HU" sz="800" i="1" dirty="0" smtClean="0"/>
              <a:t>, DG REGIO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chemeClr val="tx1"/>
                </a:solidFill>
                <a:effectLst/>
                <a:ea typeface="Arial Unicode MS" pitchFamily="34" charset="-128"/>
                <a:cs typeface="Times New Roman" pitchFamily="18" charset="0"/>
              </a:rPr>
              <a:t>Strong added value of the Danube Strategy: joint responses to common challenges</a:t>
            </a:r>
            <a:r>
              <a:rPr kumimoji="0" lang="hu-HU" sz="800" b="0" i="0" u="none" strike="noStrike" cap="none" normalizeH="0" baseline="0" dirty="0" smtClean="0">
                <a:ln>
                  <a:noFill/>
                </a:ln>
                <a:solidFill>
                  <a:schemeClr val="tx1"/>
                </a:solidFill>
                <a:effectLst/>
                <a:ea typeface="+mn-ea"/>
                <a:cs typeface="Arial" pitchFamily="34" charset="0"/>
              </a:rPr>
              <a:t> </a:t>
            </a:r>
            <a:r>
              <a:rPr kumimoji="0" lang="en-GB" sz="800" b="0" i="1" u="none" strike="noStrike" cap="none" normalizeH="0" baseline="0" dirty="0" smtClean="0">
                <a:ln>
                  <a:noFill/>
                </a:ln>
                <a:solidFill>
                  <a:srgbClr val="000000"/>
                </a:solidFill>
                <a:effectLst/>
                <a:ea typeface="Times New Roman" pitchFamily="18" charset="0"/>
                <a:cs typeface="Times New Roman" pitchFamily="18" charset="0"/>
              </a:rPr>
              <a:t>“</a:t>
            </a:r>
            <a:r>
              <a:rPr kumimoji="0" lang="en-GB" sz="800" b="1" i="1" u="none" strike="noStrike" cap="none" normalizeH="0" baseline="0" dirty="0" smtClean="0">
                <a:ln>
                  <a:noFill/>
                </a:ln>
                <a:solidFill>
                  <a:srgbClr val="000000"/>
                </a:solidFill>
                <a:effectLst/>
                <a:ea typeface="Times New Roman" pitchFamily="18" charset="0"/>
                <a:cs typeface="Times New Roman" pitchFamily="18" charset="0"/>
              </a:rPr>
              <a:t>Enhanced water cooperation across borders is indispensable”</a:t>
            </a:r>
            <a:r>
              <a:rPr kumimoji="0" lang="hu-HU" sz="800" b="1" i="0" u="none" strike="noStrike" cap="none" normalizeH="0" baseline="0" dirty="0" smtClean="0">
                <a:ln>
                  <a:noFill/>
                </a:ln>
                <a:solidFill>
                  <a:schemeClr val="tx1"/>
                </a:solidFill>
                <a:effectLst/>
                <a:ea typeface="+mn-ea"/>
                <a:cs typeface="Arial" pitchFamily="34" charset="0"/>
              </a:rPr>
              <a:t> </a:t>
            </a:r>
            <a:r>
              <a:rPr lang="en-GB" sz="800" dirty="0" smtClean="0"/>
              <a:t>Those countries that are part of the Danube Strategy and that can profit from EU financial assistance </a:t>
            </a:r>
            <a:r>
              <a:rPr lang="en-GB" sz="800" i="1" dirty="0" smtClean="0"/>
              <a:t>should do everything to include Danube related activities into the Partnership Agreement and more specifically the operational Programmes to be adopted early 2014. </a:t>
            </a:r>
            <a:endParaRPr lang="hu-HU" sz="800" i="1" dirty="0" smtClean="0"/>
          </a:p>
          <a:p>
            <a:r>
              <a:rPr lang="hu-HU" sz="800" i="1" dirty="0" err="1" smtClean="0"/>
              <a:t>Marianne</a:t>
            </a:r>
            <a:r>
              <a:rPr lang="hu-HU" sz="800" i="1" dirty="0" smtClean="0"/>
              <a:t> </a:t>
            </a:r>
            <a:r>
              <a:rPr lang="hu-HU" sz="800" i="1" dirty="0" err="1" smtClean="0"/>
              <a:t>Wenning</a:t>
            </a:r>
            <a:r>
              <a:rPr lang="hu-HU" sz="800" i="1" dirty="0" smtClean="0"/>
              <a:t>, DG ENV</a:t>
            </a:r>
            <a:endParaRPr lang="en-GB" sz="800" dirty="0" smtClean="0"/>
          </a:p>
          <a:p>
            <a:endParaRPr lang="hu-HU" sz="1000" i="1" dirty="0" smtClean="0"/>
          </a:p>
          <a:p>
            <a:endParaRPr lang="en-GB" sz="1000" dirty="0" smtClean="0"/>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37</a:t>
            </a:fld>
            <a:endParaRPr lang="en-GB"/>
          </a:p>
        </p:txBody>
      </p:sp>
    </p:spTree>
    <p:extLst>
      <p:ext uri="{BB962C8B-B14F-4D97-AF65-F5344CB8AC3E}">
        <p14:creationId xmlns:p14="http://schemas.microsoft.com/office/powerpoint/2010/main" xmlns="" val="1163456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38</a:t>
            </a:fld>
            <a:endParaRPr lang="en-GB"/>
          </a:p>
        </p:txBody>
      </p:sp>
    </p:spTree>
    <p:extLst>
      <p:ext uri="{BB962C8B-B14F-4D97-AF65-F5344CB8AC3E}">
        <p14:creationId xmlns:p14="http://schemas.microsoft.com/office/powerpoint/2010/main" xmlns="" val="367834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4</a:t>
            </a:fld>
            <a:endParaRPr lang="hu-H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39</a:t>
            </a:fld>
            <a:endParaRPr lang="en-GB"/>
          </a:p>
        </p:txBody>
      </p:sp>
    </p:spTree>
    <p:extLst>
      <p:ext uri="{BB962C8B-B14F-4D97-AF65-F5344CB8AC3E}">
        <p14:creationId xmlns:p14="http://schemas.microsoft.com/office/powerpoint/2010/main" xmlns="" val="1155928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40</a:t>
            </a:fld>
            <a:endParaRPr lang="en-GB"/>
          </a:p>
        </p:txBody>
      </p:sp>
    </p:spTree>
    <p:extLst>
      <p:ext uri="{BB962C8B-B14F-4D97-AF65-F5344CB8AC3E}">
        <p14:creationId xmlns:p14="http://schemas.microsoft.com/office/powerpoint/2010/main" xmlns="" val="4247948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41</a:t>
            </a:fld>
            <a:endParaRPr lang="en-GB"/>
          </a:p>
        </p:txBody>
      </p:sp>
    </p:spTree>
    <p:extLst>
      <p:ext uri="{BB962C8B-B14F-4D97-AF65-F5344CB8AC3E}">
        <p14:creationId xmlns:p14="http://schemas.microsoft.com/office/powerpoint/2010/main" xmlns="" val="359150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7</a:t>
            </a:fld>
            <a:endParaRPr lang="en-GB"/>
          </a:p>
        </p:txBody>
      </p:sp>
    </p:spTree>
    <p:extLst>
      <p:ext uri="{BB962C8B-B14F-4D97-AF65-F5344CB8AC3E}">
        <p14:creationId xmlns:p14="http://schemas.microsoft.com/office/powerpoint/2010/main" xmlns="" val="160915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fld id="{5EC36C72-CDD2-4A52-9666-147578D8E045}" type="slidenum">
              <a:rPr lang="en-GB" smtClean="0"/>
              <a:pPr/>
              <a:t>9</a:t>
            </a:fld>
            <a:endParaRPr lang="en-GB"/>
          </a:p>
        </p:txBody>
      </p:sp>
    </p:spTree>
    <p:extLst>
      <p:ext uri="{BB962C8B-B14F-4D97-AF65-F5344CB8AC3E}">
        <p14:creationId xmlns:p14="http://schemas.microsoft.com/office/powerpoint/2010/main" xmlns="" val="426669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10</a:t>
            </a:fld>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r>
              <a:rPr lang="en-GB" dirty="0" smtClean="0"/>
              <a:t>River basin management</a:t>
            </a:r>
          </a:p>
          <a:p>
            <a:pPr lvl="0"/>
            <a:r>
              <a:rPr lang="en-GB" dirty="0" smtClean="0"/>
              <a:t>Water quality monitoring, early warning systems, </a:t>
            </a:r>
          </a:p>
          <a:p>
            <a:pPr lvl="0"/>
            <a:r>
              <a:rPr lang="en-GB" dirty="0" smtClean="0"/>
              <a:t>Buffer zones small rural settlements, alternative waste water treatment possibilities for small settlements</a:t>
            </a:r>
          </a:p>
          <a:p>
            <a:endParaRPr lang="en-GB" dirty="0"/>
          </a:p>
        </p:txBody>
      </p:sp>
      <p:sp>
        <p:nvSpPr>
          <p:cNvPr id="4" name="Dia számának helye 3"/>
          <p:cNvSpPr>
            <a:spLocks noGrp="1"/>
          </p:cNvSpPr>
          <p:nvPr>
            <p:ph type="sldNum" sz="quarter" idx="10"/>
          </p:nvPr>
        </p:nvSpPr>
        <p:spPr/>
        <p:txBody>
          <a:bodyPr/>
          <a:lstStyle/>
          <a:p>
            <a:fld id="{5EC36C72-CDD2-4A52-9666-147578D8E045}" type="slidenum">
              <a:rPr lang="en-GB" smtClean="0"/>
              <a:pPr/>
              <a:t>11</a:t>
            </a:fld>
            <a:endParaRPr lang="en-GB"/>
          </a:p>
        </p:txBody>
      </p:sp>
    </p:spTree>
    <p:extLst>
      <p:ext uri="{BB962C8B-B14F-4D97-AF65-F5344CB8AC3E}">
        <p14:creationId xmlns:p14="http://schemas.microsoft.com/office/powerpoint/2010/main" xmlns="" val="242322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dirty="0" smtClean="0"/>
              <a:t>International, EU, </a:t>
            </a:r>
            <a:r>
              <a:rPr lang="hu-HU" dirty="0" err="1" smtClean="0"/>
              <a:t>regional</a:t>
            </a:r>
            <a:r>
              <a:rPr lang="hu-HU" dirty="0" smtClean="0"/>
              <a:t>,</a:t>
            </a:r>
            <a:r>
              <a:rPr lang="hu-HU" baseline="0" dirty="0" smtClean="0"/>
              <a:t> </a:t>
            </a:r>
            <a:r>
              <a:rPr lang="hu-HU" baseline="0" dirty="0" err="1" smtClean="0"/>
              <a:t>other</a:t>
            </a:r>
            <a:r>
              <a:rPr lang="hu-HU" baseline="0" dirty="0" smtClean="0"/>
              <a:t> </a:t>
            </a:r>
            <a:r>
              <a:rPr lang="hu-HU" baseline="0" dirty="0" err="1" smtClean="0"/>
              <a:t>international</a:t>
            </a:r>
            <a:r>
              <a:rPr lang="hu-HU" baseline="0" dirty="0" smtClean="0"/>
              <a:t>, </a:t>
            </a:r>
            <a:r>
              <a:rPr lang="hu-HU" baseline="0" dirty="0" err="1" smtClean="0"/>
              <a:t>bilateral</a:t>
            </a: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12</a:t>
            </a:fld>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
        <p:nvSpPr>
          <p:cNvPr id="26628"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72B382-2457-4F16-A617-C1816D5D2206}" type="slidenum">
              <a:rPr lang="hu-HU" smtClean="0"/>
              <a:pPr fontAlgn="base">
                <a:spcBef>
                  <a:spcPct val="0"/>
                </a:spcBef>
                <a:spcAft>
                  <a:spcPct val="0"/>
                </a:spcAft>
                <a:defRPr/>
              </a:pPr>
              <a:t>13</a:t>
            </a:fld>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112241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42182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164455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lső oldal 3">
    <p:spTree>
      <p:nvGrpSpPr>
        <p:cNvPr id="1" name=""/>
        <p:cNvGrpSpPr/>
        <p:nvPr/>
      </p:nvGrpSpPr>
      <p:grpSpPr>
        <a:xfrm>
          <a:off x="0" y="0"/>
          <a:ext cx="0" cy="0"/>
          <a:chOff x="0" y="0"/>
          <a:chExt cx="0" cy="0"/>
        </a:xfrm>
      </p:grpSpPr>
      <p:sp>
        <p:nvSpPr>
          <p:cNvPr id="2" name="Title 1"/>
          <p:cNvSpPr>
            <a:spLocks noGrp="1"/>
          </p:cNvSpPr>
          <p:nvPr>
            <p:ph type="title"/>
          </p:nvPr>
        </p:nvSpPr>
        <p:spPr>
          <a:xfrm>
            <a:off x="722313" y="1281107"/>
            <a:ext cx="7772400" cy="504819"/>
          </a:xfrm>
        </p:spPr>
        <p:txBody>
          <a:bodyPr anchor="t">
            <a:normAutofit/>
          </a:bodyPr>
          <a:lstStyle>
            <a:lvl1pPr algn="ctr">
              <a:defRPr sz="1800" b="0" cap="none">
                <a:latin typeface="Arial" pitchFamily="34" charset="0"/>
                <a:cs typeface="Arial" pitchFamily="34" charset="0"/>
              </a:defRPr>
            </a:lvl1pPr>
          </a:lstStyle>
          <a:p>
            <a:r>
              <a:rPr lang="en-US" smtClean="0"/>
              <a:t>Click to edit Master title style</a:t>
            </a:r>
            <a:endParaRPr lang="hu-HU" dirty="0"/>
          </a:p>
        </p:txBody>
      </p:sp>
      <p:sp>
        <p:nvSpPr>
          <p:cNvPr id="8" name="Content Placeholder 4"/>
          <p:cNvSpPr>
            <a:spLocks noGrp="1"/>
          </p:cNvSpPr>
          <p:nvPr>
            <p:ph idx="13"/>
          </p:nvPr>
        </p:nvSpPr>
        <p:spPr bwMode="auto">
          <a:xfrm>
            <a:off x="785786" y="4786322"/>
            <a:ext cx="7572428" cy="1500198"/>
          </a:xfrm>
          <a:noFill/>
          <a:ln>
            <a:miter lim="800000"/>
            <a:headEnd/>
            <a:tailEnd/>
          </a:ln>
        </p:spPr>
        <p:txBody>
          <a:bodyPr>
            <a:normAutofit/>
          </a:bodyPr>
          <a:lstStyle>
            <a:lvl1pPr>
              <a:buNone/>
              <a:defRPr sz="1400">
                <a:latin typeface="Arial" pitchFamily="34" charset="0"/>
                <a:cs typeface="Arial" pitchFamily="34" charset="0"/>
              </a:defRPr>
            </a:lvl1pPr>
          </a:lstStyle>
          <a:p>
            <a:endParaRPr lang="hu-HU" dirty="0" smtClean="0"/>
          </a:p>
        </p:txBody>
      </p:sp>
      <p:sp>
        <p:nvSpPr>
          <p:cNvPr id="9" name="Tartalom helye 2"/>
          <p:cNvSpPr>
            <a:spLocks noGrp="1"/>
          </p:cNvSpPr>
          <p:nvPr>
            <p:ph idx="14"/>
          </p:nvPr>
        </p:nvSpPr>
        <p:spPr>
          <a:xfrm>
            <a:off x="908566" y="1928803"/>
            <a:ext cx="3601290" cy="2696464"/>
          </a:xfrm>
          <a:prstGeom prst="rect">
            <a:avLst/>
          </a:prstGeom>
        </p:spPr>
        <p:txBody>
          <a:bodyPr/>
          <a:lstStyle>
            <a:lvl1pPr>
              <a:buFontTx/>
              <a:buNone/>
              <a:defRPr/>
            </a:lvl1pPr>
          </a:lstStyle>
          <a:p>
            <a:pPr lvl="0"/>
            <a:endParaRPr lang="hu-HU" dirty="0"/>
          </a:p>
        </p:txBody>
      </p:sp>
      <p:sp>
        <p:nvSpPr>
          <p:cNvPr id="12" name="Tartalom helye 2"/>
          <p:cNvSpPr>
            <a:spLocks noGrp="1"/>
          </p:cNvSpPr>
          <p:nvPr>
            <p:ph idx="15"/>
          </p:nvPr>
        </p:nvSpPr>
        <p:spPr>
          <a:xfrm>
            <a:off x="4643438" y="1928803"/>
            <a:ext cx="3601290" cy="2696464"/>
          </a:xfrm>
          <a:prstGeom prst="rect">
            <a:avLst/>
          </a:prstGeom>
        </p:spPr>
        <p:txBody>
          <a:bodyPr/>
          <a:lstStyle>
            <a:lvl1pPr>
              <a:buFontTx/>
              <a:buNone/>
              <a:defRPr/>
            </a:lvl1pPr>
          </a:lstStyle>
          <a:p>
            <a:pPr lvl="0"/>
            <a:endParaRPr lang="hu-HU" dirty="0"/>
          </a:p>
        </p:txBody>
      </p:sp>
      <p:sp>
        <p:nvSpPr>
          <p:cNvPr id="6" name="Date Placeholder 3"/>
          <p:cNvSpPr>
            <a:spLocks noGrp="1"/>
          </p:cNvSpPr>
          <p:nvPr>
            <p:ph type="dt" sz="half" idx="16"/>
          </p:nvPr>
        </p:nvSpPr>
        <p:spPr/>
        <p:txBody>
          <a:bodyPr/>
          <a:lstStyle>
            <a:lvl1pPr>
              <a:defRPr/>
            </a:lvl1pPr>
          </a:lstStyle>
          <a:p>
            <a:pPr>
              <a:defRPr/>
            </a:pPr>
            <a:fld id="{3973DAF4-B685-4194-859B-899B559DD42D}" type="datetimeFigureOut">
              <a:rPr lang="hu-HU">
                <a:solidFill>
                  <a:prstClr val="black">
                    <a:tint val="75000"/>
                  </a:prstClr>
                </a:solidFill>
              </a:rPr>
              <a:pPr>
                <a:defRPr/>
              </a:pPr>
              <a:t>2019. 09. 12.</a:t>
            </a:fld>
            <a:endParaRPr lang="hu-HU">
              <a:solidFill>
                <a:prstClr val="black">
                  <a:tint val="75000"/>
                </a:prstClr>
              </a:solidFill>
            </a:endParaRPr>
          </a:p>
        </p:txBody>
      </p:sp>
      <p:sp>
        <p:nvSpPr>
          <p:cNvPr id="7" name="Footer Placeholder 4"/>
          <p:cNvSpPr>
            <a:spLocks noGrp="1"/>
          </p:cNvSpPr>
          <p:nvPr>
            <p:ph type="ftr" sz="quarter" idx="17"/>
          </p:nvPr>
        </p:nvSpPr>
        <p:spPr/>
        <p:txBody>
          <a:bodyPr/>
          <a:lstStyle>
            <a:lvl1pPr>
              <a:defRPr/>
            </a:lvl1pPr>
          </a:lstStyle>
          <a:p>
            <a:pPr>
              <a:defRPr/>
            </a:pPr>
            <a:endParaRPr lang="hu-HU">
              <a:solidFill>
                <a:prstClr val="black">
                  <a:tint val="75000"/>
                </a:prstClr>
              </a:solidFill>
            </a:endParaRPr>
          </a:p>
        </p:txBody>
      </p:sp>
    </p:spTree>
    <p:extLst>
      <p:ext uri="{BB962C8B-B14F-4D97-AF65-F5344CB8AC3E}">
        <p14:creationId xmlns:p14="http://schemas.microsoft.com/office/powerpoint/2010/main" xmlns="" val="954650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449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226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149374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149829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25710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8" name="Élőláb helye 7"/>
          <p:cNvSpPr>
            <a:spLocks noGrp="1"/>
          </p:cNvSpPr>
          <p:nvPr>
            <p:ph type="ftr" sz="quarter" idx="11"/>
          </p:nvPr>
        </p:nvSpPr>
        <p:spPr/>
        <p:txBody>
          <a:bodyPr/>
          <a:lstStyle/>
          <a:p>
            <a:endParaRPr lang="en-GB"/>
          </a:p>
        </p:txBody>
      </p:sp>
      <p:sp>
        <p:nvSpPr>
          <p:cNvPr id="9" name="Dia számának helye 8"/>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30763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4" name="Élőláb helye 3"/>
          <p:cNvSpPr>
            <a:spLocks noGrp="1"/>
          </p:cNvSpPr>
          <p:nvPr>
            <p:ph type="ftr" sz="quarter" idx="11"/>
          </p:nvPr>
        </p:nvSpPr>
        <p:spPr/>
        <p:txBody>
          <a:bodyPr/>
          <a:lstStyle/>
          <a:p>
            <a:endParaRPr lang="en-GB"/>
          </a:p>
        </p:txBody>
      </p:sp>
      <p:sp>
        <p:nvSpPr>
          <p:cNvPr id="5" name="Dia számának helye 4"/>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276971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3" name="Élőláb helye 2"/>
          <p:cNvSpPr>
            <a:spLocks noGrp="1"/>
          </p:cNvSpPr>
          <p:nvPr>
            <p:ph type="ftr" sz="quarter" idx="11"/>
          </p:nvPr>
        </p:nvSpPr>
        <p:spPr/>
        <p:txBody>
          <a:bodyPr/>
          <a:lstStyle/>
          <a:p>
            <a:endParaRPr lang="en-GB"/>
          </a:p>
        </p:txBody>
      </p:sp>
      <p:sp>
        <p:nvSpPr>
          <p:cNvPr id="4" name="Dia számának helye 3"/>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128858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45315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9B3883B-730B-4BEB-B45F-F4BA79657D2B}" type="datetimeFigureOut">
              <a:rPr lang="en-GB" smtClean="0"/>
              <a:pPr/>
              <a:t>12/09/2019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150457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3883B-730B-4BEB-B45F-F4BA79657D2B}" type="datetimeFigureOut">
              <a:rPr lang="en-GB" smtClean="0"/>
              <a:pPr/>
              <a:t>12/09/2019</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F8005-8B05-4252-9868-F9E2A7C7B32F}" type="slidenum">
              <a:rPr lang="en-GB" smtClean="0"/>
              <a:pPr/>
              <a:t>‹#›</a:t>
            </a:fld>
            <a:endParaRPr lang="en-GB"/>
          </a:p>
        </p:txBody>
      </p:sp>
    </p:spTree>
    <p:extLst>
      <p:ext uri="{BB962C8B-B14F-4D97-AF65-F5344CB8AC3E}">
        <p14:creationId xmlns:p14="http://schemas.microsoft.com/office/powerpoint/2010/main" xmlns="" val="425099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groupspaces.com/WaterQuality/pages/" TargetMode="External"/><Relationship Id="rId4" Type="http://schemas.openxmlformats.org/officeDocument/2006/relationships/hyperlink" Target="mailto:DunaStrategia@mfa.gov.h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groupspaces.com/WaterQuality/" TargetMode="External"/><Relationship Id="rId5" Type="http://schemas.openxmlformats.org/officeDocument/2006/relationships/hyperlink" Target="http://www.danube-region.eu/" TargetMode="Externa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microsoft.com/office/2007/relationships/diagramDrawing" Target="../diagrams/drawing3.xml"/><Relationship Id="rId5" Type="http://schemas.openxmlformats.org/officeDocument/2006/relationships/diagramQuickStyle" Target="../diagrams/quickStyle3.xml"/><Relationship Id="rId10" Type="http://schemas.openxmlformats.org/officeDocument/2006/relationships/image" Target="../media/image5.jpeg"/><Relationship Id="rId4" Type="http://schemas.openxmlformats.org/officeDocument/2006/relationships/diagramLayout" Target="../diagrams/layout3.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4" descr="Sample X.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73649"/>
            <a:ext cx="8693518" cy="629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ctrTitle"/>
          </p:nvPr>
        </p:nvSpPr>
        <p:spPr>
          <a:xfrm>
            <a:off x="755576" y="1556793"/>
            <a:ext cx="7702624" cy="2043658"/>
          </a:xfrm>
        </p:spPr>
        <p:txBody>
          <a:bodyPr>
            <a:normAutofit fontScale="90000"/>
          </a:bodyPr>
          <a:lstStyle/>
          <a:p>
            <a:r>
              <a:rPr lang="hu-HU" dirty="0" smtClean="0"/>
              <a:t/>
            </a:r>
            <a:br>
              <a:rPr lang="hu-HU" dirty="0" smtClean="0"/>
            </a:br>
            <a:r>
              <a:rPr lang="hu-HU" b="1" dirty="0" smtClean="0">
                <a:solidFill>
                  <a:schemeClr val="bg1"/>
                </a:solidFill>
              </a:rPr>
              <a:t>EUSDR </a:t>
            </a:r>
            <a:r>
              <a:rPr lang="en-GB" b="1" dirty="0" smtClean="0">
                <a:solidFill>
                  <a:schemeClr val="bg1"/>
                </a:solidFill>
              </a:rPr>
              <a:t>Priority Area 4: To Restore and Maintain the  Quality of Waters</a:t>
            </a:r>
            <a:r>
              <a:rPr lang="hu-HU" b="1" dirty="0" smtClean="0">
                <a:solidFill>
                  <a:schemeClr val="bg1"/>
                </a:solidFill>
              </a:rPr>
              <a:t>:</a:t>
            </a:r>
            <a:br>
              <a:rPr lang="hu-HU" b="1" dirty="0" smtClean="0">
                <a:solidFill>
                  <a:schemeClr val="bg1"/>
                </a:solidFill>
              </a:rPr>
            </a:br>
            <a:r>
              <a:rPr lang="hu-HU" b="1" dirty="0" err="1" smtClean="0">
                <a:solidFill>
                  <a:schemeClr val="bg1"/>
                </a:solidFill>
              </a:rPr>
              <a:t>State</a:t>
            </a:r>
            <a:r>
              <a:rPr lang="hu-HU" b="1" dirty="0" smtClean="0">
                <a:solidFill>
                  <a:schemeClr val="bg1"/>
                </a:solidFill>
              </a:rPr>
              <a:t> of play and </a:t>
            </a:r>
            <a:r>
              <a:rPr lang="hu-HU" b="1" dirty="0" err="1" smtClean="0">
                <a:solidFill>
                  <a:schemeClr val="bg1"/>
                </a:solidFill>
              </a:rPr>
              <a:t>next</a:t>
            </a:r>
            <a:r>
              <a:rPr lang="hu-HU" b="1" dirty="0" smtClean="0">
                <a:solidFill>
                  <a:schemeClr val="bg1"/>
                </a:solidFill>
              </a:rPr>
              <a:t> </a:t>
            </a:r>
            <a:r>
              <a:rPr lang="hu-HU" b="1" dirty="0" err="1" smtClean="0">
                <a:solidFill>
                  <a:schemeClr val="bg1"/>
                </a:solidFill>
              </a:rPr>
              <a:t>steps</a:t>
            </a:r>
            <a:endParaRPr lang="en-GB" b="1" dirty="0">
              <a:solidFill>
                <a:schemeClr val="bg1"/>
              </a:solidFill>
            </a:endParaRPr>
          </a:p>
        </p:txBody>
      </p:sp>
      <p:sp>
        <p:nvSpPr>
          <p:cNvPr id="3" name="Alcím 2"/>
          <p:cNvSpPr>
            <a:spLocks noGrp="1"/>
          </p:cNvSpPr>
          <p:nvPr>
            <p:ph type="subTitle" idx="1"/>
          </p:nvPr>
        </p:nvSpPr>
        <p:spPr>
          <a:xfrm>
            <a:off x="3347864" y="4509120"/>
            <a:ext cx="4680520" cy="1368152"/>
          </a:xfrm>
        </p:spPr>
        <p:txBody>
          <a:bodyPr>
            <a:normAutofit/>
          </a:bodyPr>
          <a:lstStyle/>
          <a:p>
            <a:r>
              <a:rPr lang="hu-HU" sz="1800" b="1" dirty="0" smtClean="0">
                <a:solidFill>
                  <a:schemeClr val="tx1"/>
                </a:solidFill>
              </a:rPr>
              <a:t>Zsuzsanna Kocsis-Kupper</a:t>
            </a:r>
          </a:p>
          <a:p>
            <a:r>
              <a:rPr lang="hu-HU" sz="1800" b="1" dirty="0" err="1" smtClean="0">
                <a:solidFill>
                  <a:schemeClr val="tx1"/>
                </a:solidFill>
              </a:rPr>
              <a:t>Ministry</a:t>
            </a:r>
            <a:r>
              <a:rPr lang="hu-HU" sz="1800" b="1" dirty="0" smtClean="0">
                <a:solidFill>
                  <a:schemeClr val="tx1"/>
                </a:solidFill>
              </a:rPr>
              <a:t> of </a:t>
            </a:r>
            <a:r>
              <a:rPr lang="hu-HU" sz="1800" b="1" dirty="0" err="1" smtClean="0">
                <a:solidFill>
                  <a:schemeClr val="tx1"/>
                </a:solidFill>
              </a:rPr>
              <a:t>Foreign</a:t>
            </a:r>
            <a:r>
              <a:rPr lang="hu-HU" sz="1800" b="1" dirty="0" smtClean="0">
                <a:solidFill>
                  <a:schemeClr val="tx1"/>
                </a:solidFill>
              </a:rPr>
              <a:t> </a:t>
            </a:r>
            <a:r>
              <a:rPr lang="hu-HU" sz="1800" b="1" dirty="0" err="1" smtClean="0">
                <a:solidFill>
                  <a:schemeClr val="tx1"/>
                </a:solidFill>
              </a:rPr>
              <a:t>Affairs</a:t>
            </a:r>
            <a:r>
              <a:rPr lang="hu-HU" sz="1800" b="1" dirty="0" smtClean="0">
                <a:solidFill>
                  <a:schemeClr val="tx1"/>
                </a:solidFill>
              </a:rPr>
              <a:t>, Hungary</a:t>
            </a:r>
          </a:p>
          <a:p>
            <a:r>
              <a:rPr lang="en-GB" sz="1800" b="1" dirty="0" smtClean="0">
                <a:solidFill>
                  <a:schemeClr val="tx1"/>
                </a:solidFill>
                <a:hlinkClick r:id="rId4"/>
              </a:rPr>
              <a:t>DunaStrategia@mfa.gov.hu</a:t>
            </a:r>
            <a:endParaRPr lang="hu-HU" sz="1800" b="1" dirty="0" smtClean="0">
              <a:solidFill>
                <a:schemeClr val="tx1"/>
              </a:solidFill>
            </a:endParaRPr>
          </a:p>
          <a:p>
            <a:r>
              <a:rPr lang="en-GB" sz="1800" b="1" dirty="0" smtClean="0">
                <a:solidFill>
                  <a:schemeClr val="tx1"/>
                </a:solidFill>
                <a:hlinkClick r:id="rId5"/>
              </a:rPr>
              <a:t>http://groupspaces.com/WaterQuality/pages</a:t>
            </a:r>
            <a:r>
              <a:rPr lang="en-GB" sz="1800" dirty="0" smtClean="0">
                <a:solidFill>
                  <a:schemeClr val="accent1"/>
                </a:solidFill>
                <a:hlinkClick r:id="rId5"/>
              </a:rPr>
              <a:t>/</a:t>
            </a:r>
            <a:endParaRPr lang="hu-HU" sz="1800" dirty="0" smtClean="0">
              <a:solidFill>
                <a:schemeClr val="accent1"/>
              </a:solidFill>
            </a:endParaRPr>
          </a:p>
          <a:p>
            <a:endParaRPr lang="en-GB" sz="1800" dirty="0"/>
          </a:p>
        </p:txBody>
      </p:sp>
      <p:pic>
        <p:nvPicPr>
          <p:cNvPr id="4" name="Grafik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576" y="174933"/>
            <a:ext cx="2718197" cy="11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églalap 4"/>
          <p:cNvSpPr/>
          <p:nvPr/>
        </p:nvSpPr>
        <p:spPr>
          <a:xfrm>
            <a:off x="5292080" y="431376"/>
            <a:ext cx="3456384" cy="646331"/>
          </a:xfrm>
          <a:prstGeom prst="rect">
            <a:avLst/>
          </a:prstGeom>
        </p:spPr>
        <p:txBody>
          <a:bodyPr wrap="square">
            <a:spAutoFit/>
          </a:bodyPr>
          <a:lstStyle/>
          <a:p>
            <a:r>
              <a:rPr lang="hu-HU" dirty="0" smtClean="0"/>
              <a:t>PA4 6th </a:t>
            </a:r>
            <a:r>
              <a:rPr lang="hu-HU" dirty="0" err="1" smtClean="0"/>
              <a:t>Steering</a:t>
            </a:r>
            <a:r>
              <a:rPr lang="hu-HU" dirty="0" smtClean="0"/>
              <a:t> Group Meeting, </a:t>
            </a:r>
            <a:r>
              <a:rPr lang="hu-HU" dirty="0" err="1" smtClean="0"/>
              <a:t>Vienna</a:t>
            </a:r>
            <a:r>
              <a:rPr lang="hu-HU" dirty="0" smtClean="0"/>
              <a:t>, 12 December 2013</a:t>
            </a:r>
            <a:endParaRPr lang="en-GB" dirty="0"/>
          </a:p>
        </p:txBody>
      </p:sp>
    </p:spTree>
    <p:extLst>
      <p:ext uri="{BB962C8B-B14F-4D97-AF65-F5344CB8AC3E}">
        <p14:creationId xmlns:p14="http://schemas.microsoft.com/office/powerpoint/2010/main" xmlns="" val="283179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POLICY is </a:t>
            </a:r>
            <a:r>
              <a:rPr lang="hu-HU" sz="4000" dirty="0" err="1" smtClean="0"/>
              <a:t>clear</a:t>
            </a:r>
            <a:r>
              <a:rPr lang="hu-HU" sz="4000" dirty="0" smtClean="0"/>
              <a:t> </a:t>
            </a:r>
          </a:p>
        </p:txBody>
      </p:sp>
      <p:sp>
        <p:nvSpPr>
          <p:cNvPr id="11" name="Tartalom helye 10"/>
          <p:cNvSpPr>
            <a:spLocks noGrp="1"/>
          </p:cNvSpPr>
          <p:nvPr>
            <p:ph idx="1"/>
          </p:nvPr>
        </p:nvSpPr>
        <p:spPr>
          <a:xfrm>
            <a:off x="467544" y="1988840"/>
            <a:ext cx="8229600" cy="4525963"/>
          </a:xfrm>
        </p:spPr>
        <p:txBody>
          <a:bodyPr>
            <a:normAutofit/>
          </a:bodyPr>
          <a:lstStyle/>
          <a:p>
            <a:pPr marL="274320" indent="-274320" eaLnBrk="1" fontAlgn="auto" hangingPunct="1">
              <a:spcAft>
                <a:spcPts val="0"/>
              </a:spcAft>
              <a:buClr>
                <a:schemeClr val="accent3"/>
              </a:buClr>
              <a:buFont typeface="Wingdings 2"/>
              <a:buChar char=""/>
              <a:defRPr/>
            </a:pPr>
            <a:r>
              <a:rPr lang="en-GB" sz="2800" dirty="0" smtClean="0"/>
              <a:t>Water quality is a world wide significant policy issue</a:t>
            </a:r>
          </a:p>
          <a:p>
            <a:pPr marL="274320" indent="-274320" eaLnBrk="1" fontAlgn="auto" hangingPunct="1">
              <a:spcAft>
                <a:spcPts val="0"/>
              </a:spcAft>
              <a:buClr>
                <a:schemeClr val="accent3"/>
              </a:buClr>
              <a:buFont typeface="Wingdings 2"/>
              <a:buChar char=""/>
              <a:defRPr/>
            </a:pPr>
            <a:r>
              <a:rPr lang="en-GB" sz="2800" dirty="0" smtClean="0"/>
              <a:t>AIM: </a:t>
            </a:r>
            <a:r>
              <a:rPr lang="en-GB" sz="2800" b="1" dirty="0" smtClean="0"/>
              <a:t>to improve water policy</a:t>
            </a:r>
            <a:r>
              <a:rPr lang="en-GB" sz="2800" dirty="0" smtClean="0"/>
              <a:t>, to reach good status under WFD</a:t>
            </a:r>
          </a:p>
          <a:p>
            <a:pPr marL="274320" indent="-274320" eaLnBrk="1" fontAlgn="auto" hangingPunct="1">
              <a:spcAft>
                <a:spcPts val="0"/>
              </a:spcAft>
              <a:buClr>
                <a:schemeClr val="accent3"/>
              </a:buClr>
              <a:buFont typeface="Wingdings 2"/>
              <a:buChar char=""/>
              <a:defRPr/>
            </a:pPr>
            <a:r>
              <a:rPr lang="en-GB" sz="2800" dirty="0" smtClean="0"/>
              <a:t>Targets: PA4: 5 targets and 14 actions</a:t>
            </a:r>
          </a:p>
          <a:p>
            <a:pPr marL="274320" indent="-274320" eaLnBrk="1" fontAlgn="auto" hangingPunct="1">
              <a:spcAft>
                <a:spcPts val="0"/>
              </a:spcAft>
              <a:buClr>
                <a:schemeClr val="accent3"/>
              </a:buClr>
              <a:buFont typeface="Wingdings 2"/>
              <a:buChar char=""/>
              <a:defRPr/>
            </a:pPr>
            <a:r>
              <a:rPr lang="en-GB" sz="2800" dirty="0" smtClean="0"/>
              <a:t>(implement the river basin and sub-basin management plans, reduce nutrient level, prepare a Danube Delta analysis report, secure species)</a:t>
            </a:r>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10</a:t>
            </a:fld>
            <a:endParaRPr lang="hu-HU"/>
          </a:p>
        </p:txBody>
      </p:sp>
      <p:sp>
        <p:nvSpPr>
          <p:cNvPr id="8" name="Élőláb helye 7"/>
          <p:cNvSpPr>
            <a:spLocks noGrp="1"/>
          </p:cNvSpPr>
          <p:nvPr>
            <p:ph type="ftr" sz="quarter" idx="11"/>
          </p:nvPr>
        </p:nvSpPr>
        <p:spPr/>
        <p:txBody>
          <a:bodyPr/>
          <a:lstStyle/>
          <a:p>
            <a:pPr>
              <a:defRPr/>
            </a:pPr>
            <a:endParaRPr lang="hu-HU" dirty="0"/>
          </a:p>
        </p:txBody>
      </p:sp>
    </p:spTree>
    <p:extLst>
      <p:ext uri="{BB962C8B-B14F-4D97-AF65-F5344CB8AC3E}">
        <p14:creationId xmlns:p14="http://schemas.microsoft.com/office/powerpoint/2010/main" xmlns="" val="225553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églalap 2"/>
          <p:cNvSpPr/>
          <p:nvPr/>
        </p:nvSpPr>
        <p:spPr>
          <a:xfrm>
            <a:off x="262104" y="1988840"/>
            <a:ext cx="6102424" cy="369332"/>
          </a:xfrm>
          <a:prstGeom prst="rect">
            <a:avLst/>
          </a:prstGeom>
        </p:spPr>
        <p:txBody>
          <a:bodyPr wrap="square">
            <a:spAutoFit/>
          </a:bodyPr>
          <a:lstStyle/>
          <a:p>
            <a:r>
              <a:rPr lang="hu-HU" b="1" dirty="0" smtClean="0"/>
              <a:t>Main </a:t>
            </a:r>
            <a:r>
              <a:rPr lang="en-GB" b="1" dirty="0" smtClean="0"/>
              <a:t>topics </a:t>
            </a:r>
            <a:r>
              <a:rPr lang="en-GB" b="1" dirty="0"/>
              <a:t>for </a:t>
            </a:r>
            <a:r>
              <a:rPr lang="en-GB" b="1" dirty="0" smtClean="0"/>
              <a:t>PA4</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67784" y="2901937"/>
            <a:ext cx="2326781" cy="38939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5536" y="3284984"/>
            <a:ext cx="3219450" cy="3171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99791" y="461961"/>
            <a:ext cx="3958183" cy="2439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01872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PA4: POLICY </a:t>
            </a:r>
            <a:r>
              <a:rPr lang="hu-HU" sz="4000" dirty="0" err="1" smtClean="0"/>
              <a:t>development</a:t>
            </a:r>
            <a:endParaRPr lang="hu-HU" sz="4000" dirty="0" smtClean="0"/>
          </a:p>
        </p:txBody>
      </p:sp>
      <p:sp>
        <p:nvSpPr>
          <p:cNvPr id="11" name="Tartalom helye 10"/>
          <p:cNvSpPr>
            <a:spLocks noGrp="1"/>
          </p:cNvSpPr>
          <p:nvPr>
            <p:ph idx="1"/>
          </p:nvPr>
        </p:nvSpPr>
        <p:spPr>
          <a:xfrm>
            <a:off x="467544" y="1988840"/>
            <a:ext cx="8229600" cy="4525963"/>
          </a:xfrm>
        </p:spPr>
        <p:txBody>
          <a:bodyPr>
            <a:normAutofit/>
          </a:bodyPr>
          <a:lstStyle/>
          <a:p>
            <a:pPr>
              <a:buClr>
                <a:schemeClr val="accent3"/>
              </a:buClr>
              <a:buFont typeface="Wingdings" pitchFamily="2" charset="2"/>
              <a:buChar char="ü"/>
              <a:defRPr/>
            </a:pPr>
            <a:endParaRPr lang="hu-HU" sz="2800" b="1" dirty="0"/>
          </a:p>
          <a:p>
            <a:pPr>
              <a:buClr>
                <a:schemeClr val="accent3"/>
              </a:buClr>
              <a:buFont typeface="Wingdings" pitchFamily="2" charset="2"/>
              <a:buChar char="ü"/>
              <a:defRPr/>
            </a:pPr>
            <a:r>
              <a:rPr lang="en-GB" sz="2800" b="1" dirty="0" smtClean="0"/>
              <a:t>Identification and discussions with the main POLICY actors concerning water quality in 2013: </a:t>
            </a:r>
          </a:p>
          <a:p>
            <a:pPr marL="274320" indent="-274320" eaLnBrk="1" fontAlgn="auto" hangingPunct="1">
              <a:spcAft>
                <a:spcPts val="0"/>
              </a:spcAft>
              <a:buClr>
                <a:schemeClr val="accent3"/>
              </a:buClr>
              <a:buFont typeface="Wingdings 2"/>
              <a:buChar char=""/>
              <a:defRPr/>
            </a:pPr>
            <a:r>
              <a:rPr lang="en-GB" sz="2800" dirty="0" smtClean="0"/>
              <a:t>UNECE- Helsinki Convention</a:t>
            </a:r>
          </a:p>
          <a:p>
            <a:pPr marL="274320" indent="-274320" eaLnBrk="1" fontAlgn="auto" hangingPunct="1">
              <a:spcAft>
                <a:spcPts val="0"/>
              </a:spcAft>
              <a:buClr>
                <a:schemeClr val="accent3"/>
              </a:buClr>
              <a:buFont typeface="Wingdings 2"/>
              <a:buChar char=""/>
              <a:defRPr/>
            </a:pPr>
            <a:r>
              <a:rPr lang="en-GB" sz="2800" dirty="0" smtClean="0"/>
              <a:t>DG Environment</a:t>
            </a:r>
          </a:p>
          <a:p>
            <a:pPr marL="274320" indent="-274320" eaLnBrk="1" fontAlgn="auto" hangingPunct="1">
              <a:spcAft>
                <a:spcPts val="0"/>
              </a:spcAft>
              <a:buClr>
                <a:schemeClr val="accent3"/>
              </a:buClr>
              <a:buFont typeface="Wingdings 2"/>
              <a:buChar char=""/>
              <a:defRPr/>
            </a:pPr>
            <a:r>
              <a:rPr lang="en-GB" sz="2800" dirty="0" smtClean="0"/>
              <a:t>ICPDR, Sava Commission, Danube Commission</a:t>
            </a:r>
          </a:p>
          <a:p>
            <a:pPr marL="274320" indent="-274320" eaLnBrk="1" fontAlgn="auto" hangingPunct="1">
              <a:spcAft>
                <a:spcPts val="0"/>
              </a:spcAft>
              <a:buClr>
                <a:schemeClr val="accent3"/>
              </a:buClr>
              <a:buFont typeface="Wingdings 2"/>
              <a:buChar char=""/>
              <a:defRPr/>
            </a:pPr>
            <a:r>
              <a:rPr lang="en-GB" sz="2800" dirty="0" smtClean="0"/>
              <a:t>Other international bodies: JRC, REC, ASEM</a:t>
            </a:r>
          </a:p>
          <a:p>
            <a:pPr marL="274320" indent="-274320">
              <a:buClr>
                <a:schemeClr val="accent3"/>
              </a:buClr>
              <a:buFont typeface="Wingdings 2"/>
              <a:buChar char=""/>
              <a:defRPr/>
            </a:pPr>
            <a:r>
              <a:rPr lang="en-GB" sz="2800" dirty="0" smtClean="0"/>
              <a:t>Water boards-bilateral commissions</a:t>
            </a:r>
          </a:p>
          <a:p>
            <a:pPr marL="0" indent="0" eaLnBrk="1" fontAlgn="auto" hangingPunct="1">
              <a:spcAft>
                <a:spcPts val="0"/>
              </a:spcAft>
              <a:buClr>
                <a:schemeClr val="accent3"/>
              </a:buClr>
              <a:buNone/>
              <a:defRPr/>
            </a:pPr>
            <a:endParaRPr lang="hu-HU" sz="2800" dirty="0" smtClean="0"/>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12</a:t>
            </a:fld>
            <a:endParaRPr lang="hu-HU"/>
          </a:p>
        </p:txBody>
      </p:sp>
      <p:sp>
        <p:nvSpPr>
          <p:cNvPr id="8" name="Élőláb helye 7"/>
          <p:cNvSpPr>
            <a:spLocks noGrp="1"/>
          </p:cNvSpPr>
          <p:nvPr>
            <p:ph type="ftr" sz="quarter" idx="11"/>
          </p:nvPr>
        </p:nvSpPr>
        <p:spPr/>
        <p:txBody>
          <a:bodyPr/>
          <a:lstStyle/>
          <a:p>
            <a:pPr>
              <a:defRPr/>
            </a:pPr>
            <a:endParaRPr lang="hu-HU" dirty="0"/>
          </a:p>
        </p:txBody>
      </p:sp>
      <p:sp>
        <p:nvSpPr>
          <p:cNvPr id="9" name="Jobbra nyíl 8"/>
          <p:cNvSpPr/>
          <p:nvPr/>
        </p:nvSpPr>
        <p:spPr>
          <a:xfrm>
            <a:off x="651452" y="20871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144474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POLICY </a:t>
            </a:r>
            <a:r>
              <a:rPr lang="hu-HU" sz="4000" dirty="0" err="1" smtClean="0"/>
              <a:t>development</a:t>
            </a:r>
            <a:endParaRPr lang="hu-HU" sz="4000" dirty="0" smtClean="0"/>
          </a:p>
        </p:txBody>
      </p:sp>
      <p:sp>
        <p:nvSpPr>
          <p:cNvPr id="11" name="Tartalom helye 10"/>
          <p:cNvSpPr>
            <a:spLocks noGrp="1"/>
          </p:cNvSpPr>
          <p:nvPr>
            <p:ph idx="1"/>
          </p:nvPr>
        </p:nvSpPr>
        <p:spPr>
          <a:xfrm>
            <a:off x="467544" y="1988840"/>
            <a:ext cx="8229600" cy="4525963"/>
          </a:xfrm>
        </p:spPr>
        <p:txBody>
          <a:bodyPr>
            <a:normAutofit fontScale="92500" lnSpcReduction="20000"/>
          </a:bodyPr>
          <a:lstStyle/>
          <a:p>
            <a:pPr marL="0" indent="0">
              <a:buClr>
                <a:schemeClr val="accent3"/>
              </a:buClr>
              <a:buNone/>
              <a:defRPr/>
            </a:pPr>
            <a:r>
              <a:rPr lang="hu-HU" sz="2800" dirty="0"/>
              <a:t>T</a:t>
            </a:r>
            <a:r>
              <a:rPr lang="en-GB" sz="2800" dirty="0" smtClean="0"/>
              <a:t>he </a:t>
            </a:r>
            <a:r>
              <a:rPr lang="en-GB" sz="2800" b="1" dirty="0"/>
              <a:t>added value </a:t>
            </a:r>
            <a:r>
              <a:rPr lang="hu-HU" sz="2800" b="1" dirty="0" smtClean="0"/>
              <a:t>of EUSDR </a:t>
            </a:r>
            <a:r>
              <a:rPr lang="en-GB" sz="2800" dirty="0" smtClean="0"/>
              <a:t>of </a:t>
            </a:r>
            <a:r>
              <a:rPr lang="en-GB" sz="2800" dirty="0"/>
              <a:t>how the </a:t>
            </a:r>
            <a:r>
              <a:rPr lang="en-GB" sz="2800" b="1" dirty="0"/>
              <a:t>Blueprint conclusions</a:t>
            </a:r>
            <a:r>
              <a:rPr lang="en-GB" sz="2800" dirty="0"/>
              <a:t> can be implemented. </a:t>
            </a:r>
            <a:endParaRPr lang="hu-HU" sz="2800" dirty="0" smtClean="0"/>
          </a:p>
          <a:p>
            <a:pPr marL="0" indent="0">
              <a:buClr>
                <a:schemeClr val="accent3"/>
              </a:buClr>
              <a:buNone/>
              <a:defRPr/>
            </a:pPr>
            <a:r>
              <a:rPr lang="en-GB" sz="2800" dirty="0" smtClean="0"/>
              <a:t>The </a:t>
            </a:r>
            <a:r>
              <a:rPr lang="en-GB" sz="2800" dirty="0"/>
              <a:t>key priority to identify those areas where there is added value are the following: </a:t>
            </a:r>
            <a:endParaRPr lang="hu-HU" sz="2800" dirty="0" smtClean="0"/>
          </a:p>
          <a:p>
            <a:pPr marL="274320" indent="-274320">
              <a:buClr>
                <a:schemeClr val="accent3"/>
              </a:buClr>
              <a:buFont typeface="Wingdings 2"/>
              <a:buChar char=""/>
              <a:defRPr/>
            </a:pPr>
            <a:r>
              <a:rPr lang="en-GB" sz="2800" dirty="0" smtClean="0"/>
              <a:t>buffer </a:t>
            </a:r>
            <a:r>
              <a:rPr lang="en-GB" sz="2800" dirty="0"/>
              <a:t>strips, </a:t>
            </a:r>
            <a:endParaRPr lang="hu-HU" sz="2800" dirty="0" smtClean="0"/>
          </a:p>
          <a:p>
            <a:pPr marL="274320" indent="-274320">
              <a:buClr>
                <a:schemeClr val="accent3"/>
              </a:buClr>
              <a:buFont typeface="Wingdings 2"/>
              <a:buChar char=""/>
              <a:defRPr/>
            </a:pPr>
            <a:r>
              <a:rPr lang="en-GB" sz="2800" dirty="0" smtClean="0"/>
              <a:t>priority substances</a:t>
            </a:r>
            <a:r>
              <a:rPr lang="hu-HU" sz="2800" dirty="0" smtClean="0"/>
              <a:t>, </a:t>
            </a:r>
          </a:p>
          <a:p>
            <a:pPr marL="274320" indent="-274320">
              <a:buClr>
                <a:schemeClr val="accent3"/>
              </a:buClr>
              <a:buFont typeface="Wingdings 2"/>
              <a:buChar char=""/>
              <a:defRPr/>
            </a:pPr>
            <a:r>
              <a:rPr lang="en-GB" sz="2800" dirty="0" smtClean="0"/>
              <a:t>uniform </a:t>
            </a:r>
            <a:r>
              <a:rPr lang="en-GB" sz="2800" dirty="0"/>
              <a:t>monitoring network</a:t>
            </a:r>
            <a:r>
              <a:rPr lang="en-GB" sz="2800" dirty="0" smtClean="0"/>
              <a:t>,</a:t>
            </a:r>
            <a:endParaRPr lang="hu-HU" sz="2800" dirty="0" smtClean="0"/>
          </a:p>
          <a:p>
            <a:pPr marL="274320" indent="-274320">
              <a:buClr>
                <a:schemeClr val="accent3"/>
              </a:buClr>
              <a:buFont typeface="Wingdings 2"/>
              <a:buChar char=""/>
              <a:defRPr/>
            </a:pPr>
            <a:r>
              <a:rPr lang="en-GB" sz="2800" dirty="0" smtClean="0"/>
              <a:t> </a:t>
            </a:r>
            <a:r>
              <a:rPr lang="en-GB" sz="2800" dirty="0"/>
              <a:t>early warning systems, </a:t>
            </a:r>
            <a:endParaRPr lang="hu-HU" sz="2800" dirty="0" smtClean="0"/>
          </a:p>
          <a:p>
            <a:pPr marL="274320" indent="-274320">
              <a:buClr>
                <a:schemeClr val="accent3"/>
              </a:buClr>
              <a:buFont typeface="Wingdings 2"/>
              <a:buChar char=""/>
              <a:defRPr/>
            </a:pPr>
            <a:r>
              <a:rPr lang="en-GB" sz="2800" dirty="0" smtClean="0"/>
              <a:t>cooperation </a:t>
            </a:r>
            <a:r>
              <a:rPr lang="en-GB" sz="2800" dirty="0"/>
              <a:t>with services, and initiative for the </a:t>
            </a:r>
            <a:r>
              <a:rPr lang="en-GB" sz="2800" dirty="0" smtClean="0"/>
              <a:t>UWWT</a:t>
            </a:r>
            <a:r>
              <a:rPr lang="hu-HU" sz="2800" dirty="0" smtClean="0"/>
              <a:t>, </a:t>
            </a:r>
            <a:r>
              <a:rPr lang="en-GB" sz="2800" dirty="0" smtClean="0"/>
              <a:t>and </a:t>
            </a:r>
            <a:endParaRPr lang="hu-HU" sz="2800" dirty="0" smtClean="0"/>
          </a:p>
          <a:p>
            <a:pPr marL="274320" indent="-274320">
              <a:buClr>
                <a:schemeClr val="accent3"/>
              </a:buClr>
              <a:buFont typeface="Wingdings 2"/>
              <a:buChar char=""/>
              <a:defRPr/>
            </a:pPr>
            <a:r>
              <a:rPr lang="en-GB" sz="2800" dirty="0" smtClean="0"/>
              <a:t>finally </a:t>
            </a:r>
            <a:r>
              <a:rPr lang="en-GB" sz="2800" dirty="0"/>
              <a:t>to enable non- EU countries </a:t>
            </a:r>
            <a:r>
              <a:rPr lang="en-GB" sz="2800" dirty="0" smtClean="0"/>
              <a:t>for </a:t>
            </a:r>
            <a:r>
              <a:rPr lang="en-GB" sz="2800" dirty="0"/>
              <a:t>reasonable planning for implementation and use cohesion sources. </a:t>
            </a:r>
          </a:p>
          <a:p>
            <a:pPr marL="274320" indent="-274320" eaLnBrk="1" fontAlgn="auto" hangingPunct="1">
              <a:spcAft>
                <a:spcPts val="0"/>
              </a:spcAft>
              <a:buClr>
                <a:schemeClr val="accent3"/>
              </a:buClr>
              <a:buFont typeface="Wingdings 2"/>
              <a:buChar char=""/>
              <a:defRPr/>
            </a:pPr>
            <a:endParaRPr lang="hu-HU" sz="2800" dirty="0" smtClean="0"/>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13</a:t>
            </a:fld>
            <a:endParaRPr lang="hu-HU"/>
          </a:p>
        </p:txBody>
      </p:sp>
      <p:sp>
        <p:nvSpPr>
          <p:cNvPr id="8" name="Élőláb helye 7"/>
          <p:cNvSpPr>
            <a:spLocks noGrp="1"/>
          </p:cNvSpPr>
          <p:nvPr>
            <p:ph type="ftr" sz="quarter" idx="11"/>
          </p:nvPr>
        </p:nvSpPr>
        <p:spPr/>
        <p:txBody>
          <a:bodyPr/>
          <a:lstStyle/>
          <a:p>
            <a:pPr>
              <a:defRPr/>
            </a:pPr>
            <a:endParaRPr lang="hu-HU" dirty="0"/>
          </a:p>
        </p:txBody>
      </p:sp>
    </p:spTree>
    <p:extLst>
      <p:ext uri="{BB962C8B-B14F-4D97-AF65-F5344CB8AC3E}">
        <p14:creationId xmlns:p14="http://schemas.microsoft.com/office/powerpoint/2010/main" xmlns="" val="3144474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just" eaLnBrk="1" hangingPunct="1"/>
            <a:r>
              <a:rPr lang="hu-HU" sz="4000" dirty="0" smtClean="0"/>
              <a:t/>
            </a:r>
            <a:br>
              <a:rPr lang="hu-HU" sz="4000" dirty="0" smtClean="0"/>
            </a:br>
            <a:r>
              <a:rPr lang="en-GB" sz="3100" b="1" dirty="0" smtClean="0"/>
              <a:t>POLICY development: Cooperation with DG ENV</a:t>
            </a:r>
          </a:p>
        </p:txBody>
      </p:sp>
      <p:sp>
        <p:nvSpPr>
          <p:cNvPr id="11" name="Tartalom helye 10"/>
          <p:cNvSpPr>
            <a:spLocks noGrp="1"/>
          </p:cNvSpPr>
          <p:nvPr>
            <p:ph idx="1"/>
          </p:nvPr>
        </p:nvSpPr>
        <p:spPr>
          <a:xfrm>
            <a:off x="467544" y="1988840"/>
            <a:ext cx="8229600" cy="4525963"/>
          </a:xfrm>
        </p:spPr>
        <p:txBody>
          <a:bodyPr>
            <a:normAutofit lnSpcReduction="10000"/>
          </a:bodyPr>
          <a:lstStyle/>
          <a:p>
            <a:pPr marL="0" indent="0" eaLnBrk="1" fontAlgn="auto" hangingPunct="1">
              <a:spcAft>
                <a:spcPts val="0"/>
              </a:spcAft>
              <a:buClr>
                <a:schemeClr val="accent3"/>
              </a:buClr>
              <a:buNone/>
              <a:defRPr/>
            </a:pPr>
            <a:r>
              <a:rPr lang="en-GB" sz="2800" dirty="0" smtClean="0"/>
              <a:t>On</a:t>
            </a:r>
            <a:r>
              <a:rPr lang="hu-HU" sz="2800" dirty="0" smtClean="0"/>
              <a:t>-</a:t>
            </a:r>
            <a:r>
              <a:rPr lang="en-GB" sz="2800" dirty="0" smtClean="0"/>
              <a:t>going discussions with DG ENV: </a:t>
            </a:r>
          </a:p>
          <a:p>
            <a:pPr marL="0" indent="0">
              <a:buClr>
                <a:schemeClr val="accent3"/>
              </a:buClr>
              <a:buNone/>
              <a:defRPr/>
            </a:pPr>
            <a:r>
              <a:rPr lang="en-GB" sz="2800" dirty="0" smtClean="0"/>
              <a:t>on potential areas of cooperation AGREED  </a:t>
            </a:r>
          </a:p>
          <a:p>
            <a:pPr marL="0" indent="0">
              <a:buClr>
                <a:schemeClr val="accent3"/>
              </a:buClr>
              <a:buNone/>
              <a:defRPr/>
            </a:pPr>
            <a:r>
              <a:rPr lang="en-GB" sz="2800" b="1" dirty="0" smtClean="0"/>
              <a:t>to have a systematic overview of the priorities based on the Blueprint findings,</a:t>
            </a:r>
          </a:p>
          <a:p>
            <a:pPr marL="274320" indent="-274320">
              <a:buClr>
                <a:schemeClr val="accent3"/>
              </a:buClr>
              <a:buFont typeface="Wingdings 2"/>
              <a:buChar char=""/>
              <a:defRPr/>
            </a:pPr>
            <a:r>
              <a:rPr lang="en-GB" sz="2800" b="1" dirty="0" smtClean="0"/>
              <a:t> </a:t>
            </a:r>
            <a:r>
              <a:rPr lang="en-GB" sz="2800" dirty="0" smtClean="0"/>
              <a:t>the</a:t>
            </a:r>
            <a:r>
              <a:rPr lang="en-GB" sz="2800" b="1" dirty="0" smtClean="0"/>
              <a:t> </a:t>
            </a:r>
            <a:r>
              <a:rPr lang="en-GB" sz="2800" dirty="0" smtClean="0"/>
              <a:t>common implementation strategy (</a:t>
            </a:r>
            <a:r>
              <a:rPr lang="en-GB" sz="2800" b="1" dirty="0" smtClean="0"/>
              <a:t>CIS) reviews </a:t>
            </a:r>
            <a:r>
              <a:rPr lang="en-GB" sz="2800" dirty="0" smtClean="0"/>
              <a:t>and </a:t>
            </a:r>
          </a:p>
          <a:p>
            <a:pPr marL="274320" indent="-274320">
              <a:buClr>
                <a:schemeClr val="accent3"/>
              </a:buClr>
              <a:buFont typeface="Wingdings 2"/>
              <a:buChar char=""/>
              <a:defRPr/>
            </a:pPr>
            <a:r>
              <a:rPr lang="en-GB" sz="2800" dirty="0" smtClean="0"/>
              <a:t>on </a:t>
            </a:r>
            <a:r>
              <a:rPr lang="en-GB" sz="2800" b="1" dirty="0" smtClean="0"/>
              <a:t>exploring the potential synergies </a:t>
            </a:r>
            <a:r>
              <a:rPr lang="en-GB" sz="2800" dirty="0" smtClean="0"/>
              <a:t>of the work of EUSDR </a:t>
            </a:r>
          </a:p>
          <a:p>
            <a:pPr marL="274320" indent="-274320">
              <a:buClr>
                <a:schemeClr val="accent3"/>
              </a:buClr>
              <a:buFont typeface="Wingdings 2"/>
              <a:buChar char=""/>
              <a:defRPr/>
            </a:pPr>
            <a:r>
              <a:rPr lang="en-GB" sz="2800" dirty="0" smtClean="0"/>
              <a:t>it would be especially helpful to have a </a:t>
            </a:r>
            <a:r>
              <a:rPr lang="en-GB" sz="2800" b="1" dirty="0" smtClean="0"/>
              <a:t>review on the cross cutting issues. </a:t>
            </a:r>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14</a:t>
            </a:fld>
            <a:endParaRPr lang="hu-HU"/>
          </a:p>
        </p:txBody>
      </p:sp>
      <p:sp>
        <p:nvSpPr>
          <p:cNvPr id="8" name="Élőláb helye 7"/>
          <p:cNvSpPr>
            <a:spLocks noGrp="1"/>
          </p:cNvSpPr>
          <p:nvPr>
            <p:ph type="ftr" sz="quarter" idx="11"/>
          </p:nvPr>
        </p:nvSpPr>
        <p:spPr/>
        <p:txBody>
          <a:bodyPr/>
          <a:lstStyle/>
          <a:p>
            <a:pPr>
              <a:defRPr/>
            </a:pPr>
            <a:endParaRPr lang="hu-HU" dirty="0"/>
          </a:p>
        </p:txBody>
      </p:sp>
    </p:spTree>
    <p:extLst>
      <p:ext uri="{BB962C8B-B14F-4D97-AF65-F5344CB8AC3E}">
        <p14:creationId xmlns:p14="http://schemas.microsoft.com/office/powerpoint/2010/main" xmlns="" val="314447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a:bodyPr>
          <a:lstStyle/>
          <a:p>
            <a:pPr algn="l" eaLnBrk="1" hangingPunct="1"/>
            <a:r>
              <a:rPr lang="hu-HU" sz="4000" dirty="0" smtClean="0"/>
              <a:t>POLICY </a:t>
            </a:r>
            <a:r>
              <a:rPr lang="hu-HU" sz="4000" dirty="0" err="1" smtClean="0"/>
              <a:t>development</a:t>
            </a:r>
            <a:endParaRPr lang="hu-HU" sz="4000" dirty="0" smtClean="0"/>
          </a:p>
        </p:txBody>
      </p:sp>
      <p:sp>
        <p:nvSpPr>
          <p:cNvPr id="11" name="Tartalom helye 10"/>
          <p:cNvSpPr>
            <a:spLocks noGrp="1"/>
          </p:cNvSpPr>
          <p:nvPr>
            <p:ph idx="1"/>
          </p:nvPr>
        </p:nvSpPr>
        <p:spPr>
          <a:xfrm>
            <a:off x="467544" y="1988840"/>
            <a:ext cx="8229600" cy="4525963"/>
          </a:xfrm>
        </p:spPr>
        <p:txBody>
          <a:bodyPr>
            <a:normAutofit/>
          </a:bodyPr>
          <a:lstStyle/>
          <a:p>
            <a:pPr marL="274320" indent="-274320">
              <a:buClr>
                <a:schemeClr val="accent3"/>
              </a:buClr>
              <a:buFont typeface="Wingdings 2"/>
              <a:buChar char=""/>
              <a:defRPr/>
            </a:pPr>
            <a:endParaRPr lang="hu-HU" dirty="0" smtClean="0"/>
          </a:p>
          <a:p>
            <a:pPr marL="274320" indent="-274320">
              <a:buClr>
                <a:schemeClr val="accent3"/>
              </a:buClr>
              <a:buFont typeface="Wingdings 2"/>
              <a:buChar char=""/>
              <a:defRPr/>
            </a:pPr>
            <a:endParaRPr lang="hu-HU" dirty="0"/>
          </a:p>
          <a:p>
            <a:pPr marL="274320" indent="-274320">
              <a:buClr>
                <a:schemeClr val="accent3"/>
              </a:buClr>
              <a:buFont typeface="Wingdings 2"/>
              <a:buChar char=""/>
              <a:defRPr/>
            </a:pPr>
            <a:r>
              <a:rPr lang="en-GB" dirty="0" smtClean="0"/>
              <a:t>With </a:t>
            </a:r>
            <a:r>
              <a:rPr lang="en-GB" dirty="0"/>
              <a:t>regard the </a:t>
            </a:r>
            <a:r>
              <a:rPr lang="en-GB" b="1" dirty="0"/>
              <a:t>Blueprint</a:t>
            </a:r>
            <a:r>
              <a:rPr lang="en-GB" dirty="0"/>
              <a:t> the PA4 identified and </a:t>
            </a:r>
            <a:r>
              <a:rPr lang="en-GB" b="1" dirty="0"/>
              <a:t>screened</a:t>
            </a:r>
            <a:r>
              <a:rPr lang="en-GB" dirty="0"/>
              <a:t> </a:t>
            </a:r>
            <a:r>
              <a:rPr lang="en-GB" b="1" dirty="0"/>
              <a:t>the research and development options </a:t>
            </a:r>
            <a:r>
              <a:rPr lang="en-GB" dirty="0"/>
              <a:t>in 2013 and carried out wide discussion with research institutes and policy experts, resulted in the macro regional conference </a:t>
            </a:r>
            <a:r>
              <a:rPr lang="en-GB" dirty="0" smtClean="0"/>
              <a:t>findings</a:t>
            </a:r>
            <a:r>
              <a:rPr lang="hu-HU" dirty="0" smtClean="0"/>
              <a:t>. (JRC, DG ENV, </a:t>
            </a:r>
            <a:r>
              <a:rPr lang="en-GB" dirty="0" smtClean="0"/>
              <a:t>universities)</a:t>
            </a:r>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15</a:t>
            </a:fld>
            <a:endParaRPr lang="hu-HU"/>
          </a:p>
        </p:txBody>
      </p:sp>
      <p:sp>
        <p:nvSpPr>
          <p:cNvPr id="8" name="Élőláb helye 7"/>
          <p:cNvSpPr>
            <a:spLocks noGrp="1"/>
          </p:cNvSpPr>
          <p:nvPr>
            <p:ph type="ftr" sz="quarter" idx="11"/>
          </p:nvPr>
        </p:nvSpPr>
        <p:spPr/>
        <p:txBody>
          <a:bodyPr/>
          <a:lstStyle/>
          <a:p>
            <a:pPr>
              <a:defRPr/>
            </a:pPr>
            <a:endParaRPr lang="hu-HU" dirty="0"/>
          </a:p>
        </p:txBody>
      </p:sp>
      <p:pic>
        <p:nvPicPr>
          <p:cNvPr id="9" name="Kép 8"/>
          <p:cNvPicPr/>
          <p:nvPr/>
        </p:nvPicPr>
        <p:blipFill>
          <a:blip r:embed="rId4"/>
          <a:stretch>
            <a:fillRect/>
          </a:stretch>
        </p:blipFill>
        <p:spPr>
          <a:xfrm>
            <a:off x="5364088" y="86743"/>
            <a:ext cx="3312408" cy="2910209"/>
          </a:xfrm>
          <a:prstGeom prst="rect">
            <a:avLst/>
          </a:prstGeom>
        </p:spPr>
      </p:pic>
    </p:spTree>
    <p:extLst>
      <p:ext uri="{BB962C8B-B14F-4D97-AF65-F5344CB8AC3E}">
        <p14:creationId xmlns:p14="http://schemas.microsoft.com/office/powerpoint/2010/main" xmlns="" val="220117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POLICY </a:t>
            </a:r>
            <a:r>
              <a:rPr lang="en-GB" sz="4000" dirty="0" smtClean="0"/>
              <a:t>development</a:t>
            </a:r>
          </a:p>
        </p:txBody>
      </p:sp>
      <p:sp>
        <p:nvSpPr>
          <p:cNvPr id="11" name="Tartalom helye 10"/>
          <p:cNvSpPr>
            <a:spLocks noGrp="1"/>
          </p:cNvSpPr>
          <p:nvPr>
            <p:ph idx="1"/>
          </p:nvPr>
        </p:nvSpPr>
        <p:spPr>
          <a:xfrm>
            <a:off x="467544" y="1988840"/>
            <a:ext cx="8229600" cy="4525963"/>
          </a:xfrm>
        </p:spPr>
        <p:txBody>
          <a:bodyPr>
            <a:normAutofit fontScale="92500" lnSpcReduction="10000"/>
          </a:bodyPr>
          <a:lstStyle/>
          <a:p>
            <a:pPr marL="0" indent="0">
              <a:buClr>
                <a:schemeClr val="accent3"/>
              </a:buClr>
              <a:buNone/>
              <a:defRPr/>
            </a:pPr>
            <a:r>
              <a:rPr lang="hu-HU" b="1" dirty="0" smtClean="0"/>
              <a:t>ADDED VALUE </a:t>
            </a:r>
            <a:r>
              <a:rPr lang="en-GB" b="1" dirty="0" smtClean="0"/>
              <a:t>PA4</a:t>
            </a:r>
            <a:r>
              <a:rPr lang="hu-HU" dirty="0" smtClean="0"/>
              <a:t>:</a:t>
            </a:r>
          </a:p>
          <a:p>
            <a:pPr marL="0" indent="0" algn="just">
              <a:buClr>
                <a:schemeClr val="accent3"/>
              </a:buClr>
              <a:buNone/>
              <a:defRPr/>
            </a:pPr>
            <a:r>
              <a:rPr lang="en-GB" sz="2600" b="1" dirty="0" smtClean="0"/>
              <a:t>Assist to reinforce implementation of EU Directives concerning restoration and maintenance of the quality of waters such </a:t>
            </a:r>
          </a:p>
          <a:p>
            <a:pPr>
              <a:buClr>
                <a:schemeClr val="accent3"/>
              </a:buClr>
              <a:defRPr/>
            </a:pPr>
            <a:r>
              <a:rPr lang="en-GB" sz="2400" dirty="0" smtClean="0"/>
              <a:t>EU Water Framework Directive</a:t>
            </a:r>
          </a:p>
          <a:p>
            <a:pPr>
              <a:buClr>
                <a:schemeClr val="accent3"/>
              </a:buClr>
              <a:defRPr/>
            </a:pPr>
            <a:r>
              <a:rPr lang="en-GB" sz="2400" dirty="0" smtClean="0"/>
              <a:t>Groundwater Daughter Directive, </a:t>
            </a:r>
          </a:p>
          <a:p>
            <a:pPr>
              <a:buClr>
                <a:schemeClr val="accent3"/>
              </a:buClr>
              <a:defRPr/>
            </a:pPr>
            <a:r>
              <a:rPr lang="en-GB" sz="2400" dirty="0" smtClean="0"/>
              <a:t>Urban Waste Water Treatment Directive, </a:t>
            </a:r>
          </a:p>
          <a:p>
            <a:pPr>
              <a:buClr>
                <a:schemeClr val="accent3"/>
              </a:buClr>
              <a:defRPr/>
            </a:pPr>
            <a:r>
              <a:rPr lang="en-GB" sz="2400" dirty="0" smtClean="0"/>
              <a:t>Drinking Water Directive, </a:t>
            </a:r>
          </a:p>
          <a:p>
            <a:pPr>
              <a:buClr>
                <a:schemeClr val="accent3"/>
              </a:buClr>
              <a:defRPr/>
            </a:pPr>
            <a:r>
              <a:rPr lang="en-GB" sz="2400" dirty="0" smtClean="0"/>
              <a:t>Nitrate Directive and </a:t>
            </a:r>
          </a:p>
          <a:p>
            <a:pPr>
              <a:buClr>
                <a:schemeClr val="accent3"/>
              </a:buClr>
              <a:defRPr/>
            </a:pPr>
            <a:r>
              <a:rPr lang="en-GB" sz="2400" dirty="0" smtClean="0"/>
              <a:t>Habitat Directive.</a:t>
            </a:r>
            <a:endParaRPr lang="hu-HU" sz="2400" dirty="0" smtClean="0"/>
          </a:p>
          <a:p>
            <a:pPr>
              <a:buClr>
                <a:schemeClr val="accent3"/>
              </a:buClr>
              <a:defRPr/>
            </a:pPr>
            <a:endParaRPr lang="en-GB" sz="2400" dirty="0" smtClean="0"/>
          </a:p>
          <a:p>
            <a:pPr marL="0" indent="0">
              <a:buClr>
                <a:schemeClr val="accent3"/>
              </a:buClr>
              <a:buNone/>
              <a:defRPr/>
            </a:pPr>
            <a:r>
              <a:rPr lang="en-GB" sz="2400" b="1" dirty="0" smtClean="0"/>
              <a:t>IMPLEMENTATION BACK UP </a:t>
            </a:r>
            <a:r>
              <a:rPr lang="en-GB" sz="2400" dirty="0" smtClean="0"/>
              <a:t>with alignment of funding together with MS and ICPDR.</a:t>
            </a:r>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16</a:t>
            </a:fld>
            <a:endParaRPr lang="hu-HU"/>
          </a:p>
        </p:txBody>
      </p:sp>
      <p:sp>
        <p:nvSpPr>
          <p:cNvPr id="8" name="Élőláb helye 7"/>
          <p:cNvSpPr>
            <a:spLocks noGrp="1"/>
          </p:cNvSpPr>
          <p:nvPr>
            <p:ph type="ftr" sz="quarter" idx="11"/>
          </p:nvPr>
        </p:nvSpPr>
        <p:spPr/>
        <p:txBody>
          <a:bodyPr/>
          <a:lstStyle/>
          <a:p>
            <a:pPr>
              <a:defRPr/>
            </a:pPr>
            <a:endParaRPr lang="hu-HU" dirty="0"/>
          </a:p>
        </p:txBody>
      </p:sp>
      <p:sp>
        <p:nvSpPr>
          <p:cNvPr id="9" name="Jobbra nyíl 8"/>
          <p:cNvSpPr/>
          <p:nvPr/>
        </p:nvSpPr>
        <p:spPr>
          <a:xfrm>
            <a:off x="499481" y="53809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9830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POLICY DEVELOPMENT</a:t>
            </a:r>
            <a:endParaRPr lang="en-GB" sz="4000" dirty="0" smtClean="0"/>
          </a:p>
        </p:txBody>
      </p:sp>
      <p:sp>
        <p:nvSpPr>
          <p:cNvPr id="11" name="Tartalom helye 10"/>
          <p:cNvSpPr>
            <a:spLocks noGrp="1"/>
          </p:cNvSpPr>
          <p:nvPr>
            <p:ph idx="1"/>
          </p:nvPr>
        </p:nvSpPr>
        <p:spPr>
          <a:xfrm>
            <a:off x="467544" y="1988840"/>
            <a:ext cx="8229600" cy="4525963"/>
          </a:xfrm>
        </p:spPr>
        <p:txBody>
          <a:bodyPr>
            <a:normAutofit lnSpcReduction="10000"/>
          </a:bodyPr>
          <a:lstStyle/>
          <a:p>
            <a:pPr marL="0" indent="0">
              <a:buClr>
                <a:schemeClr val="accent3"/>
              </a:buClr>
              <a:buNone/>
              <a:defRPr/>
            </a:pPr>
            <a:r>
              <a:rPr lang="en-GB" b="1" dirty="0" smtClean="0"/>
              <a:t>ADDED VALUE PA4</a:t>
            </a:r>
            <a:r>
              <a:rPr lang="en-GB" dirty="0" smtClean="0"/>
              <a:t>:</a:t>
            </a:r>
          </a:p>
          <a:p>
            <a:pPr>
              <a:buClr>
                <a:schemeClr val="accent3"/>
              </a:buClr>
              <a:defRPr/>
            </a:pPr>
            <a:r>
              <a:rPr lang="en-GB" dirty="0" smtClean="0"/>
              <a:t>Full spectrum inventory of the related water </a:t>
            </a:r>
          </a:p>
          <a:p>
            <a:pPr>
              <a:buClr>
                <a:schemeClr val="accent3"/>
              </a:buClr>
              <a:defRPr/>
            </a:pPr>
            <a:r>
              <a:rPr lang="en-GB" dirty="0" smtClean="0"/>
              <a:t>organisations, </a:t>
            </a:r>
          </a:p>
          <a:p>
            <a:pPr>
              <a:buClr>
                <a:schemeClr val="accent3"/>
              </a:buClr>
              <a:defRPr/>
            </a:pPr>
            <a:r>
              <a:rPr lang="en-GB" dirty="0" smtClean="0"/>
              <a:t>established cooperation with many partner organisations,</a:t>
            </a:r>
          </a:p>
          <a:p>
            <a:pPr>
              <a:buClr>
                <a:schemeClr val="accent3"/>
              </a:buClr>
              <a:defRPr/>
            </a:pPr>
            <a:r>
              <a:rPr lang="en-GB" dirty="0" smtClean="0"/>
              <a:t>identified gaps and needs</a:t>
            </a:r>
            <a:endParaRPr lang="hu-HU" dirty="0" smtClean="0"/>
          </a:p>
          <a:p>
            <a:pPr marL="0" indent="0">
              <a:buClr>
                <a:schemeClr val="accent3"/>
              </a:buClr>
              <a:buNone/>
              <a:defRPr/>
            </a:pPr>
            <a:endParaRPr lang="en-GB" dirty="0" smtClean="0"/>
          </a:p>
          <a:p>
            <a:pPr marL="0" indent="0">
              <a:buClr>
                <a:schemeClr val="accent3"/>
              </a:buClr>
              <a:buNone/>
              <a:defRPr/>
            </a:pPr>
            <a:r>
              <a:rPr lang="en-GB" b="1" dirty="0" smtClean="0"/>
              <a:t>RELATED MILESTONES and PROJECTS identified</a:t>
            </a:r>
            <a:r>
              <a:rPr lang="hu-HU" b="1" dirty="0" smtClean="0"/>
              <a:t>.</a:t>
            </a:r>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17</a:t>
            </a:fld>
            <a:endParaRPr lang="hu-HU"/>
          </a:p>
        </p:txBody>
      </p:sp>
      <p:sp>
        <p:nvSpPr>
          <p:cNvPr id="8" name="Élőláb helye 7"/>
          <p:cNvSpPr>
            <a:spLocks noGrp="1"/>
          </p:cNvSpPr>
          <p:nvPr>
            <p:ph type="ftr" sz="quarter" idx="11"/>
          </p:nvPr>
        </p:nvSpPr>
        <p:spPr/>
        <p:txBody>
          <a:bodyPr/>
          <a:lstStyle/>
          <a:p>
            <a:pPr>
              <a:defRPr/>
            </a:pPr>
            <a:endParaRPr lang="hu-HU" dirty="0"/>
          </a:p>
        </p:txBody>
      </p:sp>
      <p:sp>
        <p:nvSpPr>
          <p:cNvPr id="9" name="Jobbra nyíl 8"/>
          <p:cNvSpPr/>
          <p:nvPr/>
        </p:nvSpPr>
        <p:spPr>
          <a:xfrm>
            <a:off x="353953" y="51309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348153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INSTITUTIONAL DEVELOPMENT</a:t>
            </a:r>
          </a:p>
        </p:txBody>
      </p:sp>
      <p:sp>
        <p:nvSpPr>
          <p:cNvPr id="11" name="Tartalom helye 10"/>
          <p:cNvSpPr>
            <a:spLocks noGrp="1"/>
          </p:cNvSpPr>
          <p:nvPr>
            <p:ph idx="1"/>
          </p:nvPr>
        </p:nvSpPr>
        <p:spPr>
          <a:xfrm>
            <a:off x="467544" y="1988840"/>
            <a:ext cx="8229600" cy="4525963"/>
          </a:xfrm>
        </p:spPr>
        <p:txBody>
          <a:bodyPr>
            <a:normAutofit/>
          </a:bodyPr>
          <a:lstStyle/>
          <a:p>
            <a:pPr marL="0" indent="0">
              <a:buClr>
                <a:schemeClr val="accent3"/>
              </a:buClr>
              <a:buNone/>
              <a:defRPr/>
            </a:pPr>
            <a:endParaRPr lang="hu-HU" b="1" dirty="0" smtClean="0"/>
          </a:p>
          <a:p>
            <a:pPr marL="0" indent="0">
              <a:buClr>
                <a:schemeClr val="accent3"/>
              </a:buClr>
              <a:buNone/>
              <a:defRPr/>
            </a:pPr>
            <a:r>
              <a:rPr lang="en-GB" b="1" dirty="0" smtClean="0"/>
              <a:t>New international expert position </a:t>
            </a:r>
            <a:r>
              <a:rPr lang="en-GB" dirty="0" smtClean="0"/>
              <a:t>on watershed-planning, at the National Institute for Environment at the beginning of October 2013. The main objective is to ensure follow up activities of the ICPDR Tisza Group work.</a:t>
            </a:r>
          </a:p>
          <a:p>
            <a:pPr marL="0" indent="0">
              <a:buClr>
                <a:schemeClr val="accent3"/>
              </a:buClr>
              <a:buNone/>
              <a:defRPr/>
            </a:pPr>
            <a:r>
              <a:rPr lang="en-GB" b="1" dirty="0" smtClean="0"/>
              <a:t>(Related action: A2) </a:t>
            </a:r>
          </a:p>
          <a:p>
            <a:pPr marL="0" indent="0">
              <a:buClr>
                <a:schemeClr val="accent3"/>
              </a:buClr>
              <a:buNone/>
              <a:defRPr/>
            </a:pPr>
            <a:endParaRPr lang="en-GB" b="1" dirty="0" smtClean="0"/>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18</a:t>
            </a:fld>
            <a:endParaRPr lang="hu-HU"/>
          </a:p>
        </p:txBody>
      </p:sp>
      <p:sp>
        <p:nvSpPr>
          <p:cNvPr id="8" name="Élőláb helye 7"/>
          <p:cNvSpPr>
            <a:spLocks noGrp="1"/>
          </p:cNvSpPr>
          <p:nvPr>
            <p:ph type="ftr" sz="quarter" idx="11"/>
          </p:nvPr>
        </p:nvSpPr>
        <p:spPr/>
        <p:txBody>
          <a:bodyPr/>
          <a:lstStyle/>
          <a:p>
            <a:pPr>
              <a:defRPr/>
            </a:pPr>
            <a:endParaRPr lang="hu-HU" dirty="0"/>
          </a:p>
        </p:txBody>
      </p:sp>
    </p:spTree>
    <p:extLst>
      <p:ext uri="{BB962C8B-B14F-4D97-AF65-F5344CB8AC3E}">
        <p14:creationId xmlns:p14="http://schemas.microsoft.com/office/powerpoint/2010/main" xmlns="" val="951918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a:bodyPr>
          <a:lstStyle/>
          <a:p>
            <a:pPr algn="ctr" eaLnBrk="1" hangingPunct="1"/>
            <a:r>
              <a:rPr lang="en-GB" sz="4000" dirty="0" smtClean="0"/>
              <a:t>Cooperation with ICPDR</a:t>
            </a:r>
          </a:p>
        </p:txBody>
      </p:sp>
      <p:sp>
        <p:nvSpPr>
          <p:cNvPr id="11" name="Tartalom helye 10"/>
          <p:cNvSpPr>
            <a:spLocks noGrp="1"/>
          </p:cNvSpPr>
          <p:nvPr>
            <p:ph idx="1"/>
          </p:nvPr>
        </p:nvSpPr>
        <p:spPr>
          <a:xfrm>
            <a:off x="467544" y="1988840"/>
            <a:ext cx="8229600" cy="4525963"/>
          </a:xfrm>
        </p:spPr>
        <p:txBody>
          <a:bodyPr>
            <a:normAutofit/>
          </a:bodyPr>
          <a:lstStyle/>
          <a:p>
            <a:pPr>
              <a:buClr>
                <a:schemeClr val="accent3"/>
              </a:buClr>
              <a:defRPr/>
            </a:pPr>
            <a:r>
              <a:rPr lang="en-GB" dirty="0" smtClean="0"/>
              <a:t>Separate show case presented </a:t>
            </a:r>
          </a:p>
          <a:p>
            <a:pPr>
              <a:buClr>
                <a:schemeClr val="accent3"/>
              </a:buClr>
              <a:defRPr/>
            </a:pPr>
            <a:endParaRPr lang="en-GB" dirty="0" smtClean="0"/>
          </a:p>
          <a:p>
            <a:pPr>
              <a:buClr>
                <a:schemeClr val="accent3"/>
              </a:buClr>
              <a:defRPr/>
            </a:pPr>
            <a:r>
              <a:rPr lang="en-GB" dirty="0" smtClean="0"/>
              <a:t>Joint experts identified</a:t>
            </a:r>
          </a:p>
          <a:p>
            <a:pPr>
              <a:buClr>
                <a:schemeClr val="accent3"/>
              </a:buClr>
              <a:defRPr/>
            </a:pPr>
            <a:r>
              <a:rPr lang="en-GB" dirty="0" smtClean="0"/>
              <a:t>EUSDR-ICPDR demarcation analysis currently on</a:t>
            </a:r>
            <a:r>
              <a:rPr lang="hu-HU" dirty="0" smtClean="0"/>
              <a:t>-</a:t>
            </a:r>
            <a:r>
              <a:rPr lang="en-GB" dirty="0" smtClean="0"/>
              <a:t>going (SK-HU-RO cooperation for PA4-PA5), background paper prepared, discussions on</a:t>
            </a:r>
            <a:r>
              <a:rPr lang="hu-HU" dirty="0" smtClean="0"/>
              <a:t>-</a:t>
            </a:r>
            <a:r>
              <a:rPr lang="en-GB" dirty="0" smtClean="0"/>
              <a:t>going</a:t>
            </a:r>
          </a:p>
          <a:p>
            <a:pPr marL="0" indent="0">
              <a:buClr>
                <a:schemeClr val="accent3"/>
              </a:buClr>
              <a:buNone/>
              <a:defRPr/>
            </a:pPr>
            <a:endParaRPr lang="hu-HU" b="1" dirty="0" smtClean="0"/>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19</a:t>
            </a:fld>
            <a:endParaRPr lang="hu-HU"/>
          </a:p>
        </p:txBody>
      </p:sp>
      <p:sp>
        <p:nvSpPr>
          <p:cNvPr id="8" name="Élőláb helye 7"/>
          <p:cNvSpPr>
            <a:spLocks noGrp="1"/>
          </p:cNvSpPr>
          <p:nvPr>
            <p:ph type="ftr" sz="quarter" idx="11"/>
          </p:nvPr>
        </p:nvSpPr>
        <p:spPr/>
        <p:txBody>
          <a:bodyPr/>
          <a:lstStyle/>
          <a:p>
            <a:pPr>
              <a:defRPr/>
            </a:pPr>
            <a:endParaRPr lang="hu-HU" dirty="0"/>
          </a:p>
        </p:txBody>
      </p:sp>
      <p:pic>
        <p:nvPicPr>
          <p:cNvPr id="9" name="Kép 8"/>
          <p:cNvPicPr/>
          <p:nvPr/>
        </p:nvPicPr>
        <p:blipFill>
          <a:blip r:embed="rId4" cstate="print"/>
          <a:stretch>
            <a:fillRect/>
          </a:stretch>
        </p:blipFill>
        <p:spPr>
          <a:xfrm>
            <a:off x="6372200" y="1628800"/>
            <a:ext cx="2664296" cy="1691258"/>
          </a:xfrm>
          <a:prstGeom prst="rect">
            <a:avLst/>
          </a:prstGeom>
        </p:spPr>
      </p:pic>
    </p:spTree>
    <p:extLst>
      <p:ext uri="{BB962C8B-B14F-4D97-AF65-F5344CB8AC3E}">
        <p14:creationId xmlns:p14="http://schemas.microsoft.com/office/powerpoint/2010/main" xmlns="" val="413457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1"/>
          <p:cNvPicPr>
            <a:picLocks noChangeAspect="1" noChangeArrowheads="1"/>
          </p:cNvPicPr>
          <p:nvPr/>
        </p:nvPicPr>
        <p:blipFill>
          <a:blip r:embed="rId2">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églalap 3"/>
          <p:cNvSpPr/>
          <p:nvPr/>
        </p:nvSpPr>
        <p:spPr>
          <a:xfrm>
            <a:off x="1655786" y="1124745"/>
            <a:ext cx="6516613" cy="4524315"/>
          </a:xfrm>
          <a:prstGeom prst="rect">
            <a:avLst/>
          </a:prstGeom>
        </p:spPr>
        <p:txBody>
          <a:bodyPr wrap="square">
            <a:spAutoFit/>
          </a:bodyPr>
          <a:lstStyle/>
          <a:p>
            <a:pPr>
              <a:buNone/>
            </a:pPr>
            <a:r>
              <a:rPr lang="en-GB" sz="2400" dirty="0" smtClean="0"/>
              <a:t>POINTS</a:t>
            </a:r>
          </a:p>
          <a:p>
            <a:pPr>
              <a:buNone/>
            </a:pPr>
            <a:endParaRPr lang="en-GB" sz="2400" dirty="0" smtClean="0"/>
          </a:p>
          <a:p>
            <a:pPr marL="457200" indent="-457200">
              <a:buAutoNum type="arabicPeriod"/>
            </a:pPr>
            <a:r>
              <a:rPr lang="en-GB" sz="2400" dirty="0" smtClean="0"/>
              <a:t>Mandate</a:t>
            </a:r>
          </a:p>
          <a:p>
            <a:pPr marL="457200" indent="-457200">
              <a:buAutoNum type="arabicPeriod"/>
            </a:pPr>
            <a:r>
              <a:rPr lang="en-GB" sz="2400" dirty="0" smtClean="0"/>
              <a:t>Guiding principles</a:t>
            </a:r>
          </a:p>
          <a:p>
            <a:pPr marL="457200" indent="-457200">
              <a:buAutoNum type="arabicPeriod"/>
            </a:pPr>
            <a:r>
              <a:rPr lang="en-GB" sz="2400" dirty="0" smtClean="0"/>
              <a:t>Operation</a:t>
            </a:r>
          </a:p>
          <a:p>
            <a:pPr marL="457200" indent="-457200">
              <a:buAutoNum type="arabicPeriod"/>
            </a:pPr>
            <a:r>
              <a:rPr lang="en-GB" sz="2400" dirty="0" smtClean="0"/>
              <a:t>Achievements, ADDED VALUE: </a:t>
            </a:r>
            <a:endParaRPr lang="hu-HU" sz="2400" dirty="0" smtClean="0"/>
          </a:p>
          <a:p>
            <a:pPr marL="914400" lvl="1" indent="-457200">
              <a:buAutoNum type="arabicPeriod"/>
            </a:pPr>
            <a:r>
              <a:rPr lang="en-GB" sz="2400" dirty="0"/>
              <a:t>POLICY</a:t>
            </a:r>
          </a:p>
          <a:p>
            <a:pPr marL="914400" lvl="1" indent="-457200">
              <a:buAutoNum type="arabicPeriod"/>
            </a:pPr>
            <a:r>
              <a:rPr lang="en-GB" sz="2400" dirty="0"/>
              <a:t>INSTITUTIONAL PROGRESS</a:t>
            </a:r>
            <a:endParaRPr lang="hu-HU" sz="2400" dirty="0"/>
          </a:p>
          <a:p>
            <a:pPr marL="914400" lvl="1" indent="-457200">
              <a:buAutoNum type="arabicPeriod"/>
            </a:pPr>
            <a:r>
              <a:rPr lang="hu-HU" sz="2400" dirty="0"/>
              <a:t>TOPICS</a:t>
            </a:r>
            <a:endParaRPr lang="en-GB" sz="2400" dirty="0"/>
          </a:p>
          <a:p>
            <a:pPr marL="914400" lvl="1" indent="-457200">
              <a:buAutoNum type="arabicPeriod"/>
            </a:pPr>
            <a:r>
              <a:rPr lang="en-GB" sz="2400" dirty="0"/>
              <a:t>DEMONSTRATION, DISSEMINATION</a:t>
            </a:r>
          </a:p>
          <a:p>
            <a:pPr marL="457200" indent="-457200">
              <a:buAutoNum type="arabicPeriod"/>
            </a:pPr>
            <a:r>
              <a:rPr lang="en-GB" sz="2400" dirty="0" smtClean="0"/>
              <a:t>Facts</a:t>
            </a:r>
          </a:p>
          <a:p>
            <a:pPr marL="457200" indent="-457200">
              <a:buAutoNum type="arabicPeriod"/>
            </a:pPr>
            <a:r>
              <a:rPr lang="hu-HU" sz="2400" dirty="0" err="1" smtClean="0"/>
              <a:t>Future</a:t>
            </a:r>
            <a:endParaRPr lang="en-GB" sz="2400" dirty="0"/>
          </a:p>
        </p:txBody>
      </p:sp>
    </p:spTree>
    <p:extLst>
      <p:ext uri="{BB962C8B-B14F-4D97-AF65-F5344CB8AC3E}">
        <p14:creationId xmlns:p14="http://schemas.microsoft.com/office/powerpoint/2010/main" xmlns="" val="372226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GB"/>
          </a:p>
        </p:txBody>
      </p:sp>
      <p:sp>
        <p:nvSpPr>
          <p:cNvPr id="3" name="Tartalom helye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50" y="-315416"/>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6530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lstStyle/>
          <a:p>
            <a:endParaRPr lang="hu-HU"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5074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a:bodyPr>
          <a:lstStyle/>
          <a:p>
            <a:pPr algn="ctr" eaLnBrk="1" hangingPunct="1"/>
            <a:r>
              <a:rPr lang="en-GB" sz="4000" dirty="0" smtClean="0"/>
              <a:t>Cooperation with </a:t>
            </a:r>
            <a:r>
              <a:rPr lang="hu-HU" sz="4000" dirty="0" smtClean="0"/>
              <a:t>JRC</a:t>
            </a:r>
            <a:endParaRPr lang="en-GB" sz="4000" dirty="0" smtClean="0"/>
          </a:p>
        </p:txBody>
      </p:sp>
      <p:sp>
        <p:nvSpPr>
          <p:cNvPr id="11" name="Tartalom helye 10"/>
          <p:cNvSpPr>
            <a:spLocks noGrp="1"/>
          </p:cNvSpPr>
          <p:nvPr>
            <p:ph idx="1"/>
          </p:nvPr>
        </p:nvSpPr>
        <p:spPr>
          <a:xfrm>
            <a:off x="467544" y="1988840"/>
            <a:ext cx="8229600" cy="4525963"/>
          </a:xfrm>
        </p:spPr>
        <p:txBody>
          <a:bodyPr>
            <a:normAutofit fontScale="70000" lnSpcReduction="20000"/>
          </a:bodyPr>
          <a:lstStyle/>
          <a:p>
            <a:pPr>
              <a:buClr>
                <a:schemeClr val="accent3"/>
              </a:buClr>
              <a:defRPr/>
            </a:pPr>
            <a:r>
              <a:rPr lang="en-GB" dirty="0" smtClean="0"/>
              <a:t>Discussions with the Joint Research Centre were on-going in 2013,</a:t>
            </a:r>
          </a:p>
          <a:p>
            <a:pPr>
              <a:buClr>
                <a:schemeClr val="accent3"/>
              </a:buClr>
              <a:defRPr/>
            </a:pPr>
            <a:r>
              <a:rPr lang="en-GB" dirty="0" smtClean="0"/>
              <a:t>PAC participated at the different water nexus meetings</a:t>
            </a:r>
          </a:p>
          <a:p>
            <a:pPr>
              <a:buClr>
                <a:schemeClr val="accent3"/>
              </a:buClr>
              <a:defRPr/>
            </a:pPr>
            <a:r>
              <a:rPr lang="en-GB" dirty="0" smtClean="0"/>
              <a:t>Cooperation resulted in </a:t>
            </a:r>
            <a:r>
              <a:rPr lang="en-GB" b="1" dirty="0" smtClean="0"/>
              <a:t>initiating the macro regional conference </a:t>
            </a:r>
            <a:r>
              <a:rPr lang="en-GB" dirty="0" smtClean="0"/>
              <a:t>in Budapest in September 2013</a:t>
            </a:r>
          </a:p>
          <a:p>
            <a:pPr>
              <a:buClr>
                <a:schemeClr val="accent3"/>
              </a:buClr>
              <a:defRPr/>
            </a:pPr>
            <a:r>
              <a:rPr lang="en-GB" dirty="0" smtClean="0"/>
              <a:t>JRC  gave a presentation on the </a:t>
            </a:r>
            <a:r>
              <a:rPr lang="en-GB" i="1" dirty="0" smtClean="0"/>
              <a:t>Multi-criteria hydro-economic optimisation of water resources in Europe to support the EU Blueprint to safeguard Europe’s waters and the Danube Strategy</a:t>
            </a:r>
            <a:r>
              <a:rPr lang="hu-HU" i="1" dirty="0" smtClean="0"/>
              <a:t> 		</a:t>
            </a:r>
            <a:r>
              <a:rPr lang="hu-HU" sz="2600" b="1" i="1" dirty="0" smtClean="0"/>
              <a:t>SUPPLEMENTS POLICY DISCUSSIONS WITH DG ENV</a:t>
            </a:r>
            <a:endParaRPr lang="en-GB" sz="2600" b="1" dirty="0" smtClean="0"/>
          </a:p>
          <a:p>
            <a:pPr>
              <a:buClr>
                <a:schemeClr val="accent3"/>
              </a:buClr>
              <a:defRPr/>
            </a:pPr>
            <a:endParaRPr lang="hu-HU" dirty="0" smtClean="0"/>
          </a:p>
          <a:p>
            <a:pPr>
              <a:buClr>
                <a:schemeClr val="accent3"/>
              </a:buClr>
              <a:defRPr/>
            </a:pPr>
            <a:r>
              <a:rPr lang="en-GB" dirty="0" smtClean="0"/>
              <a:t>Introduced a JRC study on </a:t>
            </a:r>
            <a:r>
              <a:rPr lang="en-GB" b="1" dirty="0" smtClean="0"/>
              <a:t>challenges and solutions related water demand and supply.</a:t>
            </a:r>
            <a:r>
              <a:rPr lang="en-GB" dirty="0" smtClean="0"/>
              <a:t> The aim of the study is to stimulate EU countries to increase the efficiency of water use by 2020/2030 </a:t>
            </a:r>
            <a:endParaRPr lang="hu-HU" dirty="0" smtClean="0"/>
          </a:p>
          <a:p>
            <a:pPr>
              <a:buClr>
                <a:schemeClr val="accent3"/>
              </a:buClr>
              <a:defRPr/>
            </a:pPr>
            <a:r>
              <a:rPr lang="en-GB" dirty="0" smtClean="0"/>
              <a:t>New topics identified for EUSDR activities: ground water, retention progress started with PA5</a:t>
            </a:r>
            <a:r>
              <a:rPr lang="hu-HU" dirty="0" smtClean="0"/>
              <a:t>. </a:t>
            </a:r>
            <a:endParaRPr lang="en-GB" dirty="0" smtClean="0"/>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22</a:t>
            </a:fld>
            <a:endParaRPr lang="hu-HU"/>
          </a:p>
        </p:txBody>
      </p:sp>
      <p:sp>
        <p:nvSpPr>
          <p:cNvPr id="8" name="Élőláb helye 7"/>
          <p:cNvSpPr>
            <a:spLocks noGrp="1"/>
          </p:cNvSpPr>
          <p:nvPr>
            <p:ph type="ftr" sz="quarter" idx="11"/>
          </p:nvPr>
        </p:nvSpPr>
        <p:spPr/>
        <p:txBody>
          <a:bodyPr/>
          <a:lstStyle/>
          <a:p>
            <a:pPr>
              <a:defRPr/>
            </a:pPr>
            <a:endParaRPr lang="hu-HU" dirty="0"/>
          </a:p>
        </p:txBody>
      </p:sp>
      <p:sp>
        <p:nvSpPr>
          <p:cNvPr id="10" name="Jobbra nyíl 9"/>
          <p:cNvSpPr/>
          <p:nvPr/>
        </p:nvSpPr>
        <p:spPr>
          <a:xfrm>
            <a:off x="677379" y="40050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32099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GB"/>
          </a:p>
        </p:txBody>
      </p:sp>
      <p:sp>
        <p:nvSpPr>
          <p:cNvPr id="3" name="Tartalom helye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4744" y="0"/>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6404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lstStyle/>
          <a:p>
            <a:r>
              <a:rPr lang="hu-HU" dirty="0" smtClean="0"/>
              <a:t>TOPICS: </a:t>
            </a:r>
          </a:p>
          <a:p>
            <a:endParaRPr lang="hu-HU" dirty="0" smtClean="0"/>
          </a:p>
          <a:p>
            <a:pPr marL="457200" indent="-457200">
              <a:buFont typeface="Arial" pitchFamily="34" charset="0"/>
              <a:buChar char="•"/>
            </a:pPr>
            <a:r>
              <a:rPr lang="en-GB" b="1" dirty="0" smtClean="0"/>
              <a:t>River basin management-challenges</a:t>
            </a:r>
          </a:p>
          <a:p>
            <a:pPr marL="457200" indent="-457200">
              <a:buFont typeface="Arial" pitchFamily="34" charset="0"/>
              <a:buChar char="•"/>
            </a:pPr>
            <a:r>
              <a:rPr lang="en-GB" b="1" dirty="0" smtClean="0"/>
              <a:t>Sediment</a:t>
            </a:r>
          </a:p>
          <a:p>
            <a:pPr marL="457200" indent="-457200">
              <a:buFont typeface="Arial" pitchFamily="34" charset="0"/>
              <a:buChar char="•"/>
            </a:pPr>
            <a:r>
              <a:rPr lang="en-GB" b="1" dirty="0" smtClean="0"/>
              <a:t>Early warning</a:t>
            </a:r>
            <a:r>
              <a:rPr lang="hu-HU" b="1" dirty="0" smtClean="0"/>
              <a:t> </a:t>
            </a:r>
            <a:r>
              <a:rPr lang="hu-HU" b="1" dirty="0"/>
              <a:t>and </a:t>
            </a:r>
            <a:r>
              <a:rPr lang="hu-HU" b="1" dirty="0" err="1"/>
              <a:t>buffer</a:t>
            </a:r>
            <a:r>
              <a:rPr lang="hu-HU" b="1" dirty="0"/>
              <a:t> </a:t>
            </a:r>
            <a:r>
              <a:rPr lang="hu-HU" b="1" dirty="0" err="1" smtClean="0"/>
              <a:t>strips</a:t>
            </a:r>
            <a:endParaRPr lang="en-GB" b="1" dirty="0" smtClean="0"/>
          </a:p>
          <a:p>
            <a:pPr marL="457200" indent="-457200">
              <a:buFont typeface="Arial" pitchFamily="34" charset="0"/>
              <a:buChar char="•"/>
            </a:pPr>
            <a:r>
              <a:rPr lang="en-GB" b="1" dirty="0" smtClean="0"/>
              <a:t>Sanitation and waste water improvements</a:t>
            </a:r>
            <a:endParaRPr lang="hu-HU" b="1"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6607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normAutofit fontScale="92500"/>
          </a:bodyPr>
          <a:lstStyle/>
          <a:p>
            <a:r>
              <a:rPr lang="hu-HU" b="1" dirty="0" err="1" smtClean="0"/>
              <a:t>River</a:t>
            </a:r>
            <a:r>
              <a:rPr lang="hu-HU" b="1" dirty="0" smtClean="0"/>
              <a:t> </a:t>
            </a:r>
            <a:r>
              <a:rPr lang="hu-HU" b="1" dirty="0" err="1" smtClean="0"/>
              <a:t>basin</a:t>
            </a:r>
            <a:r>
              <a:rPr lang="hu-HU" b="1" dirty="0" smtClean="0"/>
              <a:t> </a:t>
            </a:r>
            <a:r>
              <a:rPr lang="hu-HU" b="1" dirty="0" err="1" smtClean="0"/>
              <a:t>management-challenges</a:t>
            </a:r>
            <a:endParaRPr lang="hu-HU" b="1" dirty="0" smtClean="0"/>
          </a:p>
          <a:p>
            <a:r>
              <a:rPr lang="hu-HU" b="1" dirty="0" smtClean="0"/>
              <a:t>HOW CAN WE INTEGRATE WATER MANAGEMENT INTO OTHER SECTORS IN PRACTICE?</a:t>
            </a:r>
          </a:p>
          <a:p>
            <a:r>
              <a:rPr lang="hu-HU" b="1" dirty="0" smtClean="0"/>
              <a:t>WHAT ARE THE NEWEST EXAMPLES OF FINANCABLE, RESULT ORIENTED METHODS?</a:t>
            </a:r>
            <a:endParaRPr lang="hu-HU" dirty="0" smtClean="0"/>
          </a:p>
          <a:p>
            <a:pPr algn="just"/>
            <a:r>
              <a:rPr lang="hu-HU" sz="2400" dirty="0" smtClean="0"/>
              <a:t>	</a:t>
            </a:r>
            <a:r>
              <a:rPr lang="en-GB" sz="2400" dirty="0" smtClean="0"/>
              <a:t>The </a:t>
            </a:r>
            <a:r>
              <a:rPr lang="en-GB" sz="2400" dirty="0"/>
              <a:t>expert bodies of the ICPDR agreed that updating of </a:t>
            </a:r>
            <a:r>
              <a:rPr lang="en-GB" sz="2400" dirty="0" err="1" smtClean="0"/>
              <a:t>th</a:t>
            </a:r>
            <a:r>
              <a:rPr lang="hu-HU" sz="2400" dirty="0" smtClean="0"/>
              <a:t>e </a:t>
            </a:r>
            <a:r>
              <a:rPr lang="en-GB" sz="2400" dirty="0" smtClean="0"/>
              <a:t>Danube </a:t>
            </a:r>
            <a:r>
              <a:rPr lang="en-GB" sz="2400" dirty="0"/>
              <a:t>River Basin District Management Plan (DRBMP) requires that a </a:t>
            </a:r>
            <a:r>
              <a:rPr lang="en-GB" sz="2400" b="1" dirty="0"/>
              <a:t>comprehensive study on sediment balance, on the pressures and impacts as well as on the measures needed will be </a:t>
            </a:r>
            <a:r>
              <a:rPr lang="en-GB" sz="2400" b="1" dirty="0" smtClean="0"/>
              <a:t>performed</a:t>
            </a:r>
            <a:r>
              <a:rPr lang="hu-HU" sz="2400" b="1" dirty="0" smtClean="0"/>
              <a:t>. (</a:t>
            </a:r>
            <a:r>
              <a:rPr lang="hu-HU" sz="2400" b="1" dirty="0" err="1"/>
              <a:t>M</a:t>
            </a:r>
            <a:r>
              <a:rPr lang="hu-HU" sz="2400" b="1" dirty="0" err="1" smtClean="0"/>
              <a:t>acro-regional</a:t>
            </a:r>
            <a:r>
              <a:rPr lang="hu-HU" sz="2400" b="1" dirty="0" smtClean="0"/>
              <a:t> </a:t>
            </a:r>
            <a:r>
              <a:rPr lang="hu-HU" sz="2400" b="1" dirty="0" err="1" smtClean="0"/>
              <a:t>conference</a:t>
            </a:r>
            <a:r>
              <a:rPr lang="hu-HU" sz="2400" b="1" dirty="0" smtClean="0"/>
              <a:t>, </a:t>
            </a:r>
            <a:r>
              <a:rPr lang="hu-HU" sz="2400" b="1" dirty="0" err="1" smtClean="0"/>
              <a:t>Bp</a:t>
            </a:r>
            <a:r>
              <a:rPr lang="hu-HU" sz="2400" b="1" dirty="0" smtClean="0"/>
              <a:t>)</a:t>
            </a:r>
          </a:p>
          <a:p>
            <a:pPr algn="just"/>
            <a:r>
              <a:rPr lang="hu-HU" sz="2400" b="1" dirty="0" smtClean="0"/>
              <a:t>				SEDIMENT project</a:t>
            </a:r>
          </a:p>
          <a:p>
            <a:endParaRPr lang="hu-HU"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Jobbra nyíl 2"/>
          <p:cNvSpPr/>
          <p:nvPr/>
        </p:nvSpPr>
        <p:spPr>
          <a:xfrm>
            <a:off x="717773"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18877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lstStyle/>
          <a:p>
            <a:endParaRPr lang="hu-HU" sz="2800" u="sng" dirty="0" smtClean="0"/>
          </a:p>
          <a:p>
            <a:pPr algn="just"/>
            <a:r>
              <a:rPr lang="en-GB" b="1" dirty="0" smtClean="0"/>
              <a:t>Sediment:</a:t>
            </a:r>
            <a:r>
              <a:rPr lang="en-GB" dirty="0" smtClean="0"/>
              <a:t> </a:t>
            </a:r>
            <a:r>
              <a:rPr lang="hu-HU" dirty="0" smtClean="0"/>
              <a:t>PA4 </a:t>
            </a:r>
            <a:r>
              <a:rPr lang="en-GB" sz="2400" dirty="0" smtClean="0"/>
              <a:t>flagship project, most important link between water and other areas that use water bodies (tourism, nature protection), </a:t>
            </a:r>
            <a:endParaRPr lang="hu-HU" sz="2400" dirty="0" smtClean="0"/>
          </a:p>
          <a:p>
            <a:pPr algn="just"/>
            <a:r>
              <a:rPr lang="en-GB" sz="2400" dirty="0" smtClean="0"/>
              <a:t>PA4 initiated supplementing partners, </a:t>
            </a:r>
            <a:endParaRPr lang="hu-HU" sz="2400" dirty="0" smtClean="0"/>
          </a:p>
          <a:p>
            <a:pPr algn="just"/>
            <a:r>
              <a:rPr lang="en-GB" sz="2400" dirty="0" smtClean="0"/>
              <a:t>PA4 will promote it through </a:t>
            </a:r>
            <a:r>
              <a:rPr lang="hu-HU" sz="2400" dirty="0" err="1" smtClean="0"/>
              <a:t>the</a:t>
            </a:r>
            <a:r>
              <a:rPr lang="hu-HU" sz="2400" dirty="0" smtClean="0"/>
              <a:t> </a:t>
            </a:r>
            <a:r>
              <a:rPr lang="en-GB" sz="2400" dirty="0" smtClean="0"/>
              <a:t>Danube Transnational Programme. (A10, M4) </a:t>
            </a:r>
            <a:endParaRPr lang="en-GB" sz="2400"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6607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endParaRPr lang="en-GB" dirty="0"/>
          </a:p>
        </p:txBody>
      </p:sp>
      <p:sp>
        <p:nvSpPr>
          <p:cNvPr id="3" name="Tartalom helye 2"/>
          <p:cNvSpPr>
            <a:spLocks noGrp="1"/>
          </p:cNvSpPr>
          <p:nvPr>
            <p:ph idx="13"/>
          </p:nvPr>
        </p:nvSpPr>
        <p:spPr/>
        <p:txBody>
          <a:bodyPr/>
          <a:lstStyle/>
          <a:p>
            <a:endParaRPr lang="en-GB"/>
          </a:p>
        </p:txBody>
      </p:sp>
      <p:sp>
        <p:nvSpPr>
          <p:cNvPr id="4" name="Tartalom helye 3"/>
          <p:cNvSpPr>
            <a:spLocks noGrp="1"/>
          </p:cNvSpPr>
          <p:nvPr>
            <p:ph idx="14"/>
          </p:nvPr>
        </p:nvSpPr>
        <p:spPr/>
        <p:txBody>
          <a:bodyPr/>
          <a:lstStyle/>
          <a:p>
            <a:endParaRPr lang="en-GB" dirty="0"/>
          </a:p>
        </p:txBody>
      </p:sp>
      <p:sp>
        <p:nvSpPr>
          <p:cNvPr id="5" name="Tartalom helye 4"/>
          <p:cNvSpPr>
            <a:spLocks noGrp="1"/>
          </p:cNvSpPr>
          <p:nvPr>
            <p:ph idx="15"/>
          </p:nvPr>
        </p:nvSpPr>
        <p:spPr/>
        <p:txBody>
          <a:bodyP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463" y="204788"/>
            <a:ext cx="8601075" cy="644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66015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normAutofit fontScale="70000" lnSpcReduction="20000"/>
          </a:bodyPr>
          <a:lstStyle/>
          <a:p>
            <a:r>
              <a:rPr lang="hu-HU" sz="5800" dirty="0" err="1"/>
              <a:t>Early</a:t>
            </a:r>
            <a:r>
              <a:rPr lang="hu-HU" sz="5800" dirty="0"/>
              <a:t> </a:t>
            </a:r>
            <a:r>
              <a:rPr lang="hu-HU" sz="5800" dirty="0" err="1"/>
              <a:t>warning</a:t>
            </a:r>
            <a:endParaRPr lang="hu-HU" sz="5800" dirty="0"/>
          </a:p>
          <a:p>
            <a:endParaRPr lang="hu-HU" sz="2800" u="sng" dirty="0" smtClean="0"/>
          </a:p>
          <a:p>
            <a:r>
              <a:rPr lang="en-GB" b="1" dirty="0" smtClean="0"/>
              <a:t>Early Warning Systems and toxicology testing:</a:t>
            </a:r>
          </a:p>
          <a:p>
            <a:pPr marL="457200" indent="-457200">
              <a:buFont typeface="Arial" pitchFamily="34" charset="0"/>
              <a:buChar char="•"/>
            </a:pPr>
            <a:r>
              <a:rPr lang="en-GB" dirty="0" smtClean="0"/>
              <a:t>SG determined the task in A2 M1 p2 </a:t>
            </a:r>
          </a:p>
          <a:p>
            <a:pPr marL="457200" indent="-457200">
              <a:buFont typeface="Arial" pitchFamily="34" charset="0"/>
              <a:buChar char="•"/>
            </a:pPr>
            <a:r>
              <a:rPr lang="en-GB" dirty="0" smtClean="0"/>
              <a:t>Technical elaboration of methodology happened in 2013:  The base concept is ready for a unified early warning alert system for the territory of the Tisza river basin</a:t>
            </a:r>
          </a:p>
          <a:p>
            <a:pPr marL="457200" indent="-457200">
              <a:buFont typeface="Arial" pitchFamily="34" charset="0"/>
              <a:buChar char="•"/>
            </a:pPr>
            <a:r>
              <a:rPr lang="en-GB" dirty="0" smtClean="0"/>
              <a:t>Results were demonstrated in the macro-regional conference </a:t>
            </a:r>
          </a:p>
          <a:p>
            <a:pPr marL="457200" indent="-457200">
              <a:buFont typeface="Arial" pitchFamily="34" charset="0"/>
              <a:buChar char="•"/>
            </a:pPr>
            <a:r>
              <a:rPr lang="en-GB" dirty="0" smtClean="0"/>
              <a:t>Now the feasibility testing will be on</a:t>
            </a:r>
            <a:r>
              <a:rPr lang="hu-HU" dirty="0" smtClean="0"/>
              <a:t>-</a:t>
            </a:r>
            <a:r>
              <a:rPr lang="en-GB" dirty="0" smtClean="0"/>
              <a:t>going involving an international consortium </a:t>
            </a:r>
          </a:p>
          <a:p>
            <a:pPr marL="457200" indent="-457200">
              <a:buFont typeface="Arial" pitchFamily="34" charset="0"/>
              <a:buChar char="•"/>
            </a:pPr>
            <a:endParaRPr lang="hu-HU" dirty="0" smtClean="0"/>
          </a:p>
          <a:p>
            <a:pPr marL="457200" indent="-457200">
              <a:buFont typeface="Arial" pitchFamily="34" charset="0"/>
              <a:buChar char="•"/>
            </a:pPr>
            <a:endParaRPr lang="hu-HU" dirty="0" smtClean="0"/>
          </a:p>
          <a:p>
            <a:pPr marL="457200" indent="-457200">
              <a:buFont typeface="Arial" pitchFamily="34" charset="0"/>
              <a:buChar char="•"/>
            </a:pPr>
            <a:r>
              <a:rPr lang="en-GB" dirty="0" smtClean="0"/>
              <a:t>The results will be available in 2014 and will be submitted to the SG</a:t>
            </a:r>
          </a:p>
          <a:p>
            <a:endParaRPr lang="hu-HU"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Jobbra nyíl 5"/>
          <p:cNvSpPr/>
          <p:nvPr/>
        </p:nvSpPr>
        <p:spPr>
          <a:xfrm>
            <a:off x="539552" y="48691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196607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40743"/>
            <a:ext cx="7992888" cy="514261"/>
          </a:xfrm>
        </p:spPr>
        <p:txBody>
          <a:bodyPr>
            <a:normAutofit fontScale="90000"/>
          </a:bodyPr>
          <a:lstStyle/>
          <a:p>
            <a:pPr algn="l">
              <a:defRPr/>
            </a:pPr>
            <a:r>
              <a:rPr lang="en-GB" sz="3200" b="1" dirty="0"/>
              <a:t>Sanitation and waste water improvements</a:t>
            </a:r>
            <a:r>
              <a:rPr lang="hu-HU" sz="3200" b="1" dirty="0"/>
              <a:t/>
            </a:r>
            <a:br>
              <a:rPr lang="hu-HU" sz="3200" b="1" dirty="0"/>
            </a:br>
            <a:endParaRPr lang="hu-HU" sz="2700" dirty="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normAutofit/>
          </a:bodyPr>
          <a:lstStyle/>
          <a:p>
            <a:endParaRPr lang="hu-HU" sz="2800" u="sng" dirty="0" smtClean="0"/>
          </a:p>
          <a:p>
            <a:endParaRPr lang="hu-HU" dirty="0" smtClean="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églalap 2"/>
          <p:cNvSpPr/>
          <p:nvPr/>
        </p:nvSpPr>
        <p:spPr>
          <a:xfrm>
            <a:off x="611560" y="2060848"/>
            <a:ext cx="7632848" cy="3785652"/>
          </a:xfrm>
          <a:prstGeom prst="rect">
            <a:avLst/>
          </a:prstGeom>
        </p:spPr>
        <p:txBody>
          <a:bodyPr wrap="square">
            <a:spAutoFit/>
          </a:bodyPr>
          <a:lstStyle/>
          <a:p>
            <a:pPr marL="285750" indent="-285750" algn="just">
              <a:buFont typeface="Arial" pitchFamily="34" charset="0"/>
              <a:buChar char="•"/>
            </a:pPr>
            <a:r>
              <a:rPr lang="en-GB" sz="2400" dirty="0"/>
              <a:t>The </a:t>
            </a:r>
            <a:r>
              <a:rPr lang="en-GB" sz="2400" dirty="0" smtClean="0"/>
              <a:t>PA4 initiated contacts with the related waste water treatment </a:t>
            </a:r>
            <a:r>
              <a:rPr lang="en-GB" sz="2400" b="1" dirty="0" smtClean="0"/>
              <a:t>services to establish working groups and proceed developing project ideas.</a:t>
            </a:r>
          </a:p>
          <a:p>
            <a:pPr marL="285750" indent="-285750" algn="just">
              <a:buFont typeface="Arial" pitchFamily="34" charset="0"/>
              <a:buChar char="•"/>
            </a:pPr>
            <a:r>
              <a:rPr lang="en-GB" sz="2400" b="1" dirty="0" smtClean="0"/>
              <a:t>A small settlement waste water treatment optimizations system was identified </a:t>
            </a:r>
            <a:r>
              <a:rPr lang="en-GB" sz="2400" dirty="0" smtClean="0"/>
              <a:t>as a result of the cooperation with the Budapest Technical University (BME)  for the integrated solutions for wastewater treatment in small settlements and rural areas (A13M2)</a:t>
            </a:r>
          </a:p>
          <a:p>
            <a:pPr marL="285750" indent="-285750" algn="just">
              <a:buFont typeface="Arial" pitchFamily="34" charset="0"/>
              <a:buChar char="•"/>
            </a:pPr>
            <a:r>
              <a:rPr lang="en-GB" sz="2400" dirty="0" smtClean="0"/>
              <a:t>+ drinking water linkages in Budapest example was also presented  (A5 M4, M5, M6)</a:t>
            </a:r>
            <a:endParaRPr lang="en-GB" sz="2400" dirty="0"/>
          </a:p>
        </p:txBody>
      </p:sp>
    </p:spTree>
    <p:extLst>
      <p:ext uri="{BB962C8B-B14F-4D97-AF65-F5344CB8AC3E}">
        <p14:creationId xmlns:p14="http://schemas.microsoft.com/office/powerpoint/2010/main" xmlns="" val="1127862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908566" y="1928803"/>
            <a:ext cx="7191826" cy="2696464"/>
          </a:xfrm>
        </p:spPr>
        <p:txBody>
          <a:bodyPr/>
          <a:lstStyle/>
          <a:p>
            <a:endParaRPr lang="hu-HU"/>
          </a:p>
        </p:txBody>
      </p:sp>
      <p:pic>
        <p:nvPicPr>
          <p:cNvPr id="5" name="Tartalom helye 8" descr="dunareg_dbrd.jpg"/>
          <p:cNvPicPr>
            <a:picLocks noGrp="1" noChangeAspect="1"/>
          </p:cNvPicPr>
          <p:nvPr>
            <p:ph idx="4294967295"/>
          </p:nvPr>
        </p:nvPicPr>
        <p:blipFill>
          <a:blip r:embed="rId3" cstate="print"/>
          <a:srcRect/>
          <a:stretch>
            <a:fillRect/>
          </a:stretch>
        </p:blipFill>
        <p:spPr>
          <a:xfrm>
            <a:off x="251520" y="1124744"/>
            <a:ext cx="8527876" cy="5447506"/>
          </a:xfrm>
          <a:prstGeom prst="rect">
            <a:avLst/>
          </a:prstGeom>
        </p:spPr>
      </p:pic>
      <p:sp>
        <p:nvSpPr>
          <p:cNvPr id="3" name="Téglalap 2"/>
          <p:cNvSpPr/>
          <p:nvPr/>
        </p:nvSpPr>
        <p:spPr>
          <a:xfrm>
            <a:off x="323528" y="1196752"/>
            <a:ext cx="1947969" cy="523220"/>
          </a:xfrm>
          <a:prstGeom prst="rect">
            <a:avLst/>
          </a:prstGeom>
        </p:spPr>
        <p:txBody>
          <a:bodyPr wrap="none">
            <a:spAutoFit/>
          </a:bodyPr>
          <a:lstStyle/>
          <a:p>
            <a:r>
              <a:rPr lang="hu-HU" sz="2800" dirty="0">
                <a:latin typeface="+mn-lt"/>
              </a:rPr>
              <a:t>The „</a:t>
            </a:r>
            <a:r>
              <a:rPr lang="hu-HU" sz="2800" dirty="0" err="1">
                <a:latin typeface="+mn-lt"/>
              </a:rPr>
              <a:t>scene</a:t>
            </a:r>
            <a:r>
              <a:rPr lang="hu-HU" sz="2800" dirty="0">
                <a:latin typeface="+mn-lt"/>
              </a:rPr>
              <a:t>”</a:t>
            </a:r>
            <a:endParaRPr lang="en-GB" sz="2800" dirty="0">
              <a:latin typeface="+mn-lt"/>
            </a:endParaRPr>
          </a:p>
        </p:txBody>
      </p:sp>
      <p:pic>
        <p:nvPicPr>
          <p:cNvPr id="7" name="Grafik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5405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2800" b="1" dirty="0" err="1" smtClean="0"/>
              <a:t>Buffer</a:t>
            </a:r>
            <a:r>
              <a:rPr lang="hu-HU" sz="2800" b="1" dirty="0" smtClean="0"/>
              <a:t> </a:t>
            </a:r>
            <a:r>
              <a:rPr lang="hu-HU" sz="2800" b="1" dirty="0" err="1" smtClean="0"/>
              <a:t>zones</a:t>
            </a:r>
            <a:endParaRPr lang="en-GB" sz="2800" dirty="0"/>
          </a:p>
        </p:txBody>
      </p:sp>
      <p:sp>
        <p:nvSpPr>
          <p:cNvPr id="3" name="Tartalom helye 2"/>
          <p:cNvSpPr>
            <a:spLocks noGrp="1"/>
          </p:cNvSpPr>
          <p:nvPr>
            <p:ph idx="13"/>
          </p:nvPr>
        </p:nvSpPr>
        <p:spPr/>
        <p:txBody>
          <a:bodyPr>
            <a:normAutofit/>
          </a:bodyPr>
          <a:lstStyle/>
          <a:p>
            <a:endParaRPr lang="hu-HU" sz="2400" dirty="0" smtClean="0"/>
          </a:p>
          <a:p>
            <a:r>
              <a:rPr lang="en-GB" sz="2400" dirty="0"/>
              <a:t>The results will be available in 2014 and will be submitted to the </a:t>
            </a:r>
            <a:r>
              <a:rPr lang="en-GB" sz="2400" dirty="0" smtClean="0"/>
              <a:t>SG</a:t>
            </a:r>
            <a:endParaRPr lang="en-GB" sz="2400" dirty="0"/>
          </a:p>
        </p:txBody>
      </p:sp>
      <p:sp>
        <p:nvSpPr>
          <p:cNvPr id="4" name="Tartalom helye 3"/>
          <p:cNvSpPr>
            <a:spLocks noGrp="1"/>
          </p:cNvSpPr>
          <p:nvPr>
            <p:ph idx="14"/>
          </p:nvPr>
        </p:nvSpPr>
        <p:spPr>
          <a:xfrm>
            <a:off x="971600" y="1916832"/>
            <a:ext cx="7047810" cy="2696464"/>
          </a:xfrm>
        </p:spPr>
        <p:txBody>
          <a:bodyPr>
            <a:normAutofit fontScale="77500" lnSpcReduction="20000"/>
          </a:bodyPr>
          <a:lstStyle/>
          <a:p>
            <a:pPr marL="457200" indent="-457200" algn="just">
              <a:buFont typeface="Arial" pitchFamily="34" charset="0"/>
              <a:buChar char="•"/>
            </a:pPr>
            <a:r>
              <a:rPr lang="en-GB" b="1" dirty="0" smtClean="0"/>
              <a:t>Survey of the situation </a:t>
            </a:r>
            <a:r>
              <a:rPr lang="en-GB" dirty="0" smtClean="0"/>
              <a:t>on buffer zones and on management of solid waste: survey started within SG members on alternative collection and treatment wastewater in small rural settlements</a:t>
            </a:r>
            <a:r>
              <a:rPr lang="hu-HU" dirty="0" smtClean="0"/>
              <a:t> A5 </a:t>
            </a:r>
            <a:endParaRPr lang="en-GB" dirty="0" smtClean="0"/>
          </a:p>
          <a:p>
            <a:pPr marL="457200" indent="-457200" algn="just">
              <a:buFont typeface="Arial" pitchFamily="34" charset="0"/>
              <a:buChar char="•"/>
            </a:pPr>
            <a:r>
              <a:rPr lang="en-GB" dirty="0" smtClean="0"/>
              <a:t>An international consortium is being established, contracted to carry out further research and policy analysis.</a:t>
            </a:r>
          </a:p>
          <a:p>
            <a:endParaRPr lang="hu-HU" dirty="0" smtClean="0"/>
          </a:p>
          <a:p>
            <a:endParaRPr lang="hu-HU" dirty="0"/>
          </a:p>
          <a:p>
            <a:endParaRPr lang="hu-HU" dirty="0" smtClean="0"/>
          </a:p>
          <a:p>
            <a:endParaRPr lang="en-GB" dirty="0"/>
          </a:p>
        </p:txBody>
      </p:sp>
      <p:pic>
        <p:nvPicPr>
          <p:cNvPr id="6" name="Grafik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Jobbra nyíl 6"/>
          <p:cNvSpPr/>
          <p:nvPr/>
        </p:nvSpPr>
        <p:spPr>
          <a:xfrm>
            <a:off x="467544" y="43845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87269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normAutofit fontScale="85000" lnSpcReduction="20000"/>
          </a:bodyPr>
          <a:lstStyle/>
          <a:p>
            <a:r>
              <a:rPr lang="en-GB" b="1" dirty="0" smtClean="0"/>
              <a:t>Events after the last SG meeting in 2013</a:t>
            </a:r>
          </a:p>
          <a:p>
            <a:endParaRPr lang="en-GB" dirty="0" smtClean="0"/>
          </a:p>
          <a:p>
            <a:r>
              <a:rPr lang="en-GB" dirty="0" smtClean="0"/>
              <a:t>June 5:SG 5 meeting Bratislava</a:t>
            </a:r>
          </a:p>
          <a:p>
            <a:r>
              <a:rPr lang="en-GB" dirty="0" smtClean="0"/>
              <a:t>June 18: ICPDR 11th Standing Working Group Meeting, Sarajevo</a:t>
            </a:r>
          </a:p>
          <a:p>
            <a:r>
              <a:rPr lang="en-GB" dirty="0" smtClean="0"/>
              <a:t>June: NCP programming workshop in Stuttgart</a:t>
            </a:r>
          </a:p>
          <a:p>
            <a:r>
              <a:rPr lang="en-GB" dirty="0" smtClean="0"/>
              <a:t>June: Flood in the area: PA4 scientific partners were in the area, measured sediment parameters </a:t>
            </a:r>
          </a:p>
          <a:p>
            <a:r>
              <a:rPr lang="en-GB" dirty="0" smtClean="0"/>
              <a:t>28-29 June Danube Day</a:t>
            </a:r>
          </a:p>
          <a:p>
            <a:r>
              <a:rPr lang="en-GB" dirty="0" smtClean="0"/>
              <a:t>Aug 27 Joint Danube Survey in Budapest: head of delegation, NCP, director of NEKI</a:t>
            </a:r>
          </a:p>
          <a:p>
            <a:r>
              <a:rPr lang="en-GB" dirty="0" smtClean="0"/>
              <a:t>Sept 11-12 Macro</a:t>
            </a:r>
            <a:r>
              <a:rPr lang="hu-HU" dirty="0" smtClean="0"/>
              <a:t>-</a:t>
            </a:r>
            <a:r>
              <a:rPr lang="en-GB" dirty="0" smtClean="0"/>
              <a:t>regional conference</a:t>
            </a:r>
            <a:r>
              <a:rPr lang="hu-HU" dirty="0" smtClean="0"/>
              <a:t>, 300 </a:t>
            </a:r>
            <a:r>
              <a:rPr lang="en-GB" dirty="0" smtClean="0"/>
              <a:t>participants</a:t>
            </a:r>
          </a:p>
          <a:p>
            <a:endParaRPr lang="hu-HU" dirty="0"/>
          </a:p>
          <a:p>
            <a:endParaRPr lang="hu-HU" sz="2800" u="sng" dirty="0" smtClean="0"/>
          </a:p>
          <a:p>
            <a:endParaRPr lang="hu-HU"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6403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568" y="474345"/>
            <a:ext cx="6840760" cy="5909310"/>
          </a:xfrm>
          <a:prstGeom prst="rect">
            <a:avLst/>
          </a:prstGeom>
        </p:spPr>
        <p:txBody>
          <a:bodyPr wrap="square">
            <a:spAutoFit/>
          </a:bodyPr>
          <a:lstStyle/>
          <a:p>
            <a:pPr algn="just"/>
            <a:r>
              <a:rPr lang="en-GB" sz="2700" dirty="0" smtClean="0"/>
              <a:t>1 Oct . Audit of the EU</a:t>
            </a:r>
          </a:p>
          <a:p>
            <a:pPr algn="just"/>
            <a:r>
              <a:rPr lang="en-GB" sz="2700" dirty="0" smtClean="0"/>
              <a:t>8-9-10 Oct Water Summit, Budapest (PA4 had a separate dissemination desk) </a:t>
            </a:r>
          </a:p>
          <a:p>
            <a:pPr algn="just"/>
            <a:r>
              <a:rPr lang="en-GB" sz="2700" dirty="0" smtClean="0"/>
              <a:t>9-10-11 Programming Task Force meeting, Stuttgart</a:t>
            </a:r>
          </a:p>
          <a:p>
            <a:pPr algn="just"/>
            <a:r>
              <a:rPr lang="en-GB" sz="2700" dirty="0" smtClean="0"/>
              <a:t>18 Oct  HU-SK PAC meeting, Budapest </a:t>
            </a:r>
          </a:p>
          <a:p>
            <a:pPr algn="just"/>
            <a:r>
              <a:rPr lang="en-GB" sz="2700" dirty="0" smtClean="0"/>
              <a:t>29-30 EUSDR Annual Meeting, Bucharest –high level discussions on PA4</a:t>
            </a:r>
            <a:r>
              <a:rPr lang="hu-HU" sz="2700" dirty="0" smtClean="0"/>
              <a:t> </a:t>
            </a:r>
            <a:endParaRPr lang="en-GB" sz="2700" dirty="0" smtClean="0"/>
          </a:p>
          <a:p>
            <a:pPr algn="just"/>
            <a:r>
              <a:rPr lang="en-GB" sz="2700" dirty="0" smtClean="0"/>
              <a:t>12 Nov. Court Of Auditors Survey </a:t>
            </a:r>
          </a:p>
          <a:p>
            <a:pPr algn="just"/>
            <a:r>
              <a:rPr lang="en-GB" sz="2700" dirty="0" smtClean="0"/>
              <a:t>December: Buffer zones és phosphates studies, early warning project feasibility studies</a:t>
            </a:r>
            <a:endParaRPr lang="hu-HU" sz="2700" dirty="0" smtClean="0"/>
          </a:p>
          <a:p>
            <a:pPr algn="just"/>
            <a:r>
              <a:rPr lang="hu-HU" sz="2700" dirty="0" smtClean="0"/>
              <a:t>10-11 December </a:t>
            </a:r>
            <a:r>
              <a:rPr lang="en-GB" sz="2700" dirty="0" smtClean="0"/>
              <a:t>ICPDR Ordinary Meeting, Vienna</a:t>
            </a:r>
          </a:p>
          <a:p>
            <a:pPr algn="just"/>
            <a:r>
              <a:rPr lang="en-GB" sz="2700" dirty="0" smtClean="0"/>
              <a:t>12 December SG6, Vienna</a:t>
            </a:r>
            <a:endParaRPr lang="en-GB" sz="2700" dirty="0"/>
          </a:p>
        </p:txBody>
      </p:sp>
      <p:sp>
        <p:nvSpPr>
          <p:cNvPr id="3" name="Jobbra nyíl 2"/>
          <p:cNvSpPr/>
          <p:nvPr/>
        </p:nvSpPr>
        <p:spPr>
          <a:xfrm>
            <a:off x="1907704" y="5445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32434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flipH="1">
            <a:off x="250825" y="1366838"/>
            <a:ext cx="8569325" cy="0"/>
          </a:xfrm>
          <a:prstGeom prst="line">
            <a:avLst/>
          </a:prstGeom>
          <a:ln w="12700">
            <a:solidFill>
              <a:srgbClr val="94C456"/>
            </a:solidFill>
          </a:ln>
        </p:spPr>
        <p:style>
          <a:lnRef idx="1">
            <a:schemeClr val="accent1"/>
          </a:lnRef>
          <a:fillRef idx="0">
            <a:schemeClr val="accent1"/>
          </a:fillRef>
          <a:effectRef idx="0">
            <a:schemeClr val="accent1"/>
          </a:effectRef>
          <a:fontRef idx="minor">
            <a:schemeClr val="tx1"/>
          </a:fontRef>
        </p:style>
      </p:cxnSp>
      <p:sp>
        <p:nvSpPr>
          <p:cNvPr id="7" name="Inhaltsplatzhalter 2"/>
          <p:cNvSpPr>
            <a:spLocks noGrp="1"/>
          </p:cNvSpPr>
          <p:nvPr>
            <p:ph idx="4294967295"/>
          </p:nvPr>
        </p:nvSpPr>
        <p:spPr>
          <a:xfrm>
            <a:off x="179388" y="1557338"/>
            <a:ext cx="8640762" cy="4478337"/>
          </a:xfrm>
          <a:prstGeom prst="rect">
            <a:avLst/>
          </a:prstGeom>
        </p:spPr>
        <p:txBody>
          <a:bodyPr>
            <a:normAutofit/>
          </a:bodyPr>
          <a:lstStyle/>
          <a:p>
            <a:pPr marL="0" indent="0">
              <a:buNone/>
              <a:defRPr/>
            </a:pPr>
            <a:r>
              <a:rPr lang="en-US" sz="1600" b="1" dirty="0" smtClean="0"/>
              <a:t>Challenges</a:t>
            </a:r>
            <a:endParaRPr lang="hu-HU" sz="1600" b="1" dirty="0"/>
          </a:p>
          <a:p>
            <a:pPr lvl="1">
              <a:buFont typeface="Arial" pitchFamily="34" charset="0"/>
              <a:buChar char="•"/>
              <a:defRPr/>
            </a:pPr>
            <a:r>
              <a:rPr lang="hu-HU" sz="1600" dirty="0" err="1"/>
              <a:t>Mobilizing</a:t>
            </a:r>
            <a:r>
              <a:rPr lang="hu-HU" sz="1600" dirty="0"/>
              <a:t> SG </a:t>
            </a:r>
            <a:r>
              <a:rPr lang="hu-HU" sz="1600" dirty="0" err="1"/>
              <a:t>members</a:t>
            </a:r>
            <a:r>
              <a:rPr lang="hu-HU" sz="1600" dirty="0"/>
              <a:t> (</a:t>
            </a:r>
            <a:r>
              <a:rPr lang="hu-HU" sz="1600" dirty="0" err="1"/>
              <a:t>mainly</a:t>
            </a:r>
            <a:r>
              <a:rPr lang="hu-HU" sz="1600" dirty="0"/>
              <a:t>)</a:t>
            </a:r>
            <a:r>
              <a:rPr lang="hu-HU" sz="1600" dirty="0" err="1"/>
              <a:t>from</a:t>
            </a:r>
            <a:r>
              <a:rPr lang="hu-HU" sz="1600" dirty="0"/>
              <a:t> </a:t>
            </a:r>
            <a:r>
              <a:rPr lang="hu-HU" sz="1600" dirty="0" err="1"/>
              <a:t>third</a:t>
            </a:r>
            <a:r>
              <a:rPr lang="hu-HU" sz="1600" dirty="0"/>
              <a:t> </a:t>
            </a:r>
            <a:r>
              <a:rPr lang="hu-HU" sz="1600" dirty="0" err="1"/>
              <a:t>countries</a:t>
            </a:r>
            <a:r>
              <a:rPr lang="hu-HU" sz="1600" dirty="0"/>
              <a:t> </a:t>
            </a:r>
            <a:r>
              <a:rPr lang="hu-HU" sz="1600" dirty="0" err="1"/>
              <a:t>to</a:t>
            </a:r>
            <a:r>
              <a:rPr lang="hu-HU" sz="1600" dirty="0"/>
              <a:t> </a:t>
            </a:r>
            <a:r>
              <a:rPr lang="hu-HU" sz="1600" dirty="0" err="1"/>
              <a:t>participate</a:t>
            </a:r>
            <a:r>
              <a:rPr lang="hu-HU" sz="1600" dirty="0"/>
              <a:t> </a:t>
            </a:r>
            <a:r>
              <a:rPr lang="hu-HU" sz="1600" dirty="0" err="1"/>
              <a:t>in</a:t>
            </a:r>
            <a:r>
              <a:rPr lang="hu-HU" sz="1600" dirty="0"/>
              <a:t> </a:t>
            </a:r>
            <a:r>
              <a:rPr lang="hu-HU" sz="1600" dirty="0" err="1"/>
              <a:t>decision</a:t>
            </a:r>
            <a:r>
              <a:rPr lang="hu-HU" sz="1600" dirty="0"/>
              <a:t> </a:t>
            </a:r>
            <a:r>
              <a:rPr lang="hu-HU" sz="1600" dirty="0" err="1"/>
              <a:t>making</a:t>
            </a:r>
            <a:r>
              <a:rPr lang="hu-HU" sz="1600" dirty="0"/>
              <a:t> </a:t>
            </a:r>
            <a:endParaRPr lang="en-US" sz="1600" dirty="0"/>
          </a:p>
          <a:p>
            <a:pPr lvl="1">
              <a:buFont typeface="Arial" pitchFamily="34" charset="0"/>
              <a:buChar char="•"/>
              <a:defRPr/>
            </a:pPr>
            <a:r>
              <a:rPr lang="hu-HU" sz="1600" dirty="0" err="1"/>
              <a:t>Actions</a:t>
            </a:r>
            <a:r>
              <a:rPr lang="hu-HU" sz="1600" dirty="0"/>
              <a:t> </a:t>
            </a:r>
            <a:r>
              <a:rPr lang="hu-HU" sz="1600" dirty="0" err="1"/>
              <a:t>are</a:t>
            </a:r>
            <a:r>
              <a:rPr lang="hu-HU" sz="1600" dirty="0"/>
              <a:t> m</a:t>
            </a:r>
            <a:r>
              <a:rPr lang="en-US" sz="1600" dirty="0" err="1"/>
              <a:t>oving</a:t>
            </a:r>
            <a:r>
              <a:rPr lang="en-US" sz="1600" dirty="0"/>
              <a:t> on very broad scale</a:t>
            </a:r>
            <a:r>
              <a:rPr lang="hu-HU" sz="1600" dirty="0"/>
              <a:t> </a:t>
            </a:r>
            <a:r>
              <a:rPr lang="hu-HU" sz="1600" dirty="0" err="1"/>
              <a:t>in</a:t>
            </a:r>
            <a:r>
              <a:rPr lang="hu-HU" sz="1600" dirty="0"/>
              <a:t> </a:t>
            </a:r>
            <a:r>
              <a:rPr lang="hu-HU" sz="1600" dirty="0" err="1"/>
              <a:t>relation</a:t>
            </a:r>
            <a:r>
              <a:rPr lang="hu-HU" sz="1600" dirty="0"/>
              <a:t> of </a:t>
            </a:r>
            <a:r>
              <a:rPr lang="hu-HU" sz="1600" dirty="0" err="1"/>
              <a:t>water</a:t>
            </a:r>
            <a:r>
              <a:rPr lang="hu-HU" sz="1600" dirty="0"/>
              <a:t> </a:t>
            </a:r>
            <a:r>
              <a:rPr lang="hu-HU" sz="1600" dirty="0" err="1"/>
              <a:t>quality</a:t>
            </a:r>
            <a:endParaRPr lang="en-US" sz="1600" dirty="0"/>
          </a:p>
          <a:p>
            <a:pPr lvl="1">
              <a:buFont typeface="Arial" pitchFamily="34" charset="0"/>
              <a:buChar char="•"/>
              <a:defRPr/>
            </a:pPr>
            <a:r>
              <a:rPr lang="hu-HU" sz="1600" dirty="0"/>
              <a:t>More </a:t>
            </a:r>
            <a:r>
              <a:rPr lang="hu-HU" sz="1600" dirty="0" err="1"/>
              <a:t>activities</a:t>
            </a:r>
            <a:r>
              <a:rPr lang="hu-HU" sz="1600" dirty="0"/>
              <a:t> </a:t>
            </a:r>
            <a:r>
              <a:rPr lang="hu-HU" sz="1600" dirty="0" err="1"/>
              <a:t>need</a:t>
            </a:r>
            <a:r>
              <a:rPr lang="hu-HU" sz="1600" dirty="0"/>
              <a:t> </a:t>
            </a:r>
            <a:r>
              <a:rPr lang="hu-HU" sz="1600" dirty="0" err="1"/>
              <a:t>in</a:t>
            </a:r>
            <a:r>
              <a:rPr lang="hu-HU" sz="1600" dirty="0"/>
              <a:t> </a:t>
            </a:r>
            <a:r>
              <a:rPr lang="en-GB" sz="1600" dirty="0"/>
              <a:t>survey</a:t>
            </a:r>
            <a:r>
              <a:rPr lang="hu-HU" sz="1600" dirty="0"/>
              <a:t>ing  and </a:t>
            </a:r>
            <a:r>
              <a:rPr lang="en-US" sz="1600" dirty="0" err="1"/>
              <a:t>updat</a:t>
            </a:r>
            <a:r>
              <a:rPr lang="hu-HU" sz="1600" dirty="0"/>
              <a:t>ing of</a:t>
            </a:r>
            <a:r>
              <a:rPr lang="en-US" sz="1600" dirty="0"/>
              <a:t> </a:t>
            </a:r>
            <a:r>
              <a:rPr lang="hu-HU" sz="1600" dirty="0" err="1"/>
              <a:t>roadmaps</a:t>
            </a:r>
            <a:endParaRPr lang="en-US" sz="1600" dirty="0"/>
          </a:p>
          <a:p>
            <a:pPr lvl="1">
              <a:buFont typeface="Arial" pitchFamily="34" charset="0"/>
              <a:buChar char="•"/>
              <a:defRPr/>
            </a:pPr>
            <a:r>
              <a:rPr lang="hu-HU" sz="1600" dirty="0" err="1"/>
              <a:t>Stronger</a:t>
            </a:r>
            <a:r>
              <a:rPr lang="en-US" sz="1600" dirty="0"/>
              <a:t> commitment </a:t>
            </a:r>
            <a:r>
              <a:rPr lang="hu-HU" sz="1600" dirty="0" err="1"/>
              <a:t>in</a:t>
            </a:r>
            <a:r>
              <a:rPr lang="en-US" sz="1600" dirty="0"/>
              <a:t> </a:t>
            </a:r>
            <a:r>
              <a:rPr lang="hu-HU" sz="1600" dirty="0" err="1"/>
              <a:t>implementation</a:t>
            </a:r>
            <a:r>
              <a:rPr lang="hu-HU" sz="1600" dirty="0"/>
              <a:t> </a:t>
            </a:r>
            <a:r>
              <a:rPr lang="hu-HU" sz="1600" dirty="0" err="1" smtClean="0"/>
              <a:t>process</a:t>
            </a:r>
            <a:r>
              <a:rPr lang="hu-HU" sz="1600" dirty="0" smtClean="0"/>
              <a:t> </a:t>
            </a:r>
            <a:r>
              <a:rPr lang="hu-HU" sz="1600" dirty="0" err="1" smtClean="0"/>
              <a:t>from</a:t>
            </a:r>
            <a:r>
              <a:rPr lang="hu-HU" sz="1600" dirty="0" smtClean="0"/>
              <a:t> MS</a:t>
            </a:r>
          </a:p>
          <a:p>
            <a:pPr lvl="1">
              <a:buFont typeface="Arial" pitchFamily="34" charset="0"/>
              <a:buChar char="•"/>
              <a:defRPr/>
            </a:pPr>
            <a:endParaRPr lang="hu-HU" sz="1600" dirty="0"/>
          </a:p>
          <a:p>
            <a:pPr marL="0" indent="0">
              <a:buNone/>
              <a:defRPr/>
            </a:pPr>
            <a:r>
              <a:rPr lang="hu-HU" sz="1600" b="1" dirty="0" err="1"/>
              <a:t>Benefits</a:t>
            </a:r>
            <a:endParaRPr lang="en-US" sz="1600" b="1" dirty="0"/>
          </a:p>
          <a:p>
            <a:pPr marL="457200" lvl="1" indent="0">
              <a:buNone/>
              <a:defRPr/>
            </a:pPr>
            <a:r>
              <a:rPr lang="en-GB" sz="1600" dirty="0"/>
              <a:t>Highly  promoted  pro</a:t>
            </a:r>
            <a:r>
              <a:rPr lang="hu-HU" sz="1600" dirty="0" err="1"/>
              <a:t>posals</a:t>
            </a:r>
            <a:r>
              <a:rPr lang="en-GB" sz="1600" dirty="0"/>
              <a:t> by EUSDR countries  represented by SG members </a:t>
            </a:r>
            <a:r>
              <a:rPr lang="hu-HU" sz="1600" dirty="0" err="1"/>
              <a:t>for</a:t>
            </a:r>
            <a:r>
              <a:rPr lang="hu-HU" sz="1600" dirty="0"/>
              <a:t> </a:t>
            </a:r>
            <a:r>
              <a:rPr lang="hu-HU" sz="1600" dirty="0" err="1"/>
              <a:t>the</a:t>
            </a:r>
            <a:r>
              <a:rPr lang="hu-HU" sz="1600" dirty="0"/>
              <a:t> </a:t>
            </a:r>
            <a:r>
              <a:rPr lang="hu-HU" sz="1600" dirty="0" err="1"/>
              <a:t>next</a:t>
            </a:r>
            <a:r>
              <a:rPr lang="hu-HU" sz="1600" dirty="0"/>
              <a:t> MFF</a:t>
            </a:r>
            <a:r>
              <a:rPr lang="en-GB" sz="1600" dirty="0"/>
              <a:t>:</a:t>
            </a:r>
          </a:p>
          <a:p>
            <a:pPr lvl="2">
              <a:defRPr/>
            </a:pPr>
            <a:r>
              <a:rPr lang="en-GB" sz="1600" dirty="0"/>
              <a:t>Strengthening of cooperation in the Tisza River Basin </a:t>
            </a:r>
          </a:p>
          <a:p>
            <a:pPr lvl="2">
              <a:defRPr/>
            </a:pPr>
            <a:r>
              <a:rPr lang="en-GB" sz="1600" dirty="0"/>
              <a:t>Early Warning Water Quality Monitoring  System on </a:t>
            </a:r>
            <a:r>
              <a:rPr lang="en-GB" sz="1600" dirty="0" err="1"/>
              <a:t>transboundary</a:t>
            </a:r>
            <a:r>
              <a:rPr lang="en-GB" sz="1600" dirty="0"/>
              <a:t> rivers</a:t>
            </a:r>
          </a:p>
          <a:p>
            <a:pPr lvl="2">
              <a:defRPr/>
            </a:pPr>
            <a:r>
              <a:rPr lang="en-GB" sz="1600" dirty="0"/>
              <a:t>Site specific and eco-friendly waste water treatment for less than 2000 PE settlements</a:t>
            </a:r>
            <a:r>
              <a:rPr lang="hu-HU" sz="1600" dirty="0"/>
              <a:t> </a:t>
            </a:r>
          </a:p>
          <a:p>
            <a:pPr lvl="2">
              <a:defRPr/>
            </a:pPr>
            <a:r>
              <a:rPr lang="hu-HU" sz="1600" dirty="0" err="1"/>
              <a:t>Danube</a:t>
            </a:r>
            <a:r>
              <a:rPr lang="hu-HU" sz="1600" dirty="0"/>
              <a:t> </a:t>
            </a:r>
            <a:r>
              <a:rPr lang="hu-HU" sz="1600" dirty="0" err="1"/>
              <a:t>Sediment</a:t>
            </a:r>
            <a:r>
              <a:rPr lang="hu-HU" sz="1600" dirty="0"/>
              <a:t> Management – </a:t>
            </a:r>
            <a:r>
              <a:rPr lang="hu-HU" sz="1600" dirty="0" err="1"/>
              <a:t>assessment</a:t>
            </a:r>
            <a:r>
              <a:rPr lang="hu-HU" sz="1600" dirty="0"/>
              <a:t> and </a:t>
            </a:r>
            <a:r>
              <a:rPr lang="hu-HU" sz="1600" dirty="0" err="1"/>
              <a:t>restoration</a:t>
            </a:r>
            <a:r>
              <a:rPr lang="hu-HU" sz="1600" dirty="0"/>
              <a:t> of </a:t>
            </a:r>
            <a:r>
              <a:rPr lang="hu-HU" sz="1600" dirty="0" err="1"/>
              <a:t>sediment</a:t>
            </a:r>
            <a:r>
              <a:rPr lang="hu-HU" sz="1600" dirty="0"/>
              <a:t> </a:t>
            </a:r>
            <a:r>
              <a:rPr lang="hu-HU" sz="1600" dirty="0" err="1"/>
              <a:t>balance</a:t>
            </a:r>
            <a:r>
              <a:rPr lang="hu-HU" sz="1600" dirty="0"/>
              <a:t> </a:t>
            </a:r>
          </a:p>
          <a:p>
            <a:pPr lvl="2">
              <a:defRPr/>
            </a:pPr>
            <a:r>
              <a:rPr lang="en-US" sz="1600" dirty="0"/>
              <a:t>River Modeling Centers - Hydraulic and environmental </a:t>
            </a:r>
            <a:r>
              <a:rPr lang="hu-HU" sz="1600" dirty="0" err="1"/>
              <a:t>engineering</a:t>
            </a:r>
            <a:r>
              <a:rPr lang="hu-HU" sz="1600" dirty="0"/>
              <a:t> </a:t>
            </a:r>
            <a:r>
              <a:rPr lang="hu-HU" sz="1600" dirty="0" err="1"/>
              <a:t>labs</a:t>
            </a:r>
            <a:r>
              <a:rPr lang="hu-HU" sz="1600" dirty="0"/>
              <a:t> (DREAM) </a:t>
            </a:r>
            <a:endParaRPr lang="en-GB" sz="1600" dirty="0"/>
          </a:p>
          <a:p>
            <a:pPr eaLnBrk="1" fontAlgn="auto" hangingPunct="1">
              <a:spcAft>
                <a:spcPts val="0"/>
              </a:spcAft>
              <a:defRPr/>
            </a:pPr>
            <a:endParaRPr lang="en-US" sz="1600" b="1" dirty="0" smtClean="0"/>
          </a:p>
          <a:p>
            <a:pPr eaLnBrk="1" fontAlgn="auto" hangingPunct="1">
              <a:spcAft>
                <a:spcPts val="0"/>
              </a:spcAft>
              <a:defRPr/>
            </a:pPr>
            <a:endParaRPr lang="en-US" sz="1600" b="1" dirty="0" smtClean="0"/>
          </a:p>
          <a:p>
            <a:pPr eaLnBrk="1" fontAlgn="auto" hangingPunct="1">
              <a:spcAft>
                <a:spcPts val="0"/>
              </a:spcAft>
              <a:defRPr/>
            </a:pPr>
            <a:endParaRPr lang="hu-HU" sz="1600" b="1" dirty="0" smtClean="0"/>
          </a:p>
          <a:p>
            <a:pPr eaLnBrk="1" fontAlgn="auto" hangingPunct="1">
              <a:spcAft>
                <a:spcPts val="0"/>
              </a:spcAft>
              <a:buFont typeface="Arial" charset="0"/>
              <a:buNone/>
              <a:defRPr/>
            </a:pPr>
            <a:endParaRPr lang="en-GB" sz="1600" b="1" dirty="0"/>
          </a:p>
        </p:txBody>
      </p:sp>
      <p:pic>
        <p:nvPicPr>
          <p:cNvPr id="8"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1187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305342"/>
            <a:ext cx="7632848" cy="5693866"/>
          </a:xfrm>
          <a:prstGeom prst="rect">
            <a:avLst/>
          </a:prstGeom>
        </p:spPr>
        <p:txBody>
          <a:bodyPr wrap="square">
            <a:spAutoFit/>
          </a:bodyPr>
          <a:lstStyle/>
          <a:p>
            <a:r>
              <a:rPr lang="en-GB" sz="2800" b="1" dirty="0" smtClean="0"/>
              <a:t>Results </a:t>
            </a:r>
            <a:r>
              <a:rPr lang="en-GB" sz="2800" b="1" dirty="0"/>
              <a:t>achieved:</a:t>
            </a:r>
            <a:endParaRPr lang="en-GB" sz="2800" dirty="0"/>
          </a:p>
          <a:p>
            <a:pPr marL="285750" indent="-285750">
              <a:buFont typeface="Arial" pitchFamily="34" charset="0"/>
              <a:buChar char="•"/>
            </a:pPr>
            <a:r>
              <a:rPr lang="en-GB" sz="2000" dirty="0" smtClean="0"/>
              <a:t>Identified gaps with the Blueprint options: discussion with DG </a:t>
            </a:r>
            <a:r>
              <a:rPr lang="en-GB" sz="2000" dirty="0" err="1" smtClean="0"/>
              <a:t>Env</a:t>
            </a:r>
            <a:r>
              <a:rPr lang="en-GB" sz="2000" dirty="0" smtClean="0"/>
              <a:t>. and Water Directors and integration of relevant EC documents in the PA4 process</a:t>
            </a:r>
          </a:p>
          <a:p>
            <a:pPr marL="285750" indent="-285750">
              <a:buFont typeface="Arial" pitchFamily="34" charset="0"/>
              <a:buChar char="•"/>
            </a:pPr>
            <a:r>
              <a:rPr lang="en-GB" sz="2000" dirty="0" smtClean="0"/>
              <a:t>Development of Best Practice document</a:t>
            </a:r>
          </a:p>
          <a:p>
            <a:pPr marL="285750" lvl="0" indent="-285750">
              <a:buFont typeface="Arial" pitchFamily="34" charset="0"/>
              <a:buChar char="•"/>
            </a:pPr>
            <a:r>
              <a:rPr lang="en-GB" sz="2000" dirty="0" smtClean="0"/>
              <a:t>ICPDR involvement in the PA4 activities as action leader in relation to the relevant actions</a:t>
            </a:r>
          </a:p>
          <a:p>
            <a:pPr marL="285750" lvl="0" indent="-285750">
              <a:buFont typeface="Arial" pitchFamily="34" charset="0"/>
              <a:buChar char="•"/>
            </a:pPr>
            <a:r>
              <a:rPr lang="en-GB" sz="2000" dirty="0" smtClean="0"/>
              <a:t>Strengthened institutional framework: new colleagues contracted, regular cooperation with ICPDR and DG ENV</a:t>
            </a:r>
          </a:p>
          <a:p>
            <a:pPr marL="285750" lvl="0" indent="-285750">
              <a:buFont typeface="Arial" pitchFamily="34" charset="0"/>
              <a:buChar char="•"/>
            </a:pPr>
            <a:r>
              <a:rPr lang="en-GB" sz="2000" dirty="0" smtClean="0"/>
              <a:t>First steps in sectorial discussion in the frame of the Macro-regional Conference </a:t>
            </a:r>
          </a:p>
          <a:p>
            <a:pPr marL="285750" lvl="0" indent="-285750">
              <a:buFont typeface="Arial" pitchFamily="34" charset="0"/>
              <a:buChar char="•"/>
            </a:pPr>
            <a:r>
              <a:rPr lang="en-GB" sz="2000" dirty="0" smtClean="0"/>
              <a:t>Wide dissemination activities</a:t>
            </a:r>
          </a:p>
          <a:p>
            <a:pPr marL="285750" indent="-285750">
              <a:buFont typeface="Arial" pitchFamily="34" charset="0"/>
              <a:buChar char="•"/>
            </a:pPr>
            <a:r>
              <a:rPr lang="en-GB" sz="2000" dirty="0"/>
              <a:t>EUSDR aims included in national OPs in some countries</a:t>
            </a:r>
          </a:p>
          <a:p>
            <a:pPr marL="285750" lvl="0" indent="-285750">
              <a:buFont typeface="Arial" pitchFamily="34" charset="0"/>
              <a:buChar char="•"/>
            </a:pPr>
            <a:r>
              <a:rPr lang="en-GB" sz="2000" dirty="0" smtClean="0"/>
              <a:t>Concrete projects are being carried out or are under development in the topics of water quality monitoring and urban and rural waste water treatment systems and sediments</a:t>
            </a:r>
            <a:r>
              <a:rPr lang="en-GB" sz="2000" b="1" dirty="0" smtClean="0"/>
              <a:t>. </a:t>
            </a:r>
            <a:endParaRPr lang="en-GB" sz="2000" dirty="0" smtClean="0"/>
          </a:p>
          <a:p>
            <a:r>
              <a:rPr lang="en-GB" b="1" dirty="0"/>
              <a:t> </a:t>
            </a:r>
            <a:endParaRPr lang="en-GB" dirty="0"/>
          </a:p>
          <a:p>
            <a:r>
              <a:rPr lang="en-GB" b="1" dirty="0"/>
              <a:t> </a:t>
            </a:r>
            <a:endParaRPr lang="en-GB" dirty="0"/>
          </a:p>
        </p:txBody>
      </p:sp>
      <p:pic>
        <p:nvPicPr>
          <p:cNvPr id="3" name="Grafik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7234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normAutofit/>
          </a:bodyPr>
          <a:lstStyle/>
          <a:p>
            <a:r>
              <a:rPr lang="hu-HU" dirty="0" err="1" smtClean="0"/>
              <a:t>Next</a:t>
            </a:r>
            <a:r>
              <a:rPr lang="hu-HU" dirty="0" smtClean="0"/>
              <a:t> </a:t>
            </a:r>
            <a:r>
              <a:rPr lang="hu-HU" dirty="0" err="1" smtClean="0"/>
              <a:t>steps</a:t>
            </a:r>
            <a:r>
              <a:rPr lang="hu-HU" dirty="0" smtClean="0"/>
              <a:t>:</a:t>
            </a:r>
            <a:endParaRPr lang="hu-HU" sz="2800" u="sng" dirty="0" smtClean="0"/>
          </a:p>
          <a:p>
            <a:pPr marL="457200" indent="-457200" algn="just">
              <a:buFont typeface="Arial" pitchFamily="34" charset="0"/>
              <a:buChar char="•"/>
            </a:pPr>
            <a:r>
              <a:rPr lang="hu-HU" sz="2600" dirty="0" err="1" smtClean="0"/>
              <a:t>Detailed</a:t>
            </a:r>
            <a:r>
              <a:rPr lang="hu-HU" sz="2600" dirty="0" smtClean="0"/>
              <a:t> </a:t>
            </a:r>
            <a:r>
              <a:rPr lang="hu-HU" sz="2600" b="1" dirty="0" err="1" smtClean="0"/>
              <a:t>disussions</a:t>
            </a:r>
            <a:r>
              <a:rPr lang="hu-HU" sz="2600" b="1" dirty="0" smtClean="0"/>
              <a:t> </a:t>
            </a:r>
            <a:r>
              <a:rPr lang="hu-HU" sz="2600" b="1" dirty="0" err="1" smtClean="0"/>
              <a:t>with</a:t>
            </a:r>
            <a:r>
              <a:rPr lang="hu-HU" sz="2600" b="1" dirty="0" smtClean="0"/>
              <a:t> ICPDR </a:t>
            </a:r>
            <a:r>
              <a:rPr lang="hu-HU" sz="2600" dirty="0" err="1" smtClean="0"/>
              <a:t>cooperation</a:t>
            </a:r>
            <a:r>
              <a:rPr lang="hu-HU" sz="2600" dirty="0" smtClean="0"/>
              <a:t> </a:t>
            </a:r>
            <a:r>
              <a:rPr lang="hu-HU" sz="2600" dirty="0" err="1" smtClean="0"/>
              <a:t>in</a:t>
            </a:r>
            <a:r>
              <a:rPr lang="hu-HU" sz="2600" dirty="0" smtClean="0"/>
              <a:t> 2014</a:t>
            </a:r>
          </a:p>
          <a:p>
            <a:pPr marL="457200" indent="-457200" algn="just">
              <a:buFont typeface="Arial" pitchFamily="34" charset="0"/>
              <a:buChar char="•"/>
            </a:pPr>
            <a:r>
              <a:rPr lang="hu-HU" sz="2600" dirty="0" err="1"/>
              <a:t>A</a:t>
            </a:r>
            <a:r>
              <a:rPr lang="hu-HU" sz="2600" dirty="0" err="1" smtClean="0"/>
              <a:t>ccelerate</a:t>
            </a:r>
            <a:r>
              <a:rPr lang="hu-HU" sz="2600" dirty="0" smtClean="0"/>
              <a:t> </a:t>
            </a:r>
            <a:r>
              <a:rPr lang="hu-HU" sz="2600" dirty="0" err="1"/>
              <a:t>efforts</a:t>
            </a:r>
            <a:r>
              <a:rPr lang="hu-HU" sz="2600" dirty="0"/>
              <a:t> </a:t>
            </a:r>
            <a:r>
              <a:rPr lang="hu-HU" sz="2600" dirty="0" err="1"/>
              <a:t>to</a:t>
            </a:r>
            <a:r>
              <a:rPr lang="hu-HU" sz="2600" dirty="0"/>
              <a:t> </a:t>
            </a:r>
            <a:r>
              <a:rPr lang="hu-HU" sz="2600" b="1" dirty="0" err="1"/>
              <a:t>strengthen</a:t>
            </a:r>
            <a:r>
              <a:rPr lang="hu-HU" sz="2600" b="1" dirty="0"/>
              <a:t> </a:t>
            </a:r>
            <a:r>
              <a:rPr lang="hu-HU" sz="2600" b="1" dirty="0" err="1"/>
              <a:t>cooperation</a:t>
            </a:r>
            <a:r>
              <a:rPr lang="hu-HU" sz="2600" b="1" dirty="0"/>
              <a:t> and </a:t>
            </a:r>
            <a:r>
              <a:rPr lang="hu-HU" sz="2600" b="1" dirty="0" err="1"/>
              <a:t>identify</a:t>
            </a:r>
            <a:r>
              <a:rPr lang="hu-HU" sz="2600" b="1" dirty="0"/>
              <a:t> </a:t>
            </a:r>
            <a:r>
              <a:rPr lang="hu-HU" sz="2600" b="1" dirty="0" err="1"/>
              <a:t>new</a:t>
            </a:r>
            <a:r>
              <a:rPr lang="hu-HU" sz="2600" b="1" dirty="0"/>
              <a:t> </a:t>
            </a:r>
            <a:r>
              <a:rPr lang="hu-HU" sz="2600" b="1" dirty="0" err="1"/>
              <a:t>partners</a:t>
            </a:r>
            <a:r>
              <a:rPr lang="hu-HU" sz="2600" dirty="0"/>
              <a:t> </a:t>
            </a:r>
            <a:r>
              <a:rPr lang="hu-HU" sz="2600" dirty="0" err="1"/>
              <a:t>with</a:t>
            </a:r>
            <a:r>
              <a:rPr lang="hu-HU" sz="2600" dirty="0"/>
              <a:t> non- </a:t>
            </a:r>
            <a:r>
              <a:rPr lang="hu-HU" sz="2600" dirty="0" err="1"/>
              <a:t>members</a:t>
            </a:r>
            <a:r>
              <a:rPr lang="hu-HU" sz="2600" dirty="0"/>
              <a:t> </a:t>
            </a:r>
            <a:r>
              <a:rPr lang="hu-HU" sz="2600" dirty="0" err="1"/>
              <a:t>states</a:t>
            </a:r>
            <a:r>
              <a:rPr lang="hu-HU" sz="2600" dirty="0"/>
              <a:t>, </a:t>
            </a:r>
            <a:r>
              <a:rPr lang="hu-HU" sz="2600" dirty="0" err="1"/>
              <a:t>such</a:t>
            </a:r>
            <a:r>
              <a:rPr lang="hu-HU" sz="2600" dirty="0"/>
              <a:t> </a:t>
            </a:r>
            <a:r>
              <a:rPr lang="hu-HU" sz="2600" dirty="0" err="1"/>
              <a:t>as</a:t>
            </a:r>
            <a:r>
              <a:rPr lang="hu-HU" sz="2600" dirty="0"/>
              <a:t> </a:t>
            </a:r>
            <a:r>
              <a:rPr lang="hu-HU" sz="2600" dirty="0" err="1"/>
              <a:t>in</a:t>
            </a:r>
            <a:r>
              <a:rPr lang="hu-HU" sz="2600" dirty="0"/>
              <a:t> </a:t>
            </a:r>
            <a:r>
              <a:rPr lang="hu-HU" sz="2600" dirty="0" err="1"/>
              <a:t>the</a:t>
            </a:r>
            <a:r>
              <a:rPr lang="hu-HU" sz="2600" dirty="0"/>
              <a:t> </a:t>
            </a:r>
            <a:r>
              <a:rPr lang="hu-HU" sz="2600" dirty="0" err="1"/>
              <a:t>frame</a:t>
            </a:r>
            <a:r>
              <a:rPr lang="hu-HU" sz="2600" dirty="0"/>
              <a:t> of </a:t>
            </a:r>
            <a:r>
              <a:rPr lang="hu-HU" sz="2600" dirty="0" err="1"/>
              <a:t>twinning</a:t>
            </a:r>
            <a:r>
              <a:rPr lang="hu-HU" sz="2600" dirty="0"/>
              <a:t> </a:t>
            </a:r>
            <a:r>
              <a:rPr lang="hu-HU" sz="2600" dirty="0" err="1"/>
              <a:t>programmes</a:t>
            </a:r>
            <a:r>
              <a:rPr lang="hu-HU" sz="2600" dirty="0"/>
              <a:t> </a:t>
            </a:r>
            <a:r>
              <a:rPr lang="hu-HU" sz="2600" dirty="0" err="1"/>
              <a:t>with</a:t>
            </a:r>
            <a:r>
              <a:rPr lang="hu-HU" sz="2600" dirty="0"/>
              <a:t> Moldova and </a:t>
            </a:r>
            <a:r>
              <a:rPr lang="hu-HU" sz="2600" dirty="0" err="1"/>
              <a:t>Ukraine</a:t>
            </a:r>
            <a:r>
              <a:rPr lang="hu-HU" sz="2600" dirty="0"/>
              <a:t>.</a:t>
            </a:r>
            <a:r>
              <a:rPr lang="hu-HU" sz="2600" i="1" dirty="0"/>
              <a:t> </a:t>
            </a:r>
            <a:r>
              <a:rPr lang="hu-HU" sz="2600" dirty="0" err="1"/>
              <a:t>Discussions</a:t>
            </a:r>
            <a:r>
              <a:rPr lang="hu-HU" sz="2600" dirty="0"/>
              <a:t> </a:t>
            </a:r>
            <a:r>
              <a:rPr lang="hu-HU" sz="2600" dirty="0" err="1"/>
              <a:t>have</a:t>
            </a:r>
            <a:r>
              <a:rPr lang="hu-HU" sz="2600" dirty="0"/>
              <a:t> </a:t>
            </a:r>
            <a:r>
              <a:rPr lang="hu-HU" sz="2600" dirty="0" err="1"/>
              <a:t>already</a:t>
            </a:r>
            <a:r>
              <a:rPr lang="hu-HU" sz="2600" dirty="0"/>
              <a:t> </a:t>
            </a:r>
            <a:r>
              <a:rPr lang="hu-HU" sz="2600" dirty="0" err="1"/>
              <a:t>been</a:t>
            </a:r>
            <a:r>
              <a:rPr lang="hu-HU" sz="2600" dirty="0"/>
              <a:t> </a:t>
            </a:r>
            <a:r>
              <a:rPr lang="hu-HU" sz="2600" dirty="0" err="1"/>
              <a:t>started</a:t>
            </a:r>
            <a:r>
              <a:rPr lang="hu-HU" sz="2600" dirty="0"/>
              <a:t> </a:t>
            </a:r>
            <a:r>
              <a:rPr lang="hu-HU" sz="2600" dirty="0" err="1"/>
              <a:t>with</a:t>
            </a:r>
            <a:r>
              <a:rPr lang="hu-HU" sz="2600" dirty="0"/>
              <a:t> </a:t>
            </a:r>
            <a:r>
              <a:rPr lang="hu-HU" sz="2600" dirty="0" err="1"/>
              <a:t>Bosnia</a:t>
            </a:r>
            <a:r>
              <a:rPr lang="hu-HU" sz="2600" dirty="0"/>
              <a:t> and </a:t>
            </a:r>
            <a:r>
              <a:rPr lang="hu-HU" sz="2600" dirty="0" err="1"/>
              <a:t>Herzegovina</a:t>
            </a:r>
            <a:r>
              <a:rPr lang="hu-HU" sz="2600" dirty="0"/>
              <a:t> </a:t>
            </a:r>
            <a:r>
              <a:rPr lang="hu-HU" sz="2600" dirty="0" err="1"/>
              <a:t>and</a:t>
            </a:r>
            <a:r>
              <a:rPr lang="hu-HU" sz="2600" dirty="0"/>
              <a:t> </a:t>
            </a:r>
            <a:r>
              <a:rPr lang="hu-HU" sz="2600" dirty="0" err="1"/>
              <a:t>Serbia</a:t>
            </a:r>
            <a:r>
              <a:rPr lang="hu-HU" sz="2600" dirty="0"/>
              <a:t> </a:t>
            </a:r>
            <a:r>
              <a:rPr lang="hu-HU" sz="2600" dirty="0" err="1"/>
              <a:t>on</a:t>
            </a:r>
            <a:r>
              <a:rPr lang="hu-HU" sz="2600" dirty="0"/>
              <a:t> </a:t>
            </a:r>
            <a:r>
              <a:rPr lang="hu-HU" sz="2600" dirty="0" err="1"/>
              <a:t>possible</a:t>
            </a:r>
            <a:r>
              <a:rPr lang="hu-HU" sz="2600" dirty="0"/>
              <a:t> </a:t>
            </a:r>
            <a:r>
              <a:rPr lang="hu-HU" sz="2600" dirty="0" err="1"/>
              <a:t>future</a:t>
            </a:r>
            <a:r>
              <a:rPr lang="hu-HU" sz="2600" dirty="0"/>
              <a:t> </a:t>
            </a:r>
            <a:r>
              <a:rPr lang="hu-HU" sz="2600" dirty="0" err="1" smtClean="0"/>
              <a:t>co-operations</a:t>
            </a:r>
            <a:endParaRPr lang="hu-HU" sz="2600" dirty="0" smtClean="0"/>
          </a:p>
          <a:p>
            <a:pPr marL="457200" indent="-457200" algn="just">
              <a:buFont typeface="Arial" pitchFamily="34" charset="0"/>
              <a:buChar char="•"/>
            </a:pPr>
            <a:r>
              <a:rPr lang="hu-HU" sz="2600" dirty="0" err="1" smtClean="0"/>
              <a:t>Finalise</a:t>
            </a:r>
            <a:r>
              <a:rPr lang="hu-HU" sz="2600" dirty="0" smtClean="0"/>
              <a:t> </a:t>
            </a:r>
            <a:r>
              <a:rPr lang="hu-HU" sz="2600" dirty="0" err="1" smtClean="0"/>
              <a:t>early</a:t>
            </a:r>
            <a:r>
              <a:rPr lang="hu-HU" sz="2600" dirty="0" smtClean="0"/>
              <a:t> </a:t>
            </a:r>
            <a:r>
              <a:rPr lang="hu-HU" sz="2600" dirty="0" err="1" smtClean="0"/>
              <a:t>warning</a:t>
            </a:r>
            <a:r>
              <a:rPr lang="hu-HU" sz="2600" dirty="0" smtClean="0"/>
              <a:t> and </a:t>
            </a:r>
            <a:r>
              <a:rPr lang="hu-HU" sz="2600" dirty="0" err="1" smtClean="0"/>
              <a:t>buffer</a:t>
            </a:r>
            <a:r>
              <a:rPr lang="hu-HU" sz="2600" dirty="0" smtClean="0"/>
              <a:t> </a:t>
            </a:r>
            <a:r>
              <a:rPr lang="hu-HU" sz="2600" dirty="0" err="1" smtClean="0"/>
              <a:t>strips</a:t>
            </a:r>
            <a:r>
              <a:rPr lang="hu-HU" sz="2600" dirty="0" smtClean="0"/>
              <a:t> </a:t>
            </a:r>
            <a:r>
              <a:rPr lang="hu-HU" sz="2600" dirty="0" err="1" smtClean="0"/>
              <a:t>studies</a:t>
            </a:r>
            <a:endParaRPr lang="hu-HU" sz="2600"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0018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8"/>
          <p:cNvSpPr>
            <a:spLocks noGrp="1"/>
          </p:cNvSpPr>
          <p:nvPr>
            <p:ph type="title"/>
          </p:nvPr>
        </p:nvSpPr>
        <p:spPr>
          <a:xfrm>
            <a:off x="251520" y="1281107"/>
            <a:ext cx="4393505" cy="514261"/>
          </a:xfrm>
        </p:spPr>
        <p:txBody>
          <a:bodyPr>
            <a:normAutofit fontScale="90000"/>
          </a:bodyPr>
          <a:lstStyle/>
          <a:p>
            <a:pPr algn="l">
              <a:defRPr/>
            </a:pPr>
            <a:r>
              <a:rPr lang="hu-HU" sz="2900" smtClean="0">
                <a:solidFill>
                  <a:srgbClr val="A29061"/>
                </a:solidFill>
              </a:rPr>
              <a:t/>
            </a:r>
            <a:br>
              <a:rPr lang="hu-HU" sz="2900" smtClean="0">
                <a:solidFill>
                  <a:srgbClr val="A29061"/>
                </a:solidFill>
              </a:rPr>
            </a:br>
            <a:endParaRPr lang="hu-HU" sz="2700" smtClean="0">
              <a:solidFill>
                <a:srgbClr val="A29061"/>
              </a:solidFill>
            </a:endParaRPr>
          </a:p>
        </p:txBody>
      </p:sp>
      <p:sp>
        <p:nvSpPr>
          <p:cNvPr id="12291" name="Szövegdoboz 24"/>
          <p:cNvSpPr txBox="1">
            <a:spLocks noChangeArrowheads="1"/>
          </p:cNvSpPr>
          <p:nvPr/>
        </p:nvSpPr>
        <p:spPr bwMode="auto">
          <a:xfrm>
            <a:off x="2051050" y="5589588"/>
            <a:ext cx="185738" cy="368300"/>
          </a:xfrm>
          <a:prstGeom prst="rect">
            <a:avLst/>
          </a:prstGeom>
          <a:noFill/>
          <a:ln w="9525">
            <a:noFill/>
            <a:miter lim="800000"/>
            <a:headEnd/>
            <a:tailEnd/>
          </a:ln>
        </p:spPr>
        <p:txBody>
          <a:bodyPr wrap="none">
            <a:spAutoFit/>
          </a:bodyPr>
          <a:lstStyle/>
          <a:p>
            <a:endParaRPr lang="hu-HU"/>
          </a:p>
        </p:txBody>
      </p:sp>
      <p:sp>
        <p:nvSpPr>
          <p:cNvPr id="2" name="Tartalom helye 1"/>
          <p:cNvSpPr>
            <a:spLocks noGrp="1"/>
          </p:cNvSpPr>
          <p:nvPr>
            <p:ph idx="14"/>
          </p:nvPr>
        </p:nvSpPr>
        <p:spPr>
          <a:xfrm>
            <a:off x="539552" y="1196752"/>
            <a:ext cx="7560840" cy="5400600"/>
          </a:xfrm>
        </p:spPr>
        <p:txBody>
          <a:bodyPr/>
          <a:lstStyle/>
          <a:p>
            <a:r>
              <a:rPr lang="hu-HU" dirty="0" err="1" smtClean="0"/>
              <a:t>Next</a:t>
            </a:r>
            <a:r>
              <a:rPr lang="hu-HU" dirty="0" smtClean="0"/>
              <a:t> </a:t>
            </a:r>
            <a:r>
              <a:rPr lang="hu-HU" dirty="0" err="1" smtClean="0"/>
              <a:t>steps</a:t>
            </a:r>
            <a:r>
              <a:rPr lang="hu-HU" dirty="0" smtClean="0"/>
              <a:t> </a:t>
            </a:r>
            <a:r>
              <a:rPr lang="hu-HU" dirty="0" err="1" smtClean="0"/>
              <a:t>concerning</a:t>
            </a:r>
            <a:r>
              <a:rPr lang="hu-HU" dirty="0" smtClean="0"/>
              <a:t> </a:t>
            </a:r>
            <a:r>
              <a:rPr lang="hu-HU" dirty="0" err="1" smtClean="0"/>
              <a:t>programming</a:t>
            </a:r>
            <a:r>
              <a:rPr lang="hu-HU" dirty="0" smtClean="0"/>
              <a:t>:</a:t>
            </a:r>
            <a:endParaRPr lang="hu-HU" dirty="0"/>
          </a:p>
          <a:p>
            <a:endParaRPr lang="hu-HU" sz="2800" u="sng" dirty="0" smtClean="0"/>
          </a:p>
          <a:p>
            <a:pPr marL="457200" indent="-457200">
              <a:buFont typeface="Arial" pitchFamily="34" charset="0"/>
              <a:buChar char="•"/>
            </a:pPr>
            <a:r>
              <a:rPr lang="hu-HU" dirty="0" err="1" smtClean="0"/>
              <a:t>Participate</a:t>
            </a:r>
            <a:r>
              <a:rPr lang="hu-HU" dirty="0" smtClean="0"/>
              <a:t> </a:t>
            </a:r>
            <a:r>
              <a:rPr lang="hu-HU" dirty="0" err="1" smtClean="0"/>
              <a:t>in</a:t>
            </a:r>
            <a:r>
              <a:rPr lang="hu-HU" dirty="0" smtClean="0"/>
              <a:t> </a:t>
            </a:r>
            <a:r>
              <a:rPr lang="hu-HU" dirty="0" err="1" smtClean="0"/>
              <a:t>programming</a:t>
            </a:r>
            <a:r>
              <a:rPr lang="hu-HU" dirty="0" smtClean="0"/>
              <a:t> </a:t>
            </a:r>
            <a:r>
              <a:rPr lang="hu-HU" dirty="0" err="1" smtClean="0"/>
              <a:t>at</a:t>
            </a:r>
            <a:r>
              <a:rPr lang="hu-HU" dirty="0" smtClean="0"/>
              <a:t> </a:t>
            </a:r>
            <a:r>
              <a:rPr lang="hu-HU" dirty="0" err="1" smtClean="0"/>
              <a:t>national</a:t>
            </a:r>
            <a:r>
              <a:rPr lang="hu-HU" dirty="0" smtClean="0"/>
              <a:t> </a:t>
            </a:r>
            <a:r>
              <a:rPr lang="hu-HU" dirty="0" err="1" smtClean="0"/>
              <a:t>level</a:t>
            </a:r>
            <a:endParaRPr lang="hu-HU" dirty="0" smtClean="0"/>
          </a:p>
          <a:p>
            <a:pPr marL="457200" indent="-457200">
              <a:buFont typeface="Arial" pitchFamily="34" charset="0"/>
              <a:buChar char="•"/>
            </a:pPr>
            <a:r>
              <a:rPr lang="hu-HU" dirty="0" err="1" smtClean="0"/>
              <a:t>Include</a:t>
            </a:r>
            <a:r>
              <a:rPr lang="hu-HU" dirty="0" smtClean="0"/>
              <a:t> EUSDR </a:t>
            </a:r>
            <a:r>
              <a:rPr lang="hu-HU" dirty="0" err="1" smtClean="0"/>
              <a:t>targets</a:t>
            </a:r>
            <a:r>
              <a:rPr lang="hu-HU" dirty="0" smtClean="0"/>
              <a:t> </a:t>
            </a:r>
            <a:r>
              <a:rPr lang="hu-HU" dirty="0" err="1" smtClean="0"/>
              <a:t>into</a:t>
            </a:r>
            <a:r>
              <a:rPr lang="hu-HU" dirty="0" smtClean="0"/>
              <a:t> </a:t>
            </a:r>
            <a:r>
              <a:rPr lang="hu-HU" dirty="0" err="1" smtClean="0"/>
              <a:t>OPs</a:t>
            </a:r>
            <a:endParaRPr lang="hu-HU" dirty="0" smtClean="0"/>
          </a:p>
          <a:p>
            <a:pPr marL="457200" indent="-457200">
              <a:buFont typeface="Arial" pitchFamily="34" charset="0"/>
              <a:buChar char="•"/>
            </a:pPr>
            <a:r>
              <a:rPr lang="hu-HU" dirty="0" err="1" smtClean="0"/>
              <a:t>Approach</a:t>
            </a:r>
            <a:r>
              <a:rPr lang="hu-HU" dirty="0" smtClean="0"/>
              <a:t> </a:t>
            </a:r>
            <a:r>
              <a:rPr lang="hu-HU" dirty="0" err="1" smtClean="0"/>
              <a:t>PACs</a:t>
            </a:r>
            <a:r>
              <a:rPr lang="hu-HU" dirty="0" smtClean="0"/>
              <a:t>, </a:t>
            </a:r>
            <a:r>
              <a:rPr lang="hu-HU" dirty="0" err="1" smtClean="0"/>
              <a:t>SGmb</a:t>
            </a:r>
            <a:r>
              <a:rPr lang="hu-HU" dirty="0" smtClean="0"/>
              <a:t> </a:t>
            </a:r>
            <a:r>
              <a:rPr lang="hu-HU" dirty="0" err="1" smtClean="0"/>
              <a:t>with</a:t>
            </a:r>
            <a:r>
              <a:rPr lang="hu-HU" dirty="0" smtClean="0"/>
              <a:t> project </a:t>
            </a:r>
            <a:r>
              <a:rPr lang="hu-HU" dirty="0" err="1" smtClean="0"/>
              <a:t>ideas</a:t>
            </a:r>
            <a:endParaRPr lang="hu-HU" dirty="0" smtClean="0"/>
          </a:p>
          <a:p>
            <a:endParaRPr lang="hu-HU" dirty="0" smtClean="0"/>
          </a:p>
          <a:p>
            <a:endParaRPr lang="hu-HU" dirty="0"/>
          </a:p>
        </p:txBody>
      </p:sp>
      <p:pic>
        <p:nvPicPr>
          <p:cNvPr id="5"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640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Sample X.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73649"/>
            <a:ext cx="8693518" cy="629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zövegdoboz 2"/>
          <p:cNvSpPr txBox="1"/>
          <p:nvPr/>
        </p:nvSpPr>
        <p:spPr>
          <a:xfrm>
            <a:off x="2555776" y="3320030"/>
            <a:ext cx="2961067" cy="584775"/>
          </a:xfrm>
          <a:prstGeom prst="rect">
            <a:avLst/>
          </a:prstGeom>
          <a:noFill/>
        </p:spPr>
        <p:txBody>
          <a:bodyPr wrap="none" rtlCol="0">
            <a:spAutoFit/>
          </a:bodyPr>
          <a:lstStyle/>
          <a:p>
            <a:r>
              <a:rPr lang="hu-HU" sz="3200" b="1" dirty="0" err="1" smtClean="0">
                <a:solidFill>
                  <a:schemeClr val="bg1"/>
                </a:solidFill>
                <a:latin typeface="Arial" pitchFamily="34" charset="0"/>
                <a:cs typeface="Arial" pitchFamily="34" charset="0"/>
              </a:rPr>
              <a:t>Can</a:t>
            </a:r>
            <a:r>
              <a:rPr lang="hu-HU" sz="3200" b="1" dirty="0" smtClean="0">
                <a:solidFill>
                  <a:schemeClr val="bg1"/>
                </a:solidFill>
                <a:latin typeface="Arial" pitchFamily="34" charset="0"/>
                <a:cs typeface="Arial" pitchFamily="34" charset="0"/>
              </a:rPr>
              <a:t> </a:t>
            </a:r>
            <a:r>
              <a:rPr lang="hu-HU" sz="3200" b="1" dirty="0" err="1" smtClean="0">
                <a:solidFill>
                  <a:schemeClr val="bg1"/>
                </a:solidFill>
                <a:latin typeface="Arial" pitchFamily="34" charset="0"/>
                <a:cs typeface="Arial" pitchFamily="34" charset="0"/>
              </a:rPr>
              <a:t>we</a:t>
            </a:r>
            <a:r>
              <a:rPr lang="hu-HU" sz="3200" b="1" dirty="0" smtClean="0">
                <a:solidFill>
                  <a:schemeClr val="bg1"/>
                </a:solidFill>
                <a:latin typeface="Arial" pitchFamily="34" charset="0"/>
                <a:cs typeface="Arial" pitchFamily="34" charset="0"/>
              </a:rPr>
              <a:t> </a:t>
            </a:r>
            <a:r>
              <a:rPr lang="hu-HU" sz="3200" b="1" dirty="0" err="1" smtClean="0">
                <a:solidFill>
                  <a:schemeClr val="bg1"/>
                </a:solidFill>
                <a:latin typeface="Arial" pitchFamily="34" charset="0"/>
                <a:cs typeface="Arial" pitchFamily="34" charset="0"/>
              </a:rPr>
              <a:t>do</a:t>
            </a:r>
            <a:r>
              <a:rPr lang="hu-HU" sz="3200" b="1" dirty="0" smtClean="0">
                <a:solidFill>
                  <a:schemeClr val="bg1"/>
                </a:solidFill>
                <a:latin typeface="Arial" pitchFamily="34" charset="0"/>
                <a:cs typeface="Arial" pitchFamily="34" charset="0"/>
              </a:rPr>
              <a:t> </a:t>
            </a:r>
            <a:r>
              <a:rPr lang="hu-HU" sz="3200" b="1" dirty="0" err="1" smtClean="0">
                <a:solidFill>
                  <a:schemeClr val="bg1"/>
                </a:solidFill>
                <a:latin typeface="Arial" pitchFamily="34" charset="0"/>
                <a:cs typeface="Arial" pitchFamily="34" charset="0"/>
              </a:rPr>
              <a:t>it</a:t>
            </a:r>
            <a:r>
              <a:rPr lang="hu-HU" sz="3200" b="1" dirty="0" smtClean="0">
                <a:solidFill>
                  <a:schemeClr val="bg1"/>
                </a:solidFill>
                <a:latin typeface="Arial" pitchFamily="34" charset="0"/>
                <a:cs typeface="Arial" pitchFamily="34" charset="0"/>
              </a:rPr>
              <a:t>? </a:t>
            </a:r>
            <a:endParaRPr lang="en-GB"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010640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flipH="1">
            <a:off x="250825" y="1366838"/>
            <a:ext cx="8569325" cy="0"/>
          </a:xfrm>
          <a:prstGeom prst="line">
            <a:avLst/>
          </a:prstGeom>
          <a:ln w="12700">
            <a:solidFill>
              <a:srgbClr val="94C456"/>
            </a:solidFill>
          </a:ln>
        </p:spPr>
        <p:style>
          <a:lnRef idx="1">
            <a:schemeClr val="accent1"/>
          </a:lnRef>
          <a:fillRef idx="0">
            <a:schemeClr val="accent1"/>
          </a:fillRef>
          <a:effectRef idx="0">
            <a:schemeClr val="accent1"/>
          </a:effectRef>
          <a:fontRef idx="minor">
            <a:schemeClr val="tx1"/>
          </a:fontRef>
        </p:style>
      </p:cxnSp>
      <p:sp>
        <p:nvSpPr>
          <p:cNvPr id="8195" name="Inhaltsplatzhalter 2"/>
          <p:cNvSpPr>
            <a:spLocks noGrp="1"/>
          </p:cNvSpPr>
          <p:nvPr>
            <p:ph idx="4294967295"/>
          </p:nvPr>
        </p:nvSpPr>
        <p:spPr bwMode="auto">
          <a:xfrm>
            <a:off x="555625" y="1582738"/>
            <a:ext cx="8229600" cy="44783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lvl="1" indent="0" eaLnBrk="1" hangingPunct="1">
              <a:buFont typeface="Arial" pitchFamily="34" charset="0"/>
              <a:buNone/>
            </a:pPr>
            <a:endParaRPr lang="hu-HU" altLang="hu-HU" sz="1600" smtClean="0">
              <a:latin typeface="Trebuchet MS" pitchFamily="34" charset="0"/>
            </a:endParaRPr>
          </a:p>
          <a:p>
            <a:pPr eaLnBrk="1" hangingPunct="1">
              <a:buFont typeface="Arial" pitchFamily="34" charset="0"/>
              <a:buNone/>
            </a:pPr>
            <a:endParaRPr lang="en-US" altLang="hu-HU" sz="2000" smtClean="0">
              <a:latin typeface="Trebuchet MS" pitchFamily="34" charset="0"/>
            </a:endParaRPr>
          </a:p>
        </p:txBody>
      </p:sp>
      <p:pic>
        <p:nvPicPr>
          <p:cNvPr id="8197"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484313"/>
            <a:ext cx="3635375" cy="460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1"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56100" y="1973263"/>
            <a:ext cx="3981450" cy="407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2"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51500" y="1557338"/>
            <a:ext cx="1181100"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Kanyar jobbra 7"/>
          <p:cNvSpPr/>
          <p:nvPr/>
        </p:nvSpPr>
        <p:spPr>
          <a:xfrm>
            <a:off x="3509963" y="3576638"/>
            <a:ext cx="814387" cy="869950"/>
          </a:xfrm>
          <a:prstGeom prst="bentArrow">
            <a:avLst>
              <a:gd name="adj1" fmla="val 2363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4" name="Téglalap 3"/>
          <p:cNvSpPr/>
          <p:nvPr/>
        </p:nvSpPr>
        <p:spPr>
          <a:xfrm>
            <a:off x="4356100" y="4105275"/>
            <a:ext cx="3816350" cy="1828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xmlns="" val="365639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flipH="1">
            <a:off x="250825" y="1366838"/>
            <a:ext cx="8569325" cy="0"/>
          </a:xfrm>
          <a:prstGeom prst="line">
            <a:avLst/>
          </a:prstGeom>
          <a:ln w="12700">
            <a:solidFill>
              <a:srgbClr val="94C456"/>
            </a:solidFill>
          </a:ln>
        </p:spPr>
        <p:style>
          <a:lnRef idx="1">
            <a:schemeClr val="accent1"/>
          </a:lnRef>
          <a:fillRef idx="0">
            <a:schemeClr val="accent1"/>
          </a:fillRef>
          <a:effectRef idx="0">
            <a:schemeClr val="accent1"/>
          </a:effectRef>
          <a:fontRef idx="minor">
            <a:schemeClr val="tx1"/>
          </a:fontRef>
        </p:style>
      </p:cxnSp>
      <p:sp>
        <p:nvSpPr>
          <p:cNvPr id="7" name="Inhaltsplatzhalter 2"/>
          <p:cNvSpPr>
            <a:spLocks noGrp="1"/>
          </p:cNvSpPr>
          <p:nvPr>
            <p:ph idx="4294967295"/>
          </p:nvPr>
        </p:nvSpPr>
        <p:spPr>
          <a:xfrm>
            <a:off x="250825" y="1543050"/>
            <a:ext cx="8713788" cy="4478338"/>
          </a:xfrm>
          <a:prstGeom prst="rect">
            <a:avLst/>
          </a:prstGeom>
        </p:spPr>
        <p:txBody>
          <a:bodyPr>
            <a:normAutofit/>
          </a:bodyPr>
          <a:lstStyle/>
          <a:p>
            <a:pPr marL="457200" indent="-457200" eaLnBrk="1" fontAlgn="auto" hangingPunct="1">
              <a:spcAft>
                <a:spcPts val="0"/>
              </a:spcAft>
              <a:buFont typeface="Arial" pitchFamily="34" charset="0"/>
              <a:buNone/>
              <a:defRPr/>
            </a:pPr>
            <a:r>
              <a:rPr lang="hu-HU" sz="2000" b="1" dirty="0" smtClean="0">
                <a:latin typeface="Trebuchet MS" pitchFamily="34" charset="0"/>
              </a:rPr>
              <a:t>PROJECTS</a:t>
            </a:r>
          </a:p>
          <a:p>
            <a:pPr marL="457200" indent="-457200" eaLnBrk="1" fontAlgn="auto" hangingPunct="1">
              <a:spcAft>
                <a:spcPts val="0"/>
              </a:spcAft>
              <a:buFont typeface="Arial" pitchFamily="34" charset="0"/>
              <a:buNone/>
              <a:defRPr/>
            </a:pPr>
            <a:r>
              <a:rPr lang="hu-HU" sz="2000" b="1" dirty="0" smtClean="0">
                <a:latin typeface="Trebuchet MS" pitchFamily="34" charset="0"/>
              </a:rPr>
              <a:t>		</a:t>
            </a:r>
          </a:p>
          <a:p>
            <a:pPr marL="457200" indent="-457200" eaLnBrk="1" fontAlgn="auto" hangingPunct="1">
              <a:spcAft>
                <a:spcPts val="0"/>
              </a:spcAft>
              <a:buFont typeface="Wingdings" pitchFamily="2" charset="2"/>
              <a:buChar char="Ø"/>
              <a:defRPr/>
            </a:pPr>
            <a:r>
              <a:rPr lang="en-US" sz="2000" b="1" dirty="0" smtClean="0">
                <a:latin typeface="Trebuchet MS" pitchFamily="34" charset="0"/>
              </a:rPr>
              <a:t>Key expectation </a:t>
            </a:r>
          </a:p>
          <a:p>
            <a:pPr marL="457200" indent="-457200" eaLnBrk="1" fontAlgn="auto" hangingPunct="1">
              <a:spcAft>
                <a:spcPts val="0"/>
              </a:spcAft>
              <a:buFont typeface="Arial" pitchFamily="34" charset="0"/>
              <a:buNone/>
              <a:defRPr/>
            </a:pPr>
            <a:r>
              <a:rPr lang="hu-HU" sz="2000" dirty="0" smtClean="0"/>
              <a:t>	-	</a:t>
            </a:r>
            <a:r>
              <a:rPr lang="en-US" sz="2000" dirty="0" smtClean="0"/>
              <a:t>be of macro-regional importance</a:t>
            </a:r>
          </a:p>
          <a:p>
            <a:pPr marL="457200" indent="-457200" eaLnBrk="1" fontAlgn="auto" hangingPunct="1">
              <a:spcAft>
                <a:spcPts val="0"/>
              </a:spcAft>
              <a:buFont typeface="Arial" pitchFamily="34" charset="0"/>
              <a:buNone/>
              <a:defRPr/>
            </a:pPr>
            <a:endParaRPr lang="en-US" sz="2000" b="1" dirty="0" smtClean="0">
              <a:latin typeface="Trebuchet MS" pitchFamily="34" charset="0"/>
            </a:endParaRPr>
          </a:p>
          <a:p>
            <a:pPr marL="457200" indent="-457200" eaLnBrk="1" fontAlgn="auto" hangingPunct="1">
              <a:spcAft>
                <a:spcPts val="0"/>
              </a:spcAft>
              <a:buFont typeface="Wingdings" pitchFamily="2" charset="2"/>
              <a:buChar char="Ø"/>
              <a:defRPr/>
            </a:pPr>
            <a:r>
              <a:rPr lang="en-US" sz="2000" b="1" dirty="0" smtClean="0">
                <a:latin typeface="Trebuchet MS" pitchFamily="34" charset="0"/>
              </a:rPr>
              <a:t>What kind of projects are of macro-regional importance?</a:t>
            </a:r>
          </a:p>
          <a:p>
            <a:pPr>
              <a:lnSpc>
                <a:spcPct val="80000"/>
              </a:lnSpc>
              <a:buFont typeface="Arial" pitchFamily="34" charset="0"/>
              <a:buNone/>
              <a:defRPr/>
            </a:pPr>
            <a:r>
              <a:rPr lang="en-US" sz="2000" dirty="0" smtClean="0"/>
              <a:t>	-	as a many of country as possible to be involved from the region to 	implementation  region-wide already accepted targets, </a:t>
            </a:r>
            <a:r>
              <a:rPr lang="en-US" sz="2000" dirty="0" err="1" smtClean="0"/>
              <a:t>e.g</a:t>
            </a:r>
            <a:endParaRPr lang="en-US" sz="2000" dirty="0" smtClean="0"/>
          </a:p>
          <a:p>
            <a:pPr>
              <a:lnSpc>
                <a:spcPct val="80000"/>
              </a:lnSpc>
              <a:buFont typeface="Arial" pitchFamily="34" charset="0"/>
              <a:buNone/>
              <a:defRPr/>
            </a:pPr>
            <a:endParaRPr lang="en-US" sz="2000" dirty="0" smtClean="0"/>
          </a:p>
          <a:p>
            <a:pPr>
              <a:lnSpc>
                <a:spcPct val="80000"/>
              </a:lnSpc>
              <a:buFont typeface="Arial" pitchFamily="34" charset="0"/>
              <a:buNone/>
              <a:defRPr/>
            </a:pPr>
            <a:r>
              <a:rPr lang="en-US" sz="2000" dirty="0" smtClean="0"/>
              <a:t>		</a:t>
            </a:r>
          </a:p>
          <a:p>
            <a:pPr marL="857250" lvl="1" indent="-457200" eaLnBrk="1" fontAlgn="auto" hangingPunct="1">
              <a:spcAft>
                <a:spcPts val="0"/>
              </a:spcAft>
              <a:buFontTx/>
              <a:buChar char="-"/>
              <a:defRPr/>
            </a:pPr>
            <a:r>
              <a:rPr lang="en-US" sz="2000" dirty="0" smtClean="0"/>
              <a:t>less country involved in contribution</a:t>
            </a:r>
            <a:r>
              <a:rPr lang="hu-HU" sz="2000" dirty="0" smtClean="0"/>
              <a:t>, </a:t>
            </a:r>
            <a:r>
              <a:rPr lang="en-GB" sz="2000" dirty="0" smtClean="0"/>
              <a:t>nevertheless with high definition project result/effect towards  improvement of the region</a:t>
            </a:r>
            <a:endParaRPr lang="en-US" sz="2000" dirty="0" smtClean="0"/>
          </a:p>
          <a:p>
            <a:pPr marL="857250" lvl="1" indent="-457200" eaLnBrk="1" fontAlgn="auto" hangingPunct="1">
              <a:spcAft>
                <a:spcPts val="0"/>
              </a:spcAft>
              <a:buFont typeface="Arial" pitchFamily="34" charset="0"/>
              <a:buNone/>
              <a:defRPr/>
            </a:pPr>
            <a:r>
              <a:rPr lang="en-US" sz="2000" dirty="0" smtClean="0"/>
              <a:t>	</a:t>
            </a:r>
            <a:endParaRPr lang="hu-HU" sz="2000" dirty="0" smtClean="0"/>
          </a:p>
          <a:p>
            <a:pPr marL="857250" lvl="1" indent="-457200" eaLnBrk="1" fontAlgn="auto" hangingPunct="1">
              <a:spcAft>
                <a:spcPts val="0"/>
              </a:spcAft>
              <a:buFont typeface="Arial" pitchFamily="34" charset="0"/>
              <a:buNone/>
              <a:defRPr/>
            </a:pPr>
            <a:endParaRPr lang="hu-HU" sz="2000" dirty="0" smtClean="0"/>
          </a:p>
          <a:p>
            <a:pPr marL="857250" lvl="1" indent="-457200" eaLnBrk="1" fontAlgn="auto" hangingPunct="1">
              <a:spcAft>
                <a:spcPts val="0"/>
              </a:spcAft>
              <a:buFont typeface="Wingdings" pitchFamily="2" charset="2"/>
              <a:buChar char="Ø"/>
              <a:defRPr/>
            </a:pPr>
            <a:endParaRPr lang="hu-HU" sz="2000" dirty="0" smtClean="0"/>
          </a:p>
          <a:p>
            <a:pPr marL="857250" lvl="1" indent="-457200" eaLnBrk="1" fontAlgn="auto" hangingPunct="1">
              <a:spcAft>
                <a:spcPts val="0"/>
              </a:spcAft>
              <a:buFont typeface="Wingdings" pitchFamily="2" charset="2"/>
              <a:buChar char="Ø"/>
              <a:defRPr/>
            </a:pPr>
            <a:endParaRPr lang="hu-HU" sz="2000" dirty="0" smtClean="0"/>
          </a:p>
          <a:p>
            <a:pPr marL="457200" indent="-457200" eaLnBrk="1" fontAlgn="auto" hangingPunct="1">
              <a:spcAft>
                <a:spcPts val="0"/>
              </a:spcAft>
              <a:buFont typeface="Wingdings" pitchFamily="2" charset="2"/>
              <a:buChar char="Ø"/>
              <a:defRPr/>
            </a:pPr>
            <a:endParaRPr lang="en-GB" sz="2000" b="1" dirty="0" smtClean="0">
              <a:latin typeface="Trebuchet MS" pitchFamily="34" charset="0"/>
            </a:endParaRPr>
          </a:p>
          <a:p>
            <a:pPr marL="457200" indent="-457200" eaLnBrk="1" fontAlgn="auto" hangingPunct="1">
              <a:spcAft>
                <a:spcPts val="0"/>
              </a:spcAft>
              <a:buFont typeface="Wingdings" pitchFamily="2" charset="2"/>
              <a:buChar char="Ø"/>
              <a:defRPr/>
            </a:pPr>
            <a:endParaRPr lang="en-GB" sz="2000" b="1" dirty="0" smtClean="0">
              <a:latin typeface="Trebuchet MS" pitchFamily="34" charset="0"/>
            </a:endParaRPr>
          </a:p>
          <a:p>
            <a:pPr marL="457200" indent="-457200" eaLnBrk="1" fontAlgn="auto" hangingPunct="1">
              <a:spcAft>
                <a:spcPts val="0"/>
              </a:spcAft>
              <a:buFont typeface="Wingdings" pitchFamily="2" charset="2"/>
              <a:buChar char="Ø"/>
              <a:defRPr/>
            </a:pPr>
            <a:endParaRPr lang="hu-HU" sz="2000" b="1" dirty="0" smtClean="0">
              <a:latin typeface="Trebuchet MS" pitchFamily="34" charset="0"/>
            </a:endParaRPr>
          </a:p>
          <a:p>
            <a:pPr eaLnBrk="1" fontAlgn="auto" hangingPunct="1">
              <a:spcAft>
                <a:spcPts val="0"/>
              </a:spcAft>
              <a:buFont typeface="Arial" charset="0"/>
              <a:buNone/>
              <a:defRPr/>
            </a:pPr>
            <a:endParaRPr lang="en-US" sz="2000" b="1" dirty="0">
              <a:latin typeface="Trebuchet MS" pitchFamily="34" charset="0"/>
            </a:endParaRPr>
          </a:p>
          <a:p>
            <a:pPr eaLnBrk="1" fontAlgn="auto" hangingPunct="1">
              <a:spcAft>
                <a:spcPts val="0"/>
              </a:spcAft>
              <a:buFont typeface="Arial" charset="0"/>
              <a:buNone/>
              <a:defRPr/>
            </a:pPr>
            <a:endParaRPr lang="en-US" sz="2000" dirty="0">
              <a:latin typeface="Trebuchet MS" pitchFamily="34" charset="0"/>
            </a:endParaRPr>
          </a:p>
        </p:txBody>
      </p:sp>
      <p:pic>
        <p:nvPicPr>
          <p:cNvPr id="14341" name="Grafi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444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4"/>
          <p:cNvSpPr>
            <a:spLocks noGrp="1"/>
          </p:cNvSpPr>
          <p:nvPr>
            <p:ph type="title"/>
          </p:nvPr>
        </p:nvSpPr>
        <p:spPr>
          <a:xfrm>
            <a:off x="539750" y="835025"/>
            <a:ext cx="8229600" cy="1008063"/>
          </a:xfrm>
        </p:spPr>
        <p:txBody>
          <a:bodyPr>
            <a:normAutofit fontScale="90000"/>
          </a:bodyPr>
          <a:lstStyle/>
          <a:p>
            <a:pPr algn="ctr" eaLnBrk="1" hangingPunct="1"/>
            <a:r>
              <a:rPr lang="hu-HU" sz="4000" dirty="0" smtClean="0"/>
              <a:t/>
            </a:r>
            <a:br>
              <a:rPr lang="hu-HU" sz="4000" dirty="0" smtClean="0"/>
            </a:br>
            <a:r>
              <a:rPr lang="hu-HU" sz="4000" dirty="0" smtClean="0"/>
              <a:t>PRINCIPLES-MANDATE </a:t>
            </a:r>
          </a:p>
        </p:txBody>
      </p:sp>
      <p:sp>
        <p:nvSpPr>
          <p:cNvPr id="11" name="Tartalom helye 10"/>
          <p:cNvSpPr>
            <a:spLocks noGrp="1"/>
          </p:cNvSpPr>
          <p:nvPr>
            <p:ph idx="1"/>
          </p:nvPr>
        </p:nvSpPr>
        <p:spPr>
          <a:xfrm>
            <a:off x="467544" y="1988840"/>
            <a:ext cx="8229600" cy="4525963"/>
          </a:xfrm>
        </p:spPr>
        <p:txBody>
          <a:bodyPr>
            <a:normAutofit fontScale="92500" lnSpcReduction="10000"/>
          </a:bodyPr>
          <a:lstStyle/>
          <a:p>
            <a:pPr>
              <a:lnSpc>
                <a:spcPct val="80000"/>
              </a:lnSpc>
              <a:buFont typeface="Wingdings" panose="05000000000000000000" pitchFamily="2" charset="2"/>
              <a:buChar char="ü"/>
            </a:pPr>
            <a:r>
              <a:rPr lang="en-US" altLang="en-US" sz="2800" dirty="0" smtClean="0"/>
              <a:t>Communication </a:t>
            </a:r>
            <a:r>
              <a:rPr lang="en-US" altLang="en-US" sz="2800" dirty="0"/>
              <a:t>from the Commission to the European Parliament, the Council, the European Economic and Social Committee and the Committee of Regions (8.12.2010., COM(2010) 715 final), and; </a:t>
            </a:r>
          </a:p>
          <a:p>
            <a:pPr>
              <a:lnSpc>
                <a:spcPct val="80000"/>
              </a:lnSpc>
              <a:buFont typeface="Wingdings" panose="05000000000000000000" pitchFamily="2" charset="2"/>
              <a:buChar char="ü"/>
            </a:pPr>
            <a:r>
              <a:rPr lang="en-US" altLang="en-US" sz="2800" dirty="0"/>
              <a:t> Accompanying Action Plan of the European Commission (8.12.2010., SEC(2010) 1489, as well as; </a:t>
            </a:r>
          </a:p>
          <a:p>
            <a:pPr>
              <a:lnSpc>
                <a:spcPct val="80000"/>
              </a:lnSpc>
              <a:buFont typeface="Wingdings" panose="05000000000000000000" pitchFamily="2" charset="2"/>
              <a:buChar char="ü"/>
            </a:pPr>
            <a:r>
              <a:rPr lang="en-US" altLang="en-US" sz="2800" dirty="0"/>
              <a:t> European Parliament Resolution of 21 January 2010 on a European Strategy for the Danube Region (P7</a:t>
            </a:r>
            <a:r>
              <a:rPr lang="hu-HU" altLang="en-US" sz="2800" dirty="0"/>
              <a:t> </a:t>
            </a:r>
            <a:r>
              <a:rPr lang="en-US" altLang="en-US" sz="2800" dirty="0"/>
              <a:t>TA-PROV (2010)</a:t>
            </a:r>
            <a:r>
              <a:rPr lang="hu-HU" altLang="en-US" sz="2800" dirty="0"/>
              <a:t> </a:t>
            </a:r>
            <a:r>
              <a:rPr lang="en-US" altLang="en-US" sz="2800" dirty="0"/>
              <a:t>0008; </a:t>
            </a:r>
          </a:p>
          <a:p>
            <a:pPr>
              <a:lnSpc>
                <a:spcPct val="80000"/>
              </a:lnSpc>
              <a:buFont typeface="Wingdings" panose="05000000000000000000" pitchFamily="2" charset="2"/>
              <a:buChar char="ü"/>
            </a:pPr>
            <a:r>
              <a:rPr lang="en-US" altLang="en-US" sz="2800" dirty="0"/>
              <a:t> Council Conclusions on the European Union Strategy for the Danube Region (3083rd General Affairs Council meeting, Brussels, 13 April 2011); </a:t>
            </a:r>
          </a:p>
          <a:p>
            <a:pPr>
              <a:lnSpc>
                <a:spcPct val="80000"/>
              </a:lnSpc>
              <a:buFont typeface="Wingdings" panose="05000000000000000000" pitchFamily="2" charset="2"/>
              <a:buChar char="ü"/>
            </a:pPr>
            <a:r>
              <a:rPr lang="en-US" altLang="en-US" sz="2800" dirty="0"/>
              <a:t> Guidance to the Priority Area Coordinators of the European Commission – DG REGIO;</a:t>
            </a:r>
            <a:endParaRPr lang="hu-HU" sz="2800" dirty="0" smtClean="0"/>
          </a:p>
        </p:txBody>
      </p:sp>
      <p:pic>
        <p:nvPicPr>
          <p:cNvPr id="6148" name="Obrázok 1"/>
          <p:cNvPicPr>
            <a:picLocks noChangeAspect="1" noChangeArrowheads="1"/>
          </p:cNvPicPr>
          <p:nvPr/>
        </p:nvPicPr>
        <p:blipFill>
          <a:blip r:embed="rId3">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ia számának helye 6"/>
          <p:cNvSpPr>
            <a:spLocks noGrp="1"/>
          </p:cNvSpPr>
          <p:nvPr>
            <p:ph type="sldNum" sz="quarter" idx="12"/>
          </p:nvPr>
        </p:nvSpPr>
        <p:spPr/>
        <p:txBody>
          <a:bodyPr/>
          <a:lstStyle/>
          <a:p>
            <a:pPr>
              <a:defRPr/>
            </a:pPr>
            <a:fld id="{9B0206E3-150C-47C0-98F4-B33B1D2E8DE1}" type="slidenum">
              <a:rPr lang="hu-HU"/>
              <a:pPr>
                <a:defRPr/>
              </a:pPr>
              <a:t>4</a:t>
            </a:fld>
            <a:endParaRPr lang="hu-HU"/>
          </a:p>
        </p:txBody>
      </p:sp>
      <p:sp>
        <p:nvSpPr>
          <p:cNvPr id="8" name="Élőláb helye 7"/>
          <p:cNvSpPr>
            <a:spLocks noGrp="1"/>
          </p:cNvSpPr>
          <p:nvPr>
            <p:ph type="ftr" sz="quarter" idx="11"/>
          </p:nvPr>
        </p:nvSpPr>
        <p:spPr/>
        <p:txBody>
          <a:bodyPr/>
          <a:lstStyle/>
          <a:p>
            <a:pPr>
              <a:defRPr/>
            </a:pPr>
            <a:endParaRPr lang="hu-HU" dirty="0"/>
          </a:p>
        </p:txBody>
      </p:sp>
    </p:spTree>
    <p:extLst>
      <p:ext uri="{BB962C8B-B14F-4D97-AF65-F5344CB8AC3E}">
        <p14:creationId xmlns:p14="http://schemas.microsoft.com/office/powerpoint/2010/main" xmlns="" val="3189323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Sample X.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73649"/>
            <a:ext cx="8693518" cy="629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Cím 1"/>
          <p:cNvSpPr>
            <a:spLocks noGrp="1"/>
          </p:cNvSpPr>
          <p:nvPr>
            <p:ph type="title"/>
          </p:nvPr>
        </p:nvSpPr>
        <p:spPr/>
        <p:txBody>
          <a:bodyPr>
            <a:normAutofit/>
          </a:bodyPr>
          <a:lstStyle/>
          <a:p>
            <a:r>
              <a:rPr lang="hu-HU" sz="3600" dirty="0" smtClean="0"/>
              <a:t>                           </a:t>
            </a:r>
            <a:r>
              <a:rPr lang="hu-HU" sz="3600" dirty="0" err="1" smtClean="0"/>
              <a:t>Recommendations</a:t>
            </a:r>
            <a:endParaRPr lang="en-GB" sz="3600" dirty="0" smtClean="0"/>
          </a:p>
        </p:txBody>
      </p:sp>
      <p:sp>
        <p:nvSpPr>
          <p:cNvPr id="11267" name="Tartalom helye 2"/>
          <p:cNvSpPr>
            <a:spLocks noGrp="1"/>
          </p:cNvSpPr>
          <p:nvPr>
            <p:ph idx="1"/>
          </p:nvPr>
        </p:nvSpPr>
        <p:spPr>
          <a:xfrm>
            <a:off x="395288" y="1773238"/>
            <a:ext cx="8229600" cy="4389437"/>
          </a:xfrm>
        </p:spPr>
        <p:txBody>
          <a:bodyPr>
            <a:normAutofit fontScale="92500" lnSpcReduction="10000"/>
          </a:bodyPr>
          <a:lstStyle/>
          <a:p>
            <a:r>
              <a:rPr lang="hu-HU" dirty="0" err="1" smtClean="0">
                <a:solidFill>
                  <a:schemeClr val="bg1"/>
                </a:solidFill>
              </a:rPr>
              <a:t>How</a:t>
            </a:r>
            <a:r>
              <a:rPr lang="hu-HU" dirty="0" smtClean="0">
                <a:solidFill>
                  <a:schemeClr val="bg1"/>
                </a:solidFill>
              </a:rPr>
              <a:t> </a:t>
            </a:r>
            <a:r>
              <a:rPr lang="hu-HU" dirty="0" err="1" smtClean="0">
                <a:solidFill>
                  <a:schemeClr val="bg1"/>
                </a:solidFill>
              </a:rPr>
              <a:t>to</a:t>
            </a:r>
            <a:r>
              <a:rPr lang="hu-HU" dirty="0" smtClean="0">
                <a:solidFill>
                  <a:schemeClr val="bg1"/>
                </a:solidFill>
              </a:rPr>
              <a:t> </a:t>
            </a:r>
            <a:r>
              <a:rPr lang="hu-HU" dirty="0" err="1" smtClean="0">
                <a:solidFill>
                  <a:schemeClr val="bg1"/>
                </a:solidFill>
              </a:rPr>
              <a:t>find</a:t>
            </a:r>
            <a:r>
              <a:rPr lang="hu-HU" dirty="0" smtClean="0">
                <a:solidFill>
                  <a:schemeClr val="bg1"/>
                </a:solidFill>
              </a:rPr>
              <a:t> </a:t>
            </a:r>
            <a:r>
              <a:rPr lang="hu-HU" dirty="0" err="1" smtClean="0">
                <a:solidFill>
                  <a:schemeClr val="bg1"/>
                </a:solidFill>
              </a:rPr>
              <a:t>good</a:t>
            </a:r>
            <a:r>
              <a:rPr lang="hu-HU" dirty="0" smtClean="0">
                <a:solidFill>
                  <a:schemeClr val="bg1"/>
                </a:solidFill>
              </a:rPr>
              <a:t> </a:t>
            </a:r>
            <a:r>
              <a:rPr lang="hu-HU" dirty="0" err="1" smtClean="0">
                <a:solidFill>
                  <a:schemeClr val="bg1"/>
                </a:solidFill>
              </a:rPr>
              <a:t>partners</a:t>
            </a:r>
            <a:r>
              <a:rPr lang="hu-HU" dirty="0" smtClean="0">
                <a:solidFill>
                  <a:schemeClr val="bg1"/>
                </a:solidFill>
              </a:rPr>
              <a:t>? </a:t>
            </a:r>
          </a:p>
          <a:p>
            <a:r>
              <a:rPr lang="hu-HU" dirty="0" err="1" smtClean="0">
                <a:solidFill>
                  <a:schemeClr val="bg1"/>
                </a:solidFill>
              </a:rPr>
              <a:t>How</a:t>
            </a:r>
            <a:r>
              <a:rPr lang="hu-HU" dirty="0" smtClean="0">
                <a:solidFill>
                  <a:schemeClr val="bg1"/>
                </a:solidFill>
              </a:rPr>
              <a:t> </a:t>
            </a:r>
            <a:r>
              <a:rPr lang="hu-HU" dirty="0" err="1" smtClean="0">
                <a:solidFill>
                  <a:schemeClr val="bg1"/>
                </a:solidFill>
              </a:rPr>
              <a:t>to</a:t>
            </a:r>
            <a:r>
              <a:rPr lang="hu-HU" dirty="0" smtClean="0">
                <a:solidFill>
                  <a:schemeClr val="bg1"/>
                </a:solidFill>
              </a:rPr>
              <a:t> </a:t>
            </a:r>
            <a:r>
              <a:rPr lang="hu-HU" dirty="0" err="1" smtClean="0">
                <a:solidFill>
                  <a:schemeClr val="bg1"/>
                </a:solidFill>
              </a:rPr>
              <a:t>find</a:t>
            </a:r>
            <a:r>
              <a:rPr lang="hu-HU" dirty="0" smtClean="0">
                <a:solidFill>
                  <a:schemeClr val="bg1"/>
                </a:solidFill>
              </a:rPr>
              <a:t> </a:t>
            </a:r>
            <a:r>
              <a:rPr lang="hu-HU" dirty="0" err="1" smtClean="0">
                <a:solidFill>
                  <a:schemeClr val="bg1"/>
                </a:solidFill>
              </a:rPr>
              <a:t>financial</a:t>
            </a:r>
            <a:r>
              <a:rPr lang="hu-HU" dirty="0" smtClean="0">
                <a:solidFill>
                  <a:schemeClr val="bg1"/>
                </a:solidFill>
              </a:rPr>
              <a:t> </a:t>
            </a:r>
            <a:r>
              <a:rPr lang="hu-HU" dirty="0" err="1" smtClean="0">
                <a:solidFill>
                  <a:schemeClr val="bg1"/>
                </a:solidFill>
              </a:rPr>
              <a:t>support</a:t>
            </a:r>
            <a:r>
              <a:rPr lang="hu-HU" dirty="0" smtClean="0">
                <a:solidFill>
                  <a:schemeClr val="bg1"/>
                </a:solidFill>
              </a:rPr>
              <a:t>? </a:t>
            </a:r>
          </a:p>
          <a:p>
            <a:r>
              <a:rPr lang="hu-HU" dirty="0" smtClean="0">
                <a:solidFill>
                  <a:schemeClr val="bg1"/>
                </a:solidFill>
              </a:rPr>
              <a:t>BE PREPARED: </a:t>
            </a:r>
            <a:r>
              <a:rPr lang="hu-HU" dirty="0" err="1" smtClean="0">
                <a:solidFill>
                  <a:schemeClr val="bg1"/>
                </a:solidFill>
              </a:rPr>
              <a:t>good</a:t>
            </a:r>
            <a:r>
              <a:rPr lang="hu-HU" dirty="0" smtClean="0">
                <a:solidFill>
                  <a:schemeClr val="bg1"/>
                </a:solidFill>
              </a:rPr>
              <a:t> </a:t>
            </a:r>
            <a:r>
              <a:rPr lang="hu-HU" dirty="0" err="1" smtClean="0">
                <a:solidFill>
                  <a:schemeClr val="bg1"/>
                </a:solidFill>
              </a:rPr>
              <a:t>preparation</a:t>
            </a:r>
            <a:r>
              <a:rPr lang="hu-HU" dirty="0" smtClean="0">
                <a:solidFill>
                  <a:schemeClr val="bg1"/>
                </a:solidFill>
              </a:rPr>
              <a:t> is </a:t>
            </a:r>
            <a:r>
              <a:rPr lang="hu-HU" dirty="0" err="1" smtClean="0">
                <a:solidFill>
                  <a:schemeClr val="bg1"/>
                </a:solidFill>
              </a:rPr>
              <a:t>the</a:t>
            </a:r>
            <a:r>
              <a:rPr lang="hu-HU" dirty="0" smtClean="0">
                <a:solidFill>
                  <a:schemeClr val="bg1"/>
                </a:solidFill>
              </a:rPr>
              <a:t> </a:t>
            </a:r>
            <a:r>
              <a:rPr lang="hu-HU" dirty="0" err="1" smtClean="0">
                <a:solidFill>
                  <a:schemeClr val="bg1"/>
                </a:solidFill>
              </a:rPr>
              <a:t>key</a:t>
            </a:r>
            <a:endParaRPr lang="hu-HU" dirty="0" smtClean="0">
              <a:solidFill>
                <a:schemeClr val="bg1"/>
              </a:solidFill>
            </a:endParaRPr>
          </a:p>
          <a:p>
            <a:r>
              <a:rPr lang="hu-HU" dirty="0" smtClean="0">
                <a:solidFill>
                  <a:schemeClr val="bg1"/>
                </a:solidFill>
              </a:rPr>
              <a:t>COOPERATE: </a:t>
            </a:r>
            <a:r>
              <a:rPr lang="hu-HU" dirty="0" err="1" smtClean="0">
                <a:solidFill>
                  <a:schemeClr val="bg1"/>
                </a:solidFill>
              </a:rPr>
              <a:t>find</a:t>
            </a:r>
            <a:r>
              <a:rPr lang="hu-HU" dirty="0" smtClean="0">
                <a:solidFill>
                  <a:schemeClr val="bg1"/>
                </a:solidFill>
              </a:rPr>
              <a:t> </a:t>
            </a:r>
            <a:r>
              <a:rPr lang="hu-HU" dirty="0" err="1" smtClean="0">
                <a:solidFill>
                  <a:schemeClr val="bg1"/>
                </a:solidFill>
              </a:rPr>
              <a:t>the</a:t>
            </a:r>
            <a:r>
              <a:rPr lang="hu-HU" dirty="0" smtClean="0">
                <a:solidFill>
                  <a:schemeClr val="bg1"/>
                </a:solidFill>
              </a:rPr>
              <a:t> most </a:t>
            </a:r>
            <a:r>
              <a:rPr lang="hu-HU" dirty="0" err="1" smtClean="0">
                <a:solidFill>
                  <a:schemeClr val="bg1"/>
                </a:solidFill>
              </a:rPr>
              <a:t>suitable</a:t>
            </a:r>
            <a:r>
              <a:rPr lang="hu-HU" dirty="0" smtClean="0">
                <a:solidFill>
                  <a:schemeClr val="bg1"/>
                </a:solidFill>
              </a:rPr>
              <a:t> </a:t>
            </a:r>
            <a:r>
              <a:rPr lang="hu-HU" dirty="0" err="1" smtClean="0">
                <a:solidFill>
                  <a:schemeClr val="bg1"/>
                </a:solidFill>
              </a:rPr>
              <a:t>partners</a:t>
            </a:r>
            <a:r>
              <a:rPr lang="hu-HU" dirty="0" smtClean="0">
                <a:solidFill>
                  <a:schemeClr val="bg1"/>
                </a:solidFill>
              </a:rPr>
              <a:t>, </a:t>
            </a:r>
            <a:r>
              <a:rPr lang="hu-HU" dirty="0" err="1" smtClean="0">
                <a:solidFill>
                  <a:schemeClr val="bg1"/>
                </a:solidFill>
              </a:rPr>
              <a:t>network</a:t>
            </a:r>
            <a:endParaRPr lang="hu-HU" dirty="0" smtClean="0">
              <a:solidFill>
                <a:schemeClr val="bg1"/>
              </a:solidFill>
            </a:endParaRPr>
          </a:p>
          <a:p>
            <a:r>
              <a:rPr lang="hu-HU" dirty="0" smtClean="0">
                <a:solidFill>
                  <a:schemeClr val="bg1"/>
                </a:solidFill>
              </a:rPr>
              <a:t>INVEST: </a:t>
            </a:r>
            <a:r>
              <a:rPr lang="hu-HU" dirty="0" err="1" smtClean="0">
                <a:solidFill>
                  <a:schemeClr val="bg1"/>
                </a:solidFill>
              </a:rPr>
              <a:t>time</a:t>
            </a:r>
            <a:r>
              <a:rPr lang="hu-HU" dirty="0" smtClean="0">
                <a:solidFill>
                  <a:schemeClr val="bg1"/>
                </a:solidFill>
              </a:rPr>
              <a:t> </a:t>
            </a:r>
            <a:r>
              <a:rPr lang="hu-HU" dirty="0" err="1" smtClean="0">
                <a:solidFill>
                  <a:schemeClr val="bg1"/>
                </a:solidFill>
              </a:rPr>
              <a:t>for</a:t>
            </a:r>
            <a:r>
              <a:rPr lang="hu-HU" dirty="0" smtClean="0">
                <a:solidFill>
                  <a:schemeClr val="bg1"/>
                </a:solidFill>
              </a:rPr>
              <a:t> </a:t>
            </a:r>
            <a:r>
              <a:rPr lang="hu-HU" dirty="0" err="1" smtClean="0">
                <a:solidFill>
                  <a:schemeClr val="bg1"/>
                </a:solidFill>
              </a:rPr>
              <a:t>planning</a:t>
            </a:r>
            <a:r>
              <a:rPr lang="hu-HU" dirty="0" smtClean="0">
                <a:solidFill>
                  <a:schemeClr val="bg1"/>
                </a:solidFill>
              </a:rPr>
              <a:t> and </a:t>
            </a:r>
            <a:r>
              <a:rPr lang="hu-HU" dirty="0" err="1" smtClean="0">
                <a:solidFill>
                  <a:schemeClr val="bg1"/>
                </a:solidFill>
              </a:rPr>
              <a:t>preparation</a:t>
            </a:r>
            <a:r>
              <a:rPr lang="hu-HU" dirty="0" smtClean="0">
                <a:solidFill>
                  <a:schemeClr val="bg1"/>
                </a:solidFill>
              </a:rPr>
              <a:t> </a:t>
            </a:r>
          </a:p>
          <a:p>
            <a:r>
              <a:rPr lang="hu-HU" dirty="0" smtClean="0">
                <a:solidFill>
                  <a:schemeClr val="bg1"/>
                </a:solidFill>
              </a:rPr>
              <a:t>INTEGRATE: </a:t>
            </a:r>
            <a:r>
              <a:rPr lang="hu-HU" dirty="0" err="1" smtClean="0">
                <a:solidFill>
                  <a:schemeClr val="bg1"/>
                </a:solidFill>
              </a:rPr>
              <a:t>partners</a:t>
            </a:r>
            <a:r>
              <a:rPr lang="hu-HU" dirty="0" smtClean="0">
                <a:solidFill>
                  <a:schemeClr val="bg1"/>
                </a:solidFill>
              </a:rPr>
              <a:t> and </a:t>
            </a:r>
            <a:r>
              <a:rPr lang="hu-HU" dirty="0" err="1" smtClean="0">
                <a:solidFill>
                  <a:schemeClr val="bg1"/>
                </a:solidFill>
              </a:rPr>
              <a:t>issues</a:t>
            </a:r>
            <a:endParaRPr lang="hu-HU" dirty="0" smtClean="0">
              <a:solidFill>
                <a:schemeClr val="bg1"/>
              </a:solidFill>
            </a:endParaRPr>
          </a:p>
          <a:p>
            <a:r>
              <a:rPr lang="hu-HU" dirty="0" err="1" smtClean="0">
                <a:solidFill>
                  <a:schemeClr val="bg1"/>
                </a:solidFill>
              </a:rPr>
              <a:t>Make</a:t>
            </a:r>
            <a:r>
              <a:rPr lang="hu-HU" dirty="0" smtClean="0">
                <a:solidFill>
                  <a:schemeClr val="bg1"/>
                </a:solidFill>
              </a:rPr>
              <a:t> a GOOD project </a:t>
            </a:r>
            <a:r>
              <a:rPr lang="hu-HU" dirty="0" err="1" smtClean="0">
                <a:solidFill>
                  <a:schemeClr val="bg1"/>
                </a:solidFill>
              </a:rPr>
              <a:t>for</a:t>
            </a:r>
            <a:r>
              <a:rPr lang="hu-HU" dirty="0" smtClean="0">
                <a:solidFill>
                  <a:schemeClr val="bg1"/>
                </a:solidFill>
              </a:rPr>
              <a:t> a </a:t>
            </a:r>
            <a:r>
              <a:rPr lang="hu-HU" dirty="0" err="1" smtClean="0">
                <a:solidFill>
                  <a:schemeClr val="bg1"/>
                </a:solidFill>
              </a:rPr>
              <a:t>good</a:t>
            </a:r>
            <a:r>
              <a:rPr lang="hu-HU" dirty="0" smtClean="0">
                <a:solidFill>
                  <a:schemeClr val="bg1"/>
                </a:solidFill>
              </a:rPr>
              <a:t> </a:t>
            </a:r>
            <a:r>
              <a:rPr lang="hu-HU" dirty="0" err="1" smtClean="0">
                <a:solidFill>
                  <a:schemeClr val="bg1"/>
                </a:solidFill>
              </a:rPr>
              <a:t>purpose</a:t>
            </a:r>
            <a:r>
              <a:rPr lang="hu-HU" dirty="0" smtClean="0">
                <a:solidFill>
                  <a:schemeClr val="bg1"/>
                </a:solidFill>
              </a:rPr>
              <a:t>, </a:t>
            </a:r>
            <a:r>
              <a:rPr lang="hu-HU" dirty="0" err="1" smtClean="0">
                <a:solidFill>
                  <a:schemeClr val="bg1"/>
                </a:solidFill>
              </a:rPr>
              <a:t>then</a:t>
            </a:r>
            <a:r>
              <a:rPr lang="hu-HU" dirty="0" smtClean="0">
                <a:solidFill>
                  <a:schemeClr val="bg1"/>
                </a:solidFill>
              </a:rPr>
              <a:t> </a:t>
            </a:r>
            <a:r>
              <a:rPr lang="hu-HU" dirty="0" err="1" smtClean="0">
                <a:solidFill>
                  <a:schemeClr val="bg1"/>
                </a:solidFill>
              </a:rPr>
              <a:t>you</a:t>
            </a:r>
            <a:r>
              <a:rPr lang="hu-HU" dirty="0" smtClean="0">
                <a:solidFill>
                  <a:schemeClr val="bg1"/>
                </a:solidFill>
              </a:rPr>
              <a:t> </a:t>
            </a:r>
            <a:r>
              <a:rPr lang="hu-HU" dirty="0" err="1" smtClean="0">
                <a:solidFill>
                  <a:schemeClr val="bg1"/>
                </a:solidFill>
              </a:rPr>
              <a:t>will</a:t>
            </a:r>
            <a:r>
              <a:rPr lang="hu-HU" dirty="0" smtClean="0">
                <a:solidFill>
                  <a:schemeClr val="bg1"/>
                </a:solidFill>
              </a:rPr>
              <a:t> </a:t>
            </a:r>
            <a:r>
              <a:rPr lang="hu-HU" dirty="0" err="1" smtClean="0">
                <a:solidFill>
                  <a:schemeClr val="bg1"/>
                </a:solidFill>
              </a:rPr>
              <a:t>find</a:t>
            </a:r>
            <a:r>
              <a:rPr lang="hu-HU" dirty="0" smtClean="0">
                <a:solidFill>
                  <a:schemeClr val="bg1"/>
                </a:solidFill>
              </a:rPr>
              <a:t> </a:t>
            </a:r>
            <a:r>
              <a:rPr lang="hu-HU" dirty="0" err="1" smtClean="0">
                <a:solidFill>
                  <a:schemeClr val="bg1"/>
                </a:solidFill>
              </a:rPr>
              <a:t>a</a:t>
            </a:r>
            <a:r>
              <a:rPr lang="hu-HU" dirty="0" smtClean="0">
                <a:solidFill>
                  <a:schemeClr val="bg1"/>
                </a:solidFill>
              </a:rPr>
              <a:t> </a:t>
            </a:r>
            <a:r>
              <a:rPr lang="hu-HU" dirty="0" err="1" smtClean="0">
                <a:solidFill>
                  <a:schemeClr val="bg1"/>
                </a:solidFill>
              </a:rPr>
              <a:t>support-</a:t>
            </a:r>
            <a:r>
              <a:rPr lang="hu-HU" dirty="0" smtClean="0">
                <a:solidFill>
                  <a:schemeClr val="bg1"/>
                </a:solidFill>
              </a:rPr>
              <a:t> CONTACT THE </a:t>
            </a:r>
            <a:r>
              <a:rPr lang="hu-HU" dirty="0" err="1" smtClean="0">
                <a:solidFill>
                  <a:schemeClr val="bg1"/>
                </a:solidFill>
              </a:rPr>
              <a:t>PACs</a:t>
            </a:r>
            <a:r>
              <a:rPr lang="hu-HU" dirty="0" smtClean="0">
                <a:solidFill>
                  <a:schemeClr val="bg1"/>
                </a:solidFill>
              </a:rPr>
              <a:t>!</a:t>
            </a:r>
          </a:p>
          <a:p>
            <a:endParaRPr lang="en-GB" dirty="0" smtClean="0"/>
          </a:p>
        </p:txBody>
      </p:sp>
      <p:sp>
        <p:nvSpPr>
          <p:cNvPr id="4" name="Dátum helye 3"/>
          <p:cNvSpPr>
            <a:spLocks noGrp="1"/>
          </p:cNvSpPr>
          <p:nvPr>
            <p:ph type="dt" sz="quarter" idx="10"/>
          </p:nvPr>
        </p:nvSpPr>
        <p:spPr/>
        <p:txBody>
          <a:bodyPr/>
          <a:lstStyle/>
          <a:p>
            <a:pPr>
              <a:defRPr/>
            </a:pPr>
            <a:endParaRPr lang="hu-HU" dirty="0"/>
          </a:p>
        </p:txBody>
      </p:sp>
      <p:sp>
        <p:nvSpPr>
          <p:cNvPr id="5" name="Élőláb helye 4"/>
          <p:cNvSpPr>
            <a:spLocks noGrp="1"/>
          </p:cNvSpPr>
          <p:nvPr>
            <p:ph type="ftr" sz="quarter" idx="11"/>
          </p:nvPr>
        </p:nvSpPr>
        <p:spPr/>
        <p:txBody>
          <a:bodyPr/>
          <a:lstStyle/>
          <a:p>
            <a:pPr>
              <a:defRPr/>
            </a:pPr>
            <a:endParaRPr lang="hu-HU" dirty="0"/>
          </a:p>
        </p:txBody>
      </p:sp>
      <p:sp>
        <p:nvSpPr>
          <p:cNvPr id="6" name="Dia számának helye 5"/>
          <p:cNvSpPr>
            <a:spLocks noGrp="1"/>
          </p:cNvSpPr>
          <p:nvPr>
            <p:ph type="sldNum" sz="quarter" idx="12"/>
          </p:nvPr>
        </p:nvSpPr>
        <p:spPr/>
        <p:txBody>
          <a:bodyPr/>
          <a:lstStyle/>
          <a:p>
            <a:pPr>
              <a:defRPr/>
            </a:pPr>
            <a:fld id="{EE0EF162-5B4A-48A7-80C5-407372F51B96}" type="slidenum">
              <a:rPr lang="hu-HU" smtClean="0"/>
              <a:pPr>
                <a:defRPr/>
              </a:pPr>
              <a:t>40</a:t>
            </a:fld>
            <a:endParaRPr lang="hu-HU"/>
          </a:p>
        </p:txBody>
      </p:sp>
      <p:pic>
        <p:nvPicPr>
          <p:cNvPr id="7" name="Grafik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9" y="188913"/>
            <a:ext cx="2736428" cy="983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8886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667" y="188640"/>
            <a:ext cx="8535508" cy="6669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0" name="Grafik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3901" y="5840245"/>
            <a:ext cx="2486249" cy="1017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Gerade Verbindung 4"/>
          <p:cNvCxnSpPr/>
          <p:nvPr/>
        </p:nvCxnSpPr>
        <p:spPr>
          <a:xfrm flipH="1">
            <a:off x="250825" y="4508500"/>
            <a:ext cx="8569325" cy="0"/>
          </a:xfrm>
          <a:prstGeom prst="line">
            <a:avLst/>
          </a:prstGeom>
          <a:ln w="12700">
            <a:solidFill>
              <a:srgbClr val="94C456"/>
            </a:solidFill>
          </a:ln>
        </p:spPr>
        <p:style>
          <a:lnRef idx="1">
            <a:schemeClr val="accent1"/>
          </a:lnRef>
          <a:fillRef idx="0">
            <a:schemeClr val="accent1"/>
          </a:fillRef>
          <a:effectRef idx="0">
            <a:schemeClr val="accent1"/>
          </a:effectRef>
          <a:fontRef idx="minor">
            <a:schemeClr val="tx1"/>
          </a:fontRef>
        </p:style>
      </p:cxnSp>
      <p:sp>
        <p:nvSpPr>
          <p:cNvPr id="12292" name="Textfeld 6"/>
          <p:cNvSpPr txBox="1">
            <a:spLocks noChangeArrowheads="1"/>
          </p:cNvSpPr>
          <p:nvPr/>
        </p:nvSpPr>
        <p:spPr bwMode="auto">
          <a:xfrm>
            <a:off x="4557713" y="6453188"/>
            <a:ext cx="43354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AT" altLang="hu-HU" sz="1200" b="1">
                <a:solidFill>
                  <a:srgbClr val="0E4194"/>
                </a:solidFill>
                <a:latin typeface="Trebuchet MS" pitchFamily="34" charset="0"/>
              </a:rPr>
              <a:t>Visit www.danube-region.eu</a:t>
            </a:r>
          </a:p>
        </p:txBody>
      </p:sp>
      <p:sp>
        <p:nvSpPr>
          <p:cNvPr id="12293" name="Textfeld 7"/>
          <p:cNvSpPr txBox="1">
            <a:spLocks noChangeArrowheads="1"/>
          </p:cNvSpPr>
          <p:nvPr/>
        </p:nvSpPr>
        <p:spPr bwMode="auto">
          <a:xfrm>
            <a:off x="395288" y="765175"/>
            <a:ext cx="82804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AT" altLang="hu-HU" sz="2800" b="1" dirty="0" err="1">
                <a:latin typeface="Trebuchet MS" pitchFamily="34" charset="0"/>
              </a:rPr>
              <a:t>Thank</a:t>
            </a:r>
            <a:r>
              <a:rPr lang="de-AT" altLang="hu-HU" sz="2800" b="1" dirty="0">
                <a:latin typeface="Trebuchet MS" pitchFamily="34" charset="0"/>
              </a:rPr>
              <a:t> </a:t>
            </a:r>
            <a:r>
              <a:rPr lang="de-AT" altLang="hu-HU" sz="2800" b="1" dirty="0" err="1">
                <a:latin typeface="Trebuchet MS" pitchFamily="34" charset="0"/>
              </a:rPr>
              <a:t>you</a:t>
            </a:r>
            <a:r>
              <a:rPr lang="de-AT" altLang="hu-HU" sz="2800" b="1" dirty="0">
                <a:latin typeface="Trebuchet MS" pitchFamily="34" charset="0"/>
              </a:rPr>
              <a:t> </a:t>
            </a:r>
            <a:r>
              <a:rPr lang="de-AT" altLang="hu-HU" sz="2800" b="1" dirty="0" err="1">
                <a:latin typeface="Trebuchet MS" pitchFamily="34" charset="0"/>
              </a:rPr>
              <a:t>for</a:t>
            </a:r>
            <a:r>
              <a:rPr lang="de-AT" altLang="hu-HU" sz="2800" b="1" dirty="0">
                <a:latin typeface="Trebuchet MS" pitchFamily="34" charset="0"/>
              </a:rPr>
              <a:t> </a:t>
            </a:r>
            <a:r>
              <a:rPr lang="de-AT" altLang="hu-HU" sz="2800" b="1" dirty="0" err="1">
                <a:latin typeface="Trebuchet MS" pitchFamily="34" charset="0"/>
              </a:rPr>
              <a:t>attention</a:t>
            </a:r>
            <a:endParaRPr lang="de-AT" altLang="hu-HU" sz="2800" b="1" dirty="0">
              <a:latin typeface="Trebuchet MS" pitchFamily="34" charset="0"/>
            </a:endParaRPr>
          </a:p>
          <a:p>
            <a:pPr eaLnBrk="1" hangingPunct="1"/>
            <a:endParaRPr lang="de-AT" altLang="hu-HU" sz="2800" b="1" dirty="0">
              <a:latin typeface="Trebuchet MS" pitchFamily="34" charset="0"/>
            </a:endParaRPr>
          </a:p>
          <a:p>
            <a:pPr eaLnBrk="1" hangingPunct="1"/>
            <a:r>
              <a:rPr lang="de-AT" altLang="hu-HU" sz="2400" dirty="0">
                <a:latin typeface="Trebuchet MS" pitchFamily="34" charset="0"/>
              </a:rPr>
              <a:t/>
            </a:r>
            <a:br>
              <a:rPr lang="de-AT" altLang="hu-HU" sz="2400" dirty="0">
                <a:latin typeface="Trebuchet MS" pitchFamily="34" charset="0"/>
              </a:rPr>
            </a:br>
            <a:r>
              <a:rPr lang="de-AT" altLang="hu-HU" sz="2400" dirty="0">
                <a:latin typeface="Trebuchet MS" pitchFamily="34" charset="0"/>
                <a:hlinkClick r:id="rId5"/>
              </a:rPr>
              <a:t>www.danube-region.eu</a:t>
            </a:r>
            <a:endParaRPr lang="hu-HU" altLang="hu-HU" sz="2400" dirty="0">
              <a:latin typeface="Trebuchet MS" pitchFamily="34" charset="0"/>
            </a:endParaRPr>
          </a:p>
          <a:p>
            <a:pPr eaLnBrk="1" hangingPunct="1"/>
            <a:r>
              <a:rPr lang="de-AT" altLang="hu-HU" sz="2400" dirty="0">
                <a:latin typeface="Trebuchet MS" pitchFamily="34" charset="0"/>
                <a:hlinkClick r:id="rId6"/>
              </a:rPr>
              <a:t>http://groupspaces.com/WaterQuality/</a:t>
            </a:r>
            <a:endParaRPr lang="hu-HU" altLang="hu-HU" sz="2400" dirty="0">
              <a:latin typeface="Trebuchet MS" pitchFamily="34" charset="0"/>
            </a:endParaRPr>
          </a:p>
          <a:p>
            <a:pPr eaLnBrk="1" hangingPunct="1"/>
            <a:endParaRPr lang="de-AT" altLang="hu-HU" sz="2400" dirty="0">
              <a:latin typeface="Trebuchet MS" pitchFamily="34" charset="0"/>
            </a:endParaRPr>
          </a:p>
        </p:txBody>
      </p:sp>
    </p:spTree>
    <p:extLst>
      <p:ext uri="{BB962C8B-B14F-4D97-AF65-F5344CB8AC3E}">
        <p14:creationId xmlns:p14="http://schemas.microsoft.com/office/powerpoint/2010/main" xmlns="" val="3859107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1"/>
          <p:cNvPicPr>
            <a:picLocks noChangeAspect="1" noChangeArrowheads="1"/>
          </p:cNvPicPr>
          <p:nvPr/>
        </p:nvPicPr>
        <p:blipFill>
          <a:blip r:embed="rId2">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églalap 3"/>
          <p:cNvSpPr/>
          <p:nvPr/>
        </p:nvSpPr>
        <p:spPr>
          <a:xfrm>
            <a:off x="1655786" y="1124745"/>
            <a:ext cx="6516613" cy="4647426"/>
          </a:xfrm>
          <a:prstGeom prst="rect">
            <a:avLst/>
          </a:prstGeom>
        </p:spPr>
        <p:txBody>
          <a:bodyPr wrap="square">
            <a:spAutoFit/>
          </a:bodyPr>
          <a:lstStyle/>
          <a:p>
            <a:pPr>
              <a:buNone/>
            </a:pPr>
            <a:r>
              <a:rPr lang="en-GB" sz="2400" b="1" dirty="0" smtClean="0"/>
              <a:t>The </a:t>
            </a:r>
            <a:r>
              <a:rPr lang="en-GB" sz="2400" b="1" dirty="0"/>
              <a:t>general scheme of EUSDR PA4 </a:t>
            </a:r>
            <a:r>
              <a:rPr lang="en-GB" sz="2400" b="1" dirty="0" smtClean="0"/>
              <a:t>operation</a:t>
            </a:r>
            <a:endParaRPr lang="hu-HU" sz="2400" b="1" dirty="0" smtClean="0"/>
          </a:p>
          <a:p>
            <a:pPr>
              <a:buNone/>
            </a:pPr>
            <a:endParaRPr lang="hu-HU" b="1" dirty="0"/>
          </a:p>
          <a:p>
            <a:pPr>
              <a:buFont typeface="Wingdings" panose="05000000000000000000" pitchFamily="2" charset="2"/>
              <a:buChar char="ü"/>
            </a:pPr>
            <a:r>
              <a:rPr lang="en-GB" sz="2200" dirty="0"/>
              <a:t>Actions (14) set by COM</a:t>
            </a:r>
          </a:p>
          <a:p>
            <a:pPr>
              <a:buFont typeface="Wingdings" panose="05000000000000000000" pitchFamily="2" charset="2"/>
              <a:buChar char="ü"/>
            </a:pPr>
            <a:r>
              <a:rPr lang="en-GB" sz="2200" dirty="0" smtClean="0"/>
              <a:t>Breakdown </a:t>
            </a:r>
            <a:r>
              <a:rPr lang="en-GB" sz="2200" dirty="0"/>
              <a:t>into operational steps (roadmaps) done by SG</a:t>
            </a:r>
          </a:p>
          <a:p>
            <a:pPr>
              <a:buFont typeface="Wingdings" panose="05000000000000000000" pitchFamily="2" charset="2"/>
              <a:buChar char="ü"/>
            </a:pPr>
            <a:r>
              <a:rPr lang="en-GB" sz="2200" dirty="0"/>
              <a:t>Our mission is the improvement of the efficiency of the implementation of roadmap items by</a:t>
            </a:r>
          </a:p>
          <a:p>
            <a:pPr marL="800100" lvl="1" indent="-342900">
              <a:buFont typeface="Arial" pitchFamily="34" charset="0"/>
              <a:buChar char="•"/>
            </a:pPr>
            <a:r>
              <a:rPr lang="en-GB" sz="2400" dirty="0"/>
              <a:t>Setting up an efficiency model</a:t>
            </a:r>
          </a:p>
          <a:p>
            <a:pPr marL="800100" lvl="1" indent="-342900">
              <a:buFont typeface="Arial" pitchFamily="34" charset="0"/>
              <a:buChar char="•"/>
            </a:pPr>
            <a:r>
              <a:rPr lang="en-GB" sz="2400" dirty="0"/>
              <a:t>Optimising the </a:t>
            </a:r>
            <a:r>
              <a:rPr lang="en-GB" sz="2400" dirty="0" smtClean="0"/>
              <a:t>implementation by </a:t>
            </a:r>
            <a:r>
              <a:rPr lang="en-GB" sz="2400" dirty="0"/>
              <a:t>using the model and making a plan for the implementation</a:t>
            </a:r>
          </a:p>
          <a:p>
            <a:pPr marL="800100" lvl="1" indent="-342900">
              <a:buFont typeface="Arial" pitchFamily="34" charset="0"/>
              <a:buChar char="•"/>
            </a:pPr>
            <a:r>
              <a:rPr lang="en-GB" sz="2400" dirty="0"/>
              <a:t>Making an optimised investment and financing plan for the roadmap item</a:t>
            </a:r>
          </a:p>
        </p:txBody>
      </p:sp>
    </p:spTree>
    <p:extLst>
      <p:ext uri="{BB962C8B-B14F-4D97-AF65-F5344CB8AC3E}">
        <p14:creationId xmlns:p14="http://schemas.microsoft.com/office/powerpoint/2010/main" xmlns="" val="14671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noChangeArrowheads="1"/>
          </p:cNvPicPr>
          <p:nvPr/>
        </p:nvPicPr>
        <p:blipFill>
          <a:blip r:embed="rId2">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églalap 2"/>
          <p:cNvSpPr/>
          <p:nvPr/>
        </p:nvSpPr>
        <p:spPr>
          <a:xfrm>
            <a:off x="971600" y="1340768"/>
            <a:ext cx="6984776" cy="3262432"/>
          </a:xfrm>
          <a:prstGeom prst="rect">
            <a:avLst/>
          </a:prstGeom>
        </p:spPr>
        <p:txBody>
          <a:bodyPr wrap="square">
            <a:spAutoFit/>
          </a:bodyPr>
          <a:lstStyle/>
          <a:p>
            <a:r>
              <a:rPr lang="en-GB" sz="2400" b="1" dirty="0"/>
              <a:t>Types of </a:t>
            </a:r>
            <a:r>
              <a:rPr lang="en-GB" sz="2400" b="1" dirty="0" smtClean="0"/>
              <a:t>actions/roadmaps</a:t>
            </a:r>
            <a:endParaRPr lang="hu-HU" sz="2400" b="1" dirty="0" smtClean="0"/>
          </a:p>
          <a:p>
            <a:endParaRPr lang="hu-HU" sz="2400" b="1" dirty="0"/>
          </a:p>
          <a:p>
            <a:pPr>
              <a:buFont typeface="Wingdings" panose="05000000000000000000" pitchFamily="2" charset="2"/>
              <a:buChar char="ü"/>
            </a:pPr>
            <a:r>
              <a:rPr lang="en-GB" sz="2800" dirty="0" smtClean="0"/>
              <a:t>Measure/implementation/investment type</a:t>
            </a:r>
            <a:endParaRPr lang="en-GB" sz="2800" dirty="0"/>
          </a:p>
          <a:p>
            <a:pPr>
              <a:buFont typeface="Wingdings" panose="05000000000000000000" pitchFamily="2" charset="2"/>
              <a:buChar char="ü"/>
            </a:pPr>
            <a:r>
              <a:rPr lang="en-GB" sz="2800" dirty="0"/>
              <a:t>Legislative type</a:t>
            </a:r>
          </a:p>
          <a:p>
            <a:pPr>
              <a:buFont typeface="Wingdings" panose="05000000000000000000" pitchFamily="2" charset="2"/>
              <a:buChar char="ü"/>
            </a:pPr>
            <a:r>
              <a:rPr lang="en-GB" sz="2800" dirty="0"/>
              <a:t>Info dissemination/public event type</a:t>
            </a:r>
          </a:p>
          <a:p>
            <a:pPr>
              <a:buFont typeface="Wingdings" panose="05000000000000000000" pitchFamily="2" charset="2"/>
              <a:buChar char="ü"/>
            </a:pPr>
            <a:r>
              <a:rPr lang="en-GB" sz="2800" dirty="0"/>
              <a:t>Various ways of EUSDR contribution and added value to these types</a:t>
            </a:r>
          </a:p>
          <a:p>
            <a:endParaRPr lang="en-GB" dirty="0"/>
          </a:p>
        </p:txBody>
      </p:sp>
    </p:spTree>
    <p:extLst>
      <p:ext uri="{BB962C8B-B14F-4D97-AF65-F5344CB8AC3E}">
        <p14:creationId xmlns:p14="http://schemas.microsoft.com/office/powerpoint/2010/main" xmlns="" val="2756712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xmlns="" val="3394589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p:cNvSpPr>
            <a:spLocks noGrp="1"/>
          </p:cNvSpPr>
          <p:nvPr>
            <p:ph type="title"/>
          </p:nvPr>
        </p:nvSpPr>
        <p:spPr>
          <a:xfrm>
            <a:off x="467544" y="1565920"/>
            <a:ext cx="8229600" cy="1143000"/>
          </a:xfrm>
        </p:spPr>
        <p:txBody>
          <a:bodyPr>
            <a:normAutofit fontScale="90000"/>
          </a:bodyPr>
          <a:lstStyle/>
          <a:p>
            <a:pPr algn="l">
              <a:spcBef>
                <a:spcPct val="20000"/>
              </a:spcBef>
            </a:pPr>
            <a:r>
              <a:rPr lang="hu-HU" sz="3200" dirty="0" smtClean="0">
                <a:latin typeface="+mn-lt"/>
                <a:ea typeface="+mn-ea"/>
                <a:cs typeface="+mn-cs"/>
              </a:rPr>
              <a:t>IMPLEMENTATION-OPERATION:</a:t>
            </a:r>
            <a:br>
              <a:rPr lang="hu-HU" sz="3200" dirty="0" smtClean="0">
                <a:latin typeface="+mn-lt"/>
                <a:ea typeface="+mn-ea"/>
                <a:cs typeface="+mn-cs"/>
              </a:rPr>
            </a:br>
            <a:r>
              <a:rPr lang="hu-HU" sz="3200" dirty="0" smtClean="0">
                <a:latin typeface="+mn-lt"/>
                <a:ea typeface="+mn-ea"/>
                <a:cs typeface="+mn-cs"/>
              </a:rPr>
              <a:t/>
            </a:r>
            <a:br>
              <a:rPr lang="hu-HU" sz="3200" dirty="0" smtClean="0">
                <a:latin typeface="+mn-lt"/>
                <a:ea typeface="+mn-ea"/>
                <a:cs typeface="+mn-cs"/>
              </a:rPr>
            </a:br>
            <a:r>
              <a:rPr lang="en-GB" sz="3200" dirty="0" smtClean="0">
                <a:latin typeface="+mn-lt"/>
                <a:ea typeface="+mn-ea"/>
                <a:cs typeface="+mn-cs"/>
              </a:rPr>
              <a:t>The </a:t>
            </a:r>
            <a:r>
              <a:rPr lang="en-GB" sz="3200" dirty="0">
                <a:latin typeface="+mn-lt"/>
                <a:ea typeface="+mn-ea"/>
                <a:cs typeface="+mn-cs"/>
              </a:rPr>
              <a:t>general scheme of EUSDR operation</a:t>
            </a:r>
            <a:endParaRPr lang="hu-HU" sz="3200" dirty="0">
              <a:latin typeface="+mn-lt"/>
              <a:ea typeface="+mn-ea"/>
              <a:cs typeface="+mn-cs"/>
            </a:endParaRPr>
          </a:p>
        </p:txBody>
      </p:sp>
      <p:pic>
        <p:nvPicPr>
          <p:cNvPr id="5" name="Grafik 3"/>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6507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xmlns="" val="292123302"/>
              </p:ext>
            </p:extLst>
          </p:nvPr>
        </p:nvGraphicFramePr>
        <p:xfrm>
          <a:off x="457200" y="1124744"/>
          <a:ext cx="8219256"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ázok 1"/>
          <p:cNvPicPr>
            <a:picLocks noChangeAspect="1" noChangeArrowheads="1"/>
          </p:cNvPicPr>
          <p:nvPr/>
        </p:nvPicPr>
        <p:blipFill>
          <a:blip r:embed="rId6">
            <a:extLst>
              <a:ext uri="{28A0092B-C50C-407E-A947-70E740481C1C}">
                <a14:useLocalDpi xmlns:a14="http://schemas.microsoft.com/office/drawing/2010/main" xmlns="" val="0"/>
              </a:ext>
            </a:extLst>
          </a:blip>
          <a:srcRect l="22435" t="21143" r="22502" b="46510"/>
          <a:stretch>
            <a:fillRect/>
          </a:stretch>
        </p:blipFill>
        <p:spPr bwMode="auto">
          <a:xfrm>
            <a:off x="467544" y="86743"/>
            <a:ext cx="237648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373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281107"/>
            <a:ext cx="8712968" cy="504819"/>
          </a:xfrm>
        </p:spPr>
        <p:txBody>
          <a:bodyPr>
            <a:noAutofit/>
          </a:bodyPr>
          <a:lstStyle/>
          <a:p>
            <a:pPr algn="l"/>
            <a:r>
              <a:rPr lang="hu-HU" sz="3200" dirty="0" err="1" smtClean="0"/>
              <a:t>EXAMPLE</a:t>
            </a:r>
            <a:r>
              <a:rPr lang="hu-HU" sz="3200" dirty="0" smtClean="0"/>
              <a:t> : </a:t>
            </a:r>
            <a:r>
              <a:rPr lang="hu-HU" sz="3200" dirty="0" err="1" smtClean="0"/>
              <a:t>Early</a:t>
            </a:r>
            <a:r>
              <a:rPr lang="hu-HU" sz="3200" dirty="0" smtClean="0"/>
              <a:t> </a:t>
            </a:r>
            <a:r>
              <a:rPr lang="hu-HU" sz="3200" dirty="0" err="1" smtClean="0"/>
              <a:t>Warning</a:t>
            </a:r>
            <a:r>
              <a:rPr lang="hu-HU" sz="3200" dirty="0" smtClean="0"/>
              <a:t> Monitoring System</a:t>
            </a:r>
            <a:endParaRPr lang="hu-HU" sz="3200" dirty="0"/>
          </a:p>
        </p:txBody>
      </p:sp>
      <p:sp>
        <p:nvSpPr>
          <p:cNvPr id="3" name="Tartalom helye 2"/>
          <p:cNvSpPr>
            <a:spLocks noGrp="1"/>
          </p:cNvSpPr>
          <p:nvPr>
            <p:ph idx="13"/>
          </p:nvPr>
        </p:nvSpPr>
        <p:spPr>
          <a:xfrm>
            <a:off x="7267047" y="4303231"/>
            <a:ext cx="1553425" cy="1574041"/>
          </a:xfrm>
        </p:spPr>
        <p:txBody>
          <a:bodyPr>
            <a:normAutofit fontScale="92500"/>
          </a:bodyPr>
          <a:lstStyle/>
          <a:p>
            <a:pPr marL="0" indent="0"/>
            <a:r>
              <a:rPr lang="en-GB" sz="1200" dirty="0"/>
              <a:t>Early warning water quality monitoring system on </a:t>
            </a:r>
            <a:r>
              <a:rPr lang="en-GB" sz="1200" dirty="0" err="1"/>
              <a:t>transboundary</a:t>
            </a:r>
            <a:r>
              <a:rPr lang="en-GB" sz="1200" dirty="0"/>
              <a:t> </a:t>
            </a:r>
            <a:r>
              <a:rPr lang="en-GB" sz="1200" dirty="0" smtClean="0"/>
              <a:t>rivers</a:t>
            </a:r>
            <a:endParaRPr lang="hu-HU" sz="1200" dirty="0" smtClean="0"/>
          </a:p>
          <a:p>
            <a:pPr marL="0" indent="0"/>
            <a:endParaRPr lang="hu-HU" sz="1200" dirty="0" smtClean="0"/>
          </a:p>
          <a:p>
            <a:pPr marL="0" indent="0"/>
            <a:r>
              <a:rPr lang="hu-HU" sz="1200" dirty="0" err="1" smtClean="0"/>
              <a:t>During</a:t>
            </a:r>
            <a:r>
              <a:rPr lang="hu-HU" sz="1200" dirty="0" smtClean="0"/>
              <a:t> </a:t>
            </a:r>
            <a:r>
              <a:rPr lang="hu-HU" sz="1200" dirty="0" err="1" smtClean="0"/>
              <a:t>the</a:t>
            </a:r>
            <a:r>
              <a:rPr lang="hu-HU" sz="1200" dirty="0" smtClean="0"/>
              <a:t> </a:t>
            </a:r>
            <a:r>
              <a:rPr lang="hu-HU" sz="1200" dirty="0" err="1" smtClean="0"/>
              <a:t>next</a:t>
            </a:r>
            <a:r>
              <a:rPr lang="hu-HU" sz="1200" dirty="0" smtClean="0"/>
              <a:t> 7 </a:t>
            </a:r>
            <a:r>
              <a:rPr lang="hu-HU" sz="1200" dirty="0" err="1" smtClean="0"/>
              <a:t>year</a:t>
            </a:r>
            <a:r>
              <a:rPr lang="hu-HU" sz="1200" dirty="0" smtClean="0"/>
              <a:t> EU </a:t>
            </a:r>
            <a:r>
              <a:rPr lang="hu-HU" sz="1200" dirty="0" err="1" smtClean="0"/>
              <a:t>financial</a:t>
            </a:r>
            <a:r>
              <a:rPr lang="hu-HU" sz="1200" dirty="0" smtClean="0"/>
              <a:t> </a:t>
            </a:r>
            <a:r>
              <a:rPr lang="hu-HU" sz="1200" dirty="0" err="1" smtClean="0"/>
              <a:t>cycle</a:t>
            </a:r>
            <a:r>
              <a:rPr lang="en-GB" sz="1200" dirty="0" smtClean="0"/>
              <a:t> </a:t>
            </a:r>
            <a:endParaRPr lang="hu-HU" sz="1200" dirty="0"/>
          </a:p>
        </p:txBody>
      </p:sp>
      <p:grpSp>
        <p:nvGrpSpPr>
          <p:cNvPr id="6" name="Csoportba foglalás 5"/>
          <p:cNvGrpSpPr/>
          <p:nvPr/>
        </p:nvGrpSpPr>
        <p:grpSpPr>
          <a:xfrm>
            <a:off x="488567" y="3645024"/>
            <a:ext cx="1645518" cy="658207"/>
            <a:chOff x="1004" y="1933877"/>
            <a:chExt cx="1645518" cy="658207"/>
          </a:xfrm>
        </p:grpSpPr>
        <p:sp>
          <p:nvSpPr>
            <p:cNvPr id="22" name="Ötszög 21"/>
            <p:cNvSpPr/>
            <p:nvPr/>
          </p:nvSpPr>
          <p:spPr>
            <a:xfrm>
              <a:off x="1004" y="1933877"/>
              <a:ext cx="1645518" cy="65820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Ötszög 4"/>
            <p:cNvSpPr/>
            <p:nvPr/>
          </p:nvSpPr>
          <p:spPr>
            <a:xfrm>
              <a:off x="1004" y="1933877"/>
              <a:ext cx="1480966" cy="658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hu-HU" sz="1300" kern="1200" dirty="0" smtClean="0"/>
                <a:t>Action</a:t>
              </a:r>
              <a:endParaRPr lang="hu-HU" sz="1300" kern="1200" dirty="0"/>
            </a:p>
          </p:txBody>
        </p:sp>
      </p:grpSp>
      <p:grpSp>
        <p:nvGrpSpPr>
          <p:cNvPr id="7" name="Csoportba foglalás 6"/>
          <p:cNvGrpSpPr/>
          <p:nvPr/>
        </p:nvGrpSpPr>
        <p:grpSpPr>
          <a:xfrm>
            <a:off x="2134085" y="3645024"/>
            <a:ext cx="1645518" cy="658207"/>
            <a:chOff x="1317419" y="1933877"/>
            <a:chExt cx="1645518" cy="658207"/>
          </a:xfrm>
        </p:grpSpPr>
        <p:sp>
          <p:nvSpPr>
            <p:cNvPr id="20" name="Sávnyíl 19"/>
            <p:cNvSpPr/>
            <p:nvPr/>
          </p:nvSpPr>
          <p:spPr>
            <a:xfrm>
              <a:off x="1317419" y="1933877"/>
              <a:ext cx="1645518" cy="65820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Sávnyíl 6"/>
            <p:cNvSpPr/>
            <p:nvPr/>
          </p:nvSpPr>
          <p:spPr>
            <a:xfrm>
              <a:off x="1646523" y="1933877"/>
              <a:ext cx="987311" cy="658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Roadmap</a:t>
              </a:r>
              <a:endParaRPr lang="hu-HU" sz="1300" kern="1200" dirty="0"/>
            </a:p>
          </p:txBody>
        </p:sp>
      </p:grpSp>
      <p:grpSp>
        <p:nvGrpSpPr>
          <p:cNvPr id="9" name="Csoportba foglalás 8"/>
          <p:cNvGrpSpPr/>
          <p:nvPr/>
        </p:nvGrpSpPr>
        <p:grpSpPr>
          <a:xfrm>
            <a:off x="3784643" y="3645024"/>
            <a:ext cx="1645518" cy="658207"/>
            <a:chOff x="3950248" y="1933877"/>
            <a:chExt cx="1645518" cy="658207"/>
          </a:xfrm>
        </p:grpSpPr>
        <p:sp>
          <p:nvSpPr>
            <p:cNvPr id="16" name="Sávnyíl 15"/>
            <p:cNvSpPr/>
            <p:nvPr/>
          </p:nvSpPr>
          <p:spPr>
            <a:xfrm>
              <a:off x="3950248" y="1933877"/>
              <a:ext cx="1645518" cy="65820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Sávnyíl 10"/>
            <p:cNvSpPr/>
            <p:nvPr/>
          </p:nvSpPr>
          <p:spPr>
            <a:xfrm>
              <a:off x="4279352" y="1933877"/>
              <a:ext cx="987311" cy="658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Optimization</a:t>
              </a:r>
              <a:r>
                <a:rPr lang="hu-HU" sz="1300" kern="1200" dirty="0" smtClean="0"/>
                <a:t/>
              </a:r>
              <a:br>
                <a:rPr lang="hu-HU" sz="1300" kern="1200" dirty="0" smtClean="0"/>
              </a:br>
              <a:r>
                <a:rPr lang="hu-HU" sz="1300" kern="1200" dirty="0" err="1" smtClean="0"/>
                <a:t>model</a:t>
              </a:r>
              <a:endParaRPr lang="hu-HU" sz="1300" kern="1200" dirty="0"/>
            </a:p>
          </p:txBody>
        </p:sp>
      </p:grpSp>
      <p:grpSp>
        <p:nvGrpSpPr>
          <p:cNvPr id="10" name="Csoportba foglalás 9"/>
          <p:cNvGrpSpPr/>
          <p:nvPr/>
        </p:nvGrpSpPr>
        <p:grpSpPr>
          <a:xfrm>
            <a:off x="5434212" y="3645024"/>
            <a:ext cx="1645518" cy="658207"/>
            <a:chOff x="5266662" y="1933877"/>
            <a:chExt cx="1645518" cy="658207"/>
          </a:xfrm>
        </p:grpSpPr>
        <p:sp>
          <p:nvSpPr>
            <p:cNvPr id="14" name="Sávnyíl 13"/>
            <p:cNvSpPr/>
            <p:nvPr/>
          </p:nvSpPr>
          <p:spPr>
            <a:xfrm>
              <a:off x="5266662" y="1933877"/>
              <a:ext cx="1645518" cy="65820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ávnyíl 12"/>
            <p:cNvSpPr/>
            <p:nvPr/>
          </p:nvSpPr>
          <p:spPr>
            <a:xfrm>
              <a:off x="5595766" y="1933877"/>
              <a:ext cx="987311" cy="658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err="1" smtClean="0"/>
                <a:t>Programming</a:t>
              </a:r>
              <a:endParaRPr lang="hu-HU" sz="1300" kern="1200" dirty="0"/>
            </a:p>
          </p:txBody>
        </p:sp>
      </p:grpSp>
      <p:grpSp>
        <p:nvGrpSpPr>
          <p:cNvPr id="11" name="Csoportba foglalás 10"/>
          <p:cNvGrpSpPr/>
          <p:nvPr/>
        </p:nvGrpSpPr>
        <p:grpSpPr>
          <a:xfrm>
            <a:off x="7070640" y="3645024"/>
            <a:ext cx="1645518" cy="658207"/>
            <a:chOff x="6583077" y="1933877"/>
            <a:chExt cx="1645518" cy="658207"/>
          </a:xfrm>
        </p:grpSpPr>
        <p:sp>
          <p:nvSpPr>
            <p:cNvPr id="12" name="Sávnyíl 11"/>
            <p:cNvSpPr/>
            <p:nvPr/>
          </p:nvSpPr>
          <p:spPr>
            <a:xfrm>
              <a:off x="6583077" y="1933877"/>
              <a:ext cx="1645518" cy="65820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ávnyíl 14"/>
            <p:cNvSpPr/>
            <p:nvPr/>
          </p:nvSpPr>
          <p:spPr>
            <a:xfrm>
              <a:off x="6912181" y="1933877"/>
              <a:ext cx="987311" cy="6582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hu-HU" sz="1300" kern="1200" dirty="0" smtClean="0"/>
                <a:t>Project</a:t>
              </a:r>
              <a:endParaRPr lang="hu-HU" sz="1300" kern="1200" dirty="0"/>
            </a:p>
          </p:txBody>
        </p:sp>
      </p:grpSp>
      <p:sp>
        <p:nvSpPr>
          <p:cNvPr id="24" name="Tartalom helye 2"/>
          <p:cNvSpPr>
            <a:spLocks noGrp="1"/>
          </p:cNvSpPr>
          <p:nvPr>
            <p:ph idx="13"/>
          </p:nvPr>
        </p:nvSpPr>
        <p:spPr>
          <a:xfrm>
            <a:off x="395536" y="2132856"/>
            <a:ext cx="1738549" cy="1512168"/>
          </a:xfrm>
        </p:spPr>
        <p:txBody>
          <a:bodyPr>
            <a:normAutofit fontScale="92500"/>
          </a:bodyPr>
          <a:lstStyle/>
          <a:p>
            <a:pPr marL="1588" indent="19050"/>
            <a:r>
              <a:rPr lang="hu-HU" sz="1200" dirty="0" smtClean="0"/>
              <a:t>Action </a:t>
            </a:r>
            <a:r>
              <a:rPr lang="hu-HU" sz="1200" dirty="0" err="1" smtClean="0"/>
              <a:t>Plan</a:t>
            </a:r>
            <a:r>
              <a:rPr lang="hu-HU" sz="1200" dirty="0" smtClean="0"/>
              <a:t> </a:t>
            </a:r>
            <a:r>
              <a:rPr lang="hu-HU" sz="1200" dirty="0" err="1" smtClean="0"/>
              <a:t>endorsed</a:t>
            </a:r>
            <a:r>
              <a:rPr lang="hu-HU" sz="1200" dirty="0" smtClean="0"/>
              <a:t> </a:t>
            </a:r>
            <a:r>
              <a:rPr lang="hu-HU" sz="1200" dirty="0" err="1" smtClean="0"/>
              <a:t>by</a:t>
            </a:r>
            <a:r>
              <a:rPr lang="hu-HU" sz="1200" dirty="0" smtClean="0"/>
              <a:t> </a:t>
            </a:r>
            <a:r>
              <a:rPr lang="hu-HU" sz="1200" dirty="0" err="1" smtClean="0"/>
              <a:t>COM</a:t>
            </a:r>
            <a:r>
              <a:rPr lang="hu-HU" sz="1200" dirty="0" smtClean="0"/>
              <a:t> </a:t>
            </a:r>
            <a:r>
              <a:rPr lang="hu-HU" sz="1200" dirty="0" err="1" smtClean="0"/>
              <a:t>under</a:t>
            </a:r>
            <a:r>
              <a:rPr lang="hu-HU" sz="1200" dirty="0" smtClean="0"/>
              <a:t> HU </a:t>
            </a:r>
            <a:r>
              <a:rPr lang="hu-HU" sz="1200" dirty="0" err="1" smtClean="0"/>
              <a:t>Presidency</a:t>
            </a:r>
            <a:r>
              <a:rPr lang="hu-HU" sz="1200" dirty="0" smtClean="0"/>
              <a:t> </a:t>
            </a:r>
            <a:r>
              <a:rPr lang="hu-HU" sz="1200" dirty="0" err="1" smtClean="0"/>
              <a:t>on</a:t>
            </a:r>
            <a:r>
              <a:rPr lang="hu-HU" sz="1200" dirty="0" smtClean="0"/>
              <a:t> 13 </a:t>
            </a:r>
            <a:r>
              <a:rPr lang="hu-HU" sz="1200" dirty="0" err="1" smtClean="0"/>
              <a:t>April</a:t>
            </a:r>
            <a:r>
              <a:rPr lang="hu-HU" sz="1200" dirty="0" smtClean="0"/>
              <a:t> 2011 (8-10 May 2011, Gödöllő)</a:t>
            </a:r>
          </a:p>
          <a:p>
            <a:pPr marL="1588" indent="19050"/>
            <a:r>
              <a:rPr lang="hu-HU" sz="1200" dirty="0" smtClean="0"/>
              <a:t>Action 2 – </a:t>
            </a:r>
            <a:r>
              <a:rPr lang="hu-HU" sz="1200" dirty="0" err="1" smtClean="0"/>
              <a:t>To</a:t>
            </a:r>
            <a:r>
              <a:rPr lang="hu-HU" sz="1200" dirty="0" smtClean="0"/>
              <a:t> </a:t>
            </a:r>
            <a:r>
              <a:rPr lang="hu-HU" sz="1200" dirty="0" err="1" smtClean="0"/>
              <a:t>Greatly</a:t>
            </a:r>
            <a:r>
              <a:rPr lang="hu-HU" sz="1200" dirty="0" smtClean="0"/>
              <a:t> </a:t>
            </a:r>
            <a:r>
              <a:rPr lang="hu-HU" sz="1200" dirty="0" err="1" smtClean="0"/>
              <a:t>Strenghten</a:t>
            </a:r>
            <a:r>
              <a:rPr lang="hu-HU" sz="1200" dirty="0" smtClean="0"/>
              <a:t> </a:t>
            </a:r>
            <a:r>
              <a:rPr lang="hu-HU" sz="1200" dirty="0" err="1" smtClean="0"/>
              <a:t>Cooperation</a:t>
            </a:r>
            <a:r>
              <a:rPr lang="hu-HU" sz="1200" dirty="0" smtClean="0"/>
              <a:t> </a:t>
            </a:r>
            <a:r>
              <a:rPr lang="hu-HU" sz="1200" dirty="0" err="1" smtClean="0"/>
              <a:t>on</a:t>
            </a:r>
            <a:r>
              <a:rPr lang="hu-HU" sz="1200" dirty="0" smtClean="0"/>
              <a:t> </a:t>
            </a:r>
            <a:r>
              <a:rPr lang="hu-HU" sz="1200" dirty="0" err="1" smtClean="0"/>
              <a:t>Sub</a:t>
            </a:r>
            <a:r>
              <a:rPr lang="hu-HU" sz="1200" dirty="0" smtClean="0"/>
              <a:t> </a:t>
            </a:r>
            <a:r>
              <a:rPr lang="hu-HU" sz="1200" dirty="0" err="1" smtClean="0"/>
              <a:t>Basin</a:t>
            </a:r>
            <a:r>
              <a:rPr lang="hu-HU" sz="1200" dirty="0" smtClean="0"/>
              <a:t> </a:t>
            </a:r>
            <a:r>
              <a:rPr lang="hu-HU" sz="1200" dirty="0" err="1" smtClean="0"/>
              <a:t>Level</a:t>
            </a:r>
            <a:endParaRPr lang="hu-HU" sz="1200" dirty="0"/>
          </a:p>
        </p:txBody>
      </p:sp>
      <p:sp>
        <p:nvSpPr>
          <p:cNvPr id="25" name="Tartalom helye 2"/>
          <p:cNvSpPr>
            <a:spLocks noGrp="1"/>
          </p:cNvSpPr>
          <p:nvPr>
            <p:ph idx="13"/>
          </p:nvPr>
        </p:nvSpPr>
        <p:spPr>
          <a:xfrm>
            <a:off x="2134086" y="4303230"/>
            <a:ext cx="1650558" cy="2006089"/>
          </a:xfrm>
        </p:spPr>
        <p:txBody>
          <a:bodyPr>
            <a:normAutofit fontScale="47500" lnSpcReduction="20000"/>
          </a:bodyPr>
          <a:lstStyle/>
          <a:p>
            <a:pPr marL="1588" indent="-1588"/>
            <a:r>
              <a:rPr lang="hu-HU" sz="2500" dirty="0" smtClean="0"/>
              <a:t>3rd </a:t>
            </a:r>
            <a:r>
              <a:rPr lang="hu-HU" sz="2500" dirty="0" err="1" smtClean="0"/>
              <a:t>Steering</a:t>
            </a:r>
            <a:r>
              <a:rPr lang="hu-HU" sz="2500" dirty="0" smtClean="0"/>
              <a:t> Group Meeting </a:t>
            </a:r>
            <a:r>
              <a:rPr lang="hu-HU" sz="2500" dirty="0" err="1" smtClean="0"/>
              <a:t>in</a:t>
            </a:r>
            <a:r>
              <a:rPr lang="hu-HU" sz="2500" dirty="0" smtClean="0"/>
              <a:t> Bratislava </a:t>
            </a:r>
            <a:r>
              <a:rPr lang="hu-HU" sz="2500" dirty="0" err="1" smtClean="0"/>
              <a:t>on</a:t>
            </a:r>
            <a:r>
              <a:rPr lang="hu-HU" sz="2500" dirty="0" smtClean="0"/>
              <a:t> 4-5 </a:t>
            </a:r>
            <a:r>
              <a:rPr lang="hu-HU" sz="2500" dirty="0" err="1" smtClean="0"/>
              <a:t>June</a:t>
            </a:r>
            <a:r>
              <a:rPr lang="hu-HU" sz="2500" dirty="0" smtClean="0"/>
              <a:t> 2012</a:t>
            </a:r>
          </a:p>
          <a:p>
            <a:pPr marL="1588" indent="-1588"/>
            <a:r>
              <a:rPr lang="hu-HU" sz="2500" dirty="0" err="1" smtClean="0"/>
              <a:t>First</a:t>
            </a:r>
            <a:r>
              <a:rPr lang="hu-HU" sz="2500" dirty="0" smtClean="0"/>
              <a:t> version of </a:t>
            </a:r>
            <a:r>
              <a:rPr lang="hu-HU" sz="2500" dirty="0" err="1" smtClean="0"/>
              <a:t>Roadmaps</a:t>
            </a:r>
            <a:r>
              <a:rPr lang="hu-HU" sz="2500" dirty="0" smtClean="0"/>
              <a:t> </a:t>
            </a:r>
            <a:r>
              <a:rPr lang="hu-HU" sz="2500" dirty="0" err="1" smtClean="0"/>
              <a:t>accepted</a:t>
            </a:r>
            <a:endParaRPr lang="hu-HU" sz="2500" dirty="0" smtClean="0"/>
          </a:p>
          <a:p>
            <a:pPr marL="1588" indent="-1588"/>
            <a:endParaRPr lang="hu-HU" sz="2500" dirty="0" smtClean="0"/>
          </a:p>
          <a:p>
            <a:pPr marL="1588" indent="-1588"/>
            <a:r>
              <a:rPr lang="hu-HU" sz="2500" dirty="0" smtClean="0"/>
              <a:t>4th </a:t>
            </a:r>
            <a:r>
              <a:rPr lang="hu-HU" sz="2500" dirty="0" err="1"/>
              <a:t>Steering</a:t>
            </a:r>
            <a:r>
              <a:rPr lang="hu-HU" sz="2500" dirty="0"/>
              <a:t> Group Meeting </a:t>
            </a:r>
            <a:r>
              <a:rPr lang="hu-HU" sz="2500" dirty="0" err="1"/>
              <a:t>in</a:t>
            </a:r>
            <a:r>
              <a:rPr lang="hu-HU" sz="2500" dirty="0"/>
              <a:t> </a:t>
            </a:r>
            <a:r>
              <a:rPr lang="hu-HU" sz="2500" dirty="0" smtClean="0"/>
              <a:t>Budapest </a:t>
            </a:r>
            <a:r>
              <a:rPr lang="hu-HU" sz="2500" dirty="0" err="1" smtClean="0"/>
              <a:t>on</a:t>
            </a:r>
            <a:r>
              <a:rPr lang="hu-HU" sz="2500" dirty="0" smtClean="0"/>
              <a:t> 5 November 2012</a:t>
            </a:r>
            <a:endParaRPr lang="hu-HU" sz="2500" dirty="0"/>
          </a:p>
          <a:p>
            <a:pPr marL="1588" indent="-1588"/>
            <a:r>
              <a:rPr lang="hu-HU" sz="2500" dirty="0" err="1" smtClean="0"/>
              <a:t>Refinement</a:t>
            </a:r>
            <a:r>
              <a:rPr lang="hu-HU" sz="2500" dirty="0" smtClean="0"/>
              <a:t>, </a:t>
            </a:r>
            <a:r>
              <a:rPr lang="hu-HU" sz="2500" dirty="0" err="1" smtClean="0"/>
              <a:t>current</a:t>
            </a:r>
            <a:r>
              <a:rPr lang="hu-HU" sz="2500" dirty="0" smtClean="0"/>
              <a:t> </a:t>
            </a:r>
            <a:r>
              <a:rPr lang="hu-HU" sz="2500" dirty="0"/>
              <a:t>version of </a:t>
            </a:r>
            <a:r>
              <a:rPr lang="hu-HU" sz="2500" dirty="0" err="1"/>
              <a:t>Roadmaps</a:t>
            </a:r>
            <a:r>
              <a:rPr lang="hu-HU" sz="2500" dirty="0"/>
              <a:t> </a:t>
            </a:r>
            <a:r>
              <a:rPr lang="hu-HU" sz="2500" dirty="0" err="1"/>
              <a:t>accepted</a:t>
            </a:r>
            <a:endParaRPr lang="hu-HU" sz="2500" dirty="0"/>
          </a:p>
          <a:p>
            <a:pPr marL="1588" indent="-1588"/>
            <a:endParaRPr lang="hu-HU" sz="1200" dirty="0" smtClean="0"/>
          </a:p>
        </p:txBody>
      </p:sp>
      <p:sp>
        <p:nvSpPr>
          <p:cNvPr id="26" name="Tartalom helye 2"/>
          <p:cNvSpPr>
            <a:spLocks noGrp="1"/>
          </p:cNvSpPr>
          <p:nvPr>
            <p:ph idx="13"/>
          </p:nvPr>
        </p:nvSpPr>
        <p:spPr>
          <a:xfrm>
            <a:off x="3784643" y="2060848"/>
            <a:ext cx="1645518" cy="1584176"/>
          </a:xfrm>
        </p:spPr>
        <p:txBody>
          <a:bodyPr>
            <a:normAutofit/>
          </a:bodyPr>
          <a:lstStyle/>
          <a:p>
            <a:pPr marL="1588" indent="-1588"/>
            <a:r>
              <a:rPr lang="hu-HU" sz="1200" dirty="0" err="1" smtClean="0"/>
              <a:t>Scientific</a:t>
            </a:r>
            <a:r>
              <a:rPr lang="hu-HU" sz="1200" dirty="0" smtClean="0"/>
              <a:t> input and </a:t>
            </a:r>
            <a:r>
              <a:rPr lang="hu-HU" sz="1200" dirty="0" err="1" smtClean="0"/>
              <a:t>innovation</a:t>
            </a:r>
            <a:r>
              <a:rPr lang="hu-HU" sz="1200" dirty="0" smtClean="0"/>
              <a:t> – </a:t>
            </a:r>
            <a:r>
              <a:rPr lang="hu-HU" sz="1200" dirty="0" err="1" smtClean="0"/>
              <a:t>coordination</a:t>
            </a:r>
            <a:r>
              <a:rPr lang="hu-HU" sz="1200" dirty="0" smtClean="0"/>
              <a:t> </a:t>
            </a:r>
            <a:r>
              <a:rPr lang="hu-HU" sz="1200" dirty="0" err="1" smtClean="0"/>
              <a:t>work</a:t>
            </a:r>
            <a:r>
              <a:rPr lang="hu-HU" sz="1200" dirty="0" smtClean="0"/>
              <a:t> of EUSDR </a:t>
            </a:r>
            <a:r>
              <a:rPr lang="hu-HU" sz="1200" dirty="0" err="1" smtClean="0"/>
              <a:t>staff</a:t>
            </a:r>
            <a:endParaRPr lang="hu-HU" sz="1200" dirty="0" smtClean="0"/>
          </a:p>
          <a:p>
            <a:pPr marL="1588" indent="-1588"/>
            <a:r>
              <a:rPr lang="hu-HU" sz="1200" dirty="0" err="1" smtClean="0"/>
              <a:t>Discussions</a:t>
            </a:r>
            <a:endParaRPr lang="hu-HU" sz="1200" dirty="0" smtClean="0"/>
          </a:p>
          <a:p>
            <a:pPr marL="1588" indent="-1588"/>
            <a:r>
              <a:rPr lang="hu-HU" sz="1200" dirty="0" err="1" smtClean="0"/>
              <a:t>Presentations</a:t>
            </a:r>
            <a:r>
              <a:rPr lang="hu-HU" sz="1200" dirty="0" smtClean="0"/>
              <a:t> </a:t>
            </a:r>
            <a:r>
              <a:rPr lang="hu-HU" sz="1200" dirty="0" err="1" smtClean="0"/>
              <a:t>on</a:t>
            </a:r>
            <a:r>
              <a:rPr lang="hu-HU" sz="1200" dirty="0" smtClean="0"/>
              <a:t> </a:t>
            </a:r>
            <a:r>
              <a:rPr lang="hu-HU" sz="1200" dirty="0" err="1" smtClean="0"/>
              <a:t>Scientific</a:t>
            </a:r>
            <a:r>
              <a:rPr lang="hu-HU" sz="1200" dirty="0" smtClean="0"/>
              <a:t> </a:t>
            </a:r>
            <a:r>
              <a:rPr lang="hu-HU" sz="1200" dirty="0" err="1" smtClean="0"/>
              <a:t>Conference</a:t>
            </a:r>
            <a:endParaRPr lang="hu-HU" sz="1200" dirty="0"/>
          </a:p>
        </p:txBody>
      </p:sp>
      <p:sp>
        <p:nvSpPr>
          <p:cNvPr id="27" name="Tartalom helye 2"/>
          <p:cNvSpPr>
            <a:spLocks noGrp="1"/>
          </p:cNvSpPr>
          <p:nvPr>
            <p:ph idx="13"/>
          </p:nvPr>
        </p:nvSpPr>
        <p:spPr>
          <a:xfrm>
            <a:off x="5580111" y="4303231"/>
            <a:ext cx="1659625" cy="1656184"/>
          </a:xfrm>
        </p:spPr>
        <p:txBody>
          <a:bodyPr>
            <a:normAutofit fontScale="92500" lnSpcReduction="20000"/>
          </a:bodyPr>
          <a:lstStyle/>
          <a:p>
            <a:pPr marL="1588" indent="-1588"/>
            <a:r>
              <a:rPr lang="hu-HU" sz="1200" dirty="0" err="1" smtClean="0"/>
              <a:t>Integration</a:t>
            </a:r>
            <a:r>
              <a:rPr lang="hu-HU" sz="1200" dirty="0" smtClean="0"/>
              <a:t> of </a:t>
            </a:r>
            <a:r>
              <a:rPr lang="hu-HU" sz="1200" dirty="0" err="1" smtClean="0"/>
              <a:t>roadmap</a:t>
            </a:r>
            <a:r>
              <a:rPr lang="hu-HU" sz="1200" dirty="0" smtClean="0"/>
              <a:t> </a:t>
            </a:r>
            <a:r>
              <a:rPr lang="hu-HU" sz="1200" dirty="0" err="1" smtClean="0"/>
              <a:t>items</a:t>
            </a:r>
            <a:r>
              <a:rPr lang="hu-HU" sz="1200" dirty="0" smtClean="0"/>
              <a:t> </a:t>
            </a:r>
            <a:r>
              <a:rPr lang="hu-HU" sz="1200" dirty="0" err="1" smtClean="0"/>
              <a:t>into</a:t>
            </a:r>
            <a:r>
              <a:rPr lang="hu-HU" sz="1200" dirty="0" smtClean="0"/>
              <a:t> </a:t>
            </a:r>
            <a:r>
              <a:rPr lang="hu-HU" sz="1200" dirty="0" err="1" smtClean="0"/>
              <a:t>OPs</a:t>
            </a:r>
            <a:endParaRPr lang="hu-HU" sz="1200" dirty="0" smtClean="0"/>
          </a:p>
          <a:p>
            <a:pPr marL="1588" indent="-1588"/>
            <a:r>
              <a:rPr lang="hu-HU" sz="1200" dirty="0" err="1" smtClean="0"/>
              <a:t>Cooperation</a:t>
            </a:r>
            <a:r>
              <a:rPr lang="hu-HU" sz="1200" dirty="0" smtClean="0"/>
              <a:t> </a:t>
            </a:r>
            <a:r>
              <a:rPr lang="hu-HU" sz="1200" dirty="0" err="1" smtClean="0"/>
              <a:t>with</a:t>
            </a:r>
            <a:r>
              <a:rPr lang="hu-HU" sz="1200" dirty="0" smtClean="0"/>
              <a:t> </a:t>
            </a:r>
            <a:r>
              <a:rPr lang="hu-HU" sz="1200" dirty="0" err="1" smtClean="0"/>
              <a:t>Ministry</a:t>
            </a:r>
            <a:r>
              <a:rPr lang="hu-HU" sz="1200" dirty="0" smtClean="0"/>
              <a:t> </a:t>
            </a:r>
            <a:r>
              <a:rPr lang="hu-HU" sz="1200" dirty="0" err="1" smtClean="0"/>
              <a:t>for</a:t>
            </a:r>
            <a:r>
              <a:rPr lang="hu-HU" sz="1200" dirty="0" smtClean="0"/>
              <a:t> </a:t>
            </a:r>
            <a:r>
              <a:rPr lang="hu-HU" sz="1200" dirty="0" err="1" smtClean="0"/>
              <a:t>Rural</a:t>
            </a:r>
            <a:r>
              <a:rPr lang="hu-HU" sz="1200" dirty="0" smtClean="0"/>
              <a:t> </a:t>
            </a:r>
            <a:r>
              <a:rPr lang="hu-HU" sz="1200" dirty="0" err="1" smtClean="0"/>
              <a:t>Development</a:t>
            </a:r>
            <a:r>
              <a:rPr lang="hu-HU" sz="1200" dirty="0" smtClean="0"/>
              <a:t> </a:t>
            </a:r>
            <a:r>
              <a:rPr lang="hu-HU" sz="1200" dirty="0" err="1" smtClean="0"/>
              <a:t>in</a:t>
            </a:r>
            <a:r>
              <a:rPr lang="hu-HU" sz="1200" dirty="0" smtClean="0"/>
              <a:t> </a:t>
            </a:r>
            <a:r>
              <a:rPr lang="hu-HU" sz="1200" dirty="0" err="1" smtClean="0"/>
              <a:t>this</a:t>
            </a:r>
            <a:r>
              <a:rPr lang="hu-HU" sz="1200" dirty="0" smtClean="0"/>
              <a:t> </a:t>
            </a:r>
            <a:r>
              <a:rPr lang="hu-HU" sz="1200" dirty="0" err="1" smtClean="0"/>
              <a:t>field</a:t>
            </a:r>
            <a:r>
              <a:rPr lang="hu-HU" sz="1200" dirty="0" smtClean="0"/>
              <a:t> </a:t>
            </a:r>
            <a:r>
              <a:rPr lang="hu-HU" sz="1200" dirty="0" err="1" smtClean="0"/>
              <a:t>from</a:t>
            </a:r>
            <a:r>
              <a:rPr lang="hu-HU" sz="1200" dirty="0" smtClean="0"/>
              <a:t> </a:t>
            </a:r>
            <a:r>
              <a:rPr lang="hu-HU" sz="1200" dirty="0" err="1" smtClean="0"/>
              <a:t>February</a:t>
            </a:r>
            <a:r>
              <a:rPr lang="hu-HU" sz="1200" dirty="0" smtClean="0"/>
              <a:t> 2013</a:t>
            </a:r>
          </a:p>
          <a:p>
            <a:pPr marL="1588" indent="-1588"/>
            <a:r>
              <a:rPr lang="hu-HU" sz="1200" dirty="0" err="1" smtClean="0"/>
              <a:t>Inter</a:t>
            </a:r>
            <a:r>
              <a:rPr lang="hu-HU" sz="1200" dirty="0" smtClean="0"/>
              <a:t> </a:t>
            </a:r>
            <a:r>
              <a:rPr lang="hu-HU" sz="1200" dirty="0" err="1" smtClean="0"/>
              <a:t>ministry</a:t>
            </a:r>
            <a:r>
              <a:rPr lang="hu-HU" sz="1200" dirty="0" smtClean="0"/>
              <a:t> </a:t>
            </a:r>
            <a:r>
              <a:rPr lang="hu-HU" sz="1200" dirty="0" err="1" smtClean="0"/>
              <a:t>talks</a:t>
            </a:r>
            <a:r>
              <a:rPr lang="hu-HU" sz="1200" dirty="0" smtClean="0"/>
              <a:t> </a:t>
            </a:r>
            <a:r>
              <a:rPr lang="hu-HU" sz="1200" dirty="0" err="1" smtClean="0"/>
              <a:t>on</a:t>
            </a:r>
            <a:r>
              <a:rPr lang="hu-HU" sz="1200" dirty="0" smtClean="0"/>
              <a:t> 31 May and 31 </a:t>
            </a:r>
            <a:r>
              <a:rPr lang="hu-HU" sz="1200" dirty="0" err="1" smtClean="0"/>
              <a:t>July</a:t>
            </a:r>
            <a:r>
              <a:rPr lang="hu-HU" sz="1200" dirty="0" smtClean="0"/>
              <a:t> 2013</a:t>
            </a:r>
            <a:endParaRPr lang="hu-HU" sz="1200" dirty="0"/>
          </a:p>
        </p:txBody>
      </p:sp>
      <p:cxnSp>
        <p:nvCxnSpPr>
          <p:cNvPr id="29" name="Egyenes összekötő nyíllal 28"/>
          <p:cNvCxnSpPr/>
          <p:nvPr/>
        </p:nvCxnSpPr>
        <p:spPr>
          <a:xfrm>
            <a:off x="6660232" y="2893941"/>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3" name="Diagram 32"/>
          <p:cNvGraphicFramePr/>
          <p:nvPr>
            <p:extLst>
              <p:ext uri="{D42A27DB-BD31-4B8C-83A1-F6EECF244321}">
                <p14:modId xmlns:p14="http://schemas.microsoft.com/office/powerpoint/2010/main" xmlns="" val="796113205"/>
              </p:ext>
            </p:extLst>
          </p:nvPr>
        </p:nvGraphicFramePr>
        <p:xfrm>
          <a:off x="5940152" y="1916832"/>
          <a:ext cx="2590404" cy="1275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34085" y="2132856"/>
            <a:ext cx="1650558" cy="1375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520" y="4581128"/>
            <a:ext cx="1882565"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C:\Users\PL\Desktop\DSC_4265.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79602" y="4581128"/>
            <a:ext cx="1728501"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Grafik 3"/>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79388" y="188913"/>
            <a:ext cx="287972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2552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Words>3093</Words>
  <Application>Microsoft Office PowerPoint</Application>
  <PresentationFormat>Экран (4:3)</PresentationFormat>
  <Paragraphs>402</Paragraphs>
  <Slides>41</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Office-téma</vt:lpstr>
      <vt:lpstr> EUSDR Priority Area 4: To Restore and Maintain the  Quality of Waters: State of play and next steps</vt:lpstr>
      <vt:lpstr>Слайд 2</vt:lpstr>
      <vt:lpstr> </vt:lpstr>
      <vt:lpstr> PRINCIPLES-MANDATE </vt:lpstr>
      <vt:lpstr>Слайд 5</vt:lpstr>
      <vt:lpstr>Слайд 6</vt:lpstr>
      <vt:lpstr>IMPLEMENTATION-OPERATION:  The general scheme of EUSDR operation</vt:lpstr>
      <vt:lpstr>Слайд 8</vt:lpstr>
      <vt:lpstr>EXAMPLE : Early Warning Monitoring System</vt:lpstr>
      <vt:lpstr> POLICY is clear </vt:lpstr>
      <vt:lpstr>Слайд 11</vt:lpstr>
      <vt:lpstr> PA4: POLICY development</vt:lpstr>
      <vt:lpstr> POLICY development</vt:lpstr>
      <vt:lpstr> POLICY development: Cooperation with DG ENV</vt:lpstr>
      <vt:lpstr>POLICY development</vt:lpstr>
      <vt:lpstr> POLICY development</vt:lpstr>
      <vt:lpstr> POLICY DEVELOPMENT</vt:lpstr>
      <vt:lpstr> INSTITUTIONAL DEVELOPMENT</vt:lpstr>
      <vt:lpstr>Cooperation with ICPDR</vt:lpstr>
      <vt:lpstr>Слайд 20</vt:lpstr>
      <vt:lpstr> </vt:lpstr>
      <vt:lpstr>Cooperation with JRC</vt:lpstr>
      <vt:lpstr>Слайд 23</vt:lpstr>
      <vt:lpstr> </vt:lpstr>
      <vt:lpstr> </vt:lpstr>
      <vt:lpstr> </vt:lpstr>
      <vt:lpstr>Слайд 27</vt:lpstr>
      <vt:lpstr> </vt:lpstr>
      <vt:lpstr>Sanitation and waste water improvements </vt:lpstr>
      <vt:lpstr>Buffer zones</vt:lpstr>
      <vt:lpstr> </vt:lpstr>
      <vt:lpstr>Слайд 32</vt:lpstr>
      <vt:lpstr>Слайд 33</vt:lpstr>
      <vt:lpstr>Слайд 34</vt:lpstr>
      <vt:lpstr> </vt:lpstr>
      <vt:lpstr> </vt:lpstr>
      <vt:lpstr>Слайд 37</vt:lpstr>
      <vt:lpstr>Слайд 38</vt:lpstr>
      <vt:lpstr>Слайд 39</vt:lpstr>
      <vt:lpstr>                           Recommendations</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EUSDR Priority Area 4: The next steps</dc:title>
  <dc:creator>Zsuzsa</dc:creator>
  <cp:lastModifiedBy>User</cp:lastModifiedBy>
  <cp:revision>64</cp:revision>
  <dcterms:created xsi:type="dcterms:W3CDTF">2013-10-24T04:24:41Z</dcterms:created>
  <dcterms:modified xsi:type="dcterms:W3CDTF">2019-09-12T12:11:58Z</dcterms:modified>
</cp:coreProperties>
</file>