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1"/>
  </p:sldMasterIdLst>
  <p:notesMasterIdLst>
    <p:notesMasterId r:id="rId24"/>
  </p:notesMasterIdLst>
  <p:handoutMasterIdLst>
    <p:handoutMasterId r:id="rId25"/>
  </p:handoutMasterIdLst>
  <p:sldIdLst>
    <p:sldId id="256" r:id="rId2"/>
    <p:sldId id="316" r:id="rId3"/>
    <p:sldId id="258" r:id="rId4"/>
    <p:sldId id="283" r:id="rId5"/>
    <p:sldId id="286" r:id="rId6"/>
    <p:sldId id="300" r:id="rId7"/>
    <p:sldId id="299" r:id="rId8"/>
    <p:sldId id="302" r:id="rId9"/>
    <p:sldId id="304" r:id="rId10"/>
    <p:sldId id="305" r:id="rId11"/>
    <p:sldId id="306" r:id="rId12"/>
    <p:sldId id="303" r:id="rId13"/>
    <p:sldId id="307" r:id="rId14"/>
    <p:sldId id="308" r:id="rId15"/>
    <p:sldId id="309" r:id="rId16"/>
    <p:sldId id="310" r:id="rId17"/>
    <p:sldId id="314" r:id="rId18"/>
    <p:sldId id="311" r:id="rId19"/>
    <p:sldId id="312" r:id="rId20"/>
    <p:sldId id="315" r:id="rId21"/>
    <p:sldId id="31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199" autoAdjust="0"/>
  </p:normalViewPr>
  <p:slideViewPr>
    <p:cSldViewPr>
      <p:cViewPr>
        <p:scale>
          <a:sx n="80" d="100"/>
          <a:sy n="80" d="100"/>
        </p:scale>
        <p:origin x="-216" y="-72"/>
      </p:cViewPr>
      <p:guideLst>
        <p:guide orient="horz" pos="2160"/>
        <p:guide pos="2880"/>
      </p:guideLst>
    </p:cSldViewPr>
  </p:slideViewPr>
  <p:notesTextViewPr>
    <p:cViewPr>
      <p:scale>
        <a:sx n="1" d="1"/>
        <a:sy n="1" d="1"/>
      </p:scale>
      <p:origin x="0" y="0"/>
    </p:cViewPr>
  </p:notesTextViewPr>
  <p:notesViewPr>
    <p:cSldViewPr>
      <p:cViewPr>
        <p:scale>
          <a:sx n="90" d="100"/>
          <a:sy n="90" d="100"/>
        </p:scale>
        <p:origin x="-211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99379-14E2-47D6-9FA2-DC5F1B3ED839}" type="datetimeFigureOut">
              <a:rPr lang="en-GB" smtClean="0"/>
              <a:pPr/>
              <a:t>12/09/2019</a:t>
            </a:fld>
            <a:endParaRPr lang="en-GB"/>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7A2CF-4059-4645-B94A-A4CC6AB4962B}" type="slidenum">
              <a:rPr lang="en-GB" smtClean="0"/>
              <a:pPr/>
              <a:t>‹#›</a:t>
            </a:fld>
            <a:endParaRPr lang="en-GB"/>
          </a:p>
        </p:txBody>
      </p:sp>
    </p:spTree>
    <p:extLst>
      <p:ext uri="{BB962C8B-B14F-4D97-AF65-F5344CB8AC3E}">
        <p14:creationId xmlns:p14="http://schemas.microsoft.com/office/powerpoint/2010/main" xmlns="" val="210802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42594-560A-450C-81BD-0DD53E303C97}" type="datetimeFigureOut">
              <a:rPr lang="en-GB" smtClean="0"/>
              <a:pPr/>
              <a:t>12/09/2019</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36C72-CDD2-4A52-9666-147578D8E045}" type="slidenum">
              <a:rPr lang="en-GB" smtClean="0"/>
              <a:pPr/>
              <a:t>‹#›</a:t>
            </a:fld>
            <a:endParaRPr lang="en-GB"/>
          </a:p>
        </p:txBody>
      </p:sp>
    </p:spTree>
    <p:extLst>
      <p:ext uri="{BB962C8B-B14F-4D97-AF65-F5344CB8AC3E}">
        <p14:creationId xmlns:p14="http://schemas.microsoft.com/office/powerpoint/2010/main" xmlns="" val="227841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1</a:t>
            </a:fld>
            <a:endParaRPr lang="en-GB"/>
          </a:p>
        </p:txBody>
      </p:sp>
    </p:spTree>
    <p:extLst>
      <p:ext uri="{BB962C8B-B14F-4D97-AF65-F5344CB8AC3E}">
        <p14:creationId xmlns:p14="http://schemas.microsoft.com/office/powerpoint/2010/main" xmlns="" val="222378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sz="1000" dirty="0"/>
          </a:p>
        </p:txBody>
      </p:sp>
      <p:sp>
        <p:nvSpPr>
          <p:cNvPr id="4" name="Dia számának helye 3"/>
          <p:cNvSpPr>
            <a:spLocks noGrp="1"/>
          </p:cNvSpPr>
          <p:nvPr>
            <p:ph type="sldNum" sz="quarter" idx="10"/>
          </p:nvPr>
        </p:nvSpPr>
        <p:spPr/>
        <p:txBody>
          <a:bodyPr/>
          <a:lstStyle/>
          <a:p>
            <a:fld id="{5EC36C72-CDD2-4A52-9666-147578D8E045}" type="slidenum">
              <a:rPr lang="en-GB" smtClean="0"/>
              <a:pPr/>
              <a:t>3</a:t>
            </a:fld>
            <a:endParaRPr lang="en-GB"/>
          </a:p>
        </p:txBody>
      </p:sp>
    </p:spTree>
    <p:extLst>
      <p:ext uri="{BB962C8B-B14F-4D97-AF65-F5344CB8AC3E}">
        <p14:creationId xmlns:p14="http://schemas.microsoft.com/office/powerpoint/2010/main" xmlns="" val="206212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smtClean="0">
                <a:solidFill>
                  <a:schemeClr val="tx1"/>
                </a:solidFill>
                <a:effectLst/>
                <a:latin typeface="+mn-lt"/>
                <a:ea typeface="+mn-ea"/>
                <a:cs typeface="+mn-cs"/>
              </a:rPr>
              <a:t>She stated that in general, </a:t>
            </a:r>
            <a:r>
              <a:rPr lang="en-GB" sz="1200" i="1" kern="1200" dirty="0" smtClean="0">
                <a:solidFill>
                  <a:schemeClr val="tx1"/>
                </a:solidFill>
                <a:effectLst/>
                <a:latin typeface="+mn-lt"/>
                <a:ea typeface="+mn-ea"/>
                <a:cs typeface="+mn-cs"/>
              </a:rPr>
              <a:t>water and flood management need to be better coordinated,</a:t>
            </a:r>
            <a:r>
              <a:rPr lang="en-GB" sz="1200" kern="1200" dirty="0" smtClean="0">
                <a:solidFill>
                  <a:schemeClr val="tx1"/>
                </a:solidFill>
                <a:effectLst/>
                <a:latin typeface="+mn-lt"/>
                <a:ea typeface="+mn-ea"/>
                <a:cs typeface="+mn-cs"/>
              </a:rPr>
              <a:t> particularly in view of the 2015 deadline for adoption of the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River Basin Management plans and the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Flood Risks Management Plans under the Floods Directive. Finally </a:t>
            </a:r>
            <a:r>
              <a:rPr lang="en-GB" sz="1200" kern="1200" dirty="0" err="1" smtClean="0">
                <a:solidFill>
                  <a:schemeClr val="tx1"/>
                </a:solidFill>
                <a:effectLst/>
                <a:latin typeface="+mn-lt"/>
                <a:ea typeface="+mn-ea"/>
                <a:cs typeface="+mn-cs"/>
              </a:rPr>
              <a:t>Ms.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Wenning</a:t>
            </a:r>
            <a:r>
              <a:rPr lang="en-GB" sz="1200" kern="1200" dirty="0" smtClean="0">
                <a:solidFill>
                  <a:schemeClr val="tx1"/>
                </a:solidFill>
                <a:effectLst/>
                <a:latin typeface="+mn-lt"/>
                <a:ea typeface="+mn-ea"/>
                <a:cs typeface="+mn-cs"/>
              </a:rPr>
              <a:t> highlighted that </a:t>
            </a:r>
            <a:r>
              <a:rPr lang="en-GB" sz="1200" i="1" kern="1200" dirty="0" smtClean="0">
                <a:solidFill>
                  <a:schemeClr val="tx1"/>
                </a:solidFill>
                <a:effectLst/>
                <a:latin typeface="+mn-lt"/>
                <a:ea typeface="+mn-ea"/>
                <a:cs typeface="+mn-cs"/>
              </a:rPr>
              <a:t>a strong added value of the Danube Strategy is that it brings together the EU Member States and non-EU countries in order to develop joint responses to common challenges.</a:t>
            </a:r>
            <a:r>
              <a:rPr lang="en-GB" sz="1200" kern="1200" dirty="0" smtClean="0">
                <a:solidFill>
                  <a:schemeClr val="tx1"/>
                </a:solidFill>
                <a:effectLst/>
                <a:latin typeface="+mn-lt"/>
                <a:ea typeface="+mn-ea"/>
                <a:cs typeface="+mn-cs"/>
              </a:rPr>
              <a:t> The good thing is that there is a golden opportunity before us with the Multiannual Financial Framework for the period 2014 – 2020 just having been adopted. Those countries that are part of the Danube Strategy and that can profit from EU financial assistance </a:t>
            </a:r>
            <a:r>
              <a:rPr lang="en-GB" sz="1200" i="1" kern="1200" dirty="0" smtClean="0">
                <a:solidFill>
                  <a:schemeClr val="tx1"/>
                </a:solidFill>
                <a:effectLst/>
                <a:latin typeface="+mn-lt"/>
                <a:ea typeface="+mn-ea"/>
                <a:cs typeface="+mn-cs"/>
              </a:rPr>
              <a:t>should do everything to include Danube related activities into the Partnership Agreement and more specifically the operational Programmes to be adopted early 2014.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10</a:t>
            </a:fld>
            <a:endParaRPr lang="en-GB"/>
          </a:p>
        </p:txBody>
      </p:sp>
    </p:spTree>
    <p:extLst>
      <p:ext uri="{BB962C8B-B14F-4D97-AF65-F5344CB8AC3E}">
        <p14:creationId xmlns:p14="http://schemas.microsoft.com/office/powerpoint/2010/main" xmlns="" val="56209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22</a:t>
            </a:fld>
            <a:endParaRPr lang="en-GB"/>
          </a:p>
        </p:txBody>
      </p:sp>
    </p:spTree>
    <p:extLst>
      <p:ext uri="{BB962C8B-B14F-4D97-AF65-F5344CB8AC3E}">
        <p14:creationId xmlns:p14="http://schemas.microsoft.com/office/powerpoint/2010/main" xmlns="" val="359150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ate Placeholder 29"/>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DF1F8005-8B05-4252-9868-F9E2A7C7B32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lső oldal 3">
    <p:spTree>
      <p:nvGrpSpPr>
        <p:cNvPr id="1" name=""/>
        <p:cNvGrpSpPr/>
        <p:nvPr/>
      </p:nvGrpSpPr>
      <p:grpSpPr>
        <a:xfrm>
          <a:off x="0" y="0"/>
          <a:ext cx="0" cy="0"/>
          <a:chOff x="0" y="0"/>
          <a:chExt cx="0" cy="0"/>
        </a:xfrm>
      </p:grpSpPr>
      <p:sp>
        <p:nvSpPr>
          <p:cNvPr id="2" name="Title 1"/>
          <p:cNvSpPr>
            <a:spLocks noGrp="1"/>
          </p:cNvSpPr>
          <p:nvPr>
            <p:ph type="title"/>
          </p:nvPr>
        </p:nvSpPr>
        <p:spPr>
          <a:xfrm>
            <a:off x="722313" y="1281107"/>
            <a:ext cx="7772400" cy="504819"/>
          </a:xfrm>
        </p:spPr>
        <p:txBody>
          <a:bodyPr anchor="t">
            <a:normAutofit/>
          </a:bodyPr>
          <a:lstStyle>
            <a:lvl1pPr algn="ctr">
              <a:defRPr sz="1800" b="0" cap="none">
                <a:latin typeface="Arial" pitchFamily="34" charset="0"/>
                <a:cs typeface="Arial" pitchFamily="34" charset="0"/>
              </a:defRPr>
            </a:lvl1pPr>
          </a:lstStyle>
          <a:p>
            <a:r>
              <a:rPr lang="en-US" smtClean="0"/>
              <a:t>Click to edit Master title style</a:t>
            </a:r>
            <a:endParaRPr lang="hu-HU" dirty="0"/>
          </a:p>
        </p:txBody>
      </p:sp>
      <p:sp>
        <p:nvSpPr>
          <p:cNvPr id="8" name="Content Placeholder 4"/>
          <p:cNvSpPr>
            <a:spLocks noGrp="1"/>
          </p:cNvSpPr>
          <p:nvPr>
            <p:ph idx="13"/>
          </p:nvPr>
        </p:nvSpPr>
        <p:spPr bwMode="auto">
          <a:xfrm>
            <a:off x="785786" y="4786322"/>
            <a:ext cx="7572428" cy="150019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Tartalom helye 2"/>
          <p:cNvSpPr>
            <a:spLocks noGrp="1"/>
          </p:cNvSpPr>
          <p:nvPr>
            <p:ph idx="14"/>
          </p:nvPr>
        </p:nvSpPr>
        <p:spPr>
          <a:xfrm>
            <a:off x="908566" y="1928803"/>
            <a:ext cx="3601290" cy="2696464"/>
          </a:xfrm>
          <a:prstGeom prst="rect">
            <a:avLst/>
          </a:prstGeom>
        </p:spPr>
        <p:txBody>
          <a:bodyPr/>
          <a:lstStyle>
            <a:lvl1pPr>
              <a:buFontTx/>
              <a:buNone/>
              <a:defRPr/>
            </a:lvl1pPr>
          </a:lstStyle>
          <a:p>
            <a:pPr lvl="0"/>
            <a:endParaRPr lang="hu-HU" dirty="0"/>
          </a:p>
        </p:txBody>
      </p:sp>
      <p:sp>
        <p:nvSpPr>
          <p:cNvPr id="12" name="Tartalom helye 2"/>
          <p:cNvSpPr>
            <a:spLocks noGrp="1"/>
          </p:cNvSpPr>
          <p:nvPr>
            <p:ph idx="15"/>
          </p:nvPr>
        </p:nvSpPr>
        <p:spPr>
          <a:xfrm>
            <a:off x="4643438" y="1928803"/>
            <a:ext cx="3601290" cy="2696464"/>
          </a:xfrm>
          <a:prstGeom prst="rect">
            <a:avLst/>
          </a:prstGeom>
        </p:spPr>
        <p:txBody>
          <a:bodyPr/>
          <a:lstStyle>
            <a:lvl1pPr>
              <a:buFontTx/>
              <a:buNone/>
              <a:defRPr/>
            </a:lvl1pPr>
          </a:lstStyle>
          <a:p>
            <a:pPr lvl="0"/>
            <a:endParaRPr lang="hu-HU" dirty="0"/>
          </a:p>
        </p:txBody>
      </p:sp>
      <p:sp>
        <p:nvSpPr>
          <p:cNvPr id="6" name="Date Placeholder 3"/>
          <p:cNvSpPr>
            <a:spLocks noGrp="1"/>
          </p:cNvSpPr>
          <p:nvPr>
            <p:ph type="dt" sz="half" idx="16"/>
          </p:nvPr>
        </p:nvSpPr>
        <p:spPr/>
        <p:txBody>
          <a:bodyPr/>
          <a:lstStyle>
            <a:lvl1pPr>
              <a:defRPr/>
            </a:lvl1pPr>
          </a:lstStyle>
          <a:p>
            <a:pPr>
              <a:defRPr/>
            </a:pPr>
            <a:fld id="{3973DAF4-B685-4194-859B-899B559DD42D}" type="datetimeFigureOut">
              <a:rPr lang="hu-HU">
                <a:solidFill>
                  <a:prstClr val="black">
                    <a:tint val="75000"/>
                  </a:prstClr>
                </a:solidFill>
              </a:rPr>
              <a:pPr>
                <a:defRPr/>
              </a:pPr>
              <a:t>2019. 09. 12.</a:t>
            </a:fld>
            <a:endParaRPr lang="hu-HU">
              <a:solidFill>
                <a:prstClr val="black">
                  <a:tint val="75000"/>
                </a:prstClr>
              </a:solidFill>
            </a:endParaRPr>
          </a:p>
        </p:txBody>
      </p:sp>
      <p:sp>
        <p:nvSpPr>
          <p:cNvPr id="7" name="Footer Placeholder 4"/>
          <p:cNvSpPr>
            <a:spLocks noGrp="1"/>
          </p:cNvSpPr>
          <p:nvPr>
            <p:ph type="ftr" sz="quarter" idx="17"/>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xmlns="" val="95465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226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Content Placeholder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ate Placeholder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8005-8B05-4252-9868-F9E2A7C7B32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ate Placeholder 6"/>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ate Placeholder 2"/>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F8005-8B05-4252-9868-F9E2A7C7B32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ate Placeholder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DF1F8005-8B05-4252-9868-F9E2A7C7B32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B3883B-730B-4BEB-B45F-F4BA79657D2B}" type="datetimeFigureOut">
              <a:rPr lang="en-GB" smtClean="0"/>
              <a:pPr/>
              <a:t>12/09/2019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1F8005-8B05-4252-9868-F9E2A7C7B32F}"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unaStrategia@mfa.gov.h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groupspaces.com/WaterQuality/pag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groupspaces.com/WaterQuality/pages/stakeholder"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ctrTitle"/>
          </p:nvPr>
        </p:nvSpPr>
        <p:spPr>
          <a:xfrm>
            <a:off x="755576" y="1556793"/>
            <a:ext cx="7702624" cy="2043658"/>
          </a:xfrm>
        </p:spPr>
        <p:txBody>
          <a:bodyPr>
            <a:normAutofit fontScale="90000"/>
          </a:bodyPr>
          <a:lstStyle/>
          <a:p>
            <a:r>
              <a:rPr lang="hu-HU" dirty="0" smtClean="0"/>
              <a:t/>
            </a:r>
            <a:br>
              <a:rPr lang="hu-HU" dirty="0" smtClean="0"/>
            </a:br>
            <a:r>
              <a:rPr lang="hu-HU" b="1" dirty="0" smtClean="0">
                <a:solidFill>
                  <a:schemeClr val="bg1"/>
                </a:solidFill>
              </a:rPr>
              <a:t>EUSDR </a:t>
            </a:r>
            <a:r>
              <a:rPr lang="en-GB" b="1" dirty="0" smtClean="0">
                <a:solidFill>
                  <a:schemeClr val="bg1"/>
                </a:solidFill>
              </a:rPr>
              <a:t>Priority Area 4: </a:t>
            </a:r>
            <a:r>
              <a:rPr lang="hu-HU" b="1" dirty="0" smtClean="0">
                <a:solidFill>
                  <a:schemeClr val="bg1"/>
                </a:solidFill>
              </a:rPr>
              <a:t/>
            </a:r>
            <a:br>
              <a:rPr lang="hu-HU" b="1" dirty="0" smtClean="0">
                <a:solidFill>
                  <a:schemeClr val="bg1"/>
                </a:solidFill>
              </a:rPr>
            </a:br>
            <a:r>
              <a:rPr lang="hu-HU" b="1" dirty="0" err="1" smtClean="0">
                <a:solidFill>
                  <a:schemeClr val="bg1"/>
                </a:solidFill>
              </a:rPr>
              <a:t>Results</a:t>
            </a:r>
            <a:r>
              <a:rPr lang="hu-HU" b="1" dirty="0" smtClean="0">
                <a:solidFill>
                  <a:schemeClr val="bg1"/>
                </a:solidFill>
              </a:rPr>
              <a:t> of </a:t>
            </a:r>
            <a:r>
              <a:rPr lang="hu-HU" b="1" dirty="0" err="1" smtClean="0">
                <a:solidFill>
                  <a:schemeClr val="bg1"/>
                </a:solidFill>
              </a:rPr>
              <a:t>the</a:t>
            </a:r>
            <a:r>
              <a:rPr lang="hu-HU" b="1" dirty="0" smtClean="0">
                <a:solidFill>
                  <a:schemeClr val="bg1"/>
                </a:solidFill>
              </a:rPr>
              <a:t> </a:t>
            </a:r>
            <a:r>
              <a:rPr lang="hu-HU" b="1" dirty="0" err="1" smtClean="0">
                <a:solidFill>
                  <a:schemeClr val="bg1"/>
                </a:solidFill>
              </a:rPr>
              <a:t>macro-regional</a:t>
            </a:r>
            <a:r>
              <a:rPr lang="hu-HU" b="1" dirty="0" smtClean="0">
                <a:solidFill>
                  <a:schemeClr val="bg1"/>
                </a:solidFill>
              </a:rPr>
              <a:t> </a:t>
            </a:r>
            <a:r>
              <a:rPr lang="hu-HU" b="1" dirty="0" err="1" smtClean="0">
                <a:solidFill>
                  <a:schemeClr val="bg1"/>
                </a:solidFill>
              </a:rPr>
              <a:t>conference</a:t>
            </a:r>
            <a:r>
              <a:rPr lang="hu-HU" b="1" dirty="0" smtClean="0">
                <a:solidFill>
                  <a:schemeClr val="bg1"/>
                </a:solidFill>
              </a:rPr>
              <a:t> Budapest</a:t>
            </a:r>
            <a:endParaRPr lang="en-GB" b="1" dirty="0">
              <a:solidFill>
                <a:schemeClr val="bg1"/>
              </a:solidFill>
            </a:endParaRPr>
          </a:p>
        </p:txBody>
      </p:sp>
      <p:sp>
        <p:nvSpPr>
          <p:cNvPr id="3" name="Alcím 2"/>
          <p:cNvSpPr>
            <a:spLocks noGrp="1"/>
          </p:cNvSpPr>
          <p:nvPr>
            <p:ph type="subTitle" idx="1"/>
          </p:nvPr>
        </p:nvSpPr>
        <p:spPr>
          <a:xfrm>
            <a:off x="1133513" y="4077072"/>
            <a:ext cx="4680520" cy="1368152"/>
          </a:xfrm>
        </p:spPr>
        <p:txBody>
          <a:bodyPr>
            <a:normAutofit fontScale="92500" lnSpcReduction="20000"/>
          </a:bodyPr>
          <a:lstStyle/>
          <a:p>
            <a:r>
              <a:rPr lang="hu-HU" sz="1800" b="1" dirty="0" smtClean="0">
                <a:solidFill>
                  <a:schemeClr val="tx1"/>
                </a:solidFill>
              </a:rPr>
              <a:t>Zsuzsanna Kocsis-Kupper</a:t>
            </a:r>
          </a:p>
          <a:p>
            <a:r>
              <a:rPr lang="hu-HU" sz="1800" b="1" dirty="0" err="1" smtClean="0">
                <a:solidFill>
                  <a:schemeClr val="tx1"/>
                </a:solidFill>
              </a:rPr>
              <a:t>Ministry</a:t>
            </a:r>
            <a:r>
              <a:rPr lang="hu-HU" sz="1800" b="1" dirty="0" smtClean="0">
                <a:solidFill>
                  <a:schemeClr val="tx1"/>
                </a:solidFill>
              </a:rPr>
              <a:t> of </a:t>
            </a:r>
            <a:r>
              <a:rPr lang="hu-HU" sz="1800" b="1" dirty="0" err="1" smtClean="0">
                <a:solidFill>
                  <a:schemeClr val="tx1"/>
                </a:solidFill>
              </a:rPr>
              <a:t>Foreign</a:t>
            </a:r>
            <a:r>
              <a:rPr lang="hu-HU" sz="1800" b="1" dirty="0" smtClean="0">
                <a:solidFill>
                  <a:schemeClr val="tx1"/>
                </a:solidFill>
              </a:rPr>
              <a:t> </a:t>
            </a:r>
            <a:r>
              <a:rPr lang="hu-HU" sz="1800" b="1" dirty="0" err="1" smtClean="0">
                <a:solidFill>
                  <a:schemeClr val="tx1"/>
                </a:solidFill>
              </a:rPr>
              <a:t>Affairs</a:t>
            </a:r>
            <a:r>
              <a:rPr lang="hu-HU" sz="1800" b="1" dirty="0" smtClean="0">
                <a:solidFill>
                  <a:schemeClr val="tx1"/>
                </a:solidFill>
              </a:rPr>
              <a:t>, Hungary</a:t>
            </a:r>
          </a:p>
          <a:p>
            <a:r>
              <a:rPr lang="en-GB" sz="1800" b="1" dirty="0" smtClean="0">
                <a:solidFill>
                  <a:schemeClr val="tx1"/>
                </a:solidFill>
                <a:hlinkClick r:id="rId3"/>
              </a:rPr>
              <a:t>DunaStrategia@mfa.gov.hu</a:t>
            </a:r>
            <a:endParaRPr lang="hu-HU" sz="1800" b="1" dirty="0" smtClean="0">
              <a:solidFill>
                <a:schemeClr val="tx1"/>
              </a:solidFill>
            </a:endParaRPr>
          </a:p>
          <a:p>
            <a:r>
              <a:rPr lang="en-GB" sz="1800" b="1" dirty="0" smtClean="0">
                <a:solidFill>
                  <a:schemeClr val="tx1"/>
                </a:solidFill>
                <a:hlinkClick r:id="rId4"/>
              </a:rPr>
              <a:t>http://groupspaces.com/WaterQuality/pages</a:t>
            </a:r>
            <a:r>
              <a:rPr lang="en-GB" sz="1800" dirty="0" smtClean="0">
                <a:solidFill>
                  <a:schemeClr val="accent1"/>
                </a:solidFill>
                <a:hlinkClick r:id="rId4"/>
              </a:rPr>
              <a:t>/</a:t>
            </a:r>
            <a:endParaRPr lang="hu-HU" sz="1800" dirty="0" smtClean="0">
              <a:solidFill>
                <a:schemeClr val="accent1"/>
              </a:solidFill>
            </a:endParaRPr>
          </a:p>
          <a:p>
            <a:endParaRPr lang="en-GB" sz="1800" dirty="0"/>
          </a:p>
        </p:txBody>
      </p:sp>
      <p:pic>
        <p:nvPicPr>
          <p:cNvPr id="4" name="Grafik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44358"/>
            <a:ext cx="2339752" cy="957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179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971600" y="889844"/>
            <a:ext cx="6840760" cy="3877985"/>
          </a:xfrm>
          <a:prstGeom prst="rect">
            <a:avLst/>
          </a:prstGeom>
        </p:spPr>
        <p:txBody>
          <a:bodyPr wrap="square">
            <a:spAutoFit/>
          </a:bodyPr>
          <a:lstStyle/>
          <a:p>
            <a:r>
              <a:rPr lang="en-GB" sz="2400" b="1" dirty="0"/>
              <a:t>Strong added value of the Danube Strategy: joint responses to common challenges</a:t>
            </a:r>
            <a:endParaRPr lang="en-GB" sz="2400" dirty="0"/>
          </a:p>
          <a:p>
            <a:r>
              <a:rPr lang="en-GB" i="1" dirty="0"/>
              <a:t>“Enhanced water cooperation across borders is indispensable”</a:t>
            </a:r>
            <a:endParaRPr lang="en-GB" dirty="0"/>
          </a:p>
          <a:p>
            <a:pPr algn="just"/>
            <a:r>
              <a:rPr lang="en-GB" dirty="0"/>
              <a:t> </a:t>
            </a:r>
          </a:p>
          <a:p>
            <a:pPr algn="just"/>
            <a:r>
              <a:rPr lang="en-GB" dirty="0" err="1"/>
              <a:t>Ms.</a:t>
            </a:r>
            <a:r>
              <a:rPr lang="en-GB" dirty="0"/>
              <a:t> Marianne </a:t>
            </a:r>
            <a:r>
              <a:rPr lang="en-GB" dirty="0" err="1"/>
              <a:t>Wenning</a:t>
            </a:r>
            <a:r>
              <a:rPr lang="en-GB" dirty="0"/>
              <a:t>, the Director from the European Commission, Directorate General Environment welcomed the conference and noted that water is a precondition for human, animal and plant life as well as an indispensable resource for the economy and stressed that </a:t>
            </a:r>
            <a:r>
              <a:rPr lang="en-GB" i="1" dirty="0"/>
              <a:t>the demand for water is continuously growing in the world</a:t>
            </a:r>
            <a:r>
              <a:rPr lang="en-GB" dirty="0"/>
              <a:t>.  She mentioned that on present trends about 40 % of global water supply is likely not be met by 2030 and that 47% of the EU water will fail to achieve good status by 2015. She called</a:t>
            </a:r>
            <a:r>
              <a:rPr lang="en-GB" i="1" dirty="0"/>
              <a:t> to step up our action at all levels</a:t>
            </a:r>
            <a:r>
              <a:rPr lang="en-GB" dirty="0"/>
              <a:t>. </a:t>
            </a:r>
          </a:p>
        </p:txBody>
      </p:sp>
    </p:spTree>
    <p:extLst>
      <p:ext uri="{BB962C8B-B14F-4D97-AF65-F5344CB8AC3E}">
        <p14:creationId xmlns:p14="http://schemas.microsoft.com/office/powerpoint/2010/main" xmlns="" val="43393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764704"/>
            <a:ext cx="6030416" cy="4247317"/>
          </a:xfrm>
          <a:prstGeom prst="rect">
            <a:avLst/>
          </a:prstGeom>
        </p:spPr>
        <p:txBody>
          <a:bodyPr wrap="square">
            <a:spAutoFit/>
          </a:bodyPr>
          <a:lstStyle/>
          <a:p>
            <a:r>
              <a:rPr lang="en-GB" sz="2400" b="1" dirty="0"/>
              <a:t>Commitment of the Danube basin cooperation: need for more inter-</a:t>
            </a:r>
            <a:r>
              <a:rPr lang="en-GB" sz="2400" b="1" dirty="0" err="1"/>
              <a:t>sectoral</a:t>
            </a:r>
            <a:r>
              <a:rPr lang="en-GB" sz="2400" b="1" dirty="0"/>
              <a:t> cooperation</a:t>
            </a:r>
            <a:endParaRPr lang="en-GB" sz="2400" dirty="0"/>
          </a:p>
          <a:p>
            <a:r>
              <a:rPr lang="en-GB" i="1" dirty="0"/>
              <a:t>“If you want to walk fast, walk alone, but if you want to walk further, walk together” </a:t>
            </a:r>
            <a:endParaRPr lang="en-GB" dirty="0"/>
          </a:p>
          <a:p>
            <a:pPr algn="just"/>
            <a:r>
              <a:rPr lang="en-GB" dirty="0"/>
              <a:t> </a:t>
            </a:r>
          </a:p>
          <a:p>
            <a:pPr algn="just"/>
            <a:r>
              <a:rPr lang="en-GB" dirty="0"/>
              <a:t>HE</a:t>
            </a:r>
            <a:r>
              <a:rPr lang="en-GB" b="1" dirty="0"/>
              <a:t> </a:t>
            </a:r>
            <a:r>
              <a:rPr lang="en-GB" dirty="0" err="1"/>
              <a:t>Ermina</a:t>
            </a:r>
            <a:r>
              <a:rPr lang="en-GB" dirty="0"/>
              <a:t> </a:t>
            </a:r>
            <a:r>
              <a:rPr lang="en-US" dirty="0" err="1"/>
              <a:t>Salkičevic</a:t>
            </a:r>
            <a:r>
              <a:rPr lang="en-US" dirty="0"/>
              <a:t>- </a:t>
            </a:r>
            <a:r>
              <a:rPr lang="en-US" dirty="0" err="1"/>
              <a:t>Dizdarević</a:t>
            </a:r>
            <a:r>
              <a:rPr lang="en-GB" dirty="0"/>
              <a:t>, </a:t>
            </a:r>
            <a:r>
              <a:rPr lang="bs-Latn-BA" dirty="0"/>
              <a:t>Deputy Minister Bosnia and Herzegovina, </a:t>
            </a:r>
            <a:r>
              <a:rPr lang="en-GB" dirty="0"/>
              <a:t>President International Commission for the Protection of the Danube River </a:t>
            </a:r>
            <a:r>
              <a:rPr lang="hu-HU" dirty="0" err="1" smtClean="0"/>
              <a:t>noted</a:t>
            </a:r>
            <a:r>
              <a:rPr lang="hu-HU" dirty="0" smtClean="0"/>
              <a:t> </a:t>
            </a:r>
            <a:r>
              <a:rPr lang="en-GB" dirty="0" smtClean="0"/>
              <a:t>that </a:t>
            </a:r>
            <a:r>
              <a:rPr lang="en-GB" dirty="0"/>
              <a:t>the ecosystems of the Danube River Basin are highly valuable in environmental, economic and social terms, and also noted that they are subject to increasing pressure and serious pollution from various sources and welcomed the cooperation among the Danube countries to overcome the environmental challenges. </a:t>
            </a:r>
          </a:p>
        </p:txBody>
      </p:sp>
    </p:spTree>
    <p:extLst>
      <p:ext uri="{BB962C8B-B14F-4D97-AF65-F5344CB8AC3E}">
        <p14:creationId xmlns:p14="http://schemas.microsoft.com/office/powerpoint/2010/main" xmlns="" val="2320109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283968" y="260648"/>
            <a:ext cx="4572000" cy="2092881"/>
          </a:xfrm>
          <a:prstGeom prst="rect">
            <a:avLst/>
          </a:prstGeom>
        </p:spPr>
        <p:txBody>
          <a:bodyPr>
            <a:spAutoFit/>
          </a:bodyPr>
          <a:lstStyle/>
          <a:p>
            <a:r>
              <a:rPr lang="en-GB" sz="2000" b="1" dirty="0"/>
              <a:t>Water is a natural resource that cannot be supplemented with anything else</a:t>
            </a:r>
            <a:endParaRPr lang="en-GB" sz="2000" dirty="0"/>
          </a:p>
          <a:p>
            <a:r>
              <a:rPr lang="en-GB" i="1" dirty="0"/>
              <a:t>“It is necessary to apply sustainable methods in order to preserve the status quo and for the sake of developing water management innovations</a:t>
            </a:r>
            <a:r>
              <a:rPr lang="en-GB" i="1" dirty="0" smtClean="0"/>
              <a:t>”</a:t>
            </a:r>
            <a:r>
              <a:rPr lang="hu-HU" i="1" dirty="0" smtClean="0"/>
              <a:t> Zoltán Illés, </a:t>
            </a:r>
            <a:r>
              <a:rPr lang="hu-HU" i="1" dirty="0" err="1" smtClean="0"/>
              <a:t>State</a:t>
            </a:r>
            <a:r>
              <a:rPr lang="hu-HU" i="1" dirty="0" smtClean="0"/>
              <a:t> </a:t>
            </a:r>
            <a:r>
              <a:rPr lang="hu-HU" i="1" dirty="0" err="1" smtClean="0"/>
              <a:t>secretary</a:t>
            </a:r>
            <a:endParaRPr lang="en-GB" dirty="0"/>
          </a:p>
          <a:p>
            <a:r>
              <a:rPr lang="en-GB" i="1" dirty="0"/>
              <a:t> </a:t>
            </a:r>
            <a:endParaRPr lang="en-GB" dirty="0"/>
          </a:p>
        </p:txBody>
      </p:sp>
      <p:sp>
        <p:nvSpPr>
          <p:cNvPr id="3" name="Téglalap 2"/>
          <p:cNvSpPr/>
          <p:nvPr/>
        </p:nvSpPr>
        <p:spPr>
          <a:xfrm>
            <a:off x="517405" y="2321568"/>
            <a:ext cx="4572000" cy="3754874"/>
          </a:xfrm>
          <a:prstGeom prst="rect">
            <a:avLst/>
          </a:prstGeom>
        </p:spPr>
        <p:txBody>
          <a:bodyPr>
            <a:spAutoFit/>
          </a:bodyPr>
          <a:lstStyle/>
          <a:p>
            <a:r>
              <a:rPr lang="en-GB" sz="2000" b="1" dirty="0"/>
              <a:t>Macro regional and inter-</a:t>
            </a:r>
            <a:r>
              <a:rPr lang="en-GB" sz="2000" b="1" dirty="0" err="1"/>
              <a:t>sectoral</a:t>
            </a:r>
            <a:r>
              <a:rPr lang="en-GB" sz="2000" b="1" dirty="0"/>
              <a:t> cooperation is crucial</a:t>
            </a:r>
            <a:endParaRPr lang="en-GB" sz="2000" dirty="0"/>
          </a:p>
          <a:p>
            <a:r>
              <a:rPr lang="en-GB" i="1" dirty="0"/>
              <a:t>“Sustainable land use, efficient water and land management, protection of biodiversity and flood prevention is necessary</a:t>
            </a:r>
            <a:r>
              <a:rPr lang="en-GB" dirty="0"/>
              <a:t>.”</a:t>
            </a:r>
          </a:p>
          <a:p>
            <a:r>
              <a:rPr lang="en-GB" dirty="0"/>
              <a:t> </a:t>
            </a:r>
          </a:p>
          <a:p>
            <a:pPr algn="just"/>
            <a:r>
              <a:rPr lang="en-GB" dirty="0"/>
              <a:t>HE </a:t>
            </a:r>
            <a:r>
              <a:rPr lang="en-GB" dirty="0" err="1"/>
              <a:t>Vojtech</a:t>
            </a:r>
            <a:r>
              <a:rPr lang="en-GB" dirty="0"/>
              <a:t> </a:t>
            </a:r>
            <a:r>
              <a:rPr lang="en-GB" dirty="0" err="1"/>
              <a:t>Ferencz</a:t>
            </a:r>
            <a:r>
              <a:rPr lang="en-GB" dirty="0"/>
              <a:t>, State Secretary from the Slovak Ministry for Environment further welcomed the conference and stressed that we have to pay </a:t>
            </a:r>
            <a:r>
              <a:rPr lang="en-GB" i="1" dirty="0"/>
              <a:t>attention to the conservation and sustainable use of the ecosystem</a:t>
            </a:r>
            <a:r>
              <a:rPr lang="en-GB" dirty="0"/>
              <a:t>, including the management of riparian forests and the protection of the regional biodiversity.</a:t>
            </a:r>
          </a:p>
        </p:txBody>
      </p:sp>
    </p:spTree>
    <p:extLst>
      <p:ext uri="{BB962C8B-B14F-4D97-AF65-F5344CB8AC3E}">
        <p14:creationId xmlns:p14="http://schemas.microsoft.com/office/powerpoint/2010/main" xmlns="" val="70118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15616" y="1052736"/>
            <a:ext cx="5670376" cy="3600986"/>
          </a:xfrm>
          <a:prstGeom prst="rect">
            <a:avLst/>
          </a:prstGeom>
        </p:spPr>
        <p:txBody>
          <a:bodyPr wrap="square">
            <a:spAutoFit/>
          </a:bodyPr>
          <a:lstStyle/>
          <a:p>
            <a:pPr algn="just"/>
            <a:r>
              <a:rPr lang="en-GB" sz="2800" b="1" dirty="0"/>
              <a:t>Stakeholders will need to approach the PACs with project </a:t>
            </a:r>
            <a:r>
              <a:rPr lang="en-GB" sz="2800" b="1" dirty="0" smtClean="0"/>
              <a:t>ideas</a:t>
            </a:r>
            <a:endParaRPr lang="hu-HU" sz="2800" b="1" dirty="0"/>
          </a:p>
          <a:p>
            <a:pPr algn="just"/>
            <a:endParaRPr lang="en-GB" sz="2800" dirty="0"/>
          </a:p>
          <a:p>
            <a:pPr algn="just"/>
            <a:r>
              <a:rPr lang="en-GB" dirty="0" err="1"/>
              <a:t>Mr.</a:t>
            </a:r>
            <a:r>
              <a:rPr lang="en-GB" dirty="0"/>
              <a:t> Wolfgang Klug from the Bavarian State Ministry of the Environment and Public Health noted the importance of cooperation in relation to the Danube and mentioned that Bavaria is also a Priority Area Coordinator (PAC) for the Danube Strategy, he specially emphasised that </a:t>
            </a:r>
            <a:r>
              <a:rPr lang="en-GB" i="1" dirty="0"/>
              <a:t>stakeholders will need to approach the PACs with project ideas </a:t>
            </a:r>
            <a:r>
              <a:rPr lang="en-GB" dirty="0"/>
              <a:t>as projects can still be financed in the upcoming financing period.</a:t>
            </a:r>
          </a:p>
        </p:txBody>
      </p:sp>
    </p:spTree>
    <p:extLst>
      <p:ext uri="{BB962C8B-B14F-4D97-AF65-F5344CB8AC3E}">
        <p14:creationId xmlns:p14="http://schemas.microsoft.com/office/powerpoint/2010/main" xmlns="" val="110025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331640" y="836712"/>
            <a:ext cx="5616624" cy="4031873"/>
          </a:xfrm>
          <a:prstGeom prst="rect">
            <a:avLst/>
          </a:prstGeom>
        </p:spPr>
        <p:txBody>
          <a:bodyPr wrap="square">
            <a:spAutoFit/>
          </a:bodyPr>
          <a:lstStyle/>
          <a:p>
            <a:r>
              <a:rPr lang="en-GB" sz="2800" b="1" dirty="0"/>
              <a:t>Science and innovation is only possible with macro-regional </a:t>
            </a:r>
            <a:r>
              <a:rPr lang="en-GB" sz="2800" b="1" dirty="0" smtClean="0"/>
              <a:t>cooperation</a:t>
            </a:r>
            <a:endParaRPr lang="hu-HU" sz="2800" b="1" dirty="0" smtClean="0"/>
          </a:p>
          <a:p>
            <a:endParaRPr lang="en-GB" sz="2800" dirty="0"/>
          </a:p>
          <a:p>
            <a:pPr algn="just"/>
            <a:r>
              <a:rPr lang="en-GB" dirty="0"/>
              <a:t>The former Vice-Chancellor of Austria </a:t>
            </a:r>
            <a:r>
              <a:rPr lang="en-GB" dirty="0" err="1"/>
              <a:t>Dr.</a:t>
            </a:r>
            <a:r>
              <a:rPr lang="en-GB" dirty="0"/>
              <a:t> Erhard Busek, Chairman of the Institute for the Danube Region and Central Europe (IDM), Austria started the session with a title on </a:t>
            </a:r>
            <a:r>
              <a:rPr lang="hu-HU" i="1" dirty="0"/>
              <a:t>Science and </a:t>
            </a:r>
            <a:r>
              <a:rPr lang="hu-HU" i="1" dirty="0" err="1"/>
              <a:t>innovation</a:t>
            </a:r>
            <a:r>
              <a:rPr lang="hu-HU" i="1" dirty="0"/>
              <a:t> </a:t>
            </a:r>
            <a:r>
              <a:rPr lang="hu-HU" i="1" dirty="0" err="1"/>
              <a:t>supporting</a:t>
            </a:r>
            <a:r>
              <a:rPr lang="hu-HU" i="1" dirty="0"/>
              <a:t> </a:t>
            </a:r>
            <a:r>
              <a:rPr lang="hu-HU" i="1" dirty="0" err="1"/>
              <a:t>macroregional</a:t>
            </a:r>
            <a:r>
              <a:rPr lang="hu-HU" i="1" dirty="0"/>
              <a:t> </a:t>
            </a:r>
            <a:r>
              <a:rPr lang="hu-HU" i="1" dirty="0" err="1"/>
              <a:t>development</a:t>
            </a:r>
            <a:r>
              <a:rPr lang="hu-HU" i="1" dirty="0"/>
              <a:t> agenda</a:t>
            </a:r>
            <a:r>
              <a:rPr lang="hu-HU" b="1" dirty="0"/>
              <a:t> </a:t>
            </a:r>
            <a:r>
              <a:rPr lang="hu-HU" dirty="0"/>
              <a:t>and he</a:t>
            </a:r>
            <a:r>
              <a:rPr lang="hu-HU" b="1" dirty="0"/>
              <a:t> </a:t>
            </a:r>
            <a:r>
              <a:rPr lang="en-GB" dirty="0"/>
              <a:t>mentioned that throughout history the benefits that this biggest artery of Europe has offered with its waters have been equally numerous as they are today.</a:t>
            </a:r>
          </a:p>
        </p:txBody>
      </p:sp>
    </p:spTree>
    <p:extLst>
      <p:ext uri="{BB962C8B-B14F-4D97-AF65-F5344CB8AC3E}">
        <p14:creationId xmlns:p14="http://schemas.microsoft.com/office/powerpoint/2010/main" xmlns="" val="27255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566677"/>
            <a:ext cx="4572000" cy="2923877"/>
          </a:xfrm>
          <a:prstGeom prst="rect">
            <a:avLst/>
          </a:prstGeom>
        </p:spPr>
        <p:txBody>
          <a:bodyPr>
            <a:spAutoFit/>
          </a:bodyPr>
          <a:lstStyle/>
          <a:p>
            <a:r>
              <a:rPr lang="en-GB" sz="2000" b="1" dirty="0" smtClean="0"/>
              <a:t>Importance of coordinated international warning systems</a:t>
            </a:r>
            <a:endParaRPr lang="en-GB" sz="2000" dirty="0" smtClean="0"/>
          </a:p>
          <a:p>
            <a:pPr algn="just"/>
            <a:r>
              <a:rPr lang="en-GB" b="1" i="1" dirty="0" smtClean="0"/>
              <a:t> </a:t>
            </a:r>
            <a:r>
              <a:rPr lang="en-GB" dirty="0" err="1" smtClean="0"/>
              <a:t>Mr.</a:t>
            </a:r>
            <a:r>
              <a:rPr lang="en-GB" dirty="0" smtClean="0"/>
              <a:t> Ivan </a:t>
            </a:r>
            <a:r>
              <a:rPr lang="en-GB" dirty="0" err="1" smtClean="0"/>
              <a:t>Zavadsky</a:t>
            </a:r>
            <a:r>
              <a:rPr lang="en-GB" dirty="0" smtClean="0"/>
              <a:t>, the new Executive Secretary of the International Commission for the Protection of the Danube River presented a topic on the </a:t>
            </a:r>
            <a:r>
              <a:rPr lang="en-GB" i="1" dirty="0" smtClean="0"/>
              <a:t>Danube basin cooperation</a:t>
            </a:r>
            <a:r>
              <a:rPr lang="en-GB" dirty="0" smtClean="0"/>
              <a:t> and referred to the Danube River Protection Convention (1994, Sofia) highlighting the cooperation mechanisms of the ICPDR with 15 contracting parties </a:t>
            </a:r>
            <a:endParaRPr lang="en-GB" dirty="0"/>
          </a:p>
        </p:txBody>
      </p:sp>
      <p:sp>
        <p:nvSpPr>
          <p:cNvPr id="3" name="Téglalap 2"/>
          <p:cNvSpPr/>
          <p:nvPr/>
        </p:nvSpPr>
        <p:spPr>
          <a:xfrm>
            <a:off x="4967536" y="3212976"/>
            <a:ext cx="3960440" cy="3477875"/>
          </a:xfrm>
          <a:prstGeom prst="rect">
            <a:avLst/>
          </a:prstGeom>
        </p:spPr>
        <p:txBody>
          <a:bodyPr wrap="square">
            <a:spAutoFit/>
          </a:bodyPr>
          <a:lstStyle/>
          <a:p>
            <a:r>
              <a:rPr lang="en-GB" sz="2000" b="1" dirty="0"/>
              <a:t>Water challenges in Europe and in Asia are similar</a:t>
            </a:r>
            <a:endParaRPr lang="en-GB" sz="2000" dirty="0"/>
          </a:p>
          <a:p>
            <a:pPr algn="just"/>
            <a:r>
              <a:rPr lang="en-GB" dirty="0" err="1"/>
              <a:t>Mr.</a:t>
            </a:r>
            <a:r>
              <a:rPr lang="en-GB" dirty="0"/>
              <a:t> </a:t>
            </a:r>
            <a:r>
              <a:rPr lang="en-GB" dirty="0" err="1"/>
              <a:t>Peng</a:t>
            </a:r>
            <a:r>
              <a:rPr lang="en-GB" dirty="0"/>
              <a:t> </a:t>
            </a:r>
            <a:r>
              <a:rPr lang="en-GB" dirty="0" err="1"/>
              <a:t>Qinghui</a:t>
            </a:r>
            <a:r>
              <a:rPr lang="en-GB" dirty="0"/>
              <a:t>, the Assistant to Secretary General, ASEM Water Resources Research and Development </a:t>
            </a:r>
            <a:r>
              <a:rPr lang="en-GB" dirty="0" err="1"/>
              <a:t>Center</a:t>
            </a:r>
            <a:r>
              <a:rPr lang="en-GB" dirty="0"/>
              <a:t>, China presented a topic on </a:t>
            </a:r>
            <a:r>
              <a:rPr lang="en-GB" i="1" dirty="0"/>
              <a:t>the ASEM cooperation mechanisms</a:t>
            </a:r>
            <a:r>
              <a:rPr lang="en-GB" dirty="0"/>
              <a:t> and highlighted that the water challenges in Europe and in Asia are similar, such as flood, drought and pollution and that there is a similar gap between water supply and demand in both continents.</a:t>
            </a:r>
          </a:p>
        </p:txBody>
      </p:sp>
    </p:spTree>
    <p:extLst>
      <p:ext uri="{BB962C8B-B14F-4D97-AF65-F5344CB8AC3E}">
        <p14:creationId xmlns:p14="http://schemas.microsoft.com/office/powerpoint/2010/main" xmlns="" val="22755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585343"/>
            <a:ext cx="6408712" cy="3600986"/>
          </a:xfrm>
          <a:prstGeom prst="rect">
            <a:avLst/>
          </a:prstGeom>
        </p:spPr>
        <p:txBody>
          <a:bodyPr wrap="square">
            <a:spAutoFit/>
          </a:bodyPr>
          <a:lstStyle/>
          <a:p>
            <a:r>
              <a:rPr lang="en-GB" sz="2400" b="1" dirty="0"/>
              <a:t>A constructive dialogue, identification of common interests and political willingness are necessary for development of cooperation </a:t>
            </a:r>
            <a:endParaRPr lang="hu-HU" sz="2400" b="1" dirty="0" smtClean="0"/>
          </a:p>
          <a:p>
            <a:endParaRPr lang="en-GB" sz="2400" dirty="0"/>
          </a:p>
          <a:p>
            <a:pPr algn="just"/>
            <a:r>
              <a:rPr lang="en-GB" dirty="0" err="1"/>
              <a:t>Dr.</a:t>
            </a:r>
            <a:r>
              <a:rPr lang="en-GB" b="1" dirty="0"/>
              <a:t> </a:t>
            </a:r>
            <a:r>
              <a:rPr lang="en-GB" dirty="0"/>
              <a:t>Annukka Lipponen, Environmental Affairs Officer, secretariat of the Convention on the Protection and Use of </a:t>
            </a:r>
            <a:r>
              <a:rPr lang="en-GB" dirty="0" err="1"/>
              <a:t>Transboundary</a:t>
            </a:r>
            <a:r>
              <a:rPr lang="en-GB" dirty="0"/>
              <a:t> Watercourses and International Lakes (Water Convention), United Nations Economic Commission for Europe (UNECE) presented </a:t>
            </a:r>
            <a:r>
              <a:rPr lang="en-GB" i="1" dirty="0"/>
              <a:t>on the experiences of the UNECE concerning </a:t>
            </a:r>
            <a:r>
              <a:rPr lang="en-GB" i="1" dirty="0" err="1"/>
              <a:t>transboundary</a:t>
            </a:r>
            <a:r>
              <a:rPr lang="en-GB" i="1" dirty="0"/>
              <a:t> water cooperation.</a:t>
            </a:r>
            <a:r>
              <a:rPr lang="en-GB" dirty="0"/>
              <a:t> </a:t>
            </a:r>
          </a:p>
        </p:txBody>
      </p:sp>
    </p:spTree>
    <p:extLst>
      <p:ext uri="{BB962C8B-B14F-4D97-AF65-F5344CB8AC3E}">
        <p14:creationId xmlns:p14="http://schemas.microsoft.com/office/powerpoint/2010/main" xmlns="" val="92025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15616" y="1397675"/>
            <a:ext cx="6984776" cy="2923877"/>
          </a:xfrm>
          <a:prstGeom prst="rect">
            <a:avLst/>
          </a:prstGeom>
        </p:spPr>
        <p:txBody>
          <a:bodyPr wrap="square">
            <a:spAutoFit/>
          </a:bodyPr>
          <a:lstStyle/>
          <a:p>
            <a:pPr algn="just"/>
            <a:r>
              <a:rPr lang="en-GB" sz="2000" b="1" dirty="0"/>
              <a:t>There is a need for a Comprehensive Groundwater Utilization Plan for the Danube River Basin</a:t>
            </a:r>
            <a:endParaRPr lang="en-GB" sz="2000" dirty="0"/>
          </a:p>
          <a:p>
            <a:pPr algn="just"/>
            <a:endParaRPr lang="hu-HU" dirty="0" smtClean="0"/>
          </a:p>
          <a:p>
            <a:pPr algn="just"/>
            <a:r>
              <a:rPr lang="en-GB" dirty="0" err="1" smtClean="0"/>
              <a:t>Dr</a:t>
            </a:r>
            <a:r>
              <a:rPr lang="en-GB" dirty="0" err="1"/>
              <a:t>.</a:t>
            </a:r>
            <a:r>
              <a:rPr lang="en-GB" dirty="0"/>
              <a:t> Marcel Szabó, the Deputy Commissioner for Fundamental Rights of Hungary referred to the issue of </a:t>
            </a:r>
            <a:r>
              <a:rPr lang="en-GB" i="1" dirty="0"/>
              <a:t>Comprehensive utilization of groundwater resources of the Danube River Basin</a:t>
            </a:r>
            <a:r>
              <a:rPr lang="en-GB" dirty="0"/>
              <a:t> and highlighted that </a:t>
            </a:r>
            <a:r>
              <a:rPr lang="en-GB" i="1" dirty="0"/>
              <a:t>groundwater is often more essential for human welfare than surface waters</a:t>
            </a:r>
            <a:r>
              <a:rPr lang="en-GB" dirty="0"/>
              <a:t>, serving as drinking water and means of food production and that </a:t>
            </a:r>
            <a:r>
              <a:rPr lang="en-GB" i="1" dirty="0"/>
              <a:t>60% of the population in the DRB depends on groundwater sources</a:t>
            </a:r>
            <a:r>
              <a:rPr lang="en-GB" dirty="0"/>
              <a:t>, mainly recharged by the Danube</a:t>
            </a:r>
          </a:p>
        </p:txBody>
      </p:sp>
    </p:spTree>
    <p:extLst>
      <p:ext uri="{BB962C8B-B14F-4D97-AF65-F5344CB8AC3E}">
        <p14:creationId xmlns:p14="http://schemas.microsoft.com/office/powerpoint/2010/main" xmlns="" val="422702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11560" y="692696"/>
            <a:ext cx="7200800" cy="4062651"/>
          </a:xfrm>
          <a:prstGeom prst="rect">
            <a:avLst/>
          </a:prstGeom>
        </p:spPr>
        <p:txBody>
          <a:bodyPr wrap="square">
            <a:spAutoFit/>
          </a:bodyPr>
          <a:lstStyle/>
          <a:p>
            <a:pPr eaLnBrk="0" fontAlgn="base" hangingPunct="0"/>
            <a:r>
              <a:rPr lang="en-GB" sz="2400" b="1" dirty="0"/>
              <a:t>The most successful projects are cross border/regional activities, multi stakeholder approach, framework type activities, involving stakeholders and </a:t>
            </a:r>
            <a:r>
              <a:rPr lang="en-GB" sz="2400" b="1" dirty="0" smtClean="0"/>
              <a:t>partners</a:t>
            </a:r>
            <a:endParaRPr lang="hu-HU" sz="2400" b="1" dirty="0" smtClean="0"/>
          </a:p>
          <a:p>
            <a:pPr eaLnBrk="0" fontAlgn="base" hangingPunct="0"/>
            <a:endParaRPr lang="hu-HU" b="1" dirty="0"/>
          </a:p>
          <a:p>
            <a:pPr eaLnBrk="0" fontAlgn="base" hangingPunct="0"/>
            <a:endParaRPr lang="en-GB" dirty="0"/>
          </a:p>
          <a:p>
            <a:pPr algn="just"/>
            <a:r>
              <a:rPr lang="en-GB" dirty="0" err="1"/>
              <a:t>Ms.</a:t>
            </a:r>
            <a:r>
              <a:rPr lang="en-GB" dirty="0"/>
              <a:t> Marta Szigeti </a:t>
            </a:r>
            <a:r>
              <a:rPr lang="en-GB" dirty="0" err="1"/>
              <a:t>Bonifert</a:t>
            </a:r>
            <a:r>
              <a:rPr lang="en-GB" dirty="0"/>
              <a:t>, the Executive Director of the Regional Environmental Centre spoke about the </a:t>
            </a:r>
            <a:r>
              <a:rPr lang="en-GB" i="1" dirty="0"/>
              <a:t>Macro regional co-operation in relation to water issues: the experiences of the REC</a:t>
            </a:r>
            <a:r>
              <a:rPr lang="en-GB" b="1" dirty="0"/>
              <a:t> </a:t>
            </a:r>
            <a:r>
              <a:rPr lang="en-GB" dirty="0"/>
              <a:t>and she highlighted the milestones of the REC operation as of 1989, noting that the most </a:t>
            </a:r>
            <a:r>
              <a:rPr lang="en-GB" i="1" dirty="0"/>
              <a:t>successful projects are cross border/regional activities, multi stakeholder approach, framework type activities, involving stakeholders and partners</a:t>
            </a:r>
            <a:r>
              <a:rPr lang="en-GB" dirty="0"/>
              <a:t>. </a:t>
            </a:r>
          </a:p>
        </p:txBody>
      </p:sp>
    </p:spTree>
    <p:extLst>
      <p:ext uri="{BB962C8B-B14F-4D97-AF65-F5344CB8AC3E}">
        <p14:creationId xmlns:p14="http://schemas.microsoft.com/office/powerpoint/2010/main" xmlns="" val="787070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5576" y="1720840"/>
            <a:ext cx="6102424" cy="3416320"/>
          </a:xfrm>
          <a:prstGeom prst="rect">
            <a:avLst/>
          </a:prstGeom>
        </p:spPr>
        <p:txBody>
          <a:bodyPr wrap="square">
            <a:spAutoFit/>
          </a:bodyPr>
          <a:lstStyle/>
          <a:p>
            <a:pPr algn="just" eaLnBrk="0" fontAlgn="base" hangingPunct="0"/>
            <a:r>
              <a:rPr lang="en-GB" sz="2400" b="1" dirty="0"/>
              <a:t>T</a:t>
            </a:r>
            <a:r>
              <a:rPr lang="en-US" sz="2400" b="1" dirty="0"/>
              <a:t>he Danube Strategy can significantly contribute to the implementation of the Blueprint policy options</a:t>
            </a:r>
            <a:endParaRPr lang="en-GB" sz="2400" dirty="0"/>
          </a:p>
          <a:p>
            <a:pPr algn="just"/>
            <a:r>
              <a:rPr lang="en-GB" dirty="0" err="1"/>
              <a:t>Ms.</a:t>
            </a:r>
            <a:r>
              <a:rPr lang="en-GB" dirty="0"/>
              <a:t> Marianne </a:t>
            </a:r>
            <a:r>
              <a:rPr lang="en-GB" dirty="0" err="1"/>
              <a:t>Wenning</a:t>
            </a:r>
            <a:r>
              <a:rPr lang="en-GB" dirty="0"/>
              <a:t>, the Director from the European Commission, Directorate General Environment also presented a technical topic with a title </a:t>
            </a:r>
            <a:r>
              <a:rPr lang="en-GB" i="1" dirty="0"/>
              <a:t>Blueprint to Safeguard Europe's Water Resources</a:t>
            </a:r>
            <a:r>
              <a:rPr lang="en-GB" b="1" dirty="0"/>
              <a:t> </a:t>
            </a:r>
            <a:r>
              <a:rPr lang="en-GB" dirty="0"/>
              <a:t>and she stated that the Blueprint is the new strategy for the protection of Europe's water resources and also one of the priorities highlighted in the Commission Roadmap to a more Resource Efficient Europe. </a:t>
            </a:r>
          </a:p>
        </p:txBody>
      </p:sp>
    </p:spTree>
    <p:extLst>
      <p:ext uri="{BB962C8B-B14F-4D97-AF65-F5344CB8AC3E}">
        <p14:creationId xmlns:p14="http://schemas.microsoft.com/office/powerpoint/2010/main" xmlns="" val="211137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GB"/>
          </a:p>
        </p:txBody>
      </p:sp>
      <p:sp>
        <p:nvSpPr>
          <p:cNvPr id="3" name="Tartalom helye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69537"/>
            <a:ext cx="8352928" cy="63848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279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27784" y="2852936"/>
            <a:ext cx="4572000" cy="3416320"/>
          </a:xfrm>
          <a:prstGeom prst="rect">
            <a:avLst/>
          </a:prstGeom>
        </p:spPr>
        <p:txBody>
          <a:bodyPr>
            <a:spAutoFit/>
          </a:bodyPr>
          <a:lstStyle/>
          <a:p>
            <a:pPr algn="just" eaLnBrk="0" fontAlgn="base" hangingPunct="0"/>
            <a:r>
              <a:rPr lang="hu-HU" b="1" i="1" dirty="0" smtClean="0"/>
              <a:t>„</a:t>
            </a:r>
            <a:r>
              <a:rPr lang="en-US" b="1" i="1" dirty="0" smtClean="0"/>
              <a:t>the </a:t>
            </a:r>
            <a:r>
              <a:rPr lang="en-US" b="1" i="1" dirty="0"/>
              <a:t>Danube Strategy can significantly contribute to the implementation of the Blueprint policy options, in particular through ensuring correct implementation of the EU water legislation and facilitating the </a:t>
            </a:r>
            <a:r>
              <a:rPr lang="en-US" b="1" i="1" dirty="0" err="1"/>
              <a:t>prioritisation</a:t>
            </a:r>
            <a:r>
              <a:rPr lang="en-US" b="1" i="1" dirty="0"/>
              <a:t> of the required investments and channeling of funds to the identified </a:t>
            </a:r>
            <a:r>
              <a:rPr lang="en-US" b="1" i="1" dirty="0" smtClean="0"/>
              <a:t>challenges</a:t>
            </a:r>
            <a:r>
              <a:rPr lang="hu-HU" b="1" i="1" dirty="0" smtClean="0"/>
              <a:t>”</a:t>
            </a:r>
            <a:r>
              <a:rPr lang="en-US" b="1" dirty="0" smtClean="0"/>
              <a:t> </a:t>
            </a:r>
            <a:r>
              <a:rPr lang="en-US" dirty="0"/>
              <a:t>and very much looks forward to the joint collaboration in this challenging exercise. </a:t>
            </a:r>
            <a:endParaRPr lang="en-GB" dirty="0"/>
          </a:p>
          <a:p>
            <a:pPr eaLnBrk="0" fontAlgn="base" hangingPunct="0"/>
            <a:r>
              <a:rPr lang="en-GB" dirty="0"/>
              <a:t> </a:t>
            </a:r>
          </a:p>
        </p:txBody>
      </p:sp>
    </p:spTree>
    <p:extLst>
      <p:ext uri="{BB962C8B-B14F-4D97-AF65-F5344CB8AC3E}">
        <p14:creationId xmlns:p14="http://schemas.microsoft.com/office/powerpoint/2010/main" xmlns="" val="151889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31068" y="836712"/>
            <a:ext cx="7416824" cy="4585871"/>
          </a:xfrm>
          <a:prstGeom prst="rect">
            <a:avLst/>
          </a:prstGeom>
        </p:spPr>
        <p:txBody>
          <a:bodyPr wrap="square">
            <a:spAutoFit/>
          </a:bodyPr>
          <a:lstStyle/>
          <a:p>
            <a:pPr eaLnBrk="0" fontAlgn="base" hangingPunct="0"/>
            <a:r>
              <a:rPr lang="en-GB" sz="2000" b="1" dirty="0"/>
              <a:t>There is close connection between DG Environment policies and the EUSDR</a:t>
            </a:r>
            <a:endParaRPr lang="en-GB" sz="2000" dirty="0"/>
          </a:p>
          <a:p>
            <a:pPr algn="just"/>
            <a:r>
              <a:rPr lang="en-GB" dirty="0"/>
              <a:t>The final speaker for the policy session was </a:t>
            </a:r>
            <a:r>
              <a:rPr lang="en-GB" dirty="0" err="1"/>
              <a:t>Mr.</a:t>
            </a:r>
            <a:r>
              <a:rPr lang="en-GB" dirty="0"/>
              <a:t> Péter</a:t>
            </a:r>
            <a:r>
              <a:rPr lang="en-GB" b="1" dirty="0"/>
              <a:t> </a:t>
            </a:r>
            <a:r>
              <a:rPr lang="en-GB" dirty="0"/>
              <a:t>Kovács, the State Secretary of the Hungarian Ministry of Rural Development, who spoke about the </a:t>
            </a:r>
            <a:r>
              <a:rPr lang="en-GB" i="1" dirty="0"/>
              <a:t>Context of EU water policies and the EUSDR</a:t>
            </a:r>
            <a:r>
              <a:rPr lang="en-GB" dirty="0"/>
              <a:t>.</a:t>
            </a:r>
            <a:r>
              <a:rPr lang="en-GB" b="1" dirty="0"/>
              <a:t> </a:t>
            </a:r>
            <a:r>
              <a:rPr lang="en-GB" dirty="0"/>
              <a:t>He highlighted the international cooperation in the water sector and described the structure of the EUSDR and its connection to EU Strategy 2020. </a:t>
            </a:r>
            <a:r>
              <a:rPr lang="en-GB" dirty="0" err="1"/>
              <a:t>Mr.</a:t>
            </a:r>
            <a:r>
              <a:rPr lang="en-GB" dirty="0"/>
              <a:t> Kovács called the attention to the fact that there is close </a:t>
            </a:r>
            <a:r>
              <a:rPr lang="en-GB" i="1" dirty="0"/>
              <a:t>connection to DG Environment policies </a:t>
            </a:r>
            <a:r>
              <a:rPr lang="en-GB" dirty="0"/>
              <a:t>as most</a:t>
            </a:r>
            <a:r>
              <a:rPr lang="en-GB" b="1" dirty="0"/>
              <a:t> </a:t>
            </a:r>
            <a:r>
              <a:rPr lang="en-GB" dirty="0"/>
              <a:t>of Pillar B Actions are covered by Directives of DG Environment and that most of the EUSDR Water Quality (PA 4) Actions refer to the Water Blueprint issues. He also pointed to the </a:t>
            </a:r>
            <a:r>
              <a:rPr lang="en-GB" i="1" dirty="0"/>
              <a:t>connections of EUSDR to the activities of the ICPDR activities</a:t>
            </a:r>
            <a:r>
              <a:rPr lang="en-GB" dirty="0"/>
              <a:t> and to the </a:t>
            </a:r>
            <a:r>
              <a:rPr lang="en-GB" i="1" dirty="0"/>
              <a:t>activities of the JRC</a:t>
            </a:r>
            <a:r>
              <a:rPr lang="en-GB" dirty="0"/>
              <a:t> as the later initiated a </a:t>
            </a:r>
            <a:r>
              <a:rPr lang="en-GB" i="1" dirty="0"/>
              <a:t>‚Scientific support to the Danube Strategy’, which main </a:t>
            </a:r>
            <a:r>
              <a:rPr lang="en-GB" dirty="0"/>
              <a:t>objectives are to gather scientific expertise and data.  </a:t>
            </a:r>
            <a:r>
              <a:rPr lang="en-GB" dirty="0" err="1"/>
              <a:t>Mr.</a:t>
            </a:r>
            <a:r>
              <a:rPr lang="en-GB" dirty="0"/>
              <a:t> Kovács emphasised that the EUSDR can efficiently </a:t>
            </a:r>
            <a:r>
              <a:rPr lang="en-GB" i="1" dirty="0"/>
              <a:t>contribute to reaching the relevant EU</a:t>
            </a:r>
            <a:r>
              <a:rPr lang="en-GB" dirty="0"/>
              <a:t> </a:t>
            </a:r>
            <a:r>
              <a:rPr lang="en-GB" i="1" dirty="0"/>
              <a:t>environmental </a:t>
            </a:r>
            <a:r>
              <a:rPr lang="en-GB" dirty="0"/>
              <a:t>objectives</a:t>
            </a:r>
          </a:p>
        </p:txBody>
      </p:sp>
    </p:spTree>
    <p:extLst>
      <p:ext uri="{BB962C8B-B14F-4D97-AF65-F5344CB8AC3E}">
        <p14:creationId xmlns:p14="http://schemas.microsoft.com/office/powerpoint/2010/main" xmlns="" val="28657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667" y="188640"/>
            <a:ext cx="8535508" cy="6669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0" name="Grafik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3901" y="5840245"/>
            <a:ext cx="2486249" cy="1017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Gerade Verbindung 4"/>
          <p:cNvCxnSpPr/>
          <p:nvPr/>
        </p:nvCxnSpPr>
        <p:spPr>
          <a:xfrm flipH="1">
            <a:off x="250825" y="4508500"/>
            <a:ext cx="8569325" cy="0"/>
          </a:xfrm>
          <a:prstGeom prst="line">
            <a:avLst/>
          </a:prstGeom>
          <a:ln w="12700">
            <a:solidFill>
              <a:srgbClr val="94C456"/>
            </a:solidFill>
          </a:ln>
        </p:spPr>
        <p:style>
          <a:lnRef idx="1">
            <a:schemeClr val="accent1"/>
          </a:lnRef>
          <a:fillRef idx="0">
            <a:schemeClr val="accent1"/>
          </a:fillRef>
          <a:effectRef idx="0">
            <a:schemeClr val="accent1"/>
          </a:effectRef>
          <a:fontRef idx="minor">
            <a:schemeClr val="tx1"/>
          </a:fontRef>
        </p:style>
      </p:cxnSp>
      <p:sp>
        <p:nvSpPr>
          <p:cNvPr id="12292" name="Textfeld 6"/>
          <p:cNvSpPr txBox="1">
            <a:spLocks noChangeArrowheads="1"/>
          </p:cNvSpPr>
          <p:nvPr/>
        </p:nvSpPr>
        <p:spPr bwMode="auto">
          <a:xfrm>
            <a:off x="4557713" y="6453188"/>
            <a:ext cx="43354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AT" altLang="hu-HU" sz="1200" b="1">
                <a:solidFill>
                  <a:srgbClr val="0E4194"/>
                </a:solidFill>
                <a:latin typeface="Trebuchet MS" pitchFamily="34" charset="0"/>
              </a:rPr>
              <a:t>Visit www.danube-region.eu</a:t>
            </a:r>
          </a:p>
        </p:txBody>
      </p:sp>
      <p:sp>
        <p:nvSpPr>
          <p:cNvPr id="12293" name="Textfeld 7"/>
          <p:cNvSpPr txBox="1">
            <a:spLocks noChangeArrowheads="1"/>
          </p:cNvSpPr>
          <p:nvPr/>
        </p:nvSpPr>
        <p:spPr bwMode="auto">
          <a:xfrm>
            <a:off x="395288" y="765175"/>
            <a:ext cx="8280400"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AT" altLang="hu-HU" sz="2800" b="1" dirty="0" err="1">
                <a:latin typeface="Trebuchet MS" pitchFamily="34" charset="0"/>
              </a:rPr>
              <a:t>Thank</a:t>
            </a:r>
            <a:r>
              <a:rPr lang="de-AT" altLang="hu-HU" sz="2800" b="1" dirty="0">
                <a:latin typeface="Trebuchet MS" pitchFamily="34" charset="0"/>
              </a:rPr>
              <a:t> </a:t>
            </a:r>
            <a:r>
              <a:rPr lang="de-AT" altLang="hu-HU" sz="2800" b="1" dirty="0" err="1">
                <a:latin typeface="Trebuchet MS" pitchFamily="34" charset="0"/>
              </a:rPr>
              <a:t>you</a:t>
            </a:r>
            <a:r>
              <a:rPr lang="de-AT" altLang="hu-HU" sz="2800" b="1" dirty="0">
                <a:latin typeface="Trebuchet MS" pitchFamily="34" charset="0"/>
              </a:rPr>
              <a:t> </a:t>
            </a:r>
            <a:r>
              <a:rPr lang="de-AT" altLang="hu-HU" sz="2800" b="1" dirty="0" err="1">
                <a:latin typeface="Trebuchet MS" pitchFamily="34" charset="0"/>
              </a:rPr>
              <a:t>for</a:t>
            </a:r>
            <a:r>
              <a:rPr lang="de-AT" altLang="hu-HU" sz="2800" b="1" dirty="0">
                <a:latin typeface="Trebuchet MS" pitchFamily="34" charset="0"/>
              </a:rPr>
              <a:t> </a:t>
            </a:r>
            <a:r>
              <a:rPr lang="de-AT" altLang="hu-HU" sz="2800" b="1" dirty="0" err="1">
                <a:latin typeface="Trebuchet MS" pitchFamily="34" charset="0"/>
              </a:rPr>
              <a:t>attention</a:t>
            </a:r>
            <a:endParaRPr lang="de-AT" altLang="hu-HU" sz="2800" b="1" dirty="0">
              <a:latin typeface="Trebuchet MS" pitchFamily="34" charset="0"/>
            </a:endParaRPr>
          </a:p>
          <a:p>
            <a:pPr eaLnBrk="1" hangingPunct="1"/>
            <a:endParaRPr lang="de-AT" altLang="hu-HU" sz="2800" b="1" dirty="0">
              <a:latin typeface="Trebuchet MS" pitchFamily="34" charset="0"/>
            </a:endParaRPr>
          </a:p>
          <a:p>
            <a:pPr eaLnBrk="1" hangingPunct="1"/>
            <a:r>
              <a:rPr lang="en-GB" sz="2400" dirty="0"/>
              <a:t>The full conference presentations are available at the website:  </a:t>
            </a:r>
            <a:r>
              <a:rPr lang="en-GB" sz="2400" u="sng" dirty="0">
                <a:hlinkClick r:id="rId5"/>
              </a:rPr>
              <a:t>http://groupspaces.com/WaterQuality/pages/stakeholder</a:t>
            </a:r>
            <a:r>
              <a:rPr lang="de-AT" altLang="hu-HU" sz="2400" dirty="0">
                <a:latin typeface="Trebuchet MS" pitchFamily="34" charset="0"/>
              </a:rPr>
              <a:t/>
            </a:r>
            <a:br>
              <a:rPr lang="de-AT" altLang="hu-HU" sz="2400" dirty="0">
                <a:latin typeface="Trebuchet MS" pitchFamily="34" charset="0"/>
              </a:rPr>
            </a:br>
            <a:endParaRPr lang="de-AT" altLang="hu-HU" sz="2400" dirty="0">
              <a:latin typeface="Trebuchet MS" pitchFamily="34" charset="0"/>
            </a:endParaRPr>
          </a:p>
        </p:txBody>
      </p:sp>
    </p:spTree>
    <p:extLst>
      <p:ext uri="{BB962C8B-B14F-4D97-AF65-F5344CB8AC3E}">
        <p14:creationId xmlns:p14="http://schemas.microsoft.com/office/powerpoint/2010/main" xmlns="" val="3859107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dirty="0" smtClean="0">
                <a:solidFill>
                  <a:srgbClr val="A29061"/>
                </a:solidFill>
              </a:rPr>
              <a:t/>
            </a:r>
            <a:br>
              <a:rPr lang="hu-HU" sz="2900" dirty="0" smtClean="0">
                <a:solidFill>
                  <a:srgbClr val="A29061"/>
                </a:solidFill>
              </a:rPr>
            </a:br>
            <a:endParaRPr lang="hu-HU" sz="2700" dirty="0" smtClean="0">
              <a:solidFill>
                <a:srgbClr val="A29061"/>
              </a:solidFill>
            </a:endParaRPr>
          </a:p>
        </p:txBody>
      </p:sp>
      <p:sp>
        <p:nvSpPr>
          <p:cNvPr id="2" name="Tartalom helye 1"/>
          <p:cNvSpPr>
            <a:spLocks noGrp="1"/>
          </p:cNvSpPr>
          <p:nvPr>
            <p:ph idx="13"/>
          </p:nvPr>
        </p:nvSpPr>
        <p:spPr>
          <a:xfrm>
            <a:off x="908566" y="1928803"/>
            <a:ext cx="7191826" cy="2696464"/>
          </a:xfrm>
        </p:spPr>
        <p:txBody>
          <a:bodyPr/>
          <a:lstStyle/>
          <a:p>
            <a:endParaRPr lang="hu-HU" dirty="0"/>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3" name="Téglalap 2"/>
          <p:cNvSpPr/>
          <p:nvPr/>
        </p:nvSpPr>
        <p:spPr>
          <a:xfrm>
            <a:off x="323528" y="1196752"/>
            <a:ext cx="1947969" cy="523220"/>
          </a:xfrm>
          <a:prstGeom prst="rect">
            <a:avLst/>
          </a:prstGeom>
        </p:spPr>
        <p:txBody>
          <a:bodyPr wrap="none">
            <a:spAutoFit/>
          </a:bodyPr>
          <a:lstStyle/>
          <a:p>
            <a:r>
              <a:rPr lang="hu-HU" sz="2800" dirty="0">
                <a:latin typeface="+mn-lt"/>
              </a:rPr>
              <a:t>The „</a:t>
            </a:r>
            <a:r>
              <a:rPr lang="hu-HU" sz="2800" dirty="0" err="1">
                <a:latin typeface="+mn-lt"/>
              </a:rPr>
              <a:t>scene</a:t>
            </a:r>
            <a:r>
              <a:rPr lang="hu-HU" sz="2800" dirty="0">
                <a:latin typeface="+mn-lt"/>
              </a:rPr>
              <a:t>”</a:t>
            </a:r>
            <a:endParaRPr lang="en-GB" sz="2800" dirty="0">
              <a:latin typeface="+mn-lt"/>
            </a:endParaRPr>
          </a:p>
        </p:txBody>
      </p:sp>
      <p:pic>
        <p:nvPicPr>
          <p:cNvPr id="7"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1719972"/>
            <a:ext cx="9588163" cy="64180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540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églalap 3"/>
          <p:cNvSpPr/>
          <p:nvPr/>
        </p:nvSpPr>
        <p:spPr>
          <a:xfrm>
            <a:off x="1655786" y="1124745"/>
            <a:ext cx="6516613" cy="4278094"/>
          </a:xfrm>
          <a:prstGeom prst="rect">
            <a:avLst/>
          </a:prstGeom>
        </p:spPr>
        <p:txBody>
          <a:bodyPr wrap="square">
            <a:spAutoFit/>
          </a:bodyPr>
          <a:lstStyle/>
          <a:p>
            <a:pPr>
              <a:buNone/>
            </a:pPr>
            <a:r>
              <a:rPr lang="hu-HU" sz="2400" b="1" dirty="0" err="1" smtClean="0"/>
              <a:t>Facts</a:t>
            </a:r>
            <a:r>
              <a:rPr lang="hu-HU" sz="2400" b="1" dirty="0" smtClean="0"/>
              <a:t> of </a:t>
            </a:r>
            <a:r>
              <a:rPr lang="hu-HU" sz="2400" b="1" dirty="0" err="1" smtClean="0"/>
              <a:t>the</a:t>
            </a:r>
            <a:r>
              <a:rPr lang="hu-HU" sz="2400" b="1" dirty="0" smtClean="0"/>
              <a:t> </a:t>
            </a:r>
            <a:r>
              <a:rPr lang="hu-HU" sz="2400" b="1" dirty="0" err="1" smtClean="0"/>
              <a:t>conference</a:t>
            </a:r>
            <a:r>
              <a:rPr lang="hu-HU" sz="2400" b="1" dirty="0" smtClean="0"/>
              <a:t>: </a:t>
            </a:r>
          </a:p>
          <a:p>
            <a:pPr>
              <a:buNone/>
            </a:pPr>
            <a:endParaRPr lang="hu-HU" b="1" dirty="0"/>
          </a:p>
          <a:p>
            <a:pPr>
              <a:buFont typeface="Wingdings" panose="05000000000000000000" pitchFamily="2" charset="2"/>
              <a:buChar char="ü"/>
            </a:pPr>
            <a:r>
              <a:rPr lang="hu-HU" sz="2200" dirty="0" smtClean="0"/>
              <a:t>300 </a:t>
            </a:r>
            <a:r>
              <a:rPr lang="hu-HU" sz="2200" dirty="0" err="1" smtClean="0"/>
              <a:t>participants</a:t>
            </a:r>
            <a:endParaRPr lang="hu-HU" sz="2200" dirty="0" smtClean="0"/>
          </a:p>
          <a:p>
            <a:pPr>
              <a:buFont typeface="Wingdings" panose="05000000000000000000" pitchFamily="2" charset="2"/>
              <a:buChar char="ü"/>
            </a:pPr>
            <a:r>
              <a:rPr lang="hu-HU" sz="2200" dirty="0" err="1" smtClean="0"/>
              <a:t>High</a:t>
            </a:r>
            <a:r>
              <a:rPr lang="hu-HU" sz="2200" dirty="0" smtClean="0"/>
              <a:t> </a:t>
            </a:r>
            <a:r>
              <a:rPr lang="hu-HU" sz="2200" dirty="0" err="1" smtClean="0"/>
              <a:t>level</a:t>
            </a:r>
            <a:r>
              <a:rPr lang="hu-HU" sz="2200" dirty="0" smtClean="0"/>
              <a:t> </a:t>
            </a:r>
            <a:r>
              <a:rPr lang="hu-HU" sz="2200" dirty="0" err="1" smtClean="0"/>
              <a:t>discussions</a:t>
            </a:r>
            <a:r>
              <a:rPr lang="hu-HU" sz="2200" dirty="0" smtClean="0"/>
              <a:t>: </a:t>
            </a:r>
          </a:p>
          <a:p>
            <a:pPr>
              <a:buFont typeface="Wingdings" panose="05000000000000000000" pitchFamily="2" charset="2"/>
              <a:buChar char="ü"/>
            </a:pPr>
            <a:r>
              <a:rPr lang="hu-HU" sz="2200" dirty="0" err="1" smtClean="0"/>
              <a:t>Ministers</a:t>
            </a:r>
            <a:r>
              <a:rPr lang="hu-HU" sz="2200" dirty="0" smtClean="0"/>
              <a:t> and </a:t>
            </a:r>
            <a:r>
              <a:rPr lang="hu-HU" sz="2200" dirty="0" err="1" smtClean="0"/>
              <a:t>state</a:t>
            </a:r>
            <a:r>
              <a:rPr lang="hu-HU" sz="2200" dirty="0" smtClean="0"/>
              <a:t> </a:t>
            </a:r>
            <a:r>
              <a:rPr lang="hu-HU" sz="2200" dirty="0" err="1" smtClean="0"/>
              <a:t>secretaries</a:t>
            </a:r>
            <a:r>
              <a:rPr lang="hu-HU" sz="2200" dirty="0" smtClean="0"/>
              <a:t>:</a:t>
            </a:r>
          </a:p>
          <a:p>
            <a:pPr>
              <a:buFont typeface="Wingdings" panose="05000000000000000000" pitchFamily="2" charset="2"/>
              <a:buChar char="ü"/>
            </a:pPr>
            <a:r>
              <a:rPr lang="en-GB" sz="2400" dirty="0" smtClean="0"/>
              <a:t>Hungary</a:t>
            </a:r>
            <a:r>
              <a:rPr lang="en-GB" sz="2400" dirty="0"/>
              <a:t>, Slovakia, Romania, Bavaria, Bosnia and Herzegovina and the European Commission</a:t>
            </a:r>
            <a:r>
              <a:rPr lang="en-GB" sz="2400" dirty="0" smtClean="0"/>
              <a:t>;</a:t>
            </a:r>
            <a:endParaRPr lang="hu-HU" sz="2200" dirty="0" smtClean="0"/>
          </a:p>
          <a:p>
            <a:pPr>
              <a:buFont typeface="Wingdings" panose="05000000000000000000" pitchFamily="2" charset="2"/>
              <a:buChar char="ü"/>
            </a:pPr>
            <a:r>
              <a:rPr lang="hu-HU" sz="2200" dirty="0"/>
              <a:t>ICPDR </a:t>
            </a:r>
            <a:r>
              <a:rPr lang="hu-HU" sz="2200" dirty="0" err="1"/>
              <a:t>President</a:t>
            </a:r>
            <a:r>
              <a:rPr lang="hu-HU" sz="2200" dirty="0"/>
              <a:t> and Ex. </a:t>
            </a:r>
            <a:r>
              <a:rPr lang="hu-HU" sz="2200" dirty="0" err="1" smtClean="0"/>
              <a:t>Secretary</a:t>
            </a:r>
            <a:r>
              <a:rPr lang="hu-HU" sz="2200" dirty="0" smtClean="0"/>
              <a:t> </a:t>
            </a:r>
            <a:r>
              <a:rPr lang="hu-HU" sz="2200" dirty="0" err="1" smtClean="0"/>
              <a:t>together</a:t>
            </a:r>
            <a:endParaRPr lang="hu-HU" sz="2200" dirty="0" smtClean="0"/>
          </a:p>
          <a:p>
            <a:pPr>
              <a:buFont typeface="Wingdings" panose="05000000000000000000" pitchFamily="2" charset="2"/>
              <a:buChar char="ü"/>
            </a:pPr>
            <a:r>
              <a:rPr lang="hu-HU" sz="2400" dirty="0"/>
              <a:t>P</a:t>
            </a:r>
            <a:r>
              <a:rPr lang="en-GB" sz="2400" dirty="0" err="1" smtClean="0"/>
              <a:t>articipants</a:t>
            </a:r>
            <a:r>
              <a:rPr lang="en-GB" sz="2400" dirty="0" smtClean="0"/>
              <a:t> </a:t>
            </a:r>
            <a:r>
              <a:rPr lang="en-GB" sz="2400" dirty="0"/>
              <a:t>were coming from Slovakia, Austria, Ukraine, Moldova, Germany, Croatia, Bosnia, Italy and Hungary</a:t>
            </a:r>
            <a:r>
              <a:rPr lang="en-GB" sz="2400" dirty="0" smtClean="0"/>
              <a:t>.</a:t>
            </a:r>
            <a:endParaRPr lang="hu-HU" sz="2200" dirty="0" smtClean="0"/>
          </a:p>
          <a:p>
            <a:pPr>
              <a:buFont typeface="Wingdings" panose="05000000000000000000" pitchFamily="2" charset="2"/>
              <a:buChar char="ü"/>
            </a:pPr>
            <a:endParaRPr lang="hu-HU" sz="2200" dirty="0"/>
          </a:p>
        </p:txBody>
      </p:sp>
    </p:spTree>
    <p:extLst>
      <p:ext uri="{BB962C8B-B14F-4D97-AF65-F5344CB8AC3E}">
        <p14:creationId xmlns:p14="http://schemas.microsoft.com/office/powerpoint/2010/main" xmlns="" val="14671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églalap 2"/>
          <p:cNvSpPr/>
          <p:nvPr/>
        </p:nvSpPr>
        <p:spPr>
          <a:xfrm>
            <a:off x="971600" y="1340768"/>
            <a:ext cx="6984776" cy="738664"/>
          </a:xfrm>
          <a:prstGeom prst="rect">
            <a:avLst/>
          </a:prstGeom>
        </p:spPr>
        <p:txBody>
          <a:bodyPr wrap="square">
            <a:spAutoFit/>
          </a:bodyPr>
          <a:lstStyle/>
          <a:p>
            <a:endParaRPr lang="hu-HU" sz="2400" b="1" dirty="0"/>
          </a:p>
          <a:p>
            <a:endParaRPr lang="en-GB" dirty="0"/>
          </a:p>
        </p:txBody>
      </p:sp>
      <p:sp>
        <p:nvSpPr>
          <p:cNvPr id="4" name="Téglalap 3"/>
          <p:cNvSpPr/>
          <p:nvPr/>
        </p:nvSpPr>
        <p:spPr>
          <a:xfrm>
            <a:off x="827584" y="2079432"/>
            <a:ext cx="6984776" cy="4339650"/>
          </a:xfrm>
          <a:prstGeom prst="rect">
            <a:avLst/>
          </a:prstGeom>
        </p:spPr>
        <p:txBody>
          <a:bodyPr wrap="square">
            <a:spAutoFit/>
          </a:bodyPr>
          <a:lstStyle/>
          <a:p>
            <a:pPr algn="just"/>
            <a:r>
              <a:rPr lang="en-GB" sz="2400" dirty="0"/>
              <a:t>The representatives of </a:t>
            </a:r>
            <a:r>
              <a:rPr lang="en-GB" sz="2400" b="1" dirty="0"/>
              <a:t>major international, regional and local water and environmental organisations </a:t>
            </a:r>
            <a:r>
              <a:rPr lang="en-GB" sz="2400" dirty="0"/>
              <a:t>were also present, such as the UNECE, the European Commission, the ICPDR, the IDM, the REC, the Sava Commission, the ASEM, the Slovak Water Research Institute (VUVH) and the JRC. </a:t>
            </a:r>
            <a:endParaRPr lang="hu-HU" sz="2400" dirty="0" smtClean="0"/>
          </a:p>
          <a:p>
            <a:endParaRPr lang="hu-HU" sz="2400" dirty="0"/>
          </a:p>
          <a:p>
            <a:r>
              <a:rPr lang="en-GB" sz="2400" dirty="0" smtClean="0"/>
              <a:t>Representatives </a:t>
            </a:r>
            <a:r>
              <a:rPr lang="en-GB" sz="2400" dirty="0"/>
              <a:t>of </a:t>
            </a:r>
            <a:r>
              <a:rPr lang="en-GB" sz="2400" b="1" dirty="0"/>
              <a:t>many scientific institutions </a:t>
            </a:r>
            <a:r>
              <a:rPr lang="en-GB" sz="2400" dirty="0"/>
              <a:t>as well as environmental and water consultants and experts also participated at the event.  </a:t>
            </a:r>
            <a:endParaRPr lang="hu-HU" sz="2400" dirty="0" smtClean="0"/>
          </a:p>
          <a:p>
            <a:endParaRPr lang="en-GB" dirty="0"/>
          </a:p>
          <a:p>
            <a:r>
              <a:rPr lang="en-GB" dirty="0"/>
              <a:t> </a:t>
            </a:r>
          </a:p>
        </p:txBody>
      </p:sp>
    </p:spTree>
    <p:extLst>
      <p:ext uri="{BB962C8B-B14F-4D97-AF65-F5344CB8AC3E}">
        <p14:creationId xmlns:p14="http://schemas.microsoft.com/office/powerpoint/2010/main" xmlns="" val="275671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692696"/>
            <a:ext cx="7632848" cy="3108543"/>
          </a:xfrm>
          <a:prstGeom prst="rect">
            <a:avLst/>
          </a:prstGeom>
        </p:spPr>
        <p:txBody>
          <a:bodyPr wrap="square">
            <a:spAutoFit/>
          </a:bodyPr>
          <a:lstStyle/>
          <a:p>
            <a:r>
              <a:rPr lang="en-GB" sz="2800" b="1" dirty="0"/>
              <a:t>The EUSDR provides a comprehensive cooperation platform for macro-regions</a:t>
            </a:r>
            <a:endParaRPr lang="en-GB" sz="2800" dirty="0"/>
          </a:p>
          <a:p>
            <a:r>
              <a:rPr lang="en-GB" sz="2800" i="1" dirty="0"/>
              <a:t>“Innovation, new models and new strategies, as well as methods to improve the knowledge base and incorporate the contribution of science and innovation to the Strategy”  </a:t>
            </a:r>
            <a:endParaRPr lang="hu-HU" sz="2800" i="1" dirty="0" smtClean="0"/>
          </a:p>
          <a:p>
            <a:endParaRPr lang="en-GB" sz="2800" dirty="0"/>
          </a:p>
        </p:txBody>
      </p:sp>
      <p:sp>
        <p:nvSpPr>
          <p:cNvPr id="4" name="Téglalap 3"/>
          <p:cNvSpPr/>
          <p:nvPr/>
        </p:nvSpPr>
        <p:spPr>
          <a:xfrm>
            <a:off x="3707904" y="3573016"/>
            <a:ext cx="3582144" cy="2585323"/>
          </a:xfrm>
          <a:prstGeom prst="rect">
            <a:avLst/>
          </a:prstGeom>
        </p:spPr>
        <p:txBody>
          <a:bodyPr wrap="square">
            <a:spAutoFit/>
          </a:bodyPr>
          <a:lstStyle/>
          <a:p>
            <a:r>
              <a:rPr lang="en-GB" dirty="0"/>
              <a:t>the aim of the conference </a:t>
            </a:r>
            <a:r>
              <a:rPr lang="hu-HU" dirty="0" err="1" smtClean="0"/>
              <a:t>was</a:t>
            </a:r>
            <a:r>
              <a:rPr lang="en-GB" dirty="0" smtClean="0"/>
              <a:t> </a:t>
            </a:r>
            <a:r>
              <a:rPr lang="en-GB" dirty="0"/>
              <a:t>to provide an </a:t>
            </a:r>
            <a:r>
              <a:rPr lang="en-GB" i="1" dirty="0"/>
              <a:t>overview about scientific results and innovative methods </a:t>
            </a:r>
            <a:r>
              <a:rPr lang="en-GB" dirty="0"/>
              <a:t>which are essential to the implementation of the water-related goals of the EU Strategy for the Danube Macro-region.  </a:t>
            </a:r>
            <a:endParaRPr lang="hu-HU" dirty="0" smtClean="0"/>
          </a:p>
          <a:p>
            <a:endParaRPr lang="hu-HU" dirty="0"/>
          </a:p>
          <a:p>
            <a:r>
              <a:rPr lang="hu-HU" dirty="0" smtClean="0"/>
              <a:t>Balázs Medgyesy, </a:t>
            </a:r>
            <a:r>
              <a:rPr lang="hu-HU" dirty="0" err="1" smtClean="0"/>
              <a:t>Opening</a:t>
            </a:r>
            <a:r>
              <a:rPr lang="hu-HU" dirty="0" smtClean="0"/>
              <a:t> </a:t>
            </a:r>
            <a:r>
              <a:rPr lang="hu-HU" dirty="0" err="1" smtClean="0"/>
              <a:t>speech</a:t>
            </a:r>
            <a:endParaRPr lang="en-GB" dirty="0"/>
          </a:p>
        </p:txBody>
      </p:sp>
    </p:spTree>
    <p:extLst>
      <p:ext uri="{BB962C8B-B14F-4D97-AF65-F5344CB8AC3E}">
        <p14:creationId xmlns:p14="http://schemas.microsoft.com/office/powerpoint/2010/main" xmlns="" val="20990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911552"/>
            <a:ext cx="7992888" cy="4858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222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43608" y="620688"/>
            <a:ext cx="6840760" cy="4062651"/>
          </a:xfrm>
          <a:prstGeom prst="rect">
            <a:avLst/>
          </a:prstGeom>
        </p:spPr>
        <p:txBody>
          <a:bodyPr wrap="square">
            <a:spAutoFit/>
          </a:bodyPr>
          <a:lstStyle/>
          <a:p>
            <a:r>
              <a:rPr lang="en-GB" sz="2400" b="1" dirty="0"/>
              <a:t>Our Danube Region Strategy has lead us to wider frameworks of cooperation</a:t>
            </a:r>
            <a:endParaRPr lang="en-GB" sz="2400" dirty="0"/>
          </a:p>
          <a:p>
            <a:r>
              <a:rPr lang="en-GB" sz="2400" i="1" dirty="0"/>
              <a:t>“This strategic cooperation conveys the message of Central European solidarity”</a:t>
            </a:r>
            <a:endParaRPr lang="en-GB" sz="2400" dirty="0"/>
          </a:p>
          <a:p>
            <a:r>
              <a:rPr lang="en-GB" dirty="0"/>
              <a:t> </a:t>
            </a:r>
          </a:p>
          <a:p>
            <a:pPr algn="just"/>
            <a:r>
              <a:rPr lang="en-GB" dirty="0"/>
              <a:t>HE Enikő </a:t>
            </a:r>
            <a:r>
              <a:rPr lang="en-GB" dirty="0" err="1"/>
              <a:t>Győri</a:t>
            </a:r>
            <a:r>
              <a:rPr lang="en-GB" dirty="0"/>
              <a:t>, Minister of State from the Hungarian Ministry of Foreign Affairs mentioned that </a:t>
            </a:r>
            <a:r>
              <a:rPr lang="en-GB" i="1" dirty="0" err="1"/>
              <a:t>transboundary</a:t>
            </a:r>
            <a:r>
              <a:rPr lang="en-GB" i="1" dirty="0"/>
              <a:t> cooperation is necessary for the preservation and sustainable exploitation of water</a:t>
            </a:r>
            <a:r>
              <a:rPr lang="en-GB" dirty="0"/>
              <a:t>. She recalled that Hungary’s rivers and catchment areas extend beyond the borders of our country, so we </a:t>
            </a:r>
            <a:r>
              <a:rPr lang="en-GB" i="1" dirty="0"/>
              <a:t>need to develop close cooperation with our neighbouring countries</a:t>
            </a:r>
            <a:r>
              <a:rPr lang="en-GB" dirty="0"/>
              <a:t> in order to cope with the environmental hardships like flooding or drought, and also to find sustainable ways of water </a:t>
            </a:r>
            <a:r>
              <a:rPr lang="en-GB" dirty="0" smtClean="0"/>
              <a:t>management</a:t>
            </a:r>
            <a:r>
              <a:rPr lang="en-GB" i="1" dirty="0" smtClean="0"/>
              <a:t>. </a:t>
            </a:r>
            <a:endParaRPr lang="en-GB" dirty="0"/>
          </a:p>
        </p:txBody>
      </p:sp>
    </p:spTree>
    <p:extLst>
      <p:ext uri="{BB962C8B-B14F-4D97-AF65-F5344CB8AC3E}">
        <p14:creationId xmlns:p14="http://schemas.microsoft.com/office/powerpoint/2010/main" xmlns="" val="261146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87624" y="197346"/>
            <a:ext cx="6696744" cy="5170646"/>
          </a:xfrm>
          <a:prstGeom prst="rect">
            <a:avLst/>
          </a:prstGeom>
        </p:spPr>
        <p:txBody>
          <a:bodyPr wrap="square">
            <a:spAutoFit/>
          </a:bodyPr>
          <a:lstStyle/>
          <a:p>
            <a:r>
              <a:rPr lang="en-GB" sz="2000" b="1" dirty="0"/>
              <a:t>Member States must take the Danube Strategy into account as they plan the next generation of programmes under regional policy for 2014-2020</a:t>
            </a:r>
            <a:endParaRPr lang="en-GB" sz="2000" dirty="0"/>
          </a:p>
          <a:p>
            <a:pPr algn="just"/>
            <a:r>
              <a:rPr lang="en-GB" i="1" dirty="0"/>
              <a:t>“Smart and sustainable growth for the Region is to be ensured, joint monitoring of water quality, development of common databases and common river modelling systems and other coordinated measures are needed for effective, sustainable and joint policy making”</a:t>
            </a:r>
            <a:endParaRPr lang="en-GB" dirty="0"/>
          </a:p>
          <a:p>
            <a:pPr algn="just"/>
            <a:r>
              <a:rPr lang="en-GB" dirty="0"/>
              <a:t> </a:t>
            </a:r>
          </a:p>
          <a:p>
            <a:pPr algn="just"/>
            <a:r>
              <a:rPr lang="en-GB" dirty="0" err="1"/>
              <a:t>Mr.</a:t>
            </a:r>
            <a:r>
              <a:rPr lang="en-GB" dirty="0"/>
              <a:t> </a:t>
            </a:r>
            <a:r>
              <a:rPr lang="en-GB" dirty="0" err="1"/>
              <a:t>Normund</a:t>
            </a:r>
            <a:r>
              <a:rPr lang="en-GB" dirty="0"/>
              <a:t> </a:t>
            </a:r>
            <a:r>
              <a:rPr lang="en-GB" dirty="0" err="1"/>
              <a:t>Popens</a:t>
            </a:r>
            <a:r>
              <a:rPr lang="en-GB" dirty="0"/>
              <a:t>, the deputy Director General of the Directorate General Regional &amp; Urban Policy, European Commission pointed that the Danube Strategy is demonstrating that </a:t>
            </a:r>
            <a:r>
              <a:rPr lang="en-GB" i="1" dirty="0"/>
              <a:t>by working together, we can have a far greater impact</a:t>
            </a:r>
            <a:r>
              <a:rPr lang="en-GB" dirty="0"/>
              <a:t> than if we try to tackle problems in isolation and mentioned that when dealing with water management, </a:t>
            </a:r>
            <a:r>
              <a:rPr lang="en-GB" i="1" dirty="0"/>
              <a:t>the macro-regional approach is self-explanatory</a:t>
            </a:r>
            <a:r>
              <a:rPr lang="en-GB" dirty="0"/>
              <a:t>, since water does not recognise borders and its management requires strong coordination and cooperation across the countries. </a:t>
            </a:r>
          </a:p>
        </p:txBody>
      </p:sp>
    </p:spTree>
    <p:extLst>
      <p:ext uri="{BB962C8B-B14F-4D97-AF65-F5344CB8AC3E}">
        <p14:creationId xmlns:p14="http://schemas.microsoft.com/office/powerpoint/2010/main" xmlns="" val="689575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2377</TotalTime>
  <Words>1418</Words>
  <Application>Microsoft Office PowerPoint</Application>
  <PresentationFormat>Экран (4:3)</PresentationFormat>
  <Paragraphs>84</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Áramlás</vt:lpstr>
      <vt:lpstr> EUSDR Priority Area 4:  Results of the macro-regional conference Budapest</vt:lpstr>
      <vt:lpstr>Слайд 2</vt:lpstr>
      <vt:lpstr>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EUSDR Priority Area 4: The next steps</dc:title>
  <dc:creator>Zsuzsa</dc:creator>
  <cp:lastModifiedBy>User</cp:lastModifiedBy>
  <cp:revision>75</cp:revision>
  <dcterms:created xsi:type="dcterms:W3CDTF">2013-10-24T04:24:41Z</dcterms:created>
  <dcterms:modified xsi:type="dcterms:W3CDTF">2019-09-12T12:14:10Z</dcterms:modified>
</cp:coreProperties>
</file>