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1" r:id="rId34"/>
    <p:sldId id="290" r:id="rId35"/>
  </p:sldIdLst>
  <p:sldSz cx="9144000" cy="6858000" type="screen4x3"/>
  <p:notesSz cx="6858000" cy="9144000"/>
  <p:defaultTextStyle>
    <a:defPPr>
      <a:defRPr lang="sk-S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1" autoAdjust="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smtClean="0"/>
              <a:t>Kliknite sem a upravte štýl predlohy podnadpisov.</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36918DE9-1D7C-43AF-9CE4-936675AD0F00}" type="slidenum">
              <a:rPr lang="sk-SK"/>
              <a:pPr>
                <a:defRPr/>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8A79BFB6-047B-4EF4-8A1C-ABC43E278BB5}" type="slidenum">
              <a:rPr lang="sk-SK"/>
              <a:pPr>
                <a:defRPr/>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B2024A33-6B10-47FC-A24E-BE0427BEEF91}" type="slidenum">
              <a:rPr lang="sk-SK"/>
              <a:pPr>
                <a:defRPr/>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A83AD894-D718-48ED-AA1A-89F1EDF3FEB4}" type="slidenum">
              <a:rPr lang="sk-SK"/>
              <a:pPr>
                <a:defRPr/>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smtClean="0"/>
              <a:t>Kliknite sem a upravte štýly predlohy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p>
        </p:txBody>
      </p:sp>
      <p:sp>
        <p:nvSpPr>
          <p:cNvPr id="6" name="Rectangle 6"/>
          <p:cNvSpPr>
            <a:spLocks noGrp="1" noChangeArrowheads="1"/>
          </p:cNvSpPr>
          <p:nvPr>
            <p:ph type="sldNum" sz="quarter" idx="12"/>
          </p:nvPr>
        </p:nvSpPr>
        <p:spPr>
          <a:ln/>
        </p:spPr>
        <p:txBody>
          <a:bodyPr/>
          <a:lstStyle>
            <a:lvl1pPr>
              <a:defRPr/>
            </a:lvl1pPr>
          </a:lstStyle>
          <a:p>
            <a:pPr>
              <a:defRPr/>
            </a:pPr>
            <a:fld id="{C81743FE-60C7-4F38-B37A-47D2427EC8D9}" type="slidenum">
              <a:rPr lang="sk-SK"/>
              <a:pPr>
                <a:defRPr/>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5DA62BEE-C0FB-441B-9509-154315430937}" type="slidenum">
              <a:rPr lang="sk-SK"/>
              <a:pPr>
                <a:defRPr/>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Rectangle 4"/>
          <p:cNvSpPr>
            <a:spLocks noGrp="1" noChangeArrowheads="1"/>
          </p:cNvSpPr>
          <p:nvPr>
            <p:ph type="dt" sz="half" idx="10"/>
          </p:nvPr>
        </p:nvSpPr>
        <p:spPr>
          <a:ln/>
        </p:spPr>
        <p:txBody>
          <a:bodyPr/>
          <a:lstStyle>
            <a:lvl1pPr>
              <a:defRPr/>
            </a:lvl1pPr>
          </a:lstStyle>
          <a:p>
            <a:pPr>
              <a:defRPr/>
            </a:pPr>
            <a:endParaRPr lang="sk-SK"/>
          </a:p>
        </p:txBody>
      </p:sp>
      <p:sp>
        <p:nvSpPr>
          <p:cNvPr id="8" name="Rectangle 5"/>
          <p:cNvSpPr>
            <a:spLocks noGrp="1" noChangeArrowheads="1"/>
          </p:cNvSpPr>
          <p:nvPr>
            <p:ph type="ftr" sz="quarter" idx="11"/>
          </p:nvPr>
        </p:nvSpPr>
        <p:spPr>
          <a:ln/>
        </p:spPr>
        <p:txBody>
          <a:bodyPr/>
          <a:lstStyle>
            <a:lvl1pPr>
              <a:defRPr/>
            </a:lvl1pPr>
          </a:lstStyle>
          <a:p>
            <a:pPr>
              <a:defRPr/>
            </a:pPr>
            <a:endParaRPr lang="sk-SK"/>
          </a:p>
        </p:txBody>
      </p:sp>
      <p:sp>
        <p:nvSpPr>
          <p:cNvPr id="9" name="Rectangle 6"/>
          <p:cNvSpPr>
            <a:spLocks noGrp="1" noChangeArrowheads="1"/>
          </p:cNvSpPr>
          <p:nvPr>
            <p:ph type="sldNum" sz="quarter" idx="12"/>
          </p:nvPr>
        </p:nvSpPr>
        <p:spPr>
          <a:ln/>
        </p:spPr>
        <p:txBody>
          <a:bodyPr/>
          <a:lstStyle>
            <a:lvl1pPr>
              <a:defRPr/>
            </a:lvl1pPr>
          </a:lstStyle>
          <a:p>
            <a:pPr>
              <a:defRPr/>
            </a:pPr>
            <a:fld id="{791D545C-93D0-4758-9B78-D1F069C7694C}" type="slidenum">
              <a:rPr lang="sk-SK"/>
              <a:pPr>
                <a:defRPr/>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Rectangle 4"/>
          <p:cNvSpPr>
            <a:spLocks noGrp="1" noChangeArrowheads="1"/>
          </p:cNvSpPr>
          <p:nvPr>
            <p:ph type="dt" sz="half" idx="10"/>
          </p:nvPr>
        </p:nvSpPr>
        <p:spPr>
          <a:ln/>
        </p:spPr>
        <p:txBody>
          <a:bodyPr/>
          <a:lstStyle>
            <a:lvl1pPr>
              <a:defRPr/>
            </a:lvl1pPr>
          </a:lstStyle>
          <a:p>
            <a:pPr>
              <a:defRPr/>
            </a:pPr>
            <a:endParaRPr lang="sk-SK"/>
          </a:p>
        </p:txBody>
      </p:sp>
      <p:sp>
        <p:nvSpPr>
          <p:cNvPr id="4" name="Rectangle 5"/>
          <p:cNvSpPr>
            <a:spLocks noGrp="1" noChangeArrowheads="1"/>
          </p:cNvSpPr>
          <p:nvPr>
            <p:ph type="ftr" sz="quarter" idx="11"/>
          </p:nvPr>
        </p:nvSpPr>
        <p:spPr>
          <a:ln/>
        </p:spPr>
        <p:txBody>
          <a:bodyPr/>
          <a:lstStyle>
            <a:lvl1pPr>
              <a:defRPr/>
            </a:lvl1pPr>
          </a:lstStyle>
          <a:p>
            <a:pPr>
              <a:defRPr/>
            </a:pPr>
            <a:endParaRPr lang="sk-SK"/>
          </a:p>
        </p:txBody>
      </p:sp>
      <p:sp>
        <p:nvSpPr>
          <p:cNvPr id="5" name="Rectangle 6"/>
          <p:cNvSpPr>
            <a:spLocks noGrp="1" noChangeArrowheads="1"/>
          </p:cNvSpPr>
          <p:nvPr>
            <p:ph type="sldNum" sz="quarter" idx="12"/>
          </p:nvPr>
        </p:nvSpPr>
        <p:spPr>
          <a:ln/>
        </p:spPr>
        <p:txBody>
          <a:bodyPr/>
          <a:lstStyle>
            <a:lvl1pPr>
              <a:defRPr/>
            </a:lvl1pPr>
          </a:lstStyle>
          <a:p>
            <a:pPr>
              <a:defRPr/>
            </a:pPr>
            <a:fld id="{371AB0A1-813E-4E5E-90F8-E92C81D8B190}" type="slidenum">
              <a:rPr lang="sk-SK"/>
              <a:pPr>
                <a:defRPr/>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k-SK"/>
          </a:p>
        </p:txBody>
      </p:sp>
      <p:sp>
        <p:nvSpPr>
          <p:cNvPr id="3" name="Rectangle 5"/>
          <p:cNvSpPr>
            <a:spLocks noGrp="1" noChangeArrowheads="1"/>
          </p:cNvSpPr>
          <p:nvPr>
            <p:ph type="ftr" sz="quarter" idx="11"/>
          </p:nvPr>
        </p:nvSpPr>
        <p:spPr>
          <a:ln/>
        </p:spPr>
        <p:txBody>
          <a:bodyPr/>
          <a:lstStyle>
            <a:lvl1pPr>
              <a:defRPr/>
            </a:lvl1pPr>
          </a:lstStyle>
          <a:p>
            <a:pPr>
              <a:defRPr/>
            </a:pPr>
            <a:endParaRPr lang="sk-SK"/>
          </a:p>
        </p:txBody>
      </p:sp>
      <p:sp>
        <p:nvSpPr>
          <p:cNvPr id="4" name="Rectangle 6"/>
          <p:cNvSpPr>
            <a:spLocks noGrp="1" noChangeArrowheads="1"/>
          </p:cNvSpPr>
          <p:nvPr>
            <p:ph type="sldNum" sz="quarter" idx="12"/>
          </p:nvPr>
        </p:nvSpPr>
        <p:spPr>
          <a:ln/>
        </p:spPr>
        <p:txBody>
          <a:bodyPr/>
          <a:lstStyle>
            <a:lvl1pPr>
              <a:defRPr/>
            </a:lvl1pPr>
          </a:lstStyle>
          <a:p>
            <a:pPr>
              <a:defRPr/>
            </a:pPr>
            <a:fld id="{2BCA0B91-307B-456D-8E52-B4F789ACC4C8}" type="slidenum">
              <a:rPr lang="sk-SK"/>
              <a:pPr>
                <a:defRPr/>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85B70C38-B9A7-4645-9A9A-6B35BF23BDB0}" type="slidenum">
              <a:rPr lang="sk-SK"/>
              <a:pPr>
                <a:defRPr/>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p>
        </p:txBody>
      </p:sp>
      <p:sp>
        <p:nvSpPr>
          <p:cNvPr id="7" name="Rectangle 6"/>
          <p:cNvSpPr>
            <a:spLocks noGrp="1" noChangeArrowheads="1"/>
          </p:cNvSpPr>
          <p:nvPr>
            <p:ph type="sldNum" sz="quarter" idx="12"/>
          </p:nvPr>
        </p:nvSpPr>
        <p:spPr>
          <a:ln/>
        </p:spPr>
        <p:txBody>
          <a:bodyPr/>
          <a:lstStyle>
            <a:lvl1pPr>
              <a:defRPr/>
            </a:lvl1pPr>
          </a:lstStyle>
          <a:p>
            <a:pPr>
              <a:defRPr/>
            </a:pPr>
            <a:fld id="{C7F64EE8-2176-4A94-8470-0FBAAF32E9BB}" type="slidenum">
              <a:rPr lang="sk-SK"/>
              <a:pPr>
                <a:defRPr/>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altLang="hu-HU" smtClean="0"/>
              <a:t>Kliknite sem a upravte štýl predlohy nadpisov.</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altLang="hu-HU" smtClean="0"/>
              <a:t>Kliknite sem a upravte štýly predlohy textu.</a:t>
            </a:r>
          </a:p>
          <a:p>
            <a:pPr lvl="1"/>
            <a:r>
              <a:rPr lang="sk-SK" altLang="hu-HU" smtClean="0"/>
              <a:t>Druhá úroveň</a:t>
            </a:r>
          </a:p>
          <a:p>
            <a:pPr lvl="2"/>
            <a:r>
              <a:rPr lang="sk-SK" altLang="hu-HU" smtClean="0"/>
              <a:t>Tretia úroveň</a:t>
            </a:r>
          </a:p>
          <a:p>
            <a:pPr lvl="3"/>
            <a:r>
              <a:rPr lang="sk-SK" altLang="hu-HU" smtClean="0"/>
              <a:t>Štvrtá úroveň</a:t>
            </a:r>
          </a:p>
          <a:p>
            <a:pPr lvl="4"/>
            <a:r>
              <a:rPr lang="sk-SK" altLang="hu-HU" smtClean="0"/>
              <a:t>Piata úroveň</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sk-SK"/>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sk-SK"/>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91FFA6B-1E4D-42BD-BFBA-4C036F8C63DC}"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danubeday.org/" TargetMode="External"/><Relationship Id="rId2" Type="http://schemas.openxmlformats.org/officeDocument/2006/relationships/hyperlink" Target="http://www.icpdr.org/main/activities-projects/danube-day" TargetMode="External"/><Relationship Id="rId1" Type="http://schemas.openxmlformats.org/officeDocument/2006/relationships/slideLayout" Target="../slideLayouts/slideLayout2.xml"/><Relationship Id="rId4" Type="http://schemas.openxmlformats.org/officeDocument/2006/relationships/hyperlink" Target="http://www.icpdr.org/"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icpdr.org/main/publications/danube-watch" TargetMode="External"/><Relationship Id="rId2" Type="http://schemas.openxmlformats.org/officeDocument/2006/relationships/hyperlink" Target="http://www.icpdr.org/main/danube-art-master-2012-czech-republic-wins-competi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1844675"/>
            <a:ext cx="7772400" cy="1470025"/>
          </a:xfrm>
        </p:spPr>
        <p:txBody>
          <a:bodyPr/>
          <a:lstStyle/>
          <a:p>
            <a:pPr eaLnBrk="1" hangingPunct="1"/>
            <a:r>
              <a:rPr lang="en-US" altLang="hu-HU" sz="5400" b="1" smtClean="0"/>
              <a:t>Roadmap</a:t>
            </a:r>
            <a:endParaRPr lang="sk-SK" altLang="hu-HU" sz="5400" b="1" smtClean="0"/>
          </a:p>
        </p:txBody>
      </p:sp>
      <p:sp>
        <p:nvSpPr>
          <p:cNvPr id="2051" name="Rectangle 3"/>
          <p:cNvSpPr>
            <a:spLocks noGrp="1" noChangeArrowheads="1"/>
          </p:cNvSpPr>
          <p:nvPr>
            <p:ph type="subTitle" idx="1"/>
          </p:nvPr>
        </p:nvSpPr>
        <p:spPr>
          <a:xfrm>
            <a:off x="468313" y="3716338"/>
            <a:ext cx="8135937" cy="1752600"/>
          </a:xfrm>
        </p:spPr>
        <p:txBody>
          <a:bodyPr/>
          <a:lstStyle/>
          <a:p>
            <a:pPr eaLnBrk="1" hangingPunct="1"/>
            <a:r>
              <a:rPr lang="en-US" altLang="hu-HU" b="1" smtClean="0"/>
              <a:t>PA 4</a:t>
            </a:r>
          </a:p>
          <a:p>
            <a:pPr eaLnBrk="1" hangingPunct="1"/>
            <a:r>
              <a:rPr lang="en-US" altLang="hu-HU" b="1" smtClean="0"/>
              <a:t>To restore</a:t>
            </a:r>
            <a:r>
              <a:rPr lang="sk-SK" altLang="hu-HU" b="1" smtClean="0"/>
              <a:t> </a:t>
            </a:r>
            <a:r>
              <a:rPr lang="en-US" altLang="hu-HU" b="1" smtClean="0"/>
              <a:t>and maintain</a:t>
            </a:r>
            <a:r>
              <a:rPr lang="sk-SK" altLang="hu-HU" b="1" smtClean="0"/>
              <a:t> the </a:t>
            </a:r>
            <a:r>
              <a:rPr lang="en-US" altLang="hu-HU" b="1" smtClean="0"/>
              <a:t>qualit</a:t>
            </a:r>
            <a:r>
              <a:rPr lang="sk-SK" altLang="hu-HU" b="1" smtClean="0"/>
              <a:t>y        of </a:t>
            </a:r>
            <a:r>
              <a:rPr lang="en-US" altLang="hu-HU" b="1" smtClean="0"/>
              <a:t>water</a:t>
            </a:r>
            <a:r>
              <a:rPr lang="sk-SK" altLang="hu-HU" b="1" smtClean="0"/>
              <a:t>s</a:t>
            </a:r>
          </a:p>
        </p:txBody>
      </p:sp>
      <p:pic>
        <p:nvPicPr>
          <p:cNvPr id="2052" name="Obrázok 5" descr="DS_WQ_logo.jpg"/>
          <p:cNvPicPr>
            <a:picLocks noChangeAspect="1"/>
          </p:cNvPicPr>
          <p:nvPr/>
        </p:nvPicPr>
        <p:blipFill>
          <a:blip r:embed="rId2"/>
          <a:srcRect/>
          <a:stretch>
            <a:fillRect/>
          </a:stretch>
        </p:blipFill>
        <p:spPr bwMode="auto">
          <a:xfrm>
            <a:off x="1835150" y="260350"/>
            <a:ext cx="2120900" cy="865188"/>
          </a:xfrm>
          <a:prstGeom prst="rect">
            <a:avLst/>
          </a:prstGeom>
          <a:noFill/>
          <a:ln w="9525">
            <a:noFill/>
            <a:miter lim="800000"/>
            <a:headEnd/>
            <a:tailEnd/>
          </a:ln>
        </p:spPr>
      </p:pic>
      <p:pic>
        <p:nvPicPr>
          <p:cNvPr id="2053" name="Obrázok 6" descr="EU logo_orez.jpg"/>
          <p:cNvPicPr>
            <a:picLocks noChangeAspect="1"/>
          </p:cNvPicPr>
          <p:nvPr/>
        </p:nvPicPr>
        <p:blipFill>
          <a:blip r:embed="rId3"/>
          <a:srcRect/>
          <a:stretch>
            <a:fillRect/>
          </a:stretch>
        </p:blipFill>
        <p:spPr bwMode="auto">
          <a:xfrm>
            <a:off x="179388" y="260350"/>
            <a:ext cx="1414462" cy="936625"/>
          </a:xfrm>
          <a:prstGeom prst="rect">
            <a:avLst/>
          </a:prstGeom>
          <a:noFill/>
          <a:ln w="9525">
            <a:noFill/>
            <a:miter lim="800000"/>
            <a:headEnd/>
            <a:tailEnd/>
          </a:ln>
        </p:spPr>
      </p:pic>
      <p:pic>
        <p:nvPicPr>
          <p:cNvPr id="2054" name="Obrázok 8" descr="neki-logo.jpg"/>
          <p:cNvPicPr>
            <a:picLocks noChangeAspect="1"/>
          </p:cNvPicPr>
          <p:nvPr/>
        </p:nvPicPr>
        <p:blipFill>
          <a:blip r:embed="rId4"/>
          <a:srcRect/>
          <a:stretch>
            <a:fillRect/>
          </a:stretch>
        </p:blipFill>
        <p:spPr bwMode="auto">
          <a:xfrm>
            <a:off x="6804025" y="333375"/>
            <a:ext cx="863600" cy="863600"/>
          </a:xfrm>
          <a:prstGeom prst="rect">
            <a:avLst/>
          </a:prstGeom>
          <a:noFill/>
          <a:ln w="9525">
            <a:noFill/>
            <a:miter lim="800000"/>
            <a:headEnd/>
            <a:tailEnd/>
          </a:ln>
        </p:spPr>
      </p:pic>
      <p:pic>
        <p:nvPicPr>
          <p:cNvPr id="2055" name="Obrázok 10" descr="VUVHlogo300dpi.jpg"/>
          <p:cNvPicPr>
            <a:picLocks noChangeAspect="1"/>
          </p:cNvPicPr>
          <p:nvPr/>
        </p:nvPicPr>
        <p:blipFill>
          <a:blip r:embed="rId5"/>
          <a:srcRect/>
          <a:stretch>
            <a:fillRect/>
          </a:stretch>
        </p:blipFill>
        <p:spPr bwMode="auto">
          <a:xfrm>
            <a:off x="7918450" y="333375"/>
            <a:ext cx="884238" cy="86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8313" y="1125538"/>
          <a:ext cx="8229599" cy="4577054"/>
        </p:xfrm>
        <a:graphic>
          <a:graphicData uri="http://schemas.openxmlformats.org/drawingml/2006/table">
            <a:tbl>
              <a:tblPr firstRow="1" bandRow="1">
                <a:tableStyleId>{5C22544A-7EE6-4342-B048-85BDC9FD1C3A}</a:tableStyleId>
              </a:tblPr>
              <a:tblGrid>
                <a:gridCol w="874440"/>
                <a:gridCol w="1008112"/>
                <a:gridCol w="936104"/>
                <a:gridCol w="864096"/>
                <a:gridCol w="1800200"/>
                <a:gridCol w="1570990"/>
                <a:gridCol w="1175657"/>
              </a:tblGrid>
              <a:tr h="5486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3</a:t>
                      </a:r>
                    </a:p>
                    <a:p>
                      <a:endParaRPr lang="sk-SK" sz="1800"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204">
                <a:tc>
                  <a:txBody>
                    <a:bodyPr/>
                    <a:lstStyle/>
                    <a:p>
                      <a:pPr algn="r">
                        <a:spcAft>
                          <a:spcPts val="1200"/>
                        </a:spcAft>
                      </a:pPr>
                      <a:r>
                        <a:rPr lang="en-GB" sz="1200">
                          <a:latin typeface="Arial"/>
                          <a:ea typeface="Times New Roman"/>
                          <a:cs typeface="Times New Roman"/>
                        </a:rPr>
                        <a:t>Project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Preparation of JDS3 reports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30/09/2014</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solidFill>
                            <a:srgbClr val="000000"/>
                          </a:solidFill>
                          <a:latin typeface="Arial"/>
                          <a:ea typeface="Times New Roman"/>
                          <a:cs typeface="Times New Roman"/>
                        </a:rPr>
                        <a:t>This milestone depends on previous, still on-going milestone/project; therefore its implementation has not started yet.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JDS 3 report will be available in 2014.</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Analysis of samples is ongoing</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14">
                <a:tc>
                  <a:txBody>
                    <a:bodyPr/>
                    <a:lstStyle/>
                    <a:p>
                      <a:pPr algn="just">
                        <a:spcAft>
                          <a:spcPts val="1200"/>
                        </a:spcAft>
                      </a:pPr>
                      <a:r>
                        <a:rPr lang="en-GB" sz="1200" b="1">
                          <a:latin typeface="Arial"/>
                          <a:ea typeface="Times New Roman"/>
                          <a:cs typeface="Times New Roman"/>
                        </a:rPr>
                        <a:t>Milestone 3</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Joint Tisza Survey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204">
                <a:tc>
                  <a:txBody>
                    <a:bodyPr/>
                    <a:lstStyle/>
                    <a:p>
                      <a:pPr algn="r">
                        <a:spcAft>
                          <a:spcPts val="1200"/>
                        </a:spcAft>
                      </a:pPr>
                      <a:r>
                        <a:rPr lang="en-GB" sz="1200">
                          <a:latin typeface="Arial"/>
                          <a:ea typeface="Times New Roman"/>
                          <a:cs typeface="Times New Roman"/>
                        </a:rPr>
                        <a:t>Project 1</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Monitoring survey on the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ICPDR Tisza Group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Discussion on the Tisza Survey is in progress in the MA EG. </a:t>
                      </a:r>
                      <a:r>
                        <a:rPr lang="en-GB" sz="1200" u="sng" dirty="0">
                          <a:latin typeface="Arial"/>
                          <a:ea typeface="Times New Roman"/>
                          <a:cs typeface="Times New Roman"/>
                        </a:rPr>
                        <a:t>Funding is still missing</a:t>
                      </a:r>
                      <a:endParaRPr lang="sk-SK" sz="1200" u="sng"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dirty="0">
                          <a:latin typeface="Arial"/>
                          <a:ea typeface="Times New Roman"/>
                          <a:cs typeface="Times New Roman"/>
                        </a:rPr>
                        <a:t>methodologically oriented survey  was </a:t>
                      </a:r>
                      <a:r>
                        <a:rPr lang="en-GB" sz="1200" dirty="0">
                          <a:latin typeface="Arial"/>
                          <a:ea typeface="Times New Roman"/>
                          <a:cs typeface="Times New Roman"/>
                        </a:rPr>
                        <a:t>carried out in HU and RO supported by US IGERT funding</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Raising funds for JTS2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02">
                <a:tc>
                  <a:txBody>
                    <a:bodyPr/>
                    <a:lstStyle/>
                    <a:p>
                      <a:pPr algn="r">
                        <a:spcAft>
                          <a:spcPts val="1200"/>
                        </a:spcAft>
                      </a:pPr>
                      <a:r>
                        <a:rPr lang="en-GB" sz="1200">
                          <a:latin typeface="Arial"/>
                          <a:ea typeface="Times New Roman"/>
                          <a:cs typeface="Times New Roman"/>
                        </a:rPr>
                        <a:t>Project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Preparation of the JTS2 reports</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2016</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ICPDR Tisza Group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336">
                <a:tc>
                  <a:txBody>
                    <a:bodyPr/>
                    <a:lstStyle/>
                    <a:p>
                      <a:pPr algn="r">
                        <a:spcAft>
                          <a:spcPts val="1200"/>
                        </a:spcAft>
                      </a:pPr>
                      <a:r>
                        <a:rPr lang="en-GB" sz="1200" dirty="0">
                          <a:latin typeface="Arial"/>
                          <a:ea typeface="Times New Roman"/>
                          <a:cs typeface="Times New Roman"/>
                        </a:rPr>
                        <a:t>Project 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Survey and assessment of hydro-ecology of the </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da-DK" sz="1200" dirty="0">
                          <a:latin typeface="Arial"/>
                          <a:ea typeface="Times New Roman"/>
                          <a:cs typeface="Times New Roman"/>
                        </a:rPr>
                        <a:t>HU, UA, SK, RO</a:t>
                      </a:r>
                      <a:r>
                        <a:rPr lang="da-DK" sz="1200">
                          <a:latin typeface="Arial"/>
                          <a:ea typeface="Times New Roman"/>
                          <a:cs typeface="Times New Roman"/>
                        </a:rPr>
                        <a:t>, </a:t>
                      </a:r>
                      <a:r>
                        <a:rPr lang="da-DK" sz="1200" smtClean="0">
                          <a:latin typeface="Arial"/>
                          <a:ea typeface="Times New Roman"/>
                          <a:cs typeface="Times New Roman"/>
                        </a:rPr>
                        <a:t>RS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8313" y="1125538"/>
          <a:ext cx="8229600" cy="4232275"/>
        </p:xfrm>
        <a:graphic>
          <a:graphicData uri="http://schemas.openxmlformats.org/drawingml/2006/table">
            <a:tbl>
              <a:tblPr firstRow="1" bandRow="1">
                <a:tableStyleId>{5C22544A-7EE6-4342-B048-85BDC9FD1C3A}</a:tableStyleId>
              </a:tblPr>
              <a:tblGrid>
                <a:gridCol w="1008112"/>
                <a:gridCol w="1080120"/>
                <a:gridCol w="586408"/>
                <a:gridCol w="1152128"/>
                <a:gridCol w="2051517"/>
                <a:gridCol w="1175657"/>
                <a:gridCol w="1175657"/>
              </a:tblGrid>
              <a:tr h="7316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Arial"/>
                          <a:ea typeface="Times New Roman"/>
                          <a:cs typeface="Times New Roman"/>
                        </a:rPr>
                        <a:t>Action</a:t>
                      </a:r>
                      <a:r>
                        <a:rPr lang="sk-SK" sz="1200" b="1" kern="1200" dirty="0" smtClean="0">
                          <a:solidFill>
                            <a:schemeClr val="tx1"/>
                          </a:solidFill>
                          <a:latin typeface="Arial"/>
                          <a:ea typeface="Times New Roman"/>
                          <a:cs typeface="Times New Roman"/>
                        </a:rPr>
                        <a:t> 3</a:t>
                      </a:r>
                    </a:p>
                    <a:p>
                      <a:endParaRPr lang="sk-SK" sz="1800"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431">
                <a:tc>
                  <a:txBody>
                    <a:bodyPr/>
                    <a:lstStyle/>
                    <a:p>
                      <a:pPr algn="just">
                        <a:spcAft>
                          <a:spcPts val="1200"/>
                        </a:spcAft>
                      </a:pPr>
                      <a:r>
                        <a:rPr lang="en-GB" sz="1200" b="1" dirty="0">
                          <a:latin typeface="Arial"/>
                          <a:ea typeface="Times New Roman"/>
                          <a:cs typeface="Times New Roman"/>
                        </a:rPr>
                        <a:t>Milestone 4</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INSPIRE compliant </a:t>
                      </a:r>
                      <a:r>
                        <a:rPr lang="en-GB" sz="1200" b="1" dirty="0" err="1">
                          <a:latin typeface="Arial"/>
                          <a:ea typeface="Times New Roman"/>
                          <a:cs typeface="Times New Roman"/>
                        </a:rPr>
                        <a:t>DanubeGIS</a:t>
                      </a:r>
                      <a:r>
                        <a:rPr lang="en-GB" sz="1200" b="1" dirty="0">
                          <a:latin typeface="Arial"/>
                          <a:ea typeface="Times New Roman"/>
                          <a:cs typeface="Times New Roman"/>
                        </a:rPr>
                        <a:t>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b="1">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Redevelopment based on </a:t>
                      </a:r>
                      <a:r>
                        <a:rPr lang="en-GB" sz="1200" b="1" i="1" dirty="0" err="1">
                          <a:latin typeface="Arial"/>
                          <a:ea typeface="Times New Roman"/>
                          <a:cs typeface="Times New Roman"/>
                        </a:rPr>
                        <a:t>OpenGeo</a:t>
                      </a:r>
                      <a:r>
                        <a:rPr lang="en-GB" sz="1200" b="1" i="1" dirty="0">
                          <a:latin typeface="Arial"/>
                          <a:ea typeface="Times New Roman"/>
                          <a:cs typeface="Times New Roman"/>
                        </a:rPr>
                        <a:t> suite</a:t>
                      </a:r>
                      <a:r>
                        <a:rPr lang="en-GB" sz="1200" b="1" dirty="0">
                          <a:latin typeface="Arial"/>
                          <a:ea typeface="Times New Roman"/>
                          <a:cs typeface="Times New Roman"/>
                        </a:rPr>
                        <a:t> platform is in process System changes and related discussion in IMGIS EG is on-going</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Continue the work</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22888">
                <a:tc>
                  <a:txBody>
                    <a:bodyPr/>
                    <a:lstStyle/>
                    <a:p>
                      <a:pPr algn="r">
                        <a:spcAft>
                          <a:spcPts val="1200"/>
                        </a:spcAft>
                      </a:pPr>
                      <a:r>
                        <a:rPr lang="en-GB" sz="1200" dirty="0">
                          <a:latin typeface="Arial"/>
                          <a:ea typeface="Times New Roman"/>
                          <a:cs typeface="Times New Roman"/>
                        </a:rPr>
                        <a:t>Step 1</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Refinement of system concept and preparation of implementation plan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2012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The implementation plan prepared.</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 </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336">
                <a:tc>
                  <a:txBody>
                    <a:bodyPr/>
                    <a:lstStyle/>
                    <a:p>
                      <a:pPr algn="r">
                        <a:spcAft>
                          <a:spcPts val="1200"/>
                        </a:spcAft>
                      </a:pPr>
                      <a:r>
                        <a:rPr lang="en-GB" sz="1200">
                          <a:latin typeface="Arial"/>
                          <a:ea typeface="Times New Roman"/>
                          <a:cs typeface="Times New Roman"/>
                        </a:rPr>
                        <a:t>Step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Development of tools for integrated visualisation and interpretation of data</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New tools for data validation and uploading were developed and implemented. </a:t>
                      </a:r>
                      <a:r>
                        <a:rPr lang="en-GB" sz="1200" dirty="0" err="1">
                          <a:latin typeface="Arial"/>
                          <a:ea typeface="Times New Roman"/>
                          <a:cs typeface="Times New Roman"/>
                        </a:rPr>
                        <a:t>WebGIS</a:t>
                      </a:r>
                      <a:r>
                        <a:rPr lang="en-GB" sz="1200" dirty="0">
                          <a:latin typeface="Arial"/>
                          <a:ea typeface="Times New Roman"/>
                          <a:cs typeface="Times New Roman"/>
                        </a:rPr>
                        <a:t> based on </a:t>
                      </a:r>
                      <a:r>
                        <a:rPr lang="en-GB" sz="1200" dirty="0" err="1">
                          <a:latin typeface="Arial"/>
                          <a:ea typeface="Times New Roman"/>
                          <a:cs typeface="Times New Roman"/>
                        </a:rPr>
                        <a:t>OpenLayers</a:t>
                      </a:r>
                      <a:r>
                        <a:rPr lang="en-GB" sz="1200" dirty="0">
                          <a:latin typeface="Arial"/>
                          <a:ea typeface="Times New Roman"/>
                          <a:cs typeface="Times New Roman"/>
                        </a:rPr>
                        <a:t> is in development. Discussion in IMGIS EG is on-going</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 Continue the work</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8313" y="549275"/>
          <a:ext cx="8229600" cy="4937125"/>
        </p:xfrm>
        <a:graphic>
          <a:graphicData uri="http://schemas.openxmlformats.org/drawingml/2006/table">
            <a:tbl>
              <a:tblPr firstRow="1" bandRow="1">
                <a:tableStyleId>{5C22544A-7EE6-4342-B048-85BDC9FD1C3A}</a:tableStyleId>
              </a:tblPr>
              <a:tblGrid>
                <a:gridCol w="874440"/>
                <a:gridCol w="1728192"/>
                <a:gridCol w="924339"/>
                <a:gridCol w="731845"/>
                <a:gridCol w="1717848"/>
                <a:gridCol w="1296144"/>
                <a:gridCol w="956791"/>
              </a:tblGrid>
              <a:tr h="7314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3</a:t>
                      </a:r>
                    </a:p>
                    <a:p>
                      <a:endParaRPr lang="sk-SK" sz="1800" dirty="0"/>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569">
                <a:tc>
                  <a:txBody>
                    <a:bodyPr/>
                    <a:lstStyle/>
                    <a:p>
                      <a:pPr algn="just">
                        <a:spcAft>
                          <a:spcPts val="1200"/>
                        </a:spcAft>
                      </a:pPr>
                      <a:r>
                        <a:rPr lang="en-GB" sz="1200" b="1">
                          <a:latin typeface="Arial"/>
                          <a:ea typeface="Times New Roman"/>
                          <a:cs typeface="Times New Roman"/>
                        </a:rPr>
                        <a:t>Milestone 5</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Establishment and completion of the </a:t>
                      </a:r>
                      <a:r>
                        <a:rPr lang="en-GB" sz="1200" b="1" dirty="0" err="1">
                          <a:latin typeface="Arial"/>
                          <a:ea typeface="Times New Roman"/>
                          <a:cs typeface="Times New Roman"/>
                        </a:rPr>
                        <a:t>SavaGIS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282">
                <a:tc>
                  <a:txBody>
                    <a:bodyPr/>
                    <a:lstStyle/>
                    <a:p>
                      <a:pPr algn="r">
                        <a:spcAft>
                          <a:spcPts val="1200"/>
                        </a:spcAft>
                      </a:pPr>
                      <a:r>
                        <a:rPr lang="en-GB" sz="1200" dirty="0">
                          <a:latin typeface="Arial"/>
                          <a:ea typeface="Times New Roman"/>
                          <a:cs typeface="Times New Roman"/>
                        </a:rPr>
                        <a:t>Step 1</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Setup of the core Sava GIS functionalities.</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2012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The 8th Ah GIS EG Meeting was held on January 22, at the premises of the Sava Commission in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9995">
                <a:tc>
                  <a:txBody>
                    <a:bodyPr/>
                    <a:lstStyle/>
                    <a:p>
                      <a:pPr algn="r">
                        <a:spcAft>
                          <a:spcPts val="1200"/>
                        </a:spcAft>
                      </a:pPr>
                      <a:r>
                        <a:rPr lang="en-GB" sz="1200">
                          <a:latin typeface="Arial"/>
                          <a:ea typeface="Times New Roman"/>
                          <a:cs typeface="Times New Roman"/>
                        </a:rPr>
                        <a:t>Step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Development of the advanced tools, mapping and reporting services as well as basic application and/or decision support systems.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The 8th Ah GIS EG Meeting was held on January 22, at the premises of the Sava Commission in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2852">
                <a:tc>
                  <a:txBody>
                    <a:bodyPr/>
                    <a:lstStyle/>
                    <a:p>
                      <a:pPr algn="r">
                        <a:spcAft>
                          <a:spcPts val="1200"/>
                        </a:spcAft>
                      </a:pPr>
                      <a:r>
                        <a:rPr lang="en-GB" sz="1200">
                          <a:latin typeface="Arial"/>
                          <a:ea typeface="Times New Roman"/>
                          <a:cs typeface="Times New Roman"/>
                        </a:rPr>
                        <a:t>Step 3</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Extension of common data model to accommodate additional themes and datasets and the establishment of the most advanced service components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after 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The 8th Ah GIS EG Meeting was held on January 22, at the premises of the Sava Commission in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p:cNvSpPr>
            <a:spLocks noGrp="1"/>
          </p:cNvSpPr>
          <p:nvPr>
            <p:ph type="title"/>
          </p:nvPr>
        </p:nvSpPr>
        <p:spPr>
          <a:xfrm>
            <a:off x="457200" y="274638"/>
            <a:ext cx="8229600" cy="2001837"/>
          </a:xfrm>
        </p:spPr>
        <p:txBody>
          <a:bodyPr/>
          <a:lstStyle/>
          <a:p>
            <a:pPr eaLnBrk="1" hangingPunct="1"/>
            <a:r>
              <a:rPr lang="en-GB" altLang="hu-HU" sz="2000" smtClean="0"/>
              <a:t>Action 4: </a:t>
            </a:r>
            <a:r>
              <a:rPr lang="en-GB" altLang="hu-HU" sz="2000" b="1" i="1" smtClean="0"/>
              <a:t>“To continue boosting major investments in building and upgrading urban wastewater treatment facilities across the Danube Basin, including measures to build capacity at the regional and local level for the design of such infrastructure”</a:t>
            </a:r>
            <a:r>
              <a:rPr lang="en-GB" altLang="hu-HU" sz="2000" smtClean="0"/>
              <a:t>.</a:t>
            </a:r>
            <a:endParaRPr lang="sk-SK" altLang="hu-HU" sz="2000" smtClean="0"/>
          </a:p>
        </p:txBody>
      </p:sp>
      <p:graphicFrame>
        <p:nvGraphicFramePr>
          <p:cNvPr id="4" name="Zástupný symbol obsahu 3"/>
          <p:cNvGraphicFramePr>
            <a:graphicFrameLocks noGrp="1"/>
          </p:cNvGraphicFramePr>
          <p:nvPr>
            <p:ph idx="1"/>
          </p:nvPr>
        </p:nvGraphicFramePr>
        <p:xfrm>
          <a:off x="457200" y="2276475"/>
          <a:ext cx="8229600" cy="4306888"/>
        </p:xfrm>
        <a:graphic>
          <a:graphicData uri="http://schemas.openxmlformats.org/drawingml/2006/table">
            <a:tbl>
              <a:tblPr firstRow="1" bandRow="1">
                <a:tableStyleId>{5C22544A-7EE6-4342-B048-85BDC9FD1C3A}</a:tableStyleId>
              </a:tblPr>
              <a:tblGrid>
                <a:gridCol w="874440"/>
                <a:gridCol w="1008112"/>
                <a:gridCol w="936104"/>
                <a:gridCol w="720080"/>
                <a:gridCol w="2339549"/>
                <a:gridCol w="1175657"/>
                <a:gridCol w="1175657"/>
              </a:tblGrid>
              <a:tr h="731531">
                <a:tc>
                  <a:txBody>
                    <a:bodyPr/>
                    <a:lstStyle/>
                    <a:p>
                      <a:pPr marL="0" algn="just" defTabSz="914400" rtl="0" eaLnBrk="1" latinLnBrk="0" hangingPunct="1">
                        <a:spcAft>
                          <a:spcPts val="1200"/>
                        </a:spcAft>
                      </a:pPr>
                      <a:r>
                        <a:rPr lang="sk-SK" sz="1200" b="1" kern="1200" dirty="0" err="1" smtClean="0">
                          <a:solidFill>
                            <a:schemeClr val="tx1"/>
                          </a:solidFill>
                          <a:latin typeface="Arial"/>
                          <a:ea typeface="Times New Roman"/>
                          <a:cs typeface="Times New Roman"/>
                        </a:rPr>
                        <a:t>Action</a:t>
                      </a:r>
                      <a:r>
                        <a:rPr lang="sk-SK" sz="1200" b="1" kern="1200" dirty="0" smtClean="0">
                          <a:solidFill>
                            <a:schemeClr val="tx1"/>
                          </a:solidFill>
                          <a:latin typeface="Arial"/>
                          <a:ea typeface="Times New Roman"/>
                          <a:cs typeface="Times New Roman"/>
                        </a:rPr>
                        <a:t> 4</a:t>
                      </a:r>
                      <a:endParaRPr lang="sk-SK" sz="1200" b="1" kern="1200" dirty="0">
                        <a:solidFill>
                          <a:schemeClr val="tx1"/>
                        </a:solidFill>
                        <a:latin typeface="Arial"/>
                        <a:ea typeface="Times New Roman"/>
                        <a:cs typeface="Times New Roman"/>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61891">
                <a:tc>
                  <a:txBody>
                    <a:bodyPr/>
                    <a:lstStyle/>
                    <a:p>
                      <a:pPr algn="just">
                        <a:lnSpc>
                          <a:spcPct val="115000"/>
                        </a:lnSpc>
                        <a:spcAft>
                          <a:spcPts val="1200"/>
                        </a:spcAft>
                      </a:pPr>
                      <a:r>
                        <a:rPr lang="en-GB" sz="1200" b="1" dirty="0">
                          <a:latin typeface="Arial"/>
                          <a:ea typeface="Times New Roman"/>
                        </a:rPr>
                        <a:t>Milestone 1</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Updating the implementation programme of UWWT</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End of 2012</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US" sz="1200" b="1">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b="1" dirty="0">
                          <a:latin typeface="Arial"/>
                          <a:ea typeface="Times New Roman"/>
                        </a:rPr>
                        <a:t>Finalised. An overview on the measures taken and progress achieved by the Danube countries is available in the Interim Report on the Imp. of the JPM.</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b="1">
                          <a:latin typeface="Arial"/>
                          <a:ea typeface="Times New Roman"/>
                        </a:rPr>
                        <a:t>Interim Report on the Imp. of the JPM.</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1576">
                <a:tc>
                  <a:txBody>
                    <a:bodyPr/>
                    <a:lstStyle/>
                    <a:p>
                      <a:pPr algn="r">
                        <a:lnSpc>
                          <a:spcPct val="115000"/>
                        </a:lnSpc>
                        <a:spcAft>
                          <a:spcPts val="1200"/>
                        </a:spcAft>
                      </a:pPr>
                      <a:r>
                        <a:rPr lang="en-GB" sz="1200" b="1">
                          <a:latin typeface="Arial"/>
                          <a:ea typeface="Times New Roman"/>
                        </a:rPr>
                        <a:t>Step 1</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Information on national level of UWWTPs</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End of 2012</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US" sz="1200">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Finalised. An overview on the measures taken and progress achieved by the countries is available in the Interim Report on the Imp. of the JPM.</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Interim Report on the Imp. of the JPM.</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61891">
                <a:tc>
                  <a:txBody>
                    <a:bodyPr/>
                    <a:lstStyle/>
                    <a:p>
                      <a:pPr algn="r">
                        <a:lnSpc>
                          <a:spcPct val="115000"/>
                        </a:lnSpc>
                        <a:spcAft>
                          <a:spcPts val="1200"/>
                        </a:spcAft>
                      </a:pPr>
                      <a:r>
                        <a:rPr lang="en-GB" sz="1200" b="1">
                          <a:latin typeface="Arial"/>
                          <a:ea typeface="Times New Roman"/>
                        </a:rPr>
                        <a:t>Step 2</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Revision and update of the ICPDR database on UWWTPs</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solidFill>
                            <a:schemeClr val="tx1"/>
                          </a:solidFill>
                          <a:latin typeface="Arial"/>
                          <a:ea typeface="Times New Roman"/>
                        </a:rPr>
                        <a:t>End of  2015</a:t>
                      </a:r>
                      <a:endParaRPr lang="sk-SK" sz="1200" dirty="0">
                        <a:solidFill>
                          <a:schemeClr val="tx1"/>
                        </a:solidFill>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US" sz="1200">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Update of the information is on-going, analysis will be elaborated for the Danube Basin Analysis Report. The database on UWWTPs is planned to be updated for the 2</a:t>
                      </a:r>
                      <a:r>
                        <a:rPr lang="en-GB" sz="1200" baseline="30000" dirty="0">
                          <a:latin typeface="Arial"/>
                          <a:ea typeface="Times New Roman"/>
                        </a:rPr>
                        <a:t>nd</a:t>
                      </a:r>
                      <a:r>
                        <a:rPr lang="en-GB" sz="1200" dirty="0">
                          <a:latin typeface="Arial"/>
                          <a:ea typeface="Times New Roman"/>
                        </a:rPr>
                        <a:t> DRBM Plan.</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Data from the countries, draft DBA Report and 2</a:t>
                      </a:r>
                      <a:r>
                        <a:rPr lang="en-GB" sz="1200" baseline="30000" dirty="0">
                          <a:latin typeface="Arial"/>
                          <a:ea typeface="Times New Roman"/>
                        </a:rPr>
                        <a:t>nd</a:t>
                      </a:r>
                      <a:r>
                        <a:rPr lang="en-GB" sz="1200" dirty="0">
                          <a:latin typeface="Arial"/>
                          <a:ea typeface="Times New Roman"/>
                        </a:rPr>
                        <a:t> DRBM Plan.</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Finalization of the DBA Report, data collection for the 2</a:t>
                      </a:r>
                      <a:r>
                        <a:rPr lang="en-GB" sz="1200" baseline="30000" dirty="0">
                          <a:latin typeface="Arial"/>
                          <a:ea typeface="Times New Roman"/>
                        </a:rPr>
                        <a:t>nd</a:t>
                      </a:r>
                      <a:r>
                        <a:rPr lang="en-GB" sz="1200" dirty="0">
                          <a:latin typeface="Arial"/>
                          <a:ea typeface="Times New Roman"/>
                        </a:rPr>
                        <a:t> DRBM Plan.</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8313" y="1557338"/>
          <a:ext cx="8229600" cy="4022725"/>
        </p:xfrm>
        <a:graphic>
          <a:graphicData uri="http://schemas.openxmlformats.org/drawingml/2006/table">
            <a:tbl>
              <a:tblPr firstRow="1" bandRow="1">
                <a:tableStyleId>{5C22544A-7EE6-4342-B048-85BDC9FD1C3A}</a:tableStyleId>
              </a:tblPr>
              <a:tblGrid>
                <a:gridCol w="874440"/>
                <a:gridCol w="1728192"/>
                <a:gridCol w="924339"/>
                <a:gridCol w="659837"/>
                <a:gridCol w="1691477"/>
                <a:gridCol w="1175657"/>
                <a:gridCol w="1175657"/>
              </a:tblGrid>
              <a:tr h="7314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4</a:t>
                      </a:r>
                    </a:p>
                    <a:p>
                      <a:endParaRPr lang="sk-SK" sz="1200" dirty="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553">
                <a:tc>
                  <a:txBody>
                    <a:bodyPr/>
                    <a:lstStyle/>
                    <a:p>
                      <a:pPr algn="just">
                        <a:spcAft>
                          <a:spcPts val="1200"/>
                        </a:spcAft>
                      </a:pPr>
                      <a:r>
                        <a:rPr lang="en-GB" sz="1200" b="1" dirty="0">
                          <a:latin typeface="Arial"/>
                          <a:ea typeface="Times New Roman"/>
                          <a:cs typeface="Times New Roman"/>
                        </a:rPr>
                        <a:t>Milestone 2</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Financial planning for programme implementation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107">
                <a:tc>
                  <a:txBody>
                    <a:bodyPr/>
                    <a:lstStyle/>
                    <a:p>
                      <a:pPr algn="r">
                        <a:spcAft>
                          <a:spcPts val="1200"/>
                        </a:spcAft>
                      </a:pPr>
                      <a:r>
                        <a:rPr lang="en-GB" sz="1200" b="1">
                          <a:latin typeface="Arial"/>
                          <a:ea typeface="Times New Roman"/>
                          <a:cs typeface="Times New Roman"/>
                        </a:rPr>
                        <a:t>Work 1</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Facilitate dialogue among donors and IFIs on financing options of the urban wastewater treatment plants in the DRB</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First half of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US" sz="1200">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Done. The ICPDR workshop on financing on 4-5 April 2013 specifically addressed the financing issues of the UWWTP’s.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1405">
                <a:tc>
                  <a:txBody>
                    <a:bodyPr/>
                    <a:lstStyle/>
                    <a:p>
                      <a:pPr algn="r">
                        <a:spcAft>
                          <a:spcPts val="1200"/>
                        </a:spcAft>
                      </a:pPr>
                      <a:r>
                        <a:rPr lang="en-GB" sz="1200" b="1">
                          <a:latin typeface="Arial"/>
                          <a:ea typeface="Times New Roman"/>
                          <a:cs typeface="Times New Roman"/>
                        </a:rPr>
                        <a:t>Work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Workshop on financing</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First half of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US" sz="1200">
                          <a:latin typeface="Arial"/>
                          <a:ea typeface="Times New Roman"/>
                          <a:cs typeface="Times New Roman"/>
                        </a:rPr>
                        <a:t>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Done. The ICPDR workshop on financing was held in on 4-5 April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dirty="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256">
                <a:tc>
                  <a:txBody>
                    <a:bodyPr/>
                    <a:lstStyle/>
                    <a:p>
                      <a:pPr algn="r">
                        <a:spcAft>
                          <a:spcPts val="1200"/>
                        </a:spcAft>
                      </a:pPr>
                      <a:r>
                        <a:rPr lang="en-GB" sz="1200" b="1" dirty="0">
                          <a:latin typeface="Arial"/>
                          <a:ea typeface="Times New Roman"/>
                          <a:cs typeface="Times New Roman"/>
                        </a:rPr>
                        <a:t>Work 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Preparation of a financial plan for the implementation programme on update for the UWWT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1200"/>
                        </a:spcAft>
                      </a:pPr>
                      <a:r>
                        <a:rPr lang="en-GB" sz="1200" kern="1200" dirty="0">
                          <a:solidFill>
                            <a:schemeClr val="dk1"/>
                          </a:solidFill>
                          <a:latin typeface="Arial"/>
                          <a:ea typeface="Times New Roman"/>
                          <a:cs typeface="Times New Roman"/>
                        </a:rPr>
                        <a:t>First half of 2013</a:t>
                      </a:r>
                      <a:endParaRPr lang="sk-SK" sz="1200" kern="1200" dirty="0">
                        <a:solidFill>
                          <a:schemeClr val="dk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a:latin typeface="Arial"/>
                          <a:ea typeface="Times New Roman"/>
                          <a:cs typeface="Times New Roman"/>
                        </a:rPr>
                        <a:t>PA4, BDCP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(this work will be harmonised with Milestone 1 Step 1 and 2)</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dirty="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dirty="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539750" y="1628775"/>
          <a:ext cx="8229600" cy="3667125"/>
        </p:xfrm>
        <a:graphic>
          <a:graphicData uri="http://schemas.openxmlformats.org/drawingml/2006/table">
            <a:tbl>
              <a:tblPr firstRow="1" bandRow="1">
                <a:tableStyleId>{5C22544A-7EE6-4342-B048-85BDC9FD1C3A}</a:tableStyleId>
              </a:tblPr>
              <a:tblGrid>
                <a:gridCol w="864096"/>
                <a:gridCol w="1872208"/>
                <a:gridCol w="790667"/>
                <a:gridCol w="1175657"/>
                <a:gridCol w="1175657"/>
                <a:gridCol w="1175657"/>
                <a:gridCol w="1175657"/>
              </a:tblGrid>
              <a:tr h="7313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4</a:t>
                      </a:r>
                    </a:p>
                    <a:p>
                      <a:endParaRPr lang="sk-SK" sz="1200" dirty="0"/>
                    </a:p>
                  </a:txBody>
                  <a:tcPr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76">
                <a:tc>
                  <a:txBody>
                    <a:bodyPr/>
                    <a:lstStyle/>
                    <a:p>
                      <a:pPr algn="just">
                        <a:spcAft>
                          <a:spcPts val="1200"/>
                        </a:spcAft>
                      </a:pPr>
                      <a:r>
                        <a:rPr lang="en-GB" sz="1200" b="1" dirty="0">
                          <a:latin typeface="Arial"/>
                          <a:ea typeface="Times New Roman"/>
                          <a:cs typeface="Times New Roman"/>
                        </a:rPr>
                        <a:t>Milestone 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Technology developments</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2787">
                <a:tc>
                  <a:txBody>
                    <a:bodyPr/>
                    <a:lstStyle/>
                    <a:p>
                      <a:pPr algn="r">
                        <a:spcAft>
                          <a:spcPts val="1200"/>
                        </a:spcAft>
                      </a:pPr>
                      <a:r>
                        <a:rPr lang="en-GB" sz="1200" b="1">
                          <a:latin typeface="Arial"/>
                          <a:ea typeface="Times New Roman"/>
                          <a:cs typeface="Times New Roman"/>
                        </a:rPr>
                        <a:t>Work</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To promote investments to foster penetration, where necessary, of improved UWWT technology based on research or already proved “state of the art” technologies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EUSDR Countries</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76">
                <a:tc>
                  <a:txBody>
                    <a:bodyPr/>
                    <a:lstStyle/>
                    <a:p>
                      <a:pPr algn="r">
                        <a:spcAft>
                          <a:spcPts val="1200"/>
                        </a:spcAft>
                      </a:pPr>
                      <a:r>
                        <a:rPr lang="en-GB" sz="1200" b="1">
                          <a:latin typeface="Arial"/>
                          <a:ea typeface="Times New Roman"/>
                          <a:cs typeface="Times New Roman"/>
                        </a:rPr>
                        <a:t>Project 1</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New technology for specific contamination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EIB BDCP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1393">
                <a:tc>
                  <a:txBody>
                    <a:bodyPr/>
                    <a:lstStyle/>
                    <a:p>
                      <a:pPr algn="r">
                        <a:spcAft>
                          <a:spcPts val="1200"/>
                        </a:spcAft>
                      </a:pPr>
                      <a:r>
                        <a:rPr lang="en-GB" sz="1200" b="1">
                          <a:latin typeface="Arial"/>
                          <a:ea typeface="Times New Roman"/>
                          <a:cs typeface="Times New Roman"/>
                        </a:rPr>
                        <a:t>Project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Blue – “Improved framework conditions for fast track eco-innovation in waste water treatment”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a:latin typeface="Arial"/>
                          <a:ea typeface="Times New Roman"/>
                          <a:cs typeface="Times New Roman"/>
                        </a:rPr>
                        <a:t>DE, BG</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Submitted but rejected project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Submit the project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p:cNvSpPr>
            <a:spLocks noGrp="1"/>
          </p:cNvSpPr>
          <p:nvPr>
            <p:ph type="title"/>
          </p:nvPr>
        </p:nvSpPr>
        <p:spPr>
          <a:xfrm>
            <a:off x="395288" y="476250"/>
            <a:ext cx="8229600" cy="1143000"/>
          </a:xfrm>
        </p:spPr>
        <p:txBody>
          <a:bodyPr/>
          <a:lstStyle/>
          <a:p>
            <a:pPr eaLnBrk="1" hangingPunct="1"/>
            <a:r>
              <a:rPr lang="en-GB" altLang="hu-HU" sz="2000" smtClean="0"/>
              <a:t>Action 5: </a:t>
            </a:r>
            <a:r>
              <a:rPr lang="en-GB" altLang="hu-HU" sz="2000" b="1" i="1" smtClean="0"/>
              <a:t>“To establish buffer strips along the rivers to retain nutrients and to promote alternative collection and treatment of waste in small rural settlements”</a:t>
            </a:r>
            <a:endParaRPr lang="sk-SK" altLang="hu-HU" sz="2000" smtClean="0"/>
          </a:p>
        </p:txBody>
      </p:sp>
      <p:graphicFrame>
        <p:nvGraphicFramePr>
          <p:cNvPr id="4" name="Zástupný symbol obsahu 3"/>
          <p:cNvGraphicFramePr>
            <a:graphicFrameLocks noGrp="1"/>
          </p:cNvGraphicFramePr>
          <p:nvPr>
            <p:ph idx="1"/>
          </p:nvPr>
        </p:nvGraphicFramePr>
        <p:xfrm>
          <a:off x="468313" y="2060575"/>
          <a:ext cx="8229600" cy="4038600"/>
        </p:xfrm>
        <a:graphic>
          <a:graphicData uri="http://schemas.openxmlformats.org/drawingml/2006/table">
            <a:tbl>
              <a:tblPr firstRow="1" bandRow="1">
                <a:tableStyleId>{5C22544A-7EE6-4342-B048-85BDC9FD1C3A}</a:tableStyleId>
              </a:tblPr>
              <a:tblGrid>
                <a:gridCol w="874440"/>
                <a:gridCol w="1224136"/>
                <a:gridCol w="792088"/>
                <a:gridCol w="864096"/>
                <a:gridCol w="2160240"/>
                <a:gridCol w="1138942"/>
                <a:gridCol w="1175657"/>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5</a:t>
                      </a:r>
                    </a:p>
                    <a:p>
                      <a:endParaRPr lang="sk-SK"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lnSpc>
                          <a:spcPct val="115000"/>
                        </a:lnSpc>
                        <a:spcAft>
                          <a:spcPts val="1200"/>
                        </a:spcAft>
                      </a:pPr>
                      <a:r>
                        <a:rPr lang="en-GB" sz="1200" b="1" dirty="0">
                          <a:latin typeface="Arial"/>
                          <a:ea typeface="Times New Roman"/>
                        </a:rPr>
                        <a:t>Milestone 1</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15000"/>
                        </a:lnSpc>
                        <a:spcAft>
                          <a:spcPts val="1200"/>
                        </a:spcAft>
                      </a:pPr>
                      <a:r>
                        <a:rPr lang="en-GB" sz="1200" b="1" dirty="0">
                          <a:latin typeface="Arial"/>
                          <a:ea typeface="Times New Roman"/>
                        </a:rPr>
                        <a:t>Survey of the situation on buffer zones</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r>
                        <a:rPr lang="en-GB" sz="1200" b="1" dirty="0">
                          <a:latin typeface="Arial"/>
                          <a:ea typeface="Times New Roman"/>
                        </a:rPr>
                        <a:t>first half of 2013</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just">
                        <a:lnSpc>
                          <a:spcPct val="115000"/>
                        </a:lnSpc>
                        <a:spcAft>
                          <a:spcPts val="1200"/>
                        </a:spcAft>
                      </a:pPr>
                      <a:r>
                        <a:rPr lang="en-GB" sz="1200" b="1">
                          <a:latin typeface="Arial"/>
                          <a:ea typeface="Times New Roman"/>
                        </a:rPr>
                        <a:t>HU, ICPDR , PA4</a:t>
                      </a:r>
                      <a:endParaRPr lang="sk-SK" sz="1200" b="1">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15000"/>
                        </a:lnSpc>
                        <a:spcAft>
                          <a:spcPts val="1200"/>
                        </a:spcAft>
                      </a:pPr>
                      <a:r>
                        <a:rPr lang="en-US" sz="1200" b="1" dirty="0">
                          <a:latin typeface="Arial"/>
                          <a:ea typeface="Times New Roman"/>
                        </a:rPr>
                        <a:t>The questionnaire was circulated to the </a:t>
                      </a:r>
                      <a:r>
                        <a:rPr lang="en-US" sz="1200" b="1" dirty="0" smtClean="0">
                          <a:latin typeface="Arial"/>
                          <a:ea typeface="Times New Roman"/>
                        </a:rPr>
                        <a:t>countries</a:t>
                      </a:r>
                      <a:r>
                        <a:rPr lang="sk-SK" sz="1200" b="1" dirty="0" smtClean="0">
                          <a:latin typeface="Arial"/>
                          <a:ea typeface="Times New Roman"/>
                        </a:rPr>
                        <a:t>.</a:t>
                      </a:r>
                    </a:p>
                    <a:p>
                      <a:pPr algn="l">
                        <a:lnSpc>
                          <a:spcPct val="115000"/>
                        </a:lnSpc>
                        <a:spcAft>
                          <a:spcPts val="1200"/>
                        </a:spcAft>
                      </a:pPr>
                      <a:r>
                        <a:rPr lang="en-GB" sz="1200" b="1" dirty="0" smtClean="0">
                          <a:latin typeface="Arial"/>
                          <a:ea typeface="Times New Roman"/>
                        </a:rPr>
                        <a:t>An </a:t>
                      </a:r>
                      <a:r>
                        <a:rPr lang="en-GB" sz="1200" b="1" dirty="0">
                          <a:latin typeface="Arial"/>
                          <a:ea typeface="Times New Roman"/>
                        </a:rPr>
                        <a:t>overview on the basic and supplementary measures, inter alia the buffer zones, and progress achieved by the countries is available in the Interim Report on the Imp. of the JPM</a:t>
                      </a:r>
                      <a:r>
                        <a:rPr lang="en-US" sz="1200" b="1" dirty="0">
                          <a:latin typeface="Arial"/>
                          <a:ea typeface="Times New Roman"/>
                        </a:rPr>
                        <a:t>. Update is in progress.</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r>
                        <a:rPr lang="en-GB" sz="1200" b="1">
                          <a:latin typeface="Arial"/>
                          <a:ea typeface="Times New Roman"/>
                        </a:rPr>
                        <a:t>-</a:t>
                      </a:r>
                      <a:endParaRPr lang="sk-SK" sz="1200" b="1">
                        <a:latin typeface="Times New Roman"/>
                        <a:ea typeface="Times New Roman"/>
                      </a:endParaRPr>
                    </a:p>
                    <a:p>
                      <a:pPr algn="just">
                        <a:lnSpc>
                          <a:spcPct val="115000"/>
                        </a:lnSpc>
                        <a:spcAft>
                          <a:spcPts val="1200"/>
                        </a:spcAft>
                      </a:pPr>
                      <a:r>
                        <a:rPr lang="en-GB" sz="1200" b="1">
                          <a:latin typeface="Arial"/>
                          <a:ea typeface="Times New Roman"/>
                        </a:rPr>
                        <a:t>Interim Report on the Imp. of the JPM.</a:t>
                      </a:r>
                      <a:endParaRPr lang="sk-SK" sz="1200" b="1">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15000"/>
                        </a:lnSpc>
                        <a:spcAft>
                          <a:spcPts val="1200"/>
                        </a:spcAft>
                      </a:pPr>
                      <a:r>
                        <a:rPr lang="en-US" sz="1200" b="1" dirty="0">
                          <a:latin typeface="Arial"/>
                          <a:ea typeface="SimSun"/>
                        </a:rPr>
                        <a:t>Evaluation of the filled questionnaires</a:t>
                      </a:r>
                      <a:endParaRPr lang="sk-SK" sz="1200" b="1" dirty="0">
                        <a:latin typeface="Times New Roman"/>
                        <a:ea typeface="Times New Roman"/>
                      </a:endParaRPr>
                    </a:p>
                    <a:p>
                      <a:pPr algn="l">
                        <a:lnSpc>
                          <a:spcPct val="115000"/>
                        </a:lnSpc>
                        <a:spcAft>
                          <a:spcPts val="1200"/>
                        </a:spcAft>
                      </a:pPr>
                      <a:r>
                        <a:rPr lang="en-US" sz="1200" b="1" dirty="0">
                          <a:latin typeface="Arial"/>
                          <a:ea typeface="SimSun"/>
                        </a:rPr>
                        <a:t>Update for the 2</a:t>
                      </a:r>
                      <a:r>
                        <a:rPr lang="en-US" sz="1200" b="1" baseline="30000" dirty="0">
                          <a:latin typeface="Arial"/>
                          <a:ea typeface="SimSun"/>
                        </a:rPr>
                        <a:t>nd</a:t>
                      </a:r>
                      <a:r>
                        <a:rPr lang="en-US" sz="1200" b="1" dirty="0">
                          <a:latin typeface="Arial"/>
                          <a:ea typeface="SimSun"/>
                        </a:rPr>
                        <a:t> DRBM Plan.</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just">
                        <a:lnSpc>
                          <a:spcPct val="115000"/>
                        </a:lnSpc>
                        <a:spcAft>
                          <a:spcPts val="1200"/>
                        </a:spcAft>
                      </a:pPr>
                      <a:r>
                        <a:rPr lang="en-GB" sz="1200" b="1" dirty="0">
                          <a:latin typeface="Arial"/>
                          <a:ea typeface="Times New Roman"/>
                        </a:rPr>
                        <a:t>Milestone 2</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lnSpc>
                          <a:spcPct val="115000"/>
                        </a:lnSpc>
                        <a:spcAft>
                          <a:spcPts val="1200"/>
                        </a:spcAft>
                      </a:pPr>
                      <a:r>
                        <a:rPr lang="en-GB" sz="1200" b="1" dirty="0">
                          <a:latin typeface="Arial"/>
                          <a:ea typeface="Times New Roman"/>
                        </a:rPr>
                        <a:t>Implementation of pilot projects on nutrient buffer zones</a:t>
                      </a:r>
                      <a:endParaRPr lang="sk-SK" sz="1200" b="1"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endParaRPr lang="en-GB" sz="120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1200"/>
                        </a:spcAft>
                      </a:pPr>
                      <a:endParaRPr lang="en-GB" sz="1200" dirty="0">
                        <a:latin typeface="Arial"/>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p:cNvSpPr>
            <a:spLocks noGrp="1"/>
          </p:cNvSpPr>
          <p:nvPr>
            <p:ph type="title"/>
          </p:nvPr>
        </p:nvSpPr>
        <p:spPr>
          <a:xfrm>
            <a:off x="457200" y="274638"/>
            <a:ext cx="8229600" cy="201612"/>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323850" y="188913"/>
          <a:ext cx="8496300" cy="6135687"/>
        </p:xfrm>
        <a:graphic>
          <a:graphicData uri="http://schemas.openxmlformats.org/drawingml/2006/table">
            <a:tbl>
              <a:tblPr firstRow="1" bandRow="1">
                <a:tableStyleId>{5C22544A-7EE6-4342-B048-85BDC9FD1C3A}</a:tableStyleId>
              </a:tblPr>
              <a:tblGrid>
                <a:gridCol w="864031"/>
                <a:gridCol w="1897288"/>
                <a:gridCol w="879952"/>
                <a:gridCol w="1213757"/>
                <a:gridCol w="1213757"/>
                <a:gridCol w="1213757"/>
                <a:gridCol w="1213757"/>
              </a:tblGrid>
              <a:tr h="731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5</a:t>
                      </a:r>
                    </a:p>
                    <a:p>
                      <a:endParaRPr lang="sk-SK" sz="1800" dirty="0"/>
                    </a:p>
                  </a:txBody>
                  <a:tcPr marL="91433" marR="9143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1257">
                <a:tc>
                  <a:txBody>
                    <a:bodyPr/>
                    <a:lstStyle/>
                    <a:p>
                      <a:pPr algn="r">
                        <a:lnSpc>
                          <a:spcPct val="115000"/>
                        </a:lnSpc>
                        <a:spcAft>
                          <a:spcPts val="1200"/>
                        </a:spcAft>
                      </a:pPr>
                      <a:r>
                        <a:rPr lang="en-GB" sz="1200" dirty="0">
                          <a:latin typeface="Arial"/>
                          <a:ea typeface="Times New Roman"/>
                        </a:rPr>
                        <a:t>Work 1</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Preparatory paper for evaluating different solutions of establishing buffer zones</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June 2014</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lnSpc>
                          <a:spcPct val="115000"/>
                        </a:lnSpc>
                        <a:spcAft>
                          <a:spcPts val="1200"/>
                        </a:spcAft>
                      </a:pPr>
                      <a:r>
                        <a:rPr lang="en-GB" sz="1200" dirty="0">
                          <a:latin typeface="Arial"/>
                          <a:ea typeface="Times New Roman"/>
                        </a:rPr>
                        <a:t>HU, ICPDR , PA4</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Discussions to be started at the 2</a:t>
                      </a:r>
                      <a:r>
                        <a:rPr lang="en-GB" sz="1200" baseline="30000" dirty="0">
                          <a:latin typeface="Arial"/>
                          <a:ea typeface="Times New Roman"/>
                        </a:rPr>
                        <a:t>nd</a:t>
                      </a:r>
                      <a:r>
                        <a:rPr lang="en-GB" sz="1200" dirty="0">
                          <a:latin typeface="Arial"/>
                          <a:ea typeface="Times New Roman"/>
                        </a:rPr>
                        <a:t> half of 2013</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dirty="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1257">
                <a:tc>
                  <a:txBody>
                    <a:bodyPr/>
                    <a:lstStyle/>
                    <a:p>
                      <a:pPr algn="r">
                        <a:lnSpc>
                          <a:spcPct val="115000"/>
                        </a:lnSpc>
                        <a:spcAft>
                          <a:spcPts val="1200"/>
                        </a:spcAft>
                      </a:pPr>
                      <a:r>
                        <a:rPr lang="en-GB" sz="1200">
                          <a:latin typeface="Arial"/>
                          <a:ea typeface="Times New Roman"/>
                        </a:rPr>
                        <a:t>Work 2</a:t>
                      </a:r>
                      <a:endParaRPr lang="sk-SK" sz="120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Programme planning on common methodology and applying solution of buffer zones engineering</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2015</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dirty="0">
                          <a:latin typeface="Arial"/>
                          <a:ea typeface="Times New Roman"/>
                        </a:rPr>
                        <a:t>region countries</a:t>
                      </a: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dirty="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dirty="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dirty="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628">
                <a:tc>
                  <a:txBody>
                    <a:bodyPr/>
                    <a:lstStyle/>
                    <a:p>
                      <a:pPr algn="r">
                        <a:lnSpc>
                          <a:spcPct val="115000"/>
                        </a:lnSpc>
                        <a:spcAft>
                          <a:spcPts val="1200"/>
                        </a:spcAft>
                      </a:pPr>
                      <a:r>
                        <a:rPr lang="en-GB" sz="1200">
                          <a:latin typeface="Arial"/>
                          <a:ea typeface="Times New Roman"/>
                        </a:rPr>
                        <a:t>Work 3</a:t>
                      </a:r>
                      <a:endParaRPr lang="sk-SK" sz="120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Projects generation and implementation</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2015</a:t>
                      </a:r>
                      <a:endParaRPr lang="sk-SK" sz="1200"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a:latin typeface="Arial"/>
                          <a:ea typeface="Times New Roman"/>
                        </a:rPr>
                        <a:t>region countries</a:t>
                      </a: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endParaRPr lang="en-GB" sz="1200">
                        <a:latin typeface="Arial"/>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72199">
                <a:tc>
                  <a:txBody>
                    <a:bodyPr/>
                    <a:lstStyle/>
                    <a:p>
                      <a:pPr algn="just">
                        <a:lnSpc>
                          <a:spcPct val="115000"/>
                        </a:lnSpc>
                        <a:spcAft>
                          <a:spcPts val="1200"/>
                        </a:spcAft>
                      </a:pPr>
                      <a:r>
                        <a:rPr lang="en-GB" sz="1200" b="1" dirty="0">
                          <a:latin typeface="Arial"/>
                          <a:ea typeface="Times New Roman"/>
                        </a:rPr>
                        <a:t>Milestone 3</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b="1" dirty="0">
                          <a:latin typeface="Arial"/>
                          <a:ea typeface="Times New Roman"/>
                        </a:rPr>
                        <a:t>Survey of the situation on management of solid waste in small rural settlements</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kern="1200" dirty="0">
                          <a:solidFill>
                            <a:schemeClr val="dk1"/>
                          </a:solidFill>
                          <a:latin typeface="Arial"/>
                          <a:ea typeface="Times New Roman"/>
                          <a:cs typeface="+mn-cs"/>
                        </a:rPr>
                        <a:t>first half of 2013</a:t>
                      </a:r>
                      <a:endParaRPr lang="sk-SK" sz="1200" b="1" kern="1200" dirty="0">
                        <a:solidFill>
                          <a:schemeClr val="dk1"/>
                        </a:solidFill>
                        <a:latin typeface="Arial"/>
                        <a:ea typeface="Times New Roman"/>
                        <a:cs typeface="+mn-cs"/>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lnSpc>
                          <a:spcPct val="115000"/>
                        </a:lnSpc>
                        <a:spcAft>
                          <a:spcPts val="1200"/>
                        </a:spcAft>
                      </a:pPr>
                      <a:r>
                        <a:rPr lang="en-GB" sz="1200" b="1" dirty="0">
                          <a:latin typeface="Arial"/>
                          <a:ea typeface="Times New Roman"/>
                        </a:rPr>
                        <a:t>HU, ICPDR, PA4</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US" sz="1200" b="1" dirty="0">
                          <a:latin typeface="Arial"/>
                          <a:ea typeface="Times New Roman"/>
                        </a:rPr>
                        <a:t>In progress. </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b="1" dirty="0">
                          <a:latin typeface="Arial"/>
                          <a:ea typeface="Times New Roman"/>
                        </a:rPr>
                        <a:t>Report on the situation on management of solid waste in small rural settlements to be prepared</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US" sz="1200" b="1" dirty="0">
                          <a:latin typeface="Arial"/>
                          <a:ea typeface="SimSun"/>
                        </a:rPr>
                        <a:t>Evaluate and assess the feedbacks based on the filled questionnaires</a:t>
                      </a:r>
                      <a:endParaRPr lang="sk-SK" sz="1200" b="1" dirty="0">
                        <a:latin typeface="Times New Roman"/>
                        <a:ea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19">
                <a:tc>
                  <a:txBody>
                    <a:bodyPr/>
                    <a:lstStyle/>
                    <a:p>
                      <a:pPr algn="just">
                        <a:spcAft>
                          <a:spcPts val="1200"/>
                        </a:spcAft>
                      </a:pPr>
                      <a:r>
                        <a:rPr lang="en-GB" sz="1200" b="1">
                          <a:latin typeface="Arial"/>
                          <a:ea typeface="Times New Roman"/>
                          <a:cs typeface="Times New Roman"/>
                        </a:rPr>
                        <a:t>Milestone 4</a:t>
                      </a:r>
                      <a:endParaRPr lang="sk-SK" sz="1200" b="1">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Survey of the situation on alternative collection and treatment wastewater in small rural settlements</a:t>
                      </a:r>
                      <a:endParaRPr lang="sk-SK" sz="1200" b="1" dirty="0">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kern="1200" dirty="0">
                          <a:solidFill>
                            <a:schemeClr val="dk1"/>
                          </a:solidFill>
                          <a:latin typeface="Arial"/>
                          <a:ea typeface="Times New Roman"/>
                          <a:cs typeface="+mn-cs"/>
                        </a:rPr>
                        <a:t>2013</a:t>
                      </a:r>
                      <a:endParaRPr lang="sk-SK" sz="1200" b="1" kern="1200" dirty="0">
                        <a:solidFill>
                          <a:schemeClr val="dk1"/>
                        </a:solidFill>
                        <a:latin typeface="Arial"/>
                        <a:ea typeface="Times New Roman"/>
                        <a:cs typeface="+mn-cs"/>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b="1">
                          <a:latin typeface="Arial"/>
                          <a:ea typeface="Times New Roman"/>
                          <a:cs typeface="Times New Roman"/>
                        </a:rPr>
                        <a:t>HU, ICPDR, PA4</a:t>
                      </a:r>
                      <a:endParaRPr lang="sk-SK" sz="1200" b="1">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b="1" dirty="0">
                          <a:latin typeface="Arial"/>
                          <a:ea typeface="Times New Roman"/>
                          <a:cs typeface="Times New Roman"/>
                        </a:rPr>
                        <a:t>In progress. The draft questionnaire is under preparation to investigate on already available information, technologies</a:t>
                      </a:r>
                      <a:endParaRPr lang="sk-SK" sz="1200" b="1" dirty="0">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Report on the situation on alternative collection and treatment wastewater in small rural settlements</a:t>
                      </a:r>
                      <a:endParaRPr lang="sk-SK" sz="1200" b="1" dirty="0">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SimSun"/>
                          <a:cs typeface="Times New Roman"/>
                        </a:rPr>
                        <a:t> </a:t>
                      </a:r>
                      <a:r>
                        <a:rPr lang="en-US" sz="1200" b="1" dirty="0">
                          <a:latin typeface="Arial"/>
                          <a:ea typeface="SimSun"/>
                          <a:cs typeface="Times New Roman"/>
                        </a:rPr>
                        <a:t>Evaluate and assess the feedbacks based on the filled questionnaires</a:t>
                      </a:r>
                      <a:endParaRPr lang="sk-SK" sz="1200" b="1" dirty="0">
                        <a:latin typeface="Times New Roman"/>
                        <a:ea typeface="Times New Roman"/>
                        <a:cs typeface="Times New Roman"/>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457200" y="274638"/>
            <a:ext cx="8229600" cy="201612"/>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395288" y="1196975"/>
          <a:ext cx="8362950" cy="4943475"/>
        </p:xfrm>
        <a:graphic>
          <a:graphicData uri="http://schemas.openxmlformats.org/drawingml/2006/table">
            <a:tbl>
              <a:tblPr firstRow="1" bandRow="1">
                <a:tableStyleId>{5C22544A-7EE6-4342-B048-85BDC9FD1C3A}</a:tableStyleId>
              </a:tblPr>
              <a:tblGrid>
                <a:gridCol w="864063"/>
                <a:gridCol w="2016147"/>
                <a:gridCol w="720052"/>
                <a:gridCol w="1008073"/>
                <a:gridCol w="1872136"/>
                <a:gridCol w="936068"/>
                <a:gridCol w="946411"/>
              </a:tblGrid>
              <a:tr h="914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5</a:t>
                      </a:r>
                    </a:p>
                    <a:p>
                      <a:endParaRPr lang="sk-SK" sz="1200" dirty="0"/>
                    </a:p>
                  </a:txBody>
                  <a:tcPr marL="91436" marR="91436"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421">
                <a:tc>
                  <a:txBody>
                    <a:bodyPr/>
                    <a:lstStyle/>
                    <a:p>
                      <a:pPr algn="just">
                        <a:spcAft>
                          <a:spcPts val="1200"/>
                        </a:spcAft>
                      </a:pPr>
                      <a:r>
                        <a:rPr lang="en-GB" sz="1200" b="1" dirty="0">
                          <a:latin typeface="Arial"/>
                          <a:ea typeface="Times New Roman"/>
                          <a:cs typeface="Times New Roman"/>
                        </a:rPr>
                        <a:t>Milestone 5</a:t>
                      </a:r>
                      <a:endParaRPr lang="sk-SK" sz="1200" b="1"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Promoting best practices in WWT and Programme of Measures for solid waste management and wastewater treatment for small settlements</a:t>
                      </a:r>
                      <a:endParaRPr lang="sk-SK" sz="1200" b="1"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b="1" dirty="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88">
                <a:tc>
                  <a:txBody>
                    <a:bodyPr/>
                    <a:lstStyle/>
                    <a:p>
                      <a:pPr algn="r">
                        <a:spcAft>
                          <a:spcPts val="1200"/>
                        </a:spcAft>
                      </a:pPr>
                      <a:r>
                        <a:rPr lang="en-GB" sz="1200">
                          <a:latin typeface="Arial"/>
                          <a:ea typeface="Times New Roman"/>
                          <a:cs typeface="Times New Roman"/>
                        </a:rPr>
                        <a:t>Work 1</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Analyses of solid waste management and WWT</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2014</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a:latin typeface="Arial"/>
                          <a:ea typeface="Times New Roman"/>
                          <a:cs typeface="Times New Roman"/>
                        </a:rPr>
                        <a:t>HU, ICPDR, PA4</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3228">
                <a:tc>
                  <a:txBody>
                    <a:bodyPr/>
                    <a:lstStyle/>
                    <a:p>
                      <a:pPr algn="r">
                        <a:spcAft>
                          <a:spcPts val="1200"/>
                        </a:spcAft>
                      </a:pPr>
                      <a:r>
                        <a:rPr lang="en-GB" sz="1200">
                          <a:latin typeface="Arial"/>
                          <a:ea typeface="Times New Roman"/>
                          <a:cs typeface="Times New Roman"/>
                        </a:rPr>
                        <a:t>Work 2</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Proposal for a supplementary, eco-friendly and site-specific waste water treatment units for less than 2000 PE small settlements where UWWTPs are financially non-feasible</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End of 2013</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a:latin typeface="Arial"/>
                          <a:ea typeface="Times New Roman"/>
                          <a:cs typeface="Times New Roman"/>
                        </a:rPr>
                        <a:t>HU, ICPDR, PA4</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solidFill>
                            <a:srgbClr val="000000"/>
                          </a:solidFill>
                          <a:latin typeface="Arial"/>
                          <a:ea typeface="Times New Roman"/>
                          <a:cs typeface="Times New Roman"/>
                        </a:rPr>
                        <a:t>This milestone depends on previous, still on-going milestone/project; therefore its implementation has not started yet.</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421">
                <a:tc>
                  <a:txBody>
                    <a:bodyPr/>
                    <a:lstStyle/>
                    <a:p>
                      <a:pPr algn="r">
                        <a:spcAft>
                          <a:spcPts val="1200"/>
                        </a:spcAft>
                      </a:pPr>
                      <a:r>
                        <a:rPr lang="en-GB" sz="1200">
                          <a:latin typeface="Arial"/>
                          <a:ea typeface="Times New Roman"/>
                          <a:cs typeface="Times New Roman"/>
                        </a:rPr>
                        <a:t>Work 3</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Generating policy response to the findings of the survey on waste management in small settlements</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End of 2013</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1200">
                          <a:solidFill>
                            <a:srgbClr val="000000"/>
                          </a:solidFill>
                          <a:latin typeface="Arial"/>
                          <a:ea typeface="Times New Roman"/>
                          <a:cs typeface="Times New Roman"/>
                        </a:rPr>
                        <a:t>PA4</a:t>
                      </a:r>
                      <a:endParaRPr lang="sk-SK" sz="120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GB" sz="1200" dirty="0">
                          <a:solidFill>
                            <a:srgbClr val="000000"/>
                          </a:solidFill>
                          <a:latin typeface="Arial"/>
                          <a:ea typeface="Times New Roman"/>
                          <a:cs typeface="Times New Roman"/>
                        </a:rPr>
                        <a:t>This milestone depends on previous, still on-going milestone/project, therefore its implementation has not started yet.</a:t>
                      </a:r>
                      <a:endParaRPr lang="sk-SK" sz="1200" dirty="0">
                        <a:latin typeface="Times New Roman"/>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p:cNvSpPr>
            <a:spLocks noGrp="1"/>
          </p:cNvSpPr>
          <p:nvPr>
            <p:ph type="title"/>
          </p:nvPr>
        </p:nvSpPr>
        <p:spPr>
          <a:xfrm>
            <a:off x="457200" y="274638"/>
            <a:ext cx="8229600" cy="58737"/>
          </a:xfrm>
        </p:spPr>
        <p:txBody>
          <a:bodyPr/>
          <a:lstStyle/>
          <a:p>
            <a:pPr eaLnBrk="1" hangingPunct="1"/>
            <a:endParaRPr lang="hu-HU" altLang="hu-HU" smtClean="0"/>
          </a:p>
        </p:txBody>
      </p:sp>
      <p:graphicFrame>
        <p:nvGraphicFramePr>
          <p:cNvPr id="20534" name="Group 54"/>
          <p:cNvGraphicFramePr>
            <a:graphicFrameLocks noGrp="1"/>
          </p:cNvGraphicFramePr>
          <p:nvPr>
            <p:ph idx="1"/>
          </p:nvPr>
        </p:nvGraphicFramePr>
        <p:xfrm>
          <a:off x="250825" y="188913"/>
          <a:ext cx="8712200" cy="6553200"/>
        </p:xfrm>
        <a:graphic>
          <a:graphicData uri="http://schemas.openxmlformats.org/drawingml/2006/table">
            <a:tbl>
              <a:tblPr/>
              <a:tblGrid>
                <a:gridCol w="936625"/>
                <a:gridCol w="2016125"/>
                <a:gridCol w="647700"/>
                <a:gridCol w="1008063"/>
                <a:gridCol w="1944687"/>
                <a:gridCol w="1511300"/>
                <a:gridCol w="647700"/>
              </a:tblGrid>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altLang="hu-HU" sz="1200" b="1" i="0" u="none" strike="noStrike" cap="none" normalizeH="0" baseline="0" smtClean="0">
                          <a:ln>
                            <a:noFill/>
                          </a:ln>
                          <a:solidFill>
                            <a:schemeClr val="tx1"/>
                          </a:solidFill>
                          <a:effectLst/>
                          <a:latin typeface="Arial" charset="0"/>
                          <a:cs typeface="Times New Roman" pitchFamily="18" charset="0"/>
                        </a:rPr>
                        <a:t>Action 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k-SK" altLang="hu-HU" sz="1200" b="1" i="0" u="none" strike="noStrike" cap="none" normalizeH="0" baseline="0" smtClean="0">
                        <a:ln>
                          <a:noFill/>
                        </a:ln>
                        <a:solidFill>
                          <a:srgbClr val="FFFF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Name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Deadline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Responsible actors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Status of the action and Progress in 2013</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Results (available and expected results)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Next steps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6</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Implementation </a:t>
                      </a:r>
                      <a:r>
                        <a:rPr kumimoji="0" lang="sk-SK" altLang="hu-HU" sz="1200" b="1" i="0" u="none" strike="noStrike" cap="none" normalizeH="0" baseline="0" smtClean="0">
                          <a:ln>
                            <a:noFill/>
                          </a:ln>
                          <a:solidFill>
                            <a:srgbClr val="000000"/>
                          </a:solidFill>
                          <a:effectLst/>
                          <a:latin typeface="Arial" charset="0"/>
                          <a:cs typeface="Times New Roman" pitchFamily="18" charset="0"/>
                        </a:rPr>
                        <a:t>of </a:t>
                      </a:r>
                      <a:r>
                        <a:rPr kumimoji="0" lang="en-GB" altLang="hu-HU" sz="1200" b="1" i="0" u="none" strike="noStrike" cap="none" normalizeH="0" baseline="0" smtClean="0">
                          <a:ln>
                            <a:noFill/>
                          </a:ln>
                          <a:solidFill>
                            <a:srgbClr val="000000"/>
                          </a:solidFill>
                          <a:effectLst/>
                          <a:latin typeface="Arial" charset="0"/>
                          <a:cs typeface="Times New Roman" pitchFamily="18" charset="0"/>
                        </a:rPr>
                        <a:t>pilot projects and promotion of site-specific and eco-friendly waste water treatment for less than 2000 PE settlements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Phase 1</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Programme proposal for technical and financing solutions for the region countries reflecting their different circumstances of topography</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2013</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C9CDF"/>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smtClean="0">
                          <a:ln>
                            <a:noFill/>
                          </a:ln>
                          <a:solidFill>
                            <a:srgbClr val="000000"/>
                          </a:solidFill>
                          <a:effectLst/>
                          <a:latin typeface="Arial" charset="0"/>
                          <a:cs typeface="Times New Roman" pitchFamily="18" charset="0"/>
                        </a:rPr>
                        <a:t>PA4, Danube region countries, BDCP</a:t>
                      </a:r>
                      <a:endParaRPr kumimoji="0" lang="sk-SK" altLang="hu-HU" sz="11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smtClean="0">
                          <a:ln>
                            <a:noFill/>
                          </a:ln>
                          <a:solidFill>
                            <a:srgbClr val="000000"/>
                          </a:solidFill>
                          <a:effectLst/>
                          <a:latin typeface="Arial" charset="0"/>
                          <a:cs typeface="Times New Roman" pitchFamily="18" charset="0"/>
                        </a:rPr>
                        <a:t>This milestone depends on previous, still ongoing milestone/project, therefore its implementation has not started yet.</a:t>
                      </a:r>
                      <a:endParaRPr kumimoji="0" lang="sk-SK" altLang="hu-HU" sz="11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Phase 2</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Projects generation based on documents focusing on know-how exchange (BAT) and applying the most suitable technical solutions to small regions and/or settlements concerned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2015</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 leaders</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7</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Promotion of the implementation of good practices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end of 2015 and continuously</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ICPDR, PA4</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Discussions on the good agricultural practices have regularly been initiated at the PM EG Meetings.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An overview on the on the basic and supplementary measures and progress achieved by the countries is available in the Interim Report on the Imp. of the JPM.</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Interim Report on the Imp. of the JPM.</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Continuation.</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p:cNvSpPr>
            <a:spLocks noGrp="1"/>
          </p:cNvSpPr>
          <p:nvPr>
            <p:ph type="title"/>
          </p:nvPr>
        </p:nvSpPr>
        <p:spPr/>
        <p:txBody>
          <a:bodyPr/>
          <a:lstStyle/>
          <a:p>
            <a:pPr eaLnBrk="1" hangingPunct="1"/>
            <a:r>
              <a:rPr lang="en-GB" altLang="hu-HU" sz="2000" smtClean="0"/>
              <a:t>Action 1: </a:t>
            </a:r>
            <a:r>
              <a:rPr lang="en-GB" altLang="hu-HU" sz="2000" b="1" i="1" smtClean="0"/>
              <a:t>“To implement fully the Danube River Basin Management Plan”</a:t>
            </a:r>
            <a:endParaRPr lang="sk-SK" altLang="hu-HU" sz="2000" smtClean="0"/>
          </a:p>
        </p:txBody>
      </p:sp>
      <p:graphicFrame>
        <p:nvGraphicFramePr>
          <p:cNvPr id="7" name="Zástupný symbol obsahu 6"/>
          <p:cNvGraphicFramePr>
            <a:graphicFrameLocks noGrp="1"/>
          </p:cNvGraphicFramePr>
          <p:nvPr>
            <p:ph idx="1"/>
          </p:nvPr>
        </p:nvGraphicFramePr>
        <p:xfrm>
          <a:off x="457200" y="1600200"/>
          <a:ext cx="8229599" cy="4206874"/>
        </p:xfrm>
        <a:graphic>
          <a:graphicData uri="http://schemas.openxmlformats.org/drawingml/2006/table">
            <a:tbl>
              <a:tblPr firstRow="1" bandRow="1">
                <a:tableStyleId>{5C22544A-7EE6-4342-B048-85BDC9FD1C3A}</a:tableStyleId>
              </a:tblPr>
              <a:tblGrid>
                <a:gridCol w="946448"/>
                <a:gridCol w="1584176"/>
                <a:gridCol w="648072"/>
                <a:gridCol w="936104"/>
                <a:gridCol w="1296144"/>
                <a:gridCol w="1512168"/>
                <a:gridCol w="1306487"/>
              </a:tblGrid>
              <a:tr h="731630">
                <a:tc>
                  <a:txBody>
                    <a:bodyPr/>
                    <a:lstStyle/>
                    <a:p>
                      <a:pPr marL="0" algn="just" defTabSz="914400" rtl="0" eaLnBrk="1" latinLnBrk="0" hangingPunct="1">
                        <a:spcAft>
                          <a:spcPts val="1200"/>
                        </a:spcAft>
                      </a:pPr>
                      <a:r>
                        <a:rPr lang="sk-SK" sz="1200" b="1" kern="1200" dirty="0" err="1" smtClean="0">
                          <a:solidFill>
                            <a:schemeClr val="tx1"/>
                          </a:solidFill>
                          <a:latin typeface="Arial"/>
                          <a:ea typeface="Times New Roman"/>
                          <a:cs typeface="Times New Roman"/>
                        </a:rPr>
                        <a:t>Action</a:t>
                      </a:r>
                      <a:r>
                        <a:rPr lang="sk-SK" sz="1200" b="1" kern="1200" dirty="0" smtClean="0">
                          <a:solidFill>
                            <a:schemeClr val="tx1"/>
                          </a:solidFill>
                          <a:latin typeface="Arial"/>
                          <a:ea typeface="Times New Roman"/>
                          <a:cs typeface="Times New Roman"/>
                        </a:rPr>
                        <a:t> 1</a:t>
                      </a:r>
                      <a:endParaRPr lang="sk-SK" sz="1200" b="1" kern="1200" dirty="0">
                        <a:solidFill>
                          <a:schemeClr val="tx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a:solidFill>
                            <a:schemeClr val="tx1"/>
                          </a:solidFill>
                          <a:latin typeface="Arial"/>
                          <a:ea typeface="Times New Roman"/>
                          <a:cs typeface="Times New Roman"/>
                        </a:rPr>
                        <a:t>Status of the action and Progress in 2013</a:t>
                      </a:r>
                      <a:endParaRPr lang="sk-SK" sz="120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a:solidFill>
                            <a:schemeClr val="tx1"/>
                          </a:solidFill>
                          <a:latin typeface="Arial"/>
                          <a:ea typeface="Times New Roman"/>
                          <a:cs typeface="Times New Roman"/>
                        </a:rPr>
                        <a:t>Results (available and expected results)</a:t>
                      </a:r>
                      <a:endParaRPr lang="sk-SK" sz="120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538">
                <a:tc>
                  <a:txBody>
                    <a:bodyPr/>
                    <a:lstStyle/>
                    <a:p>
                      <a:pPr algn="just">
                        <a:spcAft>
                          <a:spcPts val="0"/>
                        </a:spcAft>
                      </a:pPr>
                      <a:r>
                        <a:rPr lang="en-GB" sz="1200" b="1">
                          <a:latin typeface="Arial"/>
                          <a:ea typeface="Times New Roman"/>
                          <a:cs typeface="Times New Roman"/>
                        </a:rPr>
                        <a:t>Milestone 1</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GB" sz="1200" b="1" dirty="0">
                          <a:latin typeface="Arial"/>
                          <a:ea typeface="Times New Roman"/>
                          <a:cs typeface="Times New Roman"/>
                        </a:rPr>
                        <a:t>Interim Report on the Implementation of the Joint Programme of Measures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cs typeface="Times New Roman"/>
                        </a:rPr>
                        <a:t>2012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dirty="0">
                          <a:latin typeface="Arial"/>
                          <a:ea typeface="Times New Roman"/>
                          <a:cs typeface="Times New Roman"/>
                        </a:rPr>
                        <a:t>ICPDR</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dirty="0">
                          <a:latin typeface="Arial"/>
                          <a:ea typeface="Times New Roman"/>
                          <a:cs typeface="Times New Roman"/>
                        </a:rPr>
                        <a:t>Finalised and adopted in December 2012</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dirty="0">
                          <a:latin typeface="Arial"/>
                          <a:ea typeface="Times New Roman"/>
                          <a:cs typeface="Times New Roman"/>
                        </a:rPr>
                        <a:t>Finalised document is available via the ICPDR website (www.icpdr.org)</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dirty="0">
                          <a:latin typeface="Arial"/>
                          <a:ea typeface="Times New Roman"/>
                          <a:cs typeface="Times New Roman"/>
                        </a:rPr>
                        <a:t>N/A</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353">
                <a:tc>
                  <a:txBody>
                    <a:bodyPr/>
                    <a:lstStyle/>
                    <a:p>
                      <a:pPr algn="just">
                        <a:spcAft>
                          <a:spcPts val="0"/>
                        </a:spcAft>
                      </a:pPr>
                      <a:r>
                        <a:rPr lang="en-GB" sz="1200" b="1">
                          <a:latin typeface="Arial"/>
                          <a:ea typeface="Times New Roman"/>
                          <a:cs typeface="Times New Roman"/>
                        </a:rPr>
                        <a:t>Milestone 2</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GB" sz="1200" b="1" dirty="0">
                          <a:latin typeface="Arial"/>
                          <a:ea typeface="Times New Roman"/>
                          <a:cs typeface="Times New Roman"/>
                        </a:rPr>
                        <a:t>Facilitate the alignment of funding and the support of the JPM of 1st and 2nd Danube River Basin Management Plan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353">
                <a:tc>
                  <a:txBody>
                    <a:bodyPr/>
                    <a:lstStyle/>
                    <a:p>
                      <a:pPr algn="r">
                        <a:spcAft>
                          <a:spcPts val="0"/>
                        </a:spcAft>
                      </a:pPr>
                      <a:r>
                        <a:rPr lang="en-GB" sz="1200">
                          <a:latin typeface="Arial"/>
                          <a:ea typeface="Times New Roman"/>
                          <a:cs typeface="Times New Roman"/>
                        </a:rPr>
                        <a:t>Output 1</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a:latin typeface="Arial"/>
                          <a:ea typeface="Times New Roman"/>
                          <a:cs typeface="Times New Roman"/>
                        </a:rPr>
                        <a:t>Policy reflections and Plan on financing for 1st JPM</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dirty="0">
                          <a:latin typeface="Arial"/>
                          <a:ea typeface="Times New Roman"/>
                          <a:cs typeface="Times New Roman"/>
                        </a:rPr>
                        <a:t>First quarter of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0"/>
                        </a:spcAft>
                      </a:pPr>
                      <a:r>
                        <a:rPr lang="en-GB" sz="1200">
                          <a:latin typeface="Arial"/>
                          <a:ea typeface="Times New Roman"/>
                          <a:cs typeface="Times New Roman"/>
                        </a:rPr>
                        <a:t>EUSDR PA4 and 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a:latin typeface="Arial"/>
                          <a:ea typeface="Times New Roman"/>
                          <a:cs typeface="Times New Roman"/>
                        </a:rPr>
                        <a:t>Finalised: Workshop organised 4-5 April 2013</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a:latin typeface="Arial"/>
                          <a:ea typeface="Times New Roman"/>
                          <a:cs typeface="Times New Roman"/>
                        </a:rPr>
                        <a:t>Envisaged and planned activity is fulfilled, workshop minutes is available via the ICPDR website (ww.icpdr.org)</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dirty="0">
                          <a:latin typeface="Arial"/>
                          <a:ea typeface="Times New Roman"/>
                          <a:cs typeface="Times New Roman"/>
                        </a:rPr>
                        <a:t>N/A</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p:cNvSpPr>
            <a:spLocks noGrp="1"/>
          </p:cNvSpPr>
          <p:nvPr>
            <p:ph type="title"/>
          </p:nvPr>
        </p:nvSpPr>
        <p:spPr/>
        <p:txBody>
          <a:bodyPr/>
          <a:lstStyle/>
          <a:p>
            <a:r>
              <a:rPr lang="en-US" altLang="hu-HU" sz="2000" smtClean="0"/>
              <a:t>Action 6: </a:t>
            </a:r>
            <a:r>
              <a:rPr lang="en-US" altLang="hu-HU" sz="2000" b="1" i="1" smtClean="0"/>
              <a:t>To foster and develop an active process of dialogue and cooperation between authorities responsible for agriculture and environment to ensure that measures are taken to address agricultural pollution</a:t>
            </a:r>
            <a:endParaRPr lang="sk-SK" altLang="hu-HU" sz="2000" smtClean="0"/>
          </a:p>
        </p:txBody>
      </p:sp>
      <p:graphicFrame>
        <p:nvGraphicFramePr>
          <p:cNvPr id="4" name="Zástupný symbol obsahu 3"/>
          <p:cNvGraphicFramePr>
            <a:graphicFrameLocks noGrp="1"/>
          </p:cNvGraphicFramePr>
          <p:nvPr>
            <p:ph idx="1"/>
          </p:nvPr>
        </p:nvGraphicFramePr>
        <p:xfrm>
          <a:off x="468313" y="2205038"/>
          <a:ext cx="8229600" cy="3260725"/>
        </p:xfrm>
        <a:graphic>
          <a:graphicData uri="http://schemas.openxmlformats.org/drawingml/2006/table">
            <a:tbl>
              <a:tblPr firstRow="1" bandRow="1">
                <a:tableStyleId>{5C22544A-7EE6-4342-B048-85BDC9FD1C3A}</a:tableStyleId>
              </a:tblPr>
              <a:tblGrid>
                <a:gridCol w="874440"/>
                <a:gridCol w="1476874"/>
                <a:gridCol w="755374"/>
                <a:gridCol w="936104"/>
                <a:gridCol w="1835493"/>
                <a:gridCol w="1175657"/>
                <a:gridCol w="1175657"/>
              </a:tblGrid>
              <a:tr h="7313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6</a:t>
                      </a:r>
                    </a:p>
                    <a:p>
                      <a:endParaRPr lang="sk-SK" sz="12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80814">
                <a:tc>
                  <a:txBody>
                    <a:bodyPr/>
                    <a:lstStyle/>
                    <a:p>
                      <a:pPr algn="just">
                        <a:spcAft>
                          <a:spcPts val="1200"/>
                        </a:spcAft>
                      </a:pPr>
                      <a:r>
                        <a:rPr lang="en-GB" sz="1200" b="1" dirty="0">
                          <a:latin typeface="+mn-lt"/>
                          <a:ea typeface="Times New Roman"/>
                          <a:cs typeface="Times New Roman"/>
                        </a:rPr>
                        <a:t>Milestone 1</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Strengthen the cooperation between agriculture and water authorities </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mn-lt"/>
                          <a:ea typeface="Times New Roman"/>
                          <a:cs typeface="Times New Roman"/>
                        </a:rPr>
                        <a:t>2013</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US" sz="1200" b="1" dirty="0">
                          <a:latin typeface="+mn-lt"/>
                          <a:ea typeface="Times New Roman"/>
                          <a:cs typeface="Times New Roman"/>
                        </a:rPr>
                        <a:t>SK, ICPDR</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mn-lt"/>
                          <a:ea typeface="Times New Roman"/>
                          <a:cs typeface="Times New Roman"/>
                        </a:rPr>
                        <a:t>In progress.</a:t>
                      </a:r>
                      <a:endParaRPr lang="sk-SK" sz="1200" b="1" dirty="0">
                        <a:latin typeface="+mn-lt"/>
                        <a:ea typeface="Times New Roman"/>
                        <a:cs typeface="Times New Roman"/>
                      </a:endParaRPr>
                    </a:p>
                    <a:p>
                      <a:pPr algn="l">
                        <a:spcAft>
                          <a:spcPts val="1200"/>
                        </a:spcAft>
                      </a:pPr>
                      <a:r>
                        <a:rPr lang="en-US" sz="1200" b="1" dirty="0">
                          <a:latin typeface="+mn-lt"/>
                          <a:ea typeface="Times New Roman"/>
                          <a:cs typeface="Times New Roman"/>
                        </a:rPr>
                        <a:t>A preparatory assessment on cooperation between agriculture and water sector is part of „ case study on agriculture and water </a:t>
                      </a:r>
                      <a:r>
                        <a:rPr lang="en-US" sz="1200" b="1" dirty="0" smtClean="0">
                          <a:latin typeface="+mn-lt"/>
                          <a:ea typeface="Times New Roman"/>
                          <a:cs typeface="Times New Roman"/>
                        </a:rPr>
                        <a:t>management“</a:t>
                      </a:r>
                      <a:r>
                        <a:rPr lang="sk-SK" sz="1200" b="1" dirty="0" smtClean="0">
                          <a:latin typeface="+mn-lt"/>
                          <a:ea typeface="Times New Roman"/>
                          <a:cs typeface="Times New Roman"/>
                        </a:rPr>
                        <a:t> </a:t>
                      </a:r>
                      <a:r>
                        <a:rPr lang="en-US" sz="1200" b="1" dirty="0" smtClean="0">
                          <a:latin typeface="+mn-lt"/>
                          <a:ea typeface="Times New Roman"/>
                          <a:cs typeface="Times New Roman"/>
                        </a:rPr>
                        <a:t>ICPDR</a:t>
                      </a:r>
                      <a:r>
                        <a:rPr lang="en-US" sz="1200" b="1" dirty="0">
                          <a:latin typeface="+mn-lt"/>
                          <a:ea typeface="Times New Roman"/>
                          <a:cs typeface="Times New Roman"/>
                        </a:rPr>
                        <a:t>, Nov. 2012. </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mn-lt"/>
                          <a:ea typeface="Times New Roman"/>
                          <a:cs typeface="Times New Roman"/>
                        </a:rPr>
                        <a:t>case study is available via the ICPDR website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Times New Roman"/>
                          <a:ea typeface="SimSun"/>
                          <a:cs typeface="Times New Roman"/>
                        </a:rPr>
                        <a:t> </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533">
                <a:tc>
                  <a:txBody>
                    <a:bodyPr/>
                    <a:lstStyle/>
                    <a:p>
                      <a:pPr algn="just">
                        <a:spcAft>
                          <a:spcPts val="1200"/>
                        </a:spcAft>
                      </a:pPr>
                      <a:r>
                        <a:rPr lang="en-GB" sz="1200" b="1">
                          <a:latin typeface="+mn-lt"/>
                          <a:ea typeface="Times New Roman"/>
                          <a:cs typeface="Times New Roman"/>
                        </a:rPr>
                        <a:t>Milestone 2</a:t>
                      </a:r>
                      <a:endParaRPr lang="sk-SK" sz="1200" b="1">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Implementation of Action plan</a:t>
                      </a:r>
                      <a:endParaRPr lang="sk-SK"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n-lt"/>
                          <a:ea typeface="Times New Roman"/>
                          <a:cs typeface="Times New Roman"/>
                        </a:rPr>
                        <a:t>continuous</a:t>
                      </a:r>
                      <a:endParaRPr lang="sk-SK" sz="1200" b="1">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mn-lt"/>
                          <a:ea typeface="Times New Roman"/>
                          <a:cs typeface="Times New Roman"/>
                        </a:rPr>
                        <a:t>Project leaders, countries</a:t>
                      </a:r>
                      <a:endParaRPr lang="sk-SK" sz="1200" b="1">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b="1">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b="1" dirty="0">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
          <p:cNvSpPr>
            <a:spLocks noGrp="1"/>
          </p:cNvSpPr>
          <p:nvPr>
            <p:ph type="title"/>
          </p:nvPr>
        </p:nvSpPr>
        <p:spPr/>
        <p:txBody>
          <a:bodyPr/>
          <a:lstStyle/>
          <a:p>
            <a:r>
              <a:rPr lang="en-US" altLang="hu-HU" sz="2000" smtClean="0"/>
              <a:t>Action 7:</a:t>
            </a:r>
            <a:r>
              <a:rPr lang="en-US" altLang="hu-HU" sz="2000" b="1" i="1" smtClean="0"/>
              <a:t> “To legislate at the appropriate level to limit the presence of phosphates in detergents”</a:t>
            </a:r>
            <a:endParaRPr lang="sk-SK" altLang="hu-HU" sz="2000" smtClean="0"/>
          </a:p>
        </p:txBody>
      </p:sp>
      <p:graphicFrame>
        <p:nvGraphicFramePr>
          <p:cNvPr id="4" name="Zástupný symbol obsahu 3"/>
          <p:cNvGraphicFramePr>
            <a:graphicFrameLocks noGrp="1"/>
          </p:cNvGraphicFramePr>
          <p:nvPr>
            <p:ph idx="1"/>
          </p:nvPr>
        </p:nvGraphicFramePr>
        <p:xfrm>
          <a:off x="250825" y="1600200"/>
          <a:ext cx="8435975" cy="4572000"/>
        </p:xfrm>
        <a:graphic>
          <a:graphicData uri="http://schemas.openxmlformats.org/drawingml/2006/table">
            <a:tbl>
              <a:tblPr firstRow="1" bandRow="1">
                <a:tableStyleId>{5C22544A-7EE6-4342-B048-85BDC9FD1C3A}</a:tableStyleId>
              </a:tblPr>
              <a:tblGrid>
                <a:gridCol w="864862"/>
                <a:gridCol w="1727640"/>
                <a:gridCol w="648125"/>
                <a:gridCol w="936181"/>
                <a:gridCol w="2232432"/>
                <a:gridCol w="821595"/>
                <a:gridCol w="1205139"/>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7</a:t>
                      </a:r>
                    </a:p>
                    <a:p>
                      <a:endParaRPr lang="sk-SK" sz="1200" dirty="0"/>
                    </a:p>
                  </a:txBody>
                  <a:tcPr marL="91448" marR="914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dirty="0">
                          <a:latin typeface="Arial"/>
                          <a:ea typeface="Times New Roman"/>
                          <a:cs typeface="Times New Roman"/>
                        </a:rPr>
                        <a:t>Milestone 1</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b="1" dirty="0">
                          <a:latin typeface="Arial"/>
                          <a:ea typeface="SimSun"/>
                          <a:cs typeface="Times New Roman"/>
                        </a:rPr>
                        <a:t>Implementation of Regulation (EU) 259/2012</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of 2012</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ICPDR, PA4</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An overview on </a:t>
                      </a:r>
                      <a:r>
                        <a:rPr lang="en-US" sz="1200" b="1">
                          <a:latin typeface="Arial"/>
                          <a:ea typeface="SimSun"/>
                          <a:cs typeface="Times New Roman"/>
                        </a:rPr>
                        <a:t>the legislative regulation</a:t>
                      </a:r>
                      <a:r>
                        <a:rPr lang="en-US" sz="1200" b="1">
                          <a:latin typeface="Arial"/>
                          <a:ea typeface="Times New Roman"/>
                          <a:cs typeface="Times New Roman"/>
                        </a:rPr>
                        <a:t> </a:t>
                      </a:r>
                      <a:r>
                        <a:rPr lang="en-GB" sz="1200" b="1">
                          <a:latin typeface="Arial"/>
                          <a:ea typeface="Times New Roman"/>
                          <a:cs typeface="Times New Roman"/>
                        </a:rPr>
                        <a:t>of the P-free detergents and its implementation is available in the Interim Report on the Imp. of the JPM.</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Interim Report on the Imp. of the JPM.</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a:latin typeface="Arial"/>
                          <a:ea typeface="Times New Roman"/>
                          <a:cs typeface="Times New Roman"/>
                        </a:rPr>
                        <a:t>Milestone 2</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Arial"/>
                          <a:ea typeface="SimSun"/>
                          <a:cs typeface="Times New Roman"/>
                        </a:rPr>
                        <a:t>Policy response on the Overview Report</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Arial"/>
                          <a:ea typeface="SimSun"/>
                          <a:cs typeface="Times New Roman"/>
                        </a:rPr>
                        <a:t>2013</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US" sz="1200" b="1" dirty="0">
                          <a:latin typeface="Arial"/>
                          <a:ea typeface="SimSun"/>
                          <a:cs typeface="Times New Roman"/>
                        </a:rPr>
                        <a:t>PA4</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Arial"/>
                          <a:ea typeface="SimSun"/>
                          <a:cs typeface="Times New Roman"/>
                        </a:rPr>
                        <a:t>It will be realized in second half of 2013 with an expert group.</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Arial"/>
                          <a:ea typeface="SimSun"/>
                          <a:cs typeface="Times New Roman"/>
                        </a:rPr>
                        <a:t>Continue the work</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a:latin typeface="Arial"/>
                          <a:ea typeface="Times New Roman"/>
                          <a:cs typeface="Times New Roman"/>
                        </a:rPr>
                        <a:t>Milestone 3</a:t>
                      </a:r>
                      <a:endParaRPr lang="sk-SK" sz="1200" b="1">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b="1" dirty="0">
                          <a:latin typeface="Arial"/>
                          <a:ea typeface="SimSun"/>
                          <a:cs typeface="Times New Roman"/>
                        </a:rPr>
                        <a:t>Scenarios calculation for P reduction in laundry and dishwasher detergents and incorporation in 2</a:t>
                      </a:r>
                      <a:r>
                        <a:rPr lang="en-US" sz="1200" b="1" baseline="30000" dirty="0">
                          <a:latin typeface="Arial"/>
                          <a:ea typeface="SimSun"/>
                          <a:cs typeface="Times New Roman"/>
                        </a:rPr>
                        <a:t>nd</a:t>
                      </a:r>
                      <a:r>
                        <a:rPr lang="en-US" sz="1200" b="1" dirty="0">
                          <a:latin typeface="Arial"/>
                          <a:ea typeface="SimSun"/>
                          <a:cs typeface="Times New Roman"/>
                        </a:rPr>
                        <a:t> DRBM Plan</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Arial"/>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spcAft>
                          <a:spcPts val="1200"/>
                        </a:spcAft>
                      </a:pPr>
                      <a:r>
                        <a:rPr lang="en-US" sz="1200">
                          <a:latin typeface="Arial"/>
                          <a:ea typeface="SimSun"/>
                          <a:cs typeface="Times New Roman"/>
                        </a:rPr>
                        <a:t>Output 1</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Modelling of anticipated nutrients reduction effects due to P-free detergents</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End of 2014</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US" sz="1200">
                          <a:latin typeface="Arial"/>
                          <a:ea typeface="SimSun"/>
                          <a:cs typeface="Times New Roman"/>
                        </a:rPr>
                        <a:t>ICPDR</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a:latin typeface="Arial"/>
                          <a:ea typeface="SimSun"/>
                          <a:cs typeface="Times New Roman"/>
                        </a:rPr>
                        <a:t>Preparatory work for modelling with MONERIS in progress</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a:latin typeface="Arial"/>
                          <a:ea typeface="SimSun"/>
                          <a:cs typeface="Times New Roman"/>
                        </a:rPr>
                        <a:t>Results of model calculations</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dirty="0">
                          <a:latin typeface="Arial"/>
                          <a:ea typeface="SimSun"/>
                          <a:cs typeface="Times New Roman"/>
                        </a:rPr>
                        <a:t>Continue the work.</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457200" y="274638"/>
            <a:ext cx="8229600" cy="130175"/>
          </a:xfrm>
        </p:spPr>
        <p:txBody>
          <a:bodyPr/>
          <a:lstStyle/>
          <a:p>
            <a:endParaRPr lang="hu-HU" altLang="hu-HU" smtClean="0"/>
          </a:p>
        </p:txBody>
      </p:sp>
      <p:graphicFrame>
        <p:nvGraphicFramePr>
          <p:cNvPr id="4" name="Zástupný symbol obsahu 3"/>
          <p:cNvGraphicFramePr>
            <a:graphicFrameLocks noGrp="1"/>
          </p:cNvGraphicFramePr>
          <p:nvPr>
            <p:ph idx="1"/>
          </p:nvPr>
        </p:nvGraphicFramePr>
        <p:xfrm>
          <a:off x="395288" y="981075"/>
          <a:ext cx="8569325" cy="4389438"/>
        </p:xfrm>
        <a:graphic>
          <a:graphicData uri="http://schemas.openxmlformats.org/drawingml/2006/table">
            <a:tbl>
              <a:tblPr firstRow="1" bandRow="1">
                <a:tableStyleId>{5C22544A-7EE6-4342-B048-85BDC9FD1C3A}</a:tableStyleId>
              </a:tblPr>
              <a:tblGrid>
                <a:gridCol w="864135"/>
                <a:gridCol w="1800278"/>
                <a:gridCol w="791799"/>
                <a:gridCol w="648100"/>
                <a:gridCol w="2232668"/>
                <a:gridCol w="1224189"/>
                <a:gridCol w="1008155"/>
              </a:tblGrid>
              <a:tr h="7315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7</a:t>
                      </a:r>
                    </a:p>
                    <a:p>
                      <a:endParaRPr lang="sk-SK" sz="1200" dirty="0"/>
                    </a:p>
                  </a:txBody>
                  <a:tcPr marL="91444" marR="91444"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253">
                <a:tc>
                  <a:txBody>
                    <a:bodyPr/>
                    <a:lstStyle/>
                    <a:p>
                      <a:pPr algn="r">
                        <a:spcAft>
                          <a:spcPts val="1200"/>
                        </a:spcAft>
                      </a:pPr>
                      <a:r>
                        <a:rPr lang="en-US" sz="1200">
                          <a:latin typeface="Arial"/>
                          <a:ea typeface="SimSun"/>
                          <a:cs typeface="Times New Roman"/>
                        </a:rPr>
                        <a:t>Output 2</a:t>
                      </a:r>
                      <a:endParaRPr lang="sk-SK" sz="120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Incorporation of model results in 2</a:t>
                      </a:r>
                      <a:r>
                        <a:rPr lang="en-GB" sz="1200" baseline="30000" dirty="0">
                          <a:latin typeface="Arial"/>
                          <a:ea typeface="Times New Roman"/>
                          <a:cs typeface="Times New Roman"/>
                        </a:rPr>
                        <a:t>nd</a:t>
                      </a:r>
                      <a:r>
                        <a:rPr lang="en-GB" sz="1200" dirty="0">
                          <a:latin typeface="Arial"/>
                          <a:ea typeface="Times New Roman"/>
                          <a:cs typeface="Times New Roman"/>
                        </a:rPr>
                        <a:t> DRBM Plan</a:t>
                      </a:r>
                      <a:endParaRPr lang="sk-SK" sz="1200"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End of 2014 / end 2015</a:t>
                      </a:r>
                      <a:endParaRPr lang="sk-SK" sz="1200"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US" sz="1200" dirty="0">
                          <a:latin typeface="Arial"/>
                          <a:ea typeface="SimSun"/>
                          <a:cs typeface="Times New Roman"/>
                        </a:rPr>
                        <a:t>ICPDR</a:t>
                      </a:r>
                      <a:endParaRPr lang="sk-SK" sz="1200"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dirty="0">
                          <a:latin typeface="Arial"/>
                          <a:ea typeface="SimSun"/>
                          <a:cs typeface="Times New Roman"/>
                        </a:rPr>
                        <a:t>Preparation of 2</a:t>
                      </a:r>
                      <a:r>
                        <a:rPr lang="en-US" sz="1200" baseline="30000" dirty="0">
                          <a:latin typeface="Arial"/>
                          <a:ea typeface="SimSun"/>
                          <a:cs typeface="Times New Roman"/>
                        </a:rPr>
                        <a:t>nd</a:t>
                      </a:r>
                      <a:r>
                        <a:rPr lang="en-US" sz="1200" dirty="0">
                          <a:latin typeface="Arial"/>
                          <a:ea typeface="SimSun"/>
                          <a:cs typeface="Times New Roman"/>
                        </a:rPr>
                        <a:t> DRBM Plan ongoing.</a:t>
                      </a:r>
                      <a:endParaRPr lang="sk-SK" sz="1200"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dirty="0">
                          <a:latin typeface="Arial"/>
                          <a:ea typeface="SimSun"/>
                          <a:cs typeface="Times New Roman"/>
                        </a:rPr>
                        <a:t>P-free detergents and related management options addressed by 2</a:t>
                      </a:r>
                      <a:r>
                        <a:rPr lang="en-US" sz="1200" baseline="30000" dirty="0">
                          <a:latin typeface="Arial"/>
                          <a:ea typeface="SimSun"/>
                          <a:cs typeface="Times New Roman"/>
                        </a:rPr>
                        <a:t>nd</a:t>
                      </a:r>
                      <a:r>
                        <a:rPr lang="en-US" sz="1200" dirty="0">
                          <a:latin typeface="Arial"/>
                          <a:ea typeface="SimSun"/>
                          <a:cs typeface="Times New Roman"/>
                        </a:rPr>
                        <a:t> DRBM Plan</a:t>
                      </a:r>
                      <a:endParaRPr lang="sk-SK" sz="1200"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a:latin typeface="Arial"/>
                          <a:ea typeface="SimSun"/>
                          <a:cs typeface="Times New Roman"/>
                        </a:rPr>
                        <a:t>Continue the work.</a:t>
                      </a:r>
                      <a:endParaRPr lang="sk-SK" sz="120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77612">
                <a:tc>
                  <a:txBody>
                    <a:bodyPr/>
                    <a:lstStyle/>
                    <a:p>
                      <a:pPr algn="just">
                        <a:spcAft>
                          <a:spcPts val="1200"/>
                        </a:spcAft>
                      </a:pPr>
                      <a:r>
                        <a:rPr lang="en-GB" sz="1200" b="1" dirty="0">
                          <a:latin typeface="Arial"/>
                          <a:ea typeface="Times New Roman"/>
                          <a:cs typeface="Times New Roman"/>
                        </a:rPr>
                        <a:t>Milestone 4</a:t>
                      </a:r>
                      <a:endParaRPr lang="sk-SK" sz="1200" b="1"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b="1" dirty="0">
                          <a:latin typeface="Arial"/>
                          <a:ea typeface="SimSun"/>
                          <a:cs typeface="Times New Roman"/>
                        </a:rPr>
                        <a:t>Facilitate implementation of JPM regarding P-free detergents through enhanced stakeholders’ dialogue</a:t>
                      </a:r>
                      <a:endParaRPr lang="sk-SK" sz="1200" b="1"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on-going</a:t>
                      </a:r>
                      <a:endParaRPr lang="sk-SK" sz="1200" b="1"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Arial"/>
                          <a:ea typeface="SimSun"/>
                          <a:cs typeface="Times New Roman"/>
                        </a:rPr>
                        <a:t>ICPDR and PA4</a:t>
                      </a:r>
                      <a:endParaRPr lang="sk-SK" sz="1200" b="1"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US" sz="1200" b="1" dirty="0">
                          <a:latin typeface="Arial"/>
                          <a:ea typeface="SimSun"/>
                          <a:cs typeface="Times New Roman"/>
                        </a:rPr>
                        <a:t>Phosphates in detergents are addressed and part of the ongoing discussions in the relevant Expert Groups of the ICPDR for WFD implementation. EU Regulation 259/2012 is legally binding for EU MS, therefore a targeted dialogue with non EU MS on the implementation of a P ban for detergents should be considered. </a:t>
                      </a:r>
                      <a:endParaRPr lang="sk-SK" sz="1200" b="1" dirty="0">
                        <a:latin typeface="Times New Roman"/>
                        <a:ea typeface="Times New Roma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Arial"/>
                        <a:ea typeface="SimSu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dirty="0">
                        <a:latin typeface="Arial"/>
                        <a:ea typeface="SimSun"/>
                        <a:cs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p:txBody>
          <a:bodyPr/>
          <a:lstStyle/>
          <a:p>
            <a:r>
              <a:rPr lang="en-GB" altLang="hu-HU" sz="2000" smtClean="0"/>
              <a:t>Action 8: </a:t>
            </a:r>
            <a:r>
              <a:rPr lang="en-US" altLang="hu-HU" sz="2000" b="1" i="1" smtClean="0"/>
              <a:t>To treat hazardous substances and contaminated sludge with the newest and best available technology and to develop and promote remediation measures</a:t>
            </a:r>
            <a:endParaRPr lang="sk-SK" altLang="hu-HU" sz="2400" smtClean="0"/>
          </a:p>
        </p:txBody>
      </p:sp>
      <p:graphicFrame>
        <p:nvGraphicFramePr>
          <p:cNvPr id="4" name="Zástupný symbol obsahu 3"/>
          <p:cNvGraphicFramePr>
            <a:graphicFrameLocks noGrp="1"/>
          </p:cNvGraphicFramePr>
          <p:nvPr>
            <p:ph idx="1"/>
          </p:nvPr>
        </p:nvGraphicFramePr>
        <p:xfrm>
          <a:off x="250825" y="1600200"/>
          <a:ext cx="8435975" cy="4576763"/>
        </p:xfrm>
        <a:graphic>
          <a:graphicData uri="http://schemas.openxmlformats.org/drawingml/2006/table">
            <a:tbl>
              <a:tblPr firstRow="1" bandRow="1">
                <a:tableStyleId>{5C22544A-7EE6-4342-B048-85BDC9FD1C3A}</a:tableStyleId>
              </a:tblPr>
              <a:tblGrid>
                <a:gridCol w="864168"/>
                <a:gridCol w="1728334"/>
                <a:gridCol w="648819"/>
                <a:gridCol w="1080209"/>
                <a:gridCol w="2088404"/>
                <a:gridCol w="1007501"/>
                <a:gridCol w="1018539"/>
              </a:tblGrid>
              <a:tr h="9143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8</a:t>
                      </a:r>
                    </a:p>
                    <a:p>
                      <a:endParaRPr lang="sk-SK" sz="1200" dirty="0"/>
                    </a:p>
                  </a:txBody>
                  <a:tcPr marL="91448" marR="91448"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337">
                <a:tc>
                  <a:txBody>
                    <a:bodyPr/>
                    <a:lstStyle/>
                    <a:p>
                      <a:pPr algn="just">
                        <a:spcAft>
                          <a:spcPts val="1200"/>
                        </a:spcAft>
                      </a:pPr>
                      <a:r>
                        <a:rPr lang="en-GB" sz="1200" b="1" dirty="0">
                          <a:latin typeface="+mj-lt"/>
                          <a:ea typeface="Times New Roman"/>
                          <a:cs typeface="Times New Roman"/>
                        </a:rPr>
                        <a:t>Milestone 1</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mj-lt"/>
                          <a:ea typeface="SimSun"/>
                          <a:cs typeface="Times New Roman"/>
                        </a:rPr>
                        <a:t>Inventory of polluted sites by upgrading of ‘hot spot’ inventory 2001</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sk-SK" sz="1200" b="1" dirty="0" smtClean="0">
                          <a:latin typeface="+mj-lt"/>
                          <a:ea typeface="Times New Roman"/>
                          <a:cs typeface="Times New Roman"/>
                        </a:rPr>
                        <a:t>E</a:t>
                      </a:r>
                      <a:r>
                        <a:rPr lang="en-GB" sz="1200" b="1" dirty="0" err="1" smtClean="0">
                          <a:latin typeface="+mj-lt"/>
                          <a:ea typeface="Times New Roman"/>
                          <a:cs typeface="Times New Roman"/>
                        </a:rPr>
                        <a:t>nd</a:t>
                      </a:r>
                      <a:r>
                        <a:rPr lang="en-GB" sz="1200" b="1" dirty="0" smtClean="0">
                          <a:latin typeface="+mj-lt"/>
                          <a:ea typeface="Times New Roman"/>
                          <a:cs typeface="Times New Roman"/>
                        </a:rPr>
                        <a:t> </a:t>
                      </a:r>
                      <a:r>
                        <a:rPr lang="sk-SK" sz="1200" b="1" dirty="0" err="1" smtClean="0">
                          <a:latin typeface="+mj-lt"/>
                          <a:ea typeface="Times New Roman"/>
                          <a:cs typeface="Times New Roman"/>
                        </a:rPr>
                        <a:t>of</a:t>
                      </a:r>
                      <a:r>
                        <a:rPr lang="sk-SK" sz="1200" b="1" dirty="0" smtClean="0">
                          <a:latin typeface="+mj-lt"/>
                          <a:ea typeface="Times New Roman"/>
                          <a:cs typeface="Times New Roman"/>
                        </a:rPr>
                        <a:t> </a:t>
                      </a:r>
                      <a:r>
                        <a:rPr lang="en-GB" sz="1200" b="1" dirty="0" smtClean="0">
                          <a:latin typeface="+mj-lt"/>
                          <a:ea typeface="Times New Roman"/>
                          <a:cs typeface="Times New Roman"/>
                        </a:rPr>
                        <a:t>2014</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US" sz="1200" b="1">
                          <a:latin typeface="+mj-lt"/>
                          <a:ea typeface="SimSun"/>
                          <a:cs typeface="Times New Roman"/>
                        </a:rPr>
                        <a:t>ICPDR</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In progress, ARS, CS templates have been sent out, MS templates agreed, data collection is on-going.</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Continue the work.</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071">
                <a:tc>
                  <a:txBody>
                    <a:bodyPr/>
                    <a:lstStyle/>
                    <a:p>
                      <a:pPr algn="just">
                        <a:spcAft>
                          <a:spcPts val="1200"/>
                        </a:spcAft>
                      </a:pPr>
                      <a:r>
                        <a:rPr lang="en-GB" sz="1200" b="1">
                          <a:latin typeface="+mj-lt"/>
                          <a:ea typeface="Times New Roman"/>
                          <a:cs typeface="Times New Roman"/>
                        </a:rPr>
                        <a:t>Milestone 2</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List of activities and research needs</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mj-lt"/>
                          <a:ea typeface="Times New Roman"/>
                          <a:cs typeface="Times New Roman"/>
                        </a:rPr>
                        <a:t>End of 2014</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US" sz="1200" b="1" dirty="0">
                          <a:latin typeface="+mj-lt"/>
                          <a:ea typeface="SimSun"/>
                          <a:cs typeface="Times New Roman"/>
                        </a:rPr>
                        <a:t>ICPDR, PA4</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dirty="0">
                          <a:latin typeface="+mj-lt"/>
                          <a:ea typeface="SimSun"/>
                          <a:cs typeface="Times New Roman"/>
                        </a:rPr>
                        <a:t>In progress, knowledge gaps and the necessary activities have been discussed in preparation the DBA Report and will be updated for the 2</a:t>
                      </a:r>
                      <a:r>
                        <a:rPr lang="en-US" sz="1200" b="1" baseline="30000" dirty="0">
                          <a:latin typeface="+mj-lt"/>
                          <a:ea typeface="SimSun"/>
                          <a:cs typeface="Times New Roman"/>
                        </a:rPr>
                        <a:t>nd</a:t>
                      </a:r>
                      <a:r>
                        <a:rPr lang="en-US" sz="1200" b="1" dirty="0">
                          <a:latin typeface="+mj-lt"/>
                          <a:ea typeface="SimSun"/>
                          <a:cs typeface="Times New Roman"/>
                        </a:rPr>
                        <a:t> DRBM Plan.</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Continue the work.</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204">
                <a:tc>
                  <a:txBody>
                    <a:bodyPr/>
                    <a:lstStyle/>
                    <a:p>
                      <a:pPr algn="just">
                        <a:spcAft>
                          <a:spcPts val="1200"/>
                        </a:spcAft>
                      </a:pPr>
                      <a:r>
                        <a:rPr lang="en-GB" sz="1200" b="1">
                          <a:latin typeface="+mj-lt"/>
                          <a:ea typeface="Times New Roman"/>
                          <a:cs typeface="Times New Roman"/>
                        </a:rPr>
                        <a:t>Milestone 3</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Implementation of projects</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mj-lt"/>
                          <a:ea typeface="Times New Roman"/>
                          <a:cs typeface="Times New Roman"/>
                        </a:rPr>
                        <a:t>End of 2020</a:t>
                      </a:r>
                      <a:endParaRPr lang="sk-SK" sz="1200" b="1" dirty="0">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j-lt"/>
                          <a:ea typeface="Times New Roman"/>
                          <a:cs typeface="Times New Roman"/>
                        </a:rPr>
                        <a:t>region countries, </a:t>
                      </a:r>
                      <a:r>
                        <a:rPr lang="en-GB" sz="1200" b="1" dirty="0" smtClean="0">
                          <a:latin typeface="+mj-lt"/>
                          <a:ea typeface="Times New Roman"/>
                          <a:cs typeface="Times New Roman"/>
                        </a:rPr>
                        <a:t>companies </a:t>
                      </a:r>
                      <a:r>
                        <a:rPr lang="en-GB" sz="1200" b="1" dirty="0">
                          <a:latin typeface="+mj-lt"/>
                          <a:ea typeface="Times New Roman"/>
                          <a:cs typeface="Times New Roman"/>
                        </a:rPr>
                        <a:t>to be defined as appropriate</a:t>
                      </a: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14">
                <a:tc>
                  <a:txBody>
                    <a:bodyPr/>
                    <a:lstStyle/>
                    <a:p>
                      <a:pPr algn="just">
                        <a:spcAft>
                          <a:spcPts val="1200"/>
                        </a:spcAft>
                      </a:pPr>
                      <a:r>
                        <a:rPr lang="en-GB" sz="1200" b="1">
                          <a:latin typeface="+mj-lt"/>
                          <a:ea typeface="Times New Roman"/>
                          <a:cs typeface="Times New Roman"/>
                        </a:rPr>
                        <a:t>Milestone 4</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Knowledge transfer</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continuous</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US" sz="1200" b="1">
                          <a:latin typeface="+mj-lt"/>
                          <a:ea typeface="SimSun"/>
                          <a:cs typeface="Times New Roman"/>
                        </a:rPr>
                        <a:t>EU</a:t>
                      </a:r>
                      <a:endParaRPr lang="sk-SK" sz="1200" b="1">
                        <a:latin typeface="+mj-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US" sz="1200" b="1" dirty="0">
                        <a:latin typeface="+mj-lt"/>
                        <a:ea typeface="SimSu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p:txBody>
          <a:bodyPr/>
          <a:lstStyle/>
          <a:p>
            <a:r>
              <a:rPr lang="en-US" altLang="hu-HU" sz="2000" smtClean="0"/>
              <a:t>Action 9:</a:t>
            </a:r>
            <a:r>
              <a:rPr lang="en-US" altLang="hu-HU" sz="2000" b="1" i="1" smtClean="0"/>
              <a:t> “</a:t>
            </a:r>
            <a:r>
              <a:rPr lang="en-GB" altLang="hu-HU" sz="2000" b="1" i="1" smtClean="0"/>
              <a:t>To assure the proper control and progressive substitution of substances that are considered problematic for Danube Region</a:t>
            </a:r>
            <a:r>
              <a:rPr lang="en-US" altLang="hu-HU" sz="2000" b="1" i="1" smtClean="0"/>
              <a:t>”</a:t>
            </a:r>
            <a:endParaRPr lang="sk-SK" altLang="hu-HU" sz="2000" smtClean="0"/>
          </a:p>
        </p:txBody>
      </p:sp>
      <p:graphicFrame>
        <p:nvGraphicFramePr>
          <p:cNvPr id="25654" name="Group 54"/>
          <p:cNvGraphicFramePr>
            <a:graphicFrameLocks noGrp="1"/>
          </p:cNvGraphicFramePr>
          <p:nvPr>
            <p:ph idx="1"/>
          </p:nvPr>
        </p:nvGraphicFramePr>
        <p:xfrm>
          <a:off x="250825" y="1600200"/>
          <a:ext cx="8435975" cy="4937125"/>
        </p:xfrm>
        <a:graphic>
          <a:graphicData uri="http://schemas.openxmlformats.org/drawingml/2006/table">
            <a:tbl>
              <a:tblPr/>
              <a:tblGrid>
                <a:gridCol w="936625"/>
                <a:gridCol w="1871663"/>
                <a:gridCol w="806450"/>
                <a:gridCol w="777875"/>
                <a:gridCol w="1631950"/>
                <a:gridCol w="1204912"/>
                <a:gridCol w="1206500"/>
              </a:tblGrid>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altLang="hu-HU" sz="1200" b="1" i="0" u="none" strike="noStrike" cap="none" normalizeH="0" baseline="0" smtClean="0">
                          <a:ln>
                            <a:noFill/>
                          </a:ln>
                          <a:solidFill>
                            <a:schemeClr val="tx1"/>
                          </a:solidFill>
                          <a:effectLst/>
                          <a:latin typeface="Arial" charset="0"/>
                          <a:cs typeface="Times New Roman" pitchFamily="18" charset="0"/>
                        </a:rPr>
                        <a:t>Action 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k-SK" altLang="hu-HU" sz="1200" b="1" i="0" u="none" strike="noStrike" cap="none" normalizeH="0" baseline="0" smtClean="0">
                        <a:ln>
                          <a:noFill/>
                        </a:ln>
                        <a:solidFill>
                          <a:srgbClr val="FFFF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Name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Deadline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Responsible actors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Status of the action and Progress in 2013</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Results (available and expected results)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Next steps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1</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Testing of the EU Guidance document on EQS Directive</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Dec 2012</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1"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Finalised.</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Finalised Report, draft ICPDR list of the relevant PS.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endParaRPr kumimoji="0" lang="en-GB" altLang="hu-HU"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Testing of the Guidance to elaborate a draft ICPDR list of relevant priority substances at the DRB</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Dec 2012</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0"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Finalised.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Finalised Report, draft ICPDR list of the relevant PS.</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2</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Inventory on emissions, discharges and losses of priority substances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End of 2014</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1"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In progress, draft template has been elaborated for data collection). Template might be reconsidered.</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altLang="hu-HU" sz="1200" b="1" i="0" u="none" strike="noStrike" cap="none" normalizeH="0" baseline="0" smtClean="0">
                          <a:ln>
                            <a:noFill/>
                          </a:ln>
                          <a:solidFill>
                            <a:srgbClr val="000000"/>
                          </a:solidFill>
                          <a:effectLst/>
                          <a:latin typeface="Arial" charset="0"/>
                          <a:ea typeface="SimSun" pitchFamily="2" charset="-122"/>
                          <a:cs typeface="Times New Roman" pitchFamily="18" charset="0"/>
                        </a:rPr>
                        <a:t>Continue the work. </a:t>
                      </a:r>
                      <a:endParaRPr kumimoji="0" lang="sk-SK" altLang="hu-HU" sz="1200" b="1" i="0" u="none" strike="noStrike" cap="none" normalizeH="0" baseline="0" smtClean="0">
                        <a:ln>
                          <a:noFill/>
                        </a:ln>
                        <a:solidFill>
                          <a:srgbClr val="000000"/>
                        </a:solidFill>
                        <a:effectLst/>
                        <a:latin typeface="Times New Roman" pitchFamily="18" charset="0"/>
                        <a:ea typeface="SimSun" pitchFamily="2" charset="-122"/>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 (planned)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 proposal on emissions reduction of priority substances in the (PS – RED)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t.b.d.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0"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The project idea has to be discussed at the next PM EG Meeting.</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Preparation of project proposal depending on results of discussions in PM EG</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dpis 1"/>
          <p:cNvSpPr>
            <a:spLocks noGrp="1"/>
          </p:cNvSpPr>
          <p:nvPr>
            <p:ph type="title"/>
          </p:nvPr>
        </p:nvSpPr>
        <p:spPr/>
        <p:txBody>
          <a:bodyPr/>
          <a:lstStyle/>
          <a:p>
            <a:endParaRPr lang="hu-HU" altLang="hu-HU" smtClean="0"/>
          </a:p>
        </p:txBody>
      </p:sp>
      <p:graphicFrame>
        <p:nvGraphicFramePr>
          <p:cNvPr id="26662" name="Group 38"/>
          <p:cNvGraphicFramePr>
            <a:graphicFrameLocks noGrp="1"/>
          </p:cNvGraphicFramePr>
          <p:nvPr>
            <p:ph idx="1"/>
          </p:nvPr>
        </p:nvGraphicFramePr>
        <p:xfrm>
          <a:off x="323850" y="1600200"/>
          <a:ext cx="8362950" cy="4206875"/>
        </p:xfrm>
        <a:graphic>
          <a:graphicData uri="http://schemas.openxmlformats.org/drawingml/2006/table">
            <a:tbl>
              <a:tblPr/>
              <a:tblGrid>
                <a:gridCol w="936625"/>
                <a:gridCol w="1727200"/>
                <a:gridCol w="920750"/>
                <a:gridCol w="808038"/>
                <a:gridCol w="1800225"/>
                <a:gridCol w="976312"/>
                <a:gridCol w="1193800"/>
              </a:tblGrid>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altLang="hu-HU" sz="1200" b="1" i="0" u="none" strike="noStrike" cap="none" normalizeH="0" baseline="0" smtClean="0">
                          <a:ln>
                            <a:noFill/>
                          </a:ln>
                          <a:solidFill>
                            <a:schemeClr val="tx1"/>
                          </a:solidFill>
                          <a:effectLst/>
                          <a:latin typeface="Arial" charset="0"/>
                          <a:cs typeface="Times New Roman" pitchFamily="18" charset="0"/>
                        </a:rPr>
                        <a:t>Action 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k-SK" altLang="hu-HU" sz="1200" b="1" i="0" u="none" strike="noStrike" cap="none" normalizeH="0" baseline="0" smtClean="0">
                        <a:ln>
                          <a:noFill/>
                        </a:ln>
                        <a:solidFill>
                          <a:srgbClr val="FFFF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Name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Deadline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Responsible actors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Status of the action and Progress in 2013</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Results (available and expected results)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Next steps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3</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Harmonization of data available from various sources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End of 2014</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1"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In progress, available as a methodology and first draft list of relevant substances in the . Further harmonisation is intended using additional and/or updated information of different data sources available (TNMN, JDS3, PS EDL, E-PRTR, Waterbase, etc.) for the whole river network.</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Draft list of relevant substances.</a:t>
                      </a:r>
                      <a:endParaRPr kumimoji="0" lang="sk-SK" altLang="hu-HU" sz="12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1" i="0" u="none" strike="noStrike" cap="none" normalizeH="0" baseline="0" smtClean="0">
                          <a:ln>
                            <a:noFill/>
                          </a:ln>
                          <a:solidFill>
                            <a:srgbClr val="000000"/>
                          </a:solidFill>
                          <a:effectLst/>
                          <a:latin typeface="Arial" charset="0"/>
                          <a:ea typeface="SimSun" pitchFamily="2" charset="-122"/>
                          <a:cs typeface="Times New Roman" pitchFamily="18" charset="0"/>
                        </a:rPr>
                        <a:t>Continue the work. </a:t>
                      </a:r>
                      <a:endParaRPr kumimoji="0" lang="sk-SK" altLang="hu-HU" sz="1200" b="1" i="0" u="none" strike="noStrike" cap="none" normalizeH="0" baseline="0" smtClean="0">
                        <a:ln>
                          <a:noFill/>
                        </a:ln>
                        <a:solidFill>
                          <a:srgbClr val="000000"/>
                        </a:solidFill>
                        <a:effectLst/>
                        <a:latin typeface="Times New Roman" pitchFamily="18" charset="0"/>
                        <a:ea typeface="SimSun" pitchFamily="2" charset="-122"/>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Project (idea)</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Contribution to relevant EU reporting</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t.b.d.</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altLang="hu-HU" sz="1200" b="0" i="0" u="none" strike="noStrike" cap="none" normalizeH="0" baseline="0" smtClean="0">
                          <a:ln>
                            <a:noFill/>
                          </a:ln>
                          <a:solidFill>
                            <a:srgbClr val="000000"/>
                          </a:solidFill>
                          <a:effectLst/>
                          <a:latin typeface="Arial" charset="0"/>
                          <a:cs typeface="Times New Roman" pitchFamily="18" charset="0"/>
                        </a:rPr>
                        <a:t>ICPDR</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Discussion in progress and to be concretised at next PM EG Meeting</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altLang="hu-HU" sz="1200" b="0"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Continue the work</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p:txBody>
          <a:bodyPr/>
          <a:lstStyle/>
          <a:p>
            <a:r>
              <a:rPr lang="en-GB" altLang="hu-HU" sz="2000" smtClean="0"/>
              <a:t>Action 10: </a:t>
            </a:r>
            <a:r>
              <a:rPr lang="en-GB" altLang="hu-HU" sz="2000" b="1" i="1" smtClean="0"/>
              <a:t>“To reduce existing water continuity interruption for fish migration in the Danube river basin”</a:t>
            </a:r>
            <a:endParaRPr lang="sk-SK" altLang="hu-HU" sz="2000" smtClean="0"/>
          </a:p>
        </p:txBody>
      </p:sp>
      <p:graphicFrame>
        <p:nvGraphicFramePr>
          <p:cNvPr id="4" name="Zástupný symbol obsahu 3"/>
          <p:cNvGraphicFramePr>
            <a:graphicFrameLocks noGrp="1"/>
          </p:cNvGraphicFramePr>
          <p:nvPr>
            <p:ph idx="1"/>
          </p:nvPr>
        </p:nvGraphicFramePr>
        <p:xfrm>
          <a:off x="250825" y="1600200"/>
          <a:ext cx="8435975" cy="4937125"/>
        </p:xfrm>
        <a:graphic>
          <a:graphicData uri="http://schemas.openxmlformats.org/drawingml/2006/table">
            <a:tbl>
              <a:tblPr firstRow="1" bandRow="1">
                <a:tableStyleId>{5C22544A-7EE6-4342-B048-85BDC9FD1C3A}</a:tableStyleId>
              </a:tblPr>
              <a:tblGrid>
                <a:gridCol w="864168"/>
                <a:gridCol w="2016390"/>
                <a:gridCol w="1008195"/>
                <a:gridCol w="648125"/>
                <a:gridCol w="1872362"/>
                <a:gridCol w="821595"/>
                <a:gridCol w="1205139"/>
              </a:tblGrid>
              <a:tr h="9142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10</a:t>
                      </a:r>
                    </a:p>
                    <a:p>
                      <a:endParaRPr lang="sk-SK" sz="1200" dirty="0"/>
                    </a:p>
                  </a:txBody>
                  <a:tcPr marL="91448" marR="91448"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139">
                <a:tc>
                  <a:txBody>
                    <a:bodyPr/>
                    <a:lstStyle/>
                    <a:p>
                      <a:pPr algn="just">
                        <a:spcAft>
                          <a:spcPts val="1200"/>
                        </a:spcAft>
                      </a:pPr>
                      <a:r>
                        <a:rPr lang="en-GB" sz="1200" b="1" dirty="0">
                          <a:latin typeface="Arial"/>
                          <a:ea typeface="Times New Roman"/>
                          <a:cs typeface="Times New Roman"/>
                        </a:rPr>
                        <a:t>Milestone 1</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Revision and update of the ICPDR ecological prioritisation approach for addressing longitudinal continuity interruptions in the </a:t>
                      </a:r>
                      <a:r>
                        <a:rPr lang="sk-SK" sz="1200" b="1" dirty="0" smtClean="0">
                          <a:latin typeface="Arial"/>
                          <a:ea typeface="Times New Roman"/>
                          <a:cs typeface="Times New Roman"/>
                        </a:rPr>
                        <a:t>DRB</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282">
                <a:tc>
                  <a:txBody>
                    <a:bodyPr/>
                    <a:lstStyle/>
                    <a:p>
                      <a:pPr algn="r">
                        <a:spcAft>
                          <a:spcPts val="1200"/>
                        </a:spcAft>
                      </a:pPr>
                      <a:r>
                        <a:rPr lang="en-GB" sz="1200">
                          <a:latin typeface="Arial"/>
                          <a:ea typeface="Times New Roman"/>
                          <a:cs typeface="Times New Roman"/>
                        </a:rPr>
                        <a:t>Work 1</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Revision and update of methodology with support from EU Grant</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End of 2012</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ICPDR</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Update of draft methodology finalised.</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Updated draft methodology available</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Work 2</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9995">
                <a:tc>
                  <a:txBody>
                    <a:bodyPr/>
                    <a:lstStyle/>
                    <a:p>
                      <a:pPr algn="r">
                        <a:spcAft>
                          <a:spcPts val="1200"/>
                        </a:spcAft>
                      </a:pPr>
                      <a:r>
                        <a:rPr lang="en-GB" sz="1200">
                          <a:latin typeface="Arial"/>
                          <a:ea typeface="Times New Roman"/>
                          <a:cs typeface="Times New Roman"/>
                        </a:rPr>
                        <a:t>Work 2</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Application of new methodology with updated data from 2013 data collection</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During 2014</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a:latin typeface="Arial"/>
                          <a:ea typeface="Times New Roman"/>
                          <a:cs typeface="Times New Roman"/>
                        </a:rPr>
                        <a:t>ICPDR</a:t>
                      </a:r>
                      <a:endParaRPr lang="sk-SK" sz="120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Advanced draft for updated methodology available; Application of updated methodology and testing planned for 2014 with data from 2013 Update DBA</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1426">
                <a:tc>
                  <a:txBody>
                    <a:bodyPr/>
                    <a:lstStyle/>
                    <a:p>
                      <a:pPr algn="just">
                        <a:spcAft>
                          <a:spcPts val="1200"/>
                        </a:spcAft>
                      </a:pPr>
                      <a:r>
                        <a:rPr lang="en-GB" sz="1200" b="1" dirty="0">
                          <a:latin typeface="Arial"/>
                          <a:ea typeface="Times New Roman"/>
                          <a:cs typeface="Times New Roman"/>
                        </a:rPr>
                        <a:t>Milestone 2</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Application of the updated approach for 2nd Danube River Basin Management Plan</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of 2015</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b="1" dirty="0">
                          <a:latin typeface="Arial"/>
                          <a:ea typeface="Times New Roman"/>
                          <a:cs typeface="Times New Roman"/>
                        </a:rPr>
                        <a:t>ICPDR</a:t>
                      </a:r>
                      <a:endParaRPr lang="sk-SK" sz="1200" b="1"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b="1" dirty="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Nadpis 1"/>
          <p:cNvSpPr>
            <a:spLocks noGrp="1"/>
          </p:cNvSpPr>
          <p:nvPr>
            <p:ph type="title"/>
          </p:nvPr>
        </p:nvSpPr>
        <p:spPr>
          <a:xfrm>
            <a:off x="457200" y="274638"/>
            <a:ext cx="8229600" cy="130175"/>
          </a:xfrm>
        </p:spPr>
        <p:txBody>
          <a:bodyPr/>
          <a:lstStyle/>
          <a:p>
            <a:endParaRPr lang="hu-HU" altLang="hu-HU" smtClean="0"/>
          </a:p>
        </p:txBody>
      </p:sp>
      <p:graphicFrame>
        <p:nvGraphicFramePr>
          <p:cNvPr id="4" name="Zástupný symbol obsahu 3"/>
          <p:cNvGraphicFramePr>
            <a:graphicFrameLocks noGrp="1"/>
          </p:cNvGraphicFramePr>
          <p:nvPr>
            <p:ph idx="1"/>
          </p:nvPr>
        </p:nvGraphicFramePr>
        <p:xfrm>
          <a:off x="323850" y="692150"/>
          <a:ext cx="8374063" cy="5851525"/>
        </p:xfrm>
        <a:graphic>
          <a:graphicData uri="http://schemas.openxmlformats.org/drawingml/2006/table">
            <a:tbl>
              <a:tblPr firstRow="1" bandRow="1">
                <a:tableStyleId>{5C22544A-7EE6-4342-B048-85BDC9FD1C3A}</a:tableStyleId>
              </a:tblPr>
              <a:tblGrid>
                <a:gridCol w="864143"/>
                <a:gridCol w="2016332"/>
                <a:gridCol w="708409"/>
                <a:gridCol w="659816"/>
                <a:gridCol w="1872308"/>
                <a:gridCol w="1056760"/>
                <a:gridCol w="1196295"/>
              </a:tblGrid>
              <a:tr h="9143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10</a:t>
                      </a:r>
                    </a:p>
                    <a:p>
                      <a:endParaRPr lang="sk-SK" sz="1200" dirty="0"/>
                    </a:p>
                  </a:txBody>
                  <a:tcPr marL="91445" marR="91445" marT="45715" marB="4571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1462">
                <a:tc>
                  <a:txBody>
                    <a:bodyPr/>
                    <a:lstStyle/>
                    <a:p>
                      <a:pPr algn="just">
                        <a:spcAft>
                          <a:spcPts val="1200"/>
                        </a:spcAft>
                      </a:pPr>
                      <a:r>
                        <a:rPr lang="en-GB" sz="1200" b="1" dirty="0">
                          <a:latin typeface="Arial"/>
                          <a:ea typeface="Times New Roman"/>
                          <a:cs typeface="Times New Roman"/>
                        </a:rPr>
                        <a:t>Milestone 3</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Feasibility study for restoring continuity at the dams</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As soon as possible</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RO, RS, ICPDR, PA4</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Project “Fish migration at </a:t>
                      </a:r>
                      <a:r>
                        <a:rPr lang="sk-SK" sz="1200" b="1" dirty="0" err="1" smtClean="0">
                          <a:latin typeface="Arial"/>
                          <a:ea typeface="Times New Roman"/>
                          <a:cs typeface="Times New Roman"/>
                        </a:rPr>
                        <a:t>Danube</a:t>
                      </a:r>
                      <a:r>
                        <a:rPr lang="en-GB" sz="1200" b="1" dirty="0" smtClean="0">
                          <a:latin typeface="Arial"/>
                          <a:ea typeface="Times New Roman"/>
                          <a:cs typeface="Times New Roman"/>
                        </a:rPr>
                        <a:t> </a:t>
                      </a:r>
                      <a:r>
                        <a:rPr lang="en-GB" sz="1200" b="1" dirty="0">
                          <a:latin typeface="Arial"/>
                          <a:ea typeface="Times New Roman"/>
                          <a:cs typeface="Times New Roman"/>
                        </a:rPr>
                        <a:t>and Iron Gates” approved for funding by Dutch "Partners for Water Programme" in June 2013. Project was launched in September 2013 and will be implemented by September 2014</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Project results available in June 2014</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Implementation of project</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301">
                <a:tc>
                  <a:txBody>
                    <a:bodyPr/>
                    <a:lstStyle/>
                    <a:p>
                      <a:pPr algn="just">
                        <a:spcAft>
                          <a:spcPts val="1200"/>
                        </a:spcAft>
                      </a:pPr>
                      <a:r>
                        <a:rPr lang="en-GB" sz="1200" b="1" dirty="0">
                          <a:latin typeface="Arial"/>
                          <a:ea typeface="Times New Roman"/>
                          <a:cs typeface="Times New Roman"/>
                        </a:rPr>
                        <a:t>Milestone 4</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To carry out an assessment for restoration of the sediment balance in the </a:t>
                      </a:r>
                      <a:r>
                        <a:rPr lang="sk-SK" sz="1200" b="1" dirty="0" err="1" smtClean="0">
                          <a:latin typeface="Arial"/>
                          <a:ea typeface="Times New Roman"/>
                          <a:cs typeface="Times New Roman"/>
                        </a:rPr>
                        <a:t>Danube</a:t>
                      </a:r>
                      <a:endParaRPr lang="sk-SK" sz="1200" b="1"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1462">
                <a:tc>
                  <a:txBody>
                    <a:bodyPr/>
                    <a:lstStyle/>
                    <a:p>
                      <a:pPr algn="r">
                        <a:spcAft>
                          <a:spcPts val="1200"/>
                        </a:spcAft>
                      </a:pPr>
                      <a:r>
                        <a:rPr lang="en-GB" sz="1200">
                          <a:latin typeface="Arial"/>
                          <a:ea typeface="Times New Roman"/>
                          <a:cs typeface="Times New Roman"/>
                        </a:rPr>
                        <a:t>Project</a:t>
                      </a:r>
                      <a:endParaRPr lang="sk-SK" sz="120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Danube Sediment Management - Assessment for Restoration of Sediment Balance in the </a:t>
                      </a:r>
                      <a:r>
                        <a:rPr lang="sk-SK" sz="1200" dirty="0" err="1" smtClean="0">
                          <a:latin typeface="Arial"/>
                          <a:ea typeface="Times New Roman"/>
                          <a:cs typeface="Times New Roman"/>
                        </a:rPr>
                        <a:t>Danube</a:t>
                      </a:r>
                      <a:endParaRPr lang="sk-SK" sz="1200"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End of 2014</a:t>
                      </a:r>
                      <a:endParaRPr lang="sk-SK" sz="1200"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da-DK" sz="1200">
                          <a:latin typeface="Arial"/>
                          <a:ea typeface="Times New Roman"/>
                          <a:cs typeface="Times New Roman"/>
                        </a:rPr>
                        <a:t>HU, AT, DE, SK, HR, RS, RO</a:t>
                      </a:r>
                      <a:endParaRPr lang="sk-SK" sz="120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Project proposal rejected by SEE. During the 36th RBM EG Meeting in October 2012, the potential need for enlarging the project consortium with involvement of additional stakeholders (e.g. navigation and hydropower) was raised. </a:t>
                      </a:r>
                      <a:endParaRPr lang="sk-SK" sz="1200"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Planning ongoing</a:t>
                      </a:r>
                      <a:endParaRPr lang="sk-SK" sz="120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prepare a revised project proposal</a:t>
                      </a:r>
                      <a:endParaRPr lang="sk-SK" sz="1200" dirty="0">
                        <a:latin typeface="Times New Roman"/>
                        <a:ea typeface="Times New Roman"/>
                        <a:cs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dpis 1"/>
          <p:cNvSpPr>
            <a:spLocks noGrp="1"/>
          </p:cNvSpPr>
          <p:nvPr>
            <p:ph type="title"/>
          </p:nvPr>
        </p:nvSpPr>
        <p:spPr>
          <a:xfrm>
            <a:off x="457200" y="274638"/>
            <a:ext cx="8229600" cy="130175"/>
          </a:xfrm>
        </p:spPr>
        <p:txBody>
          <a:bodyPr/>
          <a:lstStyle/>
          <a:p>
            <a:endParaRPr lang="hu-HU" altLang="hu-HU" smtClean="0"/>
          </a:p>
        </p:txBody>
      </p:sp>
      <p:graphicFrame>
        <p:nvGraphicFramePr>
          <p:cNvPr id="4" name="Zástupný symbol obsahu 3"/>
          <p:cNvGraphicFramePr>
            <a:graphicFrameLocks noGrp="1"/>
          </p:cNvGraphicFramePr>
          <p:nvPr>
            <p:ph idx="1"/>
          </p:nvPr>
        </p:nvGraphicFramePr>
        <p:xfrm>
          <a:off x="468313" y="765175"/>
          <a:ext cx="8229600" cy="5208588"/>
        </p:xfrm>
        <a:graphic>
          <a:graphicData uri="http://schemas.openxmlformats.org/drawingml/2006/table">
            <a:tbl>
              <a:tblPr firstRow="1" bandRow="1">
                <a:tableStyleId>{5C22544A-7EE6-4342-B048-85BDC9FD1C3A}</a:tableStyleId>
              </a:tblPr>
              <a:tblGrid>
                <a:gridCol w="864096"/>
                <a:gridCol w="2376264"/>
                <a:gridCol w="648072"/>
                <a:gridCol w="1080120"/>
                <a:gridCol w="1296144"/>
                <a:gridCol w="1224136"/>
                <a:gridCol w="740767"/>
              </a:tblGrid>
              <a:tr h="8179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10</a:t>
                      </a:r>
                    </a:p>
                    <a:p>
                      <a:endParaRPr lang="sk-SK" sz="1200" dirty="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335">
                <a:tc>
                  <a:txBody>
                    <a:bodyPr/>
                    <a:lstStyle/>
                    <a:p>
                      <a:pPr algn="just">
                        <a:spcAft>
                          <a:spcPts val="1200"/>
                        </a:spcAft>
                      </a:pPr>
                      <a:r>
                        <a:rPr lang="en-GB" sz="1200" b="1" dirty="0">
                          <a:latin typeface="Arial"/>
                          <a:ea typeface="Times New Roman"/>
                          <a:cs typeface="Times New Roman"/>
                        </a:rPr>
                        <a:t>Milestone 5</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Assessment of the establishment of a hydro-morphological monitoring system for </a:t>
                      </a:r>
                      <a:r>
                        <a:rPr lang="sk-SK" sz="1200" b="1" dirty="0" err="1" smtClean="0">
                          <a:latin typeface="Arial"/>
                          <a:ea typeface="Times New Roman"/>
                          <a:cs typeface="Times New Roman"/>
                        </a:rPr>
                        <a:t>Danube</a:t>
                      </a:r>
                      <a:r>
                        <a:rPr lang="en-GB" sz="1200" b="1" dirty="0" smtClean="0">
                          <a:latin typeface="Arial"/>
                          <a:ea typeface="Times New Roman"/>
                          <a:cs typeface="Times New Roman"/>
                        </a:rPr>
                        <a:t> </a:t>
                      </a:r>
                      <a:r>
                        <a:rPr lang="en-GB" sz="1200" b="1" dirty="0">
                          <a:latin typeface="Arial"/>
                          <a:ea typeface="Times New Roman"/>
                          <a:cs typeface="Times New Roman"/>
                        </a:rPr>
                        <a:t>and tributaries</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of 2014</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b="1" dirty="0">
                          <a:latin typeface="Arial"/>
                          <a:ea typeface="Times New Roman"/>
                          <a:cs typeface="Times New Roman"/>
                        </a:rPr>
                        <a:t>HU, countries, ICPDR</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40395">
                <a:tc>
                  <a:txBody>
                    <a:bodyPr/>
                    <a:lstStyle/>
                    <a:p>
                      <a:pPr algn="just">
                        <a:spcAft>
                          <a:spcPts val="1200"/>
                        </a:spcAft>
                      </a:pPr>
                      <a:r>
                        <a:rPr lang="en-GB" sz="1200" b="1">
                          <a:latin typeface="Arial"/>
                          <a:ea typeface="Times New Roman"/>
                          <a:cs typeface="Times New Roman"/>
                        </a:rPr>
                        <a:t>Milestone 6</a:t>
                      </a:r>
                      <a:endParaRPr lang="sk-SK" sz="1200" b="1">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Study on the improvement of longitudinal continuity of rivers with operational changes in existing installations and low cost improvements in the light of the specific needs of various migratory fish species and </a:t>
                      </a:r>
                      <a:r>
                        <a:rPr lang="en-GB" sz="1200" b="1" dirty="0" err="1">
                          <a:latin typeface="Arial"/>
                          <a:ea typeface="Times New Roman"/>
                          <a:cs typeface="Times New Roman"/>
                        </a:rPr>
                        <a:t>taxa</a:t>
                      </a:r>
                      <a:r>
                        <a:rPr lang="en-GB" sz="1200" b="1" dirty="0">
                          <a:latin typeface="Arial"/>
                          <a:ea typeface="Times New Roman"/>
                          <a:cs typeface="Times New Roman"/>
                        </a:rPr>
                        <a:t> (coordination with PA6)</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2014</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b="1" dirty="0">
                          <a:latin typeface="Arial"/>
                          <a:ea typeface="Times New Roman"/>
                          <a:cs typeface="Times New Roman"/>
                        </a:rPr>
                        <a:t>HU, countries</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2441">
                <a:tc>
                  <a:txBody>
                    <a:bodyPr/>
                    <a:lstStyle/>
                    <a:p>
                      <a:pPr algn="just">
                        <a:spcAft>
                          <a:spcPts val="1200"/>
                        </a:spcAft>
                      </a:pPr>
                      <a:r>
                        <a:rPr lang="en-GB" sz="1200" b="1" dirty="0">
                          <a:latin typeface="Arial"/>
                          <a:ea typeface="Times New Roman"/>
                          <a:cs typeface="Times New Roman"/>
                        </a:rPr>
                        <a:t>Milestone 7</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Examination of </a:t>
                      </a:r>
                      <a:r>
                        <a:rPr lang="sk-SK" sz="1200" b="1" dirty="0" err="1" smtClean="0">
                          <a:latin typeface="Arial"/>
                          <a:ea typeface="Times New Roman"/>
                          <a:cs typeface="Times New Roman"/>
                        </a:rPr>
                        <a:t>the</a:t>
                      </a:r>
                      <a:r>
                        <a:rPr lang="sk-SK" sz="1200" b="1" baseline="0" dirty="0" smtClean="0">
                          <a:latin typeface="Arial"/>
                          <a:ea typeface="Times New Roman"/>
                          <a:cs typeface="Times New Roman"/>
                        </a:rPr>
                        <a:t> </a:t>
                      </a:r>
                      <a:r>
                        <a:rPr lang="en-GB" sz="1200" b="1" dirty="0" smtClean="0">
                          <a:latin typeface="Arial"/>
                          <a:ea typeface="Times New Roman"/>
                          <a:cs typeface="Times New Roman"/>
                        </a:rPr>
                        <a:t>biodiversity </a:t>
                      </a:r>
                      <a:r>
                        <a:rPr lang="en-GB" sz="1200" b="1" dirty="0">
                          <a:latin typeface="Arial"/>
                          <a:ea typeface="Times New Roman"/>
                          <a:cs typeface="Times New Roman"/>
                        </a:rPr>
                        <a:t>and environmental status of sediment, water and biota in the </a:t>
                      </a:r>
                      <a:r>
                        <a:rPr lang="sk-SK" sz="1200" b="1" dirty="0" err="1" smtClean="0">
                          <a:latin typeface="Arial"/>
                          <a:ea typeface="Times New Roman"/>
                          <a:cs typeface="Times New Roman"/>
                        </a:rPr>
                        <a:t>Sava</a:t>
                      </a:r>
                      <a:r>
                        <a:rPr lang="sk-SK" sz="1200" b="1" dirty="0" smtClean="0">
                          <a:latin typeface="Arial"/>
                          <a:ea typeface="Times New Roman"/>
                          <a:cs typeface="Times New Roman"/>
                        </a:rPr>
                        <a:t> </a:t>
                      </a:r>
                      <a:r>
                        <a:rPr lang="sk-SK" sz="1200" b="1" dirty="0" err="1" smtClean="0">
                          <a:latin typeface="Arial"/>
                          <a:ea typeface="Times New Roman"/>
                          <a:cs typeface="Times New Roman"/>
                        </a:rPr>
                        <a:t>River</a:t>
                      </a:r>
                      <a:r>
                        <a:rPr lang="sk-SK" sz="1200" b="1" dirty="0" smtClean="0">
                          <a:latin typeface="Arial"/>
                          <a:ea typeface="Times New Roman"/>
                          <a:cs typeface="Times New Roman"/>
                        </a:rPr>
                        <a:t> </a:t>
                      </a:r>
                      <a:r>
                        <a:rPr lang="sk-SK" sz="1200" b="1" dirty="0" err="1" smtClean="0">
                          <a:latin typeface="Arial"/>
                          <a:ea typeface="Times New Roman"/>
                          <a:cs typeface="Times New Roman"/>
                        </a:rPr>
                        <a:t>basin</a:t>
                      </a:r>
                      <a:endParaRPr lang="sk-SK" sz="1200" b="1"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dirty="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3465">
                <a:tc>
                  <a:txBody>
                    <a:bodyPr/>
                    <a:lstStyle/>
                    <a:p>
                      <a:pPr algn="r">
                        <a:spcAft>
                          <a:spcPts val="1200"/>
                        </a:spcAft>
                      </a:pPr>
                      <a:r>
                        <a:rPr lang="en-GB" sz="1200">
                          <a:latin typeface="Arial"/>
                          <a:ea typeface="Times New Roman"/>
                          <a:cs typeface="Times New Roman"/>
                        </a:rPr>
                        <a:t>Project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Environmental Status of Sediment, Water and Biota in the - </a:t>
                      </a:r>
                      <a:r>
                        <a:rPr lang="en-US" sz="1200" dirty="0">
                          <a:latin typeface="Arial"/>
                          <a:ea typeface="Times New Roman"/>
                          <a:cs typeface="Times New Roman"/>
                        </a:rPr>
                        <a:t>SEWABIS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June 2014</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nb-NO" sz="1200" dirty="0">
                          <a:latin typeface="Arial"/>
                          <a:ea typeface="Times New Roman"/>
                          <a:cs typeface="Times New Roman"/>
                        </a:rPr>
                        <a:t>SI, SK, BA, HR, RS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sk-SK" sz="1800" dirty="0"/>
                    </a:p>
                  </a:txBody>
                  <a:tcPr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p:txBody>
          <a:bodyPr/>
          <a:lstStyle/>
          <a:p>
            <a:r>
              <a:rPr lang="en-GB" altLang="hu-HU" sz="2000" smtClean="0"/>
              <a:t>Action 11: </a:t>
            </a:r>
            <a:r>
              <a:rPr lang="en-GB" altLang="hu-HU" sz="2000" b="1" i="1" smtClean="0"/>
              <a:t>“To promote measures to limit water abstraction”</a:t>
            </a:r>
            <a:endParaRPr lang="sk-SK" altLang="hu-HU" sz="2000" smtClean="0"/>
          </a:p>
        </p:txBody>
      </p:sp>
      <p:graphicFrame>
        <p:nvGraphicFramePr>
          <p:cNvPr id="4" name="Zástupný symbol obsahu 3"/>
          <p:cNvGraphicFramePr>
            <a:graphicFrameLocks noGrp="1"/>
          </p:cNvGraphicFramePr>
          <p:nvPr>
            <p:ph idx="1"/>
          </p:nvPr>
        </p:nvGraphicFramePr>
        <p:xfrm>
          <a:off x="179388" y="1600200"/>
          <a:ext cx="8713787" cy="4937125"/>
        </p:xfrm>
        <a:graphic>
          <a:graphicData uri="http://schemas.openxmlformats.org/drawingml/2006/table">
            <a:tbl>
              <a:tblPr/>
              <a:tblGrid>
                <a:gridCol w="849312"/>
                <a:gridCol w="1958975"/>
                <a:gridCol w="720725"/>
                <a:gridCol w="863600"/>
                <a:gridCol w="2447925"/>
                <a:gridCol w="1081088"/>
                <a:gridCol w="792162"/>
              </a:tblGrid>
              <a:tr h="91428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sk-SK" sz="1200" b="1" i="0" u="none" strike="noStrike" cap="none" normalizeH="0" baseline="0" dirty="0" smtClean="0">
                        <a:ln>
                          <a:noFill/>
                        </a:ln>
                        <a:solidFill>
                          <a:srgbClr val="FFFFFF"/>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Name</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Deadline</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Responsible actors</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Status of the action and Progress in 2013</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Results (available and expected results)</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chemeClr val="tx1"/>
                          </a:solidFill>
                          <a:effectLst/>
                          <a:latin typeface="Arial" charset="0"/>
                          <a:cs typeface="Times New Roman" pitchFamily="18" charset="0"/>
                        </a:rPr>
                        <a:t>Next steps</a:t>
                      </a:r>
                      <a:endParaRPr kumimoji="0" lang="sk-SK"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097139">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Milestone 1</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Collection of good practice examples dealing with limiting water abstraction</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End of 2013</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HU, PA5, ICPDR, PA4, GWP DS task Force</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sz="1200" b="1" i="0" u="none" strike="noStrike" cap="none" normalizeH="0" baseline="0" dirty="0" smtClean="0">
                          <a:ln>
                            <a:noFill/>
                          </a:ln>
                          <a:solidFill>
                            <a:srgbClr val="000000"/>
                          </a:solidFill>
                          <a:effectLst/>
                          <a:latin typeface="Arial" charset="0"/>
                          <a:cs typeface="Times New Roman" pitchFamily="18" charset="0"/>
                        </a:rPr>
                        <a:t>In progress. There is an ongoing project dealing with this topic (CC-Ware) and a finished project (CC-</a:t>
                      </a:r>
                      <a:r>
                        <a:rPr kumimoji="0" lang="en-US" sz="1200" b="1" i="0" u="none" strike="noStrike" cap="none" normalizeH="0" baseline="0" dirty="0" err="1" smtClean="0">
                          <a:ln>
                            <a:noFill/>
                          </a:ln>
                          <a:solidFill>
                            <a:srgbClr val="000000"/>
                          </a:solidFill>
                          <a:effectLst/>
                          <a:latin typeface="Arial" charset="0"/>
                          <a:cs typeface="Times New Roman" pitchFamily="18" charset="0"/>
                        </a:rPr>
                        <a:t>WaterS</a:t>
                      </a:r>
                      <a:r>
                        <a:rPr kumimoji="0" lang="en-US" sz="1200" b="1" i="0" u="none" strike="noStrike" cap="none" normalizeH="0" baseline="0" dirty="0" smtClean="0">
                          <a:ln>
                            <a:noFill/>
                          </a:ln>
                          <a:solidFill>
                            <a:srgbClr val="000000"/>
                          </a:solidFill>
                          <a:effectLst/>
                          <a:latin typeface="Arial" charset="0"/>
                          <a:cs typeface="Times New Roman" pitchFamily="18" charset="0"/>
                        </a:rPr>
                        <a:t>).</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In progress, CC-WaterS</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Continue the collection</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914282">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Milestone 2</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Dissemination of results of the best practices and policies for decision-makers and stakeholders</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First half of 2014</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HU, ICPDR, PA4</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1097139">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Milestone 3</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Integration of the results from the good practices collection into the Risk assessment and 2nd DRBMP</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End of 2013 and 2015 (DRBMP)</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ea typeface="Times New Roman" pitchFamily="18" charset="0"/>
                          <a:cs typeface="Calibri" pitchFamily="34" charset="0"/>
                        </a:rPr>
                        <a:t>HU, PA5, ICPDR, PA4</a:t>
                      </a:r>
                      <a:endParaRPr kumimoji="0" lang="sk-SK" sz="1200" b="1" i="0" u="none" strike="noStrike" cap="none" normalizeH="0" baseline="0" smtClean="0">
                        <a:ln>
                          <a:noFill/>
                        </a:ln>
                        <a:solidFill>
                          <a:srgbClr val="000000"/>
                        </a:solidFill>
                        <a:effectLst/>
                        <a:latin typeface="Arial" charset="0"/>
                        <a:ea typeface="Times New Roman" pitchFamily="18" charset="0"/>
                        <a:cs typeface="Calibri"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ea typeface="Times New Roman" pitchFamily="18" charset="0"/>
                          <a:cs typeface="Calibri" pitchFamily="34" charset="0"/>
                        </a:rPr>
                        <a:t>This milestone depends on previous, still on-going milestone/project, therefore its implementation has not started yet</a:t>
                      </a:r>
                      <a:endParaRPr kumimoji="0" lang="sk-SK" sz="1200" b="1" i="0" u="none" strike="noStrike" cap="none" normalizeH="0" baseline="0" dirty="0" smtClean="0">
                        <a:ln>
                          <a:noFill/>
                        </a:ln>
                        <a:solidFill>
                          <a:srgbClr val="000000"/>
                        </a:solidFill>
                        <a:effectLst/>
                        <a:latin typeface="Arial" charset="0"/>
                        <a:ea typeface="Times New Roman" pitchFamily="18" charset="0"/>
                        <a:cs typeface="Calibri"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914282">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Milestone 4</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cs typeface="Times New Roman" pitchFamily="18" charset="0"/>
                        </a:rPr>
                        <a:t>Pilot projects based on best practices of milestone n°1 and promotion</a:t>
                      </a:r>
                      <a:endParaRPr kumimoji="0" lang="sk-SK" sz="1200" b="1" i="0" u="none" strike="noStrike" cap="none" normalizeH="0" baseline="0" dirty="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cs typeface="Times New Roman" pitchFamily="18" charset="0"/>
                        </a:rPr>
                        <a:t>continuous</a:t>
                      </a:r>
                      <a:endParaRPr kumimoji="0" lang="sk-SK"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smtClean="0">
                          <a:ln>
                            <a:noFill/>
                          </a:ln>
                          <a:solidFill>
                            <a:srgbClr val="000000"/>
                          </a:solidFill>
                          <a:effectLst/>
                          <a:latin typeface="Arial" charset="0"/>
                          <a:ea typeface="Times New Roman" pitchFamily="18" charset="0"/>
                          <a:cs typeface="Calibri" pitchFamily="34" charset="0"/>
                        </a:rPr>
                        <a:t>Project leaders</a:t>
                      </a:r>
                      <a:endParaRPr kumimoji="0" lang="sk-SK" sz="1200" b="1" i="0" u="none" strike="noStrike" cap="none" normalizeH="0" baseline="0" smtClean="0">
                        <a:ln>
                          <a:noFill/>
                        </a:ln>
                        <a:solidFill>
                          <a:srgbClr val="000000"/>
                        </a:solidFill>
                        <a:effectLst/>
                        <a:latin typeface="Arial" charset="0"/>
                        <a:ea typeface="Times New Roman" pitchFamily="18" charset="0"/>
                        <a:cs typeface="Calibri"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sz="1200" b="1" i="0" u="none" strike="noStrike" cap="none" normalizeH="0" baseline="0" dirty="0" smtClean="0">
                          <a:ln>
                            <a:noFill/>
                          </a:ln>
                          <a:solidFill>
                            <a:srgbClr val="000000"/>
                          </a:solidFill>
                          <a:effectLst/>
                          <a:latin typeface="Arial" charset="0"/>
                          <a:ea typeface="Times New Roman" pitchFamily="18" charset="0"/>
                          <a:cs typeface="Calibri" pitchFamily="34" charset="0"/>
                        </a:rPr>
                        <a:t>This milestone depends on previous, still on-going milestone/project, therefore its implementation has not started yet</a:t>
                      </a:r>
                      <a:endParaRPr kumimoji="0" lang="sk-SK" sz="1200" b="1" i="0" u="none" strike="noStrike" cap="none" normalizeH="0" baseline="0" dirty="0" smtClean="0">
                        <a:ln>
                          <a:noFill/>
                        </a:ln>
                        <a:solidFill>
                          <a:srgbClr val="000000"/>
                        </a:solidFill>
                        <a:effectLst/>
                        <a:latin typeface="Arial" charset="0"/>
                        <a:ea typeface="Times New Roman" pitchFamily="18" charset="0"/>
                        <a:cs typeface="Calibri"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just" defTabSz="914400" rtl="0" eaLnBrk="1" fontAlgn="base" latinLnBrk="0" hangingPunct="1">
                        <a:lnSpc>
                          <a:spcPct val="100000"/>
                        </a:lnSpc>
                        <a:spcBef>
                          <a:spcPct val="0"/>
                        </a:spcBef>
                        <a:spcAft>
                          <a:spcPts val="1200"/>
                        </a:spcAft>
                        <a:buClrTx/>
                        <a:buSzTx/>
                        <a:buFontTx/>
                        <a:buNone/>
                        <a:tabLst/>
                      </a:pPr>
                      <a:endParaRPr kumimoji="0" lang="en-GB" sz="1200" b="1" i="0" u="none" strike="noStrike" cap="none" normalizeH="0" baseline="0" smtClean="0">
                        <a:ln>
                          <a:noFill/>
                        </a:ln>
                        <a:solidFill>
                          <a:srgbClr val="000000"/>
                        </a:solidFill>
                        <a:effectLst/>
                        <a:latin typeface="Arial"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457200" y="274638"/>
            <a:ext cx="8229600" cy="58737"/>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325115" y="72752"/>
          <a:ext cx="8568952" cy="6400800"/>
        </p:xfrm>
        <a:graphic>
          <a:graphicData uri="http://schemas.openxmlformats.org/drawingml/2006/table">
            <a:tbl>
              <a:tblPr firstRow="1" bandRow="1">
                <a:tableStyleId>{5C22544A-7EE6-4342-B048-85BDC9FD1C3A}</a:tableStyleId>
              </a:tblPr>
              <a:tblGrid>
                <a:gridCol w="936104"/>
                <a:gridCol w="1440160"/>
                <a:gridCol w="792088"/>
                <a:gridCol w="864096"/>
                <a:gridCol w="1008112"/>
                <a:gridCol w="2304256"/>
                <a:gridCol w="1224136"/>
              </a:tblGrid>
              <a:tr h="792088">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a:t>
                      </a:r>
                    </a:p>
                    <a:p>
                      <a:pPr algn="just">
                        <a:spcAft>
                          <a:spcPts val="1200"/>
                        </a:spcAft>
                      </a:pP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en-GB" sz="1200" b="1" smtClean="0">
                          <a:solidFill>
                            <a:schemeClr val="tx1"/>
                          </a:solidFill>
                          <a:latin typeface="+mn-lt"/>
                          <a:ea typeface="Times New Roman"/>
                          <a:cs typeface="Times New Roman"/>
                        </a:rPr>
                        <a:t>Next steps</a:t>
                      </a:r>
                      <a:endParaRPr lang="sk-SK" sz="1200" smtClean="0">
                        <a:solidFill>
                          <a:schemeClr val="tx1"/>
                        </a:solidFill>
                        <a:latin typeface="Times New Roman"/>
                        <a:ea typeface="Times New Roman"/>
                        <a:cs typeface="Times New Roman"/>
                      </a:endParaRPr>
                    </a:p>
                    <a:p>
                      <a:pPr algn="just">
                        <a:spcAft>
                          <a:spcPts val="1200"/>
                        </a:spcAft>
                      </a:pP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spcAft>
                          <a:spcPts val="0"/>
                        </a:spcAft>
                      </a:pPr>
                      <a:r>
                        <a:rPr lang="en-GB" sz="1200" dirty="0">
                          <a:latin typeface="Arial"/>
                          <a:ea typeface="Times New Roman"/>
                          <a:cs typeface="Times New Roman"/>
                        </a:rPr>
                        <a:t>Output 2</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GB" sz="1200" dirty="0">
                          <a:latin typeface="Arial"/>
                          <a:ea typeface="Times New Roman"/>
                          <a:cs typeface="Times New Roman"/>
                        </a:rPr>
                        <a:t>Supporting documents to financing of 2nd Joint Programme of Measures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lang="sk-SK" sz="1200" b="1" kern="1200" dirty="0" smtClean="0">
                          <a:solidFill>
                            <a:schemeClr val="dk1"/>
                          </a:solidFill>
                          <a:highlight>
                            <a:srgbClr val="FFFF00"/>
                          </a:highlight>
                          <a:latin typeface="Arial"/>
                          <a:ea typeface="Times New Roman"/>
                          <a:cs typeface="+mn-cs"/>
                        </a:rPr>
                        <a:t>End </a:t>
                      </a:r>
                      <a:r>
                        <a:rPr lang="sk-SK" sz="1200" b="1" kern="1200" dirty="0" err="1" smtClean="0">
                          <a:solidFill>
                            <a:schemeClr val="dk1"/>
                          </a:solidFill>
                          <a:highlight>
                            <a:srgbClr val="FFFF00"/>
                          </a:highlight>
                          <a:latin typeface="Arial"/>
                          <a:ea typeface="Times New Roman"/>
                          <a:cs typeface="+mn-cs"/>
                        </a:rPr>
                        <a:t>of</a:t>
                      </a:r>
                      <a:r>
                        <a:rPr lang="sk-SK" sz="1200" b="1" kern="1200" dirty="0" smtClean="0">
                          <a:solidFill>
                            <a:schemeClr val="dk1"/>
                          </a:solidFill>
                          <a:highlight>
                            <a:srgbClr val="FFFF00"/>
                          </a:highlight>
                          <a:latin typeface="Arial"/>
                          <a:ea typeface="Times New Roman"/>
                          <a:cs typeface="+mn-cs"/>
                        </a:rPr>
                        <a:t> 2014</a:t>
                      </a:r>
                      <a:endParaRPr lang="sk-SK" sz="1200" b="1" kern="1200" dirty="0">
                        <a:solidFill>
                          <a:schemeClr val="dk1"/>
                        </a:solidFill>
                        <a:highlight>
                          <a:srgbClr val="FFFF00"/>
                        </a:highlight>
                        <a:latin typeface="Arial"/>
                        <a:ea typeface="Times New Roman"/>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0"/>
                        </a:spcAft>
                      </a:pPr>
                      <a:r>
                        <a:rPr lang="en-GB" sz="1200" dirty="0">
                          <a:latin typeface="Arial"/>
                          <a:ea typeface="Times New Roman"/>
                          <a:cs typeface="Times New Roman"/>
                        </a:rPr>
                        <a:t>EUSDR PA4 and ICPDR</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dirty="0">
                          <a:latin typeface="Arial"/>
                          <a:ea typeface="Times New Roman"/>
                          <a:cs typeface="Times New Roman"/>
                        </a:rPr>
                        <a:t>In progress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dirty="0">
                          <a:latin typeface="Arial"/>
                          <a:ea typeface="Times New Roman"/>
                          <a:cs typeface="Times New Roman"/>
                        </a:rPr>
                        <a:t> Outcomes of the workshop as of 2013 4-5 April (see also output 1)</a:t>
                      </a:r>
                      <a:endParaRPr lang="sk-SK" sz="1200" dirty="0">
                        <a:latin typeface="Times New Roman"/>
                        <a:ea typeface="Times New Roman"/>
                        <a:cs typeface="Times New Roman"/>
                      </a:endParaRPr>
                    </a:p>
                    <a:p>
                      <a:pPr algn="just">
                        <a:spcAft>
                          <a:spcPts val="0"/>
                        </a:spcAft>
                      </a:pPr>
                      <a:r>
                        <a:rPr lang="en-GB" sz="1200" dirty="0">
                          <a:latin typeface="Arial"/>
                          <a:ea typeface="Times New Roman"/>
                          <a:cs typeface="Times New Roman"/>
                        </a:rPr>
                        <a:t>Summary document to be prepared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GB" sz="1200" dirty="0">
                          <a:latin typeface="Arial"/>
                          <a:ea typeface="Times New Roman"/>
                          <a:cs typeface="Times New Roman"/>
                        </a:rPr>
                        <a:t>Discussion with the ICPDR on the harmonisation of the work</a:t>
                      </a:r>
                      <a:endParaRPr lang="sk-SK" sz="1200" dirty="0">
                        <a:latin typeface="Times New Roman"/>
                        <a:ea typeface="Times New Roman"/>
                        <a:cs typeface="Times New Roman"/>
                      </a:endParaRPr>
                    </a:p>
                    <a:p>
                      <a:pPr algn="just">
                        <a:spcAft>
                          <a:spcPts val="0"/>
                        </a:spcAft>
                      </a:pPr>
                      <a:r>
                        <a:rPr lang="en-GB" sz="1200" dirty="0">
                          <a:latin typeface="Arial"/>
                          <a:ea typeface="Times New Roman"/>
                          <a:cs typeface="Times New Roman"/>
                        </a:rPr>
                        <a:t>Development of the related document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0"/>
                        </a:spcAft>
                      </a:pPr>
                      <a:r>
                        <a:rPr lang="en-GB" sz="1200" b="1">
                          <a:latin typeface="Arial"/>
                          <a:ea typeface="Times New Roman"/>
                        </a:rPr>
                        <a:t>Milestone 3</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GB" sz="1200" b="1" dirty="0">
                          <a:latin typeface="Arial"/>
                          <a:ea typeface="Times New Roman"/>
                        </a:rPr>
                        <a:t>Update of the Analysis Report</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sk-SK" sz="1200" b="1" dirty="0" err="1" smtClean="0">
                          <a:highlight>
                            <a:srgbClr val="FFFF00"/>
                          </a:highlight>
                          <a:latin typeface="Arial"/>
                          <a:ea typeface="Times New Roman"/>
                        </a:rPr>
                        <a:t>First</a:t>
                      </a:r>
                      <a:r>
                        <a:rPr lang="sk-SK" sz="1200" b="1" dirty="0" smtClean="0">
                          <a:highlight>
                            <a:srgbClr val="FFFF00"/>
                          </a:highlight>
                          <a:latin typeface="Arial"/>
                          <a:ea typeface="Times New Roman"/>
                        </a:rPr>
                        <a:t> </a:t>
                      </a:r>
                      <a:r>
                        <a:rPr lang="sk-SK" sz="1200" b="1" dirty="0" err="1" smtClean="0">
                          <a:highlight>
                            <a:srgbClr val="FFFF00"/>
                          </a:highlight>
                          <a:latin typeface="Arial"/>
                          <a:ea typeface="Times New Roman"/>
                        </a:rPr>
                        <a:t>half</a:t>
                      </a:r>
                      <a:r>
                        <a:rPr lang="sk-SK" sz="1200" b="1" dirty="0" smtClean="0">
                          <a:highlight>
                            <a:srgbClr val="FFFF00"/>
                          </a:highlight>
                          <a:latin typeface="Arial"/>
                          <a:ea typeface="Times New Roman"/>
                        </a:rPr>
                        <a:t> </a:t>
                      </a:r>
                      <a:r>
                        <a:rPr lang="sk-SK" sz="1200" b="1" dirty="0" err="1" smtClean="0">
                          <a:highlight>
                            <a:srgbClr val="FFFF00"/>
                          </a:highlight>
                          <a:latin typeface="Arial"/>
                          <a:ea typeface="Times New Roman"/>
                        </a:rPr>
                        <a:t>of</a:t>
                      </a:r>
                      <a:r>
                        <a:rPr lang="sk-SK" sz="1200" b="1" dirty="0" smtClean="0">
                          <a:highlight>
                            <a:srgbClr val="FFFF00"/>
                          </a:highlight>
                          <a:latin typeface="Arial"/>
                          <a:ea typeface="Times New Roman"/>
                        </a:rPr>
                        <a:t> 2014</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0"/>
                        </a:spcAft>
                      </a:pPr>
                      <a:r>
                        <a:rPr lang="en-GB" sz="1200" b="1" dirty="0">
                          <a:latin typeface="Arial"/>
                          <a:ea typeface="Times New Roman"/>
                        </a:rPr>
                        <a:t>ICPDR</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Document currently under development</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Data collection is ongoing</a:t>
                      </a:r>
                      <a:endParaRPr lang="sk-SK" sz="1200">
                        <a:latin typeface="Times New Roman"/>
                        <a:ea typeface="Times New Roman"/>
                      </a:endParaRPr>
                    </a:p>
                    <a:p>
                      <a:pPr algn="just">
                        <a:spcAft>
                          <a:spcPts val="0"/>
                        </a:spcAft>
                      </a:pPr>
                      <a:r>
                        <a:rPr lang="en-GB" sz="1200" b="1">
                          <a:latin typeface="Arial"/>
                          <a:ea typeface="Times New Roman"/>
                        </a:rPr>
                        <a:t>Development of the draft document is ongoing</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Finalisation of data collection</a:t>
                      </a:r>
                      <a:endParaRPr lang="sk-SK" sz="1200">
                        <a:latin typeface="Times New Roman"/>
                        <a:ea typeface="Times New Roman"/>
                      </a:endParaRPr>
                    </a:p>
                    <a:p>
                      <a:pPr algn="just">
                        <a:spcAft>
                          <a:spcPts val="0"/>
                        </a:spcAft>
                      </a:pPr>
                      <a:r>
                        <a:rPr lang="en-GB" sz="1200" b="1">
                          <a:latin typeface="Arial"/>
                          <a:ea typeface="Times New Roman"/>
                        </a:rPr>
                        <a:t>Drafting and finalisation of the document</a:t>
                      </a:r>
                      <a:endParaRPr lang="sk-SK" sz="1200">
                        <a:latin typeface="Times New Roman"/>
                        <a:ea typeface="Times New Roman"/>
                      </a:endParaRPr>
                    </a:p>
                    <a:p>
                      <a:pPr algn="just">
                        <a:spcAft>
                          <a:spcPts val="0"/>
                        </a:spcAft>
                      </a:pPr>
                      <a:r>
                        <a:rPr lang="en-GB" sz="1200" b="1">
                          <a:latin typeface="Arial"/>
                          <a:ea typeface="Times New Roman"/>
                        </a:rPr>
                        <a:t>Endorsement of the document by the ICPDR HoDs in June 2014</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0"/>
                        </a:spcAft>
                      </a:pPr>
                      <a:r>
                        <a:rPr lang="en-GB" sz="1200" b="1">
                          <a:latin typeface="Arial"/>
                          <a:ea typeface="Times New Roman"/>
                        </a:rPr>
                        <a:t>Milestone 4</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2nd Management Plan</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200" b="1" kern="1200" dirty="0" smtClean="0">
                          <a:solidFill>
                            <a:schemeClr val="dk1"/>
                          </a:solidFill>
                          <a:latin typeface="+mn-lt"/>
                          <a:ea typeface="+mn-ea"/>
                          <a:cs typeface="+mn-cs"/>
                        </a:rPr>
                        <a:t>End 2015</a:t>
                      </a:r>
                      <a:r>
                        <a:rPr lang="en-GB" sz="1200" kern="1200" dirty="0" smtClean="0">
                          <a:solidFill>
                            <a:schemeClr val="dk1"/>
                          </a:solidFill>
                          <a:latin typeface="+mn-lt"/>
                          <a:ea typeface="+mn-ea"/>
                          <a:cs typeface="+mn-cs"/>
                        </a:rPr>
                        <a:t> </a:t>
                      </a:r>
                      <a:endParaRPr lang="sk-SK" sz="1200" kern="1200" dirty="0">
                        <a:solidFill>
                          <a:schemeClr val="dk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0"/>
                        </a:spcAft>
                      </a:pPr>
                      <a:r>
                        <a:rPr lang="en-GB" sz="1200" b="1">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Preparation ongoing</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a:latin typeface="Arial"/>
                          <a:ea typeface="Times New Roman"/>
                        </a:rPr>
                        <a:t>Draft structure and outline of 2</a:t>
                      </a:r>
                      <a:r>
                        <a:rPr lang="en-GB" sz="1200" b="1" baseline="30000">
                          <a:latin typeface="Arial"/>
                          <a:ea typeface="Times New Roman"/>
                        </a:rPr>
                        <a:t>nd</a:t>
                      </a:r>
                      <a:r>
                        <a:rPr lang="en-GB" sz="1200" b="1">
                          <a:latin typeface="Arial"/>
                          <a:ea typeface="Times New Roman"/>
                        </a:rPr>
                        <a:t> DRBM Plan prepared and discussed; Public Participation schedule published for 6 months, ready for adoption.</a:t>
                      </a:r>
                      <a:endParaRPr lang="sk-SK" sz="1200">
                        <a:latin typeface="Times New Roman"/>
                        <a:ea typeface="Times New Roman"/>
                      </a:endParaRPr>
                    </a:p>
                    <a:p>
                      <a:pPr algn="just">
                        <a:spcAft>
                          <a:spcPts val="0"/>
                        </a:spcAft>
                      </a:pPr>
                      <a:r>
                        <a:rPr lang="en-GB" sz="1200" b="1">
                          <a:latin typeface="Arial"/>
                          <a:ea typeface="Times New Roman"/>
                        </a:rPr>
                        <a:t>Updated Interim Overview on the Significant Water Management Issues ready for adoption and 6 months public consultation</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GB" sz="1200" b="1" dirty="0">
                          <a:latin typeface="Arial"/>
                          <a:ea typeface="Times New Roman"/>
                        </a:rPr>
                        <a:t>Data collection and preparation of draft 2</a:t>
                      </a:r>
                      <a:r>
                        <a:rPr lang="en-GB" sz="1200" b="1" baseline="30000" dirty="0">
                          <a:latin typeface="Arial"/>
                          <a:ea typeface="Times New Roman"/>
                        </a:rPr>
                        <a:t>nd</a:t>
                      </a:r>
                      <a:r>
                        <a:rPr lang="en-GB" sz="1200" b="1" dirty="0">
                          <a:latin typeface="Arial"/>
                          <a:ea typeface="Times New Roman"/>
                        </a:rPr>
                        <a:t> DRBM until December 2014 for public consultation Plan</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dpis 1"/>
          <p:cNvSpPr>
            <a:spLocks noGrp="1"/>
          </p:cNvSpPr>
          <p:nvPr>
            <p:ph type="title"/>
          </p:nvPr>
        </p:nvSpPr>
        <p:spPr/>
        <p:txBody>
          <a:bodyPr/>
          <a:lstStyle/>
          <a:p>
            <a:r>
              <a:rPr lang="en-GB" altLang="hu-HU" sz="2000" smtClean="0"/>
              <a:t>Action 12: </a:t>
            </a:r>
            <a:r>
              <a:rPr lang="en-GB" altLang="hu-HU" sz="2000" b="1" i="1" smtClean="0"/>
              <a:t>“To strengthen general awareness and facilities exchange of good practice in integrated water management issues in the Danube Basin among decision-makers at all levels and among the population of the Region”</a:t>
            </a:r>
            <a:endParaRPr lang="sk-SK" altLang="hu-HU" sz="2400" smtClean="0"/>
          </a:p>
        </p:txBody>
      </p:sp>
      <p:graphicFrame>
        <p:nvGraphicFramePr>
          <p:cNvPr id="4" name="Zástupný symbol obsahu 3"/>
          <p:cNvGraphicFramePr>
            <a:graphicFrameLocks noGrp="1"/>
          </p:cNvGraphicFramePr>
          <p:nvPr>
            <p:ph idx="1"/>
          </p:nvPr>
        </p:nvGraphicFramePr>
        <p:xfrm>
          <a:off x="179388" y="1600200"/>
          <a:ext cx="8712200" cy="4479925"/>
        </p:xfrm>
        <a:graphic>
          <a:graphicData uri="http://schemas.openxmlformats.org/drawingml/2006/table">
            <a:tbl>
              <a:tblPr firstRow="1" bandRow="1">
                <a:tableStyleId>{5C22544A-7EE6-4342-B048-85BDC9FD1C3A}</a:tableStyleId>
              </a:tblPr>
              <a:tblGrid>
                <a:gridCol w="864022"/>
                <a:gridCol w="1872043"/>
                <a:gridCol w="997736"/>
                <a:gridCol w="658302"/>
                <a:gridCol w="1830898"/>
                <a:gridCol w="1841185"/>
                <a:gridCol w="648015"/>
              </a:tblGrid>
              <a:tr h="6399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12</a:t>
                      </a:r>
                    </a:p>
                    <a:p>
                      <a:endParaRPr lang="sk-SK" sz="1200" b="1" dirty="0">
                        <a:latin typeface="+mn-lt"/>
                      </a:endParaRPr>
                    </a:p>
                  </a:txBody>
                  <a:tcPr marL="91432" marR="91432"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Name</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Deadline</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Responsible actors</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Status of the action and Progress in 2013</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Results (available and expected results)</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Next steps</a:t>
                      </a:r>
                      <a:endParaRPr lang="sk-SK" sz="1200" b="1" dirty="0">
                        <a:solidFill>
                          <a:schemeClr val="tx1"/>
                        </a:solidFill>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2833">
                <a:tc>
                  <a:txBody>
                    <a:bodyPr/>
                    <a:lstStyle/>
                    <a:p>
                      <a:pPr algn="just">
                        <a:spcAft>
                          <a:spcPts val="1200"/>
                        </a:spcAft>
                      </a:pPr>
                      <a:r>
                        <a:rPr lang="en-GB" sz="1200" b="1" dirty="0">
                          <a:latin typeface="+mn-lt"/>
                          <a:ea typeface="Times New Roman"/>
                          <a:cs typeface="Times New Roman"/>
                        </a:rPr>
                        <a:t>Milestone 1</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Danube Day 2012 held in 14 countries with more than 100 individual events</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continuously every year for Danube Day, 30 November for review diary</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ICPDR</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On the 29</a:t>
                      </a:r>
                      <a:r>
                        <a:rPr lang="en-GB" sz="1200" b="1" baseline="30000" dirty="0">
                          <a:latin typeface="+mn-lt"/>
                          <a:ea typeface="Times New Roman"/>
                          <a:cs typeface="Times New Roman"/>
                        </a:rPr>
                        <a:t>th</a:t>
                      </a:r>
                      <a:r>
                        <a:rPr lang="en-GB" sz="1200" b="1" dirty="0">
                          <a:latin typeface="+mn-lt"/>
                          <a:ea typeface="Times New Roman"/>
                          <a:cs typeface="Times New Roman"/>
                        </a:rPr>
                        <a:t> June 2013 countries celebrated in national level the Day </a:t>
                      </a:r>
                      <a:r>
                        <a:rPr lang="en-GB" sz="1200" b="1" u="sng" dirty="0">
                          <a:solidFill>
                            <a:srgbClr val="0000FF"/>
                          </a:solidFill>
                          <a:latin typeface="+mn-lt"/>
                          <a:ea typeface="Times New Roman"/>
                          <a:cs typeface="Times New Roman"/>
                          <a:hlinkClick r:id="rId2"/>
                        </a:rPr>
                        <a:t>http://www.icpdr.org/main/activities-projects/danube-day</a:t>
                      </a:r>
                      <a:r>
                        <a:rPr lang="en-GB" sz="1200" b="1" u="sng" dirty="0">
                          <a:solidFill>
                            <a:srgbClr val="0000FF"/>
                          </a:solidFill>
                          <a:latin typeface="+mn-lt"/>
                          <a:ea typeface="Times New Roman"/>
                          <a:cs typeface="Times New Roman"/>
                        </a:rPr>
                        <a:t>, </a:t>
                      </a:r>
                      <a:r>
                        <a:rPr lang="en-GB" sz="1200" b="1" u="sng" dirty="0">
                          <a:solidFill>
                            <a:srgbClr val="0000FF"/>
                          </a:solidFill>
                          <a:latin typeface="+mn-lt"/>
                          <a:ea typeface="Times New Roman"/>
                          <a:cs typeface="Times New Roman"/>
                          <a:hlinkClick r:id="rId3"/>
                        </a:rPr>
                        <a:t>http://www.danubeday.org/</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pictures, interview etc are available on the ICPDR website</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review diary</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77103">
                <a:tc>
                  <a:txBody>
                    <a:bodyPr/>
                    <a:lstStyle/>
                    <a:p>
                      <a:pPr algn="just">
                        <a:spcAft>
                          <a:spcPts val="1200"/>
                        </a:spcAft>
                      </a:pPr>
                      <a:r>
                        <a:rPr lang="en-GB" sz="1200" b="1">
                          <a:latin typeface="+mn-lt"/>
                          <a:ea typeface="Times New Roman"/>
                          <a:cs typeface="Times New Roman"/>
                        </a:rPr>
                        <a:t>Milestone 2</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Re-launch of the ICPDR Website as a tool to communicate accessible and appealing information on RBM efforts of the ICPDR as a contributing organization in implementation of some PAs of EUSDR.  Link to the region website</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algn="l">
                        <a:spcAft>
                          <a:spcPts val="1200"/>
                        </a:spcAft>
                      </a:pPr>
                      <a:r>
                        <a:rPr lang="en-GB" sz="1200" b="1">
                          <a:latin typeface="+mn-lt"/>
                          <a:ea typeface="Times New Roman"/>
                          <a:cs typeface="Times New Roman"/>
                        </a:rPr>
                        <a:t>June 2012 for re-launch of the ICPDR website</a:t>
                      </a:r>
                      <a:endParaRPr lang="sk-SK" sz="1200" b="1">
                        <a:latin typeface="+mn-lt"/>
                        <a:ea typeface="Times New Roman"/>
                        <a:cs typeface="Times New Roman"/>
                      </a:endParaRPr>
                    </a:p>
                    <a:p>
                      <a:pPr marL="21590" algn="l">
                        <a:spcAft>
                          <a:spcPts val="1200"/>
                        </a:spcAft>
                      </a:pPr>
                      <a:r>
                        <a:rPr lang="en-GB" sz="1200" b="1">
                          <a:latin typeface="+mn-lt"/>
                          <a:ea typeface="Times New Roman"/>
                          <a:cs typeface="Times New Roman"/>
                        </a:rPr>
                        <a:t>End of 2012 for including and linking EUSDR items</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ICPDR, PA4</a:t>
                      </a:r>
                      <a:endParaRPr lang="sk-SK" sz="1200" b="1">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Finalised, ICPDR.org was re-launched in summer 2012. All contents of the website were reviewed, outdated information was removed, new contents added, </a:t>
                      </a:r>
                      <a:r>
                        <a:rPr lang="en-GB" sz="1200" b="1" u="sng" dirty="0">
                          <a:solidFill>
                            <a:srgbClr val="0000FF"/>
                          </a:solidFill>
                          <a:latin typeface="+mn-lt"/>
                          <a:ea typeface="Times New Roman"/>
                          <a:cs typeface="Times New Roman"/>
                          <a:hlinkClick r:id="rId4"/>
                        </a:rPr>
                        <a:t>http://www.icpdr.org</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ICPDR website is re-launched in 2012.</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Website update continuously</a:t>
                      </a:r>
                      <a:endParaRPr lang="sk-SK" sz="1200" b="1" dirty="0">
                        <a:latin typeface="+mn-lt"/>
                        <a:ea typeface="Times New Roman"/>
                        <a:cs typeface="Times New Roman"/>
                      </a:endParaRPr>
                    </a:p>
                  </a:txBody>
                  <a:tcPr marL="68574" marR="6857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Nadpis 1"/>
          <p:cNvSpPr>
            <a:spLocks noGrp="1"/>
          </p:cNvSpPr>
          <p:nvPr>
            <p:ph type="title"/>
          </p:nvPr>
        </p:nvSpPr>
        <p:spPr/>
        <p:txBody>
          <a:bodyPr/>
          <a:lstStyle/>
          <a:p>
            <a:endParaRPr lang="hu-HU" altLang="hu-HU" smtClean="0"/>
          </a:p>
        </p:txBody>
      </p:sp>
      <p:graphicFrame>
        <p:nvGraphicFramePr>
          <p:cNvPr id="4" name="Zástupný symbol obsahu 3"/>
          <p:cNvGraphicFramePr>
            <a:graphicFrameLocks noGrp="1"/>
          </p:cNvGraphicFramePr>
          <p:nvPr>
            <p:ph idx="1"/>
          </p:nvPr>
        </p:nvGraphicFramePr>
        <p:xfrm>
          <a:off x="250825" y="692150"/>
          <a:ext cx="8445500" cy="5029200"/>
        </p:xfrm>
        <a:graphic>
          <a:graphicData uri="http://schemas.openxmlformats.org/drawingml/2006/table">
            <a:tbl>
              <a:tblPr firstRow="1" bandRow="1">
                <a:tableStyleId>{5C22544A-7EE6-4342-B048-85BDC9FD1C3A}</a:tableStyleId>
              </a:tblPr>
              <a:tblGrid>
                <a:gridCol w="864085"/>
                <a:gridCol w="2016194"/>
                <a:gridCol w="648062"/>
                <a:gridCol w="792076"/>
                <a:gridCol w="1440139"/>
                <a:gridCol w="2016194"/>
                <a:gridCol w="668749"/>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12</a:t>
                      </a:r>
                    </a:p>
                    <a:p>
                      <a:endParaRPr lang="sk-SK" sz="12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Name</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Deadline</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Responsible actors</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Status of the action and Progress in 2013</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Results (available and expected results)</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Next steps</a:t>
                      </a:r>
                      <a:endParaRPr lang="sk-SK" sz="1200" b="1" dirty="0">
                        <a:solidFill>
                          <a:schemeClr val="tx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dirty="0">
                          <a:latin typeface="+mn-lt"/>
                          <a:ea typeface="Times New Roman"/>
                          <a:cs typeface="Times New Roman"/>
                        </a:rPr>
                        <a:t>Milestone 3</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Organisation of the Danube Art Master as a basin-wide competition among schools and youth care facilities</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June of every year</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ICPDR</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In progress, </a:t>
                      </a:r>
                      <a:r>
                        <a:rPr lang="en-GB" sz="1200" b="1" u="sng" dirty="0">
                          <a:solidFill>
                            <a:srgbClr val="0000FF"/>
                          </a:solidFill>
                          <a:latin typeface="+mn-lt"/>
                          <a:ea typeface="Times New Roman"/>
                          <a:cs typeface="Times New Roman"/>
                          <a:hlinkClick r:id="rId2"/>
                        </a:rPr>
                        <a:t>http://www.icpdr.org/main/danube-art-master-2012-czech-republic-wins-competition</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Yearly competition is organised. In 2013 ceremonial event will be organised in the frame of the Budapest Water Summit to the national winners of the Danube Art masters. </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Continue the organisation</a:t>
                      </a:r>
                      <a:endParaRPr lang="sk-SK" sz="1200" b="1" dirty="0">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just" defTabSz="914400" rtl="0" eaLnBrk="1" latinLnBrk="0" hangingPunct="1">
                        <a:spcAft>
                          <a:spcPts val="1200"/>
                        </a:spcAft>
                      </a:pPr>
                      <a:r>
                        <a:rPr lang="en-GB" sz="1200" b="1" kern="1200" dirty="0">
                          <a:solidFill>
                            <a:schemeClr val="dk1"/>
                          </a:solidFill>
                          <a:latin typeface="+mn-lt"/>
                          <a:ea typeface="Times New Roman"/>
                          <a:cs typeface="Times New Roman"/>
                        </a:rPr>
                        <a:t>Milestone 4</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Information for the broad public on the progress report of the DRBMP implementation through an appropriate article in Danube Watch</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15 December 2012</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ICPDR, PA4</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Finalised, </a:t>
                      </a:r>
                      <a:r>
                        <a:rPr lang="en-GB" sz="1200" b="1" kern="1200" dirty="0">
                          <a:solidFill>
                            <a:schemeClr val="dk1"/>
                          </a:solidFill>
                          <a:latin typeface="+mn-lt"/>
                          <a:ea typeface="Times New Roman"/>
                          <a:cs typeface="Times New Roman"/>
                          <a:hlinkClick r:id="rId3"/>
                        </a:rPr>
                        <a:t>http://www.icpdr.org/main/publications/danube-watch</a:t>
                      </a:r>
                      <a:r>
                        <a:rPr lang="en-GB" sz="1200" b="1" kern="1200" dirty="0">
                          <a:solidFill>
                            <a:schemeClr val="dk1"/>
                          </a:solidFill>
                          <a:latin typeface="+mn-lt"/>
                          <a:ea typeface="Times New Roman"/>
                          <a:cs typeface="Times New Roman"/>
                        </a:rPr>
                        <a:t>.</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Article is published and available via the ICPDR website.</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Danube Watch articles</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just" defTabSz="914400" rtl="0" eaLnBrk="1" latinLnBrk="0" hangingPunct="1">
                        <a:spcAft>
                          <a:spcPts val="1200"/>
                        </a:spcAft>
                      </a:pPr>
                      <a:r>
                        <a:rPr lang="en-GB" sz="1200" b="1" kern="1200" dirty="0">
                          <a:solidFill>
                            <a:schemeClr val="dk1"/>
                          </a:solidFill>
                          <a:latin typeface="+mn-lt"/>
                          <a:ea typeface="Times New Roman"/>
                          <a:cs typeface="Times New Roman"/>
                        </a:rPr>
                        <a:t>Milestone 5</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Information exchange on the progress, achievements and current events of EUSDR PA4 to strengthen of general awareness</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continuous</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PA4, ICPDR</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On-going information through established media: Danube Watch, ICPDR.org, e-mail to ICPDR observer organisations</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website of the ICPDR re-launched, article in Danube Watch published </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Continue the exchange</a:t>
                      </a:r>
                      <a:endParaRPr lang="sk-SK" sz="1200" b="1" kern="1200" dirty="0">
                        <a:solidFill>
                          <a:schemeClr val="dk1"/>
                        </a:solidFill>
                        <a:latin typeface="+mn-lt"/>
                        <a:ea typeface="Times New Roman"/>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Nadpis 1"/>
          <p:cNvSpPr>
            <a:spLocks noGrp="1"/>
          </p:cNvSpPr>
          <p:nvPr>
            <p:ph type="title"/>
          </p:nvPr>
        </p:nvSpPr>
        <p:spPr/>
        <p:txBody>
          <a:bodyPr/>
          <a:lstStyle/>
          <a:p>
            <a:r>
              <a:rPr lang="en-US" altLang="hu-HU" sz="2000" smtClean="0"/>
              <a:t>Action 13: “</a:t>
            </a:r>
            <a:r>
              <a:rPr lang="en-US" altLang="hu-HU" sz="2000" b="1" i="1" smtClean="0"/>
              <a:t>To promote measures aimed at reducing knowledge deficits, developing and transferring tools, methods and guidelines concerning the safeguarding of drinking water supply.”</a:t>
            </a:r>
            <a:endParaRPr lang="sk-SK" altLang="hu-HU" sz="2000" smtClean="0"/>
          </a:p>
        </p:txBody>
      </p:sp>
      <p:graphicFrame>
        <p:nvGraphicFramePr>
          <p:cNvPr id="4" name="Zástupný symbol obsahu 3"/>
          <p:cNvGraphicFramePr>
            <a:graphicFrameLocks noGrp="1"/>
          </p:cNvGraphicFramePr>
          <p:nvPr>
            <p:ph idx="1"/>
          </p:nvPr>
        </p:nvGraphicFramePr>
        <p:xfrm>
          <a:off x="250825" y="1600200"/>
          <a:ext cx="8435975" cy="4754563"/>
        </p:xfrm>
        <a:graphic>
          <a:graphicData uri="http://schemas.openxmlformats.org/drawingml/2006/table">
            <a:tbl>
              <a:tblPr firstRow="1" bandRow="1">
                <a:tableStyleId>{5C22544A-7EE6-4342-B048-85BDC9FD1C3A}</a:tableStyleId>
              </a:tblPr>
              <a:tblGrid>
                <a:gridCol w="896369"/>
                <a:gridCol w="1912176"/>
                <a:gridCol w="806873"/>
                <a:gridCol w="777433"/>
                <a:gridCol w="1632846"/>
                <a:gridCol w="1205139"/>
                <a:gridCol w="1205139"/>
              </a:tblGrid>
              <a:tr h="7314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13</a:t>
                      </a:r>
                    </a:p>
                    <a:p>
                      <a:endParaRPr lang="sk-SK" sz="1200" dirty="0"/>
                    </a:p>
                  </a:txBody>
                  <a:tcPr marL="91448" marR="91448"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Name</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Deadline</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Responsible actors</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Status of the action and Progress in 2013</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Results (available and expected results)</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Next steps</a:t>
                      </a:r>
                      <a:endParaRPr lang="sk-SK" sz="1200" b="1" dirty="0">
                        <a:solidFill>
                          <a:schemeClr val="tx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207">
                <a:tc>
                  <a:txBody>
                    <a:bodyPr/>
                    <a:lstStyle/>
                    <a:p>
                      <a:pPr marL="0" algn="just" defTabSz="914400" rtl="0" eaLnBrk="1" latinLnBrk="0" hangingPunct="1">
                        <a:spcAft>
                          <a:spcPts val="1200"/>
                        </a:spcAft>
                      </a:pPr>
                      <a:r>
                        <a:rPr lang="en-GB" sz="1200" b="1" kern="1200" dirty="0">
                          <a:solidFill>
                            <a:schemeClr val="dk1"/>
                          </a:solidFill>
                          <a:latin typeface="+mn-lt"/>
                          <a:ea typeface="Times New Roman"/>
                          <a:cs typeface="Times New Roman"/>
                        </a:rPr>
                        <a:t>Milestone 1</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Identify responsible authorities, enterprises, associations responsible for drinking water supply</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End of 2012</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SK, ICPDR</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Finalised, list of the a</a:t>
                      </a:r>
                      <a:r>
                        <a:rPr lang="en-US" sz="1200" b="1" kern="1200" dirty="0" err="1">
                          <a:solidFill>
                            <a:schemeClr val="dk1"/>
                          </a:solidFill>
                          <a:latin typeface="+mn-lt"/>
                          <a:ea typeface="Times New Roman"/>
                          <a:cs typeface="Times New Roman"/>
                        </a:rPr>
                        <a:t>vailable</a:t>
                      </a:r>
                      <a:r>
                        <a:rPr lang="en-US" sz="1200" b="1" kern="1200" dirty="0">
                          <a:solidFill>
                            <a:schemeClr val="dk1"/>
                          </a:solidFill>
                          <a:latin typeface="+mn-lt"/>
                          <a:ea typeface="Times New Roman"/>
                          <a:cs typeface="Times New Roman"/>
                        </a:rPr>
                        <a:t> national and trans-national associations is prepared</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list of the a</a:t>
                      </a:r>
                      <a:r>
                        <a:rPr lang="en-US" sz="1200" b="1" kern="1200" dirty="0" err="1">
                          <a:solidFill>
                            <a:schemeClr val="dk1"/>
                          </a:solidFill>
                          <a:latin typeface="+mn-lt"/>
                          <a:ea typeface="Times New Roman"/>
                          <a:cs typeface="Times New Roman"/>
                        </a:rPr>
                        <a:t>vailable</a:t>
                      </a:r>
                      <a:r>
                        <a:rPr lang="en-US" sz="1200" b="1" kern="1200" dirty="0">
                          <a:solidFill>
                            <a:schemeClr val="dk1"/>
                          </a:solidFill>
                          <a:latin typeface="+mn-lt"/>
                          <a:ea typeface="Times New Roman"/>
                          <a:cs typeface="Times New Roman"/>
                        </a:rPr>
                        <a:t> national and trans-national associations is</a:t>
                      </a:r>
                      <a:r>
                        <a:rPr lang="en-GB" sz="1200" b="1" kern="1200" dirty="0">
                          <a:solidFill>
                            <a:schemeClr val="dk1"/>
                          </a:solidFill>
                          <a:latin typeface="+mn-lt"/>
                          <a:ea typeface="Times New Roman"/>
                          <a:cs typeface="Times New Roman"/>
                        </a:rPr>
                        <a:t> available</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Times New Roman"/>
                          <a:ea typeface="Times New Roman"/>
                          <a:cs typeface="Times New Roman"/>
                        </a:rPr>
                        <a:t>-</a:t>
                      </a:r>
                      <a:endParaRPr lang="sk-SK"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5810">
                <a:tc>
                  <a:txBody>
                    <a:bodyPr/>
                    <a:lstStyle/>
                    <a:p>
                      <a:pPr marL="0" algn="just" defTabSz="914400" rtl="0" eaLnBrk="1" latinLnBrk="0" hangingPunct="1">
                        <a:spcAft>
                          <a:spcPts val="1200"/>
                        </a:spcAft>
                      </a:pPr>
                      <a:r>
                        <a:rPr lang="en-GB" sz="1200" b="1" kern="1200" dirty="0">
                          <a:solidFill>
                            <a:schemeClr val="dk1"/>
                          </a:solidFill>
                          <a:latin typeface="+mn-lt"/>
                          <a:ea typeface="Times New Roman"/>
                          <a:cs typeface="Times New Roman"/>
                        </a:rPr>
                        <a:t>Milestone 2</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Develop joint actions with responsible authorities, enterprises, associations responsible for drinking water supply including transboundary issues on shared water resources</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2013</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SK, ICPDR, suppliers’ umbrella organizations</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In progress, Preparation of the structure of workshop/conference is ongoing. Conference will be held on 16- </a:t>
                      </a:r>
                      <a:r>
                        <a:rPr lang="sk-SK" sz="1200" b="1" kern="1200" dirty="0" smtClean="0">
                          <a:solidFill>
                            <a:schemeClr val="dk1"/>
                          </a:solidFill>
                          <a:latin typeface="+mn-lt"/>
                          <a:ea typeface="Times New Roman"/>
                          <a:cs typeface="Times New Roman"/>
                        </a:rPr>
                        <a:t>17.12.2013</a:t>
                      </a:r>
                      <a:r>
                        <a:rPr lang="en-US" sz="1200" b="1" kern="1200" dirty="0" smtClean="0">
                          <a:solidFill>
                            <a:schemeClr val="dk1"/>
                          </a:solidFill>
                          <a:latin typeface="+mn-lt"/>
                          <a:ea typeface="Times New Roman"/>
                          <a:cs typeface="Times New Roman"/>
                        </a:rPr>
                        <a:t> </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0075">
                <a:tc>
                  <a:txBody>
                    <a:bodyPr/>
                    <a:lstStyle/>
                    <a:p>
                      <a:pPr marL="0" algn="just" defTabSz="914400" rtl="0" eaLnBrk="1" latinLnBrk="0" hangingPunct="1">
                        <a:spcAft>
                          <a:spcPts val="1200"/>
                        </a:spcAft>
                      </a:pPr>
                      <a:r>
                        <a:rPr lang="en-GB" sz="1200" b="1" kern="1200" dirty="0">
                          <a:solidFill>
                            <a:schemeClr val="dk1"/>
                          </a:solidFill>
                          <a:latin typeface="+mn-lt"/>
                          <a:ea typeface="Times New Roman"/>
                          <a:cs typeface="Times New Roman"/>
                        </a:rPr>
                        <a:t>Milestone 3</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Implementation of joint actions with responsible authorities, enterprises, associations responsible for drinking water supply</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continuous</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US" sz="1200" b="1" kern="1200" dirty="0">
                          <a:solidFill>
                            <a:schemeClr val="dk1"/>
                          </a:solidFill>
                          <a:latin typeface="+mn-lt"/>
                          <a:ea typeface="Times New Roman"/>
                          <a:cs typeface="Times New Roman"/>
                        </a:rPr>
                        <a:t>countries and suppliers, BDCP</a:t>
                      </a: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endParaRPr lang="en-GB"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spcAft>
                          <a:spcPts val="1200"/>
                        </a:spcAft>
                      </a:pPr>
                      <a:r>
                        <a:rPr lang="en-GB" sz="1200" b="1" kern="1200" dirty="0">
                          <a:solidFill>
                            <a:schemeClr val="dk1"/>
                          </a:solidFill>
                          <a:latin typeface="+mn-lt"/>
                          <a:ea typeface="Times New Roman"/>
                          <a:cs typeface="Times New Roman"/>
                        </a:rPr>
                        <a:t>-</a:t>
                      </a:r>
                      <a:endParaRPr lang="sk-SK" sz="1200" b="1" kern="1200" dirty="0">
                        <a:solidFill>
                          <a:schemeClr val="dk1"/>
                        </a:solidFill>
                        <a:latin typeface="+mn-lt"/>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Times New Roman"/>
                        <a:ea typeface="Times New Roman"/>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adpis 1"/>
          <p:cNvSpPr>
            <a:spLocks noGrp="1"/>
          </p:cNvSpPr>
          <p:nvPr>
            <p:ph type="title"/>
          </p:nvPr>
        </p:nvSpPr>
        <p:spPr>
          <a:xfrm>
            <a:off x="468313" y="260350"/>
            <a:ext cx="8229600" cy="1143000"/>
          </a:xfrm>
        </p:spPr>
        <p:txBody>
          <a:bodyPr/>
          <a:lstStyle/>
          <a:p>
            <a:r>
              <a:rPr lang="en-GB" altLang="hu-HU" sz="2000" smtClean="0"/>
              <a:t>Action 14: </a:t>
            </a:r>
            <a:r>
              <a:rPr lang="en-GB" altLang="hu-HU" sz="2000" b="1" i="1" smtClean="0"/>
              <a:t>“To further strengthen Integrated Coastal Zone Management (ICZM) and Maritime Spatial Planning (MSP) practices on the Western shores of the Black Sea”</a:t>
            </a:r>
            <a:endParaRPr lang="sk-SK" altLang="hu-HU" sz="2000" smtClean="0"/>
          </a:p>
        </p:txBody>
      </p:sp>
      <p:graphicFrame>
        <p:nvGraphicFramePr>
          <p:cNvPr id="4" name="Zástupný symbol obsahu 3"/>
          <p:cNvGraphicFramePr>
            <a:graphicFrameLocks noGrp="1"/>
          </p:cNvGraphicFramePr>
          <p:nvPr>
            <p:ph idx="1"/>
          </p:nvPr>
        </p:nvGraphicFramePr>
        <p:xfrm>
          <a:off x="323850" y="1600200"/>
          <a:ext cx="8640763" cy="4937125"/>
        </p:xfrm>
        <a:graphic>
          <a:graphicData uri="http://schemas.openxmlformats.org/drawingml/2006/table">
            <a:tbl>
              <a:tblPr firstRow="1" bandRow="1">
                <a:tableStyleId>{5C22544A-7EE6-4342-B048-85BDC9FD1C3A}</a:tableStyleId>
              </a:tblPr>
              <a:tblGrid>
                <a:gridCol w="864076"/>
                <a:gridCol w="2160191"/>
                <a:gridCol w="504044"/>
                <a:gridCol w="792070"/>
                <a:gridCol w="1152102"/>
                <a:gridCol w="864076"/>
                <a:gridCol w="2304204"/>
              </a:tblGrid>
              <a:tr h="9142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14</a:t>
                      </a:r>
                    </a:p>
                    <a:p>
                      <a:endParaRPr lang="sk-SK" sz="1800" dirty="0"/>
                    </a:p>
                  </a:txBody>
                  <a:tcPr marL="91438" marR="91438"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Name</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Deadline</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Responsible actors</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Status of the action and Progress in 2013</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mn-lt"/>
                          <a:ea typeface="Times New Roman"/>
                          <a:cs typeface="Times New Roman"/>
                        </a:rPr>
                        <a:t>Results (available and expected results)</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mn-lt"/>
                          <a:ea typeface="Times New Roman"/>
                          <a:cs typeface="Times New Roman"/>
                        </a:rPr>
                        <a:t>Next steps</a:t>
                      </a:r>
                      <a:endParaRPr lang="sk-SK" sz="1200" b="1" dirty="0">
                        <a:solidFill>
                          <a:schemeClr val="tx1"/>
                        </a:solidFill>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139">
                <a:tc>
                  <a:txBody>
                    <a:bodyPr/>
                    <a:lstStyle/>
                    <a:p>
                      <a:pPr algn="just">
                        <a:spcAft>
                          <a:spcPts val="1200"/>
                        </a:spcAft>
                      </a:pPr>
                      <a:r>
                        <a:rPr lang="en-GB" sz="1200" b="1" dirty="0">
                          <a:latin typeface="+mn-lt"/>
                          <a:ea typeface="Times New Roman"/>
                          <a:cs typeface="Times New Roman"/>
                        </a:rPr>
                        <a:t>Milestone 1</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Development of specific project regarding the improvement of the Integrated Coastal Zone Management in the Black Sea Region</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2012</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RO</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In progress, kick-off meeting on 11-13 March 2013.</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Project planning in progress</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Project activities</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5708">
                <a:tc>
                  <a:txBody>
                    <a:bodyPr/>
                    <a:lstStyle/>
                    <a:p>
                      <a:pPr algn="just">
                        <a:spcAft>
                          <a:spcPts val="1200"/>
                        </a:spcAft>
                      </a:pPr>
                      <a:r>
                        <a:rPr lang="en-GB" sz="1200" b="1">
                          <a:latin typeface="+mn-lt"/>
                          <a:ea typeface="Times New Roman"/>
                          <a:cs typeface="Times New Roman"/>
                        </a:rPr>
                        <a:t>Milestone 2</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Provide contribution to the development of the ICZM Strategy for the </a:t>
                      </a:r>
                      <a:r>
                        <a:rPr lang="sk-SK" sz="1200" b="1" dirty="0" err="1" smtClean="0">
                          <a:latin typeface="+mn-lt"/>
                          <a:ea typeface="Times New Roman"/>
                          <a:cs typeface="Times New Roman"/>
                        </a:rPr>
                        <a:t>Black</a:t>
                      </a:r>
                      <a:r>
                        <a:rPr lang="sk-SK" sz="1200" b="1" dirty="0" smtClean="0">
                          <a:latin typeface="+mn-lt"/>
                          <a:ea typeface="Times New Roman"/>
                          <a:cs typeface="Times New Roman"/>
                        </a:rPr>
                        <a:t> </a:t>
                      </a:r>
                      <a:r>
                        <a:rPr lang="sk-SK" sz="1200" b="1" smtClean="0">
                          <a:latin typeface="+mn-lt"/>
                          <a:ea typeface="Times New Roman"/>
                          <a:cs typeface="Times New Roman"/>
                        </a:rPr>
                        <a:t>Sea</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30 </a:t>
                      </a:r>
                      <a:r>
                        <a:rPr lang="en-GB" sz="1200" b="1" dirty="0" smtClean="0">
                          <a:latin typeface="+mn-lt"/>
                          <a:ea typeface="Times New Roman"/>
                          <a:cs typeface="Times New Roman"/>
                        </a:rPr>
                        <a:t>Nov</a:t>
                      </a:r>
                      <a:r>
                        <a:rPr lang="sk-SK" sz="1200" b="1" dirty="0" smtClean="0">
                          <a:latin typeface="+mn-lt"/>
                          <a:ea typeface="Times New Roman"/>
                          <a:cs typeface="Times New Roman"/>
                        </a:rPr>
                        <a:t>.</a:t>
                      </a:r>
                      <a:r>
                        <a:rPr lang="en-GB" sz="1200" b="1" dirty="0" smtClean="0">
                          <a:latin typeface="+mn-lt"/>
                          <a:ea typeface="Times New Roman"/>
                          <a:cs typeface="Times New Roman"/>
                        </a:rPr>
                        <a:t>2013</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a:spcAft>
                          <a:spcPts val="1200"/>
                        </a:spcAft>
                      </a:pPr>
                      <a:r>
                        <a:rPr lang="en-GB" sz="1200" b="1" dirty="0">
                          <a:latin typeface="+mn-lt"/>
                          <a:ea typeface="Times New Roman"/>
                          <a:cs typeface="Times New Roman"/>
                        </a:rPr>
                        <a:t>RO, BG, UA</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In progress</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These results will be coordinated (harmonized) with the activities of the Commission on the Protection of the Black Sea Against Pollution (Black Sea Commission) and discussed within ICZM Advisory Group of the Black Sea Commission</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9995">
                <a:tc>
                  <a:txBody>
                    <a:bodyPr/>
                    <a:lstStyle/>
                    <a:p>
                      <a:pPr algn="just">
                        <a:spcAft>
                          <a:spcPts val="1200"/>
                        </a:spcAft>
                      </a:pPr>
                      <a:r>
                        <a:rPr lang="en-GB" sz="1200" b="1">
                          <a:latin typeface="+mn-lt"/>
                          <a:ea typeface="Times New Roman"/>
                          <a:cs typeface="Times New Roman"/>
                        </a:rPr>
                        <a:t>Milestone 3</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mn-lt"/>
                          <a:ea typeface="Times New Roman"/>
                          <a:cs typeface="Times New Roman"/>
                        </a:rPr>
                        <a:t>Development of a project proposal concerning marine environment protection considering the Marine Strategy Framework Directive and using the Maritime Spatial Planning</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30 March 2013</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a:spcAft>
                          <a:spcPts val="1200"/>
                        </a:spcAft>
                      </a:pPr>
                      <a:r>
                        <a:rPr lang="en-GB" sz="1200" b="1">
                          <a:latin typeface="+mn-lt"/>
                          <a:ea typeface="Times New Roman"/>
                          <a:cs typeface="Times New Roman"/>
                        </a:rPr>
                        <a:t>RO</a:t>
                      </a:r>
                      <a:endParaRPr lang="sk-SK" sz="1200" b="1">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In progress, proposal is under development at the level of the Black Sea Commission</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mn-lt"/>
                          <a:ea typeface="Times New Roman"/>
                          <a:cs typeface="Times New Roman"/>
                        </a:rPr>
                        <a:t>Continue to develop the proposal.</a:t>
                      </a:r>
                      <a:endParaRPr lang="sk-SK" sz="1200" b="1" dirty="0">
                        <a:latin typeface="+mn-lt"/>
                        <a:ea typeface="Times New Roman"/>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Nadpis 3"/>
          <p:cNvSpPr>
            <a:spLocks noGrp="1"/>
          </p:cNvSpPr>
          <p:nvPr>
            <p:ph type="ctrTitle"/>
          </p:nvPr>
        </p:nvSpPr>
        <p:spPr/>
        <p:txBody>
          <a:bodyPr/>
          <a:lstStyle/>
          <a:p>
            <a:r>
              <a:rPr lang="sk-SK" altLang="hu-HU" sz="4000" b="1" smtClean="0"/>
              <a:t>Thank you for your attention</a:t>
            </a:r>
          </a:p>
        </p:txBody>
      </p:sp>
      <p:sp>
        <p:nvSpPr>
          <p:cNvPr id="35843" name="Podnadpis 4"/>
          <p:cNvSpPr>
            <a:spLocks noGrp="1"/>
          </p:cNvSpPr>
          <p:nvPr>
            <p:ph type="subTitle" idx="1"/>
          </p:nvPr>
        </p:nvSpPr>
        <p:spPr/>
        <p:txBody>
          <a:bodyPr/>
          <a:lstStyle/>
          <a:p>
            <a:endParaRPr lang="hu-HU" altLang="hu-HU"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395288" y="260350"/>
            <a:ext cx="8229600" cy="1066800"/>
          </a:xfrm>
        </p:spPr>
        <p:txBody>
          <a:bodyPr/>
          <a:lstStyle/>
          <a:p>
            <a:pPr eaLnBrk="1" hangingPunct="1"/>
            <a:r>
              <a:rPr lang="en-GB" altLang="hu-HU" sz="2000" smtClean="0"/>
              <a:t>Action 2: </a:t>
            </a:r>
            <a:r>
              <a:rPr lang="en-GB" altLang="hu-HU" sz="2000" b="1" i="1" smtClean="0"/>
              <a:t>“To greatly strengthen cooperation at sub-basin level”</a:t>
            </a:r>
            <a:endParaRPr lang="sk-SK" altLang="hu-HU" sz="2000" smtClean="0"/>
          </a:p>
        </p:txBody>
      </p:sp>
      <p:graphicFrame>
        <p:nvGraphicFramePr>
          <p:cNvPr id="5166" name="Group 46"/>
          <p:cNvGraphicFramePr>
            <a:graphicFrameLocks noGrp="1"/>
          </p:cNvGraphicFramePr>
          <p:nvPr>
            <p:ph idx="1"/>
          </p:nvPr>
        </p:nvGraphicFramePr>
        <p:xfrm>
          <a:off x="250825" y="1341438"/>
          <a:ext cx="8589963" cy="5303520"/>
        </p:xfrm>
        <a:graphic>
          <a:graphicData uri="http://schemas.openxmlformats.org/drawingml/2006/table">
            <a:tbl>
              <a:tblPr/>
              <a:tblGrid>
                <a:gridCol w="863600"/>
                <a:gridCol w="1250950"/>
                <a:gridCol w="752475"/>
                <a:gridCol w="901700"/>
                <a:gridCol w="2179638"/>
                <a:gridCol w="1654175"/>
                <a:gridCol w="987425"/>
              </a:tblGrid>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sk-SK" altLang="hu-HU" sz="1200" b="1" i="0" u="none" strike="noStrike" cap="none" normalizeH="0" baseline="0" smtClean="0">
                          <a:ln>
                            <a:noFill/>
                          </a:ln>
                          <a:solidFill>
                            <a:schemeClr val="tx1"/>
                          </a:solidFill>
                          <a:effectLst/>
                          <a:latin typeface="Arial" charset="0"/>
                          <a:cs typeface="Times New Roman" pitchFamily="18" charset="0"/>
                        </a:rPr>
                        <a:t>Action 2</a:t>
                      </a:r>
                    </a:p>
                    <a:p>
                      <a:pPr marL="0" marR="0" lvl="0" indent="0" algn="just" defTabSz="914400" rtl="0" eaLnBrk="1" fontAlgn="base" latinLnBrk="0" hangingPunct="1">
                        <a:lnSpc>
                          <a:spcPct val="100000"/>
                        </a:lnSpc>
                        <a:spcBef>
                          <a:spcPct val="0"/>
                        </a:spcBef>
                        <a:spcAft>
                          <a:spcPts val="1200"/>
                        </a:spcAft>
                        <a:buClrTx/>
                        <a:buSzTx/>
                        <a:buFontTx/>
                        <a:buNone/>
                        <a:tabLst/>
                      </a:pP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Name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Deadline</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Responsible actors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Status of the action and Progress in 2013</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Results (available and expected results)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chemeClr val="tx1"/>
                          </a:solidFill>
                          <a:effectLst/>
                          <a:latin typeface="Arial" charset="0"/>
                          <a:cs typeface="Times New Roman" pitchFamily="18" charset="0"/>
                        </a:rPr>
                        <a:t>Next steps</a:t>
                      </a:r>
                      <a:endParaRPr kumimoji="0" lang="sk-SK" altLang="hu-HU" sz="12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Milestone 1</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Implementation of the 1st ITRBM Plan</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k-SK" altLang="hu-HU" sz="1200" b="1" i="0" u="none" strike="noStrike" cap="none" normalizeH="0" baseline="0" smtClean="0">
                          <a:ln>
                            <a:noFill/>
                          </a:ln>
                          <a:solidFill>
                            <a:srgbClr val="000000"/>
                          </a:solidFill>
                          <a:effectLst/>
                          <a:latin typeface="Arial" charset="0"/>
                          <a:cs typeface="Times New Roman" pitchFamily="18" charset="0"/>
                        </a:rPr>
                        <a:t>2015</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UA, SK, HU, RO, RS, (ICPDR Tisza Group)</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 Feedback on the progress of the Joint Programme of Measures has been prepared and should be endorsed  in 2014 (activity is prolonged due to institutional changes of ICPDR Tisza Group coordination).</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endorsement of the report by the ICPDr HoDs in 2014</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Project 1</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Case studies on sub-basin</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End 2012</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ICPDR Tisza Group (HU, RO, RS, SK, UA)</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Finalised: 2 case studies </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Studies (agriculture and water management and climate change case studies) are available via the ICPDR website</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N/A</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ts val="1200"/>
                        </a:spcAft>
                        <a:buClrTx/>
                        <a:buSzTx/>
                        <a:buFontTx/>
                        <a:buNone/>
                        <a:tabLst/>
                      </a:pPr>
                      <a:r>
                        <a:rPr kumimoji="0" lang="en-GB" altLang="hu-HU" sz="1200" b="1" i="0" u="none" strike="noStrike" cap="none" normalizeH="0" baseline="0" smtClean="0">
                          <a:ln>
                            <a:noFill/>
                          </a:ln>
                          <a:solidFill>
                            <a:srgbClr val="000000"/>
                          </a:solidFill>
                          <a:effectLst/>
                          <a:latin typeface="Arial" charset="0"/>
                          <a:cs typeface="Times New Roman" pitchFamily="18" charset="0"/>
                        </a:rPr>
                        <a:t>Project 2</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Early warning water quality monitoring system on transboundary rivers</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2020</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Water Boards on sub-region</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A cluster was established including on-line monitoring experts, analytical and toxicology experts and telecommunication and database experts. The preliminary results were presented in the Macro Regional Conference and in UN Budapest Water Summit</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altLang="hu-HU" sz="1200" b="0" i="0" u="none" strike="noStrike" cap="none" normalizeH="0" baseline="0" smtClean="0">
                          <a:ln>
                            <a:noFill/>
                          </a:ln>
                          <a:solidFill>
                            <a:srgbClr val="000000"/>
                          </a:solidFill>
                          <a:effectLst/>
                          <a:latin typeface="Arial" charset="0"/>
                          <a:cs typeface="Times New Roman" pitchFamily="18" charset="0"/>
                        </a:rPr>
                        <a:t>Applying for the funding of a feasibility study.</a:t>
                      </a:r>
                      <a:endParaRPr kumimoji="0" lang="sk-SK" altLang="hu-H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1"/>
          <p:cNvSpPr>
            <a:spLocks noGrp="1"/>
          </p:cNvSpPr>
          <p:nvPr>
            <p:ph type="title"/>
          </p:nvPr>
        </p:nvSpPr>
        <p:spPr>
          <a:xfrm>
            <a:off x="457200" y="274638"/>
            <a:ext cx="8229600" cy="346075"/>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7544" y="332656"/>
          <a:ext cx="8229599" cy="5669280"/>
        </p:xfrm>
        <a:graphic>
          <a:graphicData uri="http://schemas.openxmlformats.org/drawingml/2006/table">
            <a:tbl>
              <a:tblPr firstRow="1" bandRow="1">
                <a:tableStyleId>{5C22544A-7EE6-4342-B048-85BDC9FD1C3A}</a:tableStyleId>
              </a:tblPr>
              <a:tblGrid>
                <a:gridCol w="874440"/>
                <a:gridCol w="1296144"/>
                <a:gridCol w="648072"/>
                <a:gridCol w="792088"/>
                <a:gridCol w="1872208"/>
                <a:gridCol w="1570990"/>
                <a:gridCol w="1175657"/>
              </a:tblGrid>
              <a:tr h="370840">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2</a:t>
                      </a:r>
                    </a:p>
                    <a:p>
                      <a:pPr algn="just">
                        <a:spcAft>
                          <a:spcPts val="1200"/>
                        </a:spcAft>
                      </a:pP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dirty="0">
                          <a:latin typeface="Arial"/>
                          <a:ea typeface="Times New Roman"/>
                          <a:cs typeface="Times New Roman"/>
                        </a:rPr>
                        <a:t>Milestone 2</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Interim report on the 1st ITRBM Plan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b="1" dirty="0">
                          <a:latin typeface="Arial"/>
                          <a:ea typeface="Times New Roman"/>
                          <a:cs typeface="Times New Roman"/>
                        </a:rPr>
                        <a:t>UA, SK, HU, RO, RS, (ICPDR Tisza Group)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Feedback on the progress of the Joint Programme of Measures has been prepared and should be endorsed  in 2014 (activity is prolonged due to institutional changes of ICPDR Tisza Group coordination).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Report on the progress on the implementation of the Tisza JPM.</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Arial"/>
                          <a:ea typeface="Times New Roman"/>
                          <a:cs typeface="Times New Roman"/>
                        </a:rPr>
                        <a:t>endorsement of the report by the ICPDr HoDs in 2014</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just">
                        <a:spcAft>
                          <a:spcPts val="1200"/>
                        </a:spcAft>
                      </a:pPr>
                      <a:r>
                        <a:rPr lang="en-GB" sz="1200" b="1">
                          <a:latin typeface="Arial"/>
                          <a:ea typeface="Times New Roman"/>
                          <a:cs typeface="Times New Roman"/>
                        </a:rPr>
                        <a:t>Milestone 3</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Strengthening of cooperation in the Tisza River Basin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endParaRPr lang="en-GB" sz="1200" dirty="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endParaRPr lang="en-GB" sz="1200">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spcAft>
                          <a:spcPts val="1200"/>
                        </a:spcAft>
                      </a:pPr>
                      <a:r>
                        <a:rPr lang="en-GB" sz="1200" b="1" dirty="0">
                          <a:latin typeface="Arial"/>
                          <a:ea typeface="Times New Roman"/>
                          <a:cs typeface="Times New Roman"/>
                        </a:rPr>
                        <a:t>Output 1</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Proposal for a framework for a long-term cooperation between countries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First half of 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dirty="0">
                          <a:latin typeface="Arial"/>
                          <a:ea typeface="Times New Roman"/>
                          <a:cs typeface="Times New Roman"/>
                        </a:rPr>
                        <a:t>PA4, UA, SK, HU, RO, RS, ICPDR Tisza Group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err="1">
                          <a:latin typeface="Arial"/>
                          <a:ea typeface="Times New Roman"/>
                          <a:cs typeface="Times New Roman"/>
                        </a:rPr>
                        <a:t>ProTisza</a:t>
                      </a:r>
                      <a:r>
                        <a:rPr lang="en-GB" sz="1200" dirty="0">
                          <a:latin typeface="Arial"/>
                          <a:ea typeface="Times New Roman"/>
                          <a:cs typeface="Times New Roman"/>
                        </a:rPr>
                        <a:t> consortium set up</a:t>
                      </a:r>
                      <a:endParaRPr lang="sk-SK" sz="1200" dirty="0">
                        <a:latin typeface="Times New Roman"/>
                        <a:ea typeface="Times New Roman"/>
                        <a:cs typeface="Times New Roman"/>
                      </a:endParaRPr>
                    </a:p>
                    <a:p>
                      <a:pPr algn="l">
                        <a:spcAft>
                          <a:spcPts val="1200"/>
                        </a:spcAft>
                      </a:pPr>
                      <a:r>
                        <a:rPr lang="sk-SK" sz="1200" dirty="0" err="1" smtClean="0">
                          <a:latin typeface="Arial"/>
                          <a:ea typeface="Times New Roman"/>
                          <a:cs typeface="Times New Roman"/>
                        </a:rPr>
                        <a:t>Hungary</a:t>
                      </a:r>
                      <a:r>
                        <a:rPr lang="sk-SK" sz="1200" dirty="0" smtClean="0">
                          <a:latin typeface="Arial"/>
                          <a:ea typeface="Times New Roman"/>
                          <a:cs typeface="Times New Roman"/>
                        </a:rPr>
                        <a:t> </a:t>
                      </a:r>
                      <a:r>
                        <a:rPr lang="en-GB" sz="1200" dirty="0" smtClean="0">
                          <a:latin typeface="Arial"/>
                          <a:ea typeface="Times New Roman"/>
                          <a:cs typeface="Times New Roman"/>
                        </a:rPr>
                        <a:t>offered </a:t>
                      </a:r>
                      <a:r>
                        <a:rPr lang="en-GB" sz="1200" dirty="0">
                          <a:latin typeface="Arial"/>
                          <a:ea typeface="Times New Roman"/>
                          <a:cs typeface="Times New Roman"/>
                        </a:rPr>
                        <a:t>to coordinate ICPDR Tisza Group activities during the transition period</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Update project, discuss with project partners to ensure their continuous commitment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r" defTabSz="914400" rtl="0" eaLnBrk="1" latinLnBrk="0" hangingPunct="1">
                        <a:spcAft>
                          <a:spcPts val="1200"/>
                        </a:spcAft>
                      </a:pPr>
                      <a:r>
                        <a:rPr lang="en-GB" sz="1200" b="1" kern="1200" dirty="0">
                          <a:solidFill>
                            <a:schemeClr val="dk1"/>
                          </a:solidFill>
                          <a:latin typeface="Arial"/>
                          <a:ea typeface="Times New Roman"/>
                          <a:cs typeface="Times New Roman"/>
                        </a:rPr>
                        <a:t>Output 2</a:t>
                      </a:r>
                      <a:endParaRPr lang="sk-SK" sz="1200" b="1" kern="1200" dirty="0">
                        <a:solidFill>
                          <a:schemeClr val="dk1"/>
                        </a:solidFill>
                        <a:latin typeface="Arial"/>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Alignment of funding and setup of the proposed framework</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0" kern="1200" dirty="0" smtClean="0">
                          <a:solidFill>
                            <a:schemeClr val="dk1"/>
                          </a:solidFill>
                          <a:highlight>
                            <a:srgbClr val="FFFF00"/>
                          </a:highlight>
                          <a:latin typeface="Arial"/>
                          <a:ea typeface="Times New Roman"/>
                          <a:cs typeface="+mn-cs"/>
                        </a:rPr>
                        <a:t>End of 2014</a:t>
                      </a:r>
                      <a:endParaRPr lang="sk-SK" sz="1200" b="0" kern="1200" dirty="0" smtClean="0">
                        <a:solidFill>
                          <a:schemeClr val="dk1"/>
                        </a:solidFill>
                        <a:highlight>
                          <a:srgbClr val="FFFF00"/>
                        </a:highlight>
                        <a:latin typeface="Arial"/>
                        <a:ea typeface="Times New Roman"/>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a:latin typeface="Arial"/>
                          <a:ea typeface="Times New Roman"/>
                          <a:cs typeface="Times New Roman"/>
                        </a:rPr>
                        <a:t>PA4, UA, SK, HU, RO, RS, ICPDR Tisza Group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(see information about Output 1 and Output 2 related </a:t>
                      </a:r>
                      <a:r>
                        <a:rPr lang="en-GB" sz="1200" dirty="0" smtClean="0">
                          <a:latin typeface="Arial"/>
                          <a:ea typeface="Times New Roman"/>
                          <a:cs typeface="Times New Roman"/>
                        </a:rPr>
                        <a:t>project</a:t>
                      </a:r>
                      <a:r>
                        <a:rPr lang="sk-SK" sz="1200" dirty="0" smtClean="0">
                          <a:latin typeface="Arial"/>
                          <a:ea typeface="Times New Roman"/>
                          <a:cs typeface="Times New Roman"/>
                        </a:rPr>
                        <a:t> – </a:t>
                      </a:r>
                      <a:r>
                        <a:rPr lang="sk-SK" sz="1200" dirty="0" err="1" smtClean="0">
                          <a:latin typeface="Arial"/>
                          <a:ea typeface="Times New Roman"/>
                          <a:cs typeface="Times New Roman"/>
                        </a:rPr>
                        <a:t>Pro</a:t>
                      </a:r>
                      <a:r>
                        <a:rPr lang="sk-SK" sz="1200" dirty="0" smtClean="0">
                          <a:latin typeface="Arial"/>
                          <a:ea typeface="Times New Roman"/>
                          <a:cs typeface="Times New Roman"/>
                        </a:rPr>
                        <a:t> </a:t>
                      </a:r>
                      <a:r>
                        <a:rPr lang="sk-SK" sz="1200" dirty="0" err="1" smtClean="0">
                          <a:latin typeface="Arial"/>
                          <a:ea typeface="Times New Roman"/>
                          <a:cs typeface="Times New Roman"/>
                        </a:rPr>
                        <a:t>Tisza</a:t>
                      </a:r>
                      <a:r>
                        <a:rPr lang="en-GB" sz="1200" dirty="0" smtClean="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Starting Tisza project with the involvement of the countries</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dirty="0">
                          <a:latin typeface="Arial"/>
                          <a:ea typeface="Times New Roman"/>
                          <a:cs typeface="Times New Roman"/>
                        </a:rPr>
                        <a:t>(see information about Output 1 and Output 2 related project)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p:cNvSpPr>
            <a:spLocks noGrp="1"/>
          </p:cNvSpPr>
          <p:nvPr>
            <p:ph type="title"/>
          </p:nvPr>
        </p:nvSpPr>
        <p:spPr>
          <a:xfrm>
            <a:off x="457200" y="274638"/>
            <a:ext cx="8229600" cy="274637"/>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57200" y="836613"/>
          <a:ext cx="8229599" cy="5303837"/>
        </p:xfrm>
        <a:graphic>
          <a:graphicData uri="http://schemas.openxmlformats.org/drawingml/2006/table">
            <a:tbl>
              <a:tblPr firstRow="1" bandRow="1">
                <a:tableStyleId>{5C22544A-7EE6-4342-B048-85BDC9FD1C3A}</a:tableStyleId>
              </a:tblPr>
              <a:tblGrid>
                <a:gridCol w="874440"/>
                <a:gridCol w="1080120"/>
                <a:gridCol w="864096"/>
                <a:gridCol w="1152128"/>
                <a:gridCol w="1584176"/>
                <a:gridCol w="1152128"/>
                <a:gridCol w="1522511"/>
              </a:tblGrid>
              <a:tr h="731564">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2</a:t>
                      </a:r>
                    </a:p>
                    <a:p>
                      <a:pPr algn="just">
                        <a:spcAft>
                          <a:spcPts val="1200"/>
                        </a:spcAft>
                      </a:pP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3127">
                <a:tc>
                  <a:txBody>
                    <a:bodyPr/>
                    <a:lstStyle/>
                    <a:p>
                      <a:pPr algn="r">
                        <a:spcAft>
                          <a:spcPts val="1200"/>
                        </a:spcAft>
                      </a:pPr>
                      <a:r>
                        <a:rPr lang="en-GB" sz="1200" b="1">
                          <a:latin typeface="Arial"/>
                          <a:ea typeface="Times New Roman"/>
                          <a:cs typeface="Times New Roman"/>
                        </a:rPr>
                        <a:t>Project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err="1">
                          <a:latin typeface="Arial"/>
                          <a:ea typeface="Times New Roman"/>
                          <a:cs typeface="Times New Roman"/>
                        </a:rPr>
                        <a:t>ProTisza</a:t>
                      </a:r>
                      <a:r>
                        <a:rPr lang="en-GB" sz="1200" dirty="0">
                          <a:latin typeface="Arial"/>
                          <a:ea typeface="Times New Roman"/>
                          <a:cs typeface="Times New Roman"/>
                        </a:rPr>
                        <a:t> (Promoting Strategic Partnership Enabling Cooperation in </a:t>
                      </a:r>
                      <a:r>
                        <a:rPr lang="en-GB" sz="1200" dirty="0" smtClean="0">
                          <a:latin typeface="Arial"/>
                          <a:ea typeface="Times New Roman"/>
                          <a:cs typeface="Times New Roman"/>
                        </a:rPr>
                        <a:t>the</a:t>
                      </a:r>
                      <a:r>
                        <a:rPr lang="sk-SK" sz="1200" dirty="0" smtClean="0">
                          <a:latin typeface="Arial"/>
                          <a:ea typeface="Times New Roman"/>
                          <a:cs typeface="Times New Roman"/>
                        </a:rPr>
                        <a:t> </a:t>
                      </a:r>
                      <a:r>
                        <a:rPr lang="sk-SK" sz="1200" dirty="0" err="1" smtClean="0">
                          <a:latin typeface="Arial"/>
                          <a:ea typeface="Times New Roman"/>
                          <a:cs typeface="Times New Roman"/>
                        </a:rPr>
                        <a:t>Tisza</a:t>
                      </a:r>
                      <a:r>
                        <a:rPr lang="sk-SK" sz="1200" dirty="0" smtClean="0">
                          <a:latin typeface="Arial"/>
                          <a:ea typeface="Times New Roman"/>
                          <a:cs typeface="Times New Roman"/>
                        </a:rPr>
                        <a:t> </a:t>
                      </a:r>
                      <a:r>
                        <a:rPr lang="sk-SK" sz="1200" dirty="0" err="1" smtClean="0">
                          <a:latin typeface="Arial"/>
                          <a:ea typeface="Times New Roman"/>
                          <a:cs typeface="Times New Roman"/>
                        </a:rPr>
                        <a:t>River</a:t>
                      </a:r>
                      <a:r>
                        <a:rPr lang="sk-SK" sz="1200" dirty="0" smtClean="0">
                          <a:latin typeface="Arial"/>
                          <a:ea typeface="Times New Roman"/>
                          <a:cs typeface="Times New Roman"/>
                        </a:rPr>
                        <a:t> </a:t>
                      </a:r>
                      <a:r>
                        <a:rPr lang="sk-SK" sz="1200" dirty="0" err="1" smtClean="0">
                          <a:latin typeface="Arial"/>
                          <a:ea typeface="Times New Roman"/>
                          <a:cs typeface="Times New Roman"/>
                        </a:rPr>
                        <a:t>basin</a:t>
                      </a:r>
                      <a:r>
                        <a:rPr lang="en-GB" sz="1200" dirty="0" smtClean="0">
                          <a:latin typeface="Arial"/>
                          <a:ea typeface="Times New Roman"/>
                          <a:cs typeface="Times New Roman"/>
                        </a:rPr>
                        <a:t> </a:t>
                      </a:r>
                      <a:r>
                        <a:rPr lang="en-GB" sz="1200" dirty="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2014</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dirty="0">
                          <a:latin typeface="Arial"/>
                          <a:ea typeface="Times New Roman"/>
                          <a:cs typeface="Times New Roman"/>
                        </a:rPr>
                        <a:t>PA4,UA, SK, HU, RO, RS, ICPDR Tisza Group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(see information about Output 1 and Output 2 related project)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dirty="0">
                          <a:latin typeface="Arial"/>
                          <a:ea typeface="Times New Roman"/>
                          <a:cs typeface="Times New Roman"/>
                        </a:rPr>
                        <a: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a:latin typeface="Arial"/>
                          <a:ea typeface="Times New Roman"/>
                          <a:cs typeface="Times New Roman"/>
                        </a:rPr>
                        <a:t>(see information about Output 1 and Output 2 related project)</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1564">
                <a:tc>
                  <a:txBody>
                    <a:bodyPr/>
                    <a:lstStyle/>
                    <a:p>
                      <a:pPr algn="just">
                        <a:spcAft>
                          <a:spcPts val="1200"/>
                        </a:spcAft>
                      </a:pPr>
                      <a:r>
                        <a:rPr lang="en-GB" sz="1200" b="1">
                          <a:latin typeface="Arial"/>
                          <a:ea typeface="Times New Roman"/>
                          <a:cs typeface="Times New Roman"/>
                        </a:rPr>
                        <a:t>Milestone 4</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Development of the 2nd ITRBM Plan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a:spcAft>
                          <a:spcPts val="1200"/>
                        </a:spcAft>
                      </a:pPr>
                      <a:r>
                        <a:rPr lang="en-GB" sz="1200" b="1" dirty="0">
                          <a:latin typeface="Arial"/>
                          <a:ea typeface="Times New Roman"/>
                          <a:cs typeface="Times New Roman"/>
                        </a:rPr>
                        <a:t>HU, RO, RS, SK, UA, ICPDR Tisza Group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55">
                <a:tc>
                  <a:txBody>
                    <a:bodyPr/>
                    <a:lstStyle/>
                    <a:p>
                      <a:pPr algn="just">
                        <a:spcAft>
                          <a:spcPts val="1200"/>
                        </a:spcAft>
                      </a:pPr>
                      <a:r>
                        <a:rPr lang="en-GB" sz="1200" b="1">
                          <a:latin typeface="Arial"/>
                          <a:ea typeface="Times New Roman"/>
                          <a:cs typeface="Times New Roman"/>
                        </a:rPr>
                        <a:t>Milestone 5</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Danube Delta Sub-basin Analysis Report</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2013</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spcAft>
                          <a:spcPts val="1200"/>
                        </a:spcAft>
                      </a:pPr>
                      <a:r>
                        <a:rPr lang="en-GB" sz="1200" b="1">
                          <a:latin typeface="Arial"/>
                          <a:ea typeface="Times New Roman"/>
                          <a:cs typeface="Times New Roman"/>
                        </a:rPr>
                        <a:t>MD, RO, UA, ICPDR</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Draft report available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Draft Danube Delta Analysis Report is available</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Finalisation in first half of 2014</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63127">
                <a:tc>
                  <a:txBody>
                    <a:bodyPr/>
                    <a:lstStyle/>
                    <a:p>
                      <a:pPr algn="just">
                        <a:spcAft>
                          <a:spcPts val="1200"/>
                        </a:spcAft>
                      </a:pPr>
                      <a:r>
                        <a:rPr lang="en-GB" sz="1200" b="1">
                          <a:latin typeface="Arial"/>
                          <a:ea typeface="Times New Roman"/>
                          <a:cs typeface="Times New Roman"/>
                        </a:rPr>
                        <a:t>Milestone 6</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Delta Management Plan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b="1">
                          <a:latin typeface="Arial"/>
                          <a:ea typeface="Times New Roman"/>
                          <a:cs typeface="Times New Roman"/>
                        </a:rPr>
                        <a:t>RO, MD, UA</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Consortium was set up for the development of the management plan. </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 DDMP to be developed</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Project proposal should be updated in line with the outcomes of the DDAR. Relevant financing programs to be investigated</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p:cNvSpPr>
            <a:spLocks noGrp="1"/>
          </p:cNvSpPr>
          <p:nvPr>
            <p:ph type="title"/>
          </p:nvPr>
        </p:nvSpPr>
        <p:spPr>
          <a:xfrm>
            <a:off x="457200" y="274638"/>
            <a:ext cx="8229600" cy="274637"/>
          </a:xfrm>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468313" y="260350"/>
          <a:ext cx="8229599" cy="5608638"/>
        </p:xfrm>
        <a:graphic>
          <a:graphicData uri="http://schemas.openxmlformats.org/drawingml/2006/table">
            <a:tbl>
              <a:tblPr firstRow="1" bandRow="1">
                <a:tableStyleId>{5C22544A-7EE6-4342-B048-85BDC9FD1C3A}</a:tableStyleId>
              </a:tblPr>
              <a:tblGrid>
                <a:gridCol w="874440"/>
                <a:gridCol w="864096"/>
                <a:gridCol w="648072"/>
                <a:gridCol w="1008112"/>
                <a:gridCol w="1656184"/>
                <a:gridCol w="1800200"/>
                <a:gridCol w="1378495"/>
              </a:tblGrid>
              <a:tr h="548671">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mn-lt"/>
                          <a:ea typeface="Times New Roman"/>
                          <a:cs typeface="Times New Roman"/>
                        </a:rPr>
                        <a:t>Action</a:t>
                      </a:r>
                      <a:r>
                        <a:rPr lang="sk-SK" sz="1200" b="1" kern="1200" dirty="0" smtClean="0">
                          <a:solidFill>
                            <a:schemeClr val="tx1"/>
                          </a:solidFill>
                          <a:latin typeface="+mn-lt"/>
                          <a:ea typeface="Times New Roman"/>
                          <a:cs typeface="Times New Roman"/>
                        </a:rPr>
                        <a:t> 2</a:t>
                      </a:r>
                    </a:p>
                    <a:p>
                      <a:pPr algn="just">
                        <a:spcAft>
                          <a:spcPts val="1200"/>
                        </a:spcAft>
                      </a:pP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64203">
                <a:tc>
                  <a:txBody>
                    <a:bodyPr/>
                    <a:lstStyle/>
                    <a:p>
                      <a:pPr algn="just">
                        <a:spcAft>
                          <a:spcPts val="1200"/>
                        </a:spcAft>
                      </a:pPr>
                      <a:r>
                        <a:rPr lang="en-GB" sz="1200" b="1">
                          <a:latin typeface="Arial"/>
                          <a:ea typeface="Times New Roman"/>
                          <a:cs typeface="Times New Roman"/>
                        </a:rPr>
                        <a:t>Milestone 7</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Management Plan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tabLst>
                          <a:tab pos="643890" algn="l"/>
                        </a:tabLst>
                      </a:pPr>
                      <a:r>
                        <a:rPr lang="en-GB" sz="1200" b="1">
                          <a:latin typeface="Arial"/>
                          <a:ea typeface="Times New Roman"/>
                          <a:cs typeface="Times New Roman"/>
                        </a:rPr>
                        <a:t>MD, RO, UA</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tabLst>
                          <a:tab pos="643890" algn="l"/>
                        </a:tabLst>
                      </a:pPr>
                      <a:r>
                        <a:rPr lang="en-GB" sz="1200" b="1" dirty="0">
                          <a:latin typeface="Arial"/>
                          <a:ea typeface="Times New Roman"/>
                          <a:cs typeface="Times New Roman"/>
                        </a:rPr>
                        <a:t>Pilot project on the Prut corridor is on-going in the frame of the project</a:t>
                      </a:r>
                      <a:endParaRPr lang="sk-SK" sz="1200" dirty="0">
                        <a:latin typeface="Times New Roman"/>
                        <a:ea typeface="Times New Roman"/>
                        <a:cs typeface="Times New Roman"/>
                      </a:endParaRPr>
                    </a:p>
                    <a:p>
                      <a:pPr algn="l">
                        <a:spcAft>
                          <a:spcPts val="1200"/>
                        </a:spcAft>
                        <a:tabLst>
                          <a:tab pos="643890" algn="l"/>
                        </a:tabLst>
                      </a:pPr>
                      <a:r>
                        <a:rPr lang="en-GB" sz="1200" b="1" dirty="0">
                          <a:latin typeface="Arial"/>
                          <a:ea typeface="Times New Roman"/>
                          <a:cs typeface="Times New Roman"/>
                        </a:rPr>
                        <a:t>EU funded EPIRB project is ongoing, developing coordinated management plans for the MD and UA part of the sub-basin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Arial"/>
                          <a:ea typeface="Times New Roman"/>
                          <a:cs typeface="Times New Roman"/>
                        </a:rPr>
                        <a:t>Finalisation of ongoing projects</a:t>
                      </a:r>
                      <a:endParaRPr lang="sk-SK" sz="1200">
                        <a:latin typeface="Times New Roman"/>
                        <a:ea typeface="Times New Roman"/>
                        <a:cs typeface="Times New Roman"/>
                      </a:endParaRPr>
                    </a:p>
                    <a:p>
                      <a:pPr algn="l">
                        <a:spcAft>
                          <a:spcPts val="1200"/>
                        </a:spcAft>
                      </a:pPr>
                      <a:r>
                        <a:rPr lang="en-GB" sz="1200" b="1">
                          <a:latin typeface="Arial"/>
                          <a:ea typeface="Times New Roman"/>
                          <a:cs typeface="Times New Roman"/>
                        </a:rPr>
                        <a:t>Investigate on sources for financing development of overall sub-basin Management Plan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2641">
                <a:tc>
                  <a:txBody>
                    <a:bodyPr/>
                    <a:lstStyle/>
                    <a:p>
                      <a:pPr algn="just">
                        <a:spcAft>
                          <a:spcPts val="1200"/>
                        </a:spcAft>
                      </a:pPr>
                      <a:r>
                        <a:rPr lang="en-GB" sz="1200" b="1">
                          <a:latin typeface="Arial"/>
                          <a:ea typeface="Times New Roman"/>
                          <a:cs typeface="Times New Roman"/>
                        </a:rPr>
                        <a:t>Milestone 8</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Implementation of the Management Plan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End of 2014</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spcAft>
                          <a:spcPts val="1200"/>
                        </a:spcAft>
                      </a:pPr>
                      <a:r>
                        <a:rPr lang="en-GB" sz="1200" b="1">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Arial"/>
                          <a:ea typeface="Times New Roman"/>
                          <a:cs typeface="Times New Roman"/>
                        </a:rPr>
                        <a:t>Activity is managed by the ISRBC, the SRBMP has already been developed as the first step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SRBMP developed -  RBM Plan – The final draft of the “Sava RBM Plan” undergoing internal national procedures preceding</a:t>
                      </a:r>
                      <a:endParaRPr lang="sk-SK" sz="1200" dirty="0">
                        <a:latin typeface="Times New Roman"/>
                        <a:ea typeface="Times New Roman"/>
                        <a:cs typeface="Times New Roman"/>
                      </a:endParaRPr>
                    </a:p>
                    <a:p>
                      <a:pPr algn="l">
                        <a:spcAft>
                          <a:spcPts val="1200"/>
                        </a:spcAft>
                      </a:pPr>
                      <a:r>
                        <a:rPr lang="en-GB" sz="1200" b="1" dirty="0">
                          <a:latin typeface="Arial"/>
                          <a:ea typeface="Times New Roman"/>
                          <a:cs typeface="Times New Roman"/>
                        </a:rPr>
                        <a:t>the adoption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Arial"/>
                          <a:ea typeface="Times New Roman"/>
                          <a:cs typeface="Times New Roman"/>
                        </a:rPr>
                        <a:t> adoption of the plan</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71">
                <a:tc>
                  <a:txBody>
                    <a:bodyPr/>
                    <a:lstStyle/>
                    <a:p>
                      <a:pPr algn="just">
                        <a:spcAft>
                          <a:spcPts val="1200"/>
                        </a:spcAft>
                      </a:pPr>
                      <a:r>
                        <a:rPr lang="en-GB" sz="1200" b="1">
                          <a:latin typeface="Arial"/>
                          <a:ea typeface="Times New Roman"/>
                          <a:cs typeface="Times New Roman"/>
                        </a:rPr>
                        <a:t>Milestone 9</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Update of the Analysis</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latin typeface="Arial"/>
                          <a:ea typeface="Times New Roman"/>
                          <a:cs typeface="Times New Roman"/>
                        </a:rPr>
                        <a:t>2015</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spcAft>
                          <a:spcPts val="1200"/>
                        </a:spcAft>
                      </a:pPr>
                      <a:r>
                        <a:rPr lang="en-GB" sz="1200" b="1">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Activity will be managed by the ISRBC,</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 SRBA to be developed</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   adoption of the first SRBMP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52">
                <a:tc>
                  <a:txBody>
                    <a:bodyPr/>
                    <a:lstStyle/>
                    <a:p>
                      <a:pPr algn="just">
                        <a:spcAft>
                          <a:spcPts val="1200"/>
                        </a:spcAft>
                      </a:pPr>
                      <a:r>
                        <a:rPr lang="en-GB" sz="1200" b="1">
                          <a:latin typeface="Arial"/>
                          <a:ea typeface="Times New Roman"/>
                          <a:cs typeface="Times New Roman"/>
                        </a:rPr>
                        <a:t>Milestone 10</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Development of the 2nd Management Plan</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2017</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a:latin typeface="Arial"/>
                          <a:ea typeface="Times New Roman"/>
                          <a:cs typeface="Times New Roman"/>
                        </a:rPr>
                        <a:t>ISRBC</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a:latin typeface="Arial"/>
                          <a:ea typeface="Times New Roman"/>
                          <a:cs typeface="Times New Roman"/>
                        </a:rPr>
                        <a:t>This activity will start following the adoption of the first SRBMP</a:t>
                      </a: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endParaRPr lang="sk-SK"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1200"/>
                        </a:spcAft>
                      </a:pPr>
                      <a:r>
                        <a:rPr lang="en-GB" sz="1200" b="1" dirty="0">
                          <a:latin typeface="Arial"/>
                          <a:ea typeface="Times New Roman"/>
                          <a:cs typeface="Times New Roman"/>
                        </a:rPr>
                        <a:t>  adoption of the first SRBMP</a:t>
                      </a:r>
                      <a:endParaRPr lang="sk-SK"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p:cNvSpPr>
            <a:spLocks noGrp="1"/>
          </p:cNvSpPr>
          <p:nvPr>
            <p:ph type="title"/>
          </p:nvPr>
        </p:nvSpPr>
        <p:spPr>
          <a:xfrm>
            <a:off x="179388" y="274638"/>
            <a:ext cx="8713787" cy="1143000"/>
          </a:xfrm>
        </p:spPr>
        <p:txBody>
          <a:bodyPr/>
          <a:lstStyle/>
          <a:p>
            <a:pPr eaLnBrk="1" hangingPunct="1"/>
            <a:r>
              <a:rPr lang="en-GB" altLang="hu-HU" sz="2000" smtClean="0"/>
              <a:t>Action 3: </a:t>
            </a:r>
            <a:r>
              <a:rPr lang="en-GB" altLang="hu-HU" sz="2000" b="1" i="1" smtClean="0"/>
              <a:t>“To continue to invest in and support the information collection systems already developed by </a:t>
            </a:r>
            <a:r>
              <a:rPr lang="sk-SK" altLang="hu-HU" sz="2000" b="1" i="1" smtClean="0"/>
              <a:t>I</a:t>
            </a:r>
            <a:r>
              <a:rPr lang="en-GB" altLang="hu-HU" sz="2000" b="1" i="1" smtClean="0"/>
              <a:t>CPDR”</a:t>
            </a:r>
            <a:endParaRPr lang="sk-SK" altLang="hu-HU" sz="2000" smtClean="0"/>
          </a:p>
        </p:txBody>
      </p:sp>
      <p:graphicFrame>
        <p:nvGraphicFramePr>
          <p:cNvPr id="4" name="Zástupný symbol obsahu 3"/>
          <p:cNvGraphicFramePr>
            <a:graphicFrameLocks noGrp="1"/>
          </p:cNvGraphicFramePr>
          <p:nvPr>
            <p:ph idx="1"/>
          </p:nvPr>
        </p:nvGraphicFramePr>
        <p:xfrm>
          <a:off x="457200" y="1600200"/>
          <a:ext cx="8229599" cy="4517136"/>
        </p:xfrm>
        <a:graphic>
          <a:graphicData uri="http://schemas.openxmlformats.org/drawingml/2006/table">
            <a:tbl>
              <a:tblPr firstRow="1" bandRow="1">
                <a:tableStyleId>{5C22544A-7EE6-4342-B048-85BDC9FD1C3A}</a:tableStyleId>
              </a:tblPr>
              <a:tblGrid>
                <a:gridCol w="874440"/>
                <a:gridCol w="792088"/>
                <a:gridCol w="864096"/>
                <a:gridCol w="648072"/>
                <a:gridCol w="2699589"/>
                <a:gridCol w="1175657"/>
                <a:gridCol w="1175657"/>
              </a:tblGrid>
              <a:tr h="731407">
                <a:tc>
                  <a:txBody>
                    <a:bodyPr/>
                    <a:lstStyle/>
                    <a:p>
                      <a:pPr marL="0" marR="0" indent="0" algn="l"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Arial"/>
                          <a:ea typeface="Times New Roman"/>
                          <a:cs typeface="Times New Roman"/>
                        </a:rPr>
                        <a:t>Action</a:t>
                      </a:r>
                      <a:r>
                        <a:rPr lang="sk-SK" sz="1200" b="1" kern="1200" dirty="0" smtClean="0">
                          <a:solidFill>
                            <a:schemeClr val="tx1"/>
                          </a:solidFill>
                          <a:latin typeface="Arial"/>
                          <a:ea typeface="Times New Roman"/>
                          <a:cs typeface="Times New Roman"/>
                        </a:rPr>
                        <a:t> 3</a:t>
                      </a:r>
                    </a:p>
                    <a:p>
                      <a:endParaRPr lang="sk-SK" sz="1800" dirty="0"/>
                    </a:p>
                  </a:txBody>
                  <a:tcPr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0839">
                <a:tc>
                  <a:txBody>
                    <a:bodyPr/>
                    <a:lstStyle/>
                    <a:p>
                      <a:pPr algn="just">
                        <a:lnSpc>
                          <a:spcPct val="115000"/>
                        </a:lnSpc>
                        <a:spcAft>
                          <a:spcPts val="1200"/>
                        </a:spcAft>
                      </a:pPr>
                      <a:r>
                        <a:rPr lang="en-GB" sz="1200" b="1">
                          <a:latin typeface="Arial"/>
                          <a:ea typeface="Times New Roman"/>
                        </a:rPr>
                        <a:t>Milestone 1</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ICPDR databases</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dirty="0">
                          <a:latin typeface="Arial"/>
                          <a:ea typeface="Times New Roman"/>
                        </a:rPr>
                        <a:t>end 2015</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b="1">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See information related to the relevant projects</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 </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 </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02795">
                <a:tc>
                  <a:txBody>
                    <a:bodyPr/>
                    <a:lstStyle/>
                    <a:p>
                      <a:pPr algn="r">
                        <a:lnSpc>
                          <a:spcPct val="115000"/>
                        </a:lnSpc>
                        <a:spcAft>
                          <a:spcPts val="1200"/>
                        </a:spcAft>
                      </a:pPr>
                      <a:r>
                        <a:rPr lang="en-GB" sz="1200">
                          <a:latin typeface="Arial"/>
                          <a:ea typeface="Times New Roman"/>
                        </a:rPr>
                        <a:t>Project 1</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Development of databases on inventories related to ARS, CS and MS</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end of 2015</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200">
                          <a:latin typeface="Arial"/>
                          <a:ea typeface="Times New Roman"/>
                        </a:rPr>
                        <a:t>The data collection process is on-going. Compilation of templates</a:t>
                      </a:r>
                      <a:endParaRPr lang="sk-SK" sz="1200">
                        <a:latin typeface="Times New Roman"/>
                        <a:ea typeface="Times New Roman"/>
                      </a:endParaRPr>
                    </a:p>
                    <a:p>
                      <a:pPr algn="l">
                        <a:lnSpc>
                          <a:spcPct val="115000"/>
                        </a:lnSpc>
                        <a:spcAft>
                          <a:spcPts val="0"/>
                        </a:spcAft>
                      </a:pPr>
                      <a:r>
                        <a:rPr lang="en-GB" sz="1200">
                          <a:latin typeface="Arial"/>
                          <a:ea typeface="Times New Roman"/>
                        </a:rPr>
                        <a:t>of the ARS and CS inventories in the draft form for all countries planned to be finished in the first half of 2014. The final ARS and CS inventories planned to be available at the end 2014. Detailed analysis and database development are expected to be done in 2015.. </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 Templates for the ARS, CS and MS inventories.</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Data collection, finalisation of the inventories.</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1398">
                <a:tc>
                  <a:txBody>
                    <a:bodyPr/>
                    <a:lstStyle/>
                    <a:p>
                      <a:pPr algn="r">
                        <a:lnSpc>
                          <a:spcPct val="115000"/>
                        </a:lnSpc>
                        <a:spcAft>
                          <a:spcPts val="1200"/>
                        </a:spcAft>
                      </a:pPr>
                      <a:r>
                        <a:rPr lang="en-GB" sz="1200" dirty="0">
                          <a:latin typeface="Arial"/>
                          <a:ea typeface="Times New Roman"/>
                        </a:rPr>
                        <a:t>Project 2</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Further development of TNMN database</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end 2015</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in cooperation with the MA EG  and the ICPDR Secretariat prepared TNMN Yearbook 2011.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 TNMN Yearbook 2011</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Continue the work</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p:txBody>
          <a:bodyPr/>
          <a:lstStyle/>
          <a:p>
            <a:pPr eaLnBrk="1" hangingPunct="1"/>
            <a:endParaRPr lang="hu-HU" altLang="hu-HU" smtClean="0"/>
          </a:p>
        </p:txBody>
      </p:sp>
      <p:graphicFrame>
        <p:nvGraphicFramePr>
          <p:cNvPr id="4" name="Zástupný symbol obsahu 3"/>
          <p:cNvGraphicFramePr>
            <a:graphicFrameLocks noGrp="1"/>
          </p:cNvGraphicFramePr>
          <p:nvPr>
            <p:ph idx="1"/>
          </p:nvPr>
        </p:nvGraphicFramePr>
        <p:xfrm>
          <a:off x="250825" y="620713"/>
          <a:ext cx="8569325" cy="5751576"/>
        </p:xfrm>
        <a:graphic>
          <a:graphicData uri="http://schemas.openxmlformats.org/drawingml/2006/table">
            <a:tbl>
              <a:tblPr firstRow="1" bandRow="1">
                <a:tableStyleId>{5C22544A-7EE6-4342-B048-85BDC9FD1C3A}</a:tableStyleId>
              </a:tblPr>
              <a:tblGrid>
                <a:gridCol w="726216"/>
                <a:gridCol w="1161942"/>
                <a:gridCol w="580972"/>
                <a:gridCol w="653593"/>
                <a:gridCol w="2998224"/>
                <a:gridCol w="923332"/>
                <a:gridCol w="1525046"/>
              </a:tblGrid>
              <a:tr h="914390">
                <a:tc>
                  <a:txBody>
                    <a:bodyPr/>
                    <a:lstStyle/>
                    <a:p>
                      <a:pPr marL="0" marR="0" indent="0" algn="just" defTabSz="914400" rtl="0" eaLnBrk="1" fontAlgn="auto" latinLnBrk="0" hangingPunct="1">
                        <a:lnSpc>
                          <a:spcPct val="100000"/>
                        </a:lnSpc>
                        <a:spcBef>
                          <a:spcPts val="0"/>
                        </a:spcBef>
                        <a:spcAft>
                          <a:spcPts val="1200"/>
                        </a:spcAft>
                        <a:buClrTx/>
                        <a:buSzTx/>
                        <a:buFontTx/>
                        <a:buNone/>
                        <a:tabLst/>
                        <a:defRPr/>
                      </a:pPr>
                      <a:r>
                        <a:rPr lang="sk-SK" sz="1200" b="1" kern="1200" dirty="0" err="1" smtClean="0">
                          <a:solidFill>
                            <a:schemeClr val="tx1"/>
                          </a:solidFill>
                          <a:latin typeface="Arial"/>
                          <a:ea typeface="Times New Roman"/>
                          <a:cs typeface="Times New Roman"/>
                        </a:rPr>
                        <a:t>Action</a:t>
                      </a:r>
                      <a:r>
                        <a:rPr lang="sk-SK" sz="1200" b="1" kern="1200" dirty="0" smtClean="0">
                          <a:solidFill>
                            <a:schemeClr val="tx1"/>
                          </a:solidFill>
                          <a:latin typeface="Arial"/>
                          <a:ea typeface="Times New Roman"/>
                          <a:cs typeface="Times New Roman"/>
                        </a:rPr>
                        <a:t> 3</a:t>
                      </a:r>
                    </a:p>
                    <a:p>
                      <a:endParaRPr lang="sk-SK" sz="1800"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Name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Deadline</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Responsible actors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Status of the action and Progress in 2013</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1200"/>
                        </a:spcAft>
                      </a:pPr>
                      <a:r>
                        <a:rPr lang="en-GB" sz="1200" b="1" dirty="0">
                          <a:solidFill>
                            <a:schemeClr val="tx1"/>
                          </a:solidFill>
                          <a:latin typeface="Arial"/>
                          <a:ea typeface="Times New Roman"/>
                          <a:cs typeface="Times New Roman"/>
                        </a:rPr>
                        <a:t>Results (available and expected results)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1200"/>
                        </a:spcAft>
                      </a:pPr>
                      <a:r>
                        <a:rPr lang="en-GB" sz="1200" b="1" dirty="0">
                          <a:solidFill>
                            <a:schemeClr val="tx1"/>
                          </a:solidFill>
                          <a:latin typeface="Arial"/>
                          <a:ea typeface="Times New Roman"/>
                          <a:cs typeface="Times New Roman"/>
                        </a:rPr>
                        <a:t>Next steps</a:t>
                      </a:r>
                      <a:endParaRPr lang="sk-SK" sz="1200" dirty="0">
                        <a:solidFill>
                          <a:schemeClr val="tx1"/>
                        </a:solidFill>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45">
                <a:tc>
                  <a:txBody>
                    <a:bodyPr/>
                    <a:lstStyle/>
                    <a:p>
                      <a:pPr algn="r">
                        <a:lnSpc>
                          <a:spcPct val="115000"/>
                        </a:lnSpc>
                        <a:spcAft>
                          <a:spcPts val="1200"/>
                        </a:spcAft>
                      </a:pPr>
                      <a:r>
                        <a:rPr lang="en-GB" sz="1200" dirty="0">
                          <a:latin typeface="Arial"/>
                          <a:ea typeface="Times New Roman"/>
                        </a:rPr>
                        <a:t>Project 3</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Development of database on inventories on Hazardous Substances</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end of 2015</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just">
                        <a:lnSpc>
                          <a:spcPct val="115000"/>
                        </a:lnSpc>
                        <a:spcAft>
                          <a:spcPts val="1200"/>
                        </a:spcAft>
                      </a:pPr>
                      <a:r>
                        <a:rPr lang="en-GB" sz="1200" dirty="0">
                          <a:latin typeface="Arial"/>
                          <a:ea typeface="Times New Roman"/>
                        </a:rPr>
                        <a:t>ICPDR</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1200" dirty="0">
                          <a:latin typeface="Arial"/>
                          <a:ea typeface="Times New Roman"/>
                        </a:rPr>
                        <a:t>Draft template for preparing inventories of particular PS already selected is available. The ICPDR PM EG discussed and agreed on the preparation of the EDL inventories (Inventory of Emissions, Discharges and Losses of Priority and Priority Hazardous Substances) making use of the CIS Guidance No. 28 methodology and the results of its testing at the DRB. Detailed analysis and database development are expected to be done in 2015..</a:t>
                      </a:r>
                      <a:endParaRPr lang="sk-SK" sz="1200" dirty="0">
                        <a:latin typeface="Times New Roman"/>
                        <a:ea typeface="Times New Roman"/>
                      </a:endParaRPr>
                    </a:p>
                    <a:p>
                      <a:pPr algn="l">
                        <a:lnSpc>
                          <a:spcPct val="115000"/>
                        </a:lnSpc>
                        <a:spcAft>
                          <a:spcPts val="0"/>
                        </a:spcAft>
                      </a:pPr>
                      <a:r>
                        <a:rPr lang="en-GB" sz="1200" dirty="0">
                          <a:latin typeface="Arial"/>
                          <a:ea typeface="Times New Roman"/>
                        </a:rPr>
                        <a:t>Activities commenced on identification of  Danube River Basin Specific Pollutants in the frame of the FP7 project SOLUTIONS using JDS3 results.</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Draft template for the PS inventory.</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Reconsider the template, discussion on the upcoming PM EG Meeting. Start collecting data.</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61858">
                <a:tc>
                  <a:txBody>
                    <a:bodyPr/>
                    <a:lstStyle/>
                    <a:p>
                      <a:pPr algn="just">
                        <a:lnSpc>
                          <a:spcPct val="115000"/>
                        </a:lnSpc>
                        <a:spcAft>
                          <a:spcPts val="1200"/>
                        </a:spcAft>
                      </a:pPr>
                      <a:r>
                        <a:rPr lang="en-GB" sz="1200" b="1">
                          <a:latin typeface="Arial"/>
                          <a:ea typeface="Times New Roman"/>
                        </a:rPr>
                        <a:t>Milestone 2</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Joint Danube Survey 3</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dirty="0">
                          <a:latin typeface="Arial"/>
                          <a:ea typeface="Times New Roman"/>
                        </a:rPr>
                        <a:t>30/09/2014</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lnSpc>
                          <a:spcPct val="115000"/>
                        </a:lnSpc>
                        <a:spcAft>
                          <a:spcPts val="1200"/>
                        </a:spcAft>
                      </a:pPr>
                      <a:r>
                        <a:rPr lang="en-GB" sz="1200" b="1">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b="1" dirty="0">
                          <a:latin typeface="Arial"/>
                          <a:ea typeface="Times New Roman"/>
                        </a:rPr>
                        <a:t>JDS 3 took place in August and September 2013. Analysis of samples is ongoing.</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Samples collected</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b="1">
                          <a:latin typeface="Arial"/>
                          <a:ea typeface="Times New Roman"/>
                        </a:rPr>
                        <a:t>Analysis of samples is ongoing. Report on the results of the JDS 3 will be available in 2014</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619">
                <a:tc>
                  <a:txBody>
                    <a:bodyPr/>
                    <a:lstStyle/>
                    <a:p>
                      <a:pPr algn="r">
                        <a:lnSpc>
                          <a:spcPct val="115000"/>
                        </a:lnSpc>
                        <a:spcAft>
                          <a:spcPts val="1200"/>
                        </a:spcAft>
                      </a:pPr>
                      <a:r>
                        <a:rPr lang="en-GB" sz="1200">
                          <a:latin typeface="Arial"/>
                          <a:ea typeface="Times New Roman"/>
                        </a:rPr>
                        <a:t>Project 1</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Monitoring survey on the </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30/09/2013</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just">
                        <a:lnSpc>
                          <a:spcPct val="115000"/>
                        </a:lnSpc>
                        <a:spcAft>
                          <a:spcPts val="1200"/>
                        </a:spcAft>
                      </a:pPr>
                      <a:r>
                        <a:rPr lang="en-GB" sz="1200">
                          <a:latin typeface="Arial"/>
                          <a:ea typeface="Times New Roman"/>
                        </a:rPr>
                        <a:t>ICPDR</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1200"/>
                        </a:spcAft>
                      </a:pPr>
                      <a:r>
                        <a:rPr lang="en-GB" sz="1200" dirty="0">
                          <a:latin typeface="Arial"/>
                          <a:ea typeface="Times New Roman"/>
                        </a:rPr>
                        <a:t>JDS 3 took place in August and September 2013</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a:latin typeface="Arial"/>
                          <a:ea typeface="Times New Roman"/>
                        </a:rPr>
                        <a:t>Samples collected</a:t>
                      </a:r>
                      <a:endParaRPr lang="sk-SK" sz="120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1200"/>
                        </a:spcAft>
                      </a:pPr>
                      <a:r>
                        <a:rPr lang="en-GB" sz="1200" dirty="0">
                          <a:latin typeface="Arial"/>
                          <a:ea typeface="Times New Roman"/>
                        </a:rPr>
                        <a:t>Analysis of samples is ongoing</a:t>
                      </a:r>
                      <a:endParaRPr lang="sk-SK" sz="1200" dirty="0">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Predvolený návrh">
  <a:themeElements>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dvolený návr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dvolený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dvolený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dvolený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dvolený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dvolený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dvolený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dvolený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dvolený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dvolený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dvolený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dvolený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845</TotalTime>
  <Words>5515</Words>
  <Application>Microsoft Office PowerPoint</Application>
  <PresentationFormat>Экран (4:3)</PresentationFormat>
  <Paragraphs>871</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Calibri</vt:lpstr>
      <vt:lpstr>Times New Roman</vt:lpstr>
      <vt:lpstr>SimSun</vt:lpstr>
      <vt:lpstr>Predvolený návrh</vt:lpstr>
      <vt:lpstr>Roadmap</vt:lpstr>
      <vt:lpstr>Action 1: “To implement fully the Danube River Basin Management Plan”</vt:lpstr>
      <vt:lpstr>Слайд 3</vt:lpstr>
      <vt:lpstr>Action 2: “To greatly strengthen cooperation at sub-basin level”</vt:lpstr>
      <vt:lpstr>Слайд 5</vt:lpstr>
      <vt:lpstr>Слайд 6</vt:lpstr>
      <vt:lpstr>Слайд 7</vt:lpstr>
      <vt:lpstr>Action 3: “To continue to invest in and support the information collection systems already developed by ICPDR”</vt:lpstr>
      <vt:lpstr>Слайд 9</vt:lpstr>
      <vt:lpstr>Слайд 10</vt:lpstr>
      <vt:lpstr>Слайд 11</vt:lpstr>
      <vt:lpstr>Слайд 12</vt:lpstr>
      <vt:lpstr>Action 4: “To continue boosting major investments in building and upgrading urban wastewater treatment facilities across the Danube Basin, including measures to build capacity at the regional and local level for the design of such infrastructure”.</vt:lpstr>
      <vt:lpstr>Слайд 14</vt:lpstr>
      <vt:lpstr>Слайд 15</vt:lpstr>
      <vt:lpstr>Action 5: “To establish buffer strips along the rivers to retain nutrients and to promote alternative collection and treatment of waste in small rural settlements”</vt:lpstr>
      <vt:lpstr>Слайд 17</vt:lpstr>
      <vt:lpstr>Слайд 18</vt:lpstr>
      <vt:lpstr>Слайд 19</vt:lpstr>
      <vt:lpstr>Action 6: To foster and develop an active process of dialogue and cooperation between authorities responsible for agriculture and environment to ensure that measures are taken to address agricultural pollution</vt:lpstr>
      <vt:lpstr>Action 7: “To legislate at the appropriate level to limit the presence of phosphates in detergents”</vt:lpstr>
      <vt:lpstr>Слайд 22</vt:lpstr>
      <vt:lpstr>Action 8: To treat hazardous substances and contaminated sludge with the newest and best available technology and to develop and promote remediation measures</vt:lpstr>
      <vt:lpstr>Action 9: “To assure the proper control and progressive substitution of substances that are considered problematic for Danube Region”</vt:lpstr>
      <vt:lpstr>Слайд 25</vt:lpstr>
      <vt:lpstr>Action 10: “To reduce existing water continuity interruption for fish migration in the Danube river basin”</vt:lpstr>
      <vt:lpstr>Слайд 27</vt:lpstr>
      <vt:lpstr>Слайд 28</vt:lpstr>
      <vt:lpstr>Action 11: “To promote measures to limit water abstraction”</vt:lpstr>
      <vt:lpstr>Action 12: “To strengthen general awareness and facilities exchange of good practice in integrated water management issues in the Danube Basin among decision-makers at all levels and among the population of the Region”</vt:lpstr>
      <vt:lpstr>Слайд 31</vt:lpstr>
      <vt:lpstr>Action 13: “To promote measures aimed at reducing knowledge deficits, developing and transferring tools, methods and guidelines concerning the safeguarding of drinking water supply.”</vt:lpstr>
      <vt:lpstr>Action 14: “To further strengthen Integrated Coastal Zone Management (ICZM) and Maritime Spatial Planning (MSP) practices on the Western shores of the Black Sea”</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dc:title>
  <dc:creator>Geobertil</dc:creator>
  <cp:lastModifiedBy>User</cp:lastModifiedBy>
  <cp:revision>79</cp:revision>
  <dcterms:created xsi:type="dcterms:W3CDTF">2013-12-09T02:24:08Z</dcterms:created>
  <dcterms:modified xsi:type="dcterms:W3CDTF">2019-09-12T12:15:14Z</dcterms:modified>
</cp:coreProperties>
</file>