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</p:sldMasterIdLst>
  <p:notesMasterIdLst>
    <p:notesMasterId r:id="rId37"/>
  </p:notesMasterIdLst>
  <p:handoutMasterIdLst>
    <p:handoutMasterId r:id="rId38"/>
  </p:handoutMasterIdLst>
  <p:sldIdLst>
    <p:sldId id="376" r:id="rId10"/>
    <p:sldId id="380" r:id="rId11"/>
    <p:sldId id="333" r:id="rId12"/>
    <p:sldId id="377" r:id="rId13"/>
    <p:sldId id="385" r:id="rId14"/>
    <p:sldId id="384" r:id="rId15"/>
    <p:sldId id="388" r:id="rId16"/>
    <p:sldId id="389" r:id="rId17"/>
    <p:sldId id="378" r:id="rId18"/>
    <p:sldId id="386" r:id="rId19"/>
    <p:sldId id="387" r:id="rId20"/>
    <p:sldId id="367" r:id="rId21"/>
    <p:sldId id="366" r:id="rId22"/>
    <p:sldId id="285" r:id="rId23"/>
    <p:sldId id="283" r:id="rId24"/>
    <p:sldId id="307" r:id="rId25"/>
    <p:sldId id="313" r:id="rId26"/>
    <p:sldId id="314" r:id="rId27"/>
    <p:sldId id="363" r:id="rId28"/>
    <p:sldId id="293" r:id="rId29"/>
    <p:sldId id="347" r:id="rId30"/>
    <p:sldId id="346" r:id="rId31"/>
    <p:sldId id="326" r:id="rId32"/>
    <p:sldId id="323" r:id="rId33"/>
    <p:sldId id="324" r:id="rId34"/>
    <p:sldId id="381" r:id="rId35"/>
    <p:sldId id="279" r:id="rId36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CC3300"/>
    <a:srgbClr val="003300"/>
    <a:srgbClr val="EAEAEA"/>
    <a:srgbClr val="990000"/>
    <a:srgbClr val="80000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6CE088-7927-4D3B-AEB9-DB6E62214FC9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D4F338-B00B-4F08-BCBE-9F5EC63E49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9A75DC-3AAC-4C2F-9EFC-B502D2F737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A8DD-5FAA-451F-83EE-9A5F1826DF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5A16-4D1B-4094-8DD4-4DB79A56B2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F9CB-24ED-46A1-BF1D-9C8FA986271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752567E-E2B8-43EE-A69F-B2B1FAB64E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9E58676-9491-4686-B8DE-CDBB1601E50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8922BC7-3FFA-479F-B198-F94A3BB8A43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924D40E8-28E5-427B-9159-BFB12CC8AD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FB4A0098-28FF-427C-AB26-0D4DD60CAC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1421FCB-D414-4C5C-928F-F890EC095E0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F22C6E71-08D2-422B-90D7-9F90A33B0B2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F12912D-D123-4AA9-B2B7-322AE1D636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1B2A3-7723-4974-85F1-11112B40CC1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B5805DFD-652A-4789-8CD9-79C2557197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EEBC583-0B8A-4DC1-8CB7-4706CFA224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F7DFFFDE-C300-4AFD-9D3E-FD511648D4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D7BEE0D-8F30-4015-8A84-3D878E490B0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0E231364-15E0-4BEC-A492-3EB3467929D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BA00032-6B4D-4429-8135-4EDD10C569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F6D0ADB-81CC-45A4-A221-7FECF084AC4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44311086-6AA3-4518-BF5F-E2E41F4C16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F14547BF-0AF7-4306-9977-896647C4E8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2B8264EB-847E-4DB7-9EBE-9143CFD55C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D103-8553-4301-9682-C48C2F1D31B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B6AA739F-9808-4032-BD4E-1A33377714C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DDB22B0D-926C-4C6B-A66D-F52ED8C228E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4975183E-7301-413A-A48D-62F4AABE954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CEB75E10-BA9C-45F5-B311-1CDC0BBB122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6D08493-D456-4A7D-8D94-40015F31AC4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85F88869-6B2E-47CE-A807-73164EFF172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745ABE8-2410-418B-B074-6D721C0E76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A74E13D7-71D2-4C05-BBCC-E429FB68B19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BDC25BC0-FE14-484A-A1E7-15EEF24A95A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8A8F5DBF-DD6A-45CB-84D2-23EBE82278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39BC-7DEA-47BC-9C51-525417878B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8DB8EFE9-8409-418B-A2E0-A114426324C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398EB298-8EA9-455B-B65E-AC1A69094BB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A5123EB3-502A-4F69-9A82-0F99CC6D03A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C11A5B5-620F-4797-809D-F7307D8F330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B43E9E61-B823-4EE2-ACA6-9C2A93979BB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325A-8F6B-405E-9260-55D34BA6ED7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FE4A-0621-4E94-87A3-B4FFB0EB21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97153DC4-2085-4CCB-8CE8-92A1B723D69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C56A7411-845F-4464-8C2A-8674CBECC3E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1452-76DC-4F08-A276-FDEA68B0AED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9CE6425F-C003-412E-B735-936E67CFDEE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333D7515-5DC3-4F0B-AE04-32C0FABB75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C95BE45B-E18B-40A7-AB36-645499D3E77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D02406EC-221E-4920-A847-8C8BFD6318E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54B242ED-4C30-4DA9-93A6-B75DBE5E91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97B8769-0EAA-4883-AA40-D4E8690A262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E6E3B14D-E762-4DF0-B0C6-F205381C7BB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0DF5ECD8-2C1A-4917-8B3C-922A78ACAD8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77886BAC-B5D5-4EF9-8357-EE69B1FD51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CB576D1-56FA-46E6-87E7-A71D8C1B13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40C8-DFBF-4936-A79E-5E572421AEE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CD5D13FF-60B9-4334-BEA2-C2EC53660F1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B283680B-494F-4581-827E-55D31FC34C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D8556846-2E9E-4E85-ABE7-51FD8641124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6509935E-DBB1-4BD2-95AE-FCEC3DD7868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5D26E59-637A-4947-8C9E-D28924962B5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11666148-482D-4CED-A9B5-14A13311F84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ACB446B3-0D75-4212-8085-4C60EE9C360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447DBEEC-0AF3-43DC-8015-6270BD80042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8BD5FCFC-AD7B-44A7-B119-CCC635B5A0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 - </a:t>
            </a:r>
            <a:fld id="{91DE758B-3508-46D7-BCDB-7A5F6A82DB8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94F-F99A-4F87-B6CA-D6489F05810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  <a:endParaRPr lang="en-IE" alt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  <a:endParaRPr lang="en-IE" altLang="hu-HU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72ECB5-CDFC-44F9-91AD-6CB394C0E4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1031" name="Picture 1" descr="amazon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036" name="Text Box 21"/>
          <p:cNvSpPr txBox="1">
            <a:spLocks noChangeArrowheads="1"/>
          </p:cNvSpPr>
          <p:nvPr/>
        </p:nvSpPr>
        <p:spPr bwMode="auto">
          <a:xfrm rot="-5400000">
            <a:off x="107950" y="6057900"/>
            <a:ext cx="1231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de-CH" altLang="hu-HU" sz="600" smtClean="0"/>
              <a:t>© Michel Roggo / WWF-Canon</a:t>
            </a:r>
            <a:endParaRPr lang="en-GB" altLang="hu-HU" sz="600" smtClean="0"/>
          </a:p>
        </p:txBody>
      </p:sp>
      <p:sp>
        <p:nvSpPr>
          <p:cNvPr id="1037" name="Rectangle 22"/>
          <p:cNvSpPr>
            <a:spLocks noChangeArrowheads="1"/>
          </p:cNvSpPr>
          <p:nvPr/>
        </p:nvSpPr>
        <p:spPr bwMode="auto">
          <a:xfrm>
            <a:off x="7596188" y="6524625"/>
            <a:ext cx="14398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37CE7A4A-9B85-44B0-913E-B3772CD2C080}" type="slidenum">
              <a:rPr lang="en-IE" altLang="hu-HU" sz="8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IE" altLang="hu-HU" sz="800" smtClean="0">
              <a:solidFill>
                <a:schemeClr val="bg1"/>
              </a:solidFill>
            </a:endParaRPr>
          </a:p>
        </p:txBody>
      </p:sp>
      <p:pic>
        <p:nvPicPr>
          <p:cNvPr id="1038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99050" y="155733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5" name="Text Box 12"/>
          <p:cNvSpPr txBox="1">
            <a:spLocks noChangeArrowheads="1"/>
          </p:cNvSpPr>
          <p:nvPr/>
        </p:nvSpPr>
        <p:spPr bwMode="auto">
          <a:xfrm rot="-5400000">
            <a:off x="238919" y="6193632"/>
            <a:ext cx="9604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de-CH" altLang="hu-HU" sz="600" smtClean="0"/>
              <a:t>© Kate Holt / WWF-UK</a:t>
            </a:r>
            <a:endParaRPr lang="en-GB" altLang="hu-HU" sz="600" smtClean="0"/>
          </a:p>
        </p:txBody>
      </p:sp>
      <p:pic>
        <p:nvPicPr>
          <p:cNvPr id="2056" name="Picture 13" descr="HI_227769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" y="190500"/>
            <a:ext cx="81788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E"/>
              <a:t> - </a:t>
            </a:r>
            <a:fld id="{02890CDD-83ED-41CC-87D3-DC70948D0B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2058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7000" y="0"/>
            <a:ext cx="901700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127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hu-HU" smtClean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4275" y="6267450"/>
            <a:ext cx="76041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/>
              <a:t> - </a:t>
            </a:r>
            <a:fld id="{3451BE32-AD54-42D6-A995-04D0FC603E0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3082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453188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en-IE"/>
              <a:t> - </a:t>
            </a:r>
            <a:fld id="{19677FE1-43F8-4FC8-A547-E405F466520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cxnSp>
        <p:nvCxnSpPr>
          <p:cNvPr id="2" name="Straight Connector 11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hu-HU" smtClean="0"/>
              <a:t>Mintaszöveg szerkesztése</a:t>
            </a:r>
          </a:p>
          <a:p>
            <a:pPr lvl="1"/>
            <a:r>
              <a:rPr lang="en-IE" altLang="hu-HU" smtClean="0"/>
              <a:t>Második szint</a:t>
            </a:r>
          </a:p>
          <a:p>
            <a:pPr lvl="2"/>
            <a:r>
              <a:rPr lang="en-IE" altLang="hu-HU" smtClean="0"/>
              <a:t>Harmadik szint</a:t>
            </a:r>
          </a:p>
          <a:p>
            <a:pPr lvl="3"/>
            <a:r>
              <a:rPr lang="en-IE" altLang="hu-HU" smtClean="0"/>
              <a:t>Negyedik szint</a:t>
            </a:r>
          </a:p>
          <a:p>
            <a:pPr lvl="4"/>
            <a:r>
              <a:rPr lang="en-IE" altLang="hu-HU" smtClean="0"/>
              <a:t>Ötödik szint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5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1325" y="6451600"/>
            <a:ext cx="83470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rgbClr val="F3F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20" descr="trib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3200" y="117475"/>
            <a:ext cx="88011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3"/>
          <p:cNvSpPr txBox="1">
            <a:spLocks noChangeArrowheads="1"/>
          </p:cNvSpPr>
          <p:nvPr/>
        </p:nvSpPr>
        <p:spPr bwMode="auto">
          <a:xfrm rot="-5400000">
            <a:off x="-524669" y="6077744"/>
            <a:ext cx="12906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de-CH" altLang="hu-HU" sz="600" smtClean="0"/>
              <a:t>© Nigel Dickinson / WWF-Canon</a:t>
            </a:r>
            <a:endParaRPr lang="en-GB" altLang="hu-HU" sz="600" smtClean="0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en-IE"/>
              <a:t> - </a:t>
            </a:r>
            <a:fld id="{360C3FD1-A123-44F1-A8D1-748515452D6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Earth hou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650" y="114300"/>
            <a:ext cx="8388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5000" y="6597650"/>
            <a:ext cx="8509000" cy="26035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pic>
        <p:nvPicPr>
          <p:cNvPr id="8200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1082675" y="6264275"/>
            <a:ext cx="7705725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2" name="Text Box 23"/>
          <p:cNvSpPr txBox="1">
            <a:spLocks noChangeArrowheads="1"/>
          </p:cNvSpPr>
          <p:nvPr/>
        </p:nvSpPr>
        <p:spPr bwMode="auto">
          <a:xfrm rot="-5400000">
            <a:off x="93662" y="5978526"/>
            <a:ext cx="1349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de-CH" altLang="hu-HU" sz="600" smtClean="0"/>
              <a:t>© Frank Parhizgar / WWF-Canada</a:t>
            </a:r>
            <a:endParaRPr lang="en-GB" altLang="hu-HU" sz="600" smtClean="0"/>
          </a:p>
        </p:txBody>
      </p:sp>
      <p:sp>
        <p:nvSpPr>
          <p:cNvPr id="4816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E"/>
              <a:t> - </a:t>
            </a:r>
            <a:fld id="{EA2C0E88-6829-46F6-9FCB-C329BF31A65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hu-HU" smtClean="0"/>
              <a:t>Mintaszöveg szerkesztése</a:t>
            </a:r>
          </a:p>
          <a:p>
            <a:pPr lvl="1"/>
            <a:r>
              <a:rPr lang="en-IE" altLang="hu-HU" smtClean="0"/>
              <a:t>Második szint</a:t>
            </a:r>
          </a:p>
          <a:p>
            <a:pPr lvl="2"/>
            <a:r>
              <a:rPr lang="en-IE" altLang="hu-HU" smtClean="0"/>
              <a:t>Harmadik szint</a:t>
            </a:r>
          </a:p>
          <a:p>
            <a:pPr lvl="3"/>
            <a:r>
              <a:rPr lang="en-IE" altLang="hu-HU" smtClean="0"/>
              <a:t>Negyedik szint</a:t>
            </a:r>
          </a:p>
          <a:p>
            <a:pPr lvl="4"/>
            <a:r>
              <a:rPr lang="en-IE" altLang="hu-HU" smtClean="0"/>
              <a:t>Ötödik szint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_MG_04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792003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RV logo_na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0350"/>
            <a:ext cx="11525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adukovizig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603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oca-Cola log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4813"/>
            <a:ext cx="107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DDNP színhelyes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260350"/>
            <a:ext cx="8413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lif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333375"/>
            <a:ext cx="800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natura2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0" y="26193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wmf_mohac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33375"/>
            <a:ext cx="688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68313" y="1916113"/>
            <a:ext cx="63373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altLang="hu-HU" sz="3200" b="1">
                <a:solidFill>
                  <a:srgbClr val="FF6600"/>
                </a:solidFill>
              </a:rPr>
              <a:t>Restoration of</a:t>
            </a:r>
          </a:p>
          <a:p>
            <a:r>
              <a:rPr lang="hu-HU" altLang="hu-HU" sz="3200" b="1">
                <a:solidFill>
                  <a:srgbClr val="FF6600"/>
                </a:solidFill>
              </a:rPr>
              <a:t>Liberty Island</a:t>
            </a:r>
          </a:p>
          <a:p>
            <a:r>
              <a:rPr lang="hu-HU" altLang="hu-HU" sz="2800" b="1">
                <a:solidFill>
                  <a:srgbClr val="FF6600"/>
                </a:solidFill>
              </a:rPr>
              <a:t/>
            </a:r>
            <a:br>
              <a:rPr lang="hu-HU" altLang="hu-HU" sz="2800" b="1">
                <a:solidFill>
                  <a:srgbClr val="FF6600"/>
                </a:solidFill>
              </a:rPr>
            </a:br>
            <a:r>
              <a:rPr lang="hu-HU" altLang="hu-HU" sz="2000" b="1">
                <a:solidFill>
                  <a:srgbClr val="FF6600"/>
                </a:solidFill>
              </a:rPr>
              <a:t>WWF Hungary</a:t>
            </a:r>
          </a:p>
          <a:p>
            <a:r>
              <a:rPr lang="hu-HU" altLang="hu-HU" sz="2000" b="1">
                <a:solidFill>
                  <a:srgbClr val="FF6600"/>
                </a:solidFill>
              </a:rPr>
              <a:t>Viktória Siposs</a:t>
            </a:r>
          </a:p>
          <a:p>
            <a:r>
              <a:rPr lang="hu-HU" altLang="hu-HU" sz="2000" b="1">
                <a:solidFill>
                  <a:srgbClr val="FF6600"/>
                </a:solidFill>
              </a:rPr>
              <a:t>Project coordinator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588125" y="6381750"/>
            <a:ext cx="2303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/>
            <a:r>
              <a:rPr lang="hu-HU" altLang="hu-HU" sz="1400"/>
              <a:t>December 2013</a:t>
            </a:r>
            <a:endParaRPr lang="en-IE" altLang="hu-HU" sz="1400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79388" y="6381750"/>
            <a:ext cx="3887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/>
            <a:r>
              <a:rPr lang="hu-HU" altLang="hu-HU" sz="1400">
                <a:solidFill>
                  <a:schemeClr val="tx2"/>
                </a:solidFill>
              </a:rPr>
              <a:t>LIFE+ NAT/H/00320, DUNASZIGETERDŐK</a:t>
            </a:r>
            <a:endParaRPr lang="en-IE" altLang="hu-HU" sz="140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987675" y="5589588"/>
            <a:ext cx="1728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altLang="hu-HU" sz="2000" b="1">
              <a:solidFill>
                <a:srgbClr val="FF6600"/>
              </a:solidFill>
            </a:endParaRPr>
          </a:p>
          <a:p>
            <a:r>
              <a:rPr lang="hu-HU" altLang="hu-HU" sz="2000" b="1">
                <a:solidFill>
                  <a:srgbClr val="FF6600"/>
                </a:solidFill>
              </a:rPr>
              <a:t>2009 – 2013</a:t>
            </a:r>
            <a:br>
              <a:rPr lang="hu-HU" altLang="hu-HU" sz="2000" b="1">
                <a:solidFill>
                  <a:srgbClr val="FF6600"/>
                </a:solidFill>
              </a:rPr>
            </a:br>
            <a:endParaRPr lang="hu-HU" altLang="hu-HU" sz="20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3850" y="1052513"/>
            <a:ext cx="8351838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smtClean="0">
                <a:solidFill>
                  <a:srgbClr val="FF6600"/>
                </a:solidFill>
              </a:rPr>
              <a:t>Activities: technical data</a:t>
            </a:r>
          </a:p>
        </p:txBody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68313" y="1916113"/>
            <a:ext cx="8424862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Dredging: 160 thousand m3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Waterpipe relocation 2 pipes of D700 mm + 1 pipe D160 mm, appr. 200 m length each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Opening the rockfill dam: 6000 m3 stone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These works last for 9 months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Forest conversion: 9 ha native, semi-natural forest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800000"/>
                </a:solidFill>
              </a:rPr>
              <a:t>Forestry works: two seasons for planting and 3 years for nursery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240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u-HU" altLang="hu-HU" sz="240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altLang="hu-HU" sz="2400" smtClean="0">
                <a:solidFill>
                  <a:srgbClr val="CC3300"/>
                </a:solidFill>
              </a:rPr>
              <a:t>This is the largest scale ecological dredging in the Danube main branch.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-7938" y="0"/>
            <a:ext cx="111126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39750" y="1773238"/>
            <a:ext cx="8128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1547813" y="260350"/>
            <a:ext cx="7424737" cy="792163"/>
            <a:chOff x="975" y="164"/>
            <a:chExt cx="4677" cy="499"/>
          </a:xfrm>
        </p:grpSpPr>
        <p:pic>
          <p:nvPicPr>
            <p:cNvPr id="19463" name="Picture 19" descr="DRV logo_nag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20" descr="adukovizig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21" descr="Coca-Cola logo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22" descr="DDNP színhelyes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3" descr="lif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24" descr="natura20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25" descr="wmf_mohac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27088" y="765175"/>
            <a:ext cx="6192837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200" smtClean="0">
                <a:solidFill>
                  <a:srgbClr val="FF6600"/>
                </a:solidFill>
              </a:rPr>
              <a:t>Partners and financial structure</a:t>
            </a:r>
          </a:p>
        </p:txBody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124075" y="1700213"/>
            <a:ext cx="6696075" cy="4681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smtClean="0">
                <a:solidFill>
                  <a:srgbClr val="FF6600"/>
                </a:solidFill>
              </a:rPr>
              <a:t>EU: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LIFE+ Nature: 60%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smtClean="0">
                <a:solidFill>
                  <a:srgbClr val="FF6600"/>
                </a:solidFill>
              </a:rPr>
              <a:t>NGO: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WWF Hungary, project lead, 15%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smtClean="0">
                <a:solidFill>
                  <a:srgbClr val="FF6600"/>
                </a:solidFill>
              </a:rPr>
              <a:t>State bodies</a:t>
            </a:r>
            <a:r>
              <a:rPr lang="hu-HU" altLang="hu-HU" sz="2400" smtClean="0">
                <a:solidFill>
                  <a:srgbClr val="990000"/>
                </a:solidFill>
              </a:rPr>
              <a:t>, together 10%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Danube-Drava National Park Directorate (DDNPI)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Lower-Danube-valley Water Management Directorate (ADUVIZIG)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Transdanubian Waterworks Company (DRV)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Mohács Municipality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400" b="1" smtClean="0">
                <a:solidFill>
                  <a:srgbClr val="FF6600"/>
                </a:solidFill>
              </a:rPr>
              <a:t>Commercial corporation: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>
                <a:solidFill>
                  <a:srgbClr val="990000"/>
                </a:solidFill>
              </a:rPr>
              <a:t>Coca-Cola Hungary, 15%</a:t>
            </a:r>
          </a:p>
        </p:txBody>
      </p:sp>
      <p:pic>
        <p:nvPicPr>
          <p:cNvPr id="20484" name="Picture 4" descr="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333375"/>
            <a:ext cx="800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natura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61938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DDNP színhelye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141663"/>
            <a:ext cx="8413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adukovizig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933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DRV logo_nag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581525"/>
            <a:ext cx="11525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oca-Cola logo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5949950"/>
            <a:ext cx="107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wmf_mohac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5157788"/>
            <a:ext cx="6889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 flipH="1">
            <a:off x="-7938" y="0"/>
            <a:ext cx="111126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39975" y="1557338"/>
            <a:ext cx="5872163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3" name="Picture 13" descr="master panda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844675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619500"/>
            <a:ext cx="9036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37"/>
          <p:cNvSpPr>
            <a:spLocks noChangeArrowheads="1"/>
          </p:cNvSpPr>
          <p:nvPr/>
        </p:nvSpPr>
        <p:spPr bwMode="auto">
          <a:xfrm>
            <a:off x="5867400" y="3357563"/>
            <a:ext cx="2160588" cy="1295400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2195513" y="2924175"/>
            <a:ext cx="2376487" cy="14398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777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>
                <a:solidFill>
                  <a:srgbClr val="FF6600"/>
                </a:solidFill>
              </a:rPr>
              <a:t>Healthy ecosystem is serving people in several ways</a:t>
            </a:r>
          </a:p>
        </p:txBody>
      </p: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3349625" y="1123950"/>
            <a:ext cx="2087563" cy="1296988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5003800" y="2133600"/>
            <a:ext cx="2160588" cy="1223963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12" name="Oval 12"/>
          <p:cNvSpPr>
            <a:spLocks noChangeArrowheads="1"/>
          </p:cNvSpPr>
          <p:nvPr/>
        </p:nvSpPr>
        <p:spPr bwMode="auto">
          <a:xfrm>
            <a:off x="3276600" y="4941888"/>
            <a:ext cx="2087563" cy="1295400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900113" y="5084763"/>
            <a:ext cx="2160587" cy="1225550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1187450" y="1125538"/>
            <a:ext cx="2016125" cy="1152525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1476375" y="14144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Healthy environment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3708400" y="1268413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Natural resources available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5292725" y="249237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Drinking water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3635375" y="515778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Sustainable transport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1258888" y="53006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Flood safety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5508625" y="4868863"/>
            <a:ext cx="2160588" cy="1295400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6156325" y="3644900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Freshwater is available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2628900" y="2278063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 flipH="1">
            <a:off x="3635375" y="2349500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H="1">
            <a:off x="4427538" y="29972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28"/>
          <p:cNvSpPr>
            <a:spLocks noChangeShapeType="1"/>
          </p:cNvSpPr>
          <p:nvPr/>
        </p:nvSpPr>
        <p:spPr bwMode="auto">
          <a:xfrm flipH="1" flipV="1">
            <a:off x="4572000" y="4005263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29"/>
          <p:cNvSpPr>
            <a:spLocks noChangeShapeType="1"/>
          </p:cNvSpPr>
          <p:nvPr/>
        </p:nvSpPr>
        <p:spPr bwMode="auto">
          <a:xfrm flipH="1" flipV="1">
            <a:off x="3995738" y="4437063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7" name="Line 30"/>
          <p:cNvSpPr>
            <a:spLocks noChangeShapeType="1"/>
          </p:cNvSpPr>
          <p:nvPr/>
        </p:nvSpPr>
        <p:spPr bwMode="auto">
          <a:xfrm flipV="1">
            <a:off x="2484438" y="4437063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Oval 31"/>
          <p:cNvSpPr>
            <a:spLocks noChangeArrowheads="1"/>
          </p:cNvSpPr>
          <p:nvPr/>
        </p:nvSpPr>
        <p:spPr bwMode="auto">
          <a:xfrm>
            <a:off x="250825" y="2205038"/>
            <a:ext cx="1728788" cy="1223962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29" name="Text Box 32"/>
          <p:cNvSpPr txBox="1">
            <a:spLocks noChangeArrowheads="1"/>
          </p:cNvSpPr>
          <p:nvPr/>
        </p:nvSpPr>
        <p:spPr bwMode="auto">
          <a:xfrm>
            <a:off x="395288" y="249237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Tourism and landscape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V="1">
            <a:off x="1979613" y="4149725"/>
            <a:ext cx="3603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1" name="Text Box 38"/>
          <p:cNvSpPr txBox="1">
            <a:spLocks noChangeArrowheads="1"/>
          </p:cNvSpPr>
          <p:nvPr/>
        </p:nvSpPr>
        <p:spPr bwMode="auto">
          <a:xfrm>
            <a:off x="5868988" y="5011738"/>
            <a:ext cx="1727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Climate change: adaptation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716463" y="3644900"/>
            <a:ext cx="10080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3" name="Text Box 40"/>
          <p:cNvSpPr txBox="1">
            <a:spLocks noChangeArrowheads="1"/>
          </p:cNvSpPr>
          <p:nvPr/>
        </p:nvSpPr>
        <p:spPr bwMode="auto">
          <a:xfrm>
            <a:off x="2484438" y="3141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</a:rPr>
              <a:t>Natural wetlands</a:t>
            </a:r>
            <a:endParaRPr lang="en-US" altLang="hu-HU" b="1">
              <a:solidFill>
                <a:schemeClr val="bg1"/>
              </a:solidFill>
            </a:endParaRPr>
          </a:p>
        </p:txBody>
      </p:sp>
      <p:sp>
        <p:nvSpPr>
          <p:cNvPr id="21534" name="Oval 44"/>
          <p:cNvSpPr>
            <a:spLocks noChangeArrowheads="1"/>
          </p:cNvSpPr>
          <p:nvPr/>
        </p:nvSpPr>
        <p:spPr bwMode="auto">
          <a:xfrm>
            <a:off x="179388" y="3860800"/>
            <a:ext cx="1728787" cy="1152525"/>
          </a:xfrm>
          <a:prstGeom prst="ellipse">
            <a:avLst/>
          </a:prstGeom>
          <a:solidFill>
            <a:srgbClr val="A7E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1535" name="Text Box 45"/>
          <p:cNvSpPr txBox="1">
            <a:spLocks noChangeArrowheads="1"/>
          </p:cNvSpPr>
          <p:nvPr/>
        </p:nvSpPr>
        <p:spPr bwMode="auto">
          <a:xfrm>
            <a:off x="323850" y="41497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3300"/>
                </a:solidFill>
              </a:rPr>
              <a:t>Fish stock, fisheries</a:t>
            </a:r>
            <a:endParaRPr lang="en-US" altLang="hu-HU">
              <a:solidFill>
                <a:srgbClr val="003300"/>
              </a:solidFill>
            </a:endParaRPr>
          </a:p>
        </p:txBody>
      </p:sp>
      <p:sp>
        <p:nvSpPr>
          <p:cNvPr id="21536" name="Line 46"/>
          <p:cNvSpPr>
            <a:spLocks noChangeShapeType="1"/>
          </p:cNvSpPr>
          <p:nvPr/>
        </p:nvSpPr>
        <p:spPr bwMode="auto">
          <a:xfrm>
            <a:off x="2051050" y="2997200"/>
            <a:ext cx="2174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avitott_Liberty_island_future2_kic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8038"/>
            <a:ext cx="91440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1125538"/>
            <a:ext cx="8208963" cy="50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defTabSz="457200" eaLnBrk="1" hangingPunct="1"/>
            <a:r>
              <a:rPr lang="hu-HU" altLang="hu-HU" sz="3200" smtClean="0">
                <a:solidFill>
                  <a:srgbClr val="FF6600"/>
                </a:solidFill>
              </a:rPr>
              <a:t>Opportunities offered by the Liberty Island</a:t>
            </a:r>
            <a:endParaRPr lang="en-US" altLang="hu-HU" sz="3200" smtClean="0">
              <a:solidFill>
                <a:srgbClr val="FF66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9750" y="1773238"/>
            <a:ext cx="8128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2987675" y="2492375"/>
            <a:ext cx="1873250" cy="700088"/>
          </a:xfrm>
          <a:prstGeom prst="wedgeRoundRectCallout">
            <a:avLst>
              <a:gd name="adj1" fmla="val 74829"/>
              <a:gd name="adj2" fmla="val 227551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Free flowing river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468313" y="3860800"/>
            <a:ext cx="1871662" cy="681038"/>
          </a:xfrm>
          <a:prstGeom prst="wedgeRoundRectCallout">
            <a:avLst>
              <a:gd name="adj1" fmla="val 88593"/>
              <a:gd name="adj2" fmla="val 118009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Safe beach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2411413" y="5661025"/>
            <a:ext cx="2376487" cy="720725"/>
          </a:xfrm>
          <a:prstGeom prst="wedgeRoundRectCallout">
            <a:avLst>
              <a:gd name="adj1" fmla="val 25685"/>
              <a:gd name="adj2" fmla="val -115861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Natural filtration and cleaning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6" name="AutoShape 12"/>
          <p:cNvSpPr>
            <a:spLocks noChangeArrowheads="1"/>
          </p:cNvSpPr>
          <p:nvPr/>
        </p:nvSpPr>
        <p:spPr bwMode="auto">
          <a:xfrm>
            <a:off x="611188" y="2349500"/>
            <a:ext cx="1728787" cy="668338"/>
          </a:xfrm>
          <a:prstGeom prst="wedgeRoundRectCallout">
            <a:avLst>
              <a:gd name="adj1" fmla="val 108676"/>
              <a:gd name="adj2" fmla="val 276130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Habitat for birds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7" name="AutoShape 14"/>
          <p:cNvSpPr>
            <a:spLocks noChangeArrowheads="1"/>
          </p:cNvSpPr>
          <p:nvPr/>
        </p:nvSpPr>
        <p:spPr bwMode="auto">
          <a:xfrm>
            <a:off x="7019925" y="3284538"/>
            <a:ext cx="1943100" cy="436562"/>
          </a:xfrm>
          <a:prstGeom prst="wedgeRoundRectCallout">
            <a:avLst>
              <a:gd name="adj1" fmla="val -50653"/>
              <a:gd name="adj2" fmla="val 322000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Fish nursery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6156325" y="2306638"/>
            <a:ext cx="2016125" cy="690562"/>
          </a:xfrm>
          <a:prstGeom prst="wedgeRoundRectCallout">
            <a:avLst>
              <a:gd name="adj1" fmla="val -82912"/>
              <a:gd name="adj2" fmla="val 217588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Forest: carbon sequestration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auto">
          <a:xfrm>
            <a:off x="6588125" y="5157788"/>
            <a:ext cx="1800225" cy="863600"/>
          </a:xfrm>
          <a:prstGeom prst="wedgeRoundRectCallout">
            <a:avLst>
              <a:gd name="adj1" fmla="val -63139"/>
              <a:gd name="adj2" fmla="val -100366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Ecotourism and water sports</a:t>
            </a:r>
            <a:endParaRPr lang="en-US" altLang="hu-HU">
              <a:solidFill>
                <a:srgbClr val="990000"/>
              </a:solidFill>
            </a:endParaRP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1547813" y="260350"/>
            <a:ext cx="7424737" cy="792163"/>
            <a:chOff x="975" y="164"/>
            <a:chExt cx="4677" cy="499"/>
          </a:xfrm>
        </p:grpSpPr>
        <p:pic>
          <p:nvPicPr>
            <p:cNvPr id="22546" name="Picture 13" descr="DRV logo_nag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14" descr="adukovizig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5" descr="Coca-Cola logo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6" descr="DDNP színhelyes 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17" descr="lif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18" descr="natura20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19" descr="wmf_mohac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1" name="AutoShape 10"/>
          <p:cNvSpPr>
            <a:spLocks noChangeArrowheads="1"/>
          </p:cNvSpPr>
          <p:nvPr/>
        </p:nvSpPr>
        <p:spPr bwMode="auto">
          <a:xfrm>
            <a:off x="250825" y="5876925"/>
            <a:ext cx="1871663" cy="681038"/>
          </a:xfrm>
          <a:prstGeom prst="wedgeRoundRectCallout">
            <a:avLst>
              <a:gd name="adj1" fmla="val 53139"/>
              <a:gd name="adj2" fmla="val -108509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Healthy environment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2542" name="AutoShape 10"/>
          <p:cNvSpPr>
            <a:spLocks noChangeArrowheads="1"/>
          </p:cNvSpPr>
          <p:nvPr/>
        </p:nvSpPr>
        <p:spPr bwMode="auto">
          <a:xfrm>
            <a:off x="5435600" y="6021388"/>
            <a:ext cx="1871663" cy="681037"/>
          </a:xfrm>
          <a:prstGeom prst="wedgeRoundRectCallout">
            <a:avLst>
              <a:gd name="adj1" fmla="val -48727"/>
              <a:gd name="adj2" fmla="val -129722"/>
              <a:gd name="adj3" fmla="val 16667"/>
            </a:avLst>
          </a:prstGeom>
          <a:solidFill>
            <a:srgbClr val="EEECE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solidFill>
                  <a:srgbClr val="990000"/>
                </a:solidFill>
              </a:rPr>
              <a:t>Groundwater source</a:t>
            </a:r>
            <a:endParaRPr lang="en-US" altLang="hu-HU">
              <a:solidFill>
                <a:srgbClr val="990000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2122488" y="5445125"/>
            <a:ext cx="3097212" cy="1257300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2457450" y="2214563"/>
            <a:ext cx="3097213" cy="1255712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0" y="5534025"/>
            <a:ext cx="2339975" cy="1257300"/>
          </a:xfrm>
          <a:prstGeom prst="ellipse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pic>
        <p:nvPicPr>
          <p:cNvPr id="23556" name="Picture 4" descr="szabadság zátony_4 b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188913"/>
            <a:ext cx="102600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2195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>
                <a:solidFill>
                  <a:schemeClr val="bg1"/>
                </a:solidFill>
              </a:rPr>
              <a:t>Before the project</a:t>
            </a:r>
            <a:endParaRPr lang="hu-HU" altLang="hu-HU" sz="3200">
              <a:solidFill>
                <a:schemeClr val="bg1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-9613970">
            <a:off x="6877050" y="11255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9613970">
            <a:off x="3924300" y="515778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9613970">
            <a:off x="5651500" y="62071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 rot="-9613970">
            <a:off x="3132138" y="27813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33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ag tokszarazon 2011szept4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0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_MG_05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4573588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_MG_0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pic>
        <p:nvPicPr>
          <p:cNvPr id="28676" name="Picture 4" descr="ut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3330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térkép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8313" y="1628775"/>
            <a:ext cx="8128000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pic>
        <p:nvPicPr>
          <p:cNvPr id="29700" name="Picture 4" descr="P905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2627313" y="2565400"/>
            <a:ext cx="2665412" cy="1584325"/>
          </a:xfrm>
          <a:prstGeom prst="ellips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012novdec 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2012novdec 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8388350" cy="62912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pic>
        <p:nvPicPr>
          <p:cNvPr id="32772" name="Picture 4" descr="2012nov15 szabsziget 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013-01-03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013-01-14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What’s next?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546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Multiplication of project results</a:t>
            </a:r>
          </a:p>
          <a:p>
            <a:pPr eaLnBrk="1" hangingPunct="1"/>
            <a:r>
              <a:rPr lang="hu-HU" altLang="hu-HU" smtClean="0"/>
              <a:t>Pulling together a project development team</a:t>
            </a:r>
          </a:p>
        </p:txBody>
      </p:sp>
      <p:pic>
        <p:nvPicPr>
          <p:cNvPr id="35844" name="Picture 4" descr="_MG_07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268413"/>
            <a:ext cx="33385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7" descr="2011szept4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3950"/>
            <a:ext cx="86042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331913" y="981075"/>
            <a:ext cx="7005637" cy="2376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smtClean="0">
                <a:solidFill>
                  <a:srgbClr val="FF9900"/>
                </a:solidFill>
              </a:rPr>
              <a:t/>
            </a:r>
            <a:br>
              <a:rPr lang="hu-HU" altLang="hu-HU" sz="2800" smtClean="0">
                <a:solidFill>
                  <a:srgbClr val="FF9900"/>
                </a:solidFill>
              </a:rPr>
            </a:br>
            <a:r>
              <a:rPr lang="hu-HU" altLang="hu-HU" sz="2800" b="1" smtClean="0">
                <a:solidFill>
                  <a:srgbClr val="FF3300"/>
                </a:solidFill>
              </a:rPr>
              <a:t>www.szabadsagsziget.hu</a:t>
            </a:r>
            <a:endParaRPr lang="hu-HU" altLang="hu-HU" sz="3600" b="1" smtClean="0">
              <a:solidFill>
                <a:srgbClr val="FF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-7938" y="0"/>
            <a:ext cx="111126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869" name="Group 16"/>
          <p:cNvGrpSpPr>
            <a:grpSpLocks/>
          </p:cNvGrpSpPr>
          <p:nvPr/>
        </p:nvGrpSpPr>
        <p:grpSpPr bwMode="auto">
          <a:xfrm>
            <a:off x="1547813" y="260350"/>
            <a:ext cx="7424737" cy="792163"/>
            <a:chOff x="975" y="164"/>
            <a:chExt cx="4677" cy="499"/>
          </a:xfrm>
        </p:grpSpPr>
        <p:pic>
          <p:nvPicPr>
            <p:cNvPr id="36871" name="Picture 17" descr="DRV logo_nag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18" descr="adukovizig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9" descr="Coca-Cola logo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0" descr="DDNP színhelyes 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21" descr="lif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22" descr="natura20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23" descr="wmf_mohac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870" name="Straight Connector 8"/>
          <p:cNvCxnSpPr>
            <a:cxnSpLocks noChangeShapeType="1"/>
          </p:cNvCxnSpPr>
          <p:nvPr/>
        </p:nvCxnSpPr>
        <p:spPr bwMode="auto">
          <a:xfrm>
            <a:off x="1835150" y="1989138"/>
            <a:ext cx="5872163" cy="1587"/>
          </a:xfrm>
          <a:prstGeom prst="lin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k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742950"/>
            <a:ext cx="40735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5014913" y="1243013"/>
            <a:ext cx="414337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4729163" y="2000250"/>
            <a:ext cx="328612" cy="5572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4002088" y="2587625"/>
            <a:ext cx="528637" cy="314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532063" y="3346450"/>
            <a:ext cx="1328737" cy="200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V="1">
            <a:off x="3405188" y="4676775"/>
            <a:ext cx="700087" cy="171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>
            <a:off x="5880100" y="5680075"/>
            <a:ext cx="157163" cy="542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857500" y="4029075"/>
            <a:ext cx="1085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MOHÁCS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4130675" y="944563"/>
            <a:ext cx="2328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Felső-zátony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4114800" y="1671638"/>
            <a:ext cx="14144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Nagy-zátony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2801938" y="2516188"/>
            <a:ext cx="15573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Bári-zátony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487363" y="3073400"/>
            <a:ext cx="222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rgbClr val="FF0000"/>
                </a:solidFill>
              </a:rPr>
              <a:t>Liberty Island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2830513" y="4816475"/>
            <a:ext cx="1900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Cigány-zátony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116388" y="6088063"/>
            <a:ext cx="1871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Gabriella-zátony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5216525" y="5187950"/>
            <a:ext cx="1885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>
                <a:solidFill>
                  <a:schemeClr val="bg1"/>
                </a:solidFill>
              </a:rPr>
              <a:t>Debrina-zátony</a:t>
            </a:r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4835525" y="6078538"/>
            <a:ext cx="685800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96975"/>
            <a:ext cx="28813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smtClean="0"/>
              <a:t>South-Hungary, Danube valley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smtClean="0"/>
          </a:p>
        </p:txBody>
      </p:sp>
      <p:pic>
        <p:nvPicPr>
          <p:cNvPr id="13315" name="Picture 3" descr="szabadság zátony_4 b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27100"/>
            <a:ext cx="889317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 rot="-8391818">
            <a:off x="7019925" y="22050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3366FF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-8475745">
            <a:off x="4643438" y="530066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0574089">
            <a:off x="6156325" y="126841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12875175" flipV="1">
            <a:off x="4356100" y="3357563"/>
            <a:ext cx="1152525" cy="200025"/>
          </a:xfrm>
          <a:prstGeom prst="rightArrow">
            <a:avLst>
              <a:gd name="adj1" fmla="val 50000"/>
              <a:gd name="adj2" fmla="val 144048"/>
            </a:avLst>
          </a:prstGeom>
          <a:solidFill>
            <a:srgbClr val="FF33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451725" y="242093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3333FF"/>
                </a:solidFill>
              </a:rPr>
              <a:t>water wells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77050" y="11255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FF0000"/>
                </a:solidFill>
              </a:rPr>
              <a:t>rockfill-dam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859338" y="56610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FFFF00"/>
                </a:solidFill>
              </a:rPr>
              <a:t>sedimentation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92725" y="37893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FF3399"/>
                </a:solidFill>
              </a:rPr>
              <a:t>invasives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0825" y="4292600"/>
            <a:ext cx="2987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 sz="2400" b="1">
                <a:solidFill>
                  <a:schemeClr val="bg1"/>
                </a:solidFill>
              </a:rPr>
              <a:t>Restoration</a:t>
            </a:r>
            <a:br>
              <a:rPr lang="hu-HU" altLang="hu-HU" sz="2400" b="1">
                <a:solidFill>
                  <a:schemeClr val="bg1"/>
                </a:solidFill>
              </a:rPr>
            </a:br>
            <a:r>
              <a:rPr lang="hu-HU" altLang="hu-HU" sz="2400" b="1">
                <a:solidFill>
                  <a:schemeClr val="bg1"/>
                </a:solidFill>
              </a:rPr>
              <a:t>of the</a:t>
            </a:r>
            <a:br>
              <a:rPr lang="hu-HU" altLang="hu-HU" sz="2400" b="1">
                <a:solidFill>
                  <a:schemeClr val="bg1"/>
                </a:solidFill>
              </a:rPr>
            </a:br>
            <a:r>
              <a:rPr lang="hu-HU" altLang="hu-HU" sz="2400" b="1">
                <a:solidFill>
                  <a:schemeClr val="bg1"/>
                </a:solidFill>
              </a:rPr>
              <a:t>Liberty Island</a:t>
            </a:r>
            <a:br>
              <a:rPr lang="hu-HU" altLang="hu-HU" sz="2400" b="1">
                <a:solidFill>
                  <a:schemeClr val="bg1"/>
                </a:solidFill>
              </a:rPr>
            </a:br>
            <a:r>
              <a:rPr lang="hu-HU" altLang="hu-HU" sz="2400" b="1">
                <a:solidFill>
                  <a:schemeClr val="bg1"/>
                </a:solidFill>
              </a:rPr>
              <a:t>Hungary, Danube</a:t>
            </a:r>
            <a:br>
              <a:rPr lang="hu-HU" altLang="hu-HU" sz="2400" b="1">
                <a:solidFill>
                  <a:schemeClr val="bg1"/>
                </a:solidFill>
              </a:rPr>
            </a:br>
            <a:r>
              <a:rPr lang="hu-HU" altLang="hu-HU" sz="2400" b="1">
                <a:solidFill>
                  <a:schemeClr val="bg1"/>
                </a:solidFill>
              </a:rPr>
              <a:t>2009-2013</a:t>
            </a:r>
            <a:br>
              <a:rPr lang="hu-HU" altLang="hu-HU" sz="2400" b="1">
                <a:solidFill>
                  <a:schemeClr val="bg1"/>
                </a:solidFill>
              </a:rPr>
            </a:br>
            <a:r>
              <a:rPr lang="hu-HU" altLang="hu-HU" sz="2400" b="1">
                <a:solidFill>
                  <a:schemeClr val="bg1"/>
                </a:solidFill>
              </a:rPr>
              <a:t>1,795,529 Euro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1476375" y="188913"/>
            <a:ext cx="7424738" cy="792162"/>
            <a:chOff x="975" y="164"/>
            <a:chExt cx="4677" cy="499"/>
          </a:xfrm>
        </p:grpSpPr>
        <p:pic>
          <p:nvPicPr>
            <p:cNvPr id="13329" name="Picture 14" descr="DRV logo_nag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5" descr="adukovizig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16" descr="Coca-Cola logo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7" descr="DDNP színhelyes 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18" descr="lif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9" descr="natura20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20" descr="wmf_mohac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6" name="Picture 21" descr="_MG_07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7363" y="3397250"/>
            <a:ext cx="2306637" cy="34607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3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1892300" cy="495300"/>
          </a:xfr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b="1" smtClean="0"/>
              <a:t>2009</a:t>
            </a:r>
          </a:p>
        </p:txBody>
      </p:sp>
      <p:sp>
        <p:nvSpPr>
          <p:cNvPr id="13328" name="Rectangle 23"/>
          <p:cNvSpPr>
            <a:spLocks noChangeArrowheads="1"/>
          </p:cNvSpPr>
          <p:nvPr/>
        </p:nvSpPr>
        <p:spPr bwMode="auto">
          <a:xfrm>
            <a:off x="7775575" y="3357563"/>
            <a:ext cx="1368425" cy="4333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 sz="2800" b="1">
                <a:solidFill>
                  <a:schemeClr val="tx2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4000" smtClean="0"/>
              <a:t>Motivations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1916113"/>
            <a:ext cx="8640762" cy="417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hu-HU" sz="2400" smtClean="0"/>
              <a:t>Side-arm</a:t>
            </a:r>
            <a:r>
              <a:rPr lang="hu-HU" altLang="hu-HU" sz="2400" smtClean="0"/>
              <a:t> is a</a:t>
            </a:r>
            <a:r>
              <a:rPr lang="en-GB" altLang="hu-HU" sz="2400" smtClean="0"/>
              <a:t> protection zone of drinking water wells</a:t>
            </a:r>
            <a:r>
              <a:rPr lang="hu-HU" altLang="hu-HU" sz="2400" smtClean="0"/>
              <a:t>;</a:t>
            </a:r>
            <a:endParaRPr lang="en-GB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400" smtClean="0"/>
              <a:t>Due to r</a:t>
            </a:r>
            <a:r>
              <a:rPr lang="en-GB" altLang="hu-HU" sz="2400" smtClean="0"/>
              <a:t>egulat</a:t>
            </a:r>
            <a:r>
              <a:rPr lang="hu-HU" altLang="hu-HU" sz="2400" smtClean="0"/>
              <a:t>ion of the</a:t>
            </a:r>
            <a:r>
              <a:rPr lang="en-GB" altLang="hu-HU" sz="2400" smtClean="0"/>
              <a:t> Danube stretch, no more islands and side arms formulate</a:t>
            </a:r>
            <a:r>
              <a:rPr lang="hu-HU" altLang="hu-HU" sz="2400" smtClean="0"/>
              <a:t>;</a:t>
            </a:r>
            <a:endParaRPr lang="en-GB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hu-HU" sz="2400" smtClean="0"/>
              <a:t>Strictly protected National Park and Natura 2000 site, size: 47 ha, side-arm: 3 km long</a:t>
            </a:r>
            <a:r>
              <a:rPr lang="hu-HU" altLang="hu-HU" sz="2400" smtClean="0"/>
              <a:t>;</a:t>
            </a:r>
            <a:endParaRPr lang="en-GB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hu-HU" sz="2400" smtClean="0"/>
              <a:t>Forest was under intensive mgmt till 1990</a:t>
            </a:r>
            <a:r>
              <a:rPr lang="hu-HU" altLang="hu-HU" sz="2400" smtClean="0"/>
              <a:t>;</a:t>
            </a:r>
            <a:endParaRPr lang="en-GB" altLang="hu-HU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hu-HU" sz="2400" smtClean="0"/>
              <a:t>Now: state owned, dedicated forever for nature conservation</a:t>
            </a:r>
            <a:r>
              <a:rPr lang="hu-HU" altLang="hu-HU" sz="2400" smtClean="0"/>
              <a:t>.</a:t>
            </a:r>
            <a:endParaRPr lang="en-GB" altLang="hu-HU" sz="240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187450" y="188913"/>
            <a:ext cx="7424738" cy="792162"/>
            <a:chOff x="975" y="164"/>
            <a:chExt cx="4677" cy="499"/>
          </a:xfrm>
        </p:grpSpPr>
        <p:pic>
          <p:nvPicPr>
            <p:cNvPr id="14341" name="Picture 5" descr="DRV logo_nag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 descr="adukovizig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 descr="Coca-Cola logo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8" descr="DDNP színhelyes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9" descr="lif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0" descr="natura20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1" descr="wmf_mohac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4000" smtClean="0"/>
              <a:t>General 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11188" y="1773238"/>
            <a:ext cx="7921625" cy="3455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z="2400" smtClean="0"/>
              <a:t>Revitali</a:t>
            </a:r>
            <a:r>
              <a:rPr lang="hu-HU" altLang="hu-HU" sz="2400" smtClean="0"/>
              <a:t>ze</a:t>
            </a:r>
            <a:r>
              <a:rPr lang="en-US" altLang="hu-HU" sz="2400" smtClean="0"/>
              <a:t> the side arm by providing longitudinal connectivity and restor</a:t>
            </a:r>
            <a:r>
              <a:rPr lang="hu-HU" altLang="hu-HU" sz="2400" smtClean="0"/>
              <a:t>e</a:t>
            </a:r>
            <a:r>
              <a:rPr lang="en-US" altLang="hu-HU" sz="2400" smtClean="0"/>
              <a:t> its natural riverbed, </a:t>
            </a:r>
          </a:p>
          <a:p>
            <a:pPr eaLnBrk="1" hangingPunct="1"/>
            <a:r>
              <a:rPr lang="hu-HU" altLang="hu-HU" sz="2400" smtClean="0"/>
              <a:t>Strenghten s</a:t>
            </a:r>
            <a:r>
              <a:rPr lang="en-US" altLang="hu-HU" sz="2400" smtClean="0"/>
              <a:t>ocial advantage</a:t>
            </a:r>
            <a:r>
              <a:rPr lang="hu-HU" altLang="hu-HU" sz="2400" smtClean="0"/>
              <a:t>s</a:t>
            </a:r>
            <a:r>
              <a:rPr lang="en-US" altLang="hu-HU" sz="2400" smtClean="0"/>
              <a:t>: </a:t>
            </a:r>
            <a:endParaRPr lang="hu-HU" altLang="hu-HU" sz="2400" smtClean="0"/>
          </a:p>
          <a:p>
            <a:pPr lvl="1" eaLnBrk="1" hangingPunct="1"/>
            <a:r>
              <a:rPr lang="hu-HU" altLang="hu-HU" sz="2000" smtClean="0"/>
              <a:t>Improve the area characteristics as </a:t>
            </a:r>
            <a:r>
              <a:rPr lang="en-US" altLang="hu-HU" sz="2000" smtClean="0"/>
              <a:t>natural filter for drinking water</a:t>
            </a:r>
            <a:r>
              <a:rPr lang="hu-HU" altLang="hu-HU" sz="2000" smtClean="0"/>
              <a:t>,</a:t>
            </a:r>
          </a:p>
          <a:p>
            <a:pPr lvl="1" eaLnBrk="1" hangingPunct="1"/>
            <a:r>
              <a:rPr lang="hu-HU" altLang="hu-HU" sz="2000" smtClean="0"/>
              <a:t>Restore the </a:t>
            </a:r>
            <a:r>
              <a:rPr lang="en-US" altLang="hu-HU" sz="2000" smtClean="0"/>
              <a:t>area for recreation </a:t>
            </a:r>
            <a:r>
              <a:rPr lang="hu-HU" altLang="hu-HU" sz="2000" smtClean="0"/>
              <a:t>,</a:t>
            </a:r>
          </a:p>
          <a:p>
            <a:pPr eaLnBrk="1" hangingPunct="1"/>
            <a:r>
              <a:rPr lang="en-US" altLang="hu-HU" sz="2400" smtClean="0"/>
              <a:t>Provid</a:t>
            </a:r>
            <a:r>
              <a:rPr lang="hu-HU" altLang="hu-HU" sz="2400" smtClean="0"/>
              <a:t>e</a:t>
            </a:r>
            <a:r>
              <a:rPr lang="en-US" altLang="hu-HU" sz="2400" smtClean="0"/>
              <a:t> suitable alluvial habitats on Liberty Island and its side-arm</a:t>
            </a:r>
            <a:r>
              <a:rPr lang="hu-HU" altLang="hu-HU" sz="2400" smtClean="0"/>
              <a:t>,</a:t>
            </a:r>
            <a:endParaRPr lang="en-US" altLang="hu-HU" sz="2400" smtClean="0"/>
          </a:p>
          <a:p>
            <a:pPr eaLnBrk="1" hangingPunct="1"/>
            <a:r>
              <a:rPr lang="en-US" altLang="hu-HU" sz="2400" smtClean="0"/>
              <a:t>Restor</a:t>
            </a:r>
            <a:r>
              <a:rPr lang="hu-HU" altLang="hu-HU" sz="2400" smtClean="0"/>
              <a:t>e</a:t>
            </a:r>
            <a:r>
              <a:rPr lang="en-US" altLang="hu-HU" sz="2400" smtClean="0"/>
              <a:t> the alluvial forests along its side-arm</a:t>
            </a:r>
            <a:r>
              <a:rPr lang="hu-HU" altLang="hu-HU" sz="2400" smtClean="0"/>
              <a:t>.</a:t>
            </a:r>
            <a:endParaRPr lang="en-US" altLang="hu-HU" sz="240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187450" y="188913"/>
            <a:ext cx="7424738" cy="792162"/>
            <a:chOff x="975" y="164"/>
            <a:chExt cx="4677" cy="499"/>
          </a:xfrm>
        </p:grpSpPr>
        <p:pic>
          <p:nvPicPr>
            <p:cNvPr id="15365" name="Picture 5" descr="DRV logo_nag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adukovizig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Coca-Cola logo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DDNP színhelyes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9" descr="lif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natura20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wmf_mohac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Relevant PA4 Actions</a:t>
            </a:r>
          </a:p>
        </p:txBody>
      </p:sp>
      <p:sp>
        <p:nvSpPr>
          <p:cNvPr id="16387" name="Szöveg helye 2"/>
          <p:cNvSpPr>
            <a:spLocks noGrp="1"/>
          </p:cNvSpPr>
          <p:nvPr>
            <p:ph type="body" sz="half" idx="1"/>
          </p:nvPr>
        </p:nvSpPr>
        <p:spPr bwMode="auto">
          <a:xfrm>
            <a:off x="539750" y="1341438"/>
            <a:ext cx="814705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400" smtClean="0"/>
              <a:t>PA 4.01 To implement fully the Danube River Basin Management Plan</a:t>
            </a:r>
            <a:r>
              <a:rPr lang="hu-HU" sz="2400" smtClean="0"/>
              <a:t>;</a:t>
            </a:r>
          </a:p>
          <a:p>
            <a:pPr algn="just"/>
            <a:r>
              <a:rPr lang="en-US" sz="2400" smtClean="0"/>
              <a:t>PA 4.10 To reduce existing water continuity interruption for fish migration in the Danube river basin</a:t>
            </a:r>
            <a:r>
              <a:rPr lang="hu-HU" sz="2400" smtClean="0"/>
              <a:t> </a:t>
            </a:r>
            <a:r>
              <a:rPr lang="hu-HU" sz="2400" i="1" smtClean="0"/>
              <a:t>(Milestone 4: to carry out an assessment for restoration of the sediment balance in the Danube);</a:t>
            </a:r>
          </a:p>
          <a:p>
            <a:pPr algn="just"/>
            <a:r>
              <a:rPr lang="hu-HU" sz="2400" smtClean="0"/>
              <a:t>PA 4 13 To promote measures aimed at reducing knowledge deficitsm developing and transferring tools, methods and guidelines concerning the safeguaring of drinking water supply (</a:t>
            </a:r>
            <a:r>
              <a:rPr lang="hu-HU" sz="2400" i="1" smtClean="0"/>
              <a:t>Milestone 3: Implementation of joint actions with responsible authorities, enterprises, associations responsible for drinking water supply</a:t>
            </a:r>
            <a:r>
              <a:rPr lang="hu-HU" sz="240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mtClean="0"/>
              <a:t>Relevant PA6 Action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algn="just">
              <a:defRPr/>
            </a:pPr>
            <a:r>
              <a:rPr lang="en-US" altLang="hu-HU" sz="2400" dirty="0" smtClean="0"/>
              <a:t>PA 6.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03 To protect and restore most valuable ecosystems and endangered animal species</a:t>
            </a:r>
            <a:r>
              <a:rPr lang="hu-HU" altLang="hu-HU" sz="2400" dirty="0" smtClean="0"/>
              <a:t>. </a:t>
            </a:r>
            <a:endParaRPr lang="en-GB" altLang="hu-HU" sz="2400" dirty="0" smtClean="0"/>
          </a:p>
          <a:p>
            <a:pPr marL="0" indent="0">
              <a:buFontTx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62013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4000" smtClean="0"/>
              <a:t>Problems and solutions</a:t>
            </a:r>
            <a:endParaRPr lang="en-GB" altLang="hu-HU" sz="4000" smtClean="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187450" y="188913"/>
            <a:ext cx="7424738" cy="792162"/>
            <a:chOff x="975" y="164"/>
            <a:chExt cx="4677" cy="499"/>
          </a:xfrm>
        </p:grpSpPr>
        <p:pic>
          <p:nvPicPr>
            <p:cNvPr id="18459" name="Picture 5" descr="DRV logo_nag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5" y="164"/>
              <a:ext cx="72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6" descr="adukovizig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64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Coca-Cola logo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55"/>
              <a:ext cx="6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8" descr="DDNP színhelyes 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" y="164"/>
              <a:ext cx="5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9" descr="lif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3" y="210"/>
              <a:ext cx="50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10" descr="natura20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8" y="165"/>
              <a:ext cx="5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11" descr="wmf_mohac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9" y="210"/>
              <a:ext cx="4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8883" name="Group 51"/>
          <p:cNvGraphicFramePr>
            <a:graphicFrameLocks noGrp="1"/>
          </p:cNvGraphicFramePr>
          <p:nvPr>
            <p:ph sz="half" idx="2"/>
          </p:nvPr>
        </p:nvGraphicFramePr>
        <p:xfrm>
          <a:off x="465138" y="1557338"/>
          <a:ext cx="8212814" cy="5035414"/>
        </p:xfrm>
        <a:graphic>
          <a:graphicData uri="http://schemas.openxmlformats.org/drawingml/2006/table">
            <a:tbl>
              <a:tblPr/>
              <a:tblGrid>
                <a:gridCol w="4396390"/>
                <a:gridCol w="3816424"/>
              </a:tblGrid>
              <a:tr h="647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Rockfill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dam causing sedimentation and disconnected river stretches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PA4 Action 01 and PA4 Action 10 M4</a:t>
                      </a:r>
                      <a:endParaRPr kumimoji="0" lang="en-GB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 is opened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6.000 m</a:t>
                      </a:r>
                      <a:r>
                        <a:rPr kumimoji="0" lang="hu-HU" alt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stone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removed</a:t>
                      </a:r>
                      <a:endParaRPr kumimoji="0" lang="en-GB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Shallow  standing water in the side-arm and poor water quality and degradation of habitats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PA4 Action 10 M4</a:t>
                      </a:r>
                      <a:endParaRPr kumimoji="0" lang="en-GB" altLang="hu-HU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-arm is dredged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160.000 m</a:t>
                      </a:r>
                      <a:r>
                        <a:rPr kumimoji="0" lang="hu-HU" altLang="hu-H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removed</a:t>
                      </a:r>
                      <a:endParaRPr kumimoji="0" lang="en-GB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human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impact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,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accelerated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processes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s</a:t>
                      </a: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-arm and island would disappear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hu-HU" altLang="hu-HU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PA4 Action 10 </a:t>
                      </a:r>
                      <a:endParaRPr kumimoji="0" lang="en-GB" altLang="hu-H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ongitudinal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connectivity, flowing water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Sedimented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side-arm vs. living river stretch as a tool for clean and safe drinking water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PA4 Action 13 M3</a:t>
                      </a:r>
                      <a:endParaRPr kumimoji="0" lang="en-GB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Bank filtration wells provide better quality and quantity drinking water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Commercial forestry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 6.03 </a:t>
                      </a:r>
                      <a:r>
                        <a:rPr kumimoji="0" lang="hu-HU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GB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GB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sland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saved, area purchased</a:t>
                      </a: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conservation oriented, later no-go forestry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Invasive tree species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 6.03 </a:t>
                      </a:r>
                      <a:r>
                        <a:rPr kumimoji="0" lang="hu-HU" alt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GB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80% is eliminated, maintenance will go on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undisturbed floodplain forest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 green theme with master">
  <a:themeElements>
    <a:clrScheme name="02 green theme with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2 green theme with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 green theme with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green theme with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green theme with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green theme with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green theme with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green theme with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green theme with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03 orange theme with masters">
  <a:themeElements>
    <a:clrScheme name="03 orange theme with mas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 orange theme with maste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 orange theme with mas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with mas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with mas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with mas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with mas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with mas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with mas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Bemutató2</Template>
  <TotalTime>4336</TotalTime>
  <Words>646</Words>
  <Application>Microsoft Office PowerPoint</Application>
  <PresentationFormat>Экран (4:3)</PresentationFormat>
  <Paragraphs>112</Paragraphs>
  <Slides>27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02 green theme with master</vt:lpstr>
      <vt:lpstr>1_Custom Design</vt:lpstr>
      <vt:lpstr>2_Custom Design</vt:lpstr>
      <vt:lpstr>3_Custom Design</vt:lpstr>
      <vt:lpstr>4_Custom Design</vt:lpstr>
      <vt:lpstr>03 orange theme with masters</vt:lpstr>
      <vt:lpstr>Custom Design</vt:lpstr>
      <vt:lpstr>5_Custom Design</vt:lpstr>
      <vt:lpstr>6_Custom Design</vt:lpstr>
      <vt:lpstr>Слайд 1</vt:lpstr>
      <vt:lpstr>Слайд 2</vt:lpstr>
      <vt:lpstr>South-Hungary, Danube valley</vt:lpstr>
      <vt:lpstr>2009</vt:lpstr>
      <vt:lpstr>Motivations</vt:lpstr>
      <vt:lpstr>General objectives</vt:lpstr>
      <vt:lpstr>Relevant PA4 Actions</vt:lpstr>
      <vt:lpstr>Relevant PA6 Action</vt:lpstr>
      <vt:lpstr>Problems and solutions</vt:lpstr>
      <vt:lpstr>Activities: technical data</vt:lpstr>
      <vt:lpstr>Partners and financial structure</vt:lpstr>
      <vt:lpstr>Слайд 12</vt:lpstr>
      <vt:lpstr>Opportunities offered by the Liberty Island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What’s next?</vt:lpstr>
      <vt:lpstr> www.szabadsagsziget.hu</vt:lpstr>
    </vt:vector>
  </TitlesOfParts>
  <Company>wwf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wwf</dc:creator>
  <cp:lastModifiedBy>User</cp:lastModifiedBy>
  <cp:revision>324</cp:revision>
  <cp:lastPrinted>2013-12-10T11:08:39Z</cp:lastPrinted>
  <dcterms:created xsi:type="dcterms:W3CDTF">2011-01-06T14:00:22Z</dcterms:created>
  <dcterms:modified xsi:type="dcterms:W3CDTF">2019-09-12T12:16:51Z</dcterms:modified>
</cp:coreProperties>
</file>