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9"/>
  </p:notesMasterIdLst>
  <p:sldIdLst>
    <p:sldId id="256" r:id="rId3"/>
    <p:sldId id="258" r:id="rId4"/>
    <p:sldId id="259" r:id="rId5"/>
    <p:sldId id="261" r:id="rId6"/>
    <p:sldId id="263" r:id="rId7"/>
    <p:sldId id="264" r:id="rId8"/>
    <p:sldId id="278" r:id="rId9"/>
    <p:sldId id="279" r:id="rId10"/>
    <p:sldId id="280" r:id="rId11"/>
    <p:sldId id="267" r:id="rId12"/>
    <p:sldId id="281" r:id="rId13"/>
    <p:sldId id="282" r:id="rId14"/>
    <p:sldId id="271" r:id="rId15"/>
    <p:sldId id="274" r:id="rId16"/>
    <p:sldId id="283" r:id="rId17"/>
    <p:sldId id="276" r:id="rId18"/>
  </p:sldIdLst>
  <p:sldSz cx="9144000" cy="6858000" type="screen4x3"/>
  <p:notesSz cx="6796088" cy="9925050"/>
  <p:defaultTextStyle>
    <a:defPPr>
      <a:defRPr lang="en-GB"/>
    </a:defPPr>
    <a:lvl1pPr algn="l" defTabSz="449263" rtl="0" fontAlgn="base">
      <a:spcBef>
        <a:spcPct val="0"/>
      </a:spcBef>
      <a:spcAft>
        <a:spcPct val="0"/>
      </a:spcAft>
      <a:buClr>
        <a:srgbClr val="000000"/>
      </a:buClr>
      <a:buSzPct val="100000"/>
      <a:buFont typeface="Times New Roman" pitchFamily="18" charset="0"/>
      <a:defRPr sz="7000" b="1" kern="1200">
        <a:solidFill>
          <a:schemeClr val="bg1"/>
        </a:solidFill>
        <a:latin typeface="Verdana" pitchFamily="34" charset="0"/>
        <a:ea typeface="Microsoft YaHei" pitchFamily="34" charset="-122"/>
        <a:cs typeface="+mn-cs"/>
      </a:defRPr>
    </a:lvl1pPr>
    <a:lvl2pPr marL="742950" indent="-285750" algn="l" defTabSz="449263" rtl="0" fontAlgn="base">
      <a:spcBef>
        <a:spcPct val="0"/>
      </a:spcBef>
      <a:spcAft>
        <a:spcPct val="0"/>
      </a:spcAft>
      <a:buClr>
        <a:srgbClr val="000000"/>
      </a:buClr>
      <a:buSzPct val="100000"/>
      <a:buFont typeface="Times New Roman" pitchFamily="18" charset="0"/>
      <a:defRPr sz="7000" b="1" kern="1200">
        <a:solidFill>
          <a:schemeClr val="bg1"/>
        </a:solidFill>
        <a:latin typeface="Verdana" pitchFamily="34" charset="0"/>
        <a:ea typeface="Microsoft YaHei" pitchFamily="34" charset="-122"/>
        <a:cs typeface="+mn-cs"/>
      </a:defRPr>
    </a:lvl2pPr>
    <a:lvl3pPr marL="1143000" indent="-228600" algn="l" defTabSz="449263" rtl="0" fontAlgn="base">
      <a:spcBef>
        <a:spcPct val="0"/>
      </a:spcBef>
      <a:spcAft>
        <a:spcPct val="0"/>
      </a:spcAft>
      <a:buClr>
        <a:srgbClr val="000000"/>
      </a:buClr>
      <a:buSzPct val="100000"/>
      <a:buFont typeface="Times New Roman" pitchFamily="18" charset="0"/>
      <a:defRPr sz="7000" b="1" kern="1200">
        <a:solidFill>
          <a:schemeClr val="bg1"/>
        </a:solidFill>
        <a:latin typeface="Verdana" pitchFamily="34" charset="0"/>
        <a:ea typeface="Microsoft YaHei" pitchFamily="34" charset="-122"/>
        <a:cs typeface="+mn-cs"/>
      </a:defRPr>
    </a:lvl3pPr>
    <a:lvl4pPr marL="1600200" indent="-228600" algn="l" defTabSz="449263" rtl="0" fontAlgn="base">
      <a:spcBef>
        <a:spcPct val="0"/>
      </a:spcBef>
      <a:spcAft>
        <a:spcPct val="0"/>
      </a:spcAft>
      <a:buClr>
        <a:srgbClr val="000000"/>
      </a:buClr>
      <a:buSzPct val="100000"/>
      <a:buFont typeface="Times New Roman" pitchFamily="18" charset="0"/>
      <a:defRPr sz="7000" b="1" kern="1200">
        <a:solidFill>
          <a:schemeClr val="bg1"/>
        </a:solidFill>
        <a:latin typeface="Verdana" pitchFamily="34" charset="0"/>
        <a:ea typeface="Microsoft YaHei" pitchFamily="34" charset="-122"/>
        <a:cs typeface="+mn-cs"/>
      </a:defRPr>
    </a:lvl4pPr>
    <a:lvl5pPr marL="2057400" indent="-228600" algn="l" defTabSz="449263" rtl="0" fontAlgn="base">
      <a:spcBef>
        <a:spcPct val="0"/>
      </a:spcBef>
      <a:spcAft>
        <a:spcPct val="0"/>
      </a:spcAft>
      <a:buClr>
        <a:srgbClr val="000000"/>
      </a:buClr>
      <a:buSzPct val="100000"/>
      <a:buFont typeface="Times New Roman" pitchFamily="18" charset="0"/>
      <a:defRPr sz="7000" b="1" kern="1200">
        <a:solidFill>
          <a:schemeClr val="bg1"/>
        </a:solidFill>
        <a:latin typeface="Verdana" pitchFamily="34" charset="0"/>
        <a:ea typeface="Microsoft YaHei" pitchFamily="34" charset="-122"/>
        <a:cs typeface="+mn-cs"/>
      </a:defRPr>
    </a:lvl5pPr>
    <a:lvl6pPr marL="2286000" algn="l" defTabSz="914400" rtl="0" eaLnBrk="1" latinLnBrk="0" hangingPunct="1">
      <a:defRPr sz="7000" b="1" kern="1200">
        <a:solidFill>
          <a:schemeClr val="bg1"/>
        </a:solidFill>
        <a:latin typeface="Verdana" pitchFamily="34" charset="0"/>
        <a:ea typeface="Microsoft YaHei" pitchFamily="34" charset="-122"/>
        <a:cs typeface="+mn-cs"/>
      </a:defRPr>
    </a:lvl6pPr>
    <a:lvl7pPr marL="2743200" algn="l" defTabSz="914400" rtl="0" eaLnBrk="1" latinLnBrk="0" hangingPunct="1">
      <a:defRPr sz="7000" b="1" kern="1200">
        <a:solidFill>
          <a:schemeClr val="bg1"/>
        </a:solidFill>
        <a:latin typeface="Verdana" pitchFamily="34" charset="0"/>
        <a:ea typeface="Microsoft YaHei" pitchFamily="34" charset="-122"/>
        <a:cs typeface="+mn-cs"/>
      </a:defRPr>
    </a:lvl7pPr>
    <a:lvl8pPr marL="3200400" algn="l" defTabSz="914400" rtl="0" eaLnBrk="1" latinLnBrk="0" hangingPunct="1">
      <a:defRPr sz="7000" b="1" kern="1200">
        <a:solidFill>
          <a:schemeClr val="bg1"/>
        </a:solidFill>
        <a:latin typeface="Verdana" pitchFamily="34" charset="0"/>
        <a:ea typeface="Microsoft YaHei" pitchFamily="34" charset="-122"/>
        <a:cs typeface="+mn-cs"/>
      </a:defRPr>
    </a:lvl8pPr>
    <a:lvl9pPr marL="3657600" algn="l" defTabSz="914400" rtl="0" eaLnBrk="1" latinLnBrk="0" hangingPunct="1">
      <a:defRPr sz="7000" b="1" kern="1200">
        <a:solidFill>
          <a:schemeClr val="bg1"/>
        </a:solidFill>
        <a:latin typeface="Verdana" pitchFamily="34" charset="0"/>
        <a:ea typeface="Microsoft YaHei"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7D851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18" d="100"/>
          <a:sy n="118" d="100"/>
        </p:scale>
        <p:origin x="-72" y="-4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81" d="100"/>
          <a:sy n="81" d="100"/>
        </p:scale>
        <p:origin x="-397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AutoShape 1"/>
          <p:cNvSpPr>
            <a:spLocks noChangeArrowheads="1"/>
          </p:cNvSpPr>
          <p:nvPr/>
        </p:nvSpPr>
        <p:spPr bwMode="auto">
          <a:xfrm>
            <a:off x="0" y="0"/>
            <a:ext cx="6796088" cy="9925050"/>
          </a:xfrm>
          <a:prstGeom prst="roundRect">
            <a:avLst>
              <a:gd name="adj" fmla="val 23"/>
            </a:avLst>
          </a:prstGeom>
          <a:solidFill>
            <a:srgbClr val="FFFFFF"/>
          </a:solidFill>
          <a:ln w="9525">
            <a:noFill/>
            <a:round/>
            <a:headEnd/>
            <a:tailEnd/>
          </a:ln>
          <a:effectLst/>
        </p:spPr>
        <p:txBody>
          <a:bodyPr wrap="none" anchor="ctr"/>
          <a:lstStyle/>
          <a:p>
            <a:endParaRPr lang="en-US"/>
          </a:p>
        </p:txBody>
      </p:sp>
      <p:sp>
        <p:nvSpPr>
          <p:cNvPr id="19459" name="Text Box 2"/>
          <p:cNvSpPr txBox="1">
            <a:spLocks noChangeArrowheads="1"/>
          </p:cNvSpPr>
          <p:nvPr/>
        </p:nvSpPr>
        <p:spPr bwMode="auto">
          <a:xfrm>
            <a:off x="0" y="0"/>
            <a:ext cx="2946400" cy="496888"/>
          </a:xfrm>
          <a:prstGeom prst="rect">
            <a:avLst/>
          </a:prstGeom>
          <a:noFill/>
          <a:ln w="9525">
            <a:noFill/>
            <a:round/>
            <a:headEnd/>
            <a:tailEnd/>
          </a:ln>
          <a:effectLst/>
        </p:spPr>
        <p:txBody>
          <a:bodyPr wrap="none" anchor="ctr"/>
          <a:lstStyle/>
          <a:p>
            <a:endParaRPr lang="en-US"/>
          </a:p>
        </p:txBody>
      </p:sp>
      <p:sp>
        <p:nvSpPr>
          <p:cNvPr id="19460" name="Text Box 3"/>
          <p:cNvSpPr txBox="1">
            <a:spLocks noChangeArrowheads="1"/>
          </p:cNvSpPr>
          <p:nvPr/>
        </p:nvSpPr>
        <p:spPr bwMode="auto">
          <a:xfrm>
            <a:off x="3849688" y="0"/>
            <a:ext cx="2946400" cy="496888"/>
          </a:xfrm>
          <a:prstGeom prst="rect">
            <a:avLst/>
          </a:prstGeom>
          <a:noFill/>
          <a:ln w="9525">
            <a:noFill/>
            <a:round/>
            <a:headEnd/>
            <a:tailEnd/>
          </a:ln>
          <a:effectLst/>
        </p:spPr>
        <p:txBody>
          <a:bodyPr wrap="none" anchor="ctr"/>
          <a:lstStyle/>
          <a:p>
            <a:endParaRPr lang="en-US"/>
          </a:p>
        </p:txBody>
      </p:sp>
      <p:sp>
        <p:nvSpPr>
          <p:cNvPr id="19461" name="Rectangle 4"/>
          <p:cNvSpPr>
            <a:spLocks noGrp="1" noChangeArrowheads="1"/>
          </p:cNvSpPr>
          <p:nvPr>
            <p:ph type="sldImg"/>
          </p:nvPr>
        </p:nvSpPr>
        <p:spPr bwMode="auto">
          <a:xfrm>
            <a:off x="917575" y="744538"/>
            <a:ext cx="4962525" cy="3721100"/>
          </a:xfrm>
          <a:prstGeom prst="rect">
            <a:avLst/>
          </a:prstGeom>
          <a:noFill/>
          <a:ln w="9360" cap="sq">
            <a:solidFill>
              <a:srgbClr val="000000"/>
            </a:solidFill>
            <a:miter lim="800000"/>
            <a:headEnd/>
            <a:tailEnd/>
          </a:ln>
          <a:effectLst/>
        </p:spPr>
      </p:sp>
      <p:sp>
        <p:nvSpPr>
          <p:cNvPr id="3077" name="Rectangle 5"/>
          <p:cNvSpPr>
            <a:spLocks noGrp="1" noChangeArrowheads="1"/>
          </p:cNvSpPr>
          <p:nvPr>
            <p:ph type="body"/>
          </p:nvPr>
        </p:nvSpPr>
        <p:spPr bwMode="auto">
          <a:xfrm>
            <a:off x="679450" y="4714875"/>
            <a:ext cx="5437188" cy="44656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19463" name="Text Box 6"/>
          <p:cNvSpPr txBox="1">
            <a:spLocks noChangeArrowheads="1"/>
          </p:cNvSpPr>
          <p:nvPr/>
        </p:nvSpPr>
        <p:spPr bwMode="auto">
          <a:xfrm>
            <a:off x="0" y="9426575"/>
            <a:ext cx="2946400" cy="496888"/>
          </a:xfrm>
          <a:prstGeom prst="rect">
            <a:avLst/>
          </a:prstGeom>
          <a:noFill/>
          <a:ln w="9525">
            <a:noFill/>
            <a:round/>
            <a:headEnd/>
            <a:tailEnd/>
          </a:ln>
          <a:effectLst/>
        </p:spPr>
        <p:txBody>
          <a:bodyPr wrap="none" anchor="ctr"/>
          <a:lstStyle/>
          <a:p>
            <a:endParaRPr lang="en-US"/>
          </a:p>
        </p:txBody>
      </p:sp>
      <p:sp>
        <p:nvSpPr>
          <p:cNvPr id="3079" name="Rectangle 7"/>
          <p:cNvSpPr>
            <a:spLocks noGrp="1" noChangeArrowheads="1"/>
          </p:cNvSpPr>
          <p:nvPr>
            <p:ph type="sldNum"/>
          </p:nvPr>
        </p:nvSpPr>
        <p:spPr bwMode="auto">
          <a:xfrm>
            <a:off x="3849688" y="9426575"/>
            <a:ext cx="2944812" cy="4953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buClrTx/>
              <a:buFontTx/>
              <a:buNone/>
              <a:tabLst>
                <a:tab pos="723900" algn="l"/>
                <a:tab pos="1447800" algn="l"/>
                <a:tab pos="2171700" algn="l"/>
                <a:tab pos="2895600" algn="l"/>
              </a:tabLst>
              <a:defRPr sz="1200">
                <a:solidFill>
                  <a:srgbClr val="000000"/>
                </a:solidFill>
                <a:latin typeface="Arial" charset="0"/>
                <a:ea typeface="Microsoft YaHei" charset="-122"/>
              </a:defRPr>
            </a:lvl1pPr>
          </a:lstStyle>
          <a:p>
            <a:pPr>
              <a:defRPr/>
            </a:pPr>
            <a:fld id="{AD4D5CD6-05F2-4DAE-BB27-F73CFF6EB12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round/>
            <a:headEnd/>
            <a:tailEnd/>
          </a:ln>
        </p:spPr>
        <p:txBody>
          <a:bodyPr/>
          <a:lstStyle/>
          <a:p>
            <a:fld id="{E2FDB884-B9A3-48E2-994F-79BDF7C44D95}" type="slidenum">
              <a:rPr lang="en-GB" smtClean="0">
                <a:ea typeface="Microsoft YaHei" pitchFamily="34" charset="-122"/>
              </a:rPr>
              <a:pPr/>
              <a:t>1</a:t>
            </a:fld>
            <a:endParaRPr lang="en-GB" smtClean="0">
              <a:ea typeface="Microsoft YaHei" pitchFamily="34" charset="-122"/>
            </a:endParaRPr>
          </a:p>
        </p:txBody>
      </p:sp>
      <p:sp>
        <p:nvSpPr>
          <p:cNvPr id="20483" name="Rectangle 1"/>
          <p:cNvSpPr>
            <a:spLocks noChangeArrowheads="1" noTextEdit="1"/>
          </p:cNvSpPr>
          <p:nvPr>
            <p:ph type="sldImg"/>
          </p:nvPr>
        </p:nvSpPr>
        <p:spPr>
          <a:xfrm>
            <a:off x="917575" y="744538"/>
            <a:ext cx="4964113" cy="3722687"/>
          </a:xfrm>
          <a:solidFill>
            <a:srgbClr val="FFFFFF"/>
          </a:solidFill>
          <a:ln/>
        </p:spPr>
      </p:sp>
      <p:sp>
        <p:nvSpPr>
          <p:cNvPr id="20484"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
        <p:nvSpPr>
          <p:cNvPr id="20485" name="Text Box 3"/>
          <p:cNvSpPr txBox="1">
            <a:spLocks noChangeArrowheads="1"/>
          </p:cNvSpPr>
          <p:nvPr/>
        </p:nvSpPr>
        <p:spPr bwMode="auto">
          <a:xfrm>
            <a:off x="3849688" y="9428163"/>
            <a:ext cx="2946400" cy="496887"/>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E0BDBDE6-79CD-41F1-A23C-8B363AC84B3F}" type="slidenum">
              <a:rPr lang="en-GB" sz="120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a:t>
            </a:fld>
            <a:endParaRPr lang="en-GB" sz="1200">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p:nvPr>
        </p:nvSpPr>
        <p:spPr>
          <a:noFill/>
          <a:ln>
            <a:round/>
            <a:headEnd/>
            <a:tailEnd/>
          </a:ln>
        </p:spPr>
        <p:txBody>
          <a:bodyPr/>
          <a:lstStyle/>
          <a:p>
            <a:fld id="{1710DBD4-FF8D-4993-A92B-DE3D335F6A38}" type="slidenum">
              <a:rPr lang="en-GB" smtClean="0">
                <a:ea typeface="Microsoft YaHei" pitchFamily="34" charset="-122"/>
              </a:rPr>
              <a:pPr/>
              <a:t>10</a:t>
            </a:fld>
            <a:endParaRPr lang="en-GB" smtClean="0">
              <a:ea typeface="Microsoft YaHei" pitchFamily="34" charset="-122"/>
            </a:endParaRPr>
          </a:p>
        </p:txBody>
      </p:sp>
      <p:sp>
        <p:nvSpPr>
          <p:cNvPr id="29699" name="Rectangle 1"/>
          <p:cNvSpPr>
            <a:spLocks noChangeArrowheads="1" noTextEdit="1"/>
          </p:cNvSpPr>
          <p:nvPr>
            <p:ph type="sldImg"/>
          </p:nvPr>
        </p:nvSpPr>
        <p:spPr>
          <a:xfrm>
            <a:off x="917575" y="744538"/>
            <a:ext cx="4964113" cy="3722687"/>
          </a:xfrm>
          <a:solidFill>
            <a:srgbClr val="FFFFFF"/>
          </a:solidFill>
          <a:ln/>
        </p:spPr>
      </p:sp>
      <p:sp>
        <p:nvSpPr>
          <p:cNvPr id="29700"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round/>
            <a:headEnd/>
            <a:tailEnd/>
          </a:ln>
        </p:spPr>
        <p:txBody>
          <a:bodyPr/>
          <a:lstStyle/>
          <a:p>
            <a:fld id="{CF1E6A43-31E2-4ED6-9EB4-BB1636350F73}" type="slidenum">
              <a:rPr lang="en-GB" smtClean="0">
                <a:ea typeface="Microsoft YaHei" pitchFamily="34" charset="-122"/>
              </a:rPr>
              <a:pPr/>
              <a:t>11</a:t>
            </a:fld>
            <a:endParaRPr lang="en-GB" smtClean="0">
              <a:ea typeface="Microsoft YaHei" pitchFamily="34" charset="-122"/>
            </a:endParaRPr>
          </a:p>
        </p:txBody>
      </p:sp>
      <p:sp>
        <p:nvSpPr>
          <p:cNvPr id="30723" name="Rectangle 1"/>
          <p:cNvSpPr>
            <a:spLocks noChangeArrowheads="1" noTextEdit="1"/>
          </p:cNvSpPr>
          <p:nvPr>
            <p:ph type="sldImg"/>
          </p:nvPr>
        </p:nvSpPr>
        <p:spPr>
          <a:xfrm>
            <a:off x="917575" y="744538"/>
            <a:ext cx="4964113" cy="3722687"/>
          </a:xfrm>
          <a:solidFill>
            <a:srgbClr val="FFFFFF"/>
          </a:solidFill>
          <a:ln/>
        </p:spPr>
      </p:sp>
      <p:sp>
        <p:nvSpPr>
          <p:cNvPr id="30724" name="Text Box 2"/>
          <p:cNvSpPr>
            <a:spLocks noChangeArrowheads="1"/>
          </p:cNvSpPr>
          <p:nvPr>
            <p:ph type="body" idx="1"/>
          </p:nvPr>
        </p:nvSpPr>
        <p:spPr>
          <a:xfrm>
            <a:off x="679450" y="4714875"/>
            <a:ext cx="5438775" cy="4467225"/>
          </a:xfrm>
          <a:noFill/>
        </p:spPr>
        <p:txBody>
          <a:bodyPr/>
          <a:lstStyle/>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Figure on the left: </a:t>
            </a:r>
            <a:r>
              <a:rPr lang="en-GB" sz="1000" b="1" smtClean="0">
                <a:latin typeface="Arial" charset="0"/>
                <a:ea typeface="Microsoft YaHei" pitchFamily="34" charset="-122"/>
              </a:rPr>
              <a:t>Distribution of ecological status or potential of classified rivers, lakes, coastal and transitional waters, calculated as percentage of the total number of classified water bodies</a:t>
            </a:r>
            <a:r>
              <a:rPr lang="en-GB" sz="1000" smtClean="0">
                <a:latin typeface="Arial" charset="0"/>
                <a:ea typeface="Microsoft YaHei" pitchFamily="34" charset="-122"/>
              </a:rPr>
              <a:t>.</a:t>
            </a:r>
            <a:r>
              <a:rPr lang="es-ES" sz="1000" smtClean="0">
                <a:latin typeface="Arial" charset="0"/>
                <a:ea typeface="Microsoft YaHei" pitchFamily="34" charset="-122"/>
              </a:rPr>
              <a:t> It</a:t>
            </a:r>
            <a:r>
              <a:rPr lang="en-GB" sz="1000" smtClean="0">
                <a:latin typeface="Arial" charset="0"/>
                <a:ea typeface="Microsoft YaHei" pitchFamily="34" charset="-122"/>
              </a:rPr>
              <a:t> shows the distribution of ecological status or potential for the different types of water bodies (rivers, lakes, transitional and coastal). Overall, </a:t>
            </a:r>
            <a:r>
              <a:rPr lang="en-GB" sz="1000" u="sng" smtClean="0">
                <a:latin typeface="Arial" charset="0"/>
                <a:ea typeface="Microsoft YaHei" pitchFamily="34" charset="-122"/>
              </a:rPr>
              <a:t>more than half (55 %) of the total number of classified surface water bodies in Europe are reported to have less than good ecological status/potential</a:t>
            </a:r>
            <a:r>
              <a:rPr lang="en-GB" sz="1000" smtClean="0">
                <a:latin typeface="Arial" charset="0"/>
                <a:ea typeface="Microsoft YaHei" pitchFamily="34" charset="-122"/>
              </a:rPr>
              <a:t>. Only around 44% of rivers and 33% of transitional waters are reported to be in high or good status. 56% of the lakes are reported to be in good or high status, and 51% for coastal waters.</a:t>
            </a: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Figure on the right: </a:t>
            </a:r>
            <a:r>
              <a:rPr lang="en-GB" sz="1000" b="1" smtClean="0">
                <a:latin typeface="Arial" charset="0"/>
                <a:ea typeface="Microsoft YaHei" pitchFamily="34" charset="-122"/>
              </a:rPr>
              <a:t>Overview of chemical status of surface and groundwater bodies Percentage of rivers, lakes, groundwater, transitional and coastal waters in good, poor and unknown chemical status</a:t>
            </a: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There is a high percentage of water bodies for which the reported chemical status has been 'unknown'</a:t>
            </a:r>
            <a:r>
              <a:rPr lang="es-ES" sz="1000" smtClean="0">
                <a:latin typeface="Arial" charset="0"/>
                <a:ea typeface="Microsoft YaHei" pitchFamily="34" charset="-122"/>
              </a:rPr>
              <a:t> .</a:t>
            </a: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u="sng" smtClean="0">
                <a:latin typeface="Arial" charset="0"/>
                <a:ea typeface="Microsoft YaHei" pitchFamily="34" charset="-122"/>
              </a:rPr>
              <a:t>In many cases, the main reason for this gap is that the status assessment methods have not been fully developed yet or there were not enough monitoring data in this first cycle</a:t>
            </a:r>
            <a:r>
              <a:rPr lang="en-GB" sz="1000" smtClean="0">
                <a:latin typeface="Arial" charset="0"/>
                <a:ea typeface="Microsoft YaHei" pitchFamily="34" charset="-122"/>
              </a:rPr>
              <a:t>.</a:t>
            </a:r>
            <a:r>
              <a:rPr lang="en-GB" sz="1000" i="1" smtClean="0">
                <a:latin typeface="Arial" charset="0"/>
                <a:ea typeface="Microsoft YaHei" pitchFamily="34" charset="-122"/>
              </a:rPr>
              <a:t> </a:t>
            </a:r>
            <a:r>
              <a:rPr lang="en-GB" sz="1000" smtClean="0">
                <a:latin typeface="Arial" charset="0"/>
                <a:ea typeface="Microsoft YaHei" pitchFamily="34" charset="-122"/>
              </a:rPr>
              <a:t>In that case, it is advisable to adopt and implement no-regret measures, along with further development of the assessment methods and monitoring networks. </a:t>
            </a:r>
            <a:r>
              <a:rPr lang="en-GB" sz="1000" u="sng" smtClean="0">
                <a:latin typeface="Arial" charset="0"/>
                <a:ea typeface="Microsoft YaHei" pitchFamily="34" charset="-122"/>
              </a:rPr>
              <a:t>However, in most RBMPs, there is no information on what actions will be taken to improve the monitoring and assessment methods for the next cycles.</a:t>
            </a: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b="1" smtClean="0">
              <a:latin typeface="Arial" charset="0"/>
              <a:ea typeface="Microsoft YaHei" pitchFamily="34" charset="-122"/>
            </a:endParaRP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smtClean="0">
                <a:latin typeface="Arial" charset="0"/>
                <a:ea typeface="Microsoft YaHei" pitchFamily="34" charset="-122"/>
              </a:rPr>
              <a:t>Note: </a:t>
            </a:r>
            <a:r>
              <a:rPr lang="en-GB" sz="1000" smtClean="0">
                <a:latin typeface="Arial" charset="0"/>
                <a:ea typeface="Microsoft YaHei" pitchFamily="34" charset="-122"/>
              </a:rPr>
              <a:t>Number of Member States contributing to the dataset: Groundwater (26); Rivers (25); Lakes (22); Transitional (15) and Coastal (20). Percentages shown for rivers, lakes, transitional and coastal are by water body count. Groundwater percentages, however, are expressed by area. The total number of water bodies is shown in parenthesis. </a:t>
            </a:r>
          </a:p>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Data from Sweden are excluded from surface water data illustrated in the figure. This is because Sweden contributed a disproportionately large amount of data and, classified all its surface waters as poor status since levels of mercury found within biota in both fresh and coastal waters exceed quality standards.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7"/>
          <p:cNvSpPr>
            <a:spLocks noGrp="1" noChangeArrowheads="1"/>
          </p:cNvSpPr>
          <p:nvPr>
            <p:ph type="sldNum" sz="quarter"/>
          </p:nvPr>
        </p:nvSpPr>
        <p:spPr>
          <a:noFill/>
          <a:ln>
            <a:round/>
            <a:headEnd/>
            <a:tailEnd/>
          </a:ln>
        </p:spPr>
        <p:txBody>
          <a:bodyPr/>
          <a:lstStyle/>
          <a:p>
            <a:fld id="{95F61701-7915-4891-A2E1-B0E66A6DDCC0}" type="slidenum">
              <a:rPr lang="en-GB" smtClean="0">
                <a:ea typeface="Microsoft YaHei" pitchFamily="34" charset="-122"/>
              </a:rPr>
              <a:pPr/>
              <a:t>12</a:t>
            </a:fld>
            <a:endParaRPr lang="en-GB" smtClean="0">
              <a:ea typeface="Microsoft YaHei" pitchFamily="34" charset="-122"/>
            </a:endParaRPr>
          </a:p>
        </p:txBody>
      </p:sp>
      <p:sp>
        <p:nvSpPr>
          <p:cNvPr id="31747" name="Rectangle 1"/>
          <p:cNvSpPr>
            <a:spLocks noChangeArrowheads="1" noTextEdit="1"/>
          </p:cNvSpPr>
          <p:nvPr>
            <p:ph type="sldImg"/>
          </p:nvPr>
        </p:nvSpPr>
        <p:spPr>
          <a:xfrm>
            <a:off x="917575" y="744538"/>
            <a:ext cx="4964113" cy="3722687"/>
          </a:xfrm>
          <a:solidFill>
            <a:srgbClr val="FFFFFF"/>
          </a:solidFill>
          <a:ln/>
        </p:spPr>
      </p:sp>
      <p:sp>
        <p:nvSpPr>
          <p:cNvPr id="31748" name="Text Box 2"/>
          <p:cNvSpPr>
            <a:spLocks noChangeArrowheads="1"/>
          </p:cNvSpPr>
          <p:nvPr>
            <p:ph type="body" idx="1"/>
          </p:nvPr>
        </p:nvSpPr>
        <p:spPr>
          <a:xfrm>
            <a:off x="679450" y="4714875"/>
            <a:ext cx="5438775" cy="4467225"/>
          </a:xfrm>
          <a:noFill/>
        </p:spPr>
        <p:txBody>
          <a:bodyPr/>
          <a:lstStyle/>
          <a:p>
            <a:pPr>
              <a:lnSpc>
                <a:spcPct val="90000"/>
              </a:lnSpc>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000" smtClean="0">
              <a:latin typeface="Arial" charset="0"/>
              <a:ea typeface="Microsoft YaHei" pitchFamily="34"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round/>
            <a:headEnd/>
            <a:tailEnd/>
          </a:ln>
        </p:spPr>
        <p:txBody>
          <a:bodyPr/>
          <a:lstStyle/>
          <a:p>
            <a:fld id="{F1A87C21-697D-46EE-9ADE-AA6F7DE60841}" type="slidenum">
              <a:rPr lang="en-GB" smtClean="0">
                <a:ea typeface="Microsoft YaHei" pitchFamily="34" charset="-122"/>
              </a:rPr>
              <a:pPr/>
              <a:t>13</a:t>
            </a:fld>
            <a:endParaRPr lang="en-GB" smtClean="0">
              <a:ea typeface="Microsoft YaHei" pitchFamily="34" charset="-122"/>
            </a:endParaRPr>
          </a:p>
        </p:txBody>
      </p:sp>
      <p:sp>
        <p:nvSpPr>
          <p:cNvPr id="32771" name="Rectangle 1"/>
          <p:cNvSpPr>
            <a:spLocks noChangeArrowheads="1" noTextEdit="1"/>
          </p:cNvSpPr>
          <p:nvPr>
            <p:ph type="sldImg"/>
          </p:nvPr>
        </p:nvSpPr>
        <p:spPr>
          <a:xfrm>
            <a:off x="917575" y="744538"/>
            <a:ext cx="4964113" cy="3722687"/>
          </a:xfrm>
          <a:solidFill>
            <a:srgbClr val="FFFFFF"/>
          </a:solidFill>
          <a:ln/>
        </p:spPr>
      </p:sp>
      <p:sp>
        <p:nvSpPr>
          <p:cNvPr id="32772" name="Text Box 2"/>
          <p:cNvSpPr>
            <a:spLocks noChangeArrowheads="1"/>
          </p:cNvSpPr>
          <p:nvPr>
            <p:ph type="body" idx="1"/>
          </p:nvPr>
        </p:nvSpPr>
        <p:spPr>
          <a:xfrm>
            <a:off x="679450" y="4714875"/>
            <a:ext cx="5438775" cy="4467225"/>
          </a:xfrm>
          <a:noFill/>
        </p:spPr>
        <p:txBody>
          <a:bodyPr/>
          <a:lstStyle/>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The number of </a:t>
            </a:r>
            <a:r>
              <a:rPr lang="en-GB" sz="1000" b="1" u="sng" smtClean="0">
                <a:latin typeface="Arial" charset="0"/>
                <a:ea typeface="Microsoft YaHei" pitchFamily="34" charset="-122"/>
              </a:rPr>
              <a:t>surface water bodies </a:t>
            </a:r>
            <a:r>
              <a:rPr lang="en-GB" sz="1000" smtClean="0">
                <a:latin typeface="Arial" charset="0"/>
                <a:ea typeface="Microsoft YaHei" pitchFamily="34" charset="-122"/>
              </a:rPr>
              <a:t>in the calculation is 82684, this is because certain MS are excluded:</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EL and ES: Lack of RBMPs</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FI, PL and IT: a high number of WBs in unknown status (threshold 50%)</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DK: Did not report on exemptions and therefore it is not possible to estimate expected status. </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For Belgium only Flanders and the Coastal waters are included, for Portugal the information is coming from the draft RBMPs</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Total of WBs from WISE and RBMPs (for IE and SI)(</a:t>
            </a:r>
            <a:r>
              <a:rPr lang="en-GB" sz="1000" b="1" smtClean="0">
                <a:latin typeface="Arial" charset="0"/>
                <a:ea typeface="Microsoft YaHei" pitchFamily="34" charset="-122"/>
              </a:rPr>
              <a:t>127407</a:t>
            </a:r>
            <a:r>
              <a:rPr lang="en-GB" sz="1000" smtClean="0">
                <a:latin typeface="Arial" charset="0"/>
                <a:ea typeface="Microsoft YaHei" pitchFamily="34" charset="-122"/>
              </a:rPr>
              <a:t>) – ES (</a:t>
            </a:r>
            <a:r>
              <a:rPr lang="en-GB" sz="1000" b="1" smtClean="0">
                <a:latin typeface="Arial" charset="0"/>
                <a:ea typeface="Microsoft YaHei" pitchFamily="34" charset="-122"/>
              </a:rPr>
              <a:t>5012</a:t>
            </a:r>
            <a:r>
              <a:rPr lang="en-GB" sz="1000" smtClean="0">
                <a:latin typeface="Arial" charset="0"/>
                <a:ea typeface="Microsoft YaHei" pitchFamily="34" charset="-122"/>
              </a:rPr>
              <a:t>)- EL (</a:t>
            </a:r>
            <a:r>
              <a:rPr lang="en-GB" sz="1000" b="1" smtClean="0">
                <a:latin typeface="Arial" charset="0"/>
                <a:ea typeface="Microsoft YaHei" pitchFamily="34" charset="-122"/>
              </a:rPr>
              <a:t>1324</a:t>
            </a:r>
            <a:r>
              <a:rPr lang="en-GB" sz="1000" smtClean="0">
                <a:latin typeface="Arial" charset="0"/>
                <a:ea typeface="Microsoft YaHei" pitchFamily="34" charset="-122"/>
              </a:rPr>
              <a:t>) – DK (</a:t>
            </a:r>
            <a:r>
              <a:rPr lang="en-GB" sz="1000" b="1" smtClean="0">
                <a:latin typeface="Arial" charset="0"/>
                <a:ea typeface="Microsoft YaHei" pitchFamily="34" charset="-122"/>
              </a:rPr>
              <a:t>17983</a:t>
            </a:r>
            <a:r>
              <a:rPr lang="en-GB" sz="1000" smtClean="0">
                <a:latin typeface="Arial" charset="0"/>
                <a:ea typeface="Microsoft YaHei" pitchFamily="34" charset="-122"/>
              </a:rPr>
              <a:t>) – IT (</a:t>
            </a:r>
            <a:r>
              <a:rPr lang="en-GB" sz="1000" b="1" smtClean="0">
                <a:latin typeface="Arial" charset="0"/>
                <a:ea typeface="Microsoft YaHei" pitchFamily="34" charset="-122"/>
              </a:rPr>
              <a:t>8614</a:t>
            </a:r>
            <a:r>
              <a:rPr lang="en-GB" sz="1000" smtClean="0">
                <a:latin typeface="Arial" charset="0"/>
                <a:ea typeface="Microsoft YaHei" pitchFamily="34" charset="-122"/>
              </a:rPr>
              <a:t>) – PL(</a:t>
            </a:r>
            <a:r>
              <a:rPr lang="en-GB" sz="1000" b="1" smtClean="0">
                <a:latin typeface="Arial" charset="0"/>
                <a:ea typeface="Microsoft YaHei" pitchFamily="34" charset="-122"/>
              </a:rPr>
              <a:t>5643</a:t>
            </a:r>
            <a:r>
              <a:rPr lang="en-GB" sz="1000" smtClean="0">
                <a:latin typeface="Arial" charset="0"/>
                <a:ea typeface="Microsoft YaHei" pitchFamily="34" charset="-122"/>
              </a:rPr>
              <a:t>) – FI (</a:t>
            </a:r>
            <a:r>
              <a:rPr lang="en-GB" sz="1000" b="1" smtClean="0">
                <a:latin typeface="Arial" charset="0"/>
                <a:ea typeface="Microsoft YaHei" pitchFamily="34" charset="-122"/>
              </a:rPr>
              <a:t>6153</a:t>
            </a:r>
            <a:r>
              <a:rPr lang="en-GB" sz="1000" smtClean="0">
                <a:latin typeface="Arial" charset="0"/>
                <a:ea typeface="Microsoft YaHei" pitchFamily="34" charset="-122"/>
              </a:rPr>
              <a:t>) = </a:t>
            </a:r>
            <a:r>
              <a:rPr lang="en-GB" sz="1000" b="1" smtClean="0">
                <a:latin typeface="Arial" charset="0"/>
                <a:ea typeface="Microsoft YaHei" pitchFamily="34" charset="-122"/>
              </a:rPr>
              <a:t>82678</a:t>
            </a:r>
            <a:r>
              <a:rPr lang="en-GB" sz="1000" smtClean="0">
                <a:latin typeface="Arial" charset="0"/>
                <a:ea typeface="Microsoft YaHei" pitchFamily="34" charset="-122"/>
              </a:rPr>
              <a:t> which is about the number in the table (</a:t>
            </a:r>
            <a:r>
              <a:rPr lang="en-GB" sz="1000" b="1" smtClean="0">
                <a:latin typeface="Arial" charset="0"/>
                <a:ea typeface="Microsoft YaHei" pitchFamily="34" charset="-122"/>
              </a:rPr>
              <a:t>82684</a:t>
            </a:r>
            <a:r>
              <a:rPr lang="en-GB" sz="1000" smtClean="0">
                <a:latin typeface="Arial" charset="0"/>
                <a:ea typeface="Microsoft YaHei" pitchFamily="34" charset="-122"/>
              </a:rPr>
              <a:t>)  </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For </a:t>
            </a:r>
            <a:r>
              <a:rPr lang="en-GB" sz="1000" b="1" u="sng" smtClean="0">
                <a:latin typeface="Arial" charset="0"/>
                <a:ea typeface="Microsoft YaHei" pitchFamily="34" charset="-122"/>
              </a:rPr>
              <a:t>Groundwater</a:t>
            </a:r>
            <a:r>
              <a:rPr lang="en-GB" sz="1000" smtClean="0">
                <a:latin typeface="Arial" charset="0"/>
                <a:ea typeface="Microsoft YaHei" pitchFamily="34" charset="-122"/>
              </a:rPr>
              <a:t>: Numbers in brackets are calculated excluding FI and SE that reported a large proportion of groundwater bodies (around half of the EU total) which are largely in good status. </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smtClean="0">
                <a:latin typeface="Arial" charset="0"/>
                <a:ea typeface="Microsoft YaHei" pitchFamily="34" charset="-122"/>
              </a:rPr>
              <a:t>EL and ES excluded from the calculations due to lack of plans. DK excluded as it did not report exemptions and therefore it is not possible to estimate the expected status in 2015. Information included from PT refers to draft plans. Information from Belgium refers to Flanders and coastal waters only. </a:t>
            </a: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a:p>
            <a:pPr>
              <a:spcBef>
                <a:spcPts val="375"/>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000" smtClean="0">
              <a:latin typeface="Arial" charset="0"/>
              <a:ea typeface="Microsoft YaHei" pitchFamily="34"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7"/>
          <p:cNvSpPr>
            <a:spLocks noGrp="1" noChangeArrowheads="1"/>
          </p:cNvSpPr>
          <p:nvPr>
            <p:ph type="sldNum" sz="quarter"/>
          </p:nvPr>
        </p:nvSpPr>
        <p:spPr>
          <a:noFill/>
          <a:ln>
            <a:round/>
            <a:headEnd/>
            <a:tailEnd/>
          </a:ln>
        </p:spPr>
        <p:txBody>
          <a:bodyPr/>
          <a:lstStyle/>
          <a:p>
            <a:fld id="{B3A5F758-74EA-4413-8B52-71D068EBD601}" type="slidenum">
              <a:rPr lang="en-GB" smtClean="0">
                <a:ea typeface="Microsoft YaHei" pitchFamily="34" charset="-122"/>
              </a:rPr>
              <a:pPr/>
              <a:t>14</a:t>
            </a:fld>
            <a:endParaRPr lang="en-GB" smtClean="0">
              <a:ea typeface="Microsoft YaHei" pitchFamily="34" charset="-122"/>
            </a:endParaRPr>
          </a:p>
        </p:txBody>
      </p:sp>
      <p:sp>
        <p:nvSpPr>
          <p:cNvPr id="33795" name="Rectangle 1"/>
          <p:cNvSpPr>
            <a:spLocks noChangeArrowheads="1" noTextEdit="1"/>
          </p:cNvSpPr>
          <p:nvPr>
            <p:ph type="sldImg"/>
          </p:nvPr>
        </p:nvSpPr>
        <p:spPr>
          <a:xfrm>
            <a:off x="917575" y="744538"/>
            <a:ext cx="4964113" cy="3722687"/>
          </a:xfrm>
          <a:solidFill>
            <a:srgbClr val="FFFFFF"/>
          </a:solidFill>
          <a:ln/>
        </p:spPr>
      </p:sp>
      <p:sp>
        <p:nvSpPr>
          <p:cNvPr id="33796"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
        <p:nvSpPr>
          <p:cNvPr id="33797" name="Text Box 3"/>
          <p:cNvSpPr txBox="1">
            <a:spLocks noChangeArrowheads="1"/>
          </p:cNvSpPr>
          <p:nvPr/>
        </p:nvSpPr>
        <p:spPr bwMode="auto">
          <a:xfrm>
            <a:off x="3849688" y="9428163"/>
            <a:ext cx="2946400" cy="496887"/>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3742E10-E343-4DA8-B858-3C68AC7E6DFA}" type="slidenum">
              <a:rPr lang="en-GB" sz="120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14</a:t>
            </a:fld>
            <a:endParaRPr lang="en-GB" sz="1200">
              <a:solidFill>
                <a:srgbClr val="000000"/>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round/>
            <a:headEnd/>
            <a:tailEnd/>
          </a:ln>
        </p:spPr>
        <p:txBody>
          <a:bodyPr/>
          <a:lstStyle/>
          <a:p>
            <a:fld id="{130DD9E5-B692-46D3-A25F-6995CEA9AC71}" type="slidenum">
              <a:rPr lang="en-GB" smtClean="0">
                <a:ea typeface="Microsoft YaHei" pitchFamily="34" charset="-122"/>
              </a:rPr>
              <a:pPr/>
              <a:t>15</a:t>
            </a:fld>
            <a:endParaRPr lang="en-GB" smtClean="0">
              <a:ea typeface="Microsoft YaHei" pitchFamily="34" charset="-122"/>
            </a:endParaRPr>
          </a:p>
        </p:txBody>
      </p:sp>
      <p:sp>
        <p:nvSpPr>
          <p:cNvPr id="34819" name="Rectangle 1"/>
          <p:cNvSpPr>
            <a:spLocks noChangeArrowheads="1" noTextEdit="1"/>
          </p:cNvSpPr>
          <p:nvPr>
            <p:ph type="sldImg"/>
          </p:nvPr>
        </p:nvSpPr>
        <p:spPr>
          <a:xfrm>
            <a:off x="917575" y="744538"/>
            <a:ext cx="4964113" cy="3722687"/>
          </a:xfrm>
          <a:solidFill>
            <a:srgbClr val="FFFFFF"/>
          </a:solidFill>
          <a:ln/>
        </p:spPr>
      </p:sp>
      <p:sp>
        <p:nvSpPr>
          <p:cNvPr id="34820"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
        <p:nvSpPr>
          <p:cNvPr id="34821" name="Text Box 3"/>
          <p:cNvSpPr txBox="1">
            <a:spLocks noChangeArrowheads="1"/>
          </p:cNvSpPr>
          <p:nvPr/>
        </p:nvSpPr>
        <p:spPr bwMode="auto">
          <a:xfrm>
            <a:off x="3849688" y="9428163"/>
            <a:ext cx="2946400" cy="496887"/>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4F095B5-7A9E-47C4-80EF-81E5EB937993}" type="slidenum">
              <a:rPr lang="en-GB" sz="120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15</a:t>
            </a:fld>
            <a:endParaRPr lang="en-GB" sz="1200">
              <a:solidFill>
                <a:srgbClr val="000000"/>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7"/>
          <p:cNvSpPr>
            <a:spLocks noGrp="1" noChangeArrowheads="1"/>
          </p:cNvSpPr>
          <p:nvPr>
            <p:ph type="sldNum" sz="quarter"/>
          </p:nvPr>
        </p:nvSpPr>
        <p:spPr>
          <a:noFill/>
          <a:ln>
            <a:round/>
            <a:headEnd/>
            <a:tailEnd/>
          </a:ln>
        </p:spPr>
        <p:txBody>
          <a:bodyPr/>
          <a:lstStyle/>
          <a:p>
            <a:fld id="{6A121759-59BC-4920-A20D-E6704587A7E3}" type="slidenum">
              <a:rPr lang="en-GB" smtClean="0">
                <a:ea typeface="Microsoft YaHei" pitchFamily="34" charset="-122"/>
              </a:rPr>
              <a:pPr/>
              <a:t>16</a:t>
            </a:fld>
            <a:endParaRPr lang="en-GB" smtClean="0">
              <a:ea typeface="Microsoft YaHei" pitchFamily="34" charset="-122"/>
            </a:endParaRPr>
          </a:p>
        </p:txBody>
      </p:sp>
      <p:sp>
        <p:nvSpPr>
          <p:cNvPr id="35843" name="Rectangle 1"/>
          <p:cNvSpPr>
            <a:spLocks noChangeArrowheads="1" noTextEdit="1"/>
          </p:cNvSpPr>
          <p:nvPr>
            <p:ph type="sldImg"/>
          </p:nvPr>
        </p:nvSpPr>
        <p:spPr>
          <a:xfrm>
            <a:off x="917575" y="744538"/>
            <a:ext cx="4964113" cy="3722687"/>
          </a:xfrm>
          <a:solidFill>
            <a:srgbClr val="FFFFFF"/>
          </a:solidFill>
          <a:ln/>
        </p:spPr>
      </p:sp>
      <p:sp>
        <p:nvSpPr>
          <p:cNvPr id="35844" name="Rectangle 2"/>
          <p:cNvSpPr>
            <a:spLocks noGrp="1" noChangeArrowheads="1"/>
          </p:cNvSpPr>
          <p:nvPr>
            <p:ph type="body" idx="1"/>
          </p:nvPr>
        </p:nvSpPr>
        <p:spPr>
          <a:xfrm>
            <a:off x="679450" y="4714875"/>
            <a:ext cx="5815013" cy="4467225"/>
          </a:xfrm>
          <a:extLst>
            <a:ext uri="{91240B29-F687-4F45-9708-019B960494DF}">
              <a14:hiddenLine xmlns:a14="http://schemas.microsoft.com/office/drawing/2010/main" xmlns="" w="9525">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lstStyle/>
          <a:p>
            <a:pPr marL="171450" indent="-171450" algn="just">
              <a:buFont typeface="Arial" pitchFamily="34" charset="0"/>
              <a:buChar char="•"/>
              <a:defRPr/>
            </a:pPr>
            <a:r>
              <a:rPr lang="en-GB" dirty="0" smtClean="0">
                <a:latin typeface="Times New Roman" pitchFamily="18" charset="0"/>
              </a:rPr>
              <a:t>Blueprint Communication COM(2012)673+ Impact Assessment SWD(2012) 381 &amp; 382</a:t>
            </a:r>
          </a:p>
          <a:p>
            <a:pPr marL="171450" indent="-171450" algn="just">
              <a:buFont typeface="Arial" pitchFamily="34" charset="0"/>
              <a:buChar char="•"/>
              <a:defRPr/>
            </a:pPr>
            <a:endParaRPr lang="en-GB" dirty="0" smtClean="0">
              <a:latin typeface="Times New Roman" pitchFamily="18" charset="0"/>
            </a:endParaRPr>
          </a:p>
          <a:p>
            <a:pPr marL="171450" indent="-171450" algn="just">
              <a:buFont typeface="Arial" pitchFamily="34" charset="0"/>
              <a:buChar char="•"/>
              <a:defRPr/>
            </a:pPr>
            <a:r>
              <a:rPr lang="en-GB" dirty="0" smtClean="0">
                <a:latin typeface="Times New Roman" pitchFamily="18" charset="0"/>
              </a:rPr>
              <a:t>Report on River Basin Management Plans COM(2012)670</a:t>
            </a:r>
          </a:p>
          <a:p>
            <a:pPr marL="171450" indent="-171450" algn="just">
              <a:buFont typeface="Arial" pitchFamily="34" charset="0"/>
              <a:buChar char="•"/>
              <a:defRPr/>
            </a:pPr>
            <a:endParaRPr lang="en-GB" dirty="0" smtClean="0">
              <a:latin typeface="Times New Roman" pitchFamily="18" charset="0"/>
            </a:endParaRPr>
          </a:p>
          <a:p>
            <a:pPr marL="171450" indent="-171450" algn="just">
              <a:buFont typeface="Arial" pitchFamily="34" charset="0"/>
              <a:buChar char="•"/>
              <a:defRPr/>
            </a:pPr>
            <a:r>
              <a:rPr lang="en-GB" dirty="0" smtClean="0">
                <a:latin typeface="Times New Roman" pitchFamily="18" charset="0"/>
              </a:rPr>
              <a:t>Commission Staff Working Document, European Overview on River Basin Management </a:t>
            </a:r>
          </a:p>
          <a:p>
            <a:pPr algn="just">
              <a:defRPr/>
            </a:pPr>
            <a:r>
              <a:rPr lang="en-GB" dirty="0" smtClean="0">
                <a:latin typeface="Times New Roman" pitchFamily="18" charset="0"/>
              </a:rPr>
              <a:t>Plans, Volumes 1 and 2 SWD(2012) 379</a:t>
            </a:r>
          </a:p>
          <a:p>
            <a:pPr marL="171450" indent="-171450" algn="just">
              <a:buFont typeface="Arial" pitchFamily="34" charset="0"/>
              <a:buChar char="•"/>
              <a:defRPr/>
            </a:pPr>
            <a:r>
              <a:rPr lang="en-GB" dirty="0" smtClean="0">
                <a:latin typeface="Times New Roman" pitchFamily="18" charset="0"/>
              </a:rPr>
              <a:t>Commission Staff Working Document, River Basin Management Plans, Volumes 3 to 30</a:t>
            </a:r>
          </a:p>
          <a:p>
            <a:pPr algn="just">
              <a:defRPr/>
            </a:pPr>
            <a:r>
              <a:rPr lang="en-GB" dirty="0" smtClean="0">
                <a:latin typeface="Times New Roman" pitchFamily="18" charset="0"/>
              </a:rPr>
              <a:t>(All Member States + Norway) SWD(2012) 379</a:t>
            </a:r>
          </a:p>
          <a:p>
            <a:pPr marL="171450" indent="-171450" algn="just">
              <a:buFont typeface="Arial" pitchFamily="34" charset="0"/>
              <a:buChar char="•"/>
              <a:defRPr/>
            </a:pPr>
            <a:endParaRPr lang="en-GB" dirty="0" smtClean="0">
              <a:latin typeface="Times New Roman" pitchFamily="18" charset="0"/>
            </a:endParaRPr>
          </a:p>
          <a:p>
            <a:pPr marL="171450" indent="-171450" algn="just">
              <a:buFont typeface="Arial" pitchFamily="34" charset="0"/>
              <a:buChar char="•"/>
              <a:defRPr/>
            </a:pPr>
            <a:r>
              <a:rPr lang="en-GB" dirty="0" smtClean="0">
                <a:latin typeface="Times New Roman" pitchFamily="18" charset="0"/>
              </a:rPr>
              <a:t>Communication on the Review of the European Water Scarcity and Drought Policy </a:t>
            </a:r>
          </a:p>
          <a:p>
            <a:pPr algn="just">
              <a:defRPr/>
            </a:pPr>
            <a:r>
              <a:rPr lang="en-GB" dirty="0" smtClean="0">
                <a:latin typeface="Times New Roman" pitchFamily="18" charset="0"/>
              </a:rPr>
              <a:t>COM(2012)672 + accompanying Commission Staff Working Document SWD(2012)380</a:t>
            </a:r>
          </a:p>
          <a:p>
            <a:pPr marL="171450" indent="-171450" algn="just">
              <a:buFont typeface="Arial" pitchFamily="34" charset="0"/>
              <a:buChar char="•"/>
              <a:defRPr/>
            </a:pPr>
            <a:endParaRPr lang="en-GB" dirty="0" smtClean="0">
              <a:latin typeface="Times New Roman" pitchFamily="18" charset="0"/>
            </a:endParaRPr>
          </a:p>
          <a:p>
            <a:pPr marL="171450" indent="-171450" algn="just">
              <a:buFont typeface="Arial" pitchFamily="34" charset="0"/>
              <a:buChar char="•"/>
              <a:defRPr/>
            </a:pPr>
            <a:r>
              <a:rPr lang="en-GB" dirty="0" smtClean="0">
                <a:latin typeface="Times New Roman" pitchFamily="18" charset="0"/>
              </a:rPr>
              <a:t>Fitness Check SWD (2012)393 </a:t>
            </a:r>
          </a:p>
          <a:p>
            <a:pPr>
              <a:defRPr/>
            </a:pPr>
            <a:endParaRPr lang="en-U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round/>
            <a:headEnd/>
            <a:tailEnd/>
          </a:ln>
        </p:spPr>
        <p:txBody>
          <a:bodyPr/>
          <a:lstStyle/>
          <a:p>
            <a:fld id="{E2635890-07E3-4049-92BF-330D1A384DAF}" type="slidenum">
              <a:rPr lang="en-GB" smtClean="0">
                <a:ea typeface="Microsoft YaHei" pitchFamily="34" charset="-122"/>
              </a:rPr>
              <a:pPr/>
              <a:t>2</a:t>
            </a:fld>
            <a:endParaRPr lang="en-GB" smtClean="0">
              <a:ea typeface="Microsoft YaHei" pitchFamily="34" charset="-122"/>
            </a:endParaRPr>
          </a:p>
        </p:txBody>
      </p:sp>
      <p:sp>
        <p:nvSpPr>
          <p:cNvPr id="21507" name="Text Box 1"/>
          <p:cNvSpPr txBox="1">
            <a:spLocks noChangeArrowheads="1"/>
          </p:cNvSpPr>
          <p:nvPr/>
        </p:nvSpPr>
        <p:spPr bwMode="auto">
          <a:xfrm>
            <a:off x="3849688" y="9428163"/>
            <a:ext cx="2946400" cy="496887"/>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7A6B48B-FEB4-47D1-9DEB-523138B22223}" type="slidenum">
              <a:rPr lang="en-GB" sz="1200" b="0">
                <a:solidFill>
                  <a:srgbClr val="000000"/>
                </a:solidFill>
                <a:latin typeface="Arial" charset="0"/>
                <a:ea typeface="MS PGothic" pitchFamily="34" charset="-128"/>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a:t>
            </a:fld>
            <a:endParaRPr lang="en-GB" sz="1200" b="0">
              <a:solidFill>
                <a:srgbClr val="000000"/>
              </a:solidFill>
              <a:latin typeface="Arial" charset="0"/>
              <a:ea typeface="MS PGothic" pitchFamily="34" charset="-128"/>
            </a:endParaRPr>
          </a:p>
        </p:txBody>
      </p:sp>
      <p:sp>
        <p:nvSpPr>
          <p:cNvPr id="21508" name="Text Box 2"/>
          <p:cNvSpPr txBox="1">
            <a:spLocks noChangeArrowheads="1"/>
          </p:cNvSpPr>
          <p:nvPr/>
        </p:nvSpPr>
        <p:spPr bwMode="auto">
          <a:xfrm>
            <a:off x="3851275" y="9428163"/>
            <a:ext cx="2943225" cy="493712"/>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11A7590-A1B0-45A6-82B7-89F24E78430C}" type="slidenum">
              <a:rPr lang="en-GB" sz="1200">
                <a:solidFill>
                  <a:srgbClr val="000000"/>
                </a:solidFill>
                <a:latin typeface="Arial" charset="0"/>
                <a:ea typeface="MS PGothic" pitchFamily="34" charset="-128"/>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a:t>
            </a:fld>
            <a:endParaRPr lang="en-GB" sz="1200">
              <a:solidFill>
                <a:srgbClr val="000000"/>
              </a:solidFill>
              <a:latin typeface="Arial" charset="0"/>
              <a:ea typeface="MS PGothic" pitchFamily="34" charset="-128"/>
            </a:endParaRPr>
          </a:p>
        </p:txBody>
      </p:sp>
      <p:sp>
        <p:nvSpPr>
          <p:cNvPr id="21509" name="Text Box 3"/>
          <p:cNvSpPr txBox="1">
            <a:spLocks noChangeArrowheads="1"/>
          </p:cNvSpPr>
          <p:nvPr/>
        </p:nvSpPr>
        <p:spPr bwMode="auto">
          <a:xfrm>
            <a:off x="3851275" y="9428163"/>
            <a:ext cx="2944813" cy="4953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C49986F-7E77-45E0-A017-533EAE9CB432}" type="slidenum">
              <a:rPr lang="en-GB" sz="1200" b="0">
                <a:solidFill>
                  <a:srgbClr val="000000"/>
                </a:solidFill>
                <a:latin typeface="Arial" charset="0"/>
                <a:ea typeface="MS PGothic" pitchFamily="34" charset="-128"/>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a:t>
            </a:fld>
            <a:endParaRPr lang="en-GB" sz="1200" b="0">
              <a:solidFill>
                <a:srgbClr val="000000"/>
              </a:solidFill>
              <a:latin typeface="Arial" charset="0"/>
              <a:ea typeface="MS PGothic" pitchFamily="34" charset="-128"/>
            </a:endParaRPr>
          </a:p>
        </p:txBody>
      </p:sp>
      <p:sp>
        <p:nvSpPr>
          <p:cNvPr id="21510" name="Rectangle 4"/>
          <p:cNvSpPr>
            <a:spLocks noChangeArrowheads="1" noTextEdit="1"/>
          </p:cNvSpPr>
          <p:nvPr>
            <p:ph type="sldImg"/>
          </p:nvPr>
        </p:nvSpPr>
        <p:spPr>
          <a:xfrm>
            <a:off x="919163" y="744538"/>
            <a:ext cx="4962525" cy="3722687"/>
          </a:xfrm>
          <a:solidFill>
            <a:srgbClr val="FFFFFF"/>
          </a:solidFill>
          <a:ln/>
        </p:spPr>
      </p:sp>
      <p:sp>
        <p:nvSpPr>
          <p:cNvPr id="27655" name="Rectangle 5"/>
          <p:cNvSpPr>
            <a:spLocks noGrp="1" noChangeArrowheads="1"/>
          </p:cNvSpPr>
          <p:nvPr>
            <p:ph type="body" idx="1"/>
          </p:nvPr>
        </p:nvSpPr>
        <p:spPr>
          <a:xfrm>
            <a:off x="679450" y="4714875"/>
            <a:ext cx="5440363" cy="4468813"/>
          </a:xfrm>
          <a:extLst>
            <a:ext uri="{91240B29-F687-4F45-9708-019B960494DF}">
              <a14:hiddenLine xmlns:a14="http://schemas.microsoft.com/office/drawing/2010/main" xmlns="" w="9525">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lstStyle/>
          <a:p>
            <a:pPr>
              <a:defRPr/>
            </a:pPr>
            <a:r>
              <a:rPr lang="en-GB" b="1" dirty="0">
                <a:latin typeface="Times New Roman" pitchFamily="18" charset="0"/>
              </a:rPr>
              <a:t>B</a:t>
            </a:r>
            <a:r>
              <a:rPr lang="en-GB" b="1" dirty="0" smtClean="0">
                <a:latin typeface="Times New Roman" pitchFamily="18" charset="0"/>
              </a:rPr>
              <a:t>lueprint to Safeguard Europe's Water Resources</a:t>
            </a:r>
          </a:p>
          <a:p>
            <a:pPr marL="171450" indent="-171450">
              <a:buFont typeface="Arial" pitchFamily="34" charset="0"/>
              <a:buChar char="•"/>
              <a:defRPr/>
            </a:pPr>
            <a:r>
              <a:rPr lang="en-GB" dirty="0" smtClean="0">
                <a:latin typeface="Times New Roman" pitchFamily="18" charset="0"/>
              </a:rPr>
              <a:t>Adopted by the EC on 14 November 2012</a:t>
            </a:r>
          </a:p>
          <a:p>
            <a:pPr marL="171450" indent="-171450">
              <a:buFont typeface="Arial" pitchFamily="34" charset="0"/>
              <a:buChar char="•"/>
              <a:defRPr/>
            </a:pPr>
            <a:r>
              <a:rPr lang="en-GB" dirty="0" smtClean="0">
                <a:latin typeface="Times New Roman" pitchFamily="18" charset="0"/>
              </a:rPr>
              <a:t>Council conclusions adopted on 17 December 2012</a:t>
            </a:r>
          </a:p>
          <a:p>
            <a:pPr marL="171450" indent="-171450">
              <a:buFont typeface="Arial" pitchFamily="34" charset="0"/>
              <a:buChar char="•"/>
              <a:defRPr/>
            </a:pPr>
            <a:r>
              <a:rPr lang="en-GB" dirty="0" smtClean="0">
                <a:latin typeface="Times New Roman" pitchFamily="18" charset="0"/>
              </a:rPr>
              <a:t>Implementation as of 1 January 2013</a:t>
            </a:r>
          </a:p>
          <a:p>
            <a:pPr>
              <a:defRPr/>
            </a:pPr>
            <a:endParaRPr lang="en-GB" dirty="0" smtClean="0">
              <a:latin typeface="Times New Roman" pitchFamily="18" charset="0"/>
            </a:endParaRPr>
          </a:p>
          <a:p>
            <a:pPr>
              <a:defRPr/>
            </a:pPr>
            <a:r>
              <a:rPr lang="en-GB" b="1" dirty="0" smtClean="0">
                <a:latin typeface="Times New Roman" pitchFamily="18" charset="0"/>
              </a:rPr>
              <a:t>Review of River Basin Management Plans (RBMPs) reported by MSs to EC</a:t>
            </a:r>
          </a:p>
          <a:p>
            <a:pPr>
              <a:defRPr/>
            </a:pPr>
            <a:endParaRPr lang="en-U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round/>
            <a:headEnd/>
            <a:tailEnd/>
          </a:ln>
        </p:spPr>
        <p:txBody>
          <a:bodyPr/>
          <a:lstStyle/>
          <a:p>
            <a:fld id="{58625DDC-0A69-4A79-9BAF-0D54F9A44DA6}" type="slidenum">
              <a:rPr lang="en-GB" smtClean="0">
                <a:ea typeface="Microsoft YaHei" pitchFamily="34" charset="-122"/>
              </a:rPr>
              <a:pPr/>
              <a:t>3</a:t>
            </a:fld>
            <a:endParaRPr lang="en-GB" smtClean="0">
              <a:ea typeface="Microsoft YaHei" pitchFamily="34" charset="-122"/>
            </a:endParaRPr>
          </a:p>
        </p:txBody>
      </p:sp>
      <p:sp>
        <p:nvSpPr>
          <p:cNvPr id="22531" name="Rectangle 1"/>
          <p:cNvSpPr>
            <a:spLocks noChangeArrowheads="1" noTextEdit="1"/>
          </p:cNvSpPr>
          <p:nvPr>
            <p:ph type="sldImg"/>
          </p:nvPr>
        </p:nvSpPr>
        <p:spPr>
          <a:xfrm>
            <a:off x="917575" y="744538"/>
            <a:ext cx="4964113" cy="3722687"/>
          </a:xfrm>
          <a:solidFill>
            <a:srgbClr val="FFFFFF"/>
          </a:solidFill>
          <a:ln/>
        </p:spPr>
      </p:sp>
      <p:sp>
        <p:nvSpPr>
          <p:cNvPr id="2" name="Rectangle 2"/>
          <p:cNvSpPr txBox="1">
            <a:spLocks noGrp="1" noChangeArrowheads="1"/>
          </p:cNvSpPr>
          <p:nvPr>
            <p:ph type="body" idx="1"/>
          </p:nvPr>
        </p:nvSpPr>
        <p:spPr>
          <a:xfrm>
            <a:off x="85725" y="4714875"/>
            <a:ext cx="6553200" cy="4467225"/>
          </a:xfrm>
          <a:ln/>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lstStyle/>
          <a:p>
            <a:pPr>
              <a:spcBef>
                <a:spcPts val="600"/>
              </a:spcBef>
              <a:buClr>
                <a:srgbClr val="2D5EC1"/>
              </a:buClr>
              <a:buFont typeface="Times New Roman" pitchFamily="16" charset="0"/>
              <a:buNone/>
              <a:defRPr/>
            </a:pPr>
            <a:r>
              <a:rPr lang="en-GB" b="1" i="1" dirty="0" smtClean="0">
                <a:solidFill>
                  <a:schemeClr val="tx1"/>
                </a:solidFill>
              </a:rPr>
              <a:t>Questions:</a:t>
            </a:r>
          </a:p>
          <a:p>
            <a:pPr marL="342900" indent="-342900">
              <a:spcBef>
                <a:spcPts val="500"/>
              </a:spcBef>
              <a:buClr>
                <a:srgbClr val="009FBA"/>
              </a:buClr>
              <a:buFont typeface="Arial" pitchFamily="34" charset="0"/>
              <a:buChar char="•"/>
              <a:defRPr/>
            </a:pPr>
            <a:r>
              <a:rPr lang="en-GB" dirty="0" smtClean="0">
                <a:solidFill>
                  <a:schemeClr val="tx1"/>
                </a:solidFill>
              </a:rPr>
              <a:t>What are the obstacles that hamper action to safeguard Europe's water resources?</a:t>
            </a:r>
          </a:p>
          <a:p>
            <a:pPr marL="342900" indent="-342900">
              <a:spcBef>
                <a:spcPts val="500"/>
              </a:spcBef>
              <a:buClr>
                <a:srgbClr val="009FBA"/>
              </a:buClr>
              <a:buFont typeface="Arial" pitchFamily="34" charset="0"/>
              <a:buChar char="•"/>
              <a:defRPr/>
            </a:pPr>
            <a:r>
              <a:rPr lang="en-GB" dirty="0" smtClean="0">
                <a:solidFill>
                  <a:schemeClr val="tx1"/>
                </a:solidFill>
              </a:rPr>
              <a:t>Do we need to change legislation/policy to address these problems?</a:t>
            </a:r>
          </a:p>
          <a:p>
            <a:pPr marL="457200" lvl="1" indent="0">
              <a:spcBef>
                <a:spcPts val="500"/>
              </a:spcBef>
              <a:buClr>
                <a:srgbClr val="009FBA"/>
              </a:buClr>
              <a:buFont typeface="Times New Roman" pitchFamily="16" charset="0"/>
              <a:buNone/>
              <a:defRPr/>
            </a:pPr>
            <a:endParaRPr lang="en-GB" dirty="0" smtClean="0">
              <a:solidFill>
                <a:schemeClr val="tx1"/>
              </a:solidFill>
            </a:endParaRPr>
          </a:p>
          <a:p>
            <a:pPr>
              <a:spcBef>
                <a:spcPts val="600"/>
              </a:spcBef>
              <a:buClr>
                <a:srgbClr val="2D5EC1"/>
              </a:buClr>
              <a:buFont typeface="Times New Roman" pitchFamily="16" charset="0"/>
              <a:buNone/>
              <a:defRPr/>
            </a:pPr>
            <a:r>
              <a:rPr lang="en-GB" b="1" i="1" dirty="0" smtClean="0">
                <a:solidFill>
                  <a:schemeClr val="tx1"/>
                </a:solidFill>
              </a:rPr>
              <a:t>To answer:</a:t>
            </a:r>
          </a:p>
          <a:p>
            <a:pPr marL="342900" indent="-342900">
              <a:spcBef>
                <a:spcPts val="600"/>
              </a:spcBef>
              <a:buClr>
                <a:srgbClr val="2D5EC1"/>
              </a:buClr>
              <a:buFont typeface="Arial" pitchFamily="34" charset="0"/>
              <a:buChar char="•"/>
              <a:defRPr/>
            </a:pPr>
            <a:r>
              <a:rPr lang="en-GB" dirty="0" smtClean="0">
                <a:solidFill>
                  <a:schemeClr val="tx1"/>
                </a:solidFill>
              </a:rPr>
              <a:t>Review current EU freshwater legislation and policies and their implementation by MSs</a:t>
            </a:r>
          </a:p>
          <a:p>
            <a:pPr>
              <a:buFont typeface="Times New Roman" pitchFamily="16" charset="0"/>
              <a:buNone/>
              <a:defRPr/>
            </a:pP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7"/>
          <p:cNvSpPr>
            <a:spLocks noGrp="1" noChangeArrowheads="1"/>
          </p:cNvSpPr>
          <p:nvPr>
            <p:ph type="sldNum" sz="quarter"/>
          </p:nvPr>
        </p:nvSpPr>
        <p:spPr>
          <a:noFill/>
          <a:ln>
            <a:round/>
            <a:headEnd/>
            <a:tailEnd/>
          </a:ln>
        </p:spPr>
        <p:txBody>
          <a:bodyPr/>
          <a:lstStyle/>
          <a:p>
            <a:fld id="{70634CD0-6BE5-490A-A413-F2B142BB4EDD}" type="slidenum">
              <a:rPr lang="en-GB" smtClean="0">
                <a:ea typeface="Microsoft YaHei" pitchFamily="34" charset="-122"/>
              </a:rPr>
              <a:pPr/>
              <a:t>4</a:t>
            </a:fld>
            <a:endParaRPr lang="en-GB" smtClean="0">
              <a:ea typeface="Microsoft YaHei" pitchFamily="34" charset="-122"/>
            </a:endParaRPr>
          </a:p>
        </p:txBody>
      </p:sp>
      <p:sp>
        <p:nvSpPr>
          <p:cNvPr id="23555" name="Rectangle 1"/>
          <p:cNvSpPr>
            <a:spLocks noChangeArrowheads="1" noTextEdit="1"/>
          </p:cNvSpPr>
          <p:nvPr>
            <p:ph type="sldImg"/>
          </p:nvPr>
        </p:nvSpPr>
        <p:spPr>
          <a:xfrm>
            <a:off x="917575" y="744538"/>
            <a:ext cx="4964113" cy="3722687"/>
          </a:xfrm>
          <a:solidFill>
            <a:srgbClr val="FFFFFF"/>
          </a:solidFill>
          <a:ln/>
        </p:spPr>
      </p:sp>
      <p:sp>
        <p:nvSpPr>
          <p:cNvPr id="23556"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round/>
            <a:headEnd/>
            <a:tailEnd/>
          </a:ln>
        </p:spPr>
        <p:txBody>
          <a:bodyPr/>
          <a:lstStyle/>
          <a:p>
            <a:fld id="{0D59D267-5B6C-4712-AC47-9FDFB494130B}" type="slidenum">
              <a:rPr lang="en-GB" smtClean="0">
                <a:ea typeface="Microsoft YaHei" pitchFamily="34" charset="-122"/>
              </a:rPr>
              <a:pPr/>
              <a:t>5</a:t>
            </a:fld>
            <a:endParaRPr lang="en-GB" smtClean="0">
              <a:ea typeface="Microsoft YaHei" pitchFamily="34" charset="-122"/>
            </a:endParaRPr>
          </a:p>
        </p:txBody>
      </p:sp>
      <p:sp>
        <p:nvSpPr>
          <p:cNvPr id="24579" name="Text Box 1"/>
          <p:cNvSpPr txBox="1">
            <a:spLocks noChangeArrowheads="1"/>
          </p:cNvSpPr>
          <p:nvPr/>
        </p:nvSpPr>
        <p:spPr bwMode="auto">
          <a:xfrm>
            <a:off x="3849688" y="9428163"/>
            <a:ext cx="2946400" cy="496887"/>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5E35E4B-7C09-4973-9C41-F4B90CE84993}" type="slidenum">
              <a:rPr lang="en-GB" sz="1200" b="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a:t>
            </a:fld>
            <a:endParaRPr lang="en-GB" sz="1200" b="0">
              <a:solidFill>
                <a:srgbClr val="000000"/>
              </a:solidFill>
              <a:latin typeface="Arial" charset="0"/>
            </a:endParaRPr>
          </a:p>
        </p:txBody>
      </p:sp>
      <p:sp>
        <p:nvSpPr>
          <p:cNvPr id="24580" name="Text Box 2"/>
          <p:cNvSpPr txBox="1">
            <a:spLocks noChangeArrowheads="1"/>
          </p:cNvSpPr>
          <p:nvPr/>
        </p:nvSpPr>
        <p:spPr bwMode="auto">
          <a:xfrm>
            <a:off x="3851275" y="9428163"/>
            <a:ext cx="2943225" cy="493712"/>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0343A26-F8AC-4DD2-B9A9-E43A3ABF06CC}" type="slidenum">
              <a:rPr lang="en-GB" sz="120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a:t>
            </a:fld>
            <a:endParaRPr lang="en-GB" sz="1200">
              <a:solidFill>
                <a:srgbClr val="000000"/>
              </a:solidFill>
              <a:latin typeface="Arial" charset="0"/>
            </a:endParaRPr>
          </a:p>
        </p:txBody>
      </p:sp>
      <p:sp>
        <p:nvSpPr>
          <p:cNvPr id="24581" name="Text Box 3"/>
          <p:cNvSpPr txBox="1">
            <a:spLocks noChangeArrowheads="1"/>
          </p:cNvSpPr>
          <p:nvPr/>
        </p:nvSpPr>
        <p:spPr bwMode="auto">
          <a:xfrm>
            <a:off x="3851275" y="9428163"/>
            <a:ext cx="2944813" cy="495300"/>
          </a:xfrm>
          <a:prstGeom prst="rect">
            <a:avLst/>
          </a:prstGeom>
          <a:noFill/>
          <a:ln w="9525">
            <a:noFill/>
            <a:round/>
            <a:headEnd/>
            <a:tailEnd/>
          </a:ln>
          <a:effectLst/>
        </p:spPr>
        <p:txBody>
          <a:bodyPr lIns="90000" tIns="46800" rIns="90000" bIns="46800" anchor="b"/>
          <a:lstStyle/>
          <a:p>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0B59357-940F-4213-9A5D-42709DB7683F}" type="slidenum">
              <a:rPr lang="en-GB" sz="1200" b="0">
                <a:solidFill>
                  <a:srgbClr val="000000"/>
                </a:solidFill>
                <a:latin typeface="Arial" charset="0"/>
              </a:rPr>
              <a: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a:t>
            </a:fld>
            <a:endParaRPr lang="en-GB" sz="1200" b="0">
              <a:solidFill>
                <a:srgbClr val="000000"/>
              </a:solidFill>
              <a:latin typeface="Arial" charset="0"/>
            </a:endParaRPr>
          </a:p>
        </p:txBody>
      </p:sp>
      <p:sp>
        <p:nvSpPr>
          <p:cNvPr id="24582" name="Rectangle 4"/>
          <p:cNvSpPr>
            <a:spLocks noChangeArrowheads="1" noTextEdit="1"/>
          </p:cNvSpPr>
          <p:nvPr>
            <p:ph type="sldImg"/>
          </p:nvPr>
        </p:nvSpPr>
        <p:spPr>
          <a:xfrm>
            <a:off x="919163" y="744538"/>
            <a:ext cx="4962525" cy="3722687"/>
          </a:xfrm>
          <a:solidFill>
            <a:srgbClr val="FFFFFF"/>
          </a:solidFill>
          <a:ln/>
        </p:spPr>
      </p:sp>
      <p:sp>
        <p:nvSpPr>
          <p:cNvPr id="24583" name="Rectangle 5"/>
          <p:cNvSpPr>
            <a:spLocks noChangeArrowheads="1"/>
          </p:cNvSpPr>
          <p:nvPr>
            <p:ph type="body" idx="1"/>
          </p:nvPr>
        </p:nvSpPr>
        <p:spPr>
          <a:xfrm>
            <a:off x="679450" y="4714875"/>
            <a:ext cx="5440363" cy="4468813"/>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p:cNvSpPr>
            <a:spLocks noGrp="1" noChangeArrowheads="1"/>
          </p:cNvSpPr>
          <p:nvPr>
            <p:ph type="sldNum" sz="quarter"/>
          </p:nvPr>
        </p:nvSpPr>
        <p:spPr>
          <a:noFill/>
          <a:ln>
            <a:round/>
            <a:headEnd/>
            <a:tailEnd/>
          </a:ln>
        </p:spPr>
        <p:txBody>
          <a:bodyPr/>
          <a:lstStyle/>
          <a:p>
            <a:fld id="{C0E763AD-E2B3-442F-A396-8CF625226CA5}" type="slidenum">
              <a:rPr lang="en-GB" smtClean="0">
                <a:ea typeface="Microsoft YaHei" pitchFamily="34" charset="-122"/>
              </a:rPr>
              <a:pPr/>
              <a:t>6</a:t>
            </a:fld>
            <a:endParaRPr lang="en-GB" smtClean="0">
              <a:ea typeface="Microsoft YaHei" pitchFamily="34" charset="-122"/>
            </a:endParaRPr>
          </a:p>
        </p:txBody>
      </p:sp>
      <p:sp>
        <p:nvSpPr>
          <p:cNvPr id="25603" name="Rectangle 1"/>
          <p:cNvSpPr>
            <a:spLocks noChangeArrowheads="1" noTextEdit="1"/>
          </p:cNvSpPr>
          <p:nvPr>
            <p:ph type="sldImg"/>
          </p:nvPr>
        </p:nvSpPr>
        <p:spPr>
          <a:xfrm>
            <a:off x="917575" y="744538"/>
            <a:ext cx="4964113" cy="3722687"/>
          </a:xfrm>
          <a:solidFill>
            <a:srgbClr val="FFFFFF"/>
          </a:solidFill>
          <a:ln/>
        </p:spPr>
      </p:sp>
      <p:sp>
        <p:nvSpPr>
          <p:cNvPr id="25604"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round/>
            <a:headEnd/>
            <a:tailEnd/>
          </a:ln>
        </p:spPr>
        <p:txBody>
          <a:bodyPr/>
          <a:lstStyle/>
          <a:p>
            <a:fld id="{6DAECA55-1D39-4520-998E-72686D862380}" type="slidenum">
              <a:rPr lang="en-GB" smtClean="0">
                <a:ea typeface="Microsoft YaHei" pitchFamily="34" charset="-122"/>
              </a:rPr>
              <a:pPr/>
              <a:t>7</a:t>
            </a:fld>
            <a:endParaRPr lang="en-GB" smtClean="0">
              <a:ea typeface="Microsoft YaHei" pitchFamily="34" charset="-122"/>
            </a:endParaRPr>
          </a:p>
        </p:txBody>
      </p:sp>
      <p:sp>
        <p:nvSpPr>
          <p:cNvPr id="26627" name="Rectangle 1"/>
          <p:cNvSpPr>
            <a:spLocks noChangeArrowheads="1" noTextEdit="1"/>
          </p:cNvSpPr>
          <p:nvPr>
            <p:ph type="sldImg"/>
          </p:nvPr>
        </p:nvSpPr>
        <p:spPr>
          <a:xfrm>
            <a:off x="917575" y="744538"/>
            <a:ext cx="4964113" cy="3722687"/>
          </a:xfrm>
          <a:solidFill>
            <a:srgbClr val="FFFFFF"/>
          </a:solidFill>
          <a:ln/>
        </p:spPr>
      </p:sp>
      <p:sp>
        <p:nvSpPr>
          <p:cNvPr id="26628"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7"/>
          <p:cNvSpPr>
            <a:spLocks noGrp="1" noChangeArrowheads="1"/>
          </p:cNvSpPr>
          <p:nvPr>
            <p:ph type="sldNum" sz="quarter"/>
          </p:nvPr>
        </p:nvSpPr>
        <p:spPr>
          <a:noFill/>
          <a:ln>
            <a:round/>
            <a:headEnd/>
            <a:tailEnd/>
          </a:ln>
        </p:spPr>
        <p:txBody>
          <a:bodyPr/>
          <a:lstStyle/>
          <a:p>
            <a:fld id="{3AB3B540-4C18-4382-A87E-9ED16280F909}" type="slidenum">
              <a:rPr lang="en-GB" smtClean="0">
                <a:ea typeface="Microsoft YaHei" pitchFamily="34" charset="-122"/>
              </a:rPr>
              <a:pPr/>
              <a:t>8</a:t>
            </a:fld>
            <a:endParaRPr lang="en-GB" smtClean="0">
              <a:ea typeface="Microsoft YaHei" pitchFamily="34" charset="-122"/>
            </a:endParaRPr>
          </a:p>
        </p:txBody>
      </p:sp>
      <p:sp>
        <p:nvSpPr>
          <p:cNvPr id="27651" name="Rectangle 1"/>
          <p:cNvSpPr>
            <a:spLocks noChangeArrowheads="1" noTextEdit="1"/>
          </p:cNvSpPr>
          <p:nvPr>
            <p:ph type="sldImg"/>
          </p:nvPr>
        </p:nvSpPr>
        <p:spPr>
          <a:xfrm>
            <a:off x="917575" y="744538"/>
            <a:ext cx="4964113" cy="3722687"/>
          </a:xfrm>
          <a:solidFill>
            <a:srgbClr val="FFFFFF"/>
          </a:solidFill>
          <a:ln/>
        </p:spPr>
      </p:sp>
      <p:sp>
        <p:nvSpPr>
          <p:cNvPr id="27652"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round/>
            <a:headEnd/>
            <a:tailEnd/>
          </a:ln>
        </p:spPr>
        <p:txBody>
          <a:bodyPr/>
          <a:lstStyle/>
          <a:p>
            <a:fld id="{740E43C9-D0CE-4B7B-954D-BE3BFB655205}" type="slidenum">
              <a:rPr lang="en-GB" smtClean="0">
                <a:ea typeface="Microsoft YaHei" pitchFamily="34" charset="-122"/>
              </a:rPr>
              <a:pPr/>
              <a:t>9</a:t>
            </a:fld>
            <a:endParaRPr lang="en-GB" smtClean="0">
              <a:ea typeface="Microsoft YaHei" pitchFamily="34" charset="-122"/>
            </a:endParaRPr>
          </a:p>
        </p:txBody>
      </p:sp>
      <p:sp>
        <p:nvSpPr>
          <p:cNvPr id="28675" name="Rectangle 1"/>
          <p:cNvSpPr>
            <a:spLocks noChangeArrowheads="1" noTextEdit="1"/>
          </p:cNvSpPr>
          <p:nvPr>
            <p:ph type="sldImg"/>
          </p:nvPr>
        </p:nvSpPr>
        <p:spPr>
          <a:xfrm>
            <a:off x="917575" y="744538"/>
            <a:ext cx="4964113" cy="3722687"/>
          </a:xfrm>
          <a:solidFill>
            <a:srgbClr val="FFFFFF"/>
          </a:solidFill>
          <a:ln/>
        </p:spPr>
      </p:sp>
      <p:sp>
        <p:nvSpPr>
          <p:cNvPr id="28676" name="Rectangle 2"/>
          <p:cNvSpPr>
            <a:spLocks noChangeArrowheads="1"/>
          </p:cNvSpPr>
          <p:nvPr>
            <p:ph type="body" idx="1"/>
          </p:nvPr>
        </p:nvSpPr>
        <p:spPr>
          <a:xfrm>
            <a:off x="679450" y="4714875"/>
            <a:ext cx="5438775" cy="4467225"/>
          </a:xfrm>
          <a:noFill/>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5"/>
          <p:cNvSpPr>
            <a:spLocks noGrp="1" noChangeArrowheads="1"/>
          </p:cNvSpPr>
          <p:nvPr>
            <p:ph type="sldNum" idx="10"/>
          </p:nvPr>
        </p:nvSpPr>
        <p:spPr>
          <a:ln/>
        </p:spPr>
        <p:txBody>
          <a:bodyPr/>
          <a:lstStyle>
            <a:lvl1pPr>
              <a:defRPr/>
            </a:lvl1pPr>
          </a:lstStyle>
          <a:p>
            <a:pPr>
              <a:defRPr/>
            </a:pPr>
            <a:fld id="{92041B94-0220-4FBC-8323-1055E0839A37}"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sldNum" idx="10"/>
          </p:nvPr>
        </p:nvSpPr>
        <p:spPr>
          <a:ln/>
        </p:spPr>
        <p:txBody>
          <a:bodyPr/>
          <a:lstStyle>
            <a:lvl1pPr>
              <a:defRPr/>
            </a:lvl1pPr>
          </a:lstStyle>
          <a:p>
            <a:pPr>
              <a:defRPr/>
            </a:pPr>
            <a:fld id="{2E6B1C44-BE07-416B-96EF-3ECC402C647A}"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525" y="1339850"/>
            <a:ext cx="2071688" cy="46799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5837" cy="4679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sldNum" idx="10"/>
          </p:nvPr>
        </p:nvSpPr>
        <p:spPr>
          <a:ln/>
        </p:spPr>
        <p:txBody>
          <a:bodyPr/>
          <a:lstStyle>
            <a:lvl1pPr>
              <a:defRPr/>
            </a:lvl1pPr>
          </a:lstStyle>
          <a:p>
            <a:pPr>
              <a:defRPr/>
            </a:pPr>
            <a:fld id="{FB11ECF7-739E-4C71-99F9-B1D2BA8C1BA8}"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8"/>
          <p:cNvSpPr>
            <a:spLocks noGrp="1" noChangeArrowheads="1"/>
          </p:cNvSpPr>
          <p:nvPr>
            <p:ph type="sldNum" idx="10"/>
          </p:nvPr>
        </p:nvSpPr>
        <p:spPr>
          <a:ln/>
        </p:spPr>
        <p:txBody>
          <a:bodyPr/>
          <a:lstStyle>
            <a:lvl1pPr>
              <a:defRPr/>
            </a:lvl1pPr>
          </a:lstStyle>
          <a:p>
            <a:pPr>
              <a:defRPr/>
            </a:pPr>
            <a:fld id="{CEF418AE-AC10-4229-9AD8-237DAB43EA03}"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sldNum" idx="10"/>
          </p:nvPr>
        </p:nvSpPr>
        <p:spPr>
          <a:ln/>
        </p:spPr>
        <p:txBody>
          <a:bodyPr/>
          <a:lstStyle>
            <a:lvl1pPr>
              <a:defRPr/>
            </a:lvl1pPr>
          </a:lstStyle>
          <a:p>
            <a:pPr>
              <a:defRPr/>
            </a:pPr>
            <a:fld id="{3AAE7D1C-A319-4825-B848-01933A47A143}"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A6DD5FB3-3F26-4441-B951-E88FAE79F4AB}"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7013" cy="352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2492375"/>
            <a:ext cx="4038600" cy="352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8"/>
          <p:cNvSpPr>
            <a:spLocks noGrp="1" noChangeArrowheads="1"/>
          </p:cNvSpPr>
          <p:nvPr>
            <p:ph type="sldNum" idx="10"/>
          </p:nvPr>
        </p:nvSpPr>
        <p:spPr>
          <a:ln/>
        </p:spPr>
        <p:txBody>
          <a:bodyPr/>
          <a:lstStyle>
            <a:lvl1pPr>
              <a:defRPr/>
            </a:lvl1pPr>
          </a:lstStyle>
          <a:p>
            <a:pPr>
              <a:defRPr/>
            </a:pPr>
            <a:fld id="{06D06D66-C488-483E-9AE4-F8439B0F456B}"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8"/>
          <p:cNvSpPr>
            <a:spLocks noGrp="1" noChangeArrowheads="1"/>
          </p:cNvSpPr>
          <p:nvPr>
            <p:ph type="sldNum" idx="10"/>
          </p:nvPr>
        </p:nvSpPr>
        <p:spPr>
          <a:ln/>
        </p:spPr>
        <p:txBody>
          <a:bodyPr/>
          <a:lstStyle>
            <a:lvl1pPr>
              <a:defRPr/>
            </a:lvl1pPr>
          </a:lstStyle>
          <a:p>
            <a:pPr>
              <a:defRPr/>
            </a:pPr>
            <a:fld id="{E02FE216-9FED-4EEA-BF91-7AA5E2B3221C}"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8"/>
          <p:cNvSpPr>
            <a:spLocks noGrp="1" noChangeArrowheads="1"/>
          </p:cNvSpPr>
          <p:nvPr>
            <p:ph type="sldNum" idx="10"/>
          </p:nvPr>
        </p:nvSpPr>
        <p:spPr>
          <a:ln/>
        </p:spPr>
        <p:txBody>
          <a:bodyPr/>
          <a:lstStyle>
            <a:lvl1pPr>
              <a:defRPr/>
            </a:lvl1pPr>
          </a:lstStyle>
          <a:p>
            <a:pPr>
              <a:defRPr/>
            </a:pPr>
            <a:fld id="{BAEF0227-AD5A-4CB1-8303-A92F057227E6}"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BE5BD700-3697-42D6-B17A-8F188B409931}"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AE19538E-16DB-4807-9548-CD8581CF002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sldNum" idx="10"/>
          </p:nvPr>
        </p:nvSpPr>
        <p:spPr>
          <a:ln/>
        </p:spPr>
        <p:txBody>
          <a:bodyPr/>
          <a:lstStyle>
            <a:lvl1pPr>
              <a:defRPr/>
            </a:lvl1pPr>
          </a:lstStyle>
          <a:p>
            <a:pPr>
              <a:defRPr/>
            </a:pPr>
            <a:fld id="{E83039C0-BF85-405D-B67C-36962AA6E36B}" type="slidenum">
              <a:rPr lang="en-GB"/>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8B6D78BE-53CC-4825-A4D0-F7C6A1063642}"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sldNum" idx="10"/>
          </p:nvPr>
        </p:nvSpPr>
        <p:spPr>
          <a:ln/>
        </p:spPr>
        <p:txBody>
          <a:bodyPr/>
          <a:lstStyle>
            <a:lvl1pPr>
              <a:defRPr/>
            </a:lvl1pPr>
          </a:lstStyle>
          <a:p>
            <a:pPr>
              <a:defRPr/>
            </a:pPr>
            <a:fld id="{DB93FCEC-925D-4D96-9D5D-B65D1DA57D80}"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525" y="1339850"/>
            <a:ext cx="2071688" cy="467995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5837" cy="4679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8"/>
          <p:cNvSpPr>
            <a:spLocks noGrp="1" noChangeArrowheads="1"/>
          </p:cNvSpPr>
          <p:nvPr>
            <p:ph type="sldNum" idx="10"/>
          </p:nvPr>
        </p:nvSpPr>
        <p:spPr>
          <a:ln/>
        </p:spPr>
        <p:txBody>
          <a:bodyPr/>
          <a:lstStyle>
            <a:lvl1pPr>
              <a:defRPr/>
            </a:lvl1pPr>
          </a:lstStyle>
          <a:p>
            <a:pPr>
              <a:defRPr/>
            </a:pPr>
            <a:fld id="{8DE8B482-94FA-4881-86B1-84E29FE97DB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idx="10"/>
          </p:nvPr>
        </p:nvSpPr>
        <p:spPr>
          <a:ln/>
        </p:spPr>
        <p:txBody>
          <a:bodyPr/>
          <a:lstStyle>
            <a:lvl1pPr>
              <a:defRPr/>
            </a:lvl1pPr>
          </a:lstStyle>
          <a:p>
            <a:pPr>
              <a:defRPr/>
            </a:pPr>
            <a:fld id="{FD6357F2-D940-4F97-BAC7-744B823DE31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7013" cy="352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2492375"/>
            <a:ext cx="4038600" cy="3527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sldNum" idx="10"/>
          </p:nvPr>
        </p:nvSpPr>
        <p:spPr>
          <a:ln/>
        </p:spPr>
        <p:txBody>
          <a:bodyPr/>
          <a:lstStyle>
            <a:lvl1pPr>
              <a:defRPr/>
            </a:lvl1pPr>
          </a:lstStyle>
          <a:p>
            <a:pPr>
              <a:defRPr/>
            </a:pPr>
            <a:fld id="{C653DB30-4A64-4399-8F0D-04F35458FF0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sldNum" idx="10"/>
          </p:nvPr>
        </p:nvSpPr>
        <p:spPr>
          <a:ln/>
        </p:spPr>
        <p:txBody>
          <a:bodyPr/>
          <a:lstStyle>
            <a:lvl1pPr>
              <a:defRPr/>
            </a:lvl1pPr>
          </a:lstStyle>
          <a:p>
            <a:pPr>
              <a:defRPr/>
            </a:pPr>
            <a:fld id="{7ABEBE7C-A4D2-47A6-A2DD-BCB8D8245F0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sldNum" idx="10"/>
          </p:nvPr>
        </p:nvSpPr>
        <p:spPr>
          <a:ln/>
        </p:spPr>
        <p:txBody>
          <a:bodyPr/>
          <a:lstStyle>
            <a:lvl1pPr>
              <a:defRPr/>
            </a:lvl1pPr>
          </a:lstStyle>
          <a:p>
            <a:pPr>
              <a:defRPr/>
            </a:pPr>
            <a:fld id="{DD96C9DC-A5B3-45D5-8125-FC6FAD04B6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D1F5F408-BDE2-4397-901C-B0D3FF583A0F}"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EE4EEE4C-94E7-4D1E-BD68-98FA9508DCDE}"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15CC4CF6-0112-4E10-B6E3-345E506AC1C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395288" y="1339850"/>
            <a:ext cx="8228012" cy="93503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7" name="Rectangle 2"/>
          <p:cNvSpPr>
            <a:spLocks noGrp="1" noChangeArrowheads="1"/>
          </p:cNvSpPr>
          <p:nvPr>
            <p:ph type="body" idx="1"/>
          </p:nvPr>
        </p:nvSpPr>
        <p:spPr bwMode="auto">
          <a:xfrm>
            <a:off x="457200" y="2492375"/>
            <a:ext cx="8228013" cy="35274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8" name="Text Box 3"/>
          <p:cNvSpPr txBox="1">
            <a:spLocks noChangeArrowheads="1"/>
          </p:cNvSpPr>
          <p:nvPr/>
        </p:nvSpPr>
        <p:spPr bwMode="auto">
          <a:xfrm>
            <a:off x="457200" y="6245225"/>
            <a:ext cx="2133600" cy="1160463"/>
          </a:xfrm>
          <a:prstGeom prst="rect">
            <a:avLst/>
          </a:prstGeom>
          <a:noFill/>
          <a:ln w="9525">
            <a:noFill/>
            <a:round/>
            <a:headEnd/>
            <a:tailEnd/>
          </a:ln>
          <a:effectLst/>
        </p:spPr>
        <p:txBody>
          <a:bodyPr wrap="none" anchor="ctr"/>
          <a:lstStyle/>
          <a:p>
            <a:endParaRPr lang="en-US"/>
          </a:p>
        </p:txBody>
      </p:sp>
      <p:sp>
        <p:nvSpPr>
          <p:cNvPr id="1029" name="Text Box 4"/>
          <p:cNvSpPr txBox="1">
            <a:spLocks noChangeArrowheads="1"/>
          </p:cNvSpPr>
          <p:nvPr/>
        </p:nvSpPr>
        <p:spPr bwMode="auto">
          <a:xfrm>
            <a:off x="3124200" y="6245225"/>
            <a:ext cx="2895600" cy="1160463"/>
          </a:xfrm>
          <a:prstGeom prst="rect">
            <a:avLst/>
          </a:prstGeom>
          <a:noFill/>
          <a:ln w="9525">
            <a:noFill/>
            <a:round/>
            <a:headEnd/>
            <a:tailEnd/>
          </a:ln>
          <a:effectLst/>
        </p:spPr>
        <p:txBody>
          <a:bodyPr wrap="none" anchor="ctr"/>
          <a:lstStyle/>
          <a:p>
            <a:endParaRPr lang="en-US"/>
          </a:p>
        </p:txBody>
      </p:sp>
      <p:sp>
        <p:nvSpPr>
          <p:cNvPr id="2" name="Rectangle 5"/>
          <p:cNvSpPr>
            <a:spLocks noGrp="1" noChangeArrowheads="1"/>
          </p:cNvSpPr>
          <p:nvPr>
            <p:ph type="sldNum"/>
          </p:nvPr>
        </p:nvSpPr>
        <p:spPr bwMode="auto">
          <a:xfrm>
            <a:off x="6553200" y="6245225"/>
            <a:ext cx="2132013" cy="117157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b="0">
                <a:solidFill>
                  <a:srgbClr val="FFD624"/>
                </a:solidFill>
                <a:latin typeface="Verdana" pitchFamily="32" charset="0"/>
                <a:ea typeface="Microsoft YaHei" charset="-122"/>
              </a:defRPr>
            </a:lvl1pPr>
          </a:lstStyle>
          <a:p>
            <a:pPr>
              <a:defRPr/>
            </a:pPr>
            <a:fld id="{5CE7E526-14FC-4AF3-ACEE-759AC8DF79D7}" type="slidenum">
              <a:rPr lang="en-GB"/>
              <a:pPr>
                <a:defRPr/>
              </a:pPr>
              <a:t>‹#›</a:t>
            </a:fld>
            <a:endParaRPr lang="en-GB"/>
          </a:p>
        </p:txBody>
      </p:sp>
      <p:sp>
        <p:nvSpPr>
          <p:cNvPr id="1031" name="Rectangle 6"/>
          <p:cNvSpPr>
            <a:spLocks noChangeArrowheads="1"/>
          </p:cNvSpPr>
          <p:nvPr/>
        </p:nvSpPr>
        <p:spPr bwMode="auto">
          <a:xfrm>
            <a:off x="0" y="0"/>
            <a:ext cx="9144000" cy="957263"/>
          </a:xfrm>
          <a:prstGeom prst="rect">
            <a:avLst/>
          </a:prstGeom>
          <a:solidFill>
            <a:srgbClr val="0F5494"/>
          </a:solidFill>
          <a:ln w="9360" cap="sq">
            <a:solidFill>
              <a:srgbClr val="0F5494"/>
            </a:solidFill>
            <a:miter lim="800000"/>
            <a:headEnd/>
            <a:tailEnd/>
          </a:ln>
          <a:effectLst/>
        </p:spPr>
        <p:txBody>
          <a:bodyPr wrap="none" anchor="ctr"/>
          <a:lstStyle/>
          <a:p>
            <a:endParaRPr lang="en-US"/>
          </a:p>
        </p:txBody>
      </p:sp>
      <p:sp>
        <p:nvSpPr>
          <p:cNvPr id="1032" name="Rectangle 7"/>
          <p:cNvSpPr>
            <a:spLocks noChangeArrowheads="1"/>
          </p:cNvSpPr>
          <p:nvPr/>
        </p:nvSpPr>
        <p:spPr bwMode="auto">
          <a:xfrm>
            <a:off x="4262438" y="6659563"/>
            <a:ext cx="611187" cy="198437"/>
          </a:xfrm>
          <a:prstGeom prst="rect">
            <a:avLst/>
          </a:prstGeom>
          <a:solidFill>
            <a:srgbClr val="133176"/>
          </a:solidFill>
          <a:ln w="9360" cap="sq">
            <a:solidFill>
              <a:srgbClr val="133176"/>
            </a:solidFill>
            <a:miter lim="800000"/>
            <a:headEnd/>
            <a:tailEnd/>
          </a:ln>
          <a:effectLst>
            <a:outerShdw dist="75597" dir="1064680" algn="ctr" rotWithShape="0">
              <a:srgbClr val="000000">
                <a:alpha val="35036"/>
              </a:srgbClr>
            </a:outerShdw>
          </a:effectLst>
        </p:spPr>
        <p:txBody>
          <a:bodyPr wrap="none" anchor="ctr"/>
          <a:lstStyle/>
          <a:p>
            <a:endParaRPr lang="en-US"/>
          </a:p>
        </p:txBody>
      </p:sp>
      <p:pic>
        <p:nvPicPr>
          <p:cNvPr id="1033" name="Picture 8"/>
          <p:cNvPicPr>
            <a:picLocks noChangeAspect="1" noChangeArrowheads="1"/>
          </p:cNvPicPr>
          <p:nvPr/>
        </p:nvPicPr>
        <p:blipFill>
          <a:blip r:embed="rId13"/>
          <a:srcRect/>
          <a:stretch>
            <a:fillRect/>
          </a:stretch>
        </p:blipFill>
        <p:spPr bwMode="auto">
          <a:xfrm>
            <a:off x="3849688" y="258763"/>
            <a:ext cx="1436687" cy="10048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2pPr>
      <a:lvl3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3pPr>
      <a:lvl4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4pPr>
      <a:lvl5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9pPr>
    </p:titleStyle>
    <p:bodyStyle>
      <a:lvl1pPr marL="342900" indent="-342900" algn="l" defTabSz="449263" rtl="0" eaLnBrk="0" fontAlgn="base" hangingPunct="0">
        <a:spcBef>
          <a:spcPts val="600"/>
        </a:spcBef>
        <a:spcAft>
          <a:spcPct val="0"/>
        </a:spcAft>
        <a:buClr>
          <a:srgbClr val="000000"/>
        </a:buClr>
        <a:buSzPct val="100000"/>
        <a:buFont typeface="Times New Roman" pitchFamily="18" charset="0"/>
        <a:defRPr sz="2400" i="1">
          <a:solidFill>
            <a:srgbClr val="0F5494"/>
          </a:solidFill>
          <a:latin typeface="+mn-lt"/>
          <a:ea typeface="+mn-ea"/>
          <a:cs typeface="+mn-cs"/>
        </a:defRPr>
      </a:lvl1pPr>
      <a:lvl2pPr marL="742950" indent="-285750" algn="l" defTabSz="449263" rtl="0" eaLnBrk="0" fontAlgn="base" hangingPunct="0">
        <a:spcBef>
          <a:spcPts val="500"/>
        </a:spcBef>
        <a:spcAft>
          <a:spcPct val="0"/>
        </a:spcAft>
        <a:buClr>
          <a:srgbClr val="000000"/>
        </a:buClr>
        <a:buSzPct val="100000"/>
        <a:buFont typeface="Times New Roman" pitchFamily="18" charset="0"/>
        <a:defRPr sz="2000" b="1">
          <a:solidFill>
            <a:srgbClr val="0F5494"/>
          </a:solidFill>
          <a:latin typeface="+mn-lt"/>
          <a:ea typeface="+mn-ea"/>
        </a:defRPr>
      </a:lvl2pPr>
      <a:lvl3pPr marL="1143000" indent="-228600" algn="l" defTabSz="449263" rtl="0" eaLnBrk="0" fontAlgn="base" hangingPunct="0">
        <a:spcBef>
          <a:spcPts val="350"/>
        </a:spcBef>
        <a:spcAft>
          <a:spcPct val="0"/>
        </a:spcAft>
        <a:buClr>
          <a:srgbClr val="000000"/>
        </a:buClr>
        <a:buSzPct val="100000"/>
        <a:buFont typeface="Times New Roman" pitchFamily="18" charset="0"/>
        <a:defRPr sz="1400">
          <a:solidFill>
            <a:srgbClr val="0F5494"/>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Arial" charset="0"/>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Arial" charset="0"/>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981075"/>
            <a:ext cx="9180513" cy="5876925"/>
          </a:xfrm>
          <a:prstGeom prst="rect">
            <a:avLst/>
          </a:prstGeom>
          <a:solidFill>
            <a:srgbClr val="0F5494"/>
          </a:solidFill>
          <a:ln w="25560" cap="sq">
            <a:solidFill>
              <a:srgbClr val="0F5494"/>
            </a:solidFill>
            <a:miter lim="800000"/>
            <a:headEnd/>
            <a:tailEnd/>
          </a:ln>
          <a:effectLst>
            <a:outerShdw dist="75597" dir="1064680" algn="ctr" rotWithShape="0">
              <a:srgbClr val="000000">
                <a:alpha val="35036"/>
              </a:srgbClr>
            </a:outerShdw>
          </a:effectLst>
        </p:spPr>
        <p:txBody>
          <a:bodyPr wrap="none" anchor="ctr"/>
          <a:lstStyle/>
          <a:p>
            <a:endParaRPr lang="en-US"/>
          </a:p>
        </p:txBody>
      </p:sp>
      <p:pic>
        <p:nvPicPr>
          <p:cNvPr id="2051" name="Picture 2"/>
          <p:cNvPicPr>
            <a:picLocks noChangeAspect="1" noChangeArrowheads="1"/>
          </p:cNvPicPr>
          <p:nvPr/>
        </p:nvPicPr>
        <p:blipFill>
          <a:blip r:embed="rId13"/>
          <a:srcRect/>
          <a:stretch>
            <a:fillRect/>
          </a:stretch>
        </p:blipFill>
        <p:spPr bwMode="auto">
          <a:xfrm>
            <a:off x="3849688" y="258763"/>
            <a:ext cx="1436687" cy="998537"/>
          </a:xfrm>
          <a:prstGeom prst="rect">
            <a:avLst/>
          </a:prstGeom>
          <a:noFill/>
          <a:ln w="9525">
            <a:noFill/>
            <a:round/>
            <a:headEnd/>
            <a:tailEnd/>
          </a:ln>
          <a:effectLst/>
        </p:spPr>
      </p:pic>
      <p:sp>
        <p:nvSpPr>
          <p:cNvPr id="2052" name="Rectangle 3"/>
          <p:cNvSpPr>
            <a:spLocks noChangeArrowheads="1"/>
          </p:cNvSpPr>
          <p:nvPr/>
        </p:nvSpPr>
        <p:spPr bwMode="auto">
          <a:xfrm>
            <a:off x="4267200" y="6659563"/>
            <a:ext cx="611188" cy="215900"/>
          </a:xfrm>
          <a:prstGeom prst="rect">
            <a:avLst/>
          </a:prstGeom>
          <a:solidFill>
            <a:srgbClr val="133176"/>
          </a:solidFill>
          <a:ln w="9360" cap="sq">
            <a:solidFill>
              <a:srgbClr val="133176"/>
            </a:solidFill>
            <a:miter lim="800000"/>
            <a:headEnd/>
            <a:tailEnd/>
          </a:ln>
          <a:effectLst>
            <a:outerShdw dist="75597" dir="1064680" algn="ctr" rotWithShape="0">
              <a:srgbClr val="000000">
                <a:alpha val="35036"/>
              </a:srgbClr>
            </a:outerShdw>
          </a:effectLst>
        </p:spPr>
        <p:txBody>
          <a:bodyPr wrap="none" anchor="ctr"/>
          <a:lstStyle/>
          <a:p>
            <a:endParaRPr lang="en-US"/>
          </a:p>
        </p:txBody>
      </p:sp>
      <p:sp>
        <p:nvSpPr>
          <p:cNvPr id="2053" name="Rectangle 4"/>
          <p:cNvSpPr>
            <a:spLocks noGrp="1" noChangeArrowheads="1"/>
          </p:cNvSpPr>
          <p:nvPr>
            <p:ph type="title"/>
          </p:nvPr>
        </p:nvSpPr>
        <p:spPr bwMode="auto">
          <a:xfrm>
            <a:off x="395288" y="1339850"/>
            <a:ext cx="8228012" cy="935038"/>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2054" name="Rectangle 5"/>
          <p:cNvSpPr>
            <a:spLocks noGrp="1" noChangeArrowheads="1"/>
          </p:cNvSpPr>
          <p:nvPr>
            <p:ph type="body" idx="1"/>
          </p:nvPr>
        </p:nvSpPr>
        <p:spPr bwMode="auto">
          <a:xfrm>
            <a:off x="457200" y="2492375"/>
            <a:ext cx="8228013" cy="35274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055" name="Text Box 6"/>
          <p:cNvSpPr txBox="1">
            <a:spLocks noChangeArrowheads="1"/>
          </p:cNvSpPr>
          <p:nvPr/>
        </p:nvSpPr>
        <p:spPr bwMode="auto">
          <a:xfrm>
            <a:off x="457200" y="6245225"/>
            <a:ext cx="2133600" cy="476250"/>
          </a:xfrm>
          <a:prstGeom prst="rect">
            <a:avLst/>
          </a:prstGeom>
          <a:noFill/>
          <a:ln w="9525">
            <a:noFill/>
            <a:round/>
            <a:headEnd/>
            <a:tailEnd/>
          </a:ln>
          <a:effectLst/>
        </p:spPr>
        <p:txBody>
          <a:bodyPr wrap="none" anchor="ctr"/>
          <a:lstStyle/>
          <a:p>
            <a:endParaRPr lang="en-US"/>
          </a:p>
        </p:txBody>
      </p:sp>
      <p:sp>
        <p:nvSpPr>
          <p:cNvPr id="2056" name="Text Box 7"/>
          <p:cNvSpPr txBox="1">
            <a:spLocks noChangeArrowheads="1"/>
          </p:cNvSpPr>
          <p:nvPr/>
        </p:nvSpPr>
        <p:spPr bwMode="auto">
          <a:xfrm>
            <a:off x="3124200" y="6245225"/>
            <a:ext cx="2895600" cy="476250"/>
          </a:xfrm>
          <a:prstGeom prst="rect">
            <a:avLst/>
          </a:prstGeom>
          <a:noFill/>
          <a:ln w="9525">
            <a:noFill/>
            <a:round/>
            <a:headEnd/>
            <a:tailEnd/>
          </a:ln>
          <a:effectLst/>
        </p:spPr>
        <p:txBody>
          <a:bodyPr wrap="none" anchor="ctr"/>
          <a:lstStyle/>
          <a:p>
            <a:endParaRPr lang="en-US"/>
          </a:p>
        </p:txBody>
      </p:sp>
      <p:sp>
        <p:nvSpPr>
          <p:cNvPr id="2" name="Rectangle 8"/>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FontTx/>
              <a:buNone/>
              <a:tabLst>
                <a:tab pos="723900" algn="l"/>
                <a:tab pos="1447800" algn="l"/>
              </a:tabLst>
              <a:defRPr sz="1400">
                <a:solidFill>
                  <a:srgbClr val="FFFFFF"/>
                </a:solidFill>
                <a:latin typeface="Times New Roman" pitchFamily="16" charset="0"/>
                <a:ea typeface="Microsoft YaHei" charset="-122"/>
              </a:defRPr>
            </a:lvl1pPr>
          </a:lstStyle>
          <a:p>
            <a:pPr>
              <a:defRPr/>
            </a:pPr>
            <a:fld id="{4F78D9CC-FAEA-4E45-912E-7B323D4A5B6E}"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2pPr>
      <a:lvl3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3pPr>
      <a:lvl4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4pPr>
      <a:lvl5pPr algn="l" defTabSz="449263" rtl="0" eaLnBrk="0" fontAlgn="base" hangingPunct="0">
        <a:spcBef>
          <a:spcPct val="0"/>
        </a:spcBef>
        <a:spcAft>
          <a:spcPct val="0"/>
        </a:spcAft>
        <a:buClr>
          <a:srgbClr val="000000"/>
        </a:buClr>
        <a:buSzPct val="100000"/>
        <a:buFont typeface="Times New Roman" pitchFamily="18" charset="0"/>
        <a:defRPr sz="3000" b="1">
          <a:solidFill>
            <a:srgbClr val="0F5494"/>
          </a:solidFill>
          <a:latin typeface="Verdana" pitchFamily="32" charset="0"/>
          <a:ea typeface="Microsoft YaHei" charset="-122"/>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3000" b="1">
          <a:solidFill>
            <a:srgbClr val="0F5494"/>
          </a:solidFill>
          <a:latin typeface="Verdana" pitchFamily="32" charset="0"/>
          <a:ea typeface="Microsoft YaHei" charset="-122"/>
        </a:defRPr>
      </a:lvl9pPr>
    </p:titleStyle>
    <p:bodyStyle>
      <a:lvl1pPr marL="342900" indent="-342900" algn="l" defTabSz="449263" rtl="0" eaLnBrk="0" fontAlgn="base" hangingPunct="0">
        <a:spcBef>
          <a:spcPts val="600"/>
        </a:spcBef>
        <a:spcAft>
          <a:spcPct val="0"/>
        </a:spcAft>
        <a:buClr>
          <a:srgbClr val="000000"/>
        </a:buClr>
        <a:buSzPct val="100000"/>
        <a:buFont typeface="Times New Roman" pitchFamily="18" charset="0"/>
        <a:defRPr sz="2400" i="1">
          <a:solidFill>
            <a:srgbClr val="0F5494"/>
          </a:solidFill>
          <a:latin typeface="+mn-lt"/>
          <a:ea typeface="+mn-ea"/>
          <a:cs typeface="+mn-cs"/>
        </a:defRPr>
      </a:lvl1pPr>
      <a:lvl2pPr marL="742950" indent="-285750" algn="l" defTabSz="449263" rtl="0" eaLnBrk="0" fontAlgn="base" hangingPunct="0">
        <a:spcBef>
          <a:spcPts val="500"/>
        </a:spcBef>
        <a:spcAft>
          <a:spcPct val="0"/>
        </a:spcAft>
        <a:buClr>
          <a:srgbClr val="000000"/>
        </a:buClr>
        <a:buSzPct val="100000"/>
        <a:buFont typeface="Times New Roman" pitchFamily="18" charset="0"/>
        <a:defRPr sz="2000" b="1">
          <a:solidFill>
            <a:srgbClr val="0F5494"/>
          </a:solidFill>
          <a:latin typeface="+mn-lt"/>
          <a:ea typeface="+mn-ea"/>
        </a:defRPr>
      </a:lvl2pPr>
      <a:lvl3pPr marL="1143000" indent="-228600" algn="l" defTabSz="449263" rtl="0" eaLnBrk="0" fontAlgn="base" hangingPunct="0">
        <a:spcBef>
          <a:spcPts val="350"/>
        </a:spcBef>
        <a:spcAft>
          <a:spcPct val="0"/>
        </a:spcAft>
        <a:buClr>
          <a:srgbClr val="000000"/>
        </a:buClr>
        <a:buSzPct val="100000"/>
        <a:buFont typeface="Times New Roman" pitchFamily="18" charset="0"/>
        <a:defRPr sz="1400">
          <a:solidFill>
            <a:srgbClr val="0F5494"/>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Arial" charset="0"/>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Arial" charset="0"/>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ec.europa.eu/environment/water/blueprint/index_en.htm"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ec.europa.eu/environment/water/participation/map_mc/map.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820738" y="2346325"/>
            <a:ext cx="7559675" cy="1189038"/>
          </a:xfrm>
          <a:prstGeom prst="rect">
            <a:avLst/>
          </a:prstGeom>
          <a:noFill/>
          <a:ln w="9525">
            <a:noFill/>
            <a:round/>
            <a:headEnd/>
            <a:tailEnd/>
          </a:ln>
          <a:effectLst/>
        </p:spPr>
        <p:txBody>
          <a:bodyPr anchor="ctr"/>
          <a:lstStyle/>
          <a:p>
            <a:pPr marL="3175">
              <a:buClrTx/>
              <a:buFontTx/>
              <a:buNone/>
              <a:tabLst>
                <a:tab pos="3175" algn="l"/>
                <a:tab pos="557213" algn="l"/>
                <a:tab pos="1471613" algn="l"/>
                <a:tab pos="2386013" algn="l"/>
                <a:tab pos="3300413" algn="l"/>
                <a:tab pos="4214813" algn="l"/>
                <a:tab pos="5129213" algn="l"/>
                <a:tab pos="6043613" algn="l"/>
                <a:tab pos="6958013" algn="l"/>
                <a:tab pos="7872413" algn="l"/>
                <a:tab pos="8786813" algn="l"/>
                <a:tab pos="9701213" algn="l"/>
              </a:tabLst>
            </a:pPr>
            <a:r>
              <a:rPr lang="en-GB" sz="3600">
                <a:solidFill>
                  <a:srgbClr val="FFD624"/>
                </a:solidFill>
              </a:rPr>
              <a:t>Blueprint to Safeguard Europe's Water Resources </a:t>
            </a:r>
          </a:p>
        </p:txBody>
      </p:sp>
      <p:sp>
        <p:nvSpPr>
          <p:cNvPr id="3075" name="Text Box 2"/>
          <p:cNvSpPr txBox="1">
            <a:spLocks noChangeArrowheads="1"/>
          </p:cNvSpPr>
          <p:nvPr/>
        </p:nvSpPr>
        <p:spPr bwMode="auto">
          <a:xfrm>
            <a:off x="395288" y="4221163"/>
            <a:ext cx="8532812" cy="1728787"/>
          </a:xfrm>
          <a:prstGeom prst="rect">
            <a:avLst/>
          </a:prstGeom>
          <a:noFill/>
          <a:ln w="9525">
            <a:noFill/>
            <a:round/>
            <a:headEnd/>
            <a:tailEnd/>
          </a:ln>
          <a:effectLst/>
        </p:spPr>
        <p:txBody>
          <a:bodyPr/>
          <a:lstStyle/>
          <a:p>
            <a:pPr>
              <a:spcBef>
                <a:spcPts val="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2000" b="0">
              <a:solidFill>
                <a:srgbClr val="FFFFFF"/>
              </a:solidFill>
            </a:endParaRPr>
          </a:p>
          <a:p>
            <a:pPr>
              <a:spcBef>
                <a:spcPts val="5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2000" b="0">
                <a:solidFill>
                  <a:srgbClr val="FFFFFF"/>
                </a:solidFill>
              </a:rPr>
              <a:t>Dagmar BEHRENDT KALJARIKOVA</a:t>
            </a:r>
          </a:p>
          <a:p>
            <a:pPr>
              <a:spcBef>
                <a:spcPts val="4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1600" b="0">
                <a:solidFill>
                  <a:srgbClr val="FFFFFF"/>
                </a:solidFill>
              </a:rPr>
              <a:t>Protection of Water Resources Unit </a:t>
            </a:r>
          </a:p>
          <a:p>
            <a:pPr>
              <a:spcBef>
                <a:spcPts val="4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1600" b="0">
                <a:solidFill>
                  <a:srgbClr val="FFFFFF"/>
                </a:solidFill>
              </a:rPr>
              <a:t>Directorate General for Environment</a:t>
            </a:r>
          </a:p>
          <a:p>
            <a:pPr>
              <a:spcBef>
                <a:spcPts val="4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BE" sz="1600" b="0">
                <a:solidFill>
                  <a:srgbClr val="FFFFFF"/>
                </a:solidFill>
              </a:rPr>
              <a:t>European Commission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8715375" y="6357938"/>
            <a:ext cx="428625" cy="365125"/>
          </a:xfrm>
          <a:prstGeom prst="rect">
            <a:avLst/>
          </a:prstGeom>
          <a:noFill/>
          <a:ln w="9525">
            <a:noFill/>
            <a:round/>
            <a:headEnd/>
            <a:tailEnd/>
          </a:ln>
          <a:effectLst/>
        </p:spPr>
        <p:txBody>
          <a:bodyPr lIns="90000" tIns="46800" rIns="90000" bIns="46800" anchor="ct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3A2AD498-B1D7-4D48-AD13-053CEA713E48}" type="slidenum">
              <a:rPr lang="es-ES" sz="1200">
                <a:solidFill>
                  <a:srgbClr val="333399"/>
                </a:solidFill>
                <a:latin typeface="Arial" charset="0"/>
                <a:cs typeface="Arial" charset="0"/>
              </a:rPr>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10</a:t>
            </a:fld>
            <a:endParaRPr lang="es-ES" sz="1200">
              <a:solidFill>
                <a:srgbClr val="333399"/>
              </a:solidFill>
              <a:latin typeface="Arial" charset="0"/>
              <a:cs typeface="Arial" charset="0"/>
            </a:endParaRPr>
          </a:p>
        </p:txBody>
      </p:sp>
      <p:sp>
        <p:nvSpPr>
          <p:cNvPr id="12291" name="Text Box 2"/>
          <p:cNvSpPr txBox="1">
            <a:spLocks noChangeArrowheads="1"/>
          </p:cNvSpPr>
          <p:nvPr/>
        </p:nvSpPr>
        <p:spPr bwMode="auto">
          <a:xfrm>
            <a:off x="395288" y="1339850"/>
            <a:ext cx="8229600" cy="936625"/>
          </a:xfrm>
          <a:prstGeom prst="rect">
            <a:avLst/>
          </a:prstGeom>
          <a:noFill/>
          <a:ln w="9525">
            <a:noFill/>
            <a:round/>
            <a:headEnd/>
            <a:tailEnd/>
          </a:ln>
          <a:effectLst/>
        </p:spPr>
        <p:txBody>
          <a:bodyPr anchor="ctr"/>
          <a:lstStyle/>
          <a:p>
            <a:pPr marL="358775">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2200" b="0">
                <a:solidFill>
                  <a:srgbClr val="0F5494"/>
                </a:solidFill>
              </a:rPr>
              <a:t>Assessment of River Basin Management Plans:</a:t>
            </a:r>
            <a:br>
              <a:rPr lang="en-GB" sz="2200" b="0">
                <a:solidFill>
                  <a:srgbClr val="0F5494"/>
                </a:solidFill>
              </a:rPr>
            </a:br>
            <a:r>
              <a:rPr lang="en-GB" sz="2200" b="0">
                <a:solidFill>
                  <a:srgbClr val="0F5494"/>
                </a:solidFill>
              </a:rPr>
              <a:t>Some general findings</a:t>
            </a:r>
          </a:p>
        </p:txBody>
      </p:sp>
      <p:sp>
        <p:nvSpPr>
          <p:cNvPr id="12292" name="Text Box 3"/>
          <p:cNvSpPr txBox="1">
            <a:spLocks noChangeArrowheads="1"/>
          </p:cNvSpPr>
          <p:nvPr/>
        </p:nvSpPr>
        <p:spPr bwMode="auto">
          <a:xfrm>
            <a:off x="457200" y="2492375"/>
            <a:ext cx="4038600" cy="3803650"/>
          </a:xfrm>
          <a:prstGeom prst="rect">
            <a:avLst/>
          </a:prstGeom>
          <a:noFill/>
          <a:ln w="9525">
            <a:noFill/>
            <a:round/>
            <a:headEnd/>
            <a:tailEnd/>
          </a:ln>
          <a:effectLst/>
        </p:spPr>
        <p:txBody>
          <a:bodyPr/>
          <a:lstStyle/>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A lot of effort put into </a:t>
            </a:r>
            <a:r>
              <a:rPr lang="en-GB" sz="1600" b="0" i="1">
                <a:solidFill>
                  <a:srgbClr val="0F5494"/>
                </a:solidFill>
              </a:rPr>
              <a:t>preparation</a:t>
            </a:r>
            <a:r>
              <a:rPr lang="en-GB" sz="1600" i="1">
                <a:solidFill>
                  <a:srgbClr val="0F5494"/>
                </a:solidFill>
              </a:rPr>
              <a:t> of the plans and impressive knowledge improvement</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High uptake of the </a:t>
            </a:r>
            <a:r>
              <a:rPr lang="en-GB" sz="1600" b="0" i="1">
                <a:solidFill>
                  <a:srgbClr val="0F5494"/>
                </a:solidFill>
              </a:rPr>
              <a:t>common</a:t>
            </a:r>
            <a:r>
              <a:rPr lang="en-GB" sz="1600" i="1">
                <a:solidFill>
                  <a:srgbClr val="0F5494"/>
                </a:solidFill>
              </a:rPr>
              <a:t> </a:t>
            </a:r>
            <a:r>
              <a:rPr lang="en-GB" sz="1600" b="0" i="1">
                <a:solidFill>
                  <a:srgbClr val="0F5494"/>
                </a:solidFill>
              </a:rPr>
              <a:t>framework</a:t>
            </a:r>
            <a:r>
              <a:rPr lang="en-GB" sz="1600" i="1">
                <a:solidFill>
                  <a:srgbClr val="0F5494"/>
                </a:solidFill>
              </a:rPr>
              <a:t> and common language on water management provided by the WFD</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Integration of </a:t>
            </a:r>
            <a:r>
              <a:rPr lang="en-GB" sz="1600" b="0" i="1">
                <a:solidFill>
                  <a:srgbClr val="0F5494"/>
                </a:solidFill>
              </a:rPr>
              <a:t>ecological perspective</a:t>
            </a:r>
            <a:r>
              <a:rPr lang="en-GB" sz="1600" i="1">
                <a:solidFill>
                  <a:srgbClr val="0F5494"/>
                </a:solidFill>
              </a:rPr>
              <a:t> into water management</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Enhancement of </a:t>
            </a:r>
            <a:r>
              <a:rPr lang="en-GB" sz="1600" b="0" i="1">
                <a:solidFill>
                  <a:srgbClr val="0F5494"/>
                </a:solidFill>
              </a:rPr>
              <a:t>international cooperation</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Public </a:t>
            </a:r>
            <a:r>
              <a:rPr lang="en-GB" sz="1600" b="0" i="1">
                <a:solidFill>
                  <a:srgbClr val="0F5494"/>
                </a:solidFill>
              </a:rPr>
              <a:t>participation</a:t>
            </a:r>
            <a:r>
              <a:rPr lang="en-GB" sz="1600" i="1">
                <a:solidFill>
                  <a:srgbClr val="0F5494"/>
                </a:solidFill>
              </a:rPr>
              <a:t>, stakeholder involvement</a:t>
            </a:r>
          </a:p>
          <a:p>
            <a:pPr marL="341313" indent="-341313">
              <a:lnSpc>
                <a:spcPct val="80000"/>
              </a:lnSpc>
              <a:spcBef>
                <a:spcPts val="400"/>
              </a:spcBef>
              <a:buClr>
                <a:srgbClr val="2D5EC1"/>
              </a:buClr>
              <a:buFont typeface="Verdan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600" b="0" i="1">
              <a:solidFill>
                <a:srgbClr val="0F5494"/>
              </a:solidFill>
            </a:endParaRPr>
          </a:p>
          <a:p>
            <a:pPr marL="341313" indent="-341313">
              <a:lnSpc>
                <a:spcPct val="80000"/>
              </a:lnSpc>
              <a:spcBef>
                <a:spcPts val="400"/>
              </a:spcBef>
              <a:buClr>
                <a:srgbClr val="2D5EC1"/>
              </a:buClr>
              <a:buFont typeface="Verdan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600" b="0" i="1">
              <a:solidFill>
                <a:srgbClr val="0F5494"/>
              </a:solidFill>
            </a:endParaRPr>
          </a:p>
        </p:txBody>
      </p:sp>
      <p:sp>
        <p:nvSpPr>
          <p:cNvPr id="12293" name="Text Box 4"/>
          <p:cNvSpPr txBox="1">
            <a:spLocks noChangeArrowheads="1"/>
          </p:cNvSpPr>
          <p:nvPr/>
        </p:nvSpPr>
        <p:spPr bwMode="auto">
          <a:xfrm>
            <a:off x="4648200" y="2492375"/>
            <a:ext cx="4038600" cy="3854450"/>
          </a:xfrm>
          <a:prstGeom prst="rect">
            <a:avLst/>
          </a:prstGeom>
          <a:noFill/>
          <a:ln w="9525">
            <a:noFill/>
            <a:round/>
            <a:headEnd/>
            <a:tailEnd/>
          </a:ln>
          <a:effectLst/>
        </p:spPr>
        <p:txBody>
          <a:bodyPr/>
          <a:lstStyle/>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0" i="1">
                <a:solidFill>
                  <a:srgbClr val="0F5494"/>
                </a:solidFill>
              </a:rPr>
              <a:t>4 Member States </a:t>
            </a:r>
            <a:r>
              <a:rPr lang="en-GB" sz="1600" i="1">
                <a:solidFill>
                  <a:srgbClr val="0F5494"/>
                </a:solidFill>
              </a:rPr>
              <a:t>yet to submit plans</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0" i="1">
                <a:solidFill>
                  <a:srgbClr val="0F5494"/>
                </a:solidFill>
              </a:rPr>
              <a:t>Low ambition</a:t>
            </a:r>
            <a:r>
              <a:rPr lang="en-GB" sz="1600" i="1">
                <a:solidFill>
                  <a:srgbClr val="0F5494"/>
                </a:solidFill>
              </a:rPr>
              <a:t> in many of the plans.</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0" i="1">
                <a:solidFill>
                  <a:srgbClr val="0F5494"/>
                </a:solidFill>
              </a:rPr>
              <a:t>Uncompleted setting of measures</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0" i="1">
                <a:solidFill>
                  <a:srgbClr val="0F5494"/>
                </a:solidFill>
              </a:rPr>
              <a:t>Lack of comparability</a:t>
            </a:r>
            <a:r>
              <a:rPr lang="en-GB" sz="1600" i="1">
                <a:solidFill>
                  <a:srgbClr val="0F5494"/>
                </a:solidFill>
              </a:rPr>
              <a:t> in some areas (e.g. chemical status!)</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i="1">
                <a:solidFill>
                  <a:srgbClr val="0F5494"/>
                </a:solidFill>
              </a:rPr>
              <a:t>Little understanding of </a:t>
            </a:r>
            <a:r>
              <a:rPr lang="en-GB" sz="1600" b="0" i="1">
                <a:solidFill>
                  <a:srgbClr val="0F5494"/>
                </a:solidFill>
              </a:rPr>
              <a:t>aligning water management</a:t>
            </a:r>
            <a:r>
              <a:rPr lang="en-GB" sz="1600" i="1">
                <a:solidFill>
                  <a:srgbClr val="0F5494"/>
                </a:solidFill>
              </a:rPr>
              <a:t> practices and </a:t>
            </a:r>
            <a:r>
              <a:rPr lang="en-GB" sz="1600" b="0" i="1">
                <a:solidFill>
                  <a:srgbClr val="0F5494"/>
                </a:solidFill>
              </a:rPr>
              <a:t>environment protection </a:t>
            </a:r>
            <a:r>
              <a:rPr lang="en-GB" sz="1600" i="1">
                <a:solidFill>
                  <a:srgbClr val="0F5494"/>
                </a:solidFill>
              </a:rPr>
              <a:t>(e.g. definition of exemptions)</a:t>
            </a:r>
          </a:p>
          <a:p>
            <a:pPr marL="341313" indent="-341313">
              <a:lnSpc>
                <a:spcPct val="80000"/>
              </a:lnSpc>
              <a:spcBef>
                <a:spcPts val="4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1600" b="0" i="1">
                <a:solidFill>
                  <a:srgbClr val="0F5494"/>
                </a:solidFill>
              </a:rPr>
              <a:t>Insufficient </a:t>
            </a:r>
            <a:r>
              <a:rPr lang="en-GB" sz="1600" i="1">
                <a:solidFill>
                  <a:srgbClr val="0F5494"/>
                </a:solidFill>
              </a:rPr>
              <a:t>consideration of water</a:t>
            </a:r>
            <a:r>
              <a:rPr lang="en-GB" sz="1600" b="0" i="1">
                <a:solidFill>
                  <a:srgbClr val="0F5494"/>
                </a:solidFill>
              </a:rPr>
              <a:t> pricing and definition of costs</a:t>
            </a:r>
          </a:p>
          <a:p>
            <a:pPr marL="341313" indent="-341313">
              <a:lnSpc>
                <a:spcPct val="80000"/>
              </a:lnSpc>
              <a:spcBef>
                <a:spcPts val="400"/>
              </a:spcBef>
              <a:buClr>
                <a:srgbClr val="2D5EC1"/>
              </a:buClr>
              <a:buFont typeface="Verdan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600" i="1">
              <a:solidFill>
                <a:srgbClr val="0F5494"/>
              </a:solidFill>
            </a:endParaRPr>
          </a:p>
          <a:p>
            <a:pPr marL="341313" indent="-341313">
              <a:lnSpc>
                <a:spcPct val="80000"/>
              </a:lnSpc>
              <a:spcBef>
                <a:spcPts val="400"/>
              </a:spcBef>
              <a:buClr>
                <a:srgbClr val="2D5EC1"/>
              </a:buClr>
              <a:buFont typeface="Verdan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600" i="1">
              <a:solidFill>
                <a:srgbClr val="0F5494"/>
              </a:solidFill>
            </a:endParaRPr>
          </a:p>
        </p:txBody>
      </p:sp>
      <p:sp>
        <p:nvSpPr>
          <p:cNvPr id="12294" name="AutoShape 5"/>
          <p:cNvSpPr>
            <a:spLocks noChangeArrowheads="1"/>
          </p:cNvSpPr>
          <p:nvPr/>
        </p:nvSpPr>
        <p:spPr bwMode="auto">
          <a:xfrm>
            <a:off x="1547813" y="3213100"/>
            <a:ext cx="2087562" cy="1944688"/>
          </a:xfrm>
          <a:prstGeom prst="plus">
            <a:avLst>
              <a:gd name="adj" fmla="val 33958"/>
            </a:avLst>
          </a:prstGeom>
          <a:solidFill>
            <a:srgbClr val="00FF00">
              <a:alpha val="23921"/>
            </a:srgbClr>
          </a:solidFill>
          <a:ln w="9525">
            <a:noFill/>
            <a:round/>
            <a:headEnd/>
            <a:tailEnd/>
          </a:ln>
          <a:effectLst/>
        </p:spPr>
        <p:txBody>
          <a:bodyPr wrap="none" anchor="ctr"/>
          <a:lstStyle/>
          <a:p>
            <a:endParaRPr lang="en-US"/>
          </a:p>
        </p:txBody>
      </p:sp>
      <p:sp>
        <p:nvSpPr>
          <p:cNvPr id="12295" name="Rectangle 6"/>
          <p:cNvSpPr>
            <a:spLocks noChangeArrowheads="1"/>
          </p:cNvSpPr>
          <p:nvPr/>
        </p:nvSpPr>
        <p:spPr bwMode="auto">
          <a:xfrm>
            <a:off x="5724525" y="3644900"/>
            <a:ext cx="2087563" cy="576263"/>
          </a:xfrm>
          <a:prstGeom prst="rect">
            <a:avLst/>
          </a:prstGeom>
          <a:solidFill>
            <a:srgbClr val="FF0000">
              <a:alpha val="25098"/>
            </a:srgbClr>
          </a:solidFill>
          <a:ln w="9525">
            <a:no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395288" y="1339850"/>
            <a:ext cx="8229600" cy="936625"/>
          </a:xfrm>
          <a:prstGeom prst="rect">
            <a:avLst/>
          </a:prstGeom>
          <a:noFill/>
          <a:ln w="9525">
            <a:noFill/>
            <a:round/>
            <a:headEnd/>
            <a:tailEnd/>
          </a:ln>
          <a:effectLst/>
        </p:spPr>
        <p:txBody>
          <a:bodyPr anchor="ctr"/>
          <a:lstStyle/>
          <a:p>
            <a:pPr marL="358775" indent="-357188">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b="0">
                <a:solidFill>
                  <a:srgbClr val="0F5494"/>
                </a:solidFill>
              </a:rPr>
              <a:t>Status of surface waters</a:t>
            </a:r>
          </a:p>
        </p:txBody>
      </p:sp>
      <p:pic>
        <p:nvPicPr>
          <p:cNvPr id="13315" name="Picture 2"/>
          <p:cNvPicPr>
            <a:picLocks noChangeAspect="1" noChangeArrowheads="1"/>
          </p:cNvPicPr>
          <p:nvPr/>
        </p:nvPicPr>
        <p:blipFill>
          <a:blip r:embed="rId3"/>
          <a:srcRect/>
          <a:stretch>
            <a:fillRect/>
          </a:stretch>
        </p:blipFill>
        <p:spPr bwMode="auto">
          <a:xfrm>
            <a:off x="-11113" y="2794000"/>
            <a:ext cx="4324351" cy="2838450"/>
          </a:xfrm>
          <a:prstGeom prst="rect">
            <a:avLst/>
          </a:prstGeom>
          <a:noFill/>
          <a:ln w="9525">
            <a:noFill/>
            <a:round/>
            <a:headEnd/>
            <a:tailEnd/>
          </a:ln>
          <a:effectLst/>
        </p:spPr>
      </p:pic>
      <p:pic>
        <p:nvPicPr>
          <p:cNvPr id="13316" name="Picture 3"/>
          <p:cNvPicPr>
            <a:picLocks noChangeAspect="1" noChangeArrowheads="1"/>
          </p:cNvPicPr>
          <p:nvPr/>
        </p:nvPicPr>
        <p:blipFill>
          <a:blip r:embed="rId4"/>
          <a:srcRect/>
          <a:stretch>
            <a:fillRect/>
          </a:stretch>
        </p:blipFill>
        <p:spPr bwMode="auto">
          <a:xfrm>
            <a:off x="4500563" y="2595563"/>
            <a:ext cx="4471987" cy="3235325"/>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3"/>
          <a:srcRect/>
          <a:stretch>
            <a:fillRect/>
          </a:stretch>
        </p:blipFill>
        <p:spPr bwMode="auto">
          <a:xfrm>
            <a:off x="107950" y="1268413"/>
            <a:ext cx="8924925" cy="508635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395288" y="1306513"/>
            <a:ext cx="8497887" cy="1004887"/>
          </a:xfrm>
          <a:prstGeom prst="rect">
            <a:avLst/>
          </a:prstGeom>
          <a:noFill/>
          <a:ln w="9525">
            <a:noFill/>
            <a:round/>
            <a:headEnd/>
            <a:tailEnd/>
          </a:ln>
          <a:effectLst/>
        </p:spPr>
        <p:txBody>
          <a:bodyPr anchor="ctr"/>
          <a:lstStyle/>
          <a:p>
            <a:pPr marL="358775" indent="-357188">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b="0">
                <a:solidFill>
                  <a:srgbClr val="0F5494"/>
                </a:solidFill>
              </a:rPr>
              <a:t>Water bodies in good status in 2009 and 2015: What progress expected?</a:t>
            </a:r>
          </a:p>
        </p:txBody>
      </p:sp>
      <p:graphicFrame>
        <p:nvGraphicFramePr>
          <p:cNvPr id="2" name="Group 2"/>
          <p:cNvGraphicFramePr>
            <a:graphicFrameLocks noGrp="1"/>
          </p:cNvGraphicFramePr>
          <p:nvPr/>
        </p:nvGraphicFramePr>
        <p:xfrm>
          <a:off x="1670050" y="2884488"/>
          <a:ext cx="5805488" cy="2743200"/>
        </p:xfrm>
        <a:graphic>
          <a:graphicData uri="http://schemas.openxmlformats.org/drawingml/2006/table">
            <a:tbl>
              <a:tblPr/>
              <a:tblGrid>
                <a:gridCol w="925513"/>
                <a:gridCol w="666750"/>
                <a:gridCol w="1052512"/>
                <a:gridCol w="1055688"/>
                <a:gridCol w="1052512"/>
                <a:gridCol w="1052513"/>
              </a:tblGrid>
              <a:tr h="457200">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dirty="0">
                          <a:solidFill>
                            <a:srgbClr val="000000"/>
                          </a:solidFill>
                          <a:effectLst/>
                          <a:latin typeface="Times New Roman"/>
                          <a:ea typeface="Microsoft YaHei"/>
                          <a:cs typeface="Times New Roman"/>
                        </a:rPr>
                        <a:t> </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err="1">
                          <a:solidFill>
                            <a:srgbClr val="000000"/>
                          </a:solidFill>
                          <a:effectLst/>
                          <a:latin typeface="Times New Roman"/>
                          <a:ea typeface="Microsoft YaHei"/>
                          <a:cs typeface="Times New Roman"/>
                        </a:rPr>
                        <a:t>Nb</a:t>
                      </a:r>
                      <a:r>
                        <a:rPr lang="en-GB" sz="1000" kern="1200" dirty="0">
                          <a:solidFill>
                            <a:srgbClr val="000000"/>
                          </a:solidFill>
                          <a:effectLst/>
                          <a:latin typeface="Times New Roman"/>
                          <a:ea typeface="Microsoft YaHei"/>
                          <a:cs typeface="Times New Roman"/>
                        </a:rPr>
                        <a:t> of MS</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err="1">
                          <a:solidFill>
                            <a:srgbClr val="000000"/>
                          </a:solidFill>
                          <a:effectLst/>
                          <a:latin typeface="Times New Roman"/>
                          <a:ea typeface="Microsoft YaHei"/>
                          <a:cs typeface="Times New Roman"/>
                        </a:rPr>
                        <a:t>Nb</a:t>
                      </a:r>
                      <a:r>
                        <a:rPr lang="en-GB" sz="1000" kern="1200" dirty="0">
                          <a:solidFill>
                            <a:srgbClr val="000000"/>
                          </a:solidFill>
                          <a:effectLst/>
                          <a:latin typeface="Times New Roman"/>
                          <a:ea typeface="Microsoft YaHei"/>
                          <a:cs typeface="Times New Roman"/>
                        </a:rPr>
                        <a:t> of water bodies</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 Water bodies in good status or potential 2009</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 Water bodies in good status or potential 2015</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Progress 2009-2015 in %</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r>
              <a:tr h="609600">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a:solidFill>
                            <a:srgbClr val="000000"/>
                          </a:solidFill>
                          <a:effectLst/>
                          <a:latin typeface="Times New Roman"/>
                          <a:ea typeface="Microsoft YaHei"/>
                          <a:cs typeface="Times New Roman"/>
                        </a:rPr>
                        <a:t>Ecological status of surface waters</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dirty="0">
                          <a:solidFill>
                            <a:srgbClr val="000000"/>
                          </a:solidFill>
                          <a:effectLst/>
                          <a:latin typeface="Times New Roman"/>
                          <a:ea typeface="Microsoft YaHei"/>
                          <a:cs typeface="Times New Roman"/>
                        </a:rPr>
                        <a:t>21</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82 684</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42</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52</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dirty="0">
                          <a:solidFill>
                            <a:srgbClr val="000000"/>
                          </a:solidFill>
                          <a:effectLst/>
                          <a:latin typeface="Times New Roman"/>
                          <a:ea typeface="Microsoft YaHei"/>
                          <a:cs typeface="Times New Roman"/>
                        </a:rPr>
                        <a:t>10</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Chemical status of surface waters</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gridSpan="5">
                  <a:txBody>
                    <a:bodyPr/>
                    <a:lstStyle/>
                    <a:p>
                      <a:pPr algn="ctr" fontAlgn="base">
                        <a:lnSpc>
                          <a:spcPct val="115000"/>
                        </a:lnSpc>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b="1" kern="1200">
                          <a:solidFill>
                            <a:srgbClr val="FF0000"/>
                          </a:solidFill>
                          <a:effectLst/>
                          <a:latin typeface="Times New Roman"/>
                          <a:ea typeface="Microsoft YaHei"/>
                          <a:cs typeface="Times New Roman"/>
                        </a:rPr>
                        <a:t>Information unclear to establish the 2009 baseline</a:t>
                      </a:r>
                      <a:endParaRPr lang="en-GB" sz="1100">
                        <a:effectLst/>
                        <a:latin typeface="Calibri"/>
                        <a:ea typeface="Calibri"/>
                        <a:cs typeface="Times New Roman"/>
                      </a:endParaRPr>
                    </a:p>
                  </a:txBody>
                  <a:tcPr marL="68580" marR="68580" marT="6350" marB="0" anchor="ctr">
                    <a:lnL w="576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6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457200">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Quantitative status of groundwater</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24</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12 022 (5 197)</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89 (85)</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96 (92)</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7 (7)</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kern="1200" dirty="0">
                          <a:solidFill>
                            <a:srgbClr val="000000"/>
                          </a:solidFill>
                          <a:effectLst/>
                          <a:latin typeface="Times New Roman"/>
                          <a:ea typeface="Microsoft YaHei"/>
                          <a:cs typeface="Times New Roman"/>
                        </a:rPr>
                        <a:t>Chemical status of groundwater</a:t>
                      </a:r>
                      <a:r>
                        <a:rPr lang="en-GB" sz="1000" kern="1200" baseline="30000" dirty="0">
                          <a:solidFill>
                            <a:srgbClr val="000000"/>
                          </a:solidFill>
                          <a:effectLst/>
                          <a:latin typeface="Times New Roman"/>
                          <a:ea typeface="Microsoft YaHei"/>
                          <a:cs typeface="Times New Roman"/>
                        </a:rPr>
                        <a:t>13</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24</a:t>
                      </a:r>
                      <a:r>
                        <a:rPr lang="en-GB" sz="1000" b="1" kern="1200" baseline="30000">
                          <a:solidFill>
                            <a:srgbClr val="000000"/>
                          </a:solidFill>
                          <a:effectLst/>
                          <a:latin typeface="Times New Roman"/>
                          <a:ea typeface="Microsoft YaHei"/>
                          <a:cs typeface="Times New Roman"/>
                        </a:rPr>
                        <a:t>77</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12 022 (5 197)</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83 (68)</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a:solidFill>
                            <a:srgbClr val="000000"/>
                          </a:solidFill>
                          <a:effectLst/>
                          <a:latin typeface="Times New Roman"/>
                          <a:ea typeface="Microsoft YaHei"/>
                          <a:cs typeface="Times New Roman"/>
                        </a:rPr>
                        <a:t>89 (77)</a:t>
                      </a:r>
                      <a:endParaRPr lang="en-GB" sz="110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c>
                  <a:txBody>
                    <a:bodyPr/>
                    <a:lstStyle/>
                    <a:p>
                      <a:pPr algn="just" fontAlgn="base">
                        <a:lnSpc>
                          <a:spcPct val="95000"/>
                        </a:lnSpc>
                        <a:spcBef>
                          <a:spcPts val="600"/>
                        </a:spcBef>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1" kern="1200" dirty="0">
                          <a:solidFill>
                            <a:srgbClr val="000000"/>
                          </a:solidFill>
                          <a:effectLst/>
                          <a:latin typeface="Times New Roman"/>
                          <a:ea typeface="Microsoft YaHei"/>
                          <a:cs typeface="Times New Roman"/>
                        </a:rPr>
                        <a:t>6 (9)</a:t>
                      </a:r>
                      <a:endParaRPr lang="en-GB" sz="1100" dirty="0">
                        <a:effectLst/>
                        <a:latin typeface="Calibri"/>
                        <a:ea typeface="Calibri"/>
                        <a:cs typeface="Times New Roman"/>
                      </a:endParaRPr>
                    </a:p>
                  </a:txBody>
                  <a:tcPr marL="68580" marR="68580" marT="6350" marB="0">
                    <a:lnL w="5760" cap="flat" cmpd="sng" algn="ctr">
                      <a:solidFill>
                        <a:srgbClr val="000000"/>
                      </a:solidFill>
                      <a:prstDash val="solid"/>
                      <a:round/>
                      <a:headEnd type="none" w="med" len="med"/>
                      <a:tailEnd type="none" w="med" len="med"/>
                    </a:lnL>
                    <a:lnR w="5760" cap="flat" cmpd="sng" algn="ctr">
                      <a:solidFill>
                        <a:srgbClr val="000000"/>
                      </a:solidFill>
                      <a:prstDash val="solid"/>
                      <a:round/>
                      <a:headEnd type="none" w="med" len="med"/>
                      <a:tailEnd type="none" w="med" len="med"/>
                    </a:lnR>
                    <a:lnT w="5760" cap="flat" cmpd="sng" algn="ctr">
                      <a:solidFill>
                        <a:srgbClr val="000000"/>
                      </a:solidFill>
                      <a:prstDash val="solid"/>
                      <a:round/>
                      <a:headEnd type="none" w="med" len="med"/>
                      <a:tailEnd type="none" w="med" len="med"/>
                    </a:lnT>
                    <a:lnB w="576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411" name="Rectangle 92"/>
          <p:cNvSpPr>
            <a:spLocks noChangeArrowheads="1"/>
          </p:cNvSpPr>
          <p:nvPr/>
        </p:nvSpPr>
        <p:spPr bwMode="auto">
          <a:xfrm>
            <a:off x="1670050" y="3341688"/>
            <a:ext cx="3017838" cy="6350"/>
          </a:xfrm>
          <a:prstGeom prst="rect">
            <a:avLst/>
          </a:prstGeom>
          <a:solidFill>
            <a:srgbClr val="000000"/>
          </a:solidFill>
          <a:ln w="9360" cap="sq">
            <a:solidFill>
              <a:srgbClr val="000000"/>
            </a:solidFill>
            <a:miter lim="800000"/>
            <a:headEnd/>
            <a:tailEnd/>
          </a:ln>
          <a:effectLst/>
        </p:spPr>
        <p:txBody>
          <a:bodyPr wrap="none" anchor="ctr"/>
          <a:lstStyle/>
          <a:p>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395288" y="1339850"/>
            <a:ext cx="8229600" cy="649288"/>
          </a:xfrm>
          <a:prstGeom prst="rect">
            <a:avLst/>
          </a:prstGeom>
          <a:noFill/>
          <a:ln w="9525">
            <a:noFill/>
            <a:round/>
            <a:headEnd/>
            <a:tailEnd/>
          </a:ln>
          <a:effectLst/>
        </p:spPr>
        <p:txBody>
          <a:bodyPr anchor="ctr"/>
          <a:lstStyle/>
          <a:p>
            <a:pPr marL="358775" indent="-357188">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a:solidFill>
                  <a:srgbClr val="FFC000"/>
                </a:solidFill>
              </a:rPr>
              <a:t>Follow up </a:t>
            </a:r>
          </a:p>
        </p:txBody>
      </p:sp>
      <p:sp>
        <p:nvSpPr>
          <p:cNvPr id="16387" name="Text Box 2"/>
          <p:cNvSpPr txBox="1">
            <a:spLocks noChangeArrowheads="1"/>
          </p:cNvSpPr>
          <p:nvPr/>
        </p:nvSpPr>
        <p:spPr bwMode="auto">
          <a:xfrm>
            <a:off x="457200" y="2060575"/>
            <a:ext cx="8229600" cy="4537075"/>
          </a:xfrm>
          <a:prstGeom prst="rect">
            <a:avLst/>
          </a:prstGeom>
          <a:noFill/>
          <a:ln w="9525">
            <a:noFill/>
            <a:round/>
            <a:headEnd/>
            <a:tailEnd/>
          </a:ln>
          <a:effectLst/>
        </p:spPr>
        <p:txBody>
          <a:bodyPr/>
          <a:lstStyle/>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0F5494"/>
                </a:solidFill>
              </a:rPr>
              <a:t>Ensuring correct implementation of WFD in first and second RBMP period (Follow up RBMP assessment)</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Follow up bilaterally</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Possible enforcement action</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Common Implementation Strategy (delivery of </a:t>
            </a:r>
            <a:r>
              <a:rPr lang="en-US" sz="2000" b="0">
                <a:solidFill>
                  <a:srgbClr val="2E763C"/>
                </a:solidFill>
              </a:rPr>
              <a:t>Blueprint </a:t>
            </a:r>
            <a:r>
              <a:rPr lang="en-US" sz="2000" b="0">
                <a:solidFill>
                  <a:srgbClr val="0F5494"/>
                </a:solidFill>
              </a:rPr>
              <a:t>policy options)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Possible new legislative initiatives</a:t>
            </a:r>
          </a:p>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0F5494"/>
                </a:solidFill>
              </a:rPr>
              <a:t>Assessment of PoM and integration of EU Water Directives</a:t>
            </a:r>
          </a:p>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0F5494"/>
                </a:solidFill>
              </a:rPr>
              <a:t>2019 review WFD</a:t>
            </a:r>
          </a:p>
          <a:p>
            <a:pPr marL="741363" lvl="1" indent="-284163">
              <a:spcBef>
                <a:spcPts val="5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0">
              <a:solidFill>
                <a:srgbClr val="0F5494"/>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1"/>
          <p:cNvSpPr txBox="1">
            <a:spLocks noChangeArrowheads="1"/>
          </p:cNvSpPr>
          <p:nvPr/>
        </p:nvSpPr>
        <p:spPr bwMode="auto">
          <a:xfrm>
            <a:off x="395288" y="1339850"/>
            <a:ext cx="8229600" cy="649288"/>
          </a:xfrm>
          <a:prstGeom prst="rect">
            <a:avLst/>
          </a:prstGeom>
          <a:noFill/>
          <a:ln w="9525">
            <a:noFill/>
            <a:round/>
            <a:headEnd/>
            <a:tailEnd/>
          </a:ln>
          <a:effectLst/>
        </p:spPr>
        <p:txBody>
          <a:bodyPr anchor="ctr"/>
          <a:lstStyle/>
          <a:p>
            <a:pPr marL="358775" indent="-357188">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a:solidFill>
                  <a:srgbClr val="FFC000"/>
                </a:solidFill>
              </a:rPr>
              <a:t>Opportunities for Danube Strategy</a:t>
            </a:r>
          </a:p>
        </p:txBody>
      </p:sp>
      <p:sp>
        <p:nvSpPr>
          <p:cNvPr id="17411" name="Text Box 2"/>
          <p:cNvSpPr txBox="1">
            <a:spLocks noChangeArrowheads="1"/>
          </p:cNvSpPr>
          <p:nvPr/>
        </p:nvSpPr>
        <p:spPr bwMode="auto">
          <a:xfrm>
            <a:off x="457200" y="2924175"/>
            <a:ext cx="8229600" cy="3673475"/>
          </a:xfrm>
          <a:prstGeom prst="rect">
            <a:avLst/>
          </a:prstGeom>
          <a:noFill/>
          <a:ln w="9525">
            <a:noFill/>
            <a:round/>
            <a:headEnd/>
            <a:tailEnd/>
          </a:ln>
          <a:effectLst/>
        </p:spPr>
        <p:txBody>
          <a:bodyPr/>
          <a:lstStyle/>
          <a:p>
            <a:pPr marL="341313" indent="-341313" algn="just">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0F5494"/>
                </a:solidFill>
              </a:rPr>
              <a:t>In close coordination with ICPDR, ensuring correct implementation of EU water acquis, in particular WFD, UWWTD and ND in DRBD </a:t>
            </a:r>
          </a:p>
          <a:p>
            <a:pPr marL="741363" lvl="1" indent="-284163" algn="just">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Main challenges/issues identified in the EC assessment of relevant and available RBMPs</a:t>
            </a:r>
          </a:p>
          <a:p>
            <a:pPr marL="741363" lvl="1" indent="-284163" algn="just">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EC Report on the implementation of the UWWTD </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F5494"/>
                </a:solidFill>
              </a:rPr>
              <a:t>Facilitating the prioritisation of the required investments</a:t>
            </a:r>
            <a:endParaRPr lang="en-GB" sz="2000" b="0">
              <a:solidFill>
                <a:srgbClr val="0F5494"/>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250825" y="2708275"/>
            <a:ext cx="8229600" cy="33131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nchor="ctr"/>
          <a:lstStyle>
            <a:lvl1pPr marL="358775" indent="-357188">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1pPr>
            <a:lvl2pPr>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2pPr>
            <a:lvl3pPr>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3pPr>
            <a:lvl4pPr>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4pPr>
            <a:lvl5pPr>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defRPr sz="7000" b="1">
                <a:solidFill>
                  <a:srgbClr val="FFD624"/>
                </a:solidFill>
                <a:latin typeface="Verdana" pitchFamily="32" charset="0"/>
                <a:ea typeface="Microsoft YaHei" charset="-122"/>
              </a:defRPr>
            </a:lvl9pPr>
          </a:lstStyle>
          <a:p>
            <a:pPr algn="ctr">
              <a:buClrTx/>
              <a:buFontTx/>
              <a:buNone/>
              <a:defRPr/>
            </a:pPr>
            <a:r>
              <a:rPr lang="en-GB" sz="3000" b="0" dirty="0" smtClean="0">
                <a:solidFill>
                  <a:srgbClr val="333399"/>
                </a:solidFill>
              </a:rPr>
              <a:t>Thank you for your attention !</a:t>
            </a:r>
            <a:br>
              <a:rPr lang="en-GB" sz="3000" b="0" dirty="0" smtClean="0">
                <a:solidFill>
                  <a:srgbClr val="333399"/>
                </a:solidFill>
              </a:rPr>
            </a:br>
            <a:r>
              <a:rPr lang="en-GB" sz="3000" b="0" dirty="0" smtClean="0">
                <a:solidFill>
                  <a:srgbClr val="333399"/>
                </a:solidFill>
              </a:rPr>
              <a:t/>
            </a:r>
            <a:br>
              <a:rPr lang="en-GB" sz="3000" b="0" dirty="0" smtClean="0">
                <a:solidFill>
                  <a:srgbClr val="333399"/>
                </a:solidFill>
              </a:rPr>
            </a:br>
            <a:r>
              <a:rPr lang="en-GB" sz="3000" b="0" dirty="0" smtClean="0">
                <a:solidFill>
                  <a:srgbClr val="333399"/>
                </a:solidFill>
              </a:rPr>
              <a:t/>
            </a:r>
            <a:br>
              <a:rPr lang="en-GB" sz="3000" b="0" dirty="0" smtClean="0">
                <a:solidFill>
                  <a:srgbClr val="333399"/>
                </a:solidFill>
              </a:rPr>
            </a:br>
            <a:r>
              <a:rPr lang="en-GB" sz="3000" b="0" dirty="0" smtClean="0">
                <a:solidFill>
                  <a:srgbClr val="333399"/>
                </a:solidFill>
              </a:rPr>
              <a:t/>
            </a:r>
            <a:br>
              <a:rPr lang="en-GB" sz="3000" b="0" dirty="0" smtClean="0">
                <a:solidFill>
                  <a:srgbClr val="333399"/>
                </a:solidFill>
              </a:rPr>
            </a:br>
            <a:r>
              <a:rPr lang="en-GB" sz="1600" b="0" dirty="0" smtClean="0">
                <a:solidFill>
                  <a:schemeClr val="accent5">
                    <a:lumMod val="50000"/>
                  </a:schemeClr>
                </a:solidFill>
                <a:hlinkClick r:id="rId3"/>
              </a:rPr>
              <a:t>http://ec.europa.eu/environment/water/blueprint/index_en.htm</a:t>
            </a:r>
            <a:r>
              <a:rPr lang="en-GB" sz="1600" b="0" dirty="0" smtClean="0">
                <a:solidFill>
                  <a:schemeClr val="accent5">
                    <a:lumMod val="50000"/>
                  </a:schemeClr>
                </a:solidFill>
              </a:rPr>
              <a:t> </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107950" y="1339850"/>
            <a:ext cx="9036050" cy="936625"/>
          </a:xfrm>
          <a:prstGeom prst="rect">
            <a:avLst/>
          </a:prstGeom>
          <a:noFill/>
          <a:ln w="9525">
            <a:noFill/>
            <a:round/>
            <a:headEnd/>
            <a:tailEnd/>
          </a:ln>
          <a:effectLst/>
        </p:spPr>
        <p:txBody>
          <a:bodyPr lIns="90000" tIns="46800" rIns="90000" bIns="46800" anchor="ctr"/>
          <a:lstStyle/>
          <a:p>
            <a:pPr marL="358775" algn="ctr">
              <a:buClrTx/>
              <a:buFontTx/>
              <a:buNone/>
              <a:tabLst>
                <a:tab pos="358775" algn="l"/>
                <a:tab pos="1273175" algn="l"/>
                <a:tab pos="2187575" algn="l"/>
                <a:tab pos="3101975" algn="l"/>
                <a:tab pos="4016375" algn="l"/>
                <a:tab pos="4930775" algn="l"/>
                <a:tab pos="5845175" algn="l"/>
                <a:tab pos="6759575" algn="l"/>
                <a:tab pos="7673975" algn="l"/>
                <a:tab pos="8588375" algn="l"/>
                <a:tab pos="9502775" algn="l"/>
                <a:tab pos="10417175" algn="l"/>
              </a:tabLst>
            </a:pPr>
            <a:r>
              <a:rPr lang="en-US" sz="3000">
                <a:solidFill>
                  <a:srgbClr val="FFC000"/>
                </a:solidFill>
                <a:ea typeface="MS PGothic" pitchFamily="34" charset="-128"/>
              </a:rPr>
              <a:t>Blueprint policy baseline</a:t>
            </a:r>
          </a:p>
        </p:txBody>
      </p:sp>
      <p:sp>
        <p:nvSpPr>
          <p:cNvPr id="4099" name="Text Box 2"/>
          <p:cNvSpPr txBox="1">
            <a:spLocks noChangeArrowheads="1"/>
          </p:cNvSpPr>
          <p:nvPr/>
        </p:nvSpPr>
        <p:spPr bwMode="auto">
          <a:xfrm>
            <a:off x="457200" y="2133600"/>
            <a:ext cx="8229600" cy="4430713"/>
          </a:xfrm>
          <a:prstGeom prst="rect">
            <a:avLst/>
          </a:prstGeom>
          <a:noFill/>
          <a:ln w="9525">
            <a:noFill/>
            <a:round/>
            <a:headEnd/>
            <a:tailEnd/>
          </a:ln>
          <a:effectLst/>
        </p:spPr>
        <p:txBody>
          <a:bodyPr lIns="90000" tIns="46800" rIns="90000" bIns="46800"/>
          <a:lstStyle/>
          <a:p>
            <a:pPr marL="738188" lvl="1" indent="-279400">
              <a:spcBef>
                <a:spcPts val="500"/>
              </a:spcBef>
              <a:buClrTx/>
              <a:buFontTx/>
              <a:buNone/>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endParaRPr lang="en-US" sz="2000">
              <a:solidFill>
                <a:srgbClr val="000090"/>
              </a:solidFill>
              <a:ea typeface="MS PGothic" pitchFamily="34" charset="-128"/>
            </a:endParaRPr>
          </a:p>
          <a:p>
            <a:pPr marL="738188" lvl="1" indent="-279400">
              <a:spcBef>
                <a:spcPts val="500"/>
              </a:spcBef>
              <a:buClr>
                <a:srgbClr val="009FBA"/>
              </a:buClr>
              <a:buFont typeface="Verdana" pitchFamily="34" charset="0"/>
              <a:buChar char="•"/>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Review of WFD implementation (RBMPs)</a:t>
            </a:r>
          </a:p>
          <a:p>
            <a:pPr marL="738188" lvl="1" indent="-279400">
              <a:spcBef>
                <a:spcPts val="500"/>
              </a:spcBef>
              <a:buClr>
                <a:srgbClr val="009FBA"/>
              </a:buClr>
              <a:buFont typeface="Verdana" pitchFamily="34" charset="0"/>
              <a:buNone/>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endParaRPr lang="en-US" sz="2000" b="0">
              <a:solidFill>
                <a:srgbClr val="000090"/>
              </a:solidFill>
              <a:ea typeface="MS PGothic" pitchFamily="34" charset="-128"/>
            </a:endParaRPr>
          </a:p>
          <a:p>
            <a:pPr marL="738188" lvl="1" indent="-279400">
              <a:spcBef>
                <a:spcPts val="500"/>
              </a:spcBef>
              <a:buClr>
                <a:srgbClr val="009FBA"/>
              </a:buClr>
              <a:buFont typeface="Verdana" pitchFamily="34" charset="0"/>
              <a:buChar char="•"/>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Review of Water Scarcity and Droughts policy implementation</a:t>
            </a:r>
          </a:p>
          <a:p>
            <a:pPr marL="738188" lvl="1" indent="-279400">
              <a:spcBef>
                <a:spcPts val="500"/>
              </a:spcBef>
              <a:buClr>
                <a:srgbClr val="009FBA"/>
              </a:buClr>
              <a:buFont typeface="Verdana" pitchFamily="34" charset="0"/>
              <a:buNone/>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 </a:t>
            </a:r>
          </a:p>
          <a:p>
            <a:pPr marL="738188" lvl="1" indent="-279400">
              <a:spcBef>
                <a:spcPts val="500"/>
              </a:spcBef>
              <a:buClr>
                <a:srgbClr val="009FBA"/>
              </a:buClr>
              <a:buFont typeface="Verdana" pitchFamily="34" charset="0"/>
              <a:buChar char="•"/>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Review of water resources vulnerability</a:t>
            </a:r>
          </a:p>
          <a:p>
            <a:pPr marL="738188" lvl="1" indent="-279400">
              <a:spcBef>
                <a:spcPts val="500"/>
              </a:spcBef>
              <a:buClr>
                <a:srgbClr val="009FBA"/>
              </a:buClr>
              <a:buFont typeface="Verdana" pitchFamily="34" charset="0"/>
              <a:buNone/>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 </a:t>
            </a:r>
          </a:p>
          <a:p>
            <a:pPr marL="738188" lvl="1" indent="-279400">
              <a:spcBef>
                <a:spcPts val="500"/>
              </a:spcBef>
              <a:buClr>
                <a:srgbClr val="009FBA"/>
              </a:buClr>
              <a:buFont typeface="Verdana" pitchFamily="34" charset="0"/>
              <a:buChar char="•"/>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Fitness Check of EU fresh water policy</a:t>
            </a:r>
          </a:p>
          <a:p>
            <a:pPr marL="738188" lvl="1" indent="-279400">
              <a:spcBef>
                <a:spcPts val="500"/>
              </a:spcBef>
              <a:buClr>
                <a:srgbClr val="009FBA"/>
              </a:buClr>
              <a:buFont typeface="Verdana" pitchFamily="34" charset="0"/>
              <a:buNone/>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endParaRPr lang="en-US" sz="2000" b="0">
              <a:solidFill>
                <a:srgbClr val="000090"/>
              </a:solidFill>
              <a:ea typeface="MS PGothic" pitchFamily="34" charset="-128"/>
            </a:endParaRPr>
          </a:p>
          <a:p>
            <a:pPr marL="738188" lvl="1" indent="-279400">
              <a:spcBef>
                <a:spcPts val="500"/>
              </a:spcBef>
              <a:buClr>
                <a:srgbClr val="009FBA"/>
              </a:buClr>
              <a:buFont typeface="Verdana" pitchFamily="34" charset="0"/>
              <a:buChar char="•"/>
              <a:tabLst>
                <a:tab pos="738188" algn="l"/>
                <a:tab pos="1652588" algn="l"/>
                <a:tab pos="2566988" algn="l"/>
                <a:tab pos="3481388" algn="l"/>
                <a:tab pos="4395788" algn="l"/>
                <a:tab pos="5310188" algn="l"/>
                <a:tab pos="6224588" algn="l"/>
                <a:tab pos="7138988" algn="l"/>
                <a:tab pos="8053388" algn="l"/>
                <a:tab pos="8967788" algn="l"/>
                <a:tab pos="9882188" algn="l"/>
                <a:tab pos="10796588" algn="l"/>
              </a:tabLst>
            </a:pPr>
            <a:r>
              <a:rPr lang="en-US" sz="2000" b="0">
                <a:solidFill>
                  <a:srgbClr val="000090"/>
                </a:solidFill>
                <a:ea typeface="MS PGothic" pitchFamily="34" charset="-128"/>
              </a:rPr>
              <a:t>EEA reports &amp; other studies</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179388" y="1339850"/>
            <a:ext cx="8713787" cy="936625"/>
          </a:xfrm>
          <a:prstGeom prst="rect">
            <a:avLst/>
          </a:prstGeom>
          <a:noFill/>
          <a:ln w="9525">
            <a:noFill/>
            <a:round/>
            <a:headEnd/>
            <a:tailEnd/>
          </a:ln>
          <a:effectLst/>
        </p:spPr>
        <p:txBody>
          <a:bodyPr anchor="ctr"/>
          <a:lstStyle/>
          <a:p>
            <a:pPr marL="358775" indent="-357188" algn="ctr">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a:solidFill>
                  <a:srgbClr val="FFC000"/>
                </a:solidFill>
              </a:rPr>
              <a:t>Blueprint objectives</a:t>
            </a:r>
          </a:p>
        </p:txBody>
      </p:sp>
      <p:sp>
        <p:nvSpPr>
          <p:cNvPr id="2" name="Text Box 2"/>
          <p:cNvSpPr txBox="1">
            <a:spLocks noChangeArrowheads="1"/>
          </p:cNvSpPr>
          <p:nvPr/>
        </p:nvSpPr>
        <p:spPr bwMode="auto">
          <a:xfrm>
            <a:off x="323850" y="2349500"/>
            <a:ext cx="8496300" cy="37353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sz="7000" b="1">
                <a:solidFill>
                  <a:srgbClr val="FFD624"/>
                </a:solidFill>
                <a:latin typeface="Verdana" pitchFamily="32" charset="0"/>
                <a:ea typeface="Microsoft YaHei" charset="-122"/>
              </a:defRPr>
            </a:lvl9pPr>
          </a:lstStyle>
          <a:p>
            <a:pPr>
              <a:spcBef>
                <a:spcPts val="600"/>
              </a:spcBef>
              <a:buClr>
                <a:srgbClr val="2D5EC1"/>
              </a:buClr>
              <a:buFont typeface="Verdana" pitchFamily="32" charset="0"/>
              <a:buChar char="•"/>
              <a:defRPr/>
            </a:pPr>
            <a:r>
              <a:rPr lang="fr-BE" sz="2400" i="1" dirty="0" smtClean="0">
                <a:solidFill>
                  <a:srgbClr val="333399"/>
                </a:solidFill>
              </a:rPr>
              <a:t>Goal</a:t>
            </a:r>
          </a:p>
          <a:p>
            <a:pPr lvl="1">
              <a:spcBef>
                <a:spcPts val="500"/>
              </a:spcBef>
              <a:buClr>
                <a:srgbClr val="009FBA"/>
              </a:buClr>
              <a:buFont typeface="Verdana" pitchFamily="32" charset="0"/>
              <a:buChar char="•"/>
              <a:defRPr/>
            </a:pPr>
            <a:r>
              <a:rPr lang="en-GB" sz="2000" b="0" dirty="0" smtClean="0">
                <a:solidFill>
                  <a:srgbClr val="333399"/>
                </a:solidFill>
              </a:rPr>
              <a:t>Ensure sustainability of all activities that impact on water, thereby securing the availability of good-quality water for sustainable and equitable water use</a:t>
            </a:r>
          </a:p>
          <a:p>
            <a:pPr marL="457200" lvl="1" indent="0">
              <a:spcBef>
                <a:spcPts val="500"/>
              </a:spcBef>
              <a:buClr>
                <a:srgbClr val="009FBA"/>
              </a:buClr>
              <a:buFont typeface="Times New Roman" pitchFamily="16" charset="0"/>
              <a:buNone/>
              <a:defRPr/>
            </a:pPr>
            <a:endParaRPr lang="en-GB" sz="2000" b="0" dirty="0" smtClean="0">
              <a:solidFill>
                <a:srgbClr val="333399"/>
              </a:solidFill>
            </a:endParaRPr>
          </a:p>
          <a:p>
            <a:pPr>
              <a:spcBef>
                <a:spcPts val="600"/>
              </a:spcBef>
              <a:buClr>
                <a:srgbClr val="2D5EC1"/>
              </a:buClr>
              <a:buFont typeface="Verdana" pitchFamily="32" charset="0"/>
              <a:buChar char="•"/>
              <a:defRPr/>
            </a:pPr>
            <a:r>
              <a:rPr lang="en-GB" sz="2400" i="1" dirty="0" smtClean="0">
                <a:solidFill>
                  <a:srgbClr val="333399"/>
                </a:solidFill>
              </a:rPr>
              <a:t>Objectives (something better, more and new)</a:t>
            </a:r>
          </a:p>
          <a:p>
            <a:pPr lvl="1">
              <a:spcBef>
                <a:spcPts val="500"/>
              </a:spcBef>
              <a:buClr>
                <a:srgbClr val="009FBA"/>
              </a:buClr>
              <a:buFont typeface="Verdana" pitchFamily="32" charset="0"/>
              <a:buChar char="•"/>
              <a:defRPr/>
            </a:pPr>
            <a:r>
              <a:rPr lang="en-GB" sz="2000" b="0" dirty="0" smtClean="0">
                <a:solidFill>
                  <a:srgbClr val="333399"/>
                </a:solidFill>
              </a:rPr>
              <a:t>Better implementation</a:t>
            </a:r>
          </a:p>
          <a:p>
            <a:pPr lvl="1">
              <a:spcBef>
                <a:spcPts val="500"/>
              </a:spcBef>
              <a:buClr>
                <a:srgbClr val="009FBA"/>
              </a:buClr>
              <a:buFont typeface="Verdana" pitchFamily="32" charset="0"/>
              <a:buChar char="•"/>
              <a:defRPr/>
            </a:pPr>
            <a:r>
              <a:rPr lang="en-GB" sz="2000" b="0" dirty="0" smtClean="0">
                <a:solidFill>
                  <a:srgbClr val="333399"/>
                </a:solidFill>
              </a:rPr>
              <a:t>More integration</a:t>
            </a:r>
          </a:p>
          <a:p>
            <a:pPr lvl="1">
              <a:spcBef>
                <a:spcPts val="500"/>
              </a:spcBef>
              <a:buClr>
                <a:srgbClr val="009FBA"/>
              </a:buClr>
              <a:buFont typeface="Verdana" pitchFamily="32" charset="0"/>
              <a:buChar char="•"/>
              <a:defRPr/>
            </a:pPr>
            <a:r>
              <a:rPr lang="en-GB" sz="2000" b="0" dirty="0" smtClean="0">
                <a:solidFill>
                  <a:srgbClr val="333399"/>
                </a:solidFill>
              </a:rPr>
              <a:t>Few new legal proposals to complete current framework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395288" y="1339850"/>
            <a:ext cx="8229600" cy="576263"/>
          </a:xfrm>
          <a:prstGeom prst="rect">
            <a:avLst/>
          </a:prstGeom>
          <a:noFill/>
          <a:ln w="9525">
            <a:noFill/>
            <a:round/>
            <a:headEnd/>
            <a:tailEnd/>
          </a:ln>
          <a:effectLst/>
        </p:spPr>
        <p:txBody>
          <a:bodyPr anchor="ctr"/>
          <a:lstStyle/>
          <a:p>
            <a:pPr marL="358775" indent="-357188">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US" sz="3000">
                <a:solidFill>
                  <a:srgbClr val="FFC000"/>
                </a:solidFill>
              </a:rPr>
              <a:t>Blueprint impact assessment</a:t>
            </a:r>
          </a:p>
        </p:txBody>
      </p:sp>
      <p:sp>
        <p:nvSpPr>
          <p:cNvPr id="6147" name="Text Box 2"/>
          <p:cNvSpPr txBox="1">
            <a:spLocks noChangeArrowheads="1"/>
          </p:cNvSpPr>
          <p:nvPr/>
        </p:nvSpPr>
        <p:spPr bwMode="auto">
          <a:xfrm>
            <a:off x="250825" y="1989138"/>
            <a:ext cx="8713788" cy="4679950"/>
          </a:xfrm>
          <a:prstGeom prst="rect">
            <a:avLst/>
          </a:prstGeom>
          <a:noFill/>
          <a:ln w="9525">
            <a:noFill/>
            <a:round/>
            <a:headEnd/>
            <a:tailEnd/>
          </a:ln>
          <a:effectLst/>
        </p:spPr>
        <p:txBody>
          <a:bodyPr/>
          <a:lstStyle/>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solidFill>
                  <a:srgbClr val="000090"/>
                </a:solidFill>
                <a:ea typeface="MS PGothic" pitchFamily="34" charset="-128"/>
              </a:rPr>
              <a:t>Basic considerations:</a:t>
            </a:r>
          </a:p>
          <a:p>
            <a:pPr lvl="2">
              <a:spcBef>
                <a:spcPts val="500"/>
              </a:spcBef>
              <a:buClr>
                <a:srgbClr val="009FBA"/>
              </a:buClr>
              <a:buFont typeface="Wingdings" pitchFamily="2" charset="2"/>
              <a:buChar char="ü"/>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00090"/>
                </a:solidFill>
                <a:ea typeface="MS PGothic" pitchFamily="34" charset="-128"/>
              </a:rPr>
              <a:t>Full ex-post WFD review not appropriate in 2012</a:t>
            </a:r>
          </a:p>
          <a:p>
            <a:pPr lvl="2">
              <a:spcBef>
                <a:spcPts val="500"/>
              </a:spcBef>
              <a:buClr>
                <a:srgbClr val="009FBA"/>
              </a:buClr>
              <a:buFont typeface="Wingdings" pitchFamily="2" charset="2"/>
              <a:buChar char="ü"/>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b="0">
                <a:solidFill>
                  <a:srgbClr val="000090"/>
                </a:solidFill>
                <a:ea typeface="MS PGothic" pitchFamily="34" charset="-128"/>
              </a:rPr>
              <a:t>No “one size fits all” solution – need for a toolbox</a:t>
            </a:r>
            <a:endParaRPr lang="en-GB" sz="2400" i="1">
              <a:solidFill>
                <a:srgbClr val="333399"/>
              </a:solidFill>
            </a:endParaRPr>
          </a:p>
          <a:p>
            <a:pPr marL="741363" lvl="1" indent="-28416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a:solidFill>
                  <a:srgbClr val="333399"/>
                </a:solidFill>
              </a:rPr>
              <a:t>4 main problem categories in policy implementation:</a:t>
            </a:r>
            <a:r>
              <a:rPr lang="en-GB" sz="2000" i="1">
                <a:solidFill>
                  <a:srgbClr val="333399"/>
                </a:solidFill>
              </a:rPr>
              <a:t>	</a:t>
            </a:r>
          </a:p>
          <a:p>
            <a:pPr lvl="2">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Insufficient use of economic instruments</a:t>
            </a:r>
          </a:p>
          <a:p>
            <a:pPr lvl="2">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Lack of support for specific measures</a:t>
            </a:r>
          </a:p>
          <a:p>
            <a:pPr lvl="2">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Poor governance</a:t>
            </a:r>
          </a:p>
          <a:p>
            <a:pPr lvl="2">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Knowledge gaps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solidFill>
                  <a:srgbClr val="000090"/>
                </a:solidFill>
                <a:ea typeface="MS PGothic" pitchFamily="34" charset="-128"/>
              </a:rPr>
              <a:t>12 priority problems identified under the above 4 categories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000">
                <a:solidFill>
                  <a:srgbClr val="000090"/>
                </a:solidFill>
                <a:ea typeface="MS PGothic" pitchFamily="34" charset="-128"/>
              </a:rPr>
              <a:t>57 policy options included in public consultation document</a:t>
            </a:r>
          </a:p>
          <a:p>
            <a:pPr marL="741363" lvl="1" indent="-284163">
              <a:spcBef>
                <a:spcPts val="5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0">
              <a:solidFill>
                <a:srgbClr val="0F5494"/>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179388" y="1484313"/>
            <a:ext cx="8445500" cy="936625"/>
          </a:xfrm>
          <a:prstGeom prst="rect">
            <a:avLst/>
          </a:prstGeom>
          <a:noFill/>
          <a:ln w="9525">
            <a:noFill/>
            <a:round/>
            <a:headEnd/>
            <a:tailEnd/>
          </a:ln>
          <a:effectLst/>
        </p:spPr>
        <p:txBody>
          <a:bodyPr lIns="90000" tIns="46800" rIns="90000" bIns="46800" anchor="ctr"/>
          <a:lstStyle/>
          <a:p>
            <a:pPr marL="358775" algn="ctr">
              <a:buClrTx/>
              <a:buFontTx/>
              <a:buNone/>
              <a:tabLst>
                <a:tab pos="358775" algn="l"/>
                <a:tab pos="1273175" algn="l"/>
                <a:tab pos="2187575" algn="l"/>
                <a:tab pos="3101975" algn="l"/>
                <a:tab pos="4016375" algn="l"/>
                <a:tab pos="4930775" algn="l"/>
                <a:tab pos="5845175" algn="l"/>
                <a:tab pos="6759575" algn="l"/>
                <a:tab pos="7673975" algn="l"/>
                <a:tab pos="8588375" algn="l"/>
                <a:tab pos="9502775" algn="l"/>
                <a:tab pos="10417175" algn="l"/>
              </a:tabLst>
            </a:pPr>
            <a:r>
              <a:rPr lang="en-US" sz="3000">
                <a:solidFill>
                  <a:srgbClr val="FFC000"/>
                </a:solidFill>
              </a:rPr>
              <a:t>Blueprint impact assessment </a:t>
            </a:r>
          </a:p>
          <a:p>
            <a:pPr marL="358775" algn="ctr">
              <a:buClrTx/>
              <a:buFontTx/>
              <a:buNone/>
              <a:tabLst>
                <a:tab pos="358775" algn="l"/>
                <a:tab pos="1273175" algn="l"/>
                <a:tab pos="2187575" algn="l"/>
                <a:tab pos="3101975" algn="l"/>
                <a:tab pos="4016375" algn="l"/>
                <a:tab pos="4930775" algn="l"/>
                <a:tab pos="5845175" algn="l"/>
                <a:tab pos="6759575" algn="l"/>
                <a:tab pos="7673975" algn="l"/>
                <a:tab pos="8588375" algn="l"/>
                <a:tab pos="9502775" algn="l"/>
                <a:tab pos="10417175" algn="l"/>
              </a:tabLst>
            </a:pPr>
            <a:r>
              <a:rPr lang="en-US" sz="3000">
                <a:solidFill>
                  <a:srgbClr val="FFC000"/>
                </a:solidFill>
              </a:rPr>
              <a:t> 12 priority problems</a:t>
            </a:r>
          </a:p>
        </p:txBody>
      </p:sp>
      <p:sp>
        <p:nvSpPr>
          <p:cNvPr id="7171" name="Text Box 2"/>
          <p:cNvSpPr txBox="1">
            <a:spLocks noChangeArrowheads="1"/>
          </p:cNvSpPr>
          <p:nvPr/>
        </p:nvSpPr>
        <p:spPr bwMode="auto">
          <a:xfrm>
            <a:off x="323850" y="2708275"/>
            <a:ext cx="4113213" cy="3529013"/>
          </a:xfrm>
          <a:prstGeom prst="rect">
            <a:avLst/>
          </a:prstGeom>
          <a:noFill/>
          <a:ln w="9525">
            <a:noFill/>
            <a:round/>
            <a:headEnd/>
            <a:tailEnd/>
          </a:ln>
          <a:effectLst/>
        </p:spPr>
        <p:txBody>
          <a:bodyPr lIns="90000" tIns="46800" rIns="90000" bIns="46800"/>
          <a:lstStyle/>
          <a:p>
            <a:pPr marL="457200" indent="-457200">
              <a:spcBef>
                <a:spcPts val="500"/>
              </a:spcBef>
              <a:buClrTx/>
              <a:buFont typeface="Verdana" pitchFamily="34" charset="0"/>
              <a:buAutoNum type="arabicPeriod"/>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n-US" sz="2000">
                <a:solidFill>
                  <a:srgbClr val="000090"/>
                </a:solidFill>
                <a:ea typeface="MS PGothic" pitchFamily="34" charset="-128"/>
              </a:rPr>
              <a:t>Lack of water pricing</a:t>
            </a:r>
          </a:p>
          <a:p>
            <a:pPr marL="457200" indent="-457200">
              <a:spcBef>
                <a:spcPts val="500"/>
              </a:spcBef>
              <a:buClrTx/>
              <a:buFont typeface="Verdana" pitchFamily="34" charset="0"/>
              <a:buAutoNum type="arabicPeriod"/>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n-US" sz="2000">
                <a:solidFill>
                  <a:srgbClr val="000090"/>
                </a:solidFill>
                <a:ea typeface="MS PGothic" pitchFamily="34" charset="-128"/>
              </a:rPr>
              <a:t>Lack of metering</a:t>
            </a:r>
          </a:p>
          <a:p>
            <a:pPr marL="457200" indent="-457200">
              <a:spcBef>
                <a:spcPts val="500"/>
              </a:spcBef>
              <a:buClrTx/>
              <a:buFont typeface="Verdana" pitchFamily="34" charset="0"/>
              <a:buAutoNum type="arabicPeriod"/>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n-US" sz="2000">
                <a:solidFill>
                  <a:srgbClr val="000090"/>
                </a:solidFill>
                <a:ea typeface="MS PGothic" pitchFamily="34" charset="-128"/>
              </a:rPr>
              <a:t>Lack of labeling of traded goods</a:t>
            </a:r>
          </a:p>
          <a:p>
            <a:pPr marL="457200" indent="-457200">
              <a:spcBef>
                <a:spcPts val="500"/>
              </a:spcBef>
              <a:buClrTx/>
              <a:buFont typeface="Verdana" pitchFamily="34" charset="0"/>
              <a:buAutoNum type="arabicPeriod"/>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n-US" sz="2000">
                <a:solidFill>
                  <a:srgbClr val="000090"/>
                </a:solidFill>
                <a:ea typeface="MS PGothic" pitchFamily="34" charset="-128"/>
              </a:rPr>
              <a:t>Land use/Agricultural impacts (NWRM)</a:t>
            </a:r>
          </a:p>
          <a:p>
            <a:pPr marL="457200" indent="-457200">
              <a:spcBef>
                <a:spcPts val="500"/>
              </a:spcBef>
              <a:buClrTx/>
              <a:buFont typeface="Verdana" pitchFamily="34" charset="0"/>
              <a:buAutoNum type="arabicPeriod"/>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pPr>
            <a:r>
              <a:rPr lang="en-US" sz="2000">
                <a:solidFill>
                  <a:srgbClr val="000090"/>
                </a:solidFill>
                <a:ea typeface="MS PGothic" pitchFamily="34" charset="-128"/>
              </a:rPr>
              <a:t>Inefficiency in buildings/appliances</a:t>
            </a:r>
          </a:p>
        </p:txBody>
      </p:sp>
      <p:sp>
        <p:nvSpPr>
          <p:cNvPr id="7172" name="Text Box 3"/>
          <p:cNvSpPr txBox="1">
            <a:spLocks noChangeArrowheads="1"/>
          </p:cNvSpPr>
          <p:nvPr/>
        </p:nvSpPr>
        <p:spPr bwMode="auto">
          <a:xfrm>
            <a:off x="4572000" y="2708275"/>
            <a:ext cx="4222750" cy="3171825"/>
          </a:xfrm>
          <a:prstGeom prst="rect">
            <a:avLst/>
          </a:prstGeom>
          <a:noFill/>
          <a:ln w="9525">
            <a:noFill/>
            <a:round/>
            <a:headEnd/>
            <a:tailEnd/>
          </a:ln>
          <a:effectLst/>
        </p:spPr>
        <p:txBody>
          <a:bodyPr lIns="90000" tIns="46800" rIns="90000" bIns="46800">
            <a:spAutoFit/>
          </a:bodyPr>
          <a:lstStyle/>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Inefficient water infrastructure</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Lack of water re-use</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Governance</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Target setting</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Drought management</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Understanding costs and benefits</a:t>
            </a:r>
          </a:p>
          <a:p>
            <a:pPr marL="457200" lvl="1" indent="-457200">
              <a:buClrTx/>
              <a:buFont typeface="Verdana" pitchFamily="34" charset="0"/>
              <a:buAutoNum type="arabicPeriod" startAt="6"/>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r>
              <a:rPr lang="en-US" sz="2000">
                <a:solidFill>
                  <a:srgbClr val="000090"/>
                </a:solidFill>
                <a:ea typeface="MS PGothic" pitchFamily="34" charset="-128"/>
              </a:rPr>
              <a:t>Knowledge base</a:t>
            </a:r>
          </a:p>
          <a:p>
            <a:pPr>
              <a:buClrTx/>
              <a:buFontTx/>
              <a:buNone/>
              <a:tabLst>
                <a:tab pos="0" algn="l"/>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 pos="10058400" algn="l"/>
              </a:tabLst>
            </a:pPr>
            <a:endParaRPr lang="en-US" sz="2000">
              <a:solidFill>
                <a:srgbClr val="000090"/>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395288" y="1339850"/>
            <a:ext cx="8229600" cy="936625"/>
          </a:xfrm>
          <a:prstGeom prst="rect">
            <a:avLst/>
          </a:prstGeom>
          <a:noFill/>
          <a:ln w="9525">
            <a:noFill/>
            <a:round/>
            <a:headEnd/>
            <a:tailEnd/>
          </a:ln>
          <a:effectLst/>
        </p:spPr>
        <p:txBody>
          <a:bodyPr anchor="ctr"/>
          <a:lstStyle/>
          <a:p>
            <a:pPr marL="358775" indent="-357188" algn="ctr">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US" sz="3000">
                <a:solidFill>
                  <a:srgbClr val="FFC000"/>
                </a:solidFill>
              </a:rPr>
              <a:t>Blueprint policy options</a:t>
            </a:r>
          </a:p>
        </p:txBody>
      </p:sp>
      <p:sp>
        <p:nvSpPr>
          <p:cNvPr id="8195" name="Text Box 2"/>
          <p:cNvSpPr txBox="1">
            <a:spLocks noChangeArrowheads="1"/>
          </p:cNvSpPr>
          <p:nvPr/>
        </p:nvSpPr>
        <p:spPr bwMode="auto">
          <a:xfrm>
            <a:off x="457200" y="2492375"/>
            <a:ext cx="8229600" cy="3552825"/>
          </a:xfrm>
          <a:prstGeom prst="rect">
            <a:avLst/>
          </a:prstGeom>
          <a:noFill/>
          <a:ln w="9525">
            <a:noFill/>
            <a:round/>
            <a:headEnd/>
            <a:tailEnd/>
          </a:ln>
          <a:effectLst/>
        </p:spPr>
        <p:txBody>
          <a:bodyPr/>
          <a:lstStyle/>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333399"/>
                </a:solidFill>
              </a:rPr>
              <a:t>Enforcement of legislation will be continued</a:t>
            </a:r>
          </a:p>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fr-BE" sz="2400" i="1">
                <a:solidFill>
                  <a:srgbClr val="333399"/>
                </a:solidFill>
              </a:rPr>
              <a:t>Early action is needed for uptake in 2015 RBMPs</a:t>
            </a:r>
          </a:p>
          <a:p>
            <a:pPr marL="341313" indent="-341313">
              <a:spcBef>
                <a:spcPts val="600"/>
              </a:spcBef>
              <a:buClr>
                <a:srgbClr val="2D5EC1"/>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i="1">
                <a:solidFill>
                  <a:srgbClr val="333399"/>
                </a:solidFill>
              </a:rPr>
              <a:t>New policy options are categorised as: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Voluntary options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Regulatory options</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Conditionality</a:t>
            </a:r>
          </a:p>
          <a:p>
            <a:pPr marL="741363" lvl="1" indent="-284163">
              <a:spcBef>
                <a:spcPts val="500"/>
              </a:spcBef>
              <a:buClr>
                <a:srgbClr val="009FBA"/>
              </a:buClr>
              <a:buFont typeface="Verdana"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0">
                <a:solidFill>
                  <a:srgbClr val="333399"/>
                </a:solidFill>
              </a:rPr>
              <a:t>Funding priority</a:t>
            </a:r>
          </a:p>
          <a:p>
            <a:pPr marL="741363" lvl="1" indent="-284163">
              <a:spcBef>
                <a:spcPts val="5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0">
              <a:solidFill>
                <a:srgbClr val="333399"/>
              </a:solidFill>
            </a:endParaRP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323850" y="1268413"/>
            <a:ext cx="8229600" cy="431800"/>
          </a:xfrm>
          <a:prstGeom prst="rect">
            <a:avLst/>
          </a:prstGeom>
          <a:noFill/>
          <a:ln w="9525">
            <a:noFill/>
            <a:round/>
            <a:headEnd/>
            <a:tailEnd/>
          </a:ln>
          <a:effectLst/>
        </p:spPr>
        <p:txBody>
          <a:bodyPr anchor="ctr"/>
          <a:lstStyle/>
          <a:p>
            <a:pPr marL="358775" indent="-357188" algn="ctr">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endParaRPr lang="en-US" sz="3000">
              <a:solidFill>
                <a:srgbClr val="FFC000"/>
              </a:solidFill>
            </a:endParaRPr>
          </a:p>
        </p:txBody>
      </p:sp>
      <p:sp>
        <p:nvSpPr>
          <p:cNvPr id="9219" name="Text Box 2"/>
          <p:cNvSpPr txBox="1">
            <a:spLocks noChangeArrowheads="1"/>
          </p:cNvSpPr>
          <p:nvPr/>
        </p:nvSpPr>
        <p:spPr bwMode="auto">
          <a:xfrm>
            <a:off x="457200" y="1844675"/>
            <a:ext cx="8229600" cy="4752975"/>
          </a:xfrm>
          <a:prstGeom prst="rect">
            <a:avLst/>
          </a:prstGeom>
          <a:noFill/>
          <a:ln w="9525">
            <a:noFill/>
            <a:round/>
            <a:headEnd/>
            <a:tailEnd/>
          </a:ln>
          <a:effectLst/>
        </p:spPr>
        <p:txBody>
          <a:bodyPr/>
          <a:lstStyle/>
          <a:p>
            <a:pPr marL="741363" lvl="1" indent="-284163">
              <a:spcBef>
                <a:spcPts val="5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000" b="0">
              <a:solidFill>
                <a:srgbClr val="333399"/>
              </a:solidFill>
            </a:endParaRPr>
          </a:p>
        </p:txBody>
      </p:sp>
      <p:graphicFrame>
        <p:nvGraphicFramePr>
          <p:cNvPr id="2" name="Table 1"/>
          <p:cNvGraphicFramePr>
            <a:graphicFrameLocks noGrp="1"/>
          </p:cNvGraphicFramePr>
          <p:nvPr/>
        </p:nvGraphicFramePr>
        <p:xfrm>
          <a:off x="179388" y="981075"/>
          <a:ext cx="8785225" cy="5699137"/>
        </p:xfrm>
        <a:graphic>
          <a:graphicData uri="http://schemas.openxmlformats.org/drawingml/2006/table">
            <a:tbl>
              <a:tblPr firstRow="1" bandRow="1">
                <a:tableStyleId>{5C22544A-7EE6-4342-B048-85BDC9FD1C3A}</a:tableStyleId>
              </a:tblPr>
              <a:tblGrid>
                <a:gridCol w="2025630"/>
                <a:gridCol w="1862912"/>
                <a:gridCol w="1872261"/>
                <a:gridCol w="1872261"/>
                <a:gridCol w="1152161"/>
              </a:tblGrid>
              <a:tr h="360023">
                <a:tc>
                  <a:txBody>
                    <a:bodyPr/>
                    <a:lstStyle/>
                    <a:p>
                      <a:r>
                        <a:rPr lang="en-US" sz="1200" dirty="0" smtClean="0"/>
                        <a:t>Blueprint</a:t>
                      </a:r>
                      <a:r>
                        <a:rPr lang="en-US" sz="1200" baseline="0" dirty="0" smtClean="0"/>
                        <a:t> objectives</a:t>
                      </a:r>
                      <a:endParaRPr lang="en-US" sz="1200" dirty="0" smtClean="0"/>
                    </a:p>
                  </a:txBody>
                  <a:tcPr marL="91443" marR="91443" marT="45718" marB="45718"/>
                </a:tc>
                <a:tc>
                  <a:txBody>
                    <a:bodyPr/>
                    <a:lstStyle/>
                    <a:p>
                      <a:r>
                        <a:rPr lang="en-US" sz="1200" dirty="0" smtClean="0"/>
                        <a:t>Voluntary</a:t>
                      </a:r>
                      <a:endParaRPr lang="en-GB" sz="1200" dirty="0"/>
                    </a:p>
                  </a:txBody>
                  <a:tcPr marL="91443" marR="91443" marT="45718" marB="45718"/>
                </a:tc>
                <a:tc>
                  <a:txBody>
                    <a:bodyPr/>
                    <a:lstStyle/>
                    <a:p>
                      <a:r>
                        <a:rPr lang="en-US" sz="1200" dirty="0" smtClean="0"/>
                        <a:t>Regulation</a:t>
                      </a:r>
                      <a:endParaRPr lang="en-GB" sz="1200" dirty="0"/>
                    </a:p>
                  </a:txBody>
                  <a:tcPr marL="91443" marR="91443" marT="45718" marB="45718"/>
                </a:tc>
                <a:tc>
                  <a:txBody>
                    <a:bodyPr/>
                    <a:lstStyle/>
                    <a:p>
                      <a:r>
                        <a:rPr lang="en-US" sz="1200" dirty="0" smtClean="0"/>
                        <a:t>Conditionality</a:t>
                      </a:r>
                      <a:endParaRPr lang="en-GB" sz="1200" dirty="0"/>
                    </a:p>
                  </a:txBody>
                  <a:tcPr marL="91443" marR="91443" marT="45718" marB="45718"/>
                </a:tc>
                <a:tc>
                  <a:txBody>
                    <a:bodyPr/>
                    <a:lstStyle/>
                    <a:p>
                      <a:r>
                        <a:rPr lang="en-US" sz="1200" dirty="0" smtClean="0"/>
                        <a:t>Funding</a:t>
                      </a:r>
                      <a:endParaRPr lang="en-GB" sz="1200" dirty="0"/>
                    </a:p>
                  </a:txBody>
                  <a:tcPr marL="91443" marR="91443" marT="45718" marB="45718"/>
                </a:tc>
              </a:tr>
              <a:tr h="660861">
                <a:tc>
                  <a:txBody>
                    <a:bodyPr/>
                    <a:lstStyle/>
                    <a:p>
                      <a:r>
                        <a:rPr lang="en-US" sz="1200" dirty="0" smtClean="0"/>
                        <a:t>Efficiency incentive water pricing</a:t>
                      </a:r>
                      <a:endParaRPr lang="en-GB" sz="1200" dirty="0"/>
                    </a:p>
                  </a:txBody>
                  <a:tcPr marL="91443" marR="91443" marT="45718" marB="45718"/>
                </a:tc>
                <a:tc>
                  <a:txBody>
                    <a:bodyPr/>
                    <a:lstStyle/>
                    <a:p>
                      <a:r>
                        <a:rPr lang="en-US" sz="1200" dirty="0" smtClean="0"/>
                        <a:t>CIS Guidance on trading schemes by 2014</a:t>
                      </a:r>
                      <a:endParaRPr lang="en-GB" sz="1200" dirty="0"/>
                    </a:p>
                  </a:txBody>
                  <a:tcPr marL="91443" marR="91443" marT="45718" marB="45718"/>
                </a:tc>
                <a:tc>
                  <a:txBody>
                    <a:bodyPr/>
                    <a:lstStyle/>
                    <a:p>
                      <a:r>
                        <a:rPr lang="en-US" sz="1200" dirty="0" smtClean="0"/>
                        <a:t>Enforcement of Art. 9 WFD (ongoing)</a:t>
                      </a:r>
                      <a:endParaRPr lang="en-GB" sz="1200" dirty="0"/>
                    </a:p>
                  </a:txBody>
                  <a:tcPr marL="91443" marR="91443" marT="45718" marB="45718"/>
                </a:tc>
                <a:tc>
                  <a:txBody>
                    <a:bodyPr/>
                    <a:lstStyle/>
                    <a:p>
                      <a:r>
                        <a:rPr lang="en-US" sz="1200" dirty="0" smtClean="0"/>
                        <a:t>Ex-ante conditions under RD&amp;C policy funds 2014</a:t>
                      </a:r>
                      <a:endParaRPr lang="en-GB" sz="1200" dirty="0"/>
                    </a:p>
                  </a:txBody>
                  <a:tcPr marL="91443" marR="91443" marT="45718" marB="45718"/>
                </a:tc>
                <a:tc>
                  <a:txBody>
                    <a:bodyPr/>
                    <a:lstStyle/>
                    <a:p>
                      <a:endParaRPr lang="en-GB" sz="1200" dirty="0"/>
                    </a:p>
                  </a:txBody>
                  <a:tcPr marL="91443" marR="91443" marT="45718" marB="45718"/>
                </a:tc>
              </a:tr>
              <a:tr h="472045">
                <a:tc>
                  <a:txBody>
                    <a:bodyPr/>
                    <a:lstStyle/>
                    <a:p>
                      <a:r>
                        <a:rPr lang="en-US" sz="1200" dirty="0" smtClean="0"/>
                        <a:t>Metering take up</a:t>
                      </a:r>
                      <a:endParaRPr lang="en-GB" sz="1200" dirty="0"/>
                    </a:p>
                  </a:txBody>
                  <a:tcPr marL="91443" marR="91443" marT="45718" marB="45718"/>
                </a:tc>
                <a:tc>
                  <a:txBody>
                    <a:bodyPr/>
                    <a:lstStyle/>
                    <a:p>
                      <a:endParaRPr lang="en-GB" sz="1200" dirty="0"/>
                    </a:p>
                  </a:txBody>
                  <a:tcPr marL="91443" marR="91443" marT="45718" marB="45718"/>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Enforcement of Art. 9 WFD (ongoing)</a:t>
                      </a:r>
                      <a:endParaRPr lang="en-GB" sz="1200" dirty="0"/>
                    </a:p>
                  </a:txBody>
                  <a:tcPr marL="91443" marR="91443" marT="45718" marB="45718"/>
                </a:tc>
                <a:tc>
                  <a:txBody>
                    <a:bodyPr/>
                    <a:lstStyle/>
                    <a:p>
                      <a:endParaRPr lang="en-GB" sz="1200"/>
                    </a:p>
                  </a:txBody>
                  <a:tcPr marL="91443" marR="91443" marT="45718" marB="45718"/>
                </a:tc>
                <a:tc>
                  <a:txBody>
                    <a:bodyPr/>
                    <a:lstStyle/>
                    <a:p>
                      <a:endParaRPr lang="en-GB" sz="1200" dirty="0"/>
                    </a:p>
                  </a:txBody>
                  <a:tcPr marL="91443" marR="91443" marT="45718" marB="45718"/>
                </a:tc>
              </a:tr>
              <a:tr h="640074">
                <a:tc>
                  <a:txBody>
                    <a:bodyPr/>
                    <a:lstStyle/>
                    <a:p>
                      <a:r>
                        <a:rPr lang="en-US" sz="1200" dirty="0" smtClean="0"/>
                        <a:t>Water use reduction in agriculture</a:t>
                      </a:r>
                      <a:endParaRPr lang="en-GB" sz="1200" dirty="0"/>
                    </a:p>
                  </a:txBody>
                  <a:tcPr marL="91443" marR="91443" marT="45718" marB="45718"/>
                </a:tc>
                <a:tc>
                  <a:txBody>
                    <a:bodyPr/>
                    <a:lstStyle/>
                    <a:p>
                      <a:endParaRPr lang="en-GB" sz="1200" dirty="0"/>
                    </a:p>
                  </a:txBody>
                  <a:tcPr marL="91443" marR="91443" marT="45718" marB="45718"/>
                </a:tc>
                <a:tc>
                  <a:txBody>
                    <a:bodyPr/>
                    <a:lstStyle/>
                    <a:p>
                      <a:endParaRPr lang="en-GB" sz="1200" dirty="0"/>
                    </a:p>
                  </a:txBody>
                  <a:tcPr marL="91443" marR="91443" marT="45718" marB="45718"/>
                </a:tc>
                <a:tc>
                  <a:txBody>
                    <a:bodyPr/>
                    <a:lstStyle/>
                    <a:p>
                      <a:r>
                        <a:rPr lang="en-US" sz="1200" dirty="0" smtClean="0"/>
                        <a:t>Precondition for some irrigation projects under RD as of 2014</a:t>
                      </a:r>
                      <a:endParaRPr lang="en-GB" sz="1200" dirty="0"/>
                    </a:p>
                  </a:txBody>
                  <a:tcPr marL="91443" marR="91443" marT="45718" marB="45718"/>
                </a:tc>
                <a:tc>
                  <a:txBody>
                    <a:bodyPr/>
                    <a:lstStyle/>
                    <a:p>
                      <a:endParaRPr lang="en-GB" sz="1200" dirty="0"/>
                    </a:p>
                  </a:txBody>
                  <a:tcPr marL="91443" marR="91443" marT="45718" marB="45718"/>
                </a:tc>
              </a:tr>
              <a:tr h="640074">
                <a:tc>
                  <a:txBody>
                    <a:bodyPr/>
                    <a:lstStyle/>
                    <a:p>
                      <a:r>
                        <a:rPr lang="en-US" sz="1200" dirty="0" smtClean="0"/>
                        <a:t>Reduction of illegal abstraction/impoundments</a:t>
                      </a:r>
                      <a:endParaRPr lang="en-GB" sz="1200" dirty="0"/>
                    </a:p>
                  </a:txBody>
                  <a:tcPr marL="91443" marR="91443" marT="45718" marB="45718"/>
                </a:tc>
                <a:tc>
                  <a:txBody>
                    <a:bodyPr/>
                    <a:lstStyle/>
                    <a:p>
                      <a:r>
                        <a:rPr lang="en-US" sz="1200" dirty="0" smtClean="0"/>
                        <a:t>Apply GMES as of 2013</a:t>
                      </a:r>
                      <a:endParaRPr lang="en-GB" sz="1200" dirty="0"/>
                    </a:p>
                  </a:txBody>
                  <a:tcPr marL="91443" marR="91443" marT="45718" marB="45718"/>
                </a:tc>
                <a:tc>
                  <a:txBody>
                    <a:bodyPr/>
                    <a:lstStyle/>
                    <a:p>
                      <a:r>
                        <a:rPr lang="en-US" sz="1200" dirty="0" smtClean="0"/>
                        <a:t>Possible EU initiative on inspections - 2013</a:t>
                      </a:r>
                      <a:endParaRPr lang="en-GB" sz="1200" dirty="0"/>
                    </a:p>
                  </a:txBody>
                  <a:tcPr marL="91443" marR="91443" marT="45718" marB="45718"/>
                </a:tc>
                <a:tc>
                  <a:txBody>
                    <a:bodyPr/>
                    <a:lstStyle/>
                    <a:p>
                      <a:r>
                        <a:rPr lang="en-US" sz="1200" dirty="0" smtClean="0"/>
                        <a:t>Cross-compliance under CAP</a:t>
                      </a:r>
                      <a:endParaRPr lang="en-GB" sz="1200" dirty="0"/>
                    </a:p>
                  </a:txBody>
                  <a:tcPr marL="91443" marR="91443" marT="45718" marB="45718"/>
                </a:tc>
                <a:tc>
                  <a:txBody>
                    <a:bodyPr/>
                    <a:lstStyle/>
                    <a:p>
                      <a:endParaRPr lang="en-GB" sz="1200" dirty="0"/>
                    </a:p>
                  </a:txBody>
                  <a:tcPr marL="91443" marR="91443" marT="45718" marB="45718"/>
                </a:tc>
              </a:tr>
              <a:tr h="640074">
                <a:tc>
                  <a:txBody>
                    <a:bodyPr/>
                    <a:lstStyle/>
                    <a:p>
                      <a:r>
                        <a:rPr lang="en-US" sz="1200" dirty="0" smtClean="0"/>
                        <a:t>Awareness of water consumption </a:t>
                      </a:r>
                      <a:endParaRPr lang="en-GB" sz="1200" dirty="0"/>
                    </a:p>
                  </a:txBody>
                  <a:tcPr marL="91443" marR="91443" marT="45718" marB="45718"/>
                </a:tc>
                <a:tc>
                  <a:txBody>
                    <a:bodyPr/>
                    <a:lstStyle/>
                    <a:p>
                      <a:r>
                        <a:rPr lang="en-US" sz="1200" dirty="0" smtClean="0"/>
                        <a:t>Support</a:t>
                      </a:r>
                      <a:r>
                        <a:rPr lang="en-US" sz="1200" baseline="0" dirty="0" smtClean="0"/>
                        <a:t> voluntary labeling &amp; </a:t>
                      </a:r>
                      <a:r>
                        <a:rPr lang="en-US" sz="1200" baseline="0" dirty="0" err="1" smtClean="0"/>
                        <a:t>certific</a:t>
                      </a:r>
                      <a:r>
                        <a:rPr lang="en-US" sz="1200" baseline="0" dirty="0" smtClean="0"/>
                        <a:t>. schemes</a:t>
                      </a:r>
                      <a:endParaRPr lang="en-GB" sz="1200" dirty="0"/>
                    </a:p>
                  </a:txBody>
                  <a:tcPr marL="91443" marR="91443" marT="45718" marB="45718"/>
                </a:tc>
                <a:tc>
                  <a:txBody>
                    <a:bodyPr/>
                    <a:lstStyle/>
                    <a:p>
                      <a:endParaRPr lang="en-GB" sz="1200" dirty="0"/>
                    </a:p>
                  </a:txBody>
                  <a:tcPr marL="91443" marR="91443" marT="45718" marB="45718"/>
                </a:tc>
                <a:tc>
                  <a:txBody>
                    <a:bodyPr/>
                    <a:lstStyle/>
                    <a:p>
                      <a:endParaRPr lang="en-GB" sz="1200"/>
                    </a:p>
                  </a:txBody>
                  <a:tcPr marL="91443" marR="91443" marT="45718" marB="45718"/>
                </a:tc>
                <a:tc>
                  <a:txBody>
                    <a:bodyPr/>
                    <a:lstStyle/>
                    <a:p>
                      <a:endParaRPr lang="en-GB" sz="1200" dirty="0"/>
                    </a:p>
                  </a:txBody>
                  <a:tcPr marL="91443" marR="91443" marT="45718" marB="45718"/>
                </a:tc>
              </a:tr>
              <a:tr h="457195">
                <a:tc>
                  <a:txBody>
                    <a:bodyPr/>
                    <a:lstStyle/>
                    <a:p>
                      <a:r>
                        <a:rPr lang="en-US" sz="1200" dirty="0" err="1" smtClean="0"/>
                        <a:t>Maximisation</a:t>
                      </a:r>
                      <a:r>
                        <a:rPr lang="en-US" sz="1200" dirty="0" smtClean="0"/>
                        <a:t> of the use of NWRM</a:t>
                      </a:r>
                      <a:r>
                        <a:rPr lang="en-US" sz="1200" baseline="0" dirty="0" smtClean="0"/>
                        <a:t> (Green </a:t>
                      </a:r>
                      <a:r>
                        <a:rPr lang="en-US" sz="1200" baseline="0" dirty="0" err="1" smtClean="0"/>
                        <a:t>Infr</a:t>
                      </a:r>
                      <a:r>
                        <a:rPr lang="en-US" sz="1200" baseline="0" dirty="0" smtClean="0"/>
                        <a:t>.)</a:t>
                      </a:r>
                      <a:endParaRPr lang="en-GB" sz="1200" dirty="0"/>
                    </a:p>
                  </a:txBody>
                  <a:tcPr marL="91443" marR="91443" marT="45718" marB="45718"/>
                </a:tc>
                <a:tc>
                  <a:txBody>
                    <a:bodyPr/>
                    <a:lstStyle/>
                    <a:p>
                      <a:r>
                        <a:rPr lang="en-US" sz="1200" dirty="0" smtClean="0"/>
                        <a:t>CIS Guidance by 2014</a:t>
                      </a:r>
                      <a:endParaRPr lang="en-GB" sz="1200" dirty="0"/>
                    </a:p>
                  </a:txBody>
                  <a:tcPr marL="91443" marR="91443" marT="45718" marB="45718"/>
                </a:tc>
                <a:tc>
                  <a:txBody>
                    <a:bodyPr/>
                    <a:lstStyle/>
                    <a:p>
                      <a:endParaRPr lang="en-GB" sz="1200" dirty="0"/>
                    </a:p>
                  </a:txBody>
                  <a:tcPr marL="91443" marR="91443" marT="45718" marB="45718"/>
                </a:tc>
                <a:tc>
                  <a:txBody>
                    <a:bodyPr/>
                    <a:lstStyle/>
                    <a:p>
                      <a:r>
                        <a:rPr lang="en-US" sz="1200" dirty="0" smtClean="0"/>
                        <a:t>Greening of CAP pillar I as of 2014</a:t>
                      </a:r>
                      <a:endParaRPr lang="en-GB" sz="1200" dirty="0"/>
                    </a:p>
                  </a:txBody>
                  <a:tcPr marL="91443" marR="91443" marT="45718" marB="45718"/>
                </a:tc>
                <a:tc>
                  <a:txBody>
                    <a:bodyPr/>
                    <a:lstStyle/>
                    <a:p>
                      <a:r>
                        <a:rPr lang="en-US" sz="1200" dirty="0" smtClean="0"/>
                        <a:t>S&amp;C Funds &amp; EIB loans</a:t>
                      </a:r>
                      <a:endParaRPr lang="en-GB" sz="1200" dirty="0"/>
                    </a:p>
                  </a:txBody>
                  <a:tcPr marL="91443" marR="91443" marT="45718" marB="45718"/>
                </a:tc>
              </a:tr>
              <a:tr h="457195">
                <a:tc>
                  <a:txBody>
                    <a:bodyPr/>
                    <a:lstStyle/>
                    <a:p>
                      <a:r>
                        <a:rPr lang="en-US" sz="1200" dirty="0" smtClean="0"/>
                        <a:t>Efficient water appliances in buildings</a:t>
                      </a:r>
                      <a:endParaRPr lang="en-GB" sz="1200" dirty="0"/>
                    </a:p>
                  </a:txBody>
                  <a:tcPr marL="91443" marR="91443" marT="45718" marB="45718"/>
                </a:tc>
                <a:tc>
                  <a:txBody>
                    <a:bodyPr/>
                    <a:lstStyle/>
                    <a:p>
                      <a:r>
                        <a:rPr lang="en-US" sz="1200" dirty="0" smtClean="0"/>
                        <a:t>EU </a:t>
                      </a:r>
                      <a:r>
                        <a:rPr lang="en-US" sz="1200" dirty="0" err="1" smtClean="0"/>
                        <a:t>Ecolabel</a:t>
                      </a:r>
                      <a:r>
                        <a:rPr lang="en-US" sz="1200" baseline="0" dirty="0" smtClean="0"/>
                        <a:t> &amp; GPP criteria 2013</a:t>
                      </a:r>
                      <a:endParaRPr lang="en-GB" sz="1200" dirty="0"/>
                    </a:p>
                  </a:txBody>
                  <a:tcPr marL="91443" marR="91443" marT="45718" marB="45718"/>
                </a:tc>
                <a:tc>
                  <a:txBody>
                    <a:bodyPr/>
                    <a:lstStyle/>
                    <a:p>
                      <a:r>
                        <a:rPr lang="en-US" sz="1200" dirty="0" smtClean="0"/>
                        <a:t>Eco-design Working Plan in 2012</a:t>
                      </a:r>
                      <a:endParaRPr lang="en-GB" sz="1200" dirty="0"/>
                    </a:p>
                  </a:txBody>
                  <a:tcPr marL="91443" marR="91443" marT="45718" marB="45718"/>
                </a:tc>
                <a:tc>
                  <a:txBody>
                    <a:bodyPr/>
                    <a:lstStyle/>
                    <a:p>
                      <a:endParaRPr lang="en-GB" sz="1200"/>
                    </a:p>
                  </a:txBody>
                  <a:tcPr marL="91443" marR="91443" marT="45718" marB="45718"/>
                </a:tc>
                <a:tc>
                  <a:txBody>
                    <a:bodyPr/>
                    <a:lstStyle/>
                    <a:p>
                      <a:endParaRPr lang="en-GB" sz="1200" dirty="0"/>
                    </a:p>
                  </a:txBody>
                  <a:tcPr marL="91443" marR="91443" marT="45718" marB="45718"/>
                </a:tc>
              </a:tr>
              <a:tr h="457195">
                <a:tc>
                  <a:txBody>
                    <a:bodyPr/>
                    <a:lstStyle/>
                    <a:p>
                      <a:r>
                        <a:rPr lang="en-US" sz="1200" dirty="0" smtClean="0"/>
                        <a:t>Reduction of leakages</a:t>
                      </a:r>
                      <a:endParaRPr lang="en-GB" sz="1200" dirty="0"/>
                    </a:p>
                  </a:txBody>
                  <a:tcPr marL="91443" marR="91443" marT="45718" marB="45718"/>
                </a:tc>
                <a:tc>
                  <a:txBody>
                    <a:bodyPr/>
                    <a:lstStyle/>
                    <a:p>
                      <a:r>
                        <a:rPr lang="en-US" sz="1200" dirty="0" smtClean="0"/>
                        <a:t>Best practice/tools on SELL in 2013</a:t>
                      </a:r>
                      <a:endParaRPr lang="en-GB" sz="1200" dirty="0"/>
                    </a:p>
                  </a:txBody>
                  <a:tcPr marL="91443" marR="91443" marT="45718" marB="45718"/>
                </a:tc>
                <a:tc>
                  <a:txBody>
                    <a:bodyPr/>
                    <a:lstStyle/>
                    <a:p>
                      <a:endParaRPr lang="en-GB" sz="1200"/>
                    </a:p>
                  </a:txBody>
                  <a:tcPr marL="91443" marR="91443" marT="45718" marB="45718"/>
                </a:tc>
                <a:tc>
                  <a:txBody>
                    <a:bodyPr/>
                    <a:lstStyle/>
                    <a:p>
                      <a:endParaRPr lang="en-GB" sz="1200"/>
                    </a:p>
                  </a:txBody>
                  <a:tcPr marL="91443" marR="91443" marT="45718" marB="45718"/>
                </a:tc>
                <a:tc>
                  <a:txBody>
                    <a:bodyPr/>
                    <a:lstStyle/>
                    <a:p>
                      <a:r>
                        <a:rPr lang="en-US" sz="1200" dirty="0" smtClean="0"/>
                        <a:t>S&amp;C Funds &amp; EIB loans</a:t>
                      </a:r>
                      <a:endParaRPr lang="en-GB" sz="1200" dirty="0"/>
                    </a:p>
                  </a:txBody>
                  <a:tcPr marL="91443" marR="91443" marT="45718" marB="45718"/>
                </a:tc>
              </a:tr>
              <a:tr h="457195">
                <a:tc>
                  <a:txBody>
                    <a:bodyPr/>
                    <a:lstStyle/>
                    <a:p>
                      <a:r>
                        <a:rPr lang="en-US" sz="1200" dirty="0" err="1" smtClean="0"/>
                        <a:t>Maximisation</a:t>
                      </a:r>
                      <a:r>
                        <a:rPr lang="en-US" sz="1200" dirty="0" smtClean="0"/>
                        <a:t> of water reuse</a:t>
                      </a:r>
                      <a:endParaRPr lang="en-GB" sz="1200" dirty="0"/>
                    </a:p>
                  </a:txBody>
                  <a:tcPr marL="91443" marR="91443" marT="45718" marB="45718"/>
                </a:tc>
                <a:tc>
                  <a:txBody>
                    <a:bodyPr/>
                    <a:lstStyle/>
                    <a:p>
                      <a:endParaRPr lang="en-GB" sz="1200" dirty="0"/>
                    </a:p>
                  </a:txBody>
                  <a:tcPr marL="91443" marR="91443" marT="45718" marB="45718"/>
                </a:tc>
                <a:tc>
                  <a:txBody>
                    <a:bodyPr/>
                    <a:lstStyle/>
                    <a:p>
                      <a:r>
                        <a:rPr lang="en-US" sz="1200" dirty="0" smtClean="0"/>
                        <a:t>Possible Regulation in 2015</a:t>
                      </a:r>
                      <a:endParaRPr lang="en-GB" sz="1200" dirty="0"/>
                    </a:p>
                  </a:txBody>
                  <a:tcPr marL="91443" marR="91443" marT="45718" marB="45718"/>
                </a:tc>
                <a:tc>
                  <a:txBody>
                    <a:bodyPr/>
                    <a:lstStyle/>
                    <a:p>
                      <a:endParaRPr lang="en-GB" sz="1200" dirty="0"/>
                    </a:p>
                  </a:txBody>
                  <a:tcPr marL="91443" marR="91443" marT="45718" marB="45718"/>
                </a:tc>
                <a:tc>
                  <a:txBody>
                    <a:bodyPr/>
                    <a:lstStyle/>
                    <a:p>
                      <a:r>
                        <a:rPr lang="en-US" sz="1200" dirty="0" smtClean="0"/>
                        <a:t>S&amp;C Funds &amp; EIB loans</a:t>
                      </a:r>
                      <a:endParaRPr lang="en-GB" sz="1200" dirty="0"/>
                    </a:p>
                  </a:txBody>
                  <a:tcPr marL="91443" marR="91443" marT="45718" marB="45718"/>
                </a:tc>
              </a:tr>
              <a:tr h="457195">
                <a:tc>
                  <a:txBody>
                    <a:bodyPr/>
                    <a:lstStyle/>
                    <a:p>
                      <a:r>
                        <a:rPr lang="en-US" sz="1200" dirty="0" smtClean="0"/>
                        <a:t>Improvement of governance</a:t>
                      </a:r>
                      <a:endParaRPr lang="en-GB" sz="1200" dirty="0"/>
                    </a:p>
                  </a:txBody>
                  <a:tcPr marL="91443" marR="91443" marT="45718" marB="45718"/>
                </a:tc>
                <a:tc>
                  <a:txBody>
                    <a:bodyPr/>
                    <a:lstStyle/>
                    <a:p>
                      <a:r>
                        <a:rPr lang="en-US" sz="1200" dirty="0" smtClean="0"/>
                        <a:t>Peer review of RBMPs (2013 – 2016)</a:t>
                      </a:r>
                      <a:endParaRPr lang="en-GB" sz="1200" dirty="0"/>
                    </a:p>
                  </a:txBody>
                  <a:tcPr marL="91443" marR="91443" marT="45718" marB="45718"/>
                </a:tc>
                <a:tc>
                  <a:txBody>
                    <a:bodyPr/>
                    <a:lstStyle/>
                    <a:p>
                      <a:endParaRPr lang="en-GB" sz="1200"/>
                    </a:p>
                  </a:txBody>
                  <a:tcPr marL="91443" marR="91443" marT="45718" marB="45718"/>
                </a:tc>
                <a:tc>
                  <a:txBody>
                    <a:bodyPr/>
                    <a:lstStyle/>
                    <a:p>
                      <a:endParaRPr lang="en-GB" sz="1200"/>
                    </a:p>
                  </a:txBody>
                  <a:tcPr marL="91443" marR="91443" marT="45718" marB="45718"/>
                </a:tc>
                <a:tc>
                  <a:txBody>
                    <a:bodyPr/>
                    <a:lstStyle/>
                    <a:p>
                      <a:endParaRPr lang="en-GB" sz="1200" dirty="0"/>
                    </a:p>
                  </a:txBody>
                  <a:tcPr marL="91443" marR="91443" marT="45718" marB="45718"/>
                </a:tc>
              </a:tr>
            </a:tbl>
          </a:graphicData>
        </a:graphic>
      </p:graphicFrame>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323850" y="1268413"/>
            <a:ext cx="8229600" cy="431800"/>
          </a:xfrm>
          <a:prstGeom prst="rect">
            <a:avLst/>
          </a:prstGeom>
          <a:noFill/>
          <a:ln w="9525">
            <a:noFill/>
            <a:round/>
            <a:headEnd/>
            <a:tailEnd/>
          </a:ln>
          <a:effectLst/>
        </p:spPr>
        <p:txBody>
          <a:bodyPr anchor="ctr"/>
          <a:lstStyle/>
          <a:p>
            <a:pPr marL="358775" indent="-357188" algn="ctr">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endParaRPr lang="en-US" sz="3000">
              <a:solidFill>
                <a:srgbClr val="FFC000"/>
              </a:solidFill>
            </a:endParaRPr>
          </a:p>
        </p:txBody>
      </p:sp>
      <p:sp>
        <p:nvSpPr>
          <p:cNvPr id="10243" name="Text Box 2"/>
          <p:cNvSpPr txBox="1">
            <a:spLocks noChangeArrowheads="1"/>
          </p:cNvSpPr>
          <p:nvPr/>
        </p:nvSpPr>
        <p:spPr bwMode="auto">
          <a:xfrm>
            <a:off x="457200" y="1844675"/>
            <a:ext cx="8229600" cy="4752975"/>
          </a:xfrm>
          <a:prstGeom prst="rect">
            <a:avLst/>
          </a:prstGeom>
          <a:noFill/>
          <a:ln w="9525">
            <a:noFill/>
            <a:round/>
            <a:headEnd/>
            <a:tailEnd/>
          </a:ln>
          <a:effectLst/>
        </p:spPr>
        <p:txBody>
          <a:bodyPr/>
          <a:lstStyle/>
          <a:p>
            <a:pPr marL="741363" lvl="1" indent="-284163">
              <a:spcBef>
                <a:spcPts val="5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000" b="0">
              <a:solidFill>
                <a:srgbClr val="333399"/>
              </a:solidFill>
            </a:endParaRPr>
          </a:p>
        </p:txBody>
      </p:sp>
      <p:graphicFrame>
        <p:nvGraphicFramePr>
          <p:cNvPr id="2" name="Table 1"/>
          <p:cNvGraphicFramePr>
            <a:graphicFrameLocks noGrp="1"/>
          </p:cNvGraphicFramePr>
          <p:nvPr/>
        </p:nvGraphicFramePr>
        <p:xfrm>
          <a:off x="179388" y="1236663"/>
          <a:ext cx="8785225" cy="4867273"/>
        </p:xfrm>
        <a:graphic>
          <a:graphicData uri="http://schemas.openxmlformats.org/drawingml/2006/table">
            <a:tbl>
              <a:tblPr firstRow="1" bandRow="1">
                <a:tableStyleId>{5C22544A-7EE6-4342-B048-85BDC9FD1C3A}</a:tableStyleId>
              </a:tblPr>
              <a:tblGrid>
                <a:gridCol w="2025630"/>
                <a:gridCol w="2222962"/>
                <a:gridCol w="1872261"/>
                <a:gridCol w="1728241"/>
                <a:gridCol w="936131"/>
              </a:tblGrid>
              <a:tr h="360096">
                <a:tc>
                  <a:txBody>
                    <a:bodyPr/>
                    <a:lstStyle/>
                    <a:p>
                      <a:r>
                        <a:rPr lang="en-US" sz="1200" dirty="0" smtClean="0"/>
                        <a:t>Blueprint</a:t>
                      </a:r>
                      <a:r>
                        <a:rPr lang="en-US" sz="1200" baseline="0" dirty="0" smtClean="0"/>
                        <a:t> objectives</a:t>
                      </a:r>
                      <a:endParaRPr lang="en-US" sz="1200" dirty="0" smtClean="0"/>
                    </a:p>
                  </a:txBody>
                  <a:tcPr marL="91443" marR="91443" marT="45727" marB="45727"/>
                </a:tc>
                <a:tc>
                  <a:txBody>
                    <a:bodyPr/>
                    <a:lstStyle/>
                    <a:p>
                      <a:r>
                        <a:rPr lang="en-US" sz="1200" dirty="0" smtClean="0"/>
                        <a:t>Voluntary</a:t>
                      </a:r>
                      <a:endParaRPr lang="en-GB" sz="1200" dirty="0"/>
                    </a:p>
                  </a:txBody>
                  <a:tcPr marL="91443" marR="91443" marT="45727" marB="45727"/>
                </a:tc>
                <a:tc>
                  <a:txBody>
                    <a:bodyPr/>
                    <a:lstStyle/>
                    <a:p>
                      <a:r>
                        <a:rPr lang="en-US" sz="1200" dirty="0" smtClean="0"/>
                        <a:t>Regulation</a:t>
                      </a:r>
                      <a:endParaRPr lang="en-GB" sz="1200" dirty="0"/>
                    </a:p>
                  </a:txBody>
                  <a:tcPr marL="91443" marR="91443" marT="45727" marB="45727"/>
                </a:tc>
                <a:tc>
                  <a:txBody>
                    <a:bodyPr/>
                    <a:lstStyle/>
                    <a:p>
                      <a:r>
                        <a:rPr lang="en-US" sz="1200" dirty="0" smtClean="0"/>
                        <a:t>Conditionality</a:t>
                      </a:r>
                      <a:endParaRPr lang="en-GB" sz="1200" dirty="0"/>
                    </a:p>
                  </a:txBody>
                  <a:tcPr marL="91443" marR="91443" marT="45727" marB="45727"/>
                </a:tc>
                <a:tc>
                  <a:txBody>
                    <a:bodyPr/>
                    <a:lstStyle/>
                    <a:p>
                      <a:r>
                        <a:rPr lang="en-US" sz="1200" dirty="0" smtClean="0"/>
                        <a:t>Funding</a:t>
                      </a:r>
                      <a:endParaRPr lang="en-GB" sz="1200" dirty="0"/>
                    </a:p>
                  </a:txBody>
                  <a:tcPr marL="91443" marR="91443" marT="45727" marB="45727"/>
                </a:tc>
              </a:tr>
              <a:tr h="660995">
                <a:tc>
                  <a:txBody>
                    <a:bodyPr/>
                    <a:lstStyle/>
                    <a:p>
                      <a:r>
                        <a:rPr lang="en-US" sz="1200" dirty="0" smtClean="0"/>
                        <a:t>Implementation of water accounts, e-flows &amp;</a:t>
                      </a:r>
                      <a:r>
                        <a:rPr lang="en-US" sz="1200" baseline="0" dirty="0" smtClean="0"/>
                        <a:t> target setting</a:t>
                      </a:r>
                      <a:endParaRPr lang="en-GB" sz="1200" dirty="0"/>
                    </a:p>
                  </a:txBody>
                  <a:tcPr marL="91443" marR="91443" marT="45727" marB="45727"/>
                </a:tc>
                <a:tc>
                  <a:txBody>
                    <a:bodyPr/>
                    <a:lstStyle/>
                    <a:p>
                      <a:r>
                        <a:rPr lang="en-US" sz="1200" dirty="0" smtClean="0"/>
                        <a:t>CIS Guidance on WAs / E-flows &amp; Target</a:t>
                      </a:r>
                      <a:r>
                        <a:rPr lang="en-US" sz="1200" baseline="0" dirty="0" smtClean="0"/>
                        <a:t> setting </a:t>
                      </a:r>
                      <a:r>
                        <a:rPr lang="en-US" sz="1200" dirty="0" smtClean="0"/>
                        <a:t>by 2014</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r>
              <a:tr h="640174">
                <a:tc>
                  <a:txBody>
                    <a:bodyPr/>
                    <a:lstStyle/>
                    <a:p>
                      <a:r>
                        <a:rPr lang="en-US" sz="1200" dirty="0" smtClean="0"/>
                        <a:t>Reduction of flood risk</a:t>
                      </a:r>
                      <a:endParaRPr lang="en-GB" sz="1200" dirty="0"/>
                    </a:p>
                  </a:txBody>
                  <a:tcPr marL="91443" marR="91443" marT="45727" marB="45727"/>
                </a:tc>
                <a:tc>
                  <a:txBody>
                    <a:bodyPr/>
                    <a:lstStyle/>
                    <a:p>
                      <a:r>
                        <a:rPr lang="en-US" sz="1200" dirty="0" smtClean="0"/>
                        <a:t>Through Green </a:t>
                      </a:r>
                      <a:r>
                        <a:rPr lang="en-US" sz="1200" dirty="0" err="1" smtClean="0"/>
                        <a:t>Infr</a:t>
                      </a:r>
                      <a:r>
                        <a:rPr lang="en-US" sz="1200" dirty="0" smtClean="0"/>
                        <a:t>. European Flood Awareness System</a:t>
                      </a:r>
                      <a:endParaRPr lang="en-GB" sz="1200" dirty="0"/>
                    </a:p>
                  </a:txBody>
                  <a:tcPr marL="91443" marR="91443" marT="45727" marB="4572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Flood Risk Management Plans by 2015</a:t>
                      </a:r>
                      <a:endParaRPr lang="en-GB" sz="1200" dirty="0"/>
                    </a:p>
                  </a:txBody>
                  <a:tcPr marL="91443" marR="91443" marT="45727" marB="45727"/>
                </a:tc>
                <a:tc>
                  <a:txBody>
                    <a:bodyPr/>
                    <a:lstStyle/>
                    <a:p>
                      <a:endParaRPr lang="en-GB" sz="1200"/>
                    </a:p>
                  </a:txBody>
                  <a:tcPr marL="91443" marR="91443" marT="45727" marB="45727"/>
                </a:tc>
                <a:tc>
                  <a:txBody>
                    <a:bodyPr/>
                    <a:lstStyle/>
                    <a:p>
                      <a:endParaRPr lang="en-GB" sz="1200" dirty="0"/>
                    </a:p>
                  </a:txBody>
                  <a:tcPr marL="91443" marR="91443" marT="45727" marB="45727"/>
                </a:tc>
              </a:tr>
              <a:tr h="640174">
                <a:tc>
                  <a:txBody>
                    <a:bodyPr/>
                    <a:lstStyle/>
                    <a:p>
                      <a:r>
                        <a:rPr lang="en-US" sz="1200" dirty="0" smtClean="0"/>
                        <a:t>Reduction of drought</a:t>
                      </a:r>
                      <a:r>
                        <a:rPr lang="en-US" sz="1200" baseline="0" dirty="0" smtClean="0"/>
                        <a:t> risk</a:t>
                      </a:r>
                      <a:endParaRPr lang="en-GB" sz="1200" dirty="0"/>
                    </a:p>
                  </a:txBody>
                  <a:tcPr marL="91443" marR="91443" marT="45727" marB="4572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Through Green </a:t>
                      </a:r>
                      <a:r>
                        <a:rPr lang="en-US" sz="1200" dirty="0" err="1" smtClean="0"/>
                        <a:t>Infr</a:t>
                      </a:r>
                      <a:r>
                        <a:rPr lang="en-US" sz="1200" dirty="0" smtClean="0"/>
                        <a:t>. European Flood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EDO in 2013-2014</a:t>
                      </a:r>
                      <a:endParaRPr lang="en-GB" sz="1200" dirty="0"/>
                    </a:p>
                  </a:txBody>
                  <a:tcPr marL="91443" marR="91443" marT="45727" marB="45727"/>
                </a:tc>
                <a:tc>
                  <a:txBody>
                    <a:bodyPr/>
                    <a:lstStyle/>
                    <a:p>
                      <a:r>
                        <a:rPr lang="en-US" sz="1200" dirty="0" smtClean="0"/>
                        <a:t>Enforcement of WFD requirements (ongoing)</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r>
              <a:tr h="457267">
                <a:tc>
                  <a:txBody>
                    <a:bodyPr/>
                    <a:lstStyle/>
                    <a:p>
                      <a:r>
                        <a:rPr lang="en-US" sz="1200" dirty="0" smtClean="0"/>
                        <a:t>Better calculation of costs and benefits</a:t>
                      </a:r>
                      <a:endParaRPr lang="en-GB" sz="1200" dirty="0"/>
                    </a:p>
                  </a:txBody>
                  <a:tcPr marL="91443" marR="91443" marT="45727" marB="45727"/>
                </a:tc>
                <a:tc>
                  <a:txBody>
                    <a:bodyPr/>
                    <a:lstStyle/>
                    <a:p>
                      <a:r>
                        <a:rPr lang="en-US" sz="1200" dirty="0" smtClean="0"/>
                        <a:t>CIS Guidance by 2014</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r>
              <a:tr h="370952">
                <a:tc>
                  <a:txBody>
                    <a:bodyPr/>
                    <a:lstStyle/>
                    <a:p>
                      <a:r>
                        <a:rPr lang="en-US" sz="1200" dirty="0" smtClean="0"/>
                        <a:t>Better knowledge base</a:t>
                      </a:r>
                      <a:endParaRPr lang="en-GB" sz="1200" dirty="0"/>
                    </a:p>
                  </a:txBody>
                  <a:tcPr marL="91443" marR="91443" marT="45727" marB="45727"/>
                </a:tc>
                <a:tc>
                  <a:txBody>
                    <a:bodyPr/>
                    <a:lstStyle/>
                    <a:p>
                      <a:r>
                        <a:rPr lang="en-US" sz="1200" dirty="0" smtClean="0"/>
                        <a:t>Upgrading WISE by 2015</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a:p>
                  </a:txBody>
                  <a:tcPr marL="91443" marR="91443" marT="45727" marB="45727"/>
                </a:tc>
                <a:tc>
                  <a:txBody>
                    <a:bodyPr/>
                    <a:lstStyle/>
                    <a:p>
                      <a:endParaRPr lang="en-GB" sz="1200" dirty="0"/>
                    </a:p>
                  </a:txBody>
                  <a:tcPr marL="91443" marR="91443" marT="45727" marB="45727"/>
                </a:tc>
              </a:tr>
              <a:tr h="457267">
                <a:tc>
                  <a:txBody>
                    <a:bodyPr/>
                    <a:lstStyle/>
                    <a:p>
                      <a:r>
                        <a:rPr lang="en-US" sz="1200" dirty="0" smtClean="0"/>
                        <a:t>Support to developing countries</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r>
              <a:tr h="640174">
                <a:tc>
                  <a:txBody>
                    <a:bodyPr/>
                    <a:lstStyle/>
                    <a:p>
                      <a:r>
                        <a:rPr lang="en-US" sz="1200" dirty="0" smtClean="0"/>
                        <a:t>Tackling pollution</a:t>
                      </a:r>
                      <a:endParaRPr lang="en-GB" sz="1200" dirty="0"/>
                    </a:p>
                  </a:txBody>
                  <a:tcPr marL="91443" marR="91443" marT="45727" marB="45727"/>
                </a:tc>
                <a:tc>
                  <a:txBody>
                    <a:bodyPr/>
                    <a:lstStyle/>
                    <a:p>
                      <a:r>
                        <a:rPr lang="en-US" sz="1200" dirty="0" smtClean="0"/>
                        <a:t>Report on pharmaceuticals &amp; the environment 2013</a:t>
                      </a:r>
                      <a:endParaRPr lang="en-GB" sz="1200" dirty="0"/>
                    </a:p>
                  </a:txBody>
                  <a:tcPr marL="91443" marR="91443" marT="45727" marB="45727"/>
                </a:tc>
                <a:tc>
                  <a:txBody>
                    <a:bodyPr/>
                    <a:lstStyle/>
                    <a:p>
                      <a:r>
                        <a:rPr lang="en-US" sz="1200" dirty="0" smtClean="0"/>
                        <a:t>Targeted enforcement of WFD, EQS/PSD, NID, UWWTD, IED …</a:t>
                      </a:r>
                      <a:endParaRPr lang="en-GB" sz="1200" dirty="0"/>
                    </a:p>
                  </a:txBody>
                  <a:tcPr marL="91443" marR="91443" marT="45727" marB="45727"/>
                </a:tc>
                <a:tc>
                  <a:txBody>
                    <a:bodyPr/>
                    <a:lstStyle/>
                    <a:p>
                      <a:endParaRPr lang="en-GB" sz="1200" dirty="0"/>
                    </a:p>
                  </a:txBody>
                  <a:tcPr marL="91443" marR="91443" marT="45727" marB="45727"/>
                </a:tc>
                <a:tc>
                  <a:txBody>
                    <a:bodyPr/>
                    <a:lstStyle/>
                    <a:p>
                      <a:endParaRPr lang="en-GB" sz="1200" dirty="0"/>
                    </a:p>
                  </a:txBody>
                  <a:tcPr marL="91443" marR="91443" marT="45727" marB="45727"/>
                </a:tc>
              </a:tr>
              <a:tr h="640174">
                <a:tc>
                  <a:txBody>
                    <a:bodyPr/>
                    <a:lstStyle/>
                    <a:p>
                      <a:r>
                        <a:rPr lang="en-US" sz="1200" dirty="0" smtClean="0"/>
                        <a:t>Cross-cutting </a:t>
                      </a:r>
                      <a:endParaRPr lang="en-GB" sz="1200" dirty="0"/>
                    </a:p>
                  </a:txBody>
                  <a:tcPr marL="91443" marR="91443" marT="45727" marB="45727"/>
                </a:tc>
                <a:tc>
                  <a:txBody>
                    <a:bodyPr/>
                    <a:lstStyle/>
                    <a:p>
                      <a:r>
                        <a:rPr lang="en-US" sz="1200" dirty="0" smtClean="0"/>
                        <a:t>EIPs on Water and </a:t>
                      </a:r>
                      <a:r>
                        <a:rPr lang="en-US" sz="1200" dirty="0" err="1" smtClean="0"/>
                        <a:t>Agri</a:t>
                      </a:r>
                      <a:r>
                        <a:rPr lang="en-US" sz="1200" baseline="0" dirty="0" smtClean="0"/>
                        <a:t> as of 2013</a:t>
                      </a:r>
                      <a:endParaRPr lang="en-GB" sz="1200" dirty="0"/>
                    </a:p>
                  </a:txBody>
                  <a:tcPr marL="91443" marR="91443" marT="45727" marB="45727"/>
                </a:tc>
                <a:tc>
                  <a:txBody>
                    <a:bodyPr/>
                    <a:lstStyle/>
                    <a:p>
                      <a:r>
                        <a:rPr lang="en-US" sz="1200" dirty="0" smtClean="0"/>
                        <a:t>Overall enforcement of WFD, EQS/PSD, NID, UWWTD, IED</a:t>
                      </a:r>
                      <a:endParaRPr lang="en-GB" sz="1200" dirty="0"/>
                    </a:p>
                  </a:txBody>
                  <a:tcPr marL="91443" marR="91443" marT="45727" marB="45727"/>
                </a:tc>
                <a:tc>
                  <a:txBody>
                    <a:bodyPr/>
                    <a:lstStyle/>
                    <a:p>
                      <a:r>
                        <a:rPr lang="en-US" sz="1200" dirty="0" smtClean="0"/>
                        <a:t>Possible European Semester </a:t>
                      </a:r>
                      <a:r>
                        <a:rPr lang="en-US" sz="1200" dirty="0" err="1" smtClean="0"/>
                        <a:t>Recomm</a:t>
                      </a:r>
                      <a:r>
                        <a:rPr lang="en-US" sz="1200" dirty="0" smtClean="0"/>
                        <a:t>. 2013</a:t>
                      </a:r>
                      <a:endParaRPr lang="en-GB" sz="1200" dirty="0"/>
                    </a:p>
                  </a:txBody>
                  <a:tcPr marL="91443" marR="91443" marT="45727" marB="45727"/>
                </a:tc>
                <a:tc>
                  <a:txBody>
                    <a:bodyPr/>
                    <a:lstStyle/>
                    <a:p>
                      <a:r>
                        <a:rPr lang="en-US" sz="1200" dirty="0" smtClean="0"/>
                        <a:t>CAP,</a:t>
                      </a:r>
                      <a:r>
                        <a:rPr lang="en-US" sz="1200" baseline="0" dirty="0" smtClean="0"/>
                        <a:t> S&amp;C Funds &amp; EIB loans</a:t>
                      </a:r>
                      <a:endParaRPr lang="en-GB" sz="1200" dirty="0"/>
                    </a:p>
                  </a:txBody>
                  <a:tcPr marL="91443" marR="91443" marT="45727" marB="45727"/>
                </a:tc>
              </a:tr>
            </a:tbl>
          </a:graphicData>
        </a:graphic>
      </p:graphicFrame>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395288" y="1339850"/>
            <a:ext cx="8229600" cy="936625"/>
          </a:xfrm>
          <a:prstGeom prst="rect">
            <a:avLst/>
          </a:prstGeom>
          <a:noFill/>
          <a:ln w="9525">
            <a:noFill/>
            <a:round/>
            <a:headEnd/>
            <a:tailEnd/>
          </a:ln>
          <a:effectLst/>
        </p:spPr>
        <p:txBody>
          <a:bodyPr anchor="ctr"/>
          <a:lstStyle/>
          <a:p>
            <a:pPr marL="358775">
              <a:buClrTx/>
              <a:buFontTx/>
              <a:buNone/>
              <a:tabLst>
                <a:tab pos="358775" algn="l"/>
                <a:tab pos="912813" algn="l"/>
                <a:tab pos="1827213" algn="l"/>
                <a:tab pos="2741613" algn="l"/>
                <a:tab pos="3656013" algn="l"/>
                <a:tab pos="4570413" algn="l"/>
                <a:tab pos="5484813" algn="l"/>
                <a:tab pos="6399213" algn="l"/>
                <a:tab pos="7313613" algn="l"/>
                <a:tab pos="8228013" algn="l"/>
                <a:tab pos="9142413" algn="l"/>
                <a:tab pos="10056813" algn="l"/>
              </a:tabLst>
            </a:pPr>
            <a:r>
              <a:rPr lang="en-GB" sz="3000" b="0">
                <a:solidFill>
                  <a:srgbClr val="0F5494"/>
                </a:solidFill>
              </a:rPr>
              <a:t>Status of adoption of WFD plans</a:t>
            </a:r>
          </a:p>
        </p:txBody>
      </p:sp>
      <p:pic>
        <p:nvPicPr>
          <p:cNvPr id="11267" name="Picture 2"/>
          <p:cNvPicPr>
            <a:picLocks noChangeAspect="1" noChangeArrowheads="1"/>
          </p:cNvPicPr>
          <p:nvPr/>
        </p:nvPicPr>
        <p:blipFill>
          <a:blip r:embed="rId3"/>
          <a:srcRect/>
          <a:stretch>
            <a:fillRect/>
          </a:stretch>
        </p:blipFill>
        <p:spPr bwMode="auto">
          <a:xfrm>
            <a:off x="1331913" y="2276475"/>
            <a:ext cx="3754437" cy="4170363"/>
          </a:xfrm>
          <a:prstGeom prst="rect">
            <a:avLst/>
          </a:prstGeom>
          <a:noFill/>
          <a:ln w="9525">
            <a:noFill/>
            <a:round/>
            <a:headEnd/>
            <a:tailEnd/>
          </a:ln>
          <a:effectLst/>
        </p:spPr>
      </p:pic>
      <p:sp>
        <p:nvSpPr>
          <p:cNvPr id="11268" name="Text Box 3"/>
          <p:cNvSpPr txBox="1">
            <a:spLocks noChangeArrowheads="1"/>
          </p:cNvSpPr>
          <p:nvPr/>
        </p:nvSpPr>
        <p:spPr bwMode="auto">
          <a:xfrm>
            <a:off x="5508625" y="2708275"/>
            <a:ext cx="2922588" cy="2562225"/>
          </a:xfrm>
          <a:prstGeom prst="rect">
            <a:avLst/>
          </a:prstGeom>
          <a:noFill/>
          <a:ln w="9525">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a:solidFill>
                  <a:srgbClr val="00B050"/>
                </a:solidFill>
                <a:latin typeface="Arial" charset="0"/>
                <a:ea typeface="MS PGothic" pitchFamily="34" charset="-128"/>
              </a:rPr>
              <a:t>GREEN - River Basin Management Plans adopted!</a:t>
            </a:r>
          </a:p>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a:solidFill>
                  <a:srgbClr val="000000"/>
                </a:solidFill>
                <a:latin typeface="Arial" charset="0"/>
                <a:ea typeface="MS PGothic" pitchFamily="34" charset="-128"/>
              </a:rPr>
              <a:t/>
            </a:r>
            <a:br>
              <a:rPr lang="en-US" sz="1800">
                <a:solidFill>
                  <a:srgbClr val="000000"/>
                </a:solidFill>
                <a:latin typeface="Arial" charset="0"/>
                <a:ea typeface="MS PGothic" pitchFamily="34" charset="-128"/>
              </a:rPr>
            </a:br>
            <a:r>
              <a:rPr lang="en-US" sz="1800" b="0">
                <a:solidFill>
                  <a:srgbClr val="FF0000"/>
                </a:solidFill>
                <a:latin typeface="Arial" charset="0"/>
                <a:ea typeface="MS PGothic" pitchFamily="34" charset="-128"/>
              </a:rPr>
              <a:t>RED – consultations not started, ongoing or finalised but plans not adopted nor reported to EC</a:t>
            </a:r>
          </a:p>
        </p:txBody>
      </p:sp>
      <p:sp>
        <p:nvSpPr>
          <p:cNvPr id="11269" name="Text Box 4"/>
          <p:cNvSpPr txBox="1">
            <a:spLocks noChangeArrowheads="1"/>
          </p:cNvSpPr>
          <p:nvPr/>
        </p:nvSpPr>
        <p:spPr bwMode="auto">
          <a:xfrm>
            <a:off x="1924050" y="6119813"/>
            <a:ext cx="7056438" cy="341312"/>
          </a:xfrm>
          <a:prstGeom prst="rect">
            <a:avLst/>
          </a:prstGeom>
          <a:noFill/>
          <a:ln w="9525">
            <a:noFill/>
            <a:round/>
            <a:headEnd/>
            <a:tailEnd/>
          </a:ln>
          <a:effectLst/>
        </p:spPr>
        <p:txBody>
          <a:bodyPr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600">
                <a:solidFill>
                  <a:srgbClr val="009999"/>
                </a:solidFill>
                <a:latin typeface="Arial" charset="0"/>
                <a:ea typeface="MS PGothic" pitchFamily="34" charset="-128"/>
                <a:hlinkClick r:id="rId4"/>
              </a:rPr>
              <a:t>http://ec.europa.eu/environment/water/participation/map_mc/map.htm</a:t>
            </a:r>
            <a:r>
              <a:rPr lang="es-ES" sz="1600">
                <a:solidFill>
                  <a:srgbClr val="009999"/>
                </a:solidFill>
                <a:latin typeface="Arial" charset="0"/>
                <a:ea typeface="MS PGothic" pitchFamily="34" charset="-128"/>
              </a:rPr>
              <a:t> </a:t>
            </a:r>
            <a:endParaRPr lang="es-ES" sz="1600">
              <a:solidFill>
                <a:srgbClr val="000000"/>
              </a:solidFill>
              <a:latin typeface="Arial" charset="0"/>
              <a:ea typeface="MS PGothic" pitchFamily="34" charset="-128"/>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Verdana"/>
        <a:ea typeface="Microsoft YaHei"/>
        <a:cs typeface=""/>
      </a:majorFont>
      <a:minorFont>
        <a:latin typeface="Verdana"/>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7000" b="1" i="0" u="none" strike="noStrike" cap="none" normalizeH="0" baseline="0" smtClean="0">
            <a:ln>
              <a:noFill/>
            </a:ln>
            <a:solidFill>
              <a:schemeClr val="bg1"/>
            </a:solidFill>
            <a:effectLst/>
            <a:latin typeface="Verdana" pitchFamily="32"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7000" b="1" i="0" u="none" strike="noStrike" cap="none" normalizeH="0" baseline="0" smtClean="0">
            <a:ln>
              <a:noFill/>
            </a:ln>
            <a:solidFill>
              <a:schemeClr val="bg1"/>
            </a:solidFill>
            <a:effectLst/>
            <a:latin typeface="Verdana" pitchFamily="32"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Verdana"/>
        <a:ea typeface="Microsoft YaHei"/>
        <a:cs typeface=""/>
      </a:majorFont>
      <a:minorFont>
        <a:latin typeface="Verdana"/>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7000" b="1" i="0" u="none" strike="noStrike" cap="none" normalizeH="0" baseline="0" smtClean="0">
            <a:ln>
              <a:noFill/>
            </a:ln>
            <a:solidFill>
              <a:schemeClr val="bg1"/>
            </a:solidFill>
            <a:effectLst/>
            <a:latin typeface="Verdana" pitchFamily="32"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7000" b="1" i="0" u="none" strike="noStrike" cap="none" normalizeH="0" baseline="0" smtClean="0">
            <a:ln>
              <a:noFill/>
            </a:ln>
            <a:solidFill>
              <a:schemeClr val="bg1"/>
            </a:solidFill>
            <a:effectLst/>
            <a:latin typeface="Verdana" pitchFamily="32" charset="0"/>
            <a:ea typeface="Microsoft YaHei"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5526</TotalTime>
  <Words>1467</Words>
  <Application>Microsoft Office PowerPoint</Application>
  <PresentationFormat>Экран (4:3)</PresentationFormat>
  <Paragraphs>248</Paragraphs>
  <Slides>16</Slides>
  <Notes>16</Notes>
  <HiddenSlides>0</HiddenSlides>
  <MMClips>0</MMClips>
  <ScaleCrop>false</ScaleCrop>
  <HeadingPairs>
    <vt:vector size="6" baseType="variant">
      <vt:variant>
        <vt:lpstr>Использованные шрифты</vt:lpstr>
      </vt:variant>
      <vt:variant>
        <vt:i4>7</vt:i4>
      </vt:variant>
      <vt:variant>
        <vt:lpstr>Тема</vt:lpstr>
      </vt:variant>
      <vt:variant>
        <vt:i4>2</vt:i4>
      </vt:variant>
      <vt:variant>
        <vt:lpstr>Заголовки слайдов</vt:lpstr>
      </vt:variant>
      <vt:variant>
        <vt:i4>16</vt:i4>
      </vt:variant>
    </vt:vector>
  </HeadingPairs>
  <TitlesOfParts>
    <vt:vector size="25" baseType="lpstr">
      <vt:lpstr>Verdana</vt:lpstr>
      <vt:lpstr>Microsoft YaHei</vt:lpstr>
      <vt:lpstr>Times New Roman</vt:lpstr>
      <vt:lpstr>Arial</vt:lpstr>
      <vt:lpstr>MS PGothic</vt:lpstr>
      <vt:lpstr>Wingdings</vt:lpstr>
      <vt:lpstr>Calibri</vt:lpstr>
      <vt:lpstr>Office Theme</vt:lpstr>
      <vt:lpstr>1_Office Theme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Blueprint</dc:title>
  <dc:creator>Jacques Delsalle</dc:creator>
  <cp:lastModifiedBy>User</cp:lastModifiedBy>
  <cp:revision>216</cp:revision>
  <cp:lastPrinted>2012-11-06T17:20:27Z</cp:lastPrinted>
  <dcterms:created xsi:type="dcterms:W3CDTF">2011-10-28T10:25:18Z</dcterms:created>
  <dcterms:modified xsi:type="dcterms:W3CDTF">2019-09-11T17:05:10Z</dcterms:modified>
</cp:coreProperties>
</file>