
<file path=[Content_Types].xml><?xml version="1.0" encoding="utf-8"?>
<Types xmlns="http://schemas.openxmlformats.org/package/2006/content-types">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theme/theme4.xml" ContentType="application/vnd.openxmlformats-officedocument.them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65" r:id="rId3"/>
  </p:sldMasterIdLst>
  <p:notesMasterIdLst>
    <p:notesMasterId r:id="rId17"/>
  </p:notesMasterIdLst>
  <p:sldIdLst>
    <p:sldId id="305" r:id="rId4"/>
    <p:sldId id="341" r:id="rId5"/>
    <p:sldId id="260" r:id="rId6"/>
    <p:sldId id="319" r:id="rId7"/>
    <p:sldId id="321" r:id="rId8"/>
    <p:sldId id="280" r:id="rId9"/>
    <p:sldId id="337" r:id="rId10"/>
    <p:sldId id="315" r:id="rId11"/>
    <p:sldId id="339" r:id="rId12"/>
    <p:sldId id="340" r:id="rId13"/>
    <p:sldId id="338" r:id="rId14"/>
    <p:sldId id="288" r:id="rId15"/>
    <p:sldId id="268" r:id="rId16"/>
  </p:sldIdLst>
  <p:sldSz cx="9144000" cy="6858000" type="screen4x3"/>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8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33" d="100"/>
          <a:sy n="33" d="100"/>
        </p:scale>
        <p:origin x="-1566" y="-87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8FE6B3A-39A8-4BBF-AA95-4A1766BFCC51}" type="datetimeFigureOut">
              <a:rPr lang="hu-HU" smtClean="0"/>
              <a:pPr/>
              <a:t>2019. 09. 11.</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E12B24A-D4A4-452D-8A5D-B27E8E76CE60}" type="slidenum">
              <a:rPr lang="hu-HU" smtClean="0"/>
              <a:pPr/>
              <a:t>‹#›</a:t>
            </a:fld>
            <a:endParaRPr lang="hu-HU"/>
          </a:p>
        </p:txBody>
      </p:sp>
    </p:spTree>
    <p:extLst>
      <p:ext uri="{BB962C8B-B14F-4D97-AF65-F5344CB8AC3E}">
        <p14:creationId xmlns:p14="http://schemas.microsoft.com/office/powerpoint/2010/main" xmlns="" val="3017417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smtClean="0"/>
              <a:t>Mintacím szerkesztése</a:t>
            </a:r>
            <a:endParaRPr lang="hu-HU"/>
          </a:p>
        </p:txBody>
      </p:sp>
      <p:sp>
        <p:nvSpPr>
          <p:cNvPr id="3" name="Alcím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hu-HU" smtClean="0"/>
              <a:t>Alcím mintájának szerkesztése</a:t>
            </a:r>
            <a:endParaRPr lang="hu-HU"/>
          </a:p>
        </p:txBody>
      </p:sp>
      <p:sp>
        <p:nvSpPr>
          <p:cNvPr id="4" name="Dátum helye 3"/>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2465399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370610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457200" y="274638"/>
            <a:ext cx="60198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15031123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267578194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724107074"/>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539985791"/>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xmlns="" val="371767943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589504815"/>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293522987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5513139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hu-HU" smtClean="0"/>
              <a:t>Mintaszöveg szerkesztése</a:t>
            </a:r>
          </a:p>
        </p:txBody>
      </p:sp>
      <p:sp>
        <p:nvSpPr>
          <p:cNvPr id="4" name="Dátum helye 3"/>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5" name="Élőláb helye 4"/>
          <p:cNvSpPr>
            <a:spLocks noGrp="1"/>
          </p:cNvSpPr>
          <p:nvPr>
            <p:ph type="ftr" sz="quarter" idx="11"/>
          </p:nvPr>
        </p:nvSpPr>
        <p:spPr/>
        <p:txBody>
          <a:bodyPr/>
          <a:lstStyle/>
          <a:p>
            <a:endParaRPr lang="hu-HU"/>
          </a:p>
        </p:txBody>
      </p:sp>
      <p:sp>
        <p:nvSpPr>
          <p:cNvPr id="6" name="Dia számának helye 5"/>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1032374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Dátum helye 4"/>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40407728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Dátum helye 6"/>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8" name="Élőláb helye 7"/>
          <p:cNvSpPr>
            <a:spLocks noGrp="1"/>
          </p:cNvSpPr>
          <p:nvPr>
            <p:ph type="ftr" sz="quarter" idx="11"/>
          </p:nvPr>
        </p:nvSpPr>
        <p:spPr/>
        <p:txBody>
          <a:bodyPr/>
          <a:lstStyle/>
          <a:p>
            <a:endParaRPr lang="hu-HU"/>
          </a:p>
        </p:txBody>
      </p:sp>
      <p:sp>
        <p:nvSpPr>
          <p:cNvPr id="9" name="Dia számának helye 8"/>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4152779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Dátum helye 2"/>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4" name="Élőláb helye 3"/>
          <p:cNvSpPr>
            <a:spLocks noGrp="1"/>
          </p:cNvSpPr>
          <p:nvPr>
            <p:ph type="ftr" sz="quarter" idx="11"/>
          </p:nvPr>
        </p:nvSpPr>
        <p:spPr/>
        <p:txBody>
          <a:bodyPr/>
          <a:lstStyle/>
          <a:p>
            <a:endParaRPr lang="hu-HU"/>
          </a:p>
        </p:txBody>
      </p:sp>
      <p:sp>
        <p:nvSpPr>
          <p:cNvPr id="5" name="Dia számának helye 4"/>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1374104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3" name="Élőláb helye 2"/>
          <p:cNvSpPr>
            <a:spLocks noGrp="1"/>
          </p:cNvSpPr>
          <p:nvPr>
            <p:ph type="ftr" sz="quarter" idx="11"/>
          </p:nvPr>
        </p:nvSpPr>
        <p:spPr/>
        <p:txBody>
          <a:bodyPr/>
          <a:lstStyle/>
          <a:p>
            <a:endParaRPr lang="hu-HU"/>
          </a:p>
        </p:txBody>
      </p:sp>
      <p:sp>
        <p:nvSpPr>
          <p:cNvPr id="4" name="Dia számának helye 3"/>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215561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36214578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hu-HU"/>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Dátum helye 4"/>
          <p:cNvSpPr>
            <a:spLocks noGrp="1"/>
          </p:cNvSpPr>
          <p:nvPr>
            <p:ph type="dt" sz="half" idx="10"/>
          </p:nvPr>
        </p:nvSpPr>
        <p:spPr/>
        <p:txBody>
          <a:bodyPr/>
          <a:lstStyle/>
          <a:p>
            <a:fld id="{C81D44EA-5E91-4BA2-A35A-DB9EB18F6BD5}" type="datetimeFigureOut">
              <a:rPr lang="hu-HU" smtClean="0"/>
              <a:pPr/>
              <a:t>2019. 09. 11.</a:t>
            </a:fld>
            <a:endParaRPr lang="hu-HU"/>
          </a:p>
        </p:txBody>
      </p:sp>
      <p:sp>
        <p:nvSpPr>
          <p:cNvPr id="6" name="Élőláb helye 5"/>
          <p:cNvSpPr>
            <a:spLocks noGrp="1"/>
          </p:cNvSpPr>
          <p:nvPr>
            <p:ph type="ftr" sz="quarter" idx="11"/>
          </p:nvPr>
        </p:nvSpPr>
        <p:spPr/>
        <p:txBody>
          <a:bodyPr/>
          <a:lstStyle/>
          <a:p>
            <a:endParaRPr lang="hu-HU"/>
          </a:p>
        </p:txBody>
      </p:sp>
      <p:sp>
        <p:nvSpPr>
          <p:cNvPr id="7" name="Dia számának helye 6"/>
          <p:cNvSpPr>
            <a:spLocks noGrp="1"/>
          </p:cNvSpPr>
          <p:nvPr>
            <p:ph type="sldNum" sz="quarter" idx="12"/>
          </p:nvPr>
        </p:nvSpPr>
        <p:spPr/>
        <p:txBody>
          <a:body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7159747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7.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hu-HU" smtClean="0"/>
              <a:t>Mintacím szerkesztése</a:t>
            </a:r>
            <a:endParaRPr lang="hu-HU"/>
          </a:p>
        </p:txBody>
      </p:sp>
      <p:sp>
        <p:nvSpPr>
          <p:cNvPr id="3" name="Szöveg hely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Dátum hely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1D44EA-5E91-4BA2-A35A-DB9EB18F6BD5}" type="datetimeFigureOut">
              <a:rPr lang="hu-HU" smtClean="0"/>
              <a:pPr/>
              <a:t>2019. 09. 11.</a:t>
            </a:fld>
            <a:endParaRPr lang="hu-HU"/>
          </a:p>
        </p:txBody>
      </p:sp>
      <p:sp>
        <p:nvSpPr>
          <p:cNvPr id="5" name="Élőláb hely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hu-HU"/>
          </a:p>
        </p:txBody>
      </p:sp>
      <p:sp>
        <p:nvSpPr>
          <p:cNvPr id="6" name="Dia számának hely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EFF613A-8E1C-47F7-919F-4B1496CBB798}" type="slidenum">
              <a:rPr lang="hu-HU" smtClean="0"/>
              <a:pPr/>
              <a:t>‹#›</a:t>
            </a:fld>
            <a:endParaRPr lang="hu-HU"/>
          </a:p>
        </p:txBody>
      </p:sp>
    </p:spTree>
    <p:extLst>
      <p:ext uri="{BB962C8B-B14F-4D97-AF65-F5344CB8AC3E}">
        <p14:creationId xmlns:p14="http://schemas.microsoft.com/office/powerpoint/2010/main" xmlns="" val="151685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304800" y="376238"/>
            <a:ext cx="608965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altLang="en-US" smtClean="0"/>
              <a:t>Mastertitelformat </a:t>
            </a:r>
            <a:br>
              <a:rPr lang="de-DE" altLang="en-US" smtClean="0"/>
            </a:br>
            <a:r>
              <a:rPr lang="de-DE" altLang="en-US" smtClean="0"/>
              <a:t>bearbeiten</a:t>
            </a:r>
          </a:p>
        </p:txBody>
      </p:sp>
      <p:sp>
        <p:nvSpPr>
          <p:cNvPr id="236547" name="Rectangle 3"/>
          <p:cNvSpPr>
            <a:spLocks noGrp="1" noChangeArrowheads="1"/>
          </p:cNvSpPr>
          <p:nvPr>
            <p:ph type="body" idx="1"/>
          </p:nvPr>
        </p:nvSpPr>
        <p:spPr bwMode="auto">
          <a:xfrm>
            <a:off x="304800" y="1905000"/>
            <a:ext cx="85344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36548" name="Line 4"/>
          <p:cNvSpPr>
            <a:spLocks noChangeShapeType="1"/>
          </p:cNvSpPr>
          <p:nvPr/>
        </p:nvSpPr>
        <p:spPr bwMode="auto">
          <a:xfrm>
            <a:off x="304800" y="1600200"/>
            <a:ext cx="853440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a:solidFill>
                <a:srgbClr val="000000"/>
              </a:solidFill>
              <a:ea typeface="MS PGothic" pitchFamily="34" charset="-128"/>
            </a:endParaRPr>
          </a:p>
        </p:txBody>
      </p:sp>
      <p:sp>
        <p:nvSpPr>
          <p:cNvPr id="236549" name="Line 5"/>
          <p:cNvSpPr>
            <a:spLocks noChangeShapeType="1"/>
          </p:cNvSpPr>
          <p:nvPr/>
        </p:nvSpPr>
        <p:spPr bwMode="auto">
          <a:xfrm>
            <a:off x="304800" y="381000"/>
            <a:ext cx="853440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a:solidFill>
                <a:srgbClr val="000000"/>
              </a:solidFill>
              <a:ea typeface="MS PGothic" pitchFamily="34" charset="-128"/>
            </a:endParaRPr>
          </a:p>
        </p:txBody>
      </p:sp>
      <p:pic>
        <p:nvPicPr>
          <p:cNvPr id="236550" name="Picture 6"/>
          <p:cNvPicPr preferRelativeResize="0">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38875" y="457200"/>
            <a:ext cx="2449513" cy="1260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714868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ransition/>
  <p:txStyles>
    <p:titleStyle>
      <a:lvl1pPr algn="l" rtl="0" fontAlgn="base">
        <a:lnSpc>
          <a:spcPct val="80000"/>
        </a:lnSpc>
        <a:spcBef>
          <a:spcPct val="0"/>
        </a:spcBef>
        <a:spcAft>
          <a:spcPct val="0"/>
        </a:spcAft>
        <a:defRPr sz="3600" b="1">
          <a:solidFill>
            <a:schemeClr val="tx2"/>
          </a:solidFill>
          <a:latin typeface="+mj-lt"/>
          <a:ea typeface="+mj-ea"/>
          <a:cs typeface="+mj-cs"/>
        </a:defRPr>
      </a:lvl1pPr>
      <a:lvl2pPr algn="l" rtl="0" fontAlgn="base">
        <a:lnSpc>
          <a:spcPct val="80000"/>
        </a:lnSpc>
        <a:spcBef>
          <a:spcPct val="0"/>
        </a:spcBef>
        <a:spcAft>
          <a:spcPct val="0"/>
        </a:spcAft>
        <a:defRPr sz="3600" b="1">
          <a:solidFill>
            <a:schemeClr val="tx2"/>
          </a:solidFill>
          <a:latin typeface="Arial" charset="0"/>
          <a:cs typeface="Arial" charset="0"/>
        </a:defRPr>
      </a:lvl2pPr>
      <a:lvl3pPr algn="l" rtl="0" fontAlgn="base">
        <a:lnSpc>
          <a:spcPct val="80000"/>
        </a:lnSpc>
        <a:spcBef>
          <a:spcPct val="0"/>
        </a:spcBef>
        <a:spcAft>
          <a:spcPct val="0"/>
        </a:spcAft>
        <a:defRPr sz="3600" b="1">
          <a:solidFill>
            <a:schemeClr val="tx2"/>
          </a:solidFill>
          <a:latin typeface="Arial" charset="0"/>
          <a:cs typeface="Arial" charset="0"/>
        </a:defRPr>
      </a:lvl3pPr>
      <a:lvl4pPr algn="l" rtl="0" fontAlgn="base">
        <a:lnSpc>
          <a:spcPct val="80000"/>
        </a:lnSpc>
        <a:spcBef>
          <a:spcPct val="0"/>
        </a:spcBef>
        <a:spcAft>
          <a:spcPct val="0"/>
        </a:spcAft>
        <a:defRPr sz="3600" b="1">
          <a:solidFill>
            <a:schemeClr val="tx2"/>
          </a:solidFill>
          <a:latin typeface="Arial" charset="0"/>
          <a:cs typeface="Arial" charset="0"/>
        </a:defRPr>
      </a:lvl4pPr>
      <a:lvl5pPr algn="l" rtl="0" fontAlgn="base">
        <a:lnSpc>
          <a:spcPct val="80000"/>
        </a:lnSpc>
        <a:spcBef>
          <a:spcPct val="0"/>
        </a:spcBef>
        <a:spcAft>
          <a:spcPct val="0"/>
        </a:spcAft>
        <a:defRPr sz="3600" b="1">
          <a:solidFill>
            <a:schemeClr val="tx2"/>
          </a:solidFill>
          <a:latin typeface="Arial" charset="0"/>
          <a:cs typeface="Arial" charset="0"/>
        </a:defRPr>
      </a:lvl5pPr>
      <a:lvl6pPr marL="457200" algn="l" rtl="0" fontAlgn="base">
        <a:lnSpc>
          <a:spcPct val="80000"/>
        </a:lnSpc>
        <a:spcBef>
          <a:spcPct val="0"/>
        </a:spcBef>
        <a:spcAft>
          <a:spcPct val="0"/>
        </a:spcAft>
        <a:defRPr sz="3600" b="1">
          <a:solidFill>
            <a:schemeClr val="tx2"/>
          </a:solidFill>
          <a:latin typeface="Arial" charset="0"/>
          <a:cs typeface="Arial" charset="0"/>
        </a:defRPr>
      </a:lvl6pPr>
      <a:lvl7pPr marL="914400" algn="l" rtl="0" fontAlgn="base">
        <a:lnSpc>
          <a:spcPct val="80000"/>
        </a:lnSpc>
        <a:spcBef>
          <a:spcPct val="0"/>
        </a:spcBef>
        <a:spcAft>
          <a:spcPct val="0"/>
        </a:spcAft>
        <a:defRPr sz="3600" b="1">
          <a:solidFill>
            <a:schemeClr val="tx2"/>
          </a:solidFill>
          <a:latin typeface="Arial" charset="0"/>
          <a:cs typeface="Arial" charset="0"/>
        </a:defRPr>
      </a:lvl7pPr>
      <a:lvl8pPr marL="1371600" algn="l" rtl="0" fontAlgn="base">
        <a:lnSpc>
          <a:spcPct val="80000"/>
        </a:lnSpc>
        <a:spcBef>
          <a:spcPct val="0"/>
        </a:spcBef>
        <a:spcAft>
          <a:spcPct val="0"/>
        </a:spcAft>
        <a:defRPr sz="3600" b="1">
          <a:solidFill>
            <a:schemeClr val="tx2"/>
          </a:solidFill>
          <a:latin typeface="Arial" charset="0"/>
          <a:cs typeface="Arial" charset="0"/>
        </a:defRPr>
      </a:lvl8pPr>
      <a:lvl9pPr marL="1828800" algn="l" rtl="0" fontAlgn="base">
        <a:lnSpc>
          <a:spcPct val="80000"/>
        </a:lnSpc>
        <a:spcBef>
          <a:spcPct val="0"/>
        </a:spcBef>
        <a:spcAft>
          <a:spcPct val="0"/>
        </a:spcAft>
        <a:defRPr sz="3600" b="1">
          <a:solidFill>
            <a:schemeClr val="tx2"/>
          </a:solidFill>
          <a:latin typeface="Arial" charset="0"/>
          <a:cs typeface="Arial" charset="0"/>
        </a:defRPr>
      </a:lvl9pPr>
    </p:titleStyle>
    <p:bodyStyle>
      <a:lvl1pPr marL="266700" indent="-266700" algn="l" rtl="0" fontAlgn="base">
        <a:spcBef>
          <a:spcPct val="20000"/>
        </a:spcBef>
        <a:spcAft>
          <a:spcPct val="0"/>
        </a:spcAft>
        <a:defRPr sz="2400">
          <a:solidFill>
            <a:schemeClr val="tx1"/>
          </a:solidFill>
          <a:latin typeface="+mn-lt"/>
          <a:ea typeface="+mn-ea"/>
          <a:cs typeface="+mn-cs"/>
        </a:defRPr>
      </a:lvl1pPr>
      <a:lvl2pPr marL="1009650" indent="-563563" algn="l" rtl="0" fontAlgn="base">
        <a:spcBef>
          <a:spcPct val="20000"/>
        </a:spcBef>
        <a:spcAft>
          <a:spcPct val="0"/>
        </a:spcAft>
        <a:buSzPct val="70000"/>
        <a:buFont typeface="Times" pitchFamily="18" charset="0"/>
        <a:buBlip>
          <a:blip r:embed="rId6"/>
        </a:buBlip>
        <a:defRPr sz="2800">
          <a:solidFill>
            <a:schemeClr val="tx2"/>
          </a:solidFill>
          <a:latin typeface="+mn-lt"/>
          <a:cs typeface="+mn-cs"/>
        </a:defRPr>
      </a:lvl2pPr>
      <a:lvl3pPr marL="1417638" indent="-228600" algn="l" rtl="0" fontAlgn="base">
        <a:lnSpc>
          <a:spcPct val="110000"/>
        </a:lnSpc>
        <a:spcBef>
          <a:spcPct val="20000"/>
        </a:spcBef>
        <a:spcAft>
          <a:spcPct val="0"/>
        </a:spcAft>
        <a:buBlip>
          <a:blip r:embed="rId6"/>
        </a:buBlip>
        <a:defRPr sz="2000">
          <a:solidFill>
            <a:schemeClr val="tx2"/>
          </a:solidFill>
          <a:latin typeface="+mn-lt"/>
          <a:cs typeface="+mn-cs"/>
        </a:defRPr>
      </a:lvl3pPr>
      <a:lvl4pPr marL="1825625" indent="-228600" algn="l" rtl="0" fontAlgn="base">
        <a:spcBef>
          <a:spcPct val="20000"/>
        </a:spcBef>
        <a:spcAft>
          <a:spcPct val="0"/>
        </a:spcAft>
        <a:defRPr>
          <a:solidFill>
            <a:schemeClr val="tx2"/>
          </a:solidFill>
          <a:latin typeface="+mn-lt"/>
          <a:cs typeface="+mn-cs"/>
        </a:defRPr>
      </a:lvl4pPr>
      <a:lvl5pPr marL="2233613" indent="-228600" algn="l" rtl="0" fontAlgn="base">
        <a:spcBef>
          <a:spcPct val="20000"/>
        </a:spcBef>
        <a:spcAft>
          <a:spcPct val="0"/>
        </a:spcAft>
        <a:defRPr>
          <a:solidFill>
            <a:schemeClr val="tx2"/>
          </a:solidFill>
          <a:latin typeface="+mn-lt"/>
          <a:cs typeface="+mn-cs"/>
        </a:defRPr>
      </a:lvl5pPr>
      <a:lvl6pPr marL="2690813" indent="-228600" algn="l" rtl="0" fontAlgn="base">
        <a:spcBef>
          <a:spcPct val="20000"/>
        </a:spcBef>
        <a:spcAft>
          <a:spcPct val="0"/>
        </a:spcAft>
        <a:defRPr>
          <a:solidFill>
            <a:schemeClr val="tx2"/>
          </a:solidFill>
          <a:latin typeface="+mn-lt"/>
          <a:cs typeface="+mn-cs"/>
        </a:defRPr>
      </a:lvl6pPr>
      <a:lvl7pPr marL="3148013" indent="-228600" algn="l" rtl="0" fontAlgn="base">
        <a:spcBef>
          <a:spcPct val="20000"/>
        </a:spcBef>
        <a:spcAft>
          <a:spcPct val="0"/>
        </a:spcAft>
        <a:defRPr>
          <a:solidFill>
            <a:schemeClr val="tx2"/>
          </a:solidFill>
          <a:latin typeface="+mn-lt"/>
          <a:cs typeface="+mn-cs"/>
        </a:defRPr>
      </a:lvl7pPr>
      <a:lvl8pPr marL="3605213" indent="-228600" algn="l" rtl="0" fontAlgn="base">
        <a:spcBef>
          <a:spcPct val="20000"/>
        </a:spcBef>
        <a:spcAft>
          <a:spcPct val="0"/>
        </a:spcAft>
        <a:defRPr>
          <a:solidFill>
            <a:schemeClr val="tx2"/>
          </a:solidFill>
          <a:latin typeface="+mn-lt"/>
          <a:cs typeface="+mn-cs"/>
        </a:defRPr>
      </a:lvl8pPr>
      <a:lvl9pPr marL="4062413" indent="-228600" algn="l" rtl="0" fontAlgn="base">
        <a:spcBef>
          <a:spcPct val="20000"/>
        </a:spcBef>
        <a:spcAft>
          <a:spcPct val="0"/>
        </a:spcAft>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36546" name="Rectangle 2"/>
          <p:cNvSpPr>
            <a:spLocks noGrp="1" noChangeArrowheads="1"/>
          </p:cNvSpPr>
          <p:nvPr>
            <p:ph type="title"/>
          </p:nvPr>
        </p:nvSpPr>
        <p:spPr bwMode="auto">
          <a:xfrm>
            <a:off x="304800" y="376238"/>
            <a:ext cx="6089650" cy="1219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e-DE" altLang="en-US" smtClean="0"/>
              <a:t>Mastertitelformat </a:t>
            </a:r>
            <a:br>
              <a:rPr lang="de-DE" altLang="en-US" smtClean="0"/>
            </a:br>
            <a:r>
              <a:rPr lang="de-DE" altLang="en-US" smtClean="0"/>
              <a:t>bearbeiten</a:t>
            </a:r>
          </a:p>
        </p:txBody>
      </p:sp>
      <p:sp>
        <p:nvSpPr>
          <p:cNvPr id="236547" name="Rectangle 3"/>
          <p:cNvSpPr>
            <a:spLocks noGrp="1" noChangeArrowheads="1"/>
          </p:cNvSpPr>
          <p:nvPr>
            <p:ph type="body" idx="1"/>
          </p:nvPr>
        </p:nvSpPr>
        <p:spPr bwMode="auto">
          <a:xfrm>
            <a:off x="304800" y="1905000"/>
            <a:ext cx="8534400" cy="426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endParaRPr lang="en-US" altLang="en-US" smtClean="0"/>
          </a:p>
        </p:txBody>
      </p:sp>
      <p:sp>
        <p:nvSpPr>
          <p:cNvPr id="236548" name="Line 4"/>
          <p:cNvSpPr>
            <a:spLocks noChangeShapeType="1"/>
          </p:cNvSpPr>
          <p:nvPr/>
        </p:nvSpPr>
        <p:spPr bwMode="auto">
          <a:xfrm>
            <a:off x="304800" y="1600200"/>
            <a:ext cx="853440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a:solidFill>
                <a:srgbClr val="000000"/>
              </a:solidFill>
              <a:ea typeface="MS PGothic" pitchFamily="34" charset="-128"/>
            </a:endParaRPr>
          </a:p>
        </p:txBody>
      </p:sp>
      <p:sp>
        <p:nvSpPr>
          <p:cNvPr id="236549" name="Line 5"/>
          <p:cNvSpPr>
            <a:spLocks noChangeShapeType="1"/>
          </p:cNvSpPr>
          <p:nvPr/>
        </p:nvSpPr>
        <p:spPr bwMode="auto">
          <a:xfrm>
            <a:off x="304800" y="381000"/>
            <a:ext cx="8534400" cy="0"/>
          </a:xfrm>
          <a:prstGeom prst="line">
            <a:avLst/>
          </a:prstGeom>
          <a:noFill/>
          <a:ln w="12700">
            <a:solidFill>
              <a:schemeClr val="tx2"/>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pPr eaLnBrk="0" fontAlgn="base" hangingPunct="0">
              <a:spcBef>
                <a:spcPct val="0"/>
              </a:spcBef>
              <a:spcAft>
                <a:spcPct val="0"/>
              </a:spcAft>
            </a:pPr>
            <a:endParaRPr lang="en-GB" sz="2400" b="1">
              <a:solidFill>
                <a:srgbClr val="000000"/>
              </a:solidFill>
              <a:ea typeface="MS PGothic" pitchFamily="34" charset="-128"/>
            </a:endParaRPr>
          </a:p>
        </p:txBody>
      </p:sp>
      <p:pic>
        <p:nvPicPr>
          <p:cNvPr id="236550" name="Picture 6"/>
          <p:cNvPicPr preferRelativeResize="0">
            <a:picLocks noChangeAspect="1" noChangeArrowheads="1"/>
          </p:cNvPicPr>
          <p:nvPr/>
        </p:nvPicPr>
        <p:blipFill>
          <a:blip r:embed="rId5">
            <a:extLst>
              <a:ext uri="{28A0092B-C50C-407E-A947-70E740481C1C}">
                <a14:useLocalDpi xmlns:a14="http://schemas.microsoft.com/office/drawing/2010/main" xmlns="" val="0"/>
              </a:ext>
            </a:extLst>
          </a:blip>
          <a:srcRect/>
          <a:stretch>
            <a:fillRect/>
          </a:stretch>
        </p:blipFill>
        <p:spPr bwMode="auto">
          <a:xfrm>
            <a:off x="6238875" y="457200"/>
            <a:ext cx="2449513" cy="12604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18591435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Lst>
  <p:transition/>
  <p:txStyles>
    <p:titleStyle>
      <a:lvl1pPr algn="l" rtl="0" fontAlgn="base">
        <a:lnSpc>
          <a:spcPct val="80000"/>
        </a:lnSpc>
        <a:spcBef>
          <a:spcPct val="0"/>
        </a:spcBef>
        <a:spcAft>
          <a:spcPct val="0"/>
        </a:spcAft>
        <a:defRPr sz="3600" b="1">
          <a:solidFill>
            <a:schemeClr val="tx2"/>
          </a:solidFill>
          <a:latin typeface="+mj-lt"/>
          <a:ea typeface="+mj-ea"/>
          <a:cs typeface="+mj-cs"/>
        </a:defRPr>
      </a:lvl1pPr>
      <a:lvl2pPr algn="l" rtl="0" fontAlgn="base">
        <a:lnSpc>
          <a:spcPct val="80000"/>
        </a:lnSpc>
        <a:spcBef>
          <a:spcPct val="0"/>
        </a:spcBef>
        <a:spcAft>
          <a:spcPct val="0"/>
        </a:spcAft>
        <a:defRPr sz="3600" b="1">
          <a:solidFill>
            <a:schemeClr val="tx2"/>
          </a:solidFill>
          <a:latin typeface="Arial" charset="0"/>
          <a:cs typeface="Arial" charset="0"/>
        </a:defRPr>
      </a:lvl2pPr>
      <a:lvl3pPr algn="l" rtl="0" fontAlgn="base">
        <a:lnSpc>
          <a:spcPct val="80000"/>
        </a:lnSpc>
        <a:spcBef>
          <a:spcPct val="0"/>
        </a:spcBef>
        <a:spcAft>
          <a:spcPct val="0"/>
        </a:spcAft>
        <a:defRPr sz="3600" b="1">
          <a:solidFill>
            <a:schemeClr val="tx2"/>
          </a:solidFill>
          <a:latin typeface="Arial" charset="0"/>
          <a:cs typeface="Arial" charset="0"/>
        </a:defRPr>
      </a:lvl3pPr>
      <a:lvl4pPr algn="l" rtl="0" fontAlgn="base">
        <a:lnSpc>
          <a:spcPct val="80000"/>
        </a:lnSpc>
        <a:spcBef>
          <a:spcPct val="0"/>
        </a:spcBef>
        <a:spcAft>
          <a:spcPct val="0"/>
        </a:spcAft>
        <a:defRPr sz="3600" b="1">
          <a:solidFill>
            <a:schemeClr val="tx2"/>
          </a:solidFill>
          <a:latin typeface="Arial" charset="0"/>
          <a:cs typeface="Arial" charset="0"/>
        </a:defRPr>
      </a:lvl4pPr>
      <a:lvl5pPr algn="l" rtl="0" fontAlgn="base">
        <a:lnSpc>
          <a:spcPct val="80000"/>
        </a:lnSpc>
        <a:spcBef>
          <a:spcPct val="0"/>
        </a:spcBef>
        <a:spcAft>
          <a:spcPct val="0"/>
        </a:spcAft>
        <a:defRPr sz="3600" b="1">
          <a:solidFill>
            <a:schemeClr val="tx2"/>
          </a:solidFill>
          <a:latin typeface="Arial" charset="0"/>
          <a:cs typeface="Arial" charset="0"/>
        </a:defRPr>
      </a:lvl5pPr>
      <a:lvl6pPr marL="457200" algn="l" rtl="0" fontAlgn="base">
        <a:lnSpc>
          <a:spcPct val="80000"/>
        </a:lnSpc>
        <a:spcBef>
          <a:spcPct val="0"/>
        </a:spcBef>
        <a:spcAft>
          <a:spcPct val="0"/>
        </a:spcAft>
        <a:defRPr sz="3600" b="1">
          <a:solidFill>
            <a:schemeClr val="tx2"/>
          </a:solidFill>
          <a:latin typeface="Arial" charset="0"/>
          <a:cs typeface="Arial" charset="0"/>
        </a:defRPr>
      </a:lvl6pPr>
      <a:lvl7pPr marL="914400" algn="l" rtl="0" fontAlgn="base">
        <a:lnSpc>
          <a:spcPct val="80000"/>
        </a:lnSpc>
        <a:spcBef>
          <a:spcPct val="0"/>
        </a:spcBef>
        <a:spcAft>
          <a:spcPct val="0"/>
        </a:spcAft>
        <a:defRPr sz="3600" b="1">
          <a:solidFill>
            <a:schemeClr val="tx2"/>
          </a:solidFill>
          <a:latin typeface="Arial" charset="0"/>
          <a:cs typeface="Arial" charset="0"/>
        </a:defRPr>
      </a:lvl7pPr>
      <a:lvl8pPr marL="1371600" algn="l" rtl="0" fontAlgn="base">
        <a:lnSpc>
          <a:spcPct val="80000"/>
        </a:lnSpc>
        <a:spcBef>
          <a:spcPct val="0"/>
        </a:spcBef>
        <a:spcAft>
          <a:spcPct val="0"/>
        </a:spcAft>
        <a:defRPr sz="3600" b="1">
          <a:solidFill>
            <a:schemeClr val="tx2"/>
          </a:solidFill>
          <a:latin typeface="Arial" charset="0"/>
          <a:cs typeface="Arial" charset="0"/>
        </a:defRPr>
      </a:lvl8pPr>
      <a:lvl9pPr marL="1828800" algn="l" rtl="0" fontAlgn="base">
        <a:lnSpc>
          <a:spcPct val="80000"/>
        </a:lnSpc>
        <a:spcBef>
          <a:spcPct val="0"/>
        </a:spcBef>
        <a:spcAft>
          <a:spcPct val="0"/>
        </a:spcAft>
        <a:defRPr sz="3600" b="1">
          <a:solidFill>
            <a:schemeClr val="tx2"/>
          </a:solidFill>
          <a:latin typeface="Arial" charset="0"/>
          <a:cs typeface="Arial" charset="0"/>
        </a:defRPr>
      </a:lvl9pPr>
    </p:titleStyle>
    <p:bodyStyle>
      <a:lvl1pPr marL="266700" indent="-266700" algn="l" rtl="0" fontAlgn="base">
        <a:spcBef>
          <a:spcPct val="20000"/>
        </a:spcBef>
        <a:spcAft>
          <a:spcPct val="0"/>
        </a:spcAft>
        <a:defRPr sz="2400">
          <a:solidFill>
            <a:schemeClr val="tx1"/>
          </a:solidFill>
          <a:latin typeface="+mn-lt"/>
          <a:ea typeface="+mn-ea"/>
          <a:cs typeface="+mn-cs"/>
        </a:defRPr>
      </a:lvl1pPr>
      <a:lvl2pPr marL="1009650" indent="-563563" algn="l" rtl="0" fontAlgn="base">
        <a:spcBef>
          <a:spcPct val="20000"/>
        </a:spcBef>
        <a:spcAft>
          <a:spcPct val="0"/>
        </a:spcAft>
        <a:buSzPct val="70000"/>
        <a:buFont typeface="Times" pitchFamily="18" charset="0"/>
        <a:buBlip>
          <a:blip r:embed="rId6"/>
        </a:buBlip>
        <a:defRPr sz="2800">
          <a:solidFill>
            <a:schemeClr val="tx2"/>
          </a:solidFill>
          <a:latin typeface="+mn-lt"/>
          <a:cs typeface="+mn-cs"/>
        </a:defRPr>
      </a:lvl2pPr>
      <a:lvl3pPr marL="1417638" indent="-228600" algn="l" rtl="0" fontAlgn="base">
        <a:lnSpc>
          <a:spcPct val="110000"/>
        </a:lnSpc>
        <a:spcBef>
          <a:spcPct val="20000"/>
        </a:spcBef>
        <a:spcAft>
          <a:spcPct val="0"/>
        </a:spcAft>
        <a:buBlip>
          <a:blip r:embed="rId6"/>
        </a:buBlip>
        <a:defRPr sz="2000">
          <a:solidFill>
            <a:schemeClr val="tx2"/>
          </a:solidFill>
          <a:latin typeface="+mn-lt"/>
          <a:cs typeface="+mn-cs"/>
        </a:defRPr>
      </a:lvl3pPr>
      <a:lvl4pPr marL="1825625" indent="-228600" algn="l" rtl="0" fontAlgn="base">
        <a:spcBef>
          <a:spcPct val="20000"/>
        </a:spcBef>
        <a:spcAft>
          <a:spcPct val="0"/>
        </a:spcAft>
        <a:defRPr>
          <a:solidFill>
            <a:schemeClr val="tx2"/>
          </a:solidFill>
          <a:latin typeface="+mn-lt"/>
          <a:cs typeface="+mn-cs"/>
        </a:defRPr>
      </a:lvl4pPr>
      <a:lvl5pPr marL="2233613" indent="-228600" algn="l" rtl="0" fontAlgn="base">
        <a:spcBef>
          <a:spcPct val="20000"/>
        </a:spcBef>
        <a:spcAft>
          <a:spcPct val="0"/>
        </a:spcAft>
        <a:defRPr>
          <a:solidFill>
            <a:schemeClr val="tx2"/>
          </a:solidFill>
          <a:latin typeface="+mn-lt"/>
          <a:cs typeface="+mn-cs"/>
        </a:defRPr>
      </a:lvl5pPr>
      <a:lvl6pPr marL="2690813" indent="-228600" algn="l" rtl="0" fontAlgn="base">
        <a:spcBef>
          <a:spcPct val="20000"/>
        </a:spcBef>
        <a:spcAft>
          <a:spcPct val="0"/>
        </a:spcAft>
        <a:defRPr>
          <a:solidFill>
            <a:schemeClr val="tx2"/>
          </a:solidFill>
          <a:latin typeface="+mn-lt"/>
          <a:cs typeface="+mn-cs"/>
        </a:defRPr>
      </a:lvl6pPr>
      <a:lvl7pPr marL="3148013" indent="-228600" algn="l" rtl="0" fontAlgn="base">
        <a:spcBef>
          <a:spcPct val="20000"/>
        </a:spcBef>
        <a:spcAft>
          <a:spcPct val="0"/>
        </a:spcAft>
        <a:defRPr>
          <a:solidFill>
            <a:schemeClr val="tx2"/>
          </a:solidFill>
          <a:latin typeface="+mn-lt"/>
          <a:cs typeface="+mn-cs"/>
        </a:defRPr>
      </a:lvl7pPr>
      <a:lvl8pPr marL="3605213" indent="-228600" algn="l" rtl="0" fontAlgn="base">
        <a:spcBef>
          <a:spcPct val="20000"/>
        </a:spcBef>
        <a:spcAft>
          <a:spcPct val="0"/>
        </a:spcAft>
        <a:defRPr>
          <a:solidFill>
            <a:schemeClr val="tx2"/>
          </a:solidFill>
          <a:latin typeface="+mn-lt"/>
          <a:cs typeface="+mn-cs"/>
        </a:defRPr>
      </a:lvl8pPr>
      <a:lvl9pPr marL="4062413" indent="-228600" algn="l" rtl="0" fontAlgn="base">
        <a:spcBef>
          <a:spcPct val="20000"/>
        </a:spcBef>
        <a:spcAft>
          <a:spcPct val="0"/>
        </a:spcAft>
        <a:defRPr>
          <a:solidFill>
            <a:schemeClr val="tx2"/>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hyperlink" Target="http://www.danubeenvironmentalrisks.eu/" TargetMode="External"/><Relationship Id="rId7"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mailto:manuela.miron@map.gov.ro" TargetMode="External"/><Relationship Id="rId4" Type="http://schemas.openxmlformats.org/officeDocument/2006/relationships/hyperlink" Target="mailto:Danube.Envirisks@mfa.gov.hu"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danubeenvironmentalrisks.eu/news/common-findings-of-the-flood-protection-education-workshop" TargetMode="External"/><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hyperlink" Target="http://www.danube-forum-budapest.eu/danube-forum-budapest/pages/22601-side-event-eusdr-environmental-pillar-stakeholder-seminar"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11420" t="27814" r="32927" b="15802"/>
          <a:stretch/>
        </p:blipFill>
        <p:spPr bwMode="auto">
          <a:xfrm>
            <a:off x="388151" y="4951669"/>
            <a:ext cx="2887705" cy="164568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zövegdoboz 3"/>
          <p:cNvSpPr txBox="1"/>
          <p:nvPr/>
        </p:nvSpPr>
        <p:spPr>
          <a:xfrm>
            <a:off x="3869432" y="5451344"/>
            <a:ext cx="4752528" cy="646331"/>
          </a:xfrm>
          <a:prstGeom prst="rect">
            <a:avLst/>
          </a:prstGeom>
          <a:noFill/>
        </p:spPr>
        <p:txBody>
          <a:bodyPr wrap="square" rtlCol="0">
            <a:spAutoFit/>
          </a:bodyPr>
          <a:lstStyle/>
          <a:p>
            <a:pPr algn="r"/>
            <a:r>
              <a:rPr lang="hu-HU" dirty="0" smtClean="0">
                <a:solidFill>
                  <a:schemeClr val="tx1">
                    <a:lumMod val="65000"/>
                    <a:lumOff val="35000"/>
                  </a:schemeClr>
                </a:solidFill>
              </a:rPr>
              <a:t>Status </a:t>
            </a:r>
            <a:r>
              <a:rPr lang="hu-HU" dirty="0" err="1" smtClean="0">
                <a:solidFill>
                  <a:schemeClr val="tx1">
                    <a:lumMod val="65000"/>
                    <a:lumOff val="35000"/>
                  </a:schemeClr>
                </a:solidFill>
              </a:rPr>
              <a:t>report</a:t>
            </a:r>
            <a:r>
              <a:rPr lang="hu-HU" dirty="0" smtClean="0">
                <a:solidFill>
                  <a:schemeClr val="tx1">
                    <a:lumMod val="65000"/>
                    <a:lumOff val="35000"/>
                  </a:schemeClr>
                </a:solidFill>
              </a:rPr>
              <a:t>; Károly Gombás</a:t>
            </a:r>
          </a:p>
          <a:p>
            <a:pPr algn="r"/>
            <a:r>
              <a:rPr lang="hu-HU" dirty="0" smtClean="0">
                <a:solidFill>
                  <a:schemeClr val="tx1">
                    <a:lumMod val="65000"/>
                    <a:lumOff val="35000"/>
                  </a:schemeClr>
                </a:solidFill>
              </a:rPr>
              <a:t>16.10.2017, Budapest</a:t>
            </a:r>
            <a:endParaRPr lang="hu-HU" dirty="0">
              <a:solidFill>
                <a:schemeClr val="tx1">
                  <a:lumMod val="65000"/>
                  <a:lumOff val="35000"/>
                </a:schemeClr>
              </a:solidFill>
            </a:endParaRPr>
          </a:p>
        </p:txBody>
      </p:sp>
      <p:pic>
        <p:nvPicPr>
          <p:cNvPr id="5" name="Picture 2" descr="News"/>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0" y="-27384"/>
            <a:ext cx="9144000" cy="3743325"/>
          </a:xfrm>
          <a:prstGeom prst="rect">
            <a:avLst/>
          </a:prstGeom>
          <a:noFill/>
          <a:extLst>
            <a:ext uri="{909E8E84-426E-40DD-AFC4-6F175D3DCCD1}">
              <a14:hiddenFill xmlns:a14="http://schemas.microsoft.com/office/drawing/2010/main" xmlns="">
                <a:solidFill>
                  <a:srgbClr val="FFFFFF"/>
                </a:solidFill>
              </a14:hiddenFill>
            </a:ext>
          </a:extLst>
        </p:spPr>
      </p:pic>
      <p:sp>
        <p:nvSpPr>
          <p:cNvPr id="9" name="Rectangle 2"/>
          <p:cNvSpPr txBox="1">
            <a:spLocks noChangeArrowheads="1"/>
          </p:cNvSpPr>
          <p:nvPr/>
        </p:nvSpPr>
        <p:spPr>
          <a:xfrm>
            <a:off x="0" y="3861047"/>
            <a:ext cx="9143999" cy="1152129"/>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hu-HU" altLang="hu-HU" sz="2600" b="1" smtClean="0">
                <a:latin typeface="Constantia" pitchFamily="18" charset="0"/>
              </a:rPr>
              <a:t>Danube Region Strategy and PA5 - Environmental Risks</a:t>
            </a:r>
            <a:endParaRPr lang="en-US" altLang="hu-HU" sz="2600" b="1" dirty="0" smtClean="0">
              <a:latin typeface="Constantia" pitchFamily="18" charset="0"/>
            </a:endParaRPr>
          </a:p>
        </p:txBody>
      </p:sp>
    </p:spTree>
    <p:extLst>
      <p:ext uri="{BB962C8B-B14F-4D97-AF65-F5344CB8AC3E}">
        <p14:creationId xmlns:p14="http://schemas.microsoft.com/office/powerpoint/2010/main" xmlns="" val="401627295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a:bodyPr>
          <a:lstStyle/>
          <a:p>
            <a:pPr algn="l"/>
            <a:r>
              <a:rPr lang="hu-HU" sz="3200" u="sng" dirty="0" smtClean="0"/>
              <a:t>DAREFFORT project</a:t>
            </a:r>
            <a:endParaRPr lang="hu-HU" sz="3200" u="sng" dirty="0"/>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pic>
        <p:nvPicPr>
          <p:cNvPr id="1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
        <p:nvSpPr>
          <p:cNvPr id="11" name="Tartalom helye 2"/>
          <p:cNvSpPr>
            <a:spLocks noGrp="1"/>
          </p:cNvSpPr>
          <p:nvPr>
            <p:ph idx="1"/>
          </p:nvPr>
        </p:nvSpPr>
        <p:spPr>
          <a:xfrm>
            <a:off x="179388" y="981075"/>
            <a:ext cx="8857107" cy="5761038"/>
          </a:xfrm>
        </p:spPr>
        <p:txBody>
          <a:bodyPr>
            <a:noAutofit/>
          </a:bodyPr>
          <a:lstStyle/>
          <a:p>
            <a:pPr>
              <a:spcBef>
                <a:spcPts val="0"/>
              </a:spcBef>
            </a:pPr>
            <a:r>
              <a:rPr lang="en-US" sz="2600" b="1" dirty="0"/>
              <a:t>Danube River Basin Enhanced Flood Forecasting Cooperation</a:t>
            </a:r>
            <a:endParaRPr lang="hu-HU" sz="2600" b="1" dirty="0" smtClean="0"/>
          </a:p>
          <a:p>
            <a:pPr>
              <a:spcBef>
                <a:spcPts val="0"/>
              </a:spcBef>
            </a:pPr>
            <a:r>
              <a:rPr lang="hu-HU" sz="2600" dirty="0" err="1" smtClean="0"/>
              <a:t>Subsidy</a:t>
            </a:r>
            <a:r>
              <a:rPr lang="hu-HU" sz="2600" dirty="0" smtClean="0"/>
              <a:t> </a:t>
            </a:r>
            <a:r>
              <a:rPr lang="hu-HU" sz="2600" dirty="0" err="1" smtClean="0"/>
              <a:t>programme</a:t>
            </a:r>
            <a:r>
              <a:rPr lang="hu-HU" sz="2600" dirty="0" smtClean="0"/>
              <a:t>: DTP 2nd </a:t>
            </a:r>
            <a:r>
              <a:rPr lang="hu-HU" sz="2600" dirty="0" err="1" smtClean="0"/>
              <a:t>call</a:t>
            </a:r>
            <a:r>
              <a:rPr lang="hu-HU" sz="2600" dirty="0" smtClean="0"/>
              <a:t> SO2.1</a:t>
            </a:r>
          </a:p>
          <a:p>
            <a:pPr>
              <a:spcBef>
                <a:spcPts val="0"/>
              </a:spcBef>
            </a:pPr>
            <a:r>
              <a:rPr lang="hu-HU" sz="2600" dirty="0" err="1" smtClean="0"/>
              <a:t>Duration</a:t>
            </a:r>
            <a:r>
              <a:rPr lang="hu-HU" sz="2600" dirty="0" smtClean="0"/>
              <a:t>: 36 </a:t>
            </a:r>
            <a:r>
              <a:rPr lang="hu-HU" sz="2600" dirty="0" err="1" smtClean="0"/>
              <a:t>months</a:t>
            </a:r>
            <a:endParaRPr lang="hu-HU" sz="2600" dirty="0" smtClean="0"/>
          </a:p>
          <a:p>
            <a:pPr>
              <a:spcBef>
                <a:spcPts val="0"/>
              </a:spcBef>
            </a:pPr>
            <a:r>
              <a:rPr lang="hu-HU" sz="2600" dirty="0" smtClean="0"/>
              <a:t>Start of </a:t>
            </a:r>
            <a:r>
              <a:rPr lang="hu-HU" sz="2600" dirty="0" err="1" smtClean="0"/>
              <a:t>the</a:t>
            </a:r>
            <a:r>
              <a:rPr lang="hu-HU" sz="2600" dirty="0" smtClean="0"/>
              <a:t> project: 2018.03.01.</a:t>
            </a:r>
          </a:p>
          <a:p>
            <a:pPr>
              <a:spcBef>
                <a:spcPts val="0"/>
              </a:spcBef>
            </a:pPr>
            <a:r>
              <a:rPr lang="hu-HU" sz="2600" dirty="0" err="1" smtClean="0"/>
              <a:t>Estimated</a:t>
            </a:r>
            <a:r>
              <a:rPr lang="hu-HU" sz="2600" dirty="0" smtClean="0"/>
              <a:t> </a:t>
            </a:r>
            <a:r>
              <a:rPr lang="hu-HU" sz="2600" dirty="0" err="1" smtClean="0"/>
              <a:t>full</a:t>
            </a:r>
            <a:r>
              <a:rPr lang="hu-HU" sz="2600" dirty="0" smtClean="0"/>
              <a:t> </a:t>
            </a:r>
            <a:r>
              <a:rPr lang="hu-HU" sz="2600" dirty="0" err="1" smtClean="0"/>
              <a:t>budget</a:t>
            </a:r>
            <a:r>
              <a:rPr lang="hu-HU" sz="2600" dirty="0" smtClean="0"/>
              <a:t>: 1,351,898.63 EUR  (ERDF + ENI UA)</a:t>
            </a:r>
          </a:p>
          <a:p>
            <a:pPr>
              <a:spcBef>
                <a:spcPts val="0"/>
              </a:spcBef>
            </a:pPr>
            <a:r>
              <a:rPr lang="hu-HU" sz="2600" dirty="0" err="1" smtClean="0"/>
              <a:t>Potential</a:t>
            </a:r>
            <a:r>
              <a:rPr lang="hu-HU" sz="2600" dirty="0" smtClean="0"/>
              <a:t> </a:t>
            </a:r>
            <a:r>
              <a:rPr lang="hu-HU" sz="2600" dirty="0" err="1" smtClean="0"/>
              <a:t>partners</a:t>
            </a:r>
            <a:r>
              <a:rPr lang="hu-HU" sz="2600" dirty="0" smtClean="0"/>
              <a:t>: 24 </a:t>
            </a:r>
            <a:r>
              <a:rPr lang="hu-HU" sz="2600" dirty="0" err="1" smtClean="0"/>
              <a:t>institutes</a:t>
            </a:r>
            <a:r>
              <a:rPr lang="hu-HU" sz="2600" dirty="0" smtClean="0"/>
              <a:t> (12 PP, 12 ASP)</a:t>
            </a:r>
          </a:p>
          <a:p>
            <a:pPr>
              <a:spcBef>
                <a:spcPts val="0"/>
              </a:spcBef>
            </a:pPr>
            <a:r>
              <a:rPr lang="hu-HU" sz="2600" dirty="0" err="1" smtClean="0"/>
              <a:t>Aerial</a:t>
            </a:r>
            <a:r>
              <a:rPr lang="hu-HU" sz="2600" dirty="0" smtClean="0"/>
              <a:t> </a:t>
            </a:r>
            <a:r>
              <a:rPr lang="hu-HU" sz="2600" dirty="0" err="1" smtClean="0"/>
              <a:t>coverage</a:t>
            </a:r>
            <a:r>
              <a:rPr lang="hu-HU" sz="2600" dirty="0" smtClean="0"/>
              <a:t>: 12 </a:t>
            </a:r>
            <a:r>
              <a:rPr lang="hu-HU" sz="2600" dirty="0" err="1" smtClean="0"/>
              <a:t>countries</a:t>
            </a:r>
            <a:r>
              <a:rPr lang="hu-HU" sz="2600" dirty="0" smtClean="0"/>
              <a:t>, 2 DRB </a:t>
            </a:r>
            <a:r>
              <a:rPr lang="hu-HU" sz="2600" dirty="0" err="1" smtClean="0"/>
              <a:t>org</a:t>
            </a:r>
            <a:r>
              <a:rPr lang="hu-HU" sz="2600" dirty="0" smtClean="0"/>
              <a:t>, 1 EU </a:t>
            </a:r>
            <a:r>
              <a:rPr lang="hu-HU" sz="2600" dirty="0" err="1" smtClean="0"/>
              <a:t>org</a:t>
            </a:r>
            <a:r>
              <a:rPr lang="hu-HU" sz="2600" dirty="0" smtClean="0"/>
              <a:t>, 1 WW </a:t>
            </a:r>
            <a:r>
              <a:rPr lang="hu-HU" sz="2600" dirty="0" err="1" smtClean="0"/>
              <a:t>org</a:t>
            </a:r>
            <a:endParaRPr lang="hu-HU" sz="2600" dirty="0" smtClean="0"/>
          </a:p>
          <a:p>
            <a:endParaRPr lang="hu-HU" sz="2600" dirty="0"/>
          </a:p>
          <a:p>
            <a:pPr algn="just">
              <a:spcBef>
                <a:spcPts val="0"/>
              </a:spcBef>
            </a:pPr>
            <a:r>
              <a:rPr lang="en-GB" sz="2600" dirty="0"/>
              <a:t>The main focus is to enhance the access to the recorded data and to provide coherent distribution for all the countries in the Danube </a:t>
            </a:r>
            <a:r>
              <a:rPr lang="en-GB" sz="2600" dirty="0" smtClean="0"/>
              <a:t>catchment</a:t>
            </a:r>
            <a:r>
              <a:rPr lang="hu-HU" sz="2600" dirty="0" smtClean="0"/>
              <a:t>. The </a:t>
            </a:r>
            <a:r>
              <a:rPr lang="hu-HU" sz="2600" dirty="0" err="1" smtClean="0"/>
              <a:t>aim</a:t>
            </a:r>
            <a:r>
              <a:rPr lang="hu-HU" sz="2600" dirty="0" smtClean="0"/>
              <a:t> is </a:t>
            </a:r>
            <a:r>
              <a:rPr lang="hu-HU" sz="2600" dirty="0" err="1" smtClean="0"/>
              <a:t>to</a:t>
            </a:r>
            <a:r>
              <a:rPr lang="hu-HU" sz="2600" dirty="0" smtClean="0"/>
              <a:t> </a:t>
            </a:r>
            <a:r>
              <a:rPr lang="hu-HU" sz="2600" dirty="0" err="1" smtClean="0"/>
              <a:t>support</a:t>
            </a:r>
            <a:r>
              <a:rPr lang="hu-HU" sz="2600" dirty="0" smtClean="0"/>
              <a:t> </a:t>
            </a:r>
            <a:r>
              <a:rPr lang="hu-HU" sz="2600" dirty="0" err="1" smtClean="0"/>
              <a:t>the</a:t>
            </a:r>
            <a:r>
              <a:rPr lang="hu-HU" sz="2600" dirty="0" smtClean="0"/>
              <a:t> </a:t>
            </a:r>
            <a:r>
              <a:rPr lang="hu-HU" sz="2600" dirty="0" err="1" smtClean="0"/>
              <a:t>realisation</a:t>
            </a:r>
            <a:r>
              <a:rPr lang="hu-HU" sz="2600" dirty="0" smtClean="0"/>
              <a:t> of </a:t>
            </a:r>
            <a:r>
              <a:rPr lang="hu-HU" sz="2600" dirty="0" err="1" smtClean="0"/>
              <a:t>the</a:t>
            </a:r>
            <a:r>
              <a:rPr lang="hu-HU" sz="2600" dirty="0" smtClean="0"/>
              <a:t> </a:t>
            </a:r>
            <a:r>
              <a:rPr lang="hu-HU" sz="2600" dirty="0" err="1" smtClean="0"/>
              <a:t>DanubeHIS</a:t>
            </a:r>
            <a:r>
              <a:rPr lang="hu-HU" sz="2600" dirty="0" smtClean="0"/>
              <a:t> (ICPDR) and </a:t>
            </a:r>
            <a:r>
              <a:rPr lang="hu-HU" sz="2600" dirty="0" err="1" smtClean="0"/>
              <a:t>provide</a:t>
            </a:r>
            <a:r>
              <a:rPr lang="hu-HU" sz="2600" dirty="0" smtClean="0"/>
              <a:t> </a:t>
            </a:r>
            <a:r>
              <a:rPr lang="hu-HU" sz="2600" dirty="0" err="1" smtClean="0"/>
              <a:t>long-term</a:t>
            </a:r>
            <a:r>
              <a:rPr lang="hu-HU" sz="2600" dirty="0" smtClean="0"/>
              <a:t> </a:t>
            </a:r>
            <a:r>
              <a:rPr lang="hu-HU" sz="2600" dirty="0" err="1" smtClean="0"/>
              <a:t>development</a:t>
            </a:r>
            <a:r>
              <a:rPr lang="hu-HU" sz="2600" dirty="0" smtClean="0"/>
              <a:t> </a:t>
            </a:r>
            <a:r>
              <a:rPr lang="hu-HU" sz="2600" dirty="0" err="1" smtClean="0"/>
              <a:t>perspective</a:t>
            </a:r>
            <a:r>
              <a:rPr lang="hu-HU" sz="2600" dirty="0" smtClean="0"/>
              <a:t> </a:t>
            </a:r>
            <a:r>
              <a:rPr lang="hu-HU" sz="2600" dirty="0" err="1" smtClean="0"/>
              <a:t>for</a:t>
            </a:r>
            <a:r>
              <a:rPr lang="hu-HU" sz="2600" dirty="0" smtClean="0"/>
              <a:t> </a:t>
            </a:r>
            <a:r>
              <a:rPr lang="hu-HU" sz="2600" dirty="0" err="1" smtClean="0"/>
              <a:t>the</a:t>
            </a:r>
            <a:r>
              <a:rPr lang="hu-HU" sz="2600" dirty="0" smtClean="0"/>
              <a:t> </a:t>
            </a:r>
            <a:r>
              <a:rPr lang="hu-HU" sz="2600" dirty="0" err="1" smtClean="0"/>
              <a:t>sufficient</a:t>
            </a:r>
            <a:r>
              <a:rPr lang="hu-HU" sz="2600" dirty="0" smtClean="0"/>
              <a:t> </a:t>
            </a:r>
            <a:r>
              <a:rPr lang="hu-HU" sz="2600" dirty="0" err="1" smtClean="0"/>
              <a:t>conditions</a:t>
            </a:r>
            <a:r>
              <a:rPr lang="hu-HU" sz="2600" dirty="0" smtClean="0"/>
              <a:t> of </a:t>
            </a:r>
            <a:r>
              <a:rPr lang="hu-HU" sz="2600" dirty="0" err="1" smtClean="0"/>
              <a:t>proper</a:t>
            </a:r>
            <a:r>
              <a:rPr lang="hu-HU" sz="2600" dirty="0"/>
              <a:t> </a:t>
            </a:r>
            <a:r>
              <a:rPr lang="hu-HU" sz="2600" dirty="0" err="1"/>
              <a:t>basin-wide</a:t>
            </a:r>
            <a:r>
              <a:rPr lang="hu-HU" sz="2600" dirty="0"/>
              <a:t> </a:t>
            </a:r>
            <a:r>
              <a:rPr lang="hu-HU" sz="2600" dirty="0" err="1" smtClean="0"/>
              <a:t>hydrological</a:t>
            </a:r>
            <a:r>
              <a:rPr lang="hu-HU" sz="2600" dirty="0" smtClean="0"/>
              <a:t> </a:t>
            </a:r>
            <a:r>
              <a:rPr lang="hu-HU" sz="2600" dirty="0" err="1" smtClean="0"/>
              <a:t>forecasting</a:t>
            </a:r>
            <a:r>
              <a:rPr lang="hu-HU" sz="2600" dirty="0" smtClean="0"/>
              <a:t>.</a:t>
            </a:r>
          </a:p>
        </p:txBody>
      </p:sp>
    </p:spTree>
    <p:extLst>
      <p:ext uri="{BB962C8B-B14F-4D97-AF65-F5344CB8AC3E}">
        <p14:creationId xmlns:p14="http://schemas.microsoft.com/office/powerpoint/2010/main" xmlns="" val="22039196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a:bodyPr>
          <a:lstStyle/>
          <a:p>
            <a:pPr algn="l"/>
            <a:r>
              <a:rPr lang="hu-HU" sz="3200" u="sng" dirty="0" smtClean="0"/>
              <a:t>PA5 </a:t>
            </a:r>
            <a:r>
              <a:rPr lang="hu-HU" sz="3200" u="sng" dirty="0" err="1" smtClean="0"/>
              <a:t>topics</a:t>
            </a:r>
            <a:r>
              <a:rPr lang="hu-HU" sz="3200" u="sng" dirty="0" smtClean="0"/>
              <a:t> </a:t>
            </a:r>
            <a:r>
              <a:rPr lang="hu-HU" sz="3200" u="sng" dirty="0" err="1" smtClean="0"/>
              <a:t>for</a:t>
            </a:r>
            <a:r>
              <a:rPr lang="hu-HU" sz="3200" u="sng" dirty="0" smtClean="0"/>
              <a:t> </a:t>
            </a:r>
            <a:r>
              <a:rPr lang="hu-HU" sz="3200" u="sng" dirty="0" err="1" smtClean="0"/>
              <a:t>Seed</a:t>
            </a:r>
            <a:r>
              <a:rPr lang="hu-HU" sz="3200" u="sng" dirty="0" smtClean="0"/>
              <a:t> Money (</a:t>
            </a:r>
            <a:r>
              <a:rPr lang="hu-HU" sz="3200" u="sng" dirty="0" err="1" smtClean="0"/>
              <a:t>Fall</a:t>
            </a:r>
            <a:r>
              <a:rPr lang="hu-HU" sz="3200" u="sng" dirty="0" smtClean="0"/>
              <a:t>, 2017) </a:t>
            </a:r>
            <a:endParaRPr lang="hu-HU" sz="3200" u="sng" dirty="0"/>
          </a:p>
        </p:txBody>
      </p:sp>
      <p:sp>
        <p:nvSpPr>
          <p:cNvPr id="3" name="Tartalom helye 2"/>
          <p:cNvSpPr>
            <a:spLocks noGrp="1"/>
          </p:cNvSpPr>
          <p:nvPr>
            <p:ph idx="1"/>
          </p:nvPr>
        </p:nvSpPr>
        <p:spPr>
          <a:xfrm>
            <a:off x="179512" y="980728"/>
            <a:ext cx="8784976" cy="5760640"/>
          </a:xfrm>
        </p:spPr>
        <p:txBody>
          <a:bodyPr>
            <a:noAutofit/>
          </a:bodyPr>
          <a:lstStyle/>
          <a:p>
            <a:pPr marL="539750" indent="-274638">
              <a:buFont typeface="Arial" charset="0"/>
              <a:buChar char="•"/>
            </a:pPr>
            <a:r>
              <a:rPr lang="en-GB" sz="2200" b="1" dirty="0"/>
              <a:t>Coordinate the operative flood management and civil protection plans</a:t>
            </a:r>
            <a:r>
              <a:rPr lang="en-GB" sz="2200" dirty="0"/>
              <a:t> </a:t>
            </a:r>
            <a:r>
              <a:rPr lang="en-GB" sz="2200" dirty="0" smtClean="0"/>
              <a:t>considering </a:t>
            </a:r>
            <a:r>
              <a:rPr lang="en-GB" sz="2200" dirty="0"/>
              <a:t>the benefits of the civil protection mechanisms for the shared flood basins or stretches of common interest to better use the available resources. </a:t>
            </a:r>
            <a:endParaRPr lang="hu-HU" sz="2200" dirty="0"/>
          </a:p>
          <a:p>
            <a:pPr marL="539750" indent="-274638">
              <a:buFont typeface="Arial" charset="0"/>
              <a:buChar char="•"/>
            </a:pPr>
            <a:r>
              <a:rPr lang="en-GB" sz="2200" b="1" dirty="0"/>
              <a:t>Safety of the critical water infrastructure on shared river basins, contingency planning for failure (</a:t>
            </a:r>
            <a:r>
              <a:rPr lang="en-GB" sz="2200" b="1" dirty="0" err="1"/>
              <a:t>havaria</a:t>
            </a:r>
            <a:r>
              <a:rPr lang="en-GB" sz="2200" b="1" dirty="0"/>
              <a:t> management)</a:t>
            </a:r>
            <a:endParaRPr lang="hu-HU" sz="2200" dirty="0"/>
          </a:p>
          <a:p>
            <a:pPr marL="539750" indent="-274638">
              <a:buFont typeface="Arial" charset="0"/>
              <a:buChar char="•"/>
            </a:pPr>
            <a:r>
              <a:rPr lang="en-GB" sz="2200" b="1" dirty="0"/>
              <a:t>Basin/Sub-basin wide</a:t>
            </a:r>
            <a:r>
              <a:rPr lang="en-GB" sz="2200" dirty="0"/>
              <a:t> (technical/professional) </a:t>
            </a:r>
            <a:r>
              <a:rPr lang="en-GB" sz="2200" b="1" dirty="0"/>
              <a:t>resource management </a:t>
            </a:r>
            <a:r>
              <a:rPr lang="en-GB" sz="2200" b="1" dirty="0" err="1"/>
              <a:t>masterplans</a:t>
            </a:r>
            <a:r>
              <a:rPr lang="en-GB" sz="2200" b="1" dirty="0"/>
              <a:t> to facilitate adaptation</a:t>
            </a:r>
            <a:r>
              <a:rPr lang="en-GB" sz="2200" dirty="0"/>
              <a:t> of the Danube countries </a:t>
            </a:r>
            <a:r>
              <a:rPr lang="en-GB" sz="2200" b="1" dirty="0"/>
              <a:t>to climate change and to support anticipating local and regional impacts of climate extremities</a:t>
            </a:r>
            <a:r>
              <a:rPr lang="en-GB" sz="2200" dirty="0"/>
              <a:t> </a:t>
            </a:r>
            <a:endParaRPr lang="hu-HU" sz="2200" dirty="0" smtClean="0"/>
          </a:p>
          <a:p>
            <a:pPr marL="539750" indent="-274638">
              <a:buFont typeface="Arial" charset="0"/>
              <a:buChar char="•"/>
            </a:pPr>
            <a:r>
              <a:rPr lang="en-GB" sz="2200" b="1" dirty="0"/>
              <a:t>Improve the capacities to tackle accidental pollution risk</a:t>
            </a:r>
            <a:r>
              <a:rPr lang="en-GB" sz="2200" dirty="0"/>
              <a:t> at the </a:t>
            </a:r>
            <a:r>
              <a:rPr lang="en-GB" sz="2200" dirty="0" err="1"/>
              <a:t>transboundary</a:t>
            </a:r>
            <a:r>
              <a:rPr lang="en-GB" sz="2200" dirty="0"/>
              <a:t>, regional and basin level, </a:t>
            </a:r>
            <a:r>
              <a:rPr lang="en-GB" sz="2200" b="1" dirty="0"/>
              <a:t>including development and/or modernization of plans, equipment</a:t>
            </a:r>
            <a:r>
              <a:rPr lang="en-GB" sz="2200" dirty="0"/>
              <a:t> (including monitoring capacities), </a:t>
            </a:r>
            <a:r>
              <a:rPr lang="en-GB" sz="2200" b="1" dirty="0"/>
              <a:t>information and warning systems and joint trainings</a:t>
            </a:r>
            <a:r>
              <a:rPr lang="en-GB" sz="2200" dirty="0"/>
              <a:t>, taken also into account the effects of climate </a:t>
            </a:r>
            <a:r>
              <a:rPr lang="en-GB" sz="2200" dirty="0" smtClean="0"/>
              <a:t>change</a:t>
            </a:r>
            <a:endParaRPr lang="hu-HU" sz="2200" dirty="0"/>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pic>
        <p:nvPicPr>
          <p:cNvPr id="1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Tree>
    <p:extLst>
      <p:ext uri="{BB962C8B-B14F-4D97-AF65-F5344CB8AC3E}">
        <p14:creationId xmlns:p14="http://schemas.microsoft.com/office/powerpoint/2010/main" xmlns="" val="203521093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 name="Picture 2"/>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747869" y="160336"/>
            <a:ext cx="1328008" cy="532359"/>
          </a:xfrm>
          <a:prstGeom prst="rect">
            <a:avLst/>
          </a:prstGeom>
          <a:noFill/>
        </p:spPr>
      </p:pic>
      <p:sp>
        <p:nvSpPr>
          <p:cNvPr id="17" name="Cím 1"/>
          <p:cNvSpPr>
            <a:spLocks noGrp="1"/>
          </p:cNvSpPr>
          <p:nvPr>
            <p:ph type="title"/>
          </p:nvPr>
        </p:nvSpPr>
        <p:spPr>
          <a:xfrm>
            <a:off x="35496" y="274638"/>
            <a:ext cx="8784976" cy="634082"/>
          </a:xfrm>
        </p:spPr>
        <p:txBody>
          <a:bodyPr>
            <a:normAutofit/>
          </a:bodyPr>
          <a:lstStyle/>
          <a:p>
            <a:pPr algn="l"/>
            <a:r>
              <a:rPr lang="hu-HU" sz="3200" b="1" dirty="0">
                <a:solidFill>
                  <a:schemeClr val="tx2">
                    <a:lumMod val="75000"/>
                  </a:schemeClr>
                </a:solidFill>
              </a:rPr>
              <a:t>http://www.danubeenvironmentalrisks.eu</a:t>
            </a:r>
          </a:p>
        </p:txBody>
      </p:sp>
      <p:pic>
        <p:nvPicPr>
          <p:cNvPr id="3" name="Picture 2"/>
          <p:cNvPicPr>
            <a:picLocks noChangeAspect="1" noChangeArrowheads="1"/>
          </p:cNvPicPr>
          <p:nvPr/>
        </p:nvPicPr>
        <p:blipFill rotWithShape="1">
          <a:blip r:embed="rId4">
            <a:extLst>
              <a:ext uri="{28A0092B-C50C-407E-A947-70E740481C1C}">
                <a14:useLocalDpi xmlns:a14="http://schemas.microsoft.com/office/drawing/2010/main" xmlns="" val="0"/>
              </a:ext>
            </a:extLst>
          </a:blip>
          <a:srcRect l="29684" t="11944" r="30796" b="8333"/>
          <a:stretch/>
        </p:blipFill>
        <p:spPr bwMode="auto">
          <a:xfrm>
            <a:off x="605904" y="1340768"/>
            <a:ext cx="4686300" cy="531760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7" name="Picture 3"/>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30938" t="40000" r="51406" b="18607"/>
          <a:stretch/>
        </p:blipFill>
        <p:spPr bwMode="auto">
          <a:xfrm>
            <a:off x="6084168" y="1340768"/>
            <a:ext cx="2597378" cy="3425180"/>
          </a:xfrm>
          <a:prstGeom prst="rect">
            <a:avLst/>
          </a:prstGeom>
          <a:noFill/>
          <a:ln w="9525">
            <a:solidFill>
              <a:schemeClr val="bg1">
                <a:lumMod val="75000"/>
              </a:schemeClr>
            </a:solidFill>
            <a:miter lim="800000"/>
            <a:headEnd/>
            <a:tailEnd/>
          </a:ln>
          <a:extLst>
            <a:ext uri="{909E8E84-426E-40DD-AFC4-6F175D3DCCD1}">
              <a14:hiddenFill xmlns:a14="http://schemas.microsoft.com/office/drawing/2010/main" xmlns="">
                <a:solidFill>
                  <a:schemeClr val="accent1"/>
                </a:solidFill>
              </a14:hiddenFill>
            </a:ext>
          </a:extLst>
        </p:spPr>
      </p:pic>
    </p:spTree>
    <p:extLst>
      <p:ext uri="{BB962C8B-B14F-4D97-AF65-F5344CB8AC3E}">
        <p14:creationId xmlns:p14="http://schemas.microsoft.com/office/powerpoint/2010/main" xmlns="" val="344582412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Kép 3"/>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550" y="1341438"/>
            <a:ext cx="72009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2771" name="TextBox 1"/>
          <p:cNvSpPr txBox="1">
            <a:spLocks noChangeArrowheads="1"/>
          </p:cNvSpPr>
          <p:nvPr/>
        </p:nvSpPr>
        <p:spPr bwMode="auto">
          <a:xfrm>
            <a:off x="0" y="476250"/>
            <a:ext cx="9144000" cy="6461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r>
              <a:rPr lang="hu-HU" sz="3600" dirty="0" err="1" smtClean="0">
                <a:latin typeface="Constantia" pitchFamily="18" charset="0"/>
              </a:rPr>
              <a:t>Thank</a:t>
            </a:r>
            <a:r>
              <a:rPr lang="hu-HU" sz="3600" dirty="0" smtClean="0">
                <a:latin typeface="Constantia" pitchFamily="18" charset="0"/>
              </a:rPr>
              <a:t> </a:t>
            </a:r>
            <a:r>
              <a:rPr lang="hu-HU" sz="3600" dirty="0" err="1" smtClean="0">
                <a:latin typeface="Constantia" pitchFamily="18" charset="0"/>
              </a:rPr>
              <a:t>you</a:t>
            </a:r>
            <a:r>
              <a:rPr lang="hu-HU" sz="3600" dirty="0" smtClean="0">
                <a:latin typeface="Constantia" pitchFamily="18" charset="0"/>
              </a:rPr>
              <a:t> </a:t>
            </a:r>
            <a:r>
              <a:rPr lang="hu-HU" sz="3600" dirty="0" err="1" smtClean="0">
                <a:latin typeface="Constantia" pitchFamily="18" charset="0"/>
              </a:rPr>
              <a:t>for</a:t>
            </a:r>
            <a:r>
              <a:rPr lang="hu-HU" sz="3600" dirty="0" smtClean="0">
                <a:latin typeface="Constantia" pitchFamily="18" charset="0"/>
              </a:rPr>
              <a:t> </a:t>
            </a:r>
            <a:r>
              <a:rPr lang="hu-HU" sz="3600" dirty="0" err="1" smtClean="0">
                <a:latin typeface="Constantia" pitchFamily="18" charset="0"/>
              </a:rPr>
              <a:t>your</a:t>
            </a:r>
            <a:r>
              <a:rPr lang="hu-HU" sz="3600" dirty="0" smtClean="0">
                <a:latin typeface="Constantia" pitchFamily="18" charset="0"/>
              </a:rPr>
              <a:t> </a:t>
            </a:r>
            <a:r>
              <a:rPr lang="hu-HU" sz="3600" dirty="0" err="1" smtClean="0">
                <a:latin typeface="Constantia" pitchFamily="18" charset="0"/>
              </a:rPr>
              <a:t>attention</a:t>
            </a:r>
            <a:r>
              <a:rPr lang="hu-HU" sz="3600" dirty="0" smtClean="0">
                <a:latin typeface="Constantia" pitchFamily="18" charset="0"/>
              </a:rPr>
              <a:t>!</a:t>
            </a:r>
            <a:endParaRPr lang="hu-HU" sz="3600" dirty="0">
              <a:latin typeface="Constantia" pitchFamily="18" charset="0"/>
            </a:endParaRPr>
          </a:p>
        </p:txBody>
      </p:sp>
      <p:sp>
        <p:nvSpPr>
          <p:cNvPr id="32772" name="Rectangle 3"/>
          <p:cNvSpPr txBox="1">
            <a:spLocks noChangeArrowheads="1"/>
          </p:cNvSpPr>
          <p:nvPr/>
        </p:nvSpPr>
        <p:spPr bwMode="auto">
          <a:xfrm>
            <a:off x="179388" y="5445125"/>
            <a:ext cx="8785225" cy="1223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spcBef>
                <a:spcPct val="20000"/>
              </a:spcBef>
              <a:buFont typeface="Arial" charset="0"/>
              <a:buNone/>
            </a:pPr>
            <a:r>
              <a:rPr lang="hu-HU" altLang="hu-HU" sz="2400" b="1">
                <a:solidFill>
                  <a:schemeClr val="tx2"/>
                </a:solidFill>
                <a:latin typeface="Constantia" pitchFamily="18" charset="0"/>
              </a:rPr>
              <a:t>http://dunaregiostrategia.kormany.hu/</a:t>
            </a:r>
          </a:p>
          <a:p>
            <a:pPr algn="ctr" eaLnBrk="1" hangingPunct="1">
              <a:spcBef>
                <a:spcPct val="20000"/>
              </a:spcBef>
              <a:buFont typeface="Arial" charset="0"/>
              <a:buNone/>
            </a:pPr>
            <a:r>
              <a:rPr lang="hu-HU" altLang="hu-HU" sz="2400" b="1">
                <a:solidFill>
                  <a:schemeClr val="tx2"/>
                </a:solidFill>
                <a:latin typeface="Constantia" pitchFamily="18" charset="0"/>
              </a:rPr>
              <a:t>https://www.danube-region.eu/</a:t>
            </a:r>
          </a:p>
          <a:p>
            <a:pPr algn="ctr" eaLnBrk="1" hangingPunct="1">
              <a:spcBef>
                <a:spcPct val="20000"/>
              </a:spcBef>
              <a:buFont typeface="Arial" charset="0"/>
              <a:buNone/>
            </a:pPr>
            <a:r>
              <a:rPr lang="hu-HU" altLang="hu-HU" sz="2400" b="1">
                <a:solidFill>
                  <a:schemeClr val="tx2"/>
                </a:solidFill>
                <a:latin typeface="Constantia" pitchFamily="18" charset="0"/>
              </a:rPr>
              <a:t>http://www.danubeenvironmentalrisks.eu/</a:t>
            </a:r>
            <a:endParaRPr lang="hu-HU" altLang="hu-HU" b="1">
              <a:solidFill>
                <a:schemeClr val="tx2"/>
              </a:solidFill>
              <a:latin typeface="Constantia" pitchFamily="18" charset="0"/>
            </a:endParaRPr>
          </a:p>
        </p:txBody>
      </p:sp>
    </p:spTree>
    <p:extLst>
      <p:ext uri="{BB962C8B-B14F-4D97-AF65-F5344CB8AC3E}">
        <p14:creationId xmlns:p14="http://schemas.microsoft.com/office/powerpoint/2010/main" xmlns="" val="263749668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zövegdoboz 1"/>
          <p:cNvSpPr txBox="1"/>
          <p:nvPr/>
        </p:nvSpPr>
        <p:spPr>
          <a:xfrm>
            <a:off x="946215" y="1844824"/>
            <a:ext cx="7344816" cy="461665"/>
          </a:xfrm>
          <a:prstGeom prst="rect">
            <a:avLst/>
          </a:prstGeom>
          <a:noFill/>
        </p:spPr>
        <p:txBody>
          <a:bodyPr wrap="square" rtlCol="0">
            <a:spAutoFit/>
          </a:bodyPr>
          <a:lstStyle/>
          <a:p>
            <a:r>
              <a:rPr lang="hu-HU" sz="2400" b="1" dirty="0" smtClean="0">
                <a:solidFill>
                  <a:prstClr val="black"/>
                </a:solidFill>
              </a:rPr>
              <a:t>European Union </a:t>
            </a:r>
            <a:r>
              <a:rPr lang="hu-HU" sz="2400" b="1" dirty="0" err="1" smtClean="0">
                <a:solidFill>
                  <a:prstClr val="black"/>
                </a:solidFill>
              </a:rPr>
              <a:t>level</a:t>
            </a:r>
            <a:r>
              <a:rPr lang="hu-HU" sz="2400" b="1" dirty="0" smtClean="0">
                <a:solidFill>
                  <a:prstClr val="black"/>
                </a:solidFill>
              </a:rPr>
              <a:t>:  </a:t>
            </a:r>
            <a:r>
              <a:rPr lang="hu-HU" sz="2400" b="1" dirty="0" err="1" smtClean="0">
                <a:solidFill>
                  <a:prstClr val="black"/>
                </a:solidFill>
              </a:rPr>
              <a:t>Working</a:t>
            </a:r>
            <a:r>
              <a:rPr lang="hu-HU" sz="2400" b="1" dirty="0" smtClean="0">
                <a:solidFill>
                  <a:prstClr val="black"/>
                </a:solidFill>
              </a:rPr>
              <a:t> Group </a:t>
            </a:r>
            <a:r>
              <a:rPr lang="hu-HU" sz="2400" b="1" dirty="0" err="1" smtClean="0">
                <a:solidFill>
                  <a:prstClr val="black"/>
                </a:solidFill>
              </a:rPr>
              <a:t>on</a:t>
            </a:r>
            <a:r>
              <a:rPr lang="hu-HU" sz="2400" b="1" dirty="0" smtClean="0">
                <a:solidFill>
                  <a:prstClr val="black"/>
                </a:solidFill>
              </a:rPr>
              <a:t> </a:t>
            </a:r>
            <a:r>
              <a:rPr lang="hu-HU" sz="2400" b="1" dirty="0" err="1" smtClean="0">
                <a:solidFill>
                  <a:prstClr val="black"/>
                </a:solidFill>
              </a:rPr>
              <a:t>Floods</a:t>
            </a:r>
            <a:r>
              <a:rPr lang="hu-HU" sz="2400" b="1" dirty="0" smtClean="0">
                <a:solidFill>
                  <a:prstClr val="black"/>
                </a:solidFill>
              </a:rPr>
              <a:t> (WG-F)</a:t>
            </a:r>
          </a:p>
        </p:txBody>
      </p:sp>
      <p:pic>
        <p:nvPicPr>
          <p:cNvPr id="1026" name="Picture 2" descr="ICPDR - International Commission for the Protection of the Danube River"/>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625844" y="4013506"/>
            <a:ext cx="2214749" cy="1225180"/>
          </a:xfrm>
          <a:prstGeom prst="rect">
            <a:avLst/>
          </a:prstGeom>
          <a:noFill/>
          <a:extLst>
            <a:ext uri="{909E8E84-426E-40DD-AFC4-6F175D3DCCD1}">
              <a14:hiddenFill xmlns:a14="http://schemas.microsoft.com/office/drawing/2010/main" xmlns="">
                <a:solidFill>
                  <a:srgbClr val="FFFFFF"/>
                </a:solidFill>
              </a14:hiddenFill>
            </a:ext>
          </a:extLst>
        </p:spPr>
      </p:pic>
      <p:sp>
        <p:nvSpPr>
          <p:cNvPr id="4" name="Szövegdoboz 3"/>
          <p:cNvSpPr txBox="1"/>
          <p:nvPr/>
        </p:nvSpPr>
        <p:spPr>
          <a:xfrm>
            <a:off x="2840593" y="2867335"/>
            <a:ext cx="3243997" cy="461665"/>
          </a:xfrm>
          <a:prstGeom prst="rect">
            <a:avLst/>
          </a:prstGeom>
          <a:noFill/>
        </p:spPr>
        <p:txBody>
          <a:bodyPr wrap="square" rtlCol="0">
            <a:spAutoFit/>
          </a:bodyPr>
          <a:lstStyle/>
          <a:p>
            <a:r>
              <a:rPr lang="hu-HU" sz="2400" b="1" dirty="0" err="1" smtClean="0">
                <a:solidFill>
                  <a:prstClr val="black"/>
                </a:solidFill>
              </a:rPr>
              <a:t>Danube</a:t>
            </a:r>
            <a:r>
              <a:rPr lang="hu-HU" sz="2400" b="1" dirty="0" smtClean="0">
                <a:solidFill>
                  <a:prstClr val="black"/>
                </a:solidFill>
              </a:rPr>
              <a:t> </a:t>
            </a:r>
            <a:r>
              <a:rPr lang="hu-HU" sz="2400" b="1" dirty="0" err="1" smtClean="0">
                <a:solidFill>
                  <a:prstClr val="black"/>
                </a:solidFill>
              </a:rPr>
              <a:t>basin</a:t>
            </a:r>
            <a:r>
              <a:rPr lang="hu-HU" sz="2400" b="1" dirty="0" smtClean="0">
                <a:solidFill>
                  <a:prstClr val="black"/>
                </a:solidFill>
              </a:rPr>
              <a:t>, „</a:t>
            </a:r>
            <a:r>
              <a:rPr lang="hu-HU" sz="2400" b="1" dirty="0" err="1" smtClean="0">
                <a:solidFill>
                  <a:prstClr val="black"/>
                </a:solidFill>
              </a:rPr>
              <a:t>level</a:t>
            </a:r>
            <a:r>
              <a:rPr lang="hu-HU" sz="2400" b="1" dirty="0" smtClean="0">
                <a:solidFill>
                  <a:prstClr val="black"/>
                </a:solidFill>
              </a:rPr>
              <a:t> A”</a:t>
            </a:r>
          </a:p>
        </p:txBody>
      </p:sp>
      <p:pic>
        <p:nvPicPr>
          <p:cNvPr id="1028" name="Picture 4" descr="Képtalálat a következőre: „european union”"/>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584265" y="332657"/>
            <a:ext cx="1944638" cy="129538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Szövegdoboz 5"/>
          <p:cNvSpPr txBox="1"/>
          <p:nvPr/>
        </p:nvSpPr>
        <p:spPr>
          <a:xfrm>
            <a:off x="288637" y="5309650"/>
            <a:ext cx="3056012" cy="830997"/>
          </a:xfrm>
          <a:prstGeom prst="rect">
            <a:avLst/>
          </a:prstGeom>
          <a:noFill/>
        </p:spPr>
        <p:txBody>
          <a:bodyPr wrap="square" rtlCol="0">
            <a:spAutoFit/>
          </a:bodyPr>
          <a:lstStyle/>
          <a:p>
            <a:pPr algn="ctr"/>
            <a:r>
              <a:rPr lang="hu-HU" sz="2400" b="1" dirty="0" err="1" smtClean="0">
                <a:solidFill>
                  <a:prstClr val="black"/>
                </a:solidFill>
              </a:rPr>
              <a:t>Flood</a:t>
            </a:r>
            <a:r>
              <a:rPr lang="hu-HU" sz="2400" b="1" dirty="0" smtClean="0">
                <a:solidFill>
                  <a:prstClr val="black"/>
                </a:solidFill>
              </a:rPr>
              <a:t> </a:t>
            </a:r>
            <a:r>
              <a:rPr lang="hu-HU" sz="2400" b="1" dirty="0" err="1">
                <a:solidFill>
                  <a:prstClr val="black"/>
                </a:solidFill>
              </a:rPr>
              <a:t>P</a:t>
            </a:r>
            <a:r>
              <a:rPr lang="hu-HU" sz="2400" b="1" dirty="0" err="1" smtClean="0">
                <a:solidFill>
                  <a:prstClr val="black"/>
                </a:solidFill>
              </a:rPr>
              <a:t>rotection</a:t>
            </a:r>
            <a:r>
              <a:rPr lang="hu-HU" sz="2400" b="1" dirty="0" smtClean="0">
                <a:solidFill>
                  <a:prstClr val="black"/>
                </a:solidFill>
              </a:rPr>
              <a:t> </a:t>
            </a:r>
            <a:r>
              <a:rPr lang="hu-HU" sz="2400" b="1" dirty="0" err="1" smtClean="0">
                <a:solidFill>
                  <a:prstClr val="black"/>
                </a:solidFill>
              </a:rPr>
              <a:t>Expert</a:t>
            </a:r>
            <a:r>
              <a:rPr lang="hu-HU" sz="2400" b="1" dirty="0" smtClean="0">
                <a:solidFill>
                  <a:prstClr val="black"/>
                </a:solidFill>
              </a:rPr>
              <a:t> Group (FP-EG)</a:t>
            </a:r>
          </a:p>
        </p:txBody>
      </p:sp>
      <p:sp>
        <p:nvSpPr>
          <p:cNvPr id="8" name="Szövegdoboz 7"/>
          <p:cNvSpPr txBox="1"/>
          <p:nvPr/>
        </p:nvSpPr>
        <p:spPr>
          <a:xfrm>
            <a:off x="5764460" y="5449016"/>
            <a:ext cx="3056012" cy="830997"/>
          </a:xfrm>
          <a:prstGeom prst="rect">
            <a:avLst/>
          </a:prstGeom>
          <a:noFill/>
        </p:spPr>
        <p:txBody>
          <a:bodyPr wrap="square" rtlCol="0">
            <a:spAutoFit/>
          </a:bodyPr>
          <a:lstStyle/>
          <a:p>
            <a:pPr algn="ctr"/>
            <a:r>
              <a:rPr lang="en-US" sz="2400" b="1" dirty="0">
                <a:solidFill>
                  <a:prstClr val="black"/>
                </a:solidFill>
              </a:rPr>
              <a:t>Environmental Risks Priority Area (PA5)</a:t>
            </a:r>
            <a:endParaRPr lang="hu-HU" sz="2400" b="1" dirty="0" smtClean="0">
              <a:solidFill>
                <a:prstClr val="black"/>
              </a:solidFill>
            </a:endParaRPr>
          </a:p>
        </p:txBody>
      </p:sp>
      <p:pic>
        <p:nvPicPr>
          <p:cNvPr id="1030" name="Picture 6" descr="Képtalálat a következőre: „danube basin”"/>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419872" y="3329000"/>
            <a:ext cx="1969046" cy="1122490"/>
          </a:xfrm>
          <a:prstGeom prst="rect">
            <a:avLst/>
          </a:prstGeom>
          <a:noFill/>
          <a:extLst>
            <a:ext uri="{909E8E84-426E-40DD-AFC4-6F175D3DCCD1}">
              <a14:hiddenFill xmlns:a14="http://schemas.microsoft.com/office/drawing/2010/main" xmlns="">
                <a:solidFill>
                  <a:srgbClr val="FFFFFF"/>
                </a:solidFill>
              </a14:hiddenFill>
            </a:ext>
          </a:extLst>
        </p:spPr>
      </p:pic>
      <p:pic>
        <p:nvPicPr>
          <p:cNvPr id="3074" name="Picture 2" descr="Képtalálat a következőre: „danube strategy pa5”"/>
          <p:cNvPicPr>
            <a:picLocks noChangeAspect="1" noChangeArrowheads="1"/>
          </p:cNvPicPr>
          <p:nvPr/>
        </p:nvPicPr>
        <p:blipFill rotWithShape="1">
          <a:blip r:embed="rId5">
            <a:extLst>
              <a:ext uri="{28A0092B-C50C-407E-A947-70E740481C1C}">
                <a14:useLocalDpi xmlns:a14="http://schemas.microsoft.com/office/drawing/2010/main" xmlns="" val="0"/>
              </a:ext>
            </a:extLst>
          </a:blip>
          <a:srcRect l="11215" t="37616" r="11029" b="18382"/>
          <a:stretch/>
        </p:blipFill>
        <p:spPr bwMode="auto">
          <a:xfrm>
            <a:off x="5749514" y="4039238"/>
            <a:ext cx="3142966" cy="1333978"/>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22237471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a:bodyPr>
          <a:lstStyle/>
          <a:p>
            <a:pPr algn="l"/>
            <a:r>
              <a:rPr lang="en-US" sz="3200" u="sng" dirty="0"/>
              <a:t>Environmental Risks Priority Area (</a:t>
            </a:r>
            <a:r>
              <a:rPr lang="en-US" sz="3200" u="sng" dirty="0" smtClean="0"/>
              <a:t>PA5</a:t>
            </a:r>
            <a:r>
              <a:rPr lang="hu-HU" sz="3200" u="sng" dirty="0" smtClean="0"/>
              <a:t>)</a:t>
            </a:r>
            <a:endParaRPr lang="hu-HU" sz="3200" u="sng" dirty="0"/>
          </a:p>
        </p:txBody>
      </p:sp>
      <p:sp>
        <p:nvSpPr>
          <p:cNvPr id="3" name="Tartalom helye 2"/>
          <p:cNvSpPr>
            <a:spLocks noGrp="1"/>
          </p:cNvSpPr>
          <p:nvPr>
            <p:ph idx="1"/>
          </p:nvPr>
        </p:nvSpPr>
        <p:spPr>
          <a:xfrm>
            <a:off x="179512" y="2736215"/>
            <a:ext cx="8784976" cy="4077161"/>
          </a:xfrm>
        </p:spPr>
        <p:txBody>
          <a:bodyPr>
            <a:normAutofit/>
          </a:bodyPr>
          <a:lstStyle/>
          <a:p>
            <a:pPr marL="0" indent="0">
              <a:buNone/>
            </a:pPr>
            <a:r>
              <a:rPr lang="hu-HU" sz="1900" dirty="0" err="1" smtClean="0"/>
              <a:t>Website</a:t>
            </a:r>
            <a:r>
              <a:rPr lang="hu-HU" sz="1900" dirty="0"/>
              <a:t>: </a:t>
            </a:r>
            <a:r>
              <a:rPr lang="hu-HU" sz="1900" dirty="0">
                <a:hlinkClick r:id="rId3"/>
              </a:rPr>
              <a:t>http://www.danubeenvironmentalrisks.eu</a:t>
            </a:r>
            <a:r>
              <a:rPr lang="hu-HU" sz="1900" dirty="0" smtClean="0">
                <a:hlinkClick r:id="rId3"/>
              </a:rPr>
              <a:t>/</a:t>
            </a:r>
            <a:endParaRPr lang="hu-HU" sz="1900" dirty="0" smtClean="0"/>
          </a:p>
          <a:p>
            <a:pPr marL="0" indent="0">
              <a:buNone/>
            </a:pPr>
            <a:r>
              <a:rPr lang="hu-HU" sz="1900" dirty="0" err="1" smtClean="0"/>
              <a:t>Colleagues</a:t>
            </a:r>
            <a:r>
              <a:rPr lang="hu-HU" sz="1900" dirty="0" smtClean="0"/>
              <a:t> </a:t>
            </a:r>
            <a:r>
              <a:rPr lang="hu-HU" sz="1900" dirty="0" err="1" smtClean="0"/>
              <a:t>in</a:t>
            </a:r>
            <a:r>
              <a:rPr lang="hu-HU" sz="1900" dirty="0" smtClean="0"/>
              <a:t> MFA-HU: Beatrix </a:t>
            </a:r>
            <a:r>
              <a:rPr lang="hu-HU" sz="1900" dirty="0" err="1" smtClean="0"/>
              <a:t>Kosztyi</a:t>
            </a:r>
            <a:r>
              <a:rPr lang="hu-HU" sz="1900" dirty="0" smtClean="0"/>
              <a:t>, Viktor Oroszi (</a:t>
            </a:r>
            <a:r>
              <a:rPr lang="hu-HU" sz="1900" dirty="0" err="1" smtClean="0">
                <a:hlinkClick r:id="rId4"/>
              </a:rPr>
              <a:t>Danube.Envirisks</a:t>
            </a:r>
            <a:r>
              <a:rPr lang="hu-HU" sz="1900" dirty="0" smtClean="0">
                <a:hlinkClick r:id="rId4"/>
              </a:rPr>
              <a:t>@</a:t>
            </a:r>
            <a:r>
              <a:rPr lang="hu-HU" sz="1900" dirty="0" err="1" smtClean="0">
                <a:hlinkClick r:id="rId4"/>
              </a:rPr>
              <a:t>mfa.gov.hu</a:t>
            </a:r>
            <a:r>
              <a:rPr lang="hu-HU" sz="1900" dirty="0" smtClean="0"/>
              <a:t>)</a:t>
            </a:r>
          </a:p>
          <a:p>
            <a:pPr marL="0" indent="0">
              <a:buNone/>
            </a:pPr>
            <a:r>
              <a:rPr lang="hu-HU" sz="1900" dirty="0" err="1" smtClean="0"/>
              <a:t>Colleague</a:t>
            </a:r>
            <a:r>
              <a:rPr lang="hu-HU" sz="1900" dirty="0" smtClean="0"/>
              <a:t> </a:t>
            </a:r>
            <a:r>
              <a:rPr lang="hu-HU" sz="1900" dirty="0" err="1" smtClean="0"/>
              <a:t>in</a:t>
            </a:r>
            <a:r>
              <a:rPr lang="hu-HU" sz="1900" dirty="0" smtClean="0"/>
              <a:t> MAP-RO: </a:t>
            </a:r>
            <a:r>
              <a:rPr lang="hu-HU" sz="1900" dirty="0" err="1" smtClean="0"/>
              <a:t>Manuela</a:t>
            </a:r>
            <a:r>
              <a:rPr lang="hu-HU" sz="1900" dirty="0"/>
              <a:t> Miron (</a:t>
            </a:r>
            <a:r>
              <a:rPr lang="hu-HU" sz="1900" dirty="0" err="1" smtClean="0">
                <a:hlinkClick r:id="rId5"/>
              </a:rPr>
              <a:t>manuela.miron</a:t>
            </a:r>
            <a:r>
              <a:rPr lang="hu-HU" sz="1900" dirty="0" smtClean="0">
                <a:hlinkClick r:id="rId5"/>
              </a:rPr>
              <a:t>@</a:t>
            </a:r>
            <a:r>
              <a:rPr lang="hu-HU" sz="1900" dirty="0" err="1" smtClean="0">
                <a:hlinkClick r:id="rId5"/>
              </a:rPr>
              <a:t>map.gov.ro</a:t>
            </a:r>
            <a:r>
              <a:rPr lang="hu-HU" sz="1900" dirty="0" smtClean="0"/>
              <a:t>) </a:t>
            </a:r>
          </a:p>
          <a:p>
            <a:pPr marL="0" indent="0">
              <a:buNone/>
            </a:pPr>
            <a:endParaRPr lang="hu-HU" sz="1900" dirty="0" smtClean="0"/>
          </a:p>
          <a:p>
            <a:pPr marL="0" indent="0">
              <a:buNone/>
            </a:pPr>
            <a:r>
              <a:rPr lang="hu-HU" sz="1900" dirty="0" smtClean="0"/>
              <a:t>The </a:t>
            </a:r>
            <a:r>
              <a:rPr lang="hu-HU" sz="1900" dirty="0" err="1" smtClean="0"/>
              <a:t>first</a:t>
            </a:r>
            <a:r>
              <a:rPr lang="hu-HU" sz="1900" dirty="0" smtClean="0"/>
              <a:t> </a:t>
            </a:r>
            <a:r>
              <a:rPr lang="hu-HU" sz="1900" dirty="0" err="1" smtClean="0"/>
              <a:t>period</a:t>
            </a:r>
            <a:r>
              <a:rPr lang="hu-HU" sz="1900" dirty="0" smtClean="0"/>
              <a:t> </a:t>
            </a:r>
            <a:r>
              <a:rPr lang="hu-HU" sz="1900" dirty="0" err="1" smtClean="0"/>
              <a:t>between</a:t>
            </a:r>
            <a:r>
              <a:rPr lang="hu-HU" sz="1900" dirty="0" smtClean="0"/>
              <a:t> 2014-2016 </a:t>
            </a:r>
            <a:r>
              <a:rPr lang="hu-HU" sz="1900" dirty="0" err="1" smtClean="0"/>
              <a:t>was</a:t>
            </a:r>
            <a:r>
              <a:rPr lang="hu-HU" sz="1900" dirty="0" smtClean="0"/>
              <a:t> </a:t>
            </a:r>
            <a:r>
              <a:rPr lang="hu-HU" sz="1900" dirty="0" err="1" smtClean="0"/>
              <a:t>closed</a:t>
            </a:r>
            <a:r>
              <a:rPr lang="hu-HU" sz="1900" dirty="0" smtClean="0"/>
              <a:t>. New </a:t>
            </a:r>
            <a:r>
              <a:rPr lang="hu-HU" sz="1900" dirty="0" err="1" smtClean="0"/>
              <a:t>work</a:t>
            </a:r>
            <a:r>
              <a:rPr lang="hu-HU" sz="1900" dirty="0" smtClean="0"/>
              <a:t> </a:t>
            </a:r>
            <a:r>
              <a:rPr lang="hu-HU" sz="1900" dirty="0" err="1" smtClean="0"/>
              <a:t>programme</a:t>
            </a:r>
            <a:r>
              <a:rPr lang="hu-HU" sz="1900" dirty="0" smtClean="0"/>
              <a:t> </a:t>
            </a:r>
            <a:r>
              <a:rPr lang="hu-HU" sz="1900" dirty="0" err="1" smtClean="0"/>
              <a:t>for</a:t>
            </a:r>
            <a:r>
              <a:rPr lang="hu-HU" sz="1900" dirty="0" smtClean="0"/>
              <a:t> 2017-2019 </a:t>
            </a:r>
            <a:r>
              <a:rPr lang="hu-HU" sz="1900" dirty="0" err="1" smtClean="0"/>
              <a:t>period</a:t>
            </a:r>
            <a:r>
              <a:rPr lang="hu-HU" sz="1900" dirty="0" smtClean="0"/>
              <a:t> </a:t>
            </a:r>
            <a:r>
              <a:rPr lang="hu-HU" sz="1900" dirty="0" err="1" smtClean="0"/>
              <a:t>have</a:t>
            </a:r>
            <a:r>
              <a:rPr lang="hu-HU" sz="1900" dirty="0" smtClean="0"/>
              <a:t> </a:t>
            </a:r>
            <a:r>
              <a:rPr lang="hu-HU" sz="1900" dirty="0" err="1" smtClean="0"/>
              <a:t>been</a:t>
            </a:r>
            <a:r>
              <a:rPr lang="hu-HU" sz="1900" dirty="0" smtClean="0"/>
              <a:t> </a:t>
            </a:r>
            <a:r>
              <a:rPr lang="hu-HU" sz="1900" dirty="0" err="1" smtClean="0"/>
              <a:t>elaborated</a:t>
            </a:r>
            <a:r>
              <a:rPr lang="hu-HU" sz="1900" dirty="0" smtClean="0"/>
              <a:t>. The </a:t>
            </a:r>
            <a:r>
              <a:rPr lang="hu-HU" sz="1900" dirty="0" err="1" smtClean="0"/>
              <a:t>coordination</a:t>
            </a:r>
            <a:r>
              <a:rPr lang="hu-HU" sz="1900" dirty="0" smtClean="0"/>
              <a:t> is </a:t>
            </a:r>
            <a:r>
              <a:rPr lang="hu-HU" sz="1900" dirty="0" err="1" smtClean="0"/>
              <a:t>financed</a:t>
            </a:r>
            <a:r>
              <a:rPr lang="hu-HU" sz="1900" dirty="0" smtClean="0"/>
              <a:t> </a:t>
            </a:r>
            <a:r>
              <a:rPr lang="hu-HU" sz="1900" dirty="0" err="1" smtClean="0"/>
              <a:t>by</a:t>
            </a:r>
            <a:r>
              <a:rPr lang="hu-HU" sz="1900" dirty="0" smtClean="0"/>
              <a:t> a DTP project.</a:t>
            </a:r>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9" name="Picture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
        <p:nvSpPr>
          <p:cNvPr id="7" name="Szövegdoboz 6"/>
          <p:cNvSpPr txBox="1"/>
          <p:nvPr/>
        </p:nvSpPr>
        <p:spPr>
          <a:xfrm>
            <a:off x="4283968" y="1241465"/>
            <a:ext cx="5400600" cy="1323439"/>
          </a:xfrm>
          <a:prstGeom prst="rect">
            <a:avLst/>
          </a:prstGeom>
          <a:noFill/>
        </p:spPr>
        <p:txBody>
          <a:bodyPr wrap="square" rtlCol="0">
            <a:spAutoFit/>
          </a:bodyPr>
          <a:lstStyle/>
          <a:p>
            <a:r>
              <a:rPr lang="en-US" sz="2000" b="1" u="sng" dirty="0"/>
              <a:t>RO Coordination</a:t>
            </a:r>
            <a:endParaRPr lang="en-US" sz="2000" dirty="0"/>
          </a:p>
          <a:p>
            <a:r>
              <a:rPr lang="en-US" sz="2000" b="1" dirty="0"/>
              <a:t>Ministry of Environment, Water and Forests</a:t>
            </a:r>
            <a:endParaRPr lang="en-US" sz="2000" dirty="0"/>
          </a:p>
          <a:p>
            <a:r>
              <a:rPr lang="en-US" sz="2000" dirty="0"/>
              <a:t>Mr. Gheorghe CONSTANTIN</a:t>
            </a:r>
          </a:p>
          <a:p>
            <a:r>
              <a:rPr lang="en-US" sz="2000" dirty="0"/>
              <a:t>Priority Area </a:t>
            </a:r>
            <a:r>
              <a:rPr lang="en-US" sz="2000" dirty="0" smtClean="0"/>
              <a:t>Coordinator</a:t>
            </a:r>
            <a:endParaRPr lang="hu-HU" sz="2000" dirty="0"/>
          </a:p>
        </p:txBody>
      </p:sp>
      <p:sp>
        <p:nvSpPr>
          <p:cNvPr id="12" name="Szövegdoboz 11"/>
          <p:cNvSpPr txBox="1"/>
          <p:nvPr/>
        </p:nvSpPr>
        <p:spPr>
          <a:xfrm>
            <a:off x="179512" y="1241465"/>
            <a:ext cx="5400600" cy="1323439"/>
          </a:xfrm>
          <a:prstGeom prst="rect">
            <a:avLst/>
          </a:prstGeom>
          <a:noFill/>
        </p:spPr>
        <p:txBody>
          <a:bodyPr wrap="square" rtlCol="0">
            <a:spAutoFit/>
          </a:bodyPr>
          <a:lstStyle/>
          <a:p>
            <a:r>
              <a:rPr lang="en-US" sz="2000" b="1" u="sng" dirty="0"/>
              <a:t>HU Coordination</a:t>
            </a:r>
            <a:endParaRPr lang="en-US" sz="2000" dirty="0"/>
          </a:p>
          <a:p>
            <a:r>
              <a:rPr lang="en-US" sz="2000" b="1" dirty="0"/>
              <a:t>Ministry of Foreign Affairs and Trade</a:t>
            </a:r>
            <a:endParaRPr lang="en-US" sz="2000" dirty="0"/>
          </a:p>
          <a:p>
            <a:r>
              <a:rPr lang="en-US" sz="2000" dirty="0"/>
              <a:t>Mr. Károly GOMBÁS</a:t>
            </a:r>
          </a:p>
          <a:p>
            <a:r>
              <a:rPr lang="en-US" sz="2000" dirty="0"/>
              <a:t>Priority Area </a:t>
            </a:r>
            <a:r>
              <a:rPr lang="en-US" sz="2000" dirty="0" smtClean="0"/>
              <a:t>Coordinator</a:t>
            </a:r>
            <a:endParaRPr lang="en-US" sz="2000" dirty="0"/>
          </a:p>
        </p:txBody>
      </p:sp>
      <p:pic>
        <p:nvPicPr>
          <p:cNvPr id="2050" name="Picture 2" descr="Képtalálat a következőre: „danube transnational programme”"/>
          <p:cNvPicPr>
            <a:picLocks noChangeAspect="1" noChangeArrowheads="1"/>
          </p:cNvPicPr>
          <p:nvPr/>
        </p:nvPicPr>
        <p:blipFill>
          <a:blip r:embed="rId7" cstate="print">
            <a:extLst>
              <a:ext uri="{28A0092B-C50C-407E-A947-70E740481C1C}">
                <a14:useLocalDpi xmlns:a14="http://schemas.microsoft.com/office/drawing/2010/main" xmlns="" val="0"/>
              </a:ext>
            </a:extLst>
          </a:blip>
          <a:srcRect/>
          <a:stretch>
            <a:fillRect/>
          </a:stretch>
        </p:blipFill>
        <p:spPr bwMode="auto">
          <a:xfrm>
            <a:off x="480343" y="5301208"/>
            <a:ext cx="3985469" cy="117167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74295195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fontScale="90000"/>
          </a:bodyPr>
          <a:lstStyle/>
          <a:p>
            <a:pPr algn="l"/>
            <a:r>
              <a:rPr lang="hu-HU" sz="3200" u="sng" dirty="0" err="1" smtClean="0"/>
              <a:t>Period</a:t>
            </a:r>
            <a:r>
              <a:rPr lang="hu-HU" sz="3200" u="sng" dirty="0" smtClean="0"/>
              <a:t> 2017-2019</a:t>
            </a:r>
            <a:br>
              <a:rPr lang="hu-HU" sz="3200" u="sng" dirty="0" smtClean="0"/>
            </a:br>
            <a:r>
              <a:rPr lang="hu-HU" sz="3200" u="sng" dirty="0" smtClean="0"/>
              <a:t>PA5 project </a:t>
            </a:r>
            <a:r>
              <a:rPr lang="hu-HU" sz="3200" u="sng" dirty="0" err="1" smtClean="0"/>
              <a:t>elements</a:t>
            </a:r>
            <a:endParaRPr lang="hu-HU" sz="3200" u="sng" dirty="0"/>
          </a:p>
        </p:txBody>
      </p:sp>
      <p:sp>
        <p:nvSpPr>
          <p:cNvPr id="3" name="Tartalom helye 2"/>
          <p:cNvSpPr>
            <a:spLocks noGrp="1"/>
          </p:cNvSpPr>
          <p:nvPr>
            <p:ph idx="1"/>
          </p:nvPr>
        </p:nvSpPr>
        <p:spPr>
          <a:xfrm>
            <a:off x="179512" y="1268760"/>
            <a:ext cx="8784976" cy="5472608"/>
          </a:xfrm>
        </p:spPr>
        <p:txBody>
          <a:bodyPr>
            <a:noAutofit/>
          </a:bodyPr>
          <a:lstStyle/>
          <a:p>
            <a:r>
              <a:rPr lang="en-US" sz="2100" b="1" dirty="0"/>
              <a:t>Output 2.1: Development of CCA Strategy-Update2018</a:t>
            </a:r>
          </a:p>
          <a:p>
            <a:r>
              <a:rPr lang="en-US" sz="2100" i="1" dirty="0"/>
              <a:t>A2.1: Cooperation with GWP CEE's </a:t>
            </a:r>
            <a:r>
              <a:rPr lang="en-US" sz="2100" i="1" dirty="0" smtClean="0"/>
              <a:t>IDMP</a:t>
            </a:r>
            <a:r>
              <a:rPr lang="hu-HU" sz="2100" i="1" dirty="0" smtClean="0"/>
              <a:t>: h</a:t>
            </a:r>
            <a:r>
              <a:rPr lang="en-US" sz="2100" i="1" dirty="0" err="1" smtClean="0"/>
              <a:t>istoric</a:t>
            </a:r>
            <a:r>
              <a:rPr lang="en-US" sz="2100" i="1" dirty="0" smtClean="0"/>
              <a:t> </a:t>
            </a:r>
            <a:r>
              <a:rPr lang="en-US" sz="2100" i="1" dirty="0"/>
              <a:t>droughts event database </a:t>
            </a:r>
            <a:r>
              <a:rPr lang="hu-HU" sz="2100" i="1" dirty="0" smtClean="0"/>
              <a:t>, r</a:t>
            </a:r>
            <a:r>
              <a:rPr lang="en-US" sz="2100" i="1" dirty="0" err="1" smtClean="0"/>
              <a:t>eview</a:t>
            </a:r>
            <a:r>
              <a:rPr lang="en-US" sz="2100" i="1" dirty="0" smtClean="0"/>
              <a:t> </a:t>
            </a:r>
            <a:r>
              <a:rPr lang="en-US" sz="2100" i="1" dirty="0"/>
              <a:t>of 5 EU policies from drought management point of </a:t>
            </a:r>
            <a:r>
              <a:rPr lang="en-US" sz="2100" i="1" dirty="0" smtClean="0"/>
              <a:t>view</a:t>
            </a:r>
            <a:endParaRPr lang="hu-HU" sz="2100" i="1" dirty="0" smtClean="0"/>
          </a:p>
          <a:p>
            <a:r>
              <a:rPr lang="en-US" sz="2100" i="1" dirty="0" smtClean="0"/>
              <a:t>A2.2</a:t>
            </a:r>
            <a:r>
              <a:rPr lang="en-US" sz="2100" i="1" dirty="0"/>
              <a:t>: Support of a special international issue of a scientific journal on climate change through research (PA5 Action7)</a:t>
            </a:r>
          </a:p>
          <a:p>
            <a:r>
              <a:rPr lang="en-US" sz="2100" i="1" dirty="0"/>
              <a:t>A2.3: Contribution with expertise to the ICPDR Climate Change Adaptation Strategy 2018 Update (participation on meetings, proofreading/comments</a:t>
            </a:r>
            <a:r>
              <a:rPr lang="en-US" sz="2100" i="1" dirty="0" smtClean="0"/>
              <a:t>)</a:t>
            </a:r>
            <a:endParaRPr lang="hu-HU" sz="2100" i="1" dirty="0" smtClean="0"/>
          </a:p>
          <a:p>
            <a:pPr lvl="0"/>
            <a:r>
              <a:rPr lang="en-US" sz="2100" b="1" dirty="0">
                <a:solidFill>
                  <a:prstClr val="black"/>
                </a:solidFill>
              </a:rPr>
              <a:t>Output 2.2: Pilot study on coordination of OFMPs </a:t>
            </a:r>
            <a:r>
              <a:rPr lang="hu-HU" sz="2100" b="1" dirty="0">
                <a:solidFill>
                  <a:prstClr val="black"/>
                </a:solidFill>
              </a:rPr>
              <a:t>(</a:t>
            </a:r>
            <a:r>
              <a:rPr lang="en-US" sz="2100" b="1" dirty="0">
                <a:solidFill>
                  <a:prstClr val="black"/>
                </a:solidFill>
              </a:rPr>
              <a:t>operative flood management and civil protection plans </a:t>
            </a:r>
            <a:r>
              <a:rPr lang="hu-HU" sz="2100" b="1" dirty="0">
                <a:solidFill>
                  <a:prstClr val="black"/>
                </a:solidFill>
              </a:rPr>
              <a:t>) </a:t>
            </a:r>
            <a:r>
              <a:rPr lang="en-US" sz="2100" b="1" dirty="0">
                <a:solidFill>
                  <a:prstClr val="black"/>
                </a:solidFill>
              </a:rPr>
              <a:t>in the DB</a:t>
            </a:r>
          </a:p>
          <a:p>
            <a:pPr lvl="0"/>
            <a:r>
              <a:rPr lang="en-US" sz="2100" i="1" dirty="0">
                <a:solidFill>
                  <a:prstClr val="black"/>
                </a:solidFill>
              </a:rPr>
              <a:t>A2.4: Pilot study on coordination of OFMPs in the Danube Basin</a:t>
            </a:r>
            <a:r>
              <a:rPr lang="hu-HU" sz="2100" i="1" dirty="0">
                <a:solidFill>
                  <a:prstClr val="black"/>
                </a:solidFill>
              </a:rPr>
              <a:t>, </a:t>
            </a:r>
            <a:r>
              <a:rPr lang="hu-HU" sz="2100" i="1" dirty="0" err="1">
                <a:solidFill>
                  <a:prstClr val="black"/>
                </a:solidFill>
              </a:rPr>
              <a:t>workshop</a:t>
            </a:r>
            <a:r>
              <a:rPr lang="hu-HU" sz="2100" i="1" dirty="0">
                <a:solidFill>
                  <a:prstClr val="black"/>
                </a:solidFill>
              </a:rPr>
              <a:t> and </a:t>
            </a:r>
            <a:r>
              <a:rPr lang="hu-HU" sz="2100" i="1" dirty="0" err="1">
                <a:solidFill>
                  <a:prstClr val="black"/>
                </a:solidFill>
              </a:rPr>
              <a:t>study</a:t>
            </a:r>
            <a:r>
              <a:rPr lang="hu-HU" sz="2100" i="1" dirty="0">
                <a:solidFill>
                  <a:prstClr val="black"/>
                </a:solidFill>
              </a:rPr>
              <a:t> </a:t>
            </a:r>
            <a:r>
              <a:rPr lang="hu-HU" sz="2100" i="1" dirty="0" err="1" smtClean="0">
                <a:solidFill>
                  <a:prstClr val="black"/>
                </a:solidFill>
              </a:rPr>
              <a:t>tours</a:t>
            </a:r>
            <a:r>
              <a:rPr lang="hu-HU" sz="2100" i="1" dirty="0" smtClean="0">
                <a:solidFill>
                  <a:prstClr val="black"/>
                </a:solidFill>
              </a:rPr>
              <a:t> (MD, UA)</a:t>
            </a:r>
          </a:p>
          <a:p>
            <a:pPr lvl="0"/>
            <a:r>
              <a:rPr lang="en-US" sz="2100" b="1" dirty="0"/>
              <a:t>Output 3.1: Strategic network</a:t>
            </a:r>
          </a:p>
          <a:p>
            <a:pPr lvl="0"/>
            <a:r>
              <a:rPr lang="en-US" sz="2100" i="1" dirty="0" smtClean="0">
                <a:solidFill>
                  <a:schemeClr val="accent6">
                    <a:lumMod val="75000"/>
                  </a:schemeClr>
                </a:solidFill>
              </a:rPr>
              <a:t>Cooperation with other EUSDR Pas</a:t>
            </a:r>
            <a:r>
              <a:rPr lang="hu-HU" sz="2100" i="1" dirty="0" smtClean="0">
                <a:solidFill>
                  <a:schemeClr val="accent6">
                    <a:lumMod val="75000"/>
                  </a:schemeClr>
                </a:solidFill>
              </a:rPr>
              <a:t> and </a:t>
            </a:r>
            <a:r>
              <a:rPr lang="en-US" sz="2100" i="1" dirty="0">
                <a:solidFill>
                  <a:schemeClr val="accent6">
                    <a:lumMod val="75000"/>
                  </a:schemeClr>
                </a:solidFill>
              </a:rPr>
              <a:t>with other international organizations and EU institutes (ICPDR, JRC, CC, GWP, ISRBC, EC DGs, 3 macro-regional strategies)</a:t>
            </a:r>
          </a:p>
          <a:p>
            <a:pPr lvl="0"/>
            <a:endParaRPr lang="en-US" sz="2500" dirty="0" smtClean="0"/>
          </a:p>
          <a:p>
            <a:endParaRPr lang="en-US" sz="2100" dirty="0"/>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Tree>
    <p:extLst>
      <p:ext uri="{BB962C8B-B14F-4D97-AF65-F5344CB8AC3E}">
        <p14:creationId xmlns:p14="http://schemas.microsoft.com/office/powerpoint/2010/main" xmlns="" val="931025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fontScale="90000"/>
          </a:bodyPr>
          <a:lstStyle/>
          <a:p>
            <a:pPr algn="l"/>
            <a:r>
              <a:rPr lang="hu-HU" sz="3200" u="sng" dirty="0" err="1" smtClean="0"/>
              <a:t>Period</a:t>
            </a:r>
            <a:r>
              <a:rPr lang="hu-HU" sz="3200" u="sng" dirty="0" smtClean="0"/>
              <a:t> 2017-2019</a:t>
            </a:r>
            <a:br>
              <a:rPr lang="hu-HU" sz="3200" u="sng" dirty="0" smtClean="0"/>
            </a:br>
            <a:r>
              <a:rPr lang="hu-HU" sz="3200" u="sng" dirty="0"/>
              <a:t>PA5 project </a:t>
            </a:r>
            <a:r>
              <a:rPr lang="hu-HU" sz="3200" u="sng" dirty="0" err="1"/>
              <a:t>elements</a:t>
            </a:r>
            <a:endParaRPr lang="hu-HU" sz="3200" u="sng" dirty="0"/>
          </a:p>
        </p:txBody>
      </p:sp>
      <p:sp>
        <p:nvSpPr>
          <p:cNvPr id="3" name="Tartalom helye 2"/>
          <p:cNvSpPr>
            <a:spLocks noGrp="1"/>
          </p:cNvSpPr>
          <p:nvPr>
            <p:ph idx="1"/>
          </p:nvPr>
        </p:nvSpPr>
        <p:spPr>
          <a:xfrm>
            <a:off x="179512" y="1268760"/>
            <a:ext cx="8784976" cy="5472608"/>
          </a:xfrm>
        </p:spPr>
        <p:txBody>
          <a:bodyPr>
            <a:noAutofit/>
          </a:bodyPr>
          <a:lstStyle/>
          <a:p>
            <a:r>
              <a:rPr lang="en-US" sz="2100" b="1" dirty="0" smtClean="0"/>
              <a:t>Output </a:t>
            </a:r>
            <a:r>
              <a:rPr lang="en-US" sz="2100" b="1" dirty="0"/>
              <a:t>3.2: Flood protection training scheme</a:t>
            </a:r>
          </a:p>
          <a:p>
            <a:r>
              <a:rPr lang="en-US" sz="2100" i="1" dirty="0"/>
              <a:t>A3.3: Facilitating the organization of a flood protection training and enlargement of an education network (DR </a:t>
            </a:r>
            <a:r>
              <a:rPr lang="en-US" sz="2100" i="1" dirty="0" err="1"/>
              <a:t>Oper&amp;Cooper</a:t>
            </a:r>
            <a:r>
              <a:rPr lang="en-US" sz="2100" i="1" dirty="0"/>
              <a:t> measure Nr.6)</a:t>
            </a:r>
          </a:p>
          <a:p>
            <a:pPr lvl="1"/>
            <a:r>
              <a:rPr lang="en-US" sz="2100" i="1" dirty="0">
                <a:solidFill>
                  <a:srgbClr val="008000"/>
                </a:solidFill>
              </a:rPr>
              <a:t>International conference session on flood protection experiences, techniques and technologies</a:t>
            </a:r>
          </a:p>
          <a:p>
            <a:pPr lvl="1"/>
            <a:r>
              <a:rPr lang="en-US" sz="2100" i="1" dirty="0">
                <a:solidFill>
                  <a:schemeClr val="accent6">
                    <a:lumMod val="75000"/>
                  </a:schemeClr>
                </a:solidFill>
              </a:rPr>
              <a:t>Special issue on flood protection experiences of a scientific journal</a:t>
            </a:r>
          </a:p>
          <a:p>
            <a:pPr lvl="1"/>
            <a:r>
              <a:rPr lang="en-US" sz="2100" i="1" dirty="0">
                <a:solidFill>
                  <a:srgbClr val="008000"/>
                </a:solidFill>
              </a:rPr>
              <a:t>Workshop for higher education institutes for networking, curricula development, identifying funds/scholars</a:t>
            </a:r>
          </a:p>
          <a:p>
            <a:pPr lvl="1"/>
            <a:r>
              <a:rPr lang="en-US" sz="2100" i="1" dirty="0">
                <a:solidFill>
                  <a:schemeClr val="accent6">
                    <a:lumMod val="75000"/>
                  </a:schemeClr>
                </a:solidFill>
              </a:rPr>
              <a:t>E-learning material related to flood </a:t>
            </a:r>
            <a:r>
              <a:rPr lang="en-US" sz="2100" i="1" dirty="0" smtClean="0">
                <a:solidFill>
                  <a:schemeClr val="accent6">
                    <a:lumMod val="75000"/>
                  </a:schemeClr>
                </a:solidFill>
              </a:rPr>
              <a:t>protection</a:t>
            </a:r>
            <a:r>
              <a:rPr lang="hu-HU" sz="2100" i="1" dirty="0" smtClean="0">
                <a:solidFill>
                  <a:schemeClr val="accent6">
                    <a:lumMod val="75000"/>
                  </a:schemeClr>
                </a:solidFill>
              </a:rPr>
              <a:t> </a:t>
            </a:r>
            <a:r>
              <a:rPr lang="hu-HU" sz="1800" i="1" dirty="0" smtClean="0">
                <a:solidFill>
                  <a:schemeClr val="accent6">
                    <a:lumMod val="75000"/>
                  </a:schemeClr>
                </a:solidFill>
              </a:rPr>
              <a:t>(</a:t>
            </a:r>
            <a:r>
              <a:rPr lang="hu-HU" sz="1200" i="1" dirty="0" err="1" smtClean="0">
                <a:solidFill>
                  <a:schemeClr val="accent6">
                    <a:lumMod val="75000"/>
                  </a:schemeClr>
                </a:solidFill>
              </a:rPr>
              <a:t>I</a:t>
            </a:r>
            <a:r>
              <a:rPr lang="hu-HU" sz="1600" i="1" dirty="0" err="1" smtClean="0">
                <a:solidFill>
                  <a:schemeClr val="accent6">
                    <a:lumMod val="75000"/>
                  </a:schemeClr>
                </a:solidFill>
              </a:rPr>
              <a:t>nterFloodCourse</a:t>
            </a:r>
            <a:r>
              <a:rPr lang="hu-HU" sz="1600" i="1" dirty="0" smtClean="0">
                <a:solidFill>
                  <a:schemeClr val="accent6">
                    <a:lumMod val="75000"/>
                  </a:schemeClr>
                </a:solidFill>
              </a:rPr>
              <a:t>, DAREFFORT)</a:t>
            </a:r>
            <a:endParaRPr lang="en-US" sz="2100" i="1" dirty="0">
              <a:solidFill>
                <a:schemeClr val="accent6">
                  <a:lumMod val="75000"/>
                </a:schemeClr>
              </a:solidFill>
            </a:endParaRPr>
          </a:p>
          <a:p>
            <a:pPr lvl="1"/>
            <a:r>
              <a:rPr lang="en-US" sz="2100" i="1" dirty="0"/>
              <a:t>International flood protection postgraduate </a:t>
            </a:r>
            <a:r>
              <a:rPr lang="en-US" sz="2100" i="1" dirty="0" smtClean="0"/>
              <a:t>training</a:t>
            </a:r>
            <a:endParaRPr lang="hu-HU" sz="2100" i="1" dirty="0" smtClean="0"/>
          </a:p>
          <a:p>
            <a:r>
              <a:rPr lang="en-US" sz="2100" b="1" dirty="0"/>
              <a:t>Output 4.1: Supported and/or generated projects</a:t>
            </a:r>
          </a:p>
          <a:p>
            <a:r>
              <a:rPr lang="en-US" sz="2100" i="1" dirty="0"/>
              <a:t>A4.1: Identification of strategic </a:t>
            </a:r>
            <a:r>
              <a:rPr lang="en-US" sz="2100" i="1" dirty="0" smtClean="0"/>
              <a:t>issues</a:t>
            </a:r>
            <a:r>
              <a:rPr lang="hu-HU" sz="2100" i="1" dirty="0" smtClean="0"/>
              <a:t>:</a:t>
            </a:r>
          </a:p>
          <a:p>
            <a:pPr lvl="1"/>
            <a:r>
              <a:rPr lang="en-US" sz="2100" i="1" dirty="0" smtClean="0">
                <a:solidFill>
                  <a:schemeClr val="accent6">
                    <a:lumMod val="75000"/>
                  </a:schemeClr>
                </a:solidFill>
              </a:rPr>
              <a:t>Number </a:t>
            </a:r>
            <a:r>
              <a:rPr lang="en-US" sz="2100" i="1" dirty="0">
                <a:solidFill>
                  <a:schemeClr val="accent6">
                    <a:lumMod val="75000"/>
                  </a:schemeClr>
                </a:solidFill>
              </a:rPr>
              <a:t>of SMF projects identified</a:t>
            </a:r>
          </a:p>
          <a:p>
            <a:pPr lvl="1"/>
            <a:r>
              <a:rPr lang="hu-HU" sz="2100" i="1" dirty="0" smtClean="0">
                <a:solidFill>
                  <a:schemeClr val="accent6">
                    <a:lumMod val="75000"/>
                  </a:schemeClr>
                </a:solidFill>
              </a:rPr>
              <a:t>L</a:t>
            </a:r>
            <a:r>
              <a:rPr lang="en-US" sz="2100" i="1" dirty="0" err="1" smtClean="0">
                <a:solidFill>
                  <a:schemeClr val="accent6">
                    <a:lumMod val="75000"/>
                  </a:schemeClr>
                </a:solidFill>
              </a:rPr>
              <a:t>aflet</a:t>
            </a:r>
            <a:r>
              <a:rPr lang="en-US" sz="2100" i="1" dirty="0" smtClean="0">
                <a:solidFill>
                  <a:schemeClr val="accent6">
                    <a:lumMod val="75000"/>
                  </a:schemeClr>
                </a:solidFill>
              </a:rPr>
              <a:t> </a:t>
            </a:r>
            <a:r>
              <a:rPr lang="en-US" sz="2100" i="1" dirty="0">
                <a:solidFill>
                  <a:schemeClr val="accent6">
                    <a:lumMod val="75000"/>
                  </a:schemeClr>
                </a:solidFill>
              </a:rPr>
              <a:t>about </a:t>
            </a:r>
            <a:r>
              <a:rPr lang="en-US" sz="2100" i="1" dirty="0" smtClean="0">
                <a:solidFill>
                  <a:schemeClr val="accent6">
                    <a:lumMod val="75000"/>
                  </a:schemeClr>
                </a:solidFill>
              </a:rPr>
              <a:t>PA</a:t>
            </a:r>
            <a:r>
              <a:rPr lang="hu-HU" sz="2100" i="1" dirty="0" smtClean="0">
                <a:solidFill>
                  <a:schemeClr val="accent6">
                    <a:lumMod val="75000"/>
                  </a:schemeClr>
                </a:solidFill>
              </a:rPr>
              <a:t>4/</a:t>
            </a:r>
            <a:r>
              <a:rPr lang="en-US" sz="2100" i="1" dirty="0" smtClean="0">
                <a:solidFill>
                  <a:schemeClr val="accent6">
                    <a:lumMod val="75000"/>
                  </a:schemeClr>
                </a:solidFill>
              </a:rPr>
              <a:t>5</a:t>
            </a:r>
            <a:r>
              <a:rPr lang="hu-HU" sz="2100" i="1" dirty="0" smtClean="0">
                <a:solidFill>
                  <a:schemeClr val="accent6">
                    <a:lumMod val="75000"/>
                  </a:schemeClr>
                </a:solidFill>
              </a:rPr>
              <a:t>/6</a:t>
            </a:r>
            <a:r>
              <a:rPr lang="en-US" sz="2100" i="1" dirty="0" smtClean="0">
                <a:solidFill>
                  <a:schemeClr val="accent6">
                    <a:lumMod val="75000"/>
                  </a:schemeClr>
                </a:solidFill>
              </a:rPr>
              <a:t> </a:t>
            </a:r>
            <a:r>
              <a:rPr lang="en-US" sz="2100" i="1" dirty="0">
                <a:solidFill>
                  <a:schemeClr val="accent6">
                    <a:lumMod val="75000"/>
                  </a:schemeClr>
                </a:solidFill>
              </a:rPr>
              <a:t>support for projects with  </a:t>
            </a:r>
            <a:r>
              <a:rPr lang="en-US" sz="2100" i="1" dirty="0" err="1" smtClean="0">
                <a:solidFill>
                  <a:schemeClr val="accent6">
                    <a:lumMod val="75000"/>
                  </a:schemeClr>
                </a:solidFill>
              </a:rPr>
              <a:t>LoRs</a:t>
            </a:r>
            <a:r>
              <a:rPr lang="hu-HU" sz="2100" i="1" dirty="0" smtClean="0">
                <a:solidFill>
                  <a:schemeClr val="accent6">
                    <a:lumMod val="75000"/>
                  </a:schemeClr>
                </a:solidFill>
              </a:rPr>
              <a:t> (</a:t>
            </a:r>
            <a:r>
              <a:rPr lang="hu-HU" sz="2100" i="1" dirty="0" err="1" smtClean="0">
                <a:solidFill>
                  <a:schemeClr val="accent6">
                    <a:lumMod val="75000"/>
                  </a:schemeClr>
                </a:solidFill>
              </a:rPr>
              <a:t>October</a:t>
            </a:r>
            <a:r>
              <a:rPr lang="hu-HU" sz="2100" i="1" dirty="0" smtClean="0">
                <a:solidFill>
                  <a:schemeClr val="accent6">
                    <a:lumMod val="75000"/>
                  </a:schemeClr>
                </a:solidFill>
              </a:rPr>
              <a:t>)</a:t>
            </a:r>
            <a:endParaRPr lang="en-US" sz="2100" i="1" dirty="0">
              <a:solidFill>
                <a:schemeClr val="accent6">
                  <a:lumMod val="75000"/>
                </a:schemeClr>
              </a:solidFill>
            </a:endParaRPr>
          </a:p>
          <a:p>
            <a:pPr lvl="1"/>
            <a:r>
              <a:rPr lang="en-US" sz="2100" i="1" dirty="0" smtClean="0">
                <a:solidFill>
                  <a:srgbClr val="008000"/>
                </a:solidFill>
              </a:rPr>
              <a:t>Letter </a:t>
            </a:r>
            <a:r>
              <a:rPr lang="en-US" sz="2100" i="1" dirty="0">
                <a:solidFill>
                  <a:srgbClr val="008000"/>
                </a:solidFill>
              </a:rPr>
              <a:t>of recommendations issued by PA5 to new project </a:t>
            </a:r>
            <a:r>
              <a:rPr lang="en-US" sz="2100" i="1" dirty="0" smtClean="0">
                <a:solidFill>
                  <a:srgbClr val="008000"/>
                </a:solidFill>
              </a:rPr>
              <a:t>ideas</a:t>
            </a:r>
            <a:r>
              <a:rPr lang="hu-HU" sz="2100" i="1" dirty="0" smtClean="0">
                <a:solidFill>
                  <a:srgbClr val="008000"/>
                </a:solidFill>
              </a:rPr>
              <a:t> (8 </a:t>
            </a:r>
            <a:r>
              <a:rPr lang="hu-HU" sz="2100" i="1" dirty="0" err="1" smtClean="0">
                <a:solidFill>
                  <a:srgbClr val="008000"/>
                </a:solidFill>
              </a:rPr>
              <a:t>so</a:t>
            </a:r>
            <a:r>
              <a:rPr lang="hu-HU" sz="2100" i="1" dirty="0" smtClean="0">
                <a:solidFill>
                  <a:srgbClr val="008000"/>
                </a:solidFill>
              </a:rPr>
              <a:t> far)</a:t>
            </a:r>
            <a:endParaRPr lang="en-US" sz="2100" i="1" dirty="0">
              <a:solidFill>
                <a:srgbClr val="008000"/>
              </a:solidFill>
            </a:endParaRPr>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Tree>
    <p:extLst>
      <p:ext uri="{BB962C8B-B14F-4D97-AF65-F5344CB8AC3E}">
        <p14:creationId xmlns:p14="http://schemas.microsoft.com/office/powerpoint/2010/main" xmlns="" val="84157187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a:bodyPr>
          <a:lstStyle/>
          <a:p>
            <a:pPr algn="l"/>
            <a:r>
              <a:rPr lang="hu-HU" sz="3200" u="sng" dirty="0"/>
              <a:t>A</a:t>
            </a:r>
            <a:r>
              <a:rPr lang="en-US" sz="3200" u="sng" dirty="0" err="1" smtClean="0"/>
              <a:t>ctivities</a:t>
            </a:r>
            <a:r>
              <a:rPr lang="en-US" sz="3200" u="sng" dirty="0" smtClean="0"/>
              <a:t> </a:t>
            </a:r>
            <a:r>
              <a:rPr lang="en-US" sz="3200" u="sng" dirty="0"/>
              <a:t>in 2017</a:t>
            </a:r>
          </a:p>
        </p:txBody>
      </p:sp>
      <p:sp>
        <p:nvSpPr>
          <p:cNvPr id="3" name="Tartalom helye 2"/>
          <p:cNvSpPr>
            <a:spLocks noGrp="1"/>
          </p:cNvSpPr>
          <p:nvPr>
            <p:ph idx="1"/>
          </p:nvPr>
        </p:nvSpPr>
        <p:spPr>
          <a:xfrm>
            <a:off x="179512" y="1268760"/>
            <a:ext cx="8784976" cy="5517321"/>
          </a:xfrm>
        </p:spPr>
        <p:txBody>
          <a:bodyPr>
            <a:normAutofit lnSpcReduction="10000"/>
          </a:bodyPr>
          <a:lstStyle/>
          <a:p>
            <a:pPr marL="342900" lvl="1" indent="-342900">
              <a:spcBef>
                <a:spcPts val="600"/>
              </a:spcBef>
              <a:spcAft>
                <a:spcPts val="600"/>
              </a:spcAft>
              <a:buFont typeface="Arial" pitchFamily="34" charset="0"/>
              <a:buChar char="•"/>
            </a:pPr>
            <a:r>
              <a:rPr lang="hu-HU" sz="2400" dirty="0" err="1" smtClean="0"/>
              <a:t>Participation</a:t>
            </a:r>
            <a:r>
              <a:rPr lang="hu-HU" sz="2400" dirty="0" smtClean="0"/>
              <a:t> </a:t>
            </a:r>
            <a:r>
              <a:rPr lang="hu-HU" sz="2400" dirty="0" err="1" smtClean="0"/>
              <a:t>in</a:t>
            </a:r>
            <a:r>
              <a:rPr lang="hu-HU" sz="2400" dirty="0" smtClean="0"/>
              <a:t> </a:t>
            </a:r>
            <a:r>
              <a:rPr lang="hu-HU" sz="2400" dirty="0" err="1" smtClean="0"/>
              <a:t>national</a:t>
            </a:r>
            <a:r>
              <a:rPr lang="hu-HU" sz="2400" dirty="0" smtClean="0"/>
              <a:t> </a:t>
            </a:r>
            <a:r>
              <a:rPr lang="hu-HU" sz="2400" dirty="0" err="1" smtClean="0"/>
              <a:t>conferences</a:t>
            </a:r>
            <a:r>
              <a:rPr lang="hu-HU" sz="2400" dirty="0" smtClean="0"/>
              <a:t> </a:t>
            </a:r>
            <a:r>
              <a:rPr lang="hu-HU" sz="2400" dirty="0" err="1" smtClean="0"/>
              <a:t>on</a:t>
            </a:r>
            <a:r>
              <a:rPr lang="hu-HU" sz="2400" dirty="0" smtClean="0"/>
              <a:t> </a:t>
            </a:r>
            <a:r>
              <a:rPr lang="hu-HU" sz="2400" dirty="0" err="1" smtClean="0"/>
              <a:t>flood</a:t>
            </a:r>
            <a:r>
              <a:rPr lang="hu-HU" sz="2400" dirty="0" smtClean="0"/>
              <a:t> </a:t>
            </a:r>
            <a:r>
              <a:rPr lang="hu-HU" sz="2400" dirty="0" err="1" smtClean="0"/>
              <a:t>protection</a:t>
            </a:r>
            <a:r>
              <a:rPr lang="hu-HU" sz="2400" dirty="0" smtClean="0"/>
              <a:t> &amp; </a:t>
            </a:r>
            <a:r>
              <a:rPr lang="hu-HU" sz="2400" dirty="0" err="1" smtClean="0"/>
              <a:t>river</a:t>
            </a:r>
            <a:r>
              <a:rPr lang="hu-HU" sz="2400" dirty="0" smtClean="0"/>
              <a:t> management (</a:t>
            </a:r>
            <a:r>
              <a:rPr lang="hu-HU" sz="2400" dirty="0" err="1" smtClean="0"/>
              <a:t>April</a:t>
            </a:r>
            <a:r>
              <a:rPr lang="hu-HU" sz="2400" dirty="0" smtClean="0"/>
              <a:t>), </a:t>
            </a:r>
            <a:r>
              <a:rPr lang="hu-HU" sz="2400" dirty="0" err="1"/>
              <a:t>potential</a:t>
            </a:r>
            <a:r>
              <a:rPr lang="hu-HU" sz="2400" dirty="0"/>
              <a:t> project </a:t>
            </a:r>
            <a:r>
              <a:rPr lang="hu-HU" sz="2400" dirty="0" err="1"/>
              <a:t>financing</a:t>
            </a:r>
            <a:r>
              <a:rPr lang="hu-HU" sz="2400" dirty="0"/>
              <a:t> (May</a:t>
            </a:r>
            <a:r>
              <a:rPr lang="hu-HU" sz="2400" dirty="0" smtClean="0"/>
              <a:t>) and </a:t>
            </a:r>
            <a:r>
              <a:rPr lang="hu-HU" sz="2400" dirty="0" err="1" smtClean="0"/>
              <a:t>forecasting&amp;monitoring</a:t>
            </a:r>
            <a:r>
              <a:rPr lang="hu-HU" sz="2400" dirty="0" smtClean="0"/>
              <a:t> (</a:t>
            </a:r>
            <a:r>
              <a:rPr lang="hu-HU" sz="2400" dirty="0" err="1" smtClean="0"/>
              <a:t>September</a:t>
            </a:r>
            <a:r>
              <a:rPr lang="hu-HU" sz="2400" dirty="0" smtClean="0"/>
              <a:t>)</a:t>
            </a:r>
          </a:p>
          <a:p>
            <a:pPr marL="342900" lvl="1" indent="-342900">
              <a:spcBef>
                <a:spcPts val="600"/>
              </a:spcBef>
              <a:spcAft>
                <a:spcPts val="600"/>
              </a:spcAft>
              <a:buFont typeface="Arial" pitchFamily="34" charset="0"/>
              <a:buChar char="•"/>
            </a:pPr>
            <a:r>
              <a:rPr lang="hu-HU" sz="2400" b="1" dirty="0" smtClean="0"/>
              <a:t>29</a:t>
            </a:r>
            <a:r>
              <a:rPr lang="hu-HU" sz="2400" b="1" baseline="30000" dirty="0" smtClean="0"/>
              <a:t>th</a:t>
            </a:r>
            <a:r>
              <a:rPr lang="hu-HU" sz="2400" b="1" dirty="0" smtClean="0"/>
              <a:t> of </a:t>
            </a:r>
            <a:r>
              <a:rPr lang="hu-HU" sz="2400" b="1" dirty="0" err="1" smtClean="0"/>
              <a:t>June</a:t>
            </a:r>
            <a:r>
              <a:rPr lang="hu-HU" sz="2400" dirty="0" smtClean="0"/>
              <a:t>, </a:t>
            </a:r>
            <a:r>
              <a:rPr lang="en-US" sz="2400" dirty="0" smtClean="0"/>
              <a:t>workshop </a:t>
            </a:r>
            <a:r>
              <a:rPr lang="hu-HU" sz="2400" dirty="0" err="1" smtClean="0"/>
              <a:t>in</a:t>
            </a:r>
            <a:r>
              <a:rPr lang="hu-HU" sz="2400" dirty="0" smtClean="0"/>
              <a:t> Budapest, </a:t>
            </a:r>
            <a:r>
              <a:rPr lang="en-US" sz="2400" dirty="0" smtClean="0"/>
              <a:t>’International Workshop on Flood Protection Education Network in the Danube River Basin’</a:t>
            </a:r>
            <a:r>
              <a:rPr lang="hu-HU" sz="2400" dirty="0" smtClean="0"/>
              <a:t> </a:t>
            </a:r>
          </a:p>
          <a:p>
            <a:pPr marL="342900" lvl="1" indent="-342900">
              <a:spcBef>
                <a:spcPts val="600"/>
              </a:spcBef>
              <a:spcAft>
                <a:spcPts val="600"/>
              </a:spcAft>
              <a:buFont typeface="Arial" pitchFamily="34" charset="0"/>
              <a:buChar char="•"/>
            </a:pPr>
            <a:r>
              <a:rPr lang="en-US" sz="2400" b="1" dirty="0" smtClean="0"/>
              <a:t>5</a:t>
            </a:r>
            <a:r>
              <a:rPr lang="en-US" sz="2400" b="1" baseline="30000" dirty="0" smtClean="0"/>
              <a:t>th</a:t>
            </a:r>
            <a:r>
              <a:rPr lang="hu-HU" sz="2400" b="1" dirty="0" smtClean="0"/>
              <a:t> of </a:t>
            </a:r>
            <a:r>
              <a:rPr lang="hu-HU" sz="2400" b="1" dirty="0" err="1" smtClean="0"/>
              <a:t>July</a:t>
            </a:r>
            <a:r>
              <a:rPr lang="hu-HU" sz="2400" dirty="0" smtClean="0"/>
              <a:t>, </a:t>
            </a:r>
            <a:r>
              <a:rPr lang="en-US" sz="2400" dirty="0" smtClean="0"/>
              <a:t> </a:t>
            </a:r>
            <a:r>
              <a:rPr lang="en-US" sz="2400" dirty="0"/>
              <a:t>Annual meeting of the Hungarian </a:t>
            </a:r>
            <a:r>
              <a:rPr lang="en-US" sz="2400" dirty="0" err="1"/>
              <a:t>Hydrol</a:t>
            </a:r>
            <a:r>
              <a:rPr lang="hu-HU" sz="2400" dirty="0"/>
              <a:t>o</a:t>
            </a:r>
            <a:r>
              <a:rPr lang="en-US" sz="2400" dirty="0" err="1"/>
              <a:t>gical</a:t>
            </a:r>
            <a:r>
              <a:rPr lang="en-US" sz="2400" dirty="0"/>
              <a:t> Society - special international side even</a:t>
            </a:r>
            <a:r>
              <a:rPr lang="hu-HU" sz="2400" dirty="0" smtClean="0"/>
              <a:t>t </a:t>
            </a:r>
            <a:r>
              <a:rPr lang="hu-HU" sz="2400" dirty="0" err="1" smtClean="0"/>
              <a:t>on</a:t>
            </a:r>
            <a:r>
              <a:rPr lang="hu-HU" sz="2400" dirty="0" smtClean="0"/>
              <a:t> </a:t>
            </a:r>
            <a:r>
              <a:rPr lang="hu-HU" sz="2400" dirty="0" err="1" smtClean="0"/>
              <a:t>flood</a:t>
            </a:r>
            <a:r>
              <a:rPr lang="hu-HU" sz="2400" dirty="0" smtClean="0"/>
              <a:t> </a:t>
            </a:r>
            <a:r>
              <a:rPr lang="hu-HU" sz="2400" dirty="0" err="1"/>
              <a:t>protection</a:t>
            </a:r>
            <a:r>
              <a:rPr lang="hu-HU" sz="2400" dirty="0"/>
              <a:t> </a:t>
            </a:r>
            <a:r>
              <a:rPr lang="hu-HU" sz="2400" dirty="0" err="1" smtClean="0"/>
              <a:t>practices</a:t>
            </a:r>
            <a:endParaRPr lang="hu-HU" sz="2400" dirty="0" smtClean="0"/>
          </a:p>
          <a:p>
            <a:pPr marL="342900" lvl="1" indent="-342900">
              <a:spcBef>
                <a:spcPts val="600"/>
              </a:spcBef>
              <a:spcAft>
                <a:spcPts val="600"/>
              </a:spcAft>
              <a:buFont typeface="Arial" pitchFamily="34" charset="0"/>
              <a:buChar char="•"/>
            </a:pPr>
            <a:r>
              <a:rPr lang="hu-HU" sz="2400" b="1" dirty="0" smtClean="0"/>
              <a:t>17</a:t>
            </a:r>
            <a:r>
              <a:rPr lang="hu-HU" sz="2400" b="1" baseline="30000" dirty="0" smtClean="0"/>
              <a:t>th</a:t>
            </a:r>
            <a:r>
              <a:rPr lang="hu-HU" sz="2400" b="1" dirty="0" smtClean="0"/>
              <a:t> of </a:t>
            </a:r>
            <a:r>
              <a:rPr lang="hu-HU" sz="2400" b="1" dirty="0" err="1" smtClean="0"/>
              <a:t>October</a:t>
            </a:r>
            <a:r>
              <a:rPr lang="hu-HU" sz="2400" b="1" dirty="0"/>
              <a:t> </a:t>
            </a:r>
            <a:r>
              <a:rPr lang="en-US" sz="2400" dirty="0" smtClean="0"/>
              <a:t>SDR </a:t>
            </a:r>
            <a:r>
              <a:rPr lang="en-US" sz="2400" dirty="0"/>
              <a:t>6th </a:t>
            </a:r>
            <a:r>
              <a:rPr lang="hu-HU" sz="2400" dirty="0" smtClean="0"/>
              <a:t>A</a:t>
            </a:r>
            <a:r>
              <a:rPr lang="en-US" sz="2400" dirty="0" err="1" smtClean="0"/>
              <a:t>nnual</a:t>
            </a:r>
            <a:r>
              <a:rPr lang="en-US" sz="2400" dirty="0" smtClean="0"/>
              <a:t> </a:t>
            </a:r>
            <a:r>
              <a:rPr lang="hu-HU" sz="2400" dirty="0"/>
              <a:t>F</a:t>
            </a:r>
            <a:r>
              <a:rPr lang="en-US" sz="2400" dirty="0" err="1" smtClean="0"/>
              <a:t>orum</a:t>
            </a:r>
            <a:r>
              <a:rPr lang="hu-HU" sz="2400" dirty="0" smtClean="0"/>
              <a:t>, </a:t>
            </a:r>
            <a:r>
              <a:rPr lang="en-US" sz="2400" dirty="0" smtClean="0"/>
              <a:t>back-to-back</a:t>
            </a:r>
            <a:r>
              <a:rPr lang="hu-HU" sz="2400" dirty="0" smtClean="0"/>
              <a:t> </a:t>
            </a:r>
            <a:r>
              <a:rPr lang="hu-HU" sz="2400" dirty="0" err="1" smtClean="0"/>
              <a:t>workshop</a:t>
            </a:r>
            <a:r>
              <a:rPr lang="hu-HU" sz="2400" dirty="0" smtClean="0"/>
              <a:t> </a:t>
            </a:r>
            <a:r>
              <a:rPr lang="hu-HU" sz="2400" dirty="0" err="1" smtClean="0"/>
              <a:t>on</a:t>
            </a:r>
            <a:r>
              <a:rPr lang="hu-HU" sz="2400" dirty="0" smtClean="0"/>
              <a:t> Pillar-2 </a:t>
            </a:r>
            <a:r>
              <a:rPr lang="hu-HU" sz="2400" dirty="0" err="1"/>
              <a:t>financing</a:t>
            </a:r>
            <a:r>
              <a:rPr lang="hu-HU" sz="2400" dirty="0"/>
              <a:t> </a:t>
            </a:r>
            <a:r>
              <a:rPr lang="hu-HU" sz="2400" dirty="0" err="1" smtClean="0"/>
              <a:t>possibilities</a:t>
            </a:r>
            <a:endParaRPr lang="hu-HU" sz="2400" dirty="0" smtClean="0"/>
          </a:p>
          <a:p>
            <a:pPr marL="342900" lvl="1" indent="-342900">
              <a:spcBef>
                <a:spcPts val="600"/>
              </a:spcBef>
              <a:spcAft>
                <a:spcPts val="600"/>
              </a:spcAft>
              <a:buFont typeface="Arial" pitchFamily="34" charset="0"/>
              <a:buChar char="•"/>
            </a:pPr>
            <a:r>
              <a:rPr lang="hu-HU" sz="2400" b="1" dirty="0" err="1" smtClean="0"/>
              <a:t>Annual</a:t>
            </a:r>
            <a:r>
              <a:rPr lang="hu-HU" sz="2400" b="1" dirty="0" smtClean="0"/>
              <a:t> Forum </a:t>
            </a:r>
            <a:r>
              <a:rPr lang="hu-HU" sz="2400" b="1" dirty="0" err="1"/>
              <a:t>in</a:t>
            </a:r>
            <a:r>
              <a:rPr lang="hu-HU" sz="2400" b="1" dirty="0"/>
              <a:t> 18-19</a:t>
            </a:r>
            <a:r>
              <a:rPr lang="hu-HU" sz="2400" b="1" baseline="30000" dirty="0"/>
              <a:t>th</a:t>
            </a:r>
            <a:r>
              <a:rPr lang="hu-HU" sz="2400" b="1" dirty="0"/>
              <a:t> </a:t>
            </a:r>
            <a:r>
              <a:rPr lang="hu-HU" sz="2400" b="1" dirty="0" err="1" smtClean="0"/>
              <a:t>October</a:t>
            </a:r>
            <a:r>
              <a:rPr lang="hu-HU" sz="2400" b="1" dirty="0" smtClean="0"/>
              <a:t> </a:t>
            </a:r>
            <a:r>
              <a:rPr lang="hu-HU" sz="2400" dirty="0" smtClean="0"/>
              <a:t>– </a:t>
            </a:r>
            <a:r>
              <a:rPr lang="hu-HU" sz="2400" dirty="0" err="1" smtClean="0"/>
              <a:t>capitalisation</a:t>
            </a:r>
            <a:r>
              <a:rPr lang="hu-HU" sz="2400" dirty="0" smtClean="0"/>
              <a:t>, </a:t>
            </a:r>
            <a:r>
              <a:rPr lang="hu-HU" sz="2400" dirty="0" err="1" smtClean="0"/>
              <a:t>funding</a:t>
            </a:r>
            <a:r>
              <a:rPr lang="hu-HU" sz="2400" dirty="0" smtClean="0"/>
              <a:t> </a:t>
            </a:r>
            <a:r>
              <a:rPr lang="hu-HU" sz="2400" dirty="0" err="1" smtClean="0"/>
              <a:t>sessions</a:t>
            </a:r>
            <a:endParaRPr lang="hu-HU" sz="2400" dirty="0" smtClean="0"/>
          </a:p>
          <a:p>
            <a:pPr marL="342900" lvl="1" indent="-342900">
              <a:spcBef>
                <a:spcPts val="600"/>
              </a:spcBef>
              <a:spcAft>
                <a:spcPts val="600"/>
              </a:spcAft>
              <a:buFont typeface="Arial" pitchFamily="34" charset="0"/>
              <a:buChar char="•"/>
            </a:pPr>
            <a:r>
              <a:rPr lang="hu-HU" sz="2400" b="1" dirty="0" err="1"/>
              <a:t>Annual</a:t>
            </a:r>
            <a:r>
              <a:rPr lang="hu-HU" sz="2400" b="1" dirty="0"/>
              <a:t> Forum EXPO</a:t>
            </a:r>
            <a:r>
              <a:rPr lang="hu-HU" sz="2400" dirty="0"/>
              <a:t> PA5 stand, </a:t>
            </a:r>
            <a:r>
              <a:rPr lang="hu-HU" sz="2400" dirty="0" err="1"/>
              <a:t>possibilitiy</a:t>
            </a:r>
            <a:r>
              <a:rPr lang="hu-HU" sz="2400" dirty="0"/>
              <a:t> </a:t>
            </a:r>
            <a:r>
              <a:rPr lang="hu-HU" sz="2400" dirty="0" err="1" smtClean="0"/>
              <a:t>to</a:t>
            </a:r>
            <a:r>
              <a:rPr lang="hu-HU" sz="2400" dirty="0" smtClean="0"/>
              <a:t> </a:t>
            </a:r>
            <a:r>
              <a:rPr lang="hu-HU" sz="2400" dirty="0" err="1" smtClean="0"/>
              <a:t>promote</a:t>
            </a:r>
            <a:r>
              <a:rPr lang="hu-HU" sz="2400" dirty="0" smtClean="0"/>
              <a:t> </a:t>
            </a:r>
            <a:r>
              <a:rPr lang="hu-HU" sz="2400" dirty="0" err="1" smtClean="0"/>
              <a:t>projects</a:t>
            </a:r>
            <a:endParaRPr lang="hu-HU" sz="2400" dirty="0" smtClean="0"/>
          </a:p>
          <a:p>
            <a:pPr marL="742950" lvl="2" indent="-342900">
              <a:spcBef>
                <a:spcPts val="600"/>
              </a:spcBef>
              <a:spcAft>
                <a:spcPts val="600"/>
              </a:spcAft>
            </a:pPr>
            <a:r>
              <a:rPr lang="hu-HU" sz="2000" dirty="0" smtClean="0"/>
              <a:t>S</a:t>
            </a:r>
            <a:r>
              <a:rPr lang="en-US" sz="2000" dirty="0" err="1"/>
              <a:t>pecial</a:t>
            </a:r>
            <a:r>
              <a:rPr lang="en-US" sz="2000" dirty="0"/>
              <a:t> SDR edition of the Hydrological Journal, based on the side event outcomes in July</a:t>
            </a:r>
            <a:r>
              <a:rPr lang="hu-HU" sz="2000" dirty="0"/>
              <a:t>, </a:t>
            </a:r>
            <a:r>
              <a:rPr lang="hu-HU" sz="2000" dirty="0" err="1"/>
              <a:t>additionally</a:t>
            </a:r>
            <a:r>
              <a:rPr lang="hu-HU" sz="2000" dirty="0"/>
              <a:t> </a:t>
            </a:r>
            <a:r>
              <a:rPr lang="hu-HU" sz="2000" dirty="0" err="1"/>
              <a:t>research</a:t>
            </a:r>
            <a:r>
              <a:rPr lang="hu-HU" sz="2000" dirty="0"/>
              <a:t> and </a:t>
            </a:r>
            <a:r>
              <a:rPr lang="hu-HU" sz="2000" dirty="0" err="1"/>
              <a:t>scientific</a:t>
            </a:r>
            <a:r>
              <a:rPr lang="hu-HU" sz="2000" dirty="0"/>
              <a:t> </a:t>
            </a:r>
            <a:r>
              <a:rPr lang="hu-HU" sz="2000" dirty="0" err="1" smtClean="0"/>
              <a:t>articles</a:t>
            </a:r>
            <a:endParaRPr lang="hu-HU" sz="2000" dirty="0"/>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9"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Tree>
    <p:extLst>
      <p:ext uri="{BB962C8B-B14F-4D97-AF65-F5344CB8AC3E}">
        <p14:creationId xmlns:p14="http://schemas.microsoft.com/office/powerpoint/2010/main" xmlns="" val="32992291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a:bodyPr>
          <a:lstStyle/>
          <a:p>
            <a:pPr algn="l"/>
            <a:r>
              <a:rPr lang="hu-HU" sz="3200" u="sng" dirty="0"/>
              <a:t>A</a:t>
            </a:r>
            <a:r>
              <a:rPr lang="en-US" sz="3200" u="sng" dirty="0" err="1" smtClean="0"/>
              <a:t>ctivities</a:t>
            </a:r>
            <a:r>
              <a:rPr lang="en-US" sz="3200" u="sng" dirty="0" smtClean="0"/>
              <a:t> </a:t>
            </a:r>
            <a:r>
              <a:rPr lang="en-US" sz="3200" u="sng" dirty="0"/>
              <a:t>in </a:t>
            </a:r>
            <a:r>
              <a:rPr lang="en-US" sz="3200" u="sng" dirty="0" smtClean="0"/>
              <a:t>2017</a:t>
            </a:r>
            <a:r>
              <a:rPr lang="hu-HU" sz="3200" u="sng" dirty="0" smtClean="0"/>
              <a:t> - </a:t>
            </a:r>
            <a:r>
              <a:rPr lang="hu-HU" sz="3200" u="sng" dirty="0" err="1" smtClean="0"/>
              <a:t>highlights</a:t>
            </a:r>
            <a:endParaRPr lang="en-US" sz="3200" u="sng" dirty="0"/>
          </a:p>
        </p:txBody>
      </p:sp>
      <p:sp>
        <p:nvSpPr>
          <p:cNvPr id="3" name="Tartalom helye 2"/>
          <p:cNvSpPr>
            <a:spLocks noGrp="1"/>
          </p:cNvSpPr>
          <p:nvPr>
            <p:ph idx="1"/>
          </p:nvPr>
        </p:nvSpPr>
        <p:spPr>
          <a:xfrm>
            <a:off x="179512" y="1268760"/>
            <a:ext cx="8784976" cy="5517321"/>
          </a:xfrm>
        </p:spPr>
        <p:txBody>
          <a:bodyPr>
            <a:normAutofit/>
          </a:bodyPr>
          <a:lstStyle/>
          <a:p>
            <a:pPr marL="342900" lvl="1" indent="-342900">
              <a:spcBef>
                <a:spcPts val="0"/>
              </a:spcBef>
              <a:buFont typeface="Arial" pitchFamily="34" charset="0"/>
              <a:buChar char="•"/>
            </a:pPr>
            <a:r>
              <a:rPr lang="hu-HU" sz="2400" b="1" dirty="0" smtClean="0"/>
              <a:t>29</a:t>
            </a:r>
            <a:r>
              <a:rPr lang="hu-HU" sz="2400" b="1" baseline="30000" dirty="0" smtClean="0"/>
              <a:t>th</a:t>
            </a:r>
            <a:r>
              <a:rPr lang="hu-HU" sz="2400" b="1" dirty="0" smtClean="0"/>
              <a:t> of </a:t>
            </a:r>
            <a:r>
              <a:rPr lang="hu-HU" sz="2400" b="1" dirty="0" err="1" smtClean="0"/>
              <a:t>June</a:t>
            </a:r>
            <a:r>
              <a:rPr lang="hu-HU" sz="2400" dirty="0" smtClean="0"/>
              <a:t>, </a:t>
            </a:r>
            <a:r>
              <a:rPr lang="en-US" sz="2400" dirty="0" smtClean="0"/>
              <a:t>workshop </a:t>
            </a:r>
            <a:r>
              <a:rPr lang="hu-HU" sz="2400" dirty="0" err="1" smtClean="0"/>
              <a:t>in</a:t>
            </a:r>
            <a:r>
              <a:rPr lang="hu-HU" sz="2400" dirty="0" smtClean="0"/>
              <a:t> Budapest, </a:t>
            </a:r>
            <a:r>
              <a:rPr lang="en-US" sz="2400" dirty="0" smtClean="0"/>
              <a:t>’International Workshop on Flood Protection Education Network in the Danube River Basin’</a:t>
            </a:r>
            <a:r>
              <a:rPr lang="hu-HU" sz="2400" dirty="0" smtClean="0"/>
              <a:t> </a:t>
            </a:r>
          </a:p>
          <a:p>
            <a:pPr marL="742950" lvl="2" indent="-342900">
              <a:spcBef>
                <a:spcPts val="0"/>
              </a:spcBef>
            </a:pPr>
            <a:r>
              <a:rPr lang="en-US" sz="2000" dirty="0"/>
              <a:t>11 institutes from 8 countries, 30+ participants</a:t>
            </a:r>
          </a:p>
          <a:p>
            <a:pPr marL="742950" lvl="2" indent="-342900">
              <a:spcBef>
                <a:spcPts val="0"/>
              </a:spcBef>
            </a:pPr>
            <a:r>
              <a:rPr lang="en-US" sz="2000" dirty="0"/>
              <a:t>The audience received horizontal information about the </a:t>
            </a:r>
            <a:r>
              <a:rPr lang="en-US" sz="2000" dirty="0" err="1"/>
              <a:t>opportiunities</a:t>
            </a:r>
            <a:r>
              <a:rPr lang="en-US" sz="2000" dirty="0"/>
              <a:t> that Danube Strategy provides by PA5 – environmental risks, PA7 – knowledge society and PA9 - </a:t>
            </a:r>
            <a:r>
              <a:rPr lang="en-US" sz="2000" dirty="0" err="1"/>
              <a:t>People&amp;Skills</a:t>
            </a:r>
            <a:r>
              <a:rPr lang="en-US" sz="2000" dirty="0"/>
              <a:t> areas</a:t>
            </a:r>
          </a:p>
          <a:p>
            <a:pPr marL="742950" lvl="2" indent="-342900">
              <a:spcBef>
                <a:spcPts val="0"/>
              </a:spcBef>
            </a:pPr>
            <a:r>
              <a:rPr lang="en-US" sz="2000" dirty="0"/>
              <a:t>Financing possibilities </a:t>
            </a:r>
            <a:r>
              <a:rPr lang="en-US" sz="2000" dirty="0" smtClean="0"/>
              <a:t>introduced</a:t>
            </a:r>
            <a:r>
              <a:rPr lang="en-US" sz="2000" dirty="0"/>
              <a:t>: ERASMUS+, CEEPUS, DAAD, Horizon 2020</a:t>
            </a:r>
          </a:p>
          <a:p>
            <a:pPr marL="742950" lvl="2" indent="-342900">
              <a:spcBef>
                <a:spcPts val="0"/>
              </a:spcBef>
            </a:pPr>
            <a:r>
              <a:rPr lang="en-US" sz="2000" dirty="0"/>
              <a:t>Networking </a:t>
            </a:r>
            <a:r>
              <a:rPr lang="en-US" sz="2000" dirty="0" err="1"/>
              <a:t>strated</a:t>
            </a:r>
            <a:r>
              <a:rPr lang="en-US" sz="2000" dirty="0"/>
              <a:t> with a tour de table, where the different institutes introduced themselves and shared their vision on the issues of </a:t>
            </a:r>
            <a:r>
              <a:rPr lang="en-US" sz="2000" dirty="0" smtClean="0"/>
              <a:t>education</a:t>
            </a:r>
            <a:endParaRPr lang="hu-HU" sz="2000" dirty="0" smtClean="0"/>
          </a:p>
          <a:p>
            <a:pPr marL="742950" lvl="2" indent="-342900">
              <a:spcBef>
                <a:spcPts val="0"/>
              </a:spcBef>
            </a:pPr>
            <a:r>
              <a:rPr lang="hu-HU" sz="2000" b="1" dirty="0" err="1"/>
              <a:t>Common</a:t>
            </a:r>
            <a:r>
              <a:rPr lang="hu-HU" sz="2000" b="1" dirty="0"/>
              <a:t> </a:t>
            </a:r>
            <a:r>
              <a:rPr lang="hu-HU" sz="2000" b="1" dirty="0" err="1"/>
              <a:t>findings</a:t>
            </a:r>
            <a:r>
              <a:rPr lang="hu-HU" sz="2000" b="1" dirty="0"/>
              <a:t> </a:t>
            </a:r>
            <a:r>
              <a:rPr lang="hu-HU" sz="2000" b="1" dirty="0" err="1"/>
              <a:t>document</a:t>
            </a:r>
            <a:r>
              <a:rPr lang="hu-HU" sz="2000" b="1" dirty="0"/>
              <a:t> </a:t>
            </a:r>
            <a:r>
              <a:rPr lang="hu-HU" sz="2000" dirty="0"/>
              <a:t>- </a:t>
            </a:r>
            <a:r>
              <a:rPr lang="hu-HU" sz="2000" dirty="0" err="1"/>
              <a:t>please</a:t>
            </a:r>
            <a:r>
              <a:rPr lang="hu-HU" sz="2000" dirty="0"/>
              <a:t> </a:t>
            </a:r>
            <a:r>
              <a:rPr lang="hu-HU" sz="2000" dirty="0" err="1"/>
              <a:t>check</a:t>
            </a:r>
            <a:r>
              <a:rPr lang="hu-HU" sz="2000" dirty="0"/>
              <a:t> PA5 </a:t>
            </a:r>
            <a:r>
              <a:rPr lang="hu-HU" sz="2000" dirty="0" err="1">
                <a:hlinkClick r:id="rId3"/>
              </a:rPr>
              <a:t>website</a:t>
            </a:r>
            <a:endParaRPr lang="en-AU" sz="2000" dirty="0"/>
          </a:p>
          <a:p>
            <a:pPr marL="400050" lvl="2" indent="0">
              <a:spcBef>
                <a:spcPts val="0"/>
              </a:spcBef>
              <a:buNone/>
            </a:pPr>
            <a:endParaRPr lang="hu-HU" sz="2000" dirty="0" smtClean="0"/>
          </a:p>
          <a:p>
            <a:pPr marL="742950" lvl="2" indent="-342900">
              <a:spcBef>
                <a:spcPts val="0"/>
              </a:spcBef>
            </a:pPr>
            <a:endParaRPr lang="hu-HU" sz="2000" dirty="0" smtClean="0"/>
          </a:p>
          <a:p>
            <a:pPr marL="342900" lvl="1" indent="-342900">
              <a:spcBef>
                <a:spcPts val="0"/>
              </a:spcBef>
              <a:buFont typeface="Arial" pitchFamily="34" charset="0"/>
              <a:buChar char="•"/>
            </a:pPr>
            <a:r>
              <a:rPr lang="hu-HU" sz="2400" b="1" dirty="0" smtClean="0"/>
              <a:t>17</a:t>
            </a:r>
            <a:r>
              <a:rPr lang="hu-HU" sz="2400" b="1" baseline="30000" dirty="0" smtClean="0"/>
              <a:t>th</a:t>
            </a:r>
            <a:r>
              <a:rPr lang="hu-HU" sz="2400" b="1" dirty="0" smtClean="0"/>
              <a:t> of </a:t>
            </a:r>
            <a:r>
              <a:rPr lang="hu-HU" sz="2400" b="1" dirty="0" err="1" smtClean="0"/>
              <a:t>October</a:t>
            </a:r>
            <a:r>
              <a:rPr lang="hu-HU" sz="2400" b="1" dirty="0"/>
              <a:t> </a:t>
            </a:r>
            <a:r>
              <a:rPr lang="en-US" sz="2400" dirty="0" smtClean="0"/>
              <a:t>SDR </a:t>
            </a:r>
            <a:r>
              <a:rPr lang="en-US" sz="2400" dirty="0"/>
              <a:t>6th </a:t>
            </a:r>
            <a:r>
              <a:rPr lang="hu-HU" sz="2400" dirty="0" smtClean="0"/>
              <a:t>A</a:t>
            </a:r>
            <a:r>
              <a:rPr lang="en-US" sz="2400" dirty="0" err="1" smtClean="0"/>
              <a:t>nnual</a:t>
            </a:r>
            <a:r>
              <a:rPr lang="en-US" sz="2400" dirty="0" smtClean="0"/>
              <a:t> </a:t>
            </a:r>
            <a:r>
              <a:rPr lang="hu-HU" sz="2400" dirty="0"/>
              <a:t>F</a:t>
            </a:r>
            <a:r>
              <a:rPr lang="en-US" sz="2400" dirty="0" err="1" smtClean="0"/>
              <a:t>orum</a:t>
            </a:r>
            <a:r>
              <a:rPr lang="hu-HU" sz="2400" dirty="0" smtClean="0"/>
              <a:t>, </a:t>
            </a:r>
            <a:r>
              <a:rPr lang="en-US" sz="2400" dirty="0" smtClean="0"/>
              <a:t>back-to-back</a:t>
            </a:r>
            <a:r>
              <a:rPr lang="hu-HU" sz="2400" dirty="0" smtClean="0"/>
              <a:t> </a:t>
            </a:r>
            <a:r>
              <a:rPr lang="hu-HU" sz="2400" dirty="0" err="1" smtClean="0"/>
              <a:t>workshop</a:t>
            </a:r>
            <a:r>
              <a:rPr lang="hu-HU" sz="2400" dirty="0" smtClean="0"/>
              <a:t> </a:t>
            </a:r>
            <a:r>
              <a:rPr lang="hu-HU" sz="2400" dirty="0" err="1" smtClean="0"/>
              <a:t>on</a:t>
            </a:r>
            <a:r>
              <a:rPr lang="hu-HU" sz="2400" dirty="0" smtClean="0"/>
              <a:t> Pillar-2 </a:t>
            </a:r>
            <a:r>
              <a:rPr lang="hu-HU" sz="2400" dirty="0" err="1"/>
              <a:t>financing</a:t>
            </a:r>
            <a:r>
              <a:rPr lang="hu-HU" sz="2400" dirty="0"/>
              <a:t> </a:t>
            </a:r>
            <a:r>
              <a:rPr lang="hu-HU" sz="2400" dirty="0" err="1" smtClean="0"/>
              <a:t>possibilities</a:t>
            </a:r>
            <a:r>
              <a:rPr lang="hu-HU" sz="2400" dirty="0" smtClean="0"/>
              <a:t> (</a:t>
            </a:r>
            <a:r>
              <a:rPr lang="hu-HU" sz="2400" dirty="0" smtClean="0">
                <a:hlinkClick r:id="rId4"/>
              </a:rPr>
              <a:t>link</a:t>
            </a:r>
            <a:r>
              <a:rPr lang="hu-HU" sz="2400" dirty="0" smtClean="0"/>
              <a:t>)</a:t>
            </a:r>
          </a:p>
          <a:p>
            <a:pPr marL="742950" lvl="2" indent="-342900">
              <a:spcBef>
                <a:spcPts val="0"/>
              </a:spcBef>
            </a:pPr>
            <a:r>
              <a:rPr lang="hu-HU" sz="2000" dirty="0"/>
              <a:t>BUDAPEST, 17th </a:t>
            </a:r>
            <a:r>
              <a:rPr lang="hu-HU" sz="2000" dirty="0" err="1"/>
              <a:t>October</a:t>
            </a:r>
            <a:r>
              <a:rPr lang="hu-HU" sz="2000" dirty="0"/>
              <a:t> 2017 14:00-18:00 </a:t>
            </a:r>
            <a:r>
              <a:rPr lang="hu-HU" sz="2000" dirty="0" smtClean="0"/>
              <a:t>PM, </a:t>
            </a:r>
            <a:r>
              <a:rPr lang="hu-HU" sz="2000" dirty="0"/>
              <a:t>7 </a:t>
            </a:r>
            <a:r>
              <a:rPr lang="hu-HU" sz="2000" dirty="0" err="1" smtClean="0"/>
              <a:t>minutes</a:t>
            </a:r>
            <a:r>
              <a:rPr lang="hu-HU" sz="2000" dirty="0" smtClean="0"/>
              <a:t>/20 </a:t>
            </a:r>
            <a:r>
              <a:rPr lang="hu-HU" sz="2000" dirty="0" err="1" smtClean="0"/>
              <a:t>slides</a:t>
            </a:r>
            <a:endParaRPr lang="hu-HU" sz="2000" dirty="0" smtClean="0"/>
          </a:p>
          <a:p>
            <a:pPr marL="742950" lvl="2" indent="-342900">
              <a:spcBef>
                <a:spcPts val="0"/>
              </a:spcBef>
            </a:pPr>
            <a:r>
              <a:rPr lang="hu-HU" sz="2000" dirty="0" err="1" smtClean="0"/>
              <a:t>Venue</a:t>
            </a:r>
            <a:r>
              <a:rPr lang="hu-HU" sz="2000" dirty="0"/>
              <a:t>: </a:t>
            </a:r>
            <a:r>
              <a:rPr lang="hu-HU" sz="2000" dirty="0" err="1"/>
              <a:t>Ministry</a:t>
            </a:r>
            <a:r>
              <a:rPr lang="hu-HU" sz="2000" dirty="0"/>
              <a:t> of </a:t>
            </a:r>
            <a:r>
              <a:rPr lang="hu-HU" sz="2000" dirty="0" err="1"/>
              <a:t>Agriculture</a:t>
            </a:r>
            <a:r>
              <a:rPr lang="hu-HU" sz="2000" dirty="0"/>
              <a:t> 1055 Budapest Kossuth Lajos </a:t>
            </a:r>
            <a:r>
              <a:rPr lang="hu-HU" sz="2000" dirty="0" err="1"/>
              <a:t>ter</a:t>
            </a:r>
            <a:r>
              <a:rPr lang="hu-HU" sz="2000" dirty="0"/>
              <a:t> 11</a:t>
            </a:r>
            <a:r>
              <a:rPr lang="hu-HU" sz="2000" dirty="0" smtClean="0"/>
              <a:t>.</a:t>
            </a:r>
            <a:endParaRPr lang="hu-HU" sz="2000" dirty="0"/>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9"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Tree>
    <p:extLst>
      <p:ext uri="{BB962C8B-B14F-4D97-AF65-F5344CB8AC3E}">
        <p14:creationId xmlns:p14="http://schemas.microsoft.com/office/powerpoint/2010/main" xmlns="" val="221968634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a:bodyPr>
          <a:lstStyle/>
          <a:p>
            <a:pPr algn="l"/>
            <a:r>
              <a:rPr lang="hu-HU" sz="3200" u="sng" dirty="0" smtClean="0"/>
              <a:t>EUSDR PA5 </a:t>
            </a:r>
            <a:r>
              <a:rPr lang="hu-HU" sz="3200" u="sng" dirty="0" err="1" smtClean="0"/>
              <a:t>supported</a:t>
            </a:r>
            <a:r>
              <a:rPr lang="hu-HU" sz="3200" u="sng" dirty="0" smtClean="0"/>
              <a:t> </a:t>
            </a:r>
            <a:r>
              <a:rPr lang="hu-HU" sz="3200" u="sng" dirty="0" err="1" smtClean="0"/>
              <a:t>projects</a:t>
            </a:r>
            <a:r>
              <a:rPr lang="hu-HU" sz="3200" u="sng" dirty="0" smtClean="0"/>
              <a:t> in 2017</a:t>
            </a:r>
            <a:endParaRPr lang="hu-HU" sz="3200" u="sng" dirty="0"/>
          </a:p>
        </p:txBody>
      </p:sp>
      <p:sp>
        <p:nvSpPr>
          <p:cNvPr id="3" name="Tartalom helye 2"/>
          <p:cNvSpPr>
            <a:spLocks noGrp="1"/>
          </p:cNvSpPr>
          <p:nvPr>
            <p:ph idx="1"/>
          </p:nvPr>
        </p:nvSpPr>
        <p:spPr>
          <a:xfrm>
            <a:off x="179512" y="980728"/>
            <a:ext cx="8784976" cy="5760640"/>
          </a:xfrm>
        </p:spPr>
        <p:txBody>
          <a:bodyPr>
            <a:normAutofit/>
          </a:bodyPr>
          <a:lstStyle/>
          <a:p>
            <a:r>
              <a:rPr lang="hu-HU" sz="2400" dirty="0" err="1" smtClean="0"/>
              <a:t>Ongoing</a:t>
            </a:r>
            <a:r>
              <a:rPr lang="hu-HU" sz="2400" dirty="0" smtClean="0"/>
              <a:t> </a:t>
            </a:r>
            <a:r>
              <a:rPr lang="hu-HU" sz="2400" dirty="0" err="1" smtClean="0"/>
              <a:t>supported</a:t>
            </a:r>
            <a:r>
              <a:rPr lang="hu-HU" sz="2400" dirty="0" smtClean="0"/>
              <a:t> </a:t>
            </a:r>
            <a:r>
              <a:rPr lang="hu-HU" sz="2400" dirty="0" err="1" smtClean="0"/>
              <a:t>projects</a:t>
            </a:r>
            <a:endParaRPr lang="hu-HU" sz="2400" dirty="0" smtClean="0"/>
          </a:p>
          <a:p>
            <a:pPr lvl="1"/>
            <a:r>
              <a:rPr lang="hu-HU" sz="1800" dirty="0" err="1" smtClean="0"/>
              <a:t>DriDANUBE</a:t>
            </a:r>
            <a:r>
              <a:rPr lang="hu-HU" sz="1800" dirty="0" smtClean="0"/>
              <a:t>, </a:t>
            </a:r>
            <a:r>
              <a:rPr lang="hu-HU" sz="1800" dirty="0" err="1" smtClean="0"/>
              <a:t>Danube</a:t>
            </a:r>
            <a:r>
              <a:rPr lang="hu-HU" sz="1800" dirty="0" smtClean="0"/>
              <a:t> </a:t>
            </a:r>
            <a:r>
              <a:rPr lang="hu-HU" sz="1800" dirty="0" err="1" smtClean="0"/>
              <a:t>Sediment</a:t>
            </a:r>
            <a:r>
              <a:rPr lang="hu-HU" sz="1800" dirty="0" smtClean="0"/>
              <a:t>, </a:t>
            </a:r>
            <a:r>
              <a:rPr lang="hu-HU" sz="1800" dirty="0"/>
              <a:t>JOINTTISZA (</a:t>
            </a:r>
            <a:r>
              <a:rPr lang="hu-HU" sz="1800" dirty="0" err="1"/>
              <a:t>e.g</a:t>
            </a:r>
            <a:r>
              <a:rPr lang="hu-HU" sz="1800" dirty="0"/>
              <a:t>. </a:t>
            </a:r>
            <a:r>
              <a:rPr lang="hu-HU" sz="1800" dirty="0" err="1"/>
              <a:t>peer</a:t>
            </a:r>
            <a:r>
              <a:rPr lang="hu-HU" sz="1800" dirty="0"/>
              <a:t> </a:t>
            </a:r>
            <a:r>
              <a:rPr lang="hu-HU" sz="1800" dirty="0" err="1"/>
              <a:t>review</a:t>
            </a:r>
            <a:r>
              <a:rPr lang="hu-HU" sz="1800" dirty="0"/>
              <a:t> </a:t>
            </a:r>
            <a:r>
              <a:rPr lang="hu-HU" sz="1800" dirty="0" err="1" smtClean="0"/>
              <a:t>group</a:t>
            </a:r>
            <a:r>
              <a:rPr lang="hu-HU" sz="1800" dirty="0" smtClean="0"/>
              <a:t>), CAMARO-D</a:t>
            </a:r>
            <a:endParaRPr lang="hu-HU" sz="1800" dirty="0"/>
          </a:p>
          <a:p>
            <a:pPr lvl="1"/>
            <a:endParaRPr lang="hu-HU" sz="1600" dirty="0" smtClean="0"/>
          </a:p>
          <a:p>
            <a:r>
              <a:rPr lang="hu-HU" sz="2400" dirty="0" smtClean="0"/>
              <a:t>Project </a:t>
            </a:r>
            <a:r>
              <a:rPr lang="hu-HU" sz="2400" dirty="0" err="1" smtClean="0"/>
              <a:t>development</a:t>
            </a:r>
            <a:r>
              <a:rPr lang="hu-HU" sz="2400" dirty="0" smtClean="0"/>
              <a:t>:</a:t>
            </a:r>
            <a:endParaRPr lang="hu-HU" sz="2000" dirty="0" smtClean="0"/>
          </a:p>
          <a:p>
            <a:pPr lvl="1"/>
            <a:r>
              <a:rPr lang="hu-HU" sz="2000" b="1" dirty="0" err="1" smtClean="0"/>
              <a:t>InterFloodCourse</a:t>
            </a:r>
            <a:r>
              <a:rPr lang="hu-HU" sz="2000" dirty="0" smtClean="0"/>
              <a:t> (</a:t>
            </a:r>
            <a:r>
              <a:rPr lang="hu-HU" sz="2000" dirty="0" err="1" smtClean="0"/>
              <a:t>submitted</a:t>
            </a:r>
            <a:r>
              <a:rPr lang="hu-HU" sz="2000" dirty="0" smtClean="0"/>
              <a:t> DSPF project)</a:t>
            </a:r>
          </a:p>
          <a:p>
            <a:pPr lvl="2"/>
            <a:r>
              <a:rPr lang="hu-HU" sz="1600" dirty="0" smtClean="0"/>
              <a:t>LP: National University of Public </a:t>
            </a:r>
            <a:r>
              <a:rPr lang="hu-HU" sz="1600" dirty="0" err="1" smtClean="0"/>
              <a:t>Services</a:t>
            </a:r>
            <a:endParaRPr lang="hu-HU" sz="1600" dirty="0" smtClean="0"/>
          </a:p>
          <a:p>
            <a:pPr lvl="2"/>
            <a:r>
              <a:rPr lang="hu-HU" sz="1600" dirty="0" err="1" smtClean="0"/>
              <a:t>Aims</a:t>
            </a:r>
            <a:r>
              <a:rPr lang="hu-HU" sz="1600" dirty="0" smtClean="0"/>
              <a:t> </a:t>
            </a:r>
            <a:r>
              <a:rPr lang="hu-HU" sz="1600" dirty="0" err="1" smtClean="0"/>
              <a:t>to</a:t>
            </a:r>
            <a:r>
              <a:rPr lang="hu-HU" sz="1600" dirty="0" smtClean="0"/>
              <a:t> </a:t>
            </a:r>
            <a:r>
              <a:rPr lang="hu-HU" sz="1600" dirty="0" err="1" smtClean="0"/>
              <a:t>develop</a:t>
            </a:r>
            <a:r>
              <a:rPr lang="hu-HU" sz="1600" dirty="0" smtClean="0"/>
              <a:t> </a:t>
            </a:r>
            <a:r>
              <a:rPr lang="hu-HU" sz="1600" dirty="0" err="1" smtClean="0"/>
              <a:t>e-learning</a:t>
            </a:r>
            <a:r>
              <a:rPr lang="hu-HU" sz="1600" dirty="0" smtClean="0"/>
              <a:t> </a:t>
            </a:r>
            <a:r>
              <a:rPr lang="hu-HU" sz="1600" dirty="0" err="1" smtClean="0"/>
              <a:t>material</a:t>
            </a:r>
            <a:r>
              <a:rPr lang="hu-HU" sz="1600" dirty="0" smtClean="0"/>
              <a:t> </a:t>
            </a:r>
            <a:r>
              <a:rPr lang="hu-HU" sz="1600" dirty="0" err="1" smtClean="0"/>
              <a:t>in</a:t>
            </a:r>
            <a:r>
              <a:rPr lang="hu-HU" sz="1600" dirty="0" smtClean="0"/>
              <a:t> </a:t>
            </a:r>
            <a:r>
              <a:rPr lang="hu-HU" sz="1600" dirty="0" err="1" smtClean="0"/>
              <a:t>flood</a:t>
            </a:r>
            <a:r>
              <a:rPr lang="hu-HU" sz="1600" dirty="0" smtClean="0"/>
              <a:t> </a:t>
            </a:r>
            <a:r>
              <a:rPr lang="hu-HU" sz="1600" dirty="0" err="1" smtClean="0"/>
              <a:t>protection</a:t>
            </a:r>
            <a:endParaRPr lang="hu-HU" sz="1600" dirty="0" smtClean="0"/>
          </a:p>
          <a:p>
            <a:pPr marL="457200" lvl="1" indent="0">
              <a:buNone/>
            </a:pPr>
            <a:endParaRPr lang="hu-HU" sz="2000" dirty="0" smtClean="0"/>
          </a:p>
          <a:p>
            <a:pPr lvl="1"/>
            <a:r>
              <a:rPr lang="hu-HU" sz="2000" b="1" dirty="0" smtClean="0"/>
              <a:t>DAREFFORT </a:t>
            </a:r>
            <a:r>
              <a:rPr lang="hu-HU" sz="2000" dirty="0" smtClean="0"/>
              <a:t>(</a:t>
            </a:r>
            <a:r>
              <a:rPr lang="hu-HU" sz="2000" dirty="0" err="1" smtClean="0"/>
              <a:t>submitted</a:t>
            </a:r>
            <a:r>
              <a:rPr lang="hu-HU" sz="2000" dirty="0" smtClean="0"/>
              <a:t> </a:t>
            </a:r>
            <a:r>
              <a:rPr lang="hu-HU" sz="2000" dirty="0" err="1" smtClean="0"/>
              <a:t>to</a:t>
            </a:r>
            <a:r>
              <a:rPr lang="hu-HU" sz="2000" dirty="0" smtClean="0"/>
              <a:t> DTP 2nd </a:t>
            </a:r>
            <a:r>
              <a:rPr lang="hu-HU" sz="2000" dirty="0" err="1" smtClean="0"/>
              <a:t>call</a:t>
            </a:r>
            <a:r>
              <a:rPr lang="hu-HU" sz="2000" dirty="0" smtClean="0"/>
              <a:t>)</a:t>
            </a:r>
          </a:p>
          <a:p>
            <a:pPr lvl="2"/>
            <a:r>
              <a:rPr lang="hu-HU" sz="1600" dirty="0" err="1" smtClean="0"/>
              <a:t>Focuses</a:t>
            </a:r>
            <a:r>
              <a:rPr lang="hu-HU" sz="1600" dirty="0" smtClean="0"/>
              <a:t>  </a:t>
            </a:r>
            <a:r>
              <a:rPr lang="hu-HU" sz="1600" dirty="0" err="1" smtClean="0"/>
              <a:t>on</a:t>
            </a:r>
            <a:r>
              <a:rPr lang="hu-HU" sz="1600" dirty="0" smtClean="0"/>
              <a:t> </a:t>
            </a:r>
            <a:r>
              <a:rPr lang="hu-HU" sz="1600" dirty="0" err="1" smtClean="0"/>
              <a:t>better</a:t>
            </a:r>
            <a:r>
              <a:rPr lang="hu-HU" sz="1600" dirty="0" smtClean="0"/>
              <a:t> </a:t>
            </a:r>
            <a:r>
              <a:rPr lang="hu-HU" sz="1600" dirty="0" err="1" smtClean="0"/>
              <a:t>data</a:t>
            </a:r>
            <a:r>
              <a:rPr lang="hu-HU" sz="1600" dirty="0" smtClean="0"/>
              <a:t> </a:t>
            </a:r>
            <a:r>
              <a:rPr lang="hu-HU" sz="1600" dirty="0" err="1" smtClean="0"/>
              <a:t>share</a:t>
            </a:r>
            <a:r>
              <a:rPr lang="hu-HU" sz="1600" dirty="0" smtClean="0"/>
              <a:t> </a:t>
            </a:r>
            <a:r>
              <a:rPr lang="hu-HU" sz="1600" dirty="0" err="1" smtClean="0"/>
              <a:t>among</a:t>
            </a:r>
            <a:r>
              <a:rPr lang="hu-HU" sz="1600" dirty="0" smtClean="0"/>
              <a:t> </a:t>
            </a:r>
            <a:r>
              <a:rPr lang="hu-HU" sz="1600" dirty="0" err="1" smtClean="0"/>
              <a:t>countries</a:t>
            </a:r>
            <a:r>
              <a:rPr lang="hu-HU" sz="1600" dirty="0" smtClean="0"/>
              <a:t>, HU-LP</a:t>
            </a:r>
          </a:p>
          <a:p>
            <a:pPr lvl="2"/>
            <a:r>
              <a:rPr lang="hu-HU" sz="1600" dirty="0" smtClean="0"/>
              <a:t>ICPDR </a:t>
            </a:r>
            <a:r>
              <a:rPr lang="hu-HU" sz="1600" dirty="0" err="1" smtClean="0"/>
              <a:t>DanubeHIS</a:t>
            </a:r>
            <a:r>
              <a:rPr lang="hu-HU" sz="1600" dirty="0" smtClean="0"/>
              <a:t> </a:t>
            </a:r>
            <a:r>
              <a:rPr lang="hu-HU" sz="1600" dirty="0" err="1" smtClean="0"/>
              <a:t>system</a:t>
            </a:r>
            <a:r>
              <a:rPr lang="hu-HU" sz="1600" dirty="0" smtClean="0"/>
              <a:t> </a:t>
            </a:r>
            <a:r>
              <a:rPr lang="hu-HU" sz="1600" dirty="0" err="1" smtClean="0"/>
              <a:t>elaboration</a:t>
            </a:r>
            <a:r>
              <a:rPr lang="hu-HU" sz="1600" dirty="0" smtClean="0"/>
              <a:t> </a:t>
            </a:r>
            <a:r>
              <a:rPr lang="hu-HU" sz="1600" dirty="0" err="1" smtClean="0"/>
              <a:t>support</a:t>
            </a:r>
            <a:endParaRPr lang="hu-HU" sz="1600" dirty="0" smtClean="0"/>
          </a:p>
          <a:p>
            <a:pPr marL="342900" lvl="1" indent="-342900">
              <a:buFont typeface="Arial" pitchFamily="34" charset="0"/>
              <a:buChar char="•"/>
            </a:pPr>
            <a:endParaRPr lang="hu-HU" sz="2400" dirty="0" smtClean="0"/>
          </a:p>
          <a:p>
            <a:pPr marL="342900" lvl="1" indent="-342900">
              <a:buFont typeface="Arial" pitchFamily="34" charset="0"/>
              <a:buChar char="•"/>
            </a:pPr>
            <a:r>
              <a:rPr lang="hu-HU" sz="2400" dirty="0" err="1" smtClean="0"/>
              <a:t>Support</a:t>
            </a:r>
            <a:r>
              <a:rPr lang="hu-HU" sz="2400" dirty="0" smtClean="0"/>
              <a:t> </a:t>
            </a:r>
            <a:r>
              <a:rPr lang="hu-HU" sz="2400" dirty="0" err="1" smtClean="0"/>
              <a:t>for</a:t>
            </a:r>
            <a:r>
              <a:rPr lang="hu-HU" sz="2400" dirty="0" smtClean="0"/>
              <a:t> </a:t>
            </a:r>
            <a:r>
              <a:rPr lang="hu-HU" sz="2400" dirty="0" err="1" smtClean="0"/>
              <a:t>projects</a:t>
            </a:r>
            <a:r>
              <a:rPr lang="hu-HU" sz="2400" dirty="0"/>
              <a:t> </a:t>
            </a:r>
            <a:r>
              <a:rPr lang="hu-HU" sz="2400" dirty="0" err="1"/>
              <a:t>submitted</a:t>
            </a:r>
            <a:r>
              <a:rPr lang="hu-HU" sz="2400" dirty="0"/>
              <a:t> </a:t>
            </a:r>
            <a:r>
              <a:rPr lang="hu-HU" sz="2400" dirty="0" err="1"/>
              <a:t>to</a:t>
            </a:r>
            <a:r>
              <a:rPr lang="hu-HU" sz="2400" dirty="0"/>
              <a:t> DTP 2nd </a:t>
            </a:r>
            <a:r>
              <a:rPr lang="hu-HU" sz="2400" dirty="0" err="1" smtClean="0"/>
              <a:t>call</a:t>
            </a:r>
            <a:r>
              <a:rPr lang="hu-HU" sz="2400" dirty="0" smtClean="0"/>
              <a:t>: </a:t>
            </a:r>
            <a:br>
              <a:rPr lang="hu-HU" sz="2400" dirty="0" smtClean="0"/>
            </a:br>
            <a:r>
              <a:rPr lang="hu-HU" sz="2400" b="1" dirty="0" err="1" smtClean="0"/>
              <a:t>Danube</a:t>
            </a:r>
            <a:r>
              <a:rPr lang="hu-HU" sz="2400" b="1" dirty="0" smtClean="0"/>
              <a:t> </a:t>
            </a:r>
            <a:r>
              <a:rPr lang="hu-HU" sz="2400" b="1" dirty="0" err="1" smtClean="0"/>
              <a:t>Floodplain</a:t>
            </a:r>
            <a:r>
              <a:rPr lang="hu-HU" sz="2400" b="1" dirty="0" smtClean="0"/>
              <a:t>, DAMWARM</a:t>
            </a:r>
            <a:endParaRPr lang="hu-HU" sz="2400" dirty="0"/>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5126" name="Picture 6"/>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52044" y="2530539"/>
            <a:ext cx="1877194" cy="7658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5127" name="Picture 7"/>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6014790" y="3645024"/>
            <a:ext cx="3021706" cy="11335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2"/>
          <p:cNvPicPr>
            <a:picLocks noChangeAspect="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Tree>
    <p:extLst>
      <p:ext uri="{BB962C8B-B14F-4D97-AF65-F5344CB8AC3E}">
        <p14:creationId xmlns:p14="http://schemas.microsoft.com/office/powerpoint/2010/main" xmlns="" val="20803956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2"/>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ím 1"/>
          <p:cNvSpPr>
            <a:spLocks noGrp="1"/>
          </p:cNvSpPr>
          <p:nvPr>
            <p:ph type="title"/>
          </p:nvPr>
        </p:nvSpPr>
        <p:spPr>
          <a:xfrm>
            <a:off x="179512" y="274638"/>
            <a:ext cx="8784976" cy="634082"/>
          </a:xfrm>
        </p:spPr>
        <p:txBody>
          <a:bodyPr>
            <a:normAutofit/>
          </a:bodyPr>
          <a:lstStyle/>
          <a:p>
            <a:pPr algn="l"/>
            <a:r>
              <a:rPr lang="hu-HU" sz="3200" u="sng" dirty="0" err="1"/>
              <a:t>InterFloodCourse</a:t>
            </a:r>
            <a:r>
              <a:rPr lang="hu-HU" sz="3200" u="sng" dirty="0"/>
              <a:t> </a:t>
            </a:r>
            <a:r>
              <a:rPr lang="hu-HU" sz="3200" u="sng" dirty="0" smtClean="0"/>
              <a:t>project</a:t>
            </a:r>
            <a:endParaRPr lang="hu-HU" sz="3200" u="sng" dirty="0"/>
          </a:p>
        </p:txBody>
      </p:sp>
      <p:sp>
        <p:nvSpPr>
          <p:cNvPr id="4" name="AutoShape 2" descr="New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sp>
        <p:nvSpPr>
          <p:cNvPr id="5" name="AutoShape 5" descr="Danube Strategic Project Fund - new opportunity of EUSDR for funding"/>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solidFill>
                <a:prstClr val="black"/>
              </a:solidFill>
            </a:endParaRPr>
          </a:p>
        </p:txBody>
      </p:sp>
      <p:pic>
        <p:nvPicPr>
          <p:cNvPr id="10"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xmlns="" val="0"/>
              </a:ext>
            </a:extLst>
          </a:blip>
          <a:srcRect/>
          <a:stretch>
            <a:fillRect/>
          </a:stretch>
        </p:blipFill>
        <p:spPr bwMode="auto">
          <a:xfrm>
            <a:off x="7010038" y="160337"/>
            <a:ext cx="2026458" cy="812347"/>
          </a:xfrm>
          <a:prstGeom prst="rect">
            <a:avLst/>
          </a:prstGeom>
          <a:noFill/>
        </p:spPr>
      </p:pic>
      <p:sp>
        <p:nvSpPr>
          <p:cNvPr id="11" name="Tartalom helye 2"/>
          <p:cNvSpPr>
            <a:spLocks noGrp="1"/>
          </p:cNvSpPr>
          <p:nvPr>
            <p:ph idx="1"/>
          </p:nvPr>
        </p:nvSpPr>
        <p:spPr>
          <a:xfrm>
            <a:off x="179388" y="981075"/>
            <a:ext cx="8857107" cy="5761038"/>
          </a:xfrm>
        </p:spPr>
        <p:txBody>
          <a:bodyPr>
            <a:normAutofit fontScale="77500" lnSpcReduction="20000"/>
          </a:bodyPr>
          <a:lstStyle/>
          <a:p>
            <a:endParaRPr lang="hu-HU" dirty="0" smtClean="0"/>
          </a:p>
          <a:p>
            <a:r>
              <a:rPr lang="hu-HU" sz="3400" dirty="0" err="1" smtClean="0"/>
              <a:t>Subsidy</a:t>
            </a:r>
            <a:r>
              <a:rPr lang="hu-HU" sz="3400" dirty="0" smtClean="0"/>
              <a:t> </a:t>
            </a:r>
            <a:r>
              <a:rPr lang="hu-HU" sz="3400" dirty="0" err="1" smtClean="0"/>
              <a:t>programme</a:t>
            </a:r>
            <a:r>
              <a:rPr lang="hu-HU" sz="3400" dirty="0" smtClean="0"/>
              <a:t>: DSPF - </a:t>
            </a:r>
            <a:r>
              <a:rPr lang="hu-HU" altLang="hu-HU" sz="3400" dirty="0" err="1"/>
              <a:t>Danube</a:t>
            </a:r>
            <a:r>
              <a:rPr lang="hu-HU" altLang="hu-HU" sz="3400" dirty="0"/>
              <a:t> </a:t>
            </a:r>
            <a:r>
              <a:rPr lang="hu-HU" altLang="hu-HU" sz="3400" dirty="0" err="1"/>
              <a:t>Strategic</a:t>
            </a:r>
            <a:r>
              <a:rPr lang="hu-HU" altLang="hu-HU" sz="3400" dirty="0"/>
              <a:t> Project </a:t>
            </a:r>
            <a:r>
              <a:rPr lang="hu-HU" altLang="hu-HU" sz="3400" dirty="0" err="1"/>
              <a:t>Fund</a:t>
            </a:r>
            <a:r>
              <a:rPr lang="hu-HU" altLang="hu-HU" sz="3400" dirty="0"/>
              <a:t> </a:t>
            </a:r>
            <a:endParaRPr lang="hu-HU" sz="3400" dirty="0" smtClean="0"/>
          </a:p>
          <a:p>
            <a:r>
              <a:rPr lang="hu-HU" sz="3400" dirty="0" err="1" smtClean="0"/>
              <a:t>Duration</a:t>
            </a:r>
            <a:r>
              <a:rPr lang="hu-HU" sz="3400" dirty="0" smtClean="0"/>
              <a:t>: 12 </a:t>
            </a:r>
            <a:r>
              <a:rPr lang="hu-HU" sz="3400" dirty="0" err="1" smtClean="0"/>
              <a:t>months</a:t>
            </a:r>
            <a:endParaRPr lang="hu-HU" sz="3400" dirty="0" smtClean="0"/>
          </a:p>
          <a:p>
            <a:r>
              <a:rPr lang="hu-HU" sz="3400" dirty="0" smtClean="0"/>
              <a:t>Start of </a:t>
            </a:r>
            <a:r>
              <a:rPr lang="hu-HU" sz="3400" dirty="0" err="1" smtClean="0"/>
              <a:t>the</a:t>
            </a:r>
            <a:r>
              <a:rPr lang="hu-HU" sz="3400" dirty="0" smtClean="0"/>
              <a:t> project: 2017.10.01.</a:t>
            </a:r>
          </a:p>
          <a:p>
            <a:r>
              <a:rPr lang="hu-HU" sz="3400" dirty="0" err="1" smtClean="0"/>
              <a:t>Full</a:t>
            </a:r>
            <a:r>
              <a:rPr lang="hu-HU" sz="3400" dirty="0" smtClean="0"/>
              <a:t> </a:t>
            </a:r>
            <a:r>
              <a:rPr lang="hu-HU" sz="3400" dirty="0" err="1" smtClean="0"/>
              <a:t>budget</a:t>
            </a:r>
            <a:r>
              <a:rPr lang="hu-HU" sz="3400" dirty="0" smtClean="0"/>
              <a:t>: 97.156 EUR</a:t>
            </a:r>
          </a:p>
          <a:p>
            <a:r>
              <a:rPr lang="hu-HU" sz="3400" dirty="0" err="1" smtClean="0"/>
              <a:t>Partners</a:t>
            </a:r>
            <a:r>
              <a:rPr lang="hu-HU" sz="3400" dirty="0" smtClean="0"/>
              <a:t>: 4 </a:t>
            </a:r>
            <a:r>
              <a:rPr lang="hu-HU" sz="3400" dirty="0" err="1" smtClean="0"/>
              <a:t>institutes</a:t>
            </a:r>
            <a:r>
              <a:rPr lang="hu-HU" sz="3400" dirty="0" smtClean="0"/>
              <a:t> (LP-HU NKE-BAJA, </a:t>
            </a:r>
            <a:r>
              <a:rPr lang="hu-HU" altLang="hu-HU" sz="3400" dirty="0" err="1"/>
              <a:t>Deggendorf</a:t>
            </a:r>
            <a:r>
              <a:rPr lang="hu-HU" altLang="hu-HU" sz="3400" dirty="0"/>
              <a:t>, </a:t>
            </a:r>
            <a:r>
              <a:rPr lang="hu-HU" altLang="hu-HU" sz="3400" dirty="0" smtClean="0"/>
              <a:t>Bratislava, </a:t>
            </a:r>
            <a:r>
              <a:rPr lang="hu-HU" altLang="hu-HU" sz="3400" dirty="0" err="1" smtClean="0"/>
              <a:t>Belgrade</a:t>
            </a:r>
            <a:r>
              <a:rPr lang="hu-HU" altLang="hu-HU" sz="3400" dirty="0" smtClean="0"/>
              <a:t>)</a:t>
            </a:r>
            <a:endParaRPr lang="hu-HU" sz="3400" dirty="0" smtClean="0"/>
          </a:p>
          <a:p>
            <a:endParaRPr lang="hu-HU" sz="3400" dirty="0"/>
          </a:p>
          <a:p>
            <a:pPr algn="just"/>
            <a:r>
              <a:rPr lang="en-US" sz="3400" dirty="0"/>
              <a:t>The main objective of the project is to develop a harmonized, international postgraduate course on flood and flood risk management which integrates the knowledge of all participating partners and involves expertise of Danube region professionals during this process. The result will be a comprehensive flood management curriculum and teaching material that offers a professional development possibility for Civil engineers</a:t>
            </a:r>
            <a:r>
              <a:rPr lang="hu-HU" sz="3400" dirty="0" smtClean="0"/>
              <a:t> </a:t>
            </a:r>
          </a:p>
        </p:txBody>
      </p:sp>
    </p:spTree>
    <p:extLst>
      <p:ext uri="{BB962C8B-B14F-4D97-AF65-F5344CB8AC3E}">
        <p14:creationId xmlns:p14="http://schemas.microsoft.com/office/powerpoint/2010/main" xmlns="" val="3215855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eere Präsentation">
  <a:themeElements>
    <a:clrScheme name="">
      <a:dk1>
        <a:srgbClr val="000000"/>
      </a:dk1>
      <a:lt1>
        <a:srgbClr val="FFFFFF"/>
      </a:lt1>
      <a:dk2>
        <a:srgbClr val="3985AA"/>
      </a:dk2>
      <a:lt2>
        <a:srgbClr val="FFFFFF"/>
      </a:lt2>
      <a:accent1>
        <a:srgbClr val="EDE5D0"/>
      </a:accent1>
      <a:accent2>
        <a:srgbClr val="6FFDFA"/>
      </a:accent2>
      <a:accent3>
        <a:srgbClr val="FFFFFF"/>
      </a:accent3>
      <a:accent4>
        <a:srgbClr val="000000"/>
      </a:accent4>
      <a:accent5>
        <a:srgbClr val="F4F0E4"/>
      </a:accent5>
      <a:accent6>
        <a:srgbClr val="64E5E3"/>
      </a:accent6>
      <a:hlink>
        <a:srgbClr val="3A86AC"/>
      </a:hlink>
      <a:folHlink>
        <a:srgbClr val="C5C5C5"/>
      </a:folHlink>
    </a:clrScheme>
    <a:fontScheme name="Leere Prä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2400" b="1"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24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EDE5D0"/>
        </a:lt1>
        <a:dk2>
          <a:srgbClr val="449BC6"/>
        </a:dk2>
        <a:lt2>
          <a:srgbClr val="C5C5C5"/>
        </a:lt2>
        <a:accent1>
          <a:srgbClr val="FFFFF7"/>
        </a:accent1>
        <a:accent2>
          <a:srgbClr val="6FFDFA"/>
        </a:accent2>
        <a:accent3>
          <a:srgbClr val="F4F0E4"/>
        </a:accent3>
        <a:accent4>
          <a:srgbClr val="000000"/>
        </a:accent4>
        <a:accent5>
          <a:srgbClr val="FFFFFA"/>
        </a:accent5>
        <a:accent6>
          <a:srgbClr val="64E5E3"/>
        </a:accent6>
        <a:hlink>
          <a:srgbClr val="449BC6"/>
        </a:hlink>
        <a:folHlink>
          <a:srgbClr val="C5C5C5"/>
        </a:folHlink>
      </a:clrScheme>
      <a:clrMap bg1="lt1" tx1="dk1" bg2="lt2" tx2="dk2" accent1="accent1" accent2="accent2" accent3="accent3" accent4="accent4" accent5="accent5" accent6="accent6" hlink="hlink" folHlink="folHlink"/>
    </a:extraClrScheme>
    <a:extraClrScheme>
      <a:clrScheme name="Leere Präsentation 14">
        <a:dk1>
          <a:srgbClr val="000000"/>
        </a:dk1>
        <a:lt1>
          <a:srgbClr val="FFFFFF"/>
        </a:lt1>
        <a:dk2>
          <a:srgbClr val="3985AA"/>
        </a:dk2>
        <a:lt2>
          <a:srgbClr val="C5C5C5"/>
        </a:lt2>
        <a:accent1>
          <a:srgbClr val="FFFFFF"/>
        </a:accent1>
        <a:accent2>
          <a:srgbClr val="6FFDFA"/>
        </a:accent2>
        <a:accent3>
          <a:srgbClr val="FFFFFF"/>
        </a:accent3>
        <a:accent4>
          <a:srgbClr val="000000"/>
        </a:accent4>
        <a:accent5>
          <a:srgbClr val="FFFFFF"/>
        </a:accent5>
        <a:accent6>
          <a:srgbClr val="64E5E3"/>
        </a:accent6>
        <a:hlink>
          <a:srgbClr val="3A86AC"/>
        </a:hlink>
        <a:folHlink>
          <a:srgbClr val="C5C5C5"/>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Leere Präsentation">
  <a:themeElements>
    <a:clrScheme name="">
      <a:dk1>
        <a:srgbClr val="000000"/>
      </a:dk1>
      <a:lt1>
        <a:srgbClr val="FFFFFF"/>
      </a:lt1>
      <a:dk2>
        <a:srgbClr val="3985AA"/>
      </a:dk2>
      <a:lt2>
        <a:srgbClr val="FFFFFF"/>
      </a:lt2>
      <a:accent1>
        <a:srgbClr val="EDE5D0"/>
      </a:accent1>
      <a:accent2>
        <a:srgbClr val="6FFDFA"/>
      </a:accent2>
      <a:accent3>
        <a:srgbClr val="FFFFFF"/>
      </a:accent3>
      <a:accent4>
        <a:srgbClr val="000000"/>
      </a:accent4>
      <a:accent5>
        <a:srgbClr val="F4F0E4"/>
      </a:accent5>
      <a:accent6>
        <a:srgbClr val="64E5E3"/>
      </a:accent6>
      <a:hlink>
        <a:srgbClr val="3A86AC"/>
      </a:hlink>
      <a:folHlink>
        <a:srgbClr val="C5C5C5"/>
      </a:folHlink>
    </a:clrScheme>
    <a:fontScheme name="Leere Präsentatio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2400" b="1" i="0" u="none" strike="noStrike" cap="none" normalizeH="0" baseline="0" smtClean="0">
            <a:ln>
              <a:noFill/>
            </a:ln>
            <a:solidFill>
              <a:schemeClr val="tx1"/>
            </a:solidFill>
            <a:effectLst/>
            <a:latin typeface="Arial"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altLang="en-US" sz="2400" b="1" i="0" u="none" strike="noStrike" cap="none" normalizeH="0" baseline="0" smtClean="0">
            <a:ln>
              <a:noFill/>
            </a:ln>
            <a:solidFill>
              <a:schemeClr val="tx1"/>
            </a:solidFill>
            <a:effectLst/>
            <a:latin typeface="Arial" charset="0"/>
            <a:ea typeface="MS PGothic" pitchFamily="34" charset="-128"/>
          </a:defRPr>
        </a:defPPr>
      </a:lstStyle>
    </a:ln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Leere Präsentation 13">
        <a:dk1>
          <a:srgbClr val="000000"/>
        </a:dk1>
        <a:lt1>
          <a:srgbClr val="EDE5D0"/>
        </a:lt1>
        <a:dk2>
          <a:srgbClr val="449BC6"/>
        </a:dk2>
        <a:lt2>
          <a:srgbClr val="C5C5C5"/>
        </a:lt2>
        <a:accent1>
          <a:srgbClr val="FFFFF7"/>
        </a:accent1>
        <a:accent2>
          <a:srgbClr val="6FFDFA"/>
        </a:accent2>
        <a:accent3>
          <a:srgbClr val="F4F0E4"/>
        </a:accent3>
        <a:accent4>
          <a:srgbClr val="000000"/>
        </a:accent4>
        <a:accent5>
          <a:srgbClr val="FFFFFA"/>
        </a:accent5>
        <a:accent6>
          <a:srgbClr val="64E5E3"/>
        </a:accent6>
        <a:hlink>
          <a:srgbClr val="449BC6"/>
        </a:hlink>
        <a:folHlink>
          <a:srgbClr val="C5C5C5"/>
        </a:folHlink>
      </a:clrScheme>
      <a:clrMap bg1="lt1" tx1="dk1" bg2="lt2" tx2="dk2" accent1="accent1" accent2="accent2" accent3="accent3" accent4="accent4" accent5="accent5" accent6="accent6" hlink="hlink" folHlink="folHlink"/>
    </a:extraClrScheme>
    <a:extraClrScheme>
      <a:clrScheme name="Leere Präsentation 14">
        <a:dk1>
          <a:srgbClr val="000000"/>
        </a:dk1>
        <a:lt1>
          <a:srgbClr val="FFFFFF"/>
        </a:lt1>
        <a:dk2>
          <a:srgbClr val="3985AA"/>
        </a:dk2>
        <a:lt2>
          <a:srgbClr val="C5C5C5"/>
        </a:lt2>
        <a:accent1>
          <a:srgbClr val="FFFFFF"/>
        </a:accent1>
        <a:accent2>
          <a:srgbClr val="6FFDFA"/>
        </a:accent2>
        <a:accent3>
          <a:srgbClr val="FFFFFF"/>
        </a:accent3>
        <a:accent4>
          <a:srgbClr val="000000"/>
        </a:accent4>
        <a:accent5>
          <a:srgbClr val="FFFFFF"/>
        </a:accent5>
        <a:accent6>
          <a:srgbClr val="64E5E3"/>
        </a:accent6>
        <a:hlink>
          <a:srgbClr val="3A86AC"/>
        </a:hlink>
        <a:folHlink>
          <a:srgbClr val="C5C5C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1265</TotalTime>
  <Words>1167</Words>
  <Application>Microsoft Office PowerPoint</Application>
  <PresentationFormat>Экран (4:3)</PresentationFormat>
  <Paragraphs>106</Paragraphs>
  <Slides>13</Slides>
  <Notes>0</Notes>
  <HiddenSlides>0</HiddenSlides>
  <MMClips>0</MMClips>
  <ScaleCrop>false</ScaleCrop>
  <HeadingPairs>
    <vt:vector size="4" baseType="variant">
      <vt:variant>
        <vt:lpstr>Тема</vt:lpstr>
      </vt:variant>
      <vt:variant>
        <vt:i4>3</vt:i4>
      </vt:variant>
      <vt:variant>
        <vt:lpstr>Заголовки слайдов</vt:lpstr>
      </vt:variant>
      <vt:variant>
        <vt:i4>13</vt:i4>
      </vt:variant>
    </vt:vector>
  </HeadingPairs>
  <TitlesOfParts>
    <vt:vector size="16" baseType="lpstr">
      <vt:lpstr>Office-téma</vt:lpstr>
      <vt:lpstr>Leere Präsentation</vt:lpstr>
      <vt:lpstr>1_Leere Präsentation</vt:lpstr>
      <vt:lpstr>Слайд 1</vt:lpstr>
      <vt:lpstr>Слайд 2</vt:lpstr>
      <vt:lpstr>Environmental Risks Priority Area (PA5)</vt:lpstr>
      <vt:lpstr>Period 2017-2019 PA5 project elements</vt:lpstr>
      <vt:lpstr>Period 2017-2019 PA5 project elements</vt:lpstr>
      <vt:lpstr>Activities in 2017</vt:lpstr>
      <vt:lpstr>Activities in 2017 - highlights</vt:lpstr>
      <vt:lpstr>EUSDR PA5 supported projects in 2017</vt:lpstr>
      <vt:lpstr>InterFloodCourse project</vt:lpstr>
      <vt:lpstr>DAREFFORT project</vt:lpstr>
      <vt:lpstr>PA5 topics for Seed Money (Fall, 2017) </vt:lpstr>
      <vt:lpstr>http://www.danubeenvironmentalrisks.eu</vt:lpstr>
      <vt:lpstr>Слайд 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Gombás Károly</dc:creator>
  <cp:lastModifiedBy>User</cp:lastModifiedBy>
  <cp:revision>120</cp:revision>
  <dcterms:created xsi:type="dcterms:W3CDTF">2017-03-08T06:20:02Z</dcterms:created>
  <dcterms:modified xsi:type="dcterms:W3CDTF">2019-09-11T14:25:22Z</dcterms:modified>
</cp:coreProperties>
</file>