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7" r:id="rId3"/>
    <p:sldId id="270" r:id="rId4"/>
    <p:sldId id="272" r:id="rId5"/>
    <p:sldId id="274" r:id="rId6"/>
    <p:sldId id="281" r:id="rId7"/>
    <p:sldId id="278" r:id="rId8"/>
    <p:sldId id="283" r:id="rId9"/>
    <p:sldId id="275" r:id="rId10"/>
    <p:sldId id="276" r:id="rId11"/>
    <p:sldId id="277" r:id="rId12"/>
    <p:sldId id="280" r:id="rId13"/>
    <p:sldId id="258" r:id="rId14"/>
    <p:sldId id="284" r:id="rId15"/>
  </p:sldIdLst>
  <p:sldSz cx="9144000" cy="6858000" type="screen4x3"/>
  <p:notesSz cx="9874250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456"/>
    <a:srgbClr val="23B0E6"/>
    <a:srgbClr val="DCC601"/>
    <a:srgbClr val="A8C6EA"/>
    <a:srgbClr val="0E41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22" autoAdjust="0"/>
  </p:normalViewPr>
  <p:slideViewPr>
    <p:cSldViewPr>
      <p:cViewPr varScale="1">
        <p:scale>
          <a:sx n="70" d="100"/>
          <a:sy n="70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EAF77A-E5F8-44A2-BDD0-61E7790E97E9}" type="datetimeFigureOut">
              <a:rPr lang="de-AT"/>
              <a:pPr>
                <a:defRPr/>
              </a:pPr>
              <a:t>11.09.2019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675389-6353-451A-9EE8-4732C6E93285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491BE1-B040-4D97-AF2A-0A0AAC003825}" type="datetimeFigureOut">
              <a:rPr lang="de-AT"/>
              <a:pPr>
                <a:defRPr/>
              </a:pPr>
              <a:t>11.09.2019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2A942A-DEC9-4668-AD5C-08817256F75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ube-region.e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Sample 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9144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2881313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platzhalter 3"/>
          <p:cNvSpPr txBox="1">
            <a:spLocks/>
          </p:cNvSpPr>
          <p:nvPr/>
        </p:nvSpPr>
        <p:spPr bwMode="auto">
          <a:xfrm>
            <a:off x="468313" y="4516438"/>
            <a:ext cx="3816350" cy="400050"/>
          </a:xfrm>
          <a:prstGeom prst="rect">
            <a:avLst/>
          </a:prstGeom>
          <a:solidFill>
            <a:srgbClr val="A8C6EA">
              <a:alpha val="79999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hu-HU"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rPr>
              <a:t>5</a:t>
            </a:r>
            <a:r>
              <a:rPr lang="en-GB"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hu-HU"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rPr>
              <a:t>June</a:t>
            </a:r>
            <a:r>
              <a:rPr lang="en-GB"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rPr>
              <a:t> 2013 | </a:t>
            </a:r>
            <a:r>
              <a:rPr lang="hu-HU"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rPr>
              <a:t>Bratislava</a:t>
            </a:r>
            <a:r>
              <a:rPr lang="en-GB"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rPr>
              <a:t>, </a:t>
            </a:r>
            <a:r>
              <a:rPr lang="hu-HU" sz="200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</a:rPr>
              <a:t>SK</a:t>
            </a:r>
            <a:endParaRPr lang="en-GB" sz="2000">
              <a:solidFill>
                <a:schemeClr val="bg1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idx="4294967295"/>
          </p:nvPr>
        </p:nvSpPr>
        <p:spPr>
          <a:xfrm>
            <a:off x="400050" y="1911350"/>
            <a:ext cx="8420100" cy="20224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3600" b="1" dirty="0" err="1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Financing</a:t>
            </a:r>
            <a:r>
              <a:rPr lang="hu-HU" sz="3600" b="1" dirty="0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 of </a:t>
            </a:r>
            <a:r>
              <a:rPr lang="hu-HU" sz="3600" b="1" dirty="0" err="1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the</a:t>
            </a:r>
            <a:r>
              <a:rPr lang="hu-HU" sz="3600" b="1" dirty="0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 </a:t>
            </a:r>
            <a:r>
              <a:rPr lang="en-GB" sz="3600" b="1" dirty="0" err="1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EUSDR</a:t>
            </a:r>
            <a:r>
              <a:rPr lang="hu-HU" sz="3600" b="1" dirty="0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 </a:t>
            </a:r>
            <a:r>
              <a:rPr lang="hu-HU" sz="3600" b="1" dirty="0" err="1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activities</a:t>
            </a:r>
            <a:r>
              <a:rPr lang="hu-HU" sz="3600" b="1" dirty="0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 and </a:t>
            </a:r>
            <a:r>
              <a:rPr lang="hu-HU" sz="3600" b="1" dirty="0" err="1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projects</a:t>
            </a:r>
            <a:r>
              <a:rPr lang="hu-HU" sz="3600" b="1" dirty="0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 </a:t>
            </a:r>
            <a:r>
              <a:rPr lang="hu-HU" sz="3600" b="1" dirty="0" err="1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for</a:t>
            </a:r>
            <a:r>
              <a:rPr lang="hu-HU" sz="3600" b="1" dirty="0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> 2014+</a:t>
            </a:r>
            <a:r>
              <a:rPr lang="en-GB" sz="3600" b="1" dirty="0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/>
            </a:r>
            <a:br>
              <a:rPr lang="en-GB" sz="3600" b="1" dirty="0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</a:br>
            <a:r>
              <a:rPr lang="en-GB" sz="3600" b="1" dirty="0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  <a:t/>
            </a:r>
            <a:br>
              <a:rPr lang="en-GB" sz="3600" b="1" dirty="0" smtClean="0">
                <a:solidFill>
                  <a:srgbClr val="191919"/>
                </a:solidFill>
                <a:latin typeface="Trebuchet MS Bold"/>
                <a:ea typeface="ＭＳ Ｐゴシック" pitchFamily="34" charset="-128"/>
              </a:rPr>
            </a:br>
            <a:endParaRPr lang="en-GB" sz="3600" b="1" dirty="0">
              <a:solidFill>
                <a:srgbClr val="191919"/>
              </a:solidFill>
              <a:latin typeface="Trebuchet MS Bold"/>
              <a:ea typeface="ＭＳ Ｐゴシック" pitchFamily="34" charset="-128"/>
            </a:endParaRPr>
          </a:p>
        </p:txBody>
      </p:sp>
      <p:pic>
        <p:nvPicPr>
          <p:cNvPr id="1030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5413" y="1628775"/>
            <a:ext cx="52085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Szövegdoboz 8"/>
          <p:cNvSpPr txBox="1">
            <a:spLocks noChangeArrowheads="1"/>
          </p:cNvSpPr>
          <p:nvPr/>
        </p:nvSpPr>
        <p:spPr bwMode="auto">
          <a:xfrm>
            <a:off x="4127500" y="6216650"/>
            <a:ext cx="5016500" cy="338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>
                <a:solidFill>
                  <a:schemeClr val="bg1"/>
                </a:solidFill>
                <a:latin typeface="Trebuchet MS" pitchFamily="34" charset="0"/>
              </a:rPr>
              <a:t>László Perger Coordinator of PA4</a:t>
            </a:r>
            <a:r>
              <a:rPr lang="hu-HU" sz="2000">
                <a:solidFill>
                  <a:schemeClr val="bg1"/>
                </a:solidFill>
                <a:latin typeface="Trebuchet MS" pitchFamily="34" charset="0"/>
              </a:rPr>
              <a:t> HU</a:t>
            </a:r>
          </a:p>
        </p:txBody>
      </p:sp>
      <p:pic>
        <p:nvPicPr>
          <p:cNvPr id="1032" name="Kép 8" descr="Logo-05_envir-risk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333375"/>
            <a:ext cx="29527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Kép 9" descr="Logo-06_biodiversi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333375"/>
            <a:ext cx="28082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566738" y="1543050"/>
            <a:ext cx="8229600" cy="4478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57200" lvl="1" indent="0" eaLnBrk="1" hangingPunct="1">
              <a:buFont typeface="Arial" pitchFamily="34" charset="0"/>
              <a:buNone/>
            </a:pPr>
            <a:endParaRPr lang="hu-HU" sz="1600" smtClean="0">
              <a:latin typeface="Trebuchet MS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z="2000" smtClean="0">
              <a:latin typeface="Trebuchet MS" pitchFamily="34" charset="0"/>
            </a:endParaRPr>
          </a:p>
        </p:txBody>
      </p:sp>
      <p:sp>
        <p:nvSpPr>
          <p:cNvPr id="10244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10245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484313"/>
            <a:ext cx="29337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973263"/>
            <a:ext cx="39814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1557338"/>
            <a:ext cx="1181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Jobbra nyíl 6"/>
          <p:cNvSpPr/>
          <p:nvPr/>
        </p:nvSpPr>
        <p:spPr>
          <a:xfrm>
            <a:off x="3257550" y="4652963"/>
            <a:ext cx="102711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Kanyar jobbra 7"/>
          <p:cNvSpPr/>
          <p:nvPr/>
        </p:nvSpPr>
        <p:spPr>
          <a:xfrm>
            <a:off x="3509963" y="3576638"/>
            <a:ext cx="814387" cy="869950"/>
          </a:xfrm>
          <a:prstGeom prst="bentArrow">
            <a:avLst>
              <a:gd name="adj1" fmla="val 2363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323850" y="1543050"/>
            <a:ext cx="8640763" cy="4478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indent="0">
              <a:buFont typeface="Arial" pitchFamily="34" charset="0"/>
              <a:buNone/>
              <a:defRPr/>
            </a:pPr>
            <a:r>
              <a:rPr lang="hu-HU" sz="2200" b="1" dirty="0" smtClean="0"/>
              <a:t>The </a:t>
            </a:r>
            <a:r>
              <a:rPr lang="en-GB" sz="2200" b="1" dirty="0" smtClean="0"/>
              <a:t>Danube</a:t>
            </a:r>
            <a:r>
              <a:rPr lang="hu-HU" sz="2200" b="1" dirty="0" smtClean="0"/>
              <a:t> </a:t>
            </a:r>
            <a:r>
              <a:rPr lang="en-GB" sz="2200" b="1" dirty="0" smtClean="0"/>
              <a:t>Transnational Programme </a:t>
            </a:r>
            <a:r>
              <a:rPr lang="hu-HU" sz="2200" b="1" dirty="0" smtClean="0"/>
              <a:t> (</a:t>
            </a:r>
            <a:r>
              <a:rPr lang="en-GB" sz="2200" b="1" dirty="0" smtClean="0"/>
              <a:t>direct </a:t>
            </a:r>
            <a:r>
              <a:rPr lang="hu-HU" sz="2200" b="1" dirty="0" smtClean="0"/>
              <a:t>l</a:t>
            </a:r>
            <a:r>
              <a:rPr lang="en-GB" sz="2200" b="1" dirty="0" smtClean="0"/>
              <a:t>inking </a:t>
            </a:r>
            <a:r>
              <a:rPr lang="hu-HU" sz="2200" b="1" dirty="0" err="1" smtClean="0"/>
              <a:t>to</a:t>
            </a:r>
            <a:r>
              <a:rPr lang="hu-HU" sz="2200" b="1" dirty="0" smtClean="0"/>
              <a:t> </a:t>
            </a:r>
            <a:r>
              <a:rPr lang="en-GB" sz="2200" b="1" dirty="0" smtClean="0"/>
              <a:t>the EU Strategy for the Danube Region</a:t>
            </a:r>
            <a:r>
              <a:rPr lang="hu-HU" sz="2200" b="1" dirty="0" smtClean="0"/>
              <a:t>)</a:t>
            </a:r>
            <a:r>
              <a:rPr lang="en-GB" sz="2200" b="1" dirty="0" smtClean="0"/>
              <a:t> </a:t>
            </a:r>
            <a:endParaRPr lang="hu-HU" sz="2200" b="1" dirty="0" smtClean="0"/>
          </a:p>
          <a:p>
            <a:pPr marL="457200" lvl="1" indent="0">
              <a:buFont typeface="Arial" pitchFamily="34" charset="0"/>
              <a:buNone/>
              <a:defRPr/>
            </a:pPr>
            <a:endParaRPr lang="hu-HU" sz="1800" b="1" dirty="0" smtClean="0"/>
          </a:p>
          <a:p>
            <a:pPr lvl="2">
              <a:defRPr/>
            </a:pPr>
            <a:r>
              <a:rPr lang="en-GB" sz="1800" dirty="0" smtClean="0"/>
              <a:t>A  new  Danube  programme  would  </a:t>
            </a:r>
            <a:r>
              <a:rPr lang="en-GB" sz="1800" b="1" dirty="0" smtClean="0"/>
              <a:t>cover  the  same  geographic  areas  as  the </a:t>
            </a:r>
            <a:r>
              <a:rPr lang="en-GB" sz="1800" b="1" dirty="0" err="1" smtClean="0"/>
              <a:t>EUSDR</a:t>
            </a:r>
            <a:r>
              <a:rPr lang="en-GB" sz="1800" dirty="0" smtClean="0"/>
              <a:t>. It would thus include some parts of the current Central Europe and considerable  parts  of  the  South  East  Europe  programme.  There  is  a  clear</a:t>
            </a:r>
            <a:r>
              <a:rPr lang="hu-HU" sz="1800" dirty="0" smtClean="0"/>
              <a:t> </a:t>
            </a:r>
            <a:r>
              <a:rPr lang="en-GB" sz="1800" dirty="0" smtClean="0"/>
              <a:t>acceptance for a new Danube transnational programme to include the German </a:t>
            </a:r>
            <a:r>
              <a:rPr lang="en-GB" sz="1800" dirty="0" err="1" smtClean="0"/>
              <a:t>Länder</a:t>
            </a:r>
            <a:r>
              <a:rPr lang="en-GB" sz="1800" dirty="0" smtClean="0"/>
              <a:t> of Baden Württemberg and Bayern, as well as the Czech Republic and Ukraine to facilitate its </a:t>
            </a:r>
            <a:r>
              <a:rPr lang="en-GB" sz="1800" dirty="0" err="1" smtClean="0"/>
              <a:t>EUSDR</a:t>
            </a:r>
            <a:r>
              <a:rPr lang="en-GB" sz="1800" dirty="0" smtClean="0"/>
              <a:t> participation</a:t>
            </a:r>
            <a:endParaRPr lang="hu-HU" sz="1800" dirty="0" smtClean="0"/>
          </a:p>
          <a:p>
            <a:pPr lvl="2">
              <a:defRPr/>
            </a:pPr>
            <a:r>
              <a:rPr lang="en-GB" sz="1800" dirty="0" smtClean="0"/>
              <a:t>The proposed Programme strategy is </a:t>
            </a:r>
            <a:r>
              <a:rPr lang="en-GB" sz="1800" b="1" dirty="0" smtClean="0"/>
              <a:t>aligned with the objectives of the Europe 2020 strategy </a:t>
            </a:r>
            <a:endParaRPr lang="hu-HU" sz="1800" b="1" dirty="0" smtClean="0"/>
          </a:p>
          <a:p>
            <a:pPr lvl="2">
              <a:defRPr/>
            </a:pPr>
            <a:r>
              <a:rPr lang="en-GB" sz="1800" dirty="0" smtClean="0"/>
              <a:t>The  proposed  Programme is  </a:t>
            </a:r>
            <a:r>
              <a:rPr lang="en-GB" sz="1800" b="1" dirty="0" smtClean="0"/>
              <a:t>framed  by  the  </a:t>
            </a:r>
            <a:r>
              <a:rPr lang="hu-HU" sz="1800" b="1" dirty="0" smtClean="0"/>
              <a:t>11 </a:t>
            </a:r>
            <a:r>
              <a:rPr lang="en-GB" sz="1800" b="1" dirty="0" smtClean="0"/>
              <a:t>“Thematic Objectives” (TO) </a:t>
            </a:r>
            <a:r>
              <a:rPr lang="hu-HU" sz="1800" b="1" dirty="0" err="1" smtClean="0"/>
              <a:t>with</a:t>
            </a:r>
            <a:r>
              <a:rPr lang="en-GB" sz="1800" b="1" dirty="0" smtClean="0"/>
              <a:t> “Investment Priorities” (IP)</a:t>
            </a:r>
            <a:r>
              <a:rPr lang="en-GB" sz="1800" dirty="0" smtClean="0"/>
              <a:t> proposed by the European Commission for the 2014-2020 programming period</a:t>
            </a:r>
            <a:endParaRPr lang="hu-HU" sz="1800" dirty="0" smtClean="0"/>
          </a:p>
          <a:p>
            <a:pPr marL="1371600" lvl="3" indent="0">
              <a:buFont typeface="Arial" pitchFamily="34" charset="0"/>
              <a:buNone/>
              <a:defRPr/>
            </a:pPr>
            <a:endParaRPr lang="en-GB" sz="1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hu-HU" sz="2000" dirty="0" smtClean="0">
              <a:latin typeface="Trebuchet MS" pitchFamily="34" charset="0"/>
            </a:endParaRPr>
          </a:p>
        </p:txBody>
      </p:sp>
      <p:sp>
        <p:nvSpPr>
          <p:cNvPr id="11268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11269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566738" y="1543050"/>
            <a:ext cx="8229600" cy="4478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GB" sz="2000" b="1" dirty="0" smtClean="0">
                <a:latin typeface="Trebuchet MS" pitchFamily="34" charset="0"/>
              </a:rPr>
              <a:t>THEMATIC PRIORITIES</a:t>
            </a:r>
            <a:r>
              <a:rPr lang="hu-HU" sz="2000" b="1" dirty="0" smtClean="0">
                <a:latin typeface="Trebuchet MS" pitchFamily="34" charset="0"/>
              </a:rPr>
              <a:t> </a:t>
            </a:r>
            <a:r>
              <a:rPr lang="hu-HU" sz="2000" b="1" dirty="0" err="1" smtClean="0">
                <a:latin typeface="Trebuchet MS" pitchFamily="34" charset="0"/>
              </a:rPr>
              <a:t>in</a:t>
            </a:r>
            <a:r>
              <a:rPr lang="hu-HU" sz="2000" b="1" dirty="0" smtClean="0">
                <a:latin typeface="Trebuchet MS" pitchFamily="34" charset="0"/>
              </a:rPr>
              <a:t> </a:t>
            </a:r>
            <a:r>
              <a:rPr lang="hu-HU" sz="2000" b="1" dirty="0" err="1" smtClean="0">
                <a:latin typeface="Trebuchet MS" pitchFamily="34" charset="0"/>
              </a:rPr>
              <a:t>the</a:t>
            </a:r>
            <a:r>
              <a:rPr lang="hu-HU" sz="2000" b="1" dirty="0" smtClean="0">
                <a:latin typeface="Trebuchet MS" pitchFamily="34" charset="0"/>
              </a:rPr>
              <a:t> DTP (link </a:t>
            </a:r>
            <a:r>
              <a:rPr lang="hu-HU" sz="2000" b="1" dirty="0" err="1" smtClean="0">
                <a:latin typeface="Trebuchet MS" pitchFamily="34" charset="0"/>
              </a:rPr>
              <a:t>to</a:t>
            </a:r>
            <a:r>
              <a:rPr lang="hu-HU" sz="2000" b="1" dirty="0" smtClean="0">
                <a:latin typeface="Trebuchet MS" pitchFamily="34" charset="0"/>
              </a:rPr>
              <a:t> PA 4)</a:t>
            </a:r>
            <a:endParaRPr lang="en-GB" sz="2000" b="1" dirty="0" smtClean="0">
              <a:latin typeface="Trebuchet MS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1600" dirty="0" err="1" smtClean="0">
                <a:solidFill>
                  <a:srgbClr val="FF0000"/>
                </a:solidFill>
                <a:latin typeface="Trebuchet MS" pitchFamily="34" charset="0"/>
              </a:rPr>
              <a:t>Strengt</a:t>
            </a:r>
            <a:r>
              <a:rPr lang="hu-HU" sz="1600" dirty="0" smtClean="0">
                <a:solidFill>
                  <a:srgbClr val="FF0000"/>
                </a:solidFill>
                <a:latin typeface="Trebuchet MS" pitchFamily="34" charset="0"/>
              </a:rPr>
              <a:t>h</a:t>
            </a:r>
            <a:r>
              <a:rPr lang="en-GB" sz="1600" dirty="0" err="1" smtClean="0">
                <a:solidFill>
                  <a:srgbClr val="FF0000"/>
                </a:solidFill>
                <a:latin typeface="Trebuchet MS" pitchFamily="34" charset="0"/>
              </a:rPr>
              <a:t>ening</a:t>
            </a:r>
            <a:r>
              <a:rPr lang="en-GB" sz="1600" dirty="0" smtClean="0">
                <a:solidFill>
                  <a:srgbClr val="FF0000"/>
                </a:solidFill>
                <a:latin typeface="Trebuchet MS" pitchFamily="34" charset="0"/>
              </a:rPr>
              <a:t> research, technological development and innovation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1600" dirty="0" smtClean="0">
                <a:latin typeface="Trebuchet MS" pitchFamily="34" charset="0"/>
              </a:rPr>
              <a:t>Enhancing access to, and use and quality of, information and communication technologies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1600" dirty="0" smtClean="0">
                <a:latin typeface="Trebuchet MS" pitchFamily="34" charset="0"/>
              </a:rPr>
              <a:t>Enhancing the competitiveness of </a:t>
            </a:r>
            <a:r>
              <a:rPr lang="en-GB" sz="1600" dirty="0" err="1" smtClean="0">
                <a:latin typeface="Trebuchet MS" pitchFamily="34" charset="0"/>
              </a:rPr>
              <a:t>SMS</a:t>
            </a:r>
            <a:r>
              <a:rPr lang="en-GB" sz="1600" dirty="0" smtClean="0">
                <a:latin typeface="Trebuchet MS" pitchFamily="34" charset="0"/>
              </a:rPr>
              <a:t> enterprises, the agricultural sector (for the </a:t>
            </a:r>
            <a:r>
              <a:rPr lang="en-GB" sz="1600" dirty="0" err="1" smtClean="0">
                <a:latin typeface="Trebuchet MS" pitchFamily="34" charset="0"/>
              </a:rPr>
              <a:t>EAFRD</a:t>
            </a:r>
            <a:r>
              <a:rPr lang="en-GB" sz="1600" dirty="0" smtClean="0">
                <a:latin typeface="Trebuchet MS" pitchFamily="34" charset="0"/>
              </a:rPr>
              <a:t>) and the fisheries and aquaculture sector (for the </a:t>
            </a:r>
            <a:r>
              <a:rPr lang="en-GB" sz="1600" dirty="0" err="1" smtClean="0">
                <a:latin typeface="Trebuchet MS" pitchFamily="34" charset="0"/>
              </a:rPr>
              <a:t>EMFF</a:t>
            </a:r>
            <a:r>
              <a:rPr lang="en-GB" sz="1600" dirty="0" smtClean="0">
                <a:latin typeface="Trebuchet MS" pitchFamily="34" charset="0"/>
              </a:rPr>
              <a:t>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1600" dirty="0" smtClean="0">
                <a:latin typeface="Trebuchet MS" pitchFamily="34" charset="0"/>
              </a:rPr>
              <a:t>Supporting to shift towards a low-carbon economy in all sectors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1600" dirty="0" smtClean="0">
                <a:latin typeface="Trebuchet MS" pitchFamily="34" charset="0"/>
              </a:rPr>
              <a:t>Promoting climate-change adaptation, risk prevention and management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Trebuchet MS" pitchFamily="34" charset="0"/>
              </a:rPr>
              <a:t>Protecting the environment and promoting resource efficiency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1600" dirty="0" smtClean="0">
                <a:latin typeface="Trebuchet MS" pitchFamily="34" charset="0"/>
              </a:rPr>
              <a:t>Promoting sustainable transport and removing bottlenecks in key network </a:t>
            </a:r>
            <a:r>
              <a:rPr lang="en-GB" sz="1600" dirty="0" err="1" smtClean="0">
                <a:latin typeface="Trebuchet MS" pitchFamily="34" charset="0"/>
              </a:rPr>
              <a:t>infrast</a:t>
            </a:r>
            <a:r>
              <a:rPr lang="hu-HU" sz="1600" dirty="0" smtClean="0">
                <a:latin typeface="Trebuchet MS" pitchFamily="34" charset="0"/>
              </a:rPr>
              <a:t>r</a:t>
            </a:r>
            <a:r>
              <a:rPr lang="en-GB" sz="1600" dirty="0" err="1" smtClean="0">
                <a:latin typeface="Trebuchet MS" pitchFamily="34" charset="0"/>
              </a:rPr>
              <a:t>uctures</a:t>
            </a:r>
            <a:endParaRPr lang="en-GB" sz="1600" dirty="0" smtClean="0">
              <a:latin typeface="Trebuchet MS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1600" dirty="0" smtClean="0">
                <a:latin typeface="Trebuchet MS" pitchFamily="34" charset="0"/>
              </a:rPr>
              <a:t>Promoting employment and supporting labour mobility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1600" dirty="0" smtClean="0">
                <a:latin typeface="Trebuchet MS" pitchFamily="34" charset="0"/>
              </a:rPr>
              <a:t>Promoting social inclusion and combating poverty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1600" dirty="0" smtClean="0">
                <a:latin typeface="Trebuchet MS" pitchFamily="34" charset="0"/>
              </a:rPr>
              <a:t>Investing in education, skills and lifelong learning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1600" dirty="0" smtClean="0">
                <a:solidFill>
                  <a:srgbClr val="FF0000"/>
                </a:solidFill>
                <a:latin typeface="Trebuchet MS" pitchFamily="34" charset="0"/>
              </a:rPr>
              <a:t>Enhancing institutional capacity and an efficient public administration</a:t>
            </a:r>
          </a:p>
          <a:p>
            <a:pPr eaLnBrk="1" hangingPunct="1">
              <a:defRPr/>
            </a:pPr>
            <a:endParaRPr lang="en-GB" sz="2000" b="1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2292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12293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868863"/>
            <a:ext cx="3870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 flipH="1">
            <a:off x="250825" y="4508500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feld 6"/>
          <p:cNvSpPr txBox="1">
            <a:spLocks noChangeArrowheads="1"/>
          </p:cNvSpPr>
          <p:nvPr/>
        </p:nvSpPr>
        <p:spPr bwMode="auto">
          <a:xfrm>
            <a:off x="4557713" y="6453188"/>
            <a:ext cx="43354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Visit www.danube-region.eu</a:t>
            </a:r>
          </a:p>
        </p:txBody>
      </p:sp>
      <p:sp>
        <p:nvSpPr>
          <p:cNvPr id="13317" name="Textfeld 7"/>
          <p:cNvSpPr txBox="1">
            <a:spLocks noChangeArrowheads="1"/>
          </p:cNvSpPr>
          <p:nvPr/>
        </p:nvSpPr>
        <p:spPr bwMode="auto">
          <a:xfrm>
            <a:off x="395288" y="765175"/>
            <a:ext cx="8280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800" b="1">
                <a:latin typeface="Trebuchet MS" pitchFamily="34" charset="0"/>
              </a:rPr>
              <a:t>Thank you for attention</a:t>
            </a:r>
          </a:p>
          <a:p>
            <a:endParaRPr lang="de-AT" sz="2800" b="1">
              <a:latin typeface="Trebuchet MS" pitchFamily="34" charset="0"/>
            </a:endParaRPr>
          </a:p>
          <a:p>
            <a:r>
              <a:rPr lang="de-AT" sz="2400">
                <a:latin typeface="Trebuchet MS" pitchFamily="34" charset="0"/>
              </a:rPr>
              <a:t/>
            </a:r>
            <a:br>
              <a:rPr lang="de-AT" sz="2400">
                <a:latin typeface="Trebuchet MS" pitchFamily="34" charset="0"/>
              </a:rPr>
            </a:br>
            <a:r>
              <a:rPr lang="de-AT" sz="2400">
                <a:latin typeface="Trebuchet MS" pitchFamily="34" charset="0"/>
                <a:hlinkClick r:id="rId3"/>
              </a:rPr>
              <a:t>www.danube-region.eu</a:t>
            </a:r>
            <a:endParaRPr lang="hu-HU" sz="2400">
              <a:latin typeface="Trebuchet MS" pitchFamily="34" charset="0"/>
            </a:endParaRPr>
          </a:p>
          <a:p>
            <a:endParaRPr lang="hu-HU" sz="2400">
              <a:latin typeface="Trebuchet MS" pitchFamily="34" charset="0"/>
            </a:endParaRPr>
          </a:p>
          <a:p>
            <a:r>
              <a:rPr lang="hu-HU" sz="2000">
                <a:latin typeface="Trebuchet MS" pitchFamily="34" charset="0"/>
              </a:rPr>
              <a:t>and please consider the following event:</a:t>
            </a:r>
          </a:p>
          <a:p>
            <a:endParaRPr lang="hu-HU" sz="2400">
              <a:latin typeface="Trebuchet MS" pitchFamily="34" charset="0"/>
            </a:endParaRPr>
          </a:p>
          <a:p>
            <a:endParaRPr lang="hu-HU" sz="2400">
              <a:latin typeface="Trebuchet MS" pitchFamily="34" charset="0"/>
            </a:endParaRPr>
          </a:p>
          <a:p>
            <a:endParaRPr lang="de-AT" sz="2400">
              <a:latin typeface="Trebuchet MS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539750" y="3141663"/>
          <a:ext cx="8135938" cy="812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33646"/>
                <a:gridCol w="1342597"/>
                <a:gridCol w="5459893"/>
              </a:tblGrid>
              <a:tr h="813653">
                <a:tc>
                  <a:txBody>
                    <a:bodyPr/>
                    <a:lstStyle/>
                    <a:p>
                      <a:pPr algn="just"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21 June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Stuttgart (DE)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r>
                        <a:rPr lang="en-GB" sz="1800" baseline="30000" dirty="0">
                          <a:effectLst/>
                        </a:rPr>
                        <a:t>nd</a:t>
                      </a:r>
                      <a:r>
                        <a:rPr lang="en-GB" sz="1800" dirty="0">
                          <a:effectLst/>
                        </a:rPr>
                        <a:t> Joint Meeting between the EUSDR and programming actors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566738" y="1543050"/>
            <a:ext cx="8229600" cy="4478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z="2000" b="1" smtClean="0">
              <a:latin typeface="Trebuchet MS" pitchFamily="34" charset="0"/>
            </a:endParaRPr>
          </a:p>
        </p:txBody>
      </p:sp>
      <p:sp>
        <p:nvSpPr>
          <p:cNvPr id="14340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14341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2000" b="1" dirty="0" smtClean="0">
                <a:latin typeface="Trebuchet MS" pitchFamily="34" charset="0"/>
              </a:rPr>
              <a:t>OUTLINE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b="1" dirty="0" smtClean="0">
              <a:latin typeface="Trebuchet MS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b="1" dirty="0" smtClean="0">
                <a:latin typeface="Trebuchet MS" pitchFamily="34" charset="0"/>
              </a:rPr>
              <a:t>Justification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Trebuchet MS" pitchFamily="34" charset="0"/>
              </a:rPr>
              <a:t>Connections to 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Trebuchet MS" pitchFamily="34" charset="0"/>
              </a:rPr>
              <a:t>EU Strategy 2020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Trebuchet MS" pitchFamily="34" charset="0"/>
              </a:rPr>
              <a:t>DG Environment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 smtClean="0">
                <a:latin typeface="Trebuchet MS" pitchFamily="34" charset="0"/>
              </a:rPr>
              <a:t>ICPDR</a:t>
            </a:r>
            <a:endParaRPr lang="hu-HU" sz="2000" b="1" dirty="0" smtClean="0">
              <a:latin typeface="Trebuchet MS" pitchFamily="34" charset="0"/>
            </a:endParaRP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000" b="1" dirty="0" err="1" smtClean="0">
                <a:latin typeface="Trebuchet MS" pitchFamily="34" charset="0"/>
              </a:rPr>
              <a:t>JRC</a:t>
            </a:r>
            <a:endParaRPr lang="en-US" sz="2000" b="1" dirty="0" smtClean="0">
              <a:latin typeface="Trebuchet MS" pitchFamily="34" charset="0"/>
            </a:endParaRPr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Trebuchet MS" pitchFamily="34" charset="0"/>
              </a:rPr>
              <a:t>Pillar B</a:t>
            </a:r>
            <a:r>
              <a:rPr lang="hu-HU" sz="2000" b="1" dirty="0" smtClean="0">
                <a:latin typeface="Trebuchet MS" pitchFamily="34" charset="0"/>
              </a:rPr>
              <a:t> and </a:t>
            </a:r>
            <a:r>
              <a:rPr lang="hu-HU" sz="2000" b="1" dirty="0">
                <a:latin typeface="Trebuchet MS" pitchFamily="34" charset="0"/>
              </a:rPr>
              <a:t>o</a:t>
            </a:r>
            <a:r>
              <a:rPr lang="en-US" sz="2000" b="1" dirty="0" err="1" smtClean="0">
                <a:latin typeface="Trebuchet MS" pitchFamily="34" charset="0"/>
              </a:rPr>
              <a:t>ther</a:t>
            </a:r>
            <a:r>
              <a:rPr lang="en-US" sz="2000" b="1" dirty="0" smtClean="0">
                <a:latin typeface="Trebuchet MS" pitchFamily="34" charset="0"/>
              </a:rPr>
              <a:t> Priority Areas (horizontal issues in </a:t>
            </a:r>
            <a:r>
              <a:rPr lang="en-US" sz="2000" b="1" dirty="0" err="1" smtClean="0">
                <a:latin typeface="Trebuchet MS" pitchFamily="34" charset="0"/>
              </a:rPr>
              <a:t>EUSDR</a:t>
            </a:r>
            <a:r>
              <a:rPr lang="en-US" sz="2000" b="1" dirty="0" smtClean="0">
                <a:latin typeface="Trebuchet MS" pitchFamily="34" charset="0"/>
              </a:rPr>
              <a:t>)</a:t>
            </a:r>
            <a:endParaRPr lang="en-GB" sz="2000" b="1" dirty="0" smtClean="0">
              <a:latin typeface="Trebuchet MS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Trebuchet MS" pitchFamily="34" charset="0"/>
              </a:rPr>
              <a:t>Financing</a:t>
            </a:r>
            <a:r>
              <a:rPr lang="hu-HU" sz="2000" b="1" dirty="0" smtClean="0">
                <a:latin typeface="Trebuchet MS" pitchFamily="34" charset="0"/>
              </a:rPr>
              <a:t> </a:t>
            </a:r>
            <a:r>
              <a:rPr lang="hu-HU" sz="2000" b="1" dirty="0" err="1" smtClean="0">
                <a:latin typeface="Trebuchet MS" pitchFamily="34" charset="0"/>
              </a:rPr>
              <a:t>for</a:t>
            </a:r>
            <a:r>
              <a:rPr lang="hu-HU" sz="2000" b="1" dirty="0" smtClean="0">
                <a:latin typeface="Trebuchet MS" pitchFamily="34" charset="0"/>
              </a:rPr>
              <a:t> </a:t>
            </a:r>
            <a:r>
              <a:rPr lang="hu-HU" sz="2000" b="1" dirty="0" err="1" smtClean="0">
                <a:latin typeface="Trebuchet MS" pitchFamily="34" charset="0"/>
              </a:rPr>
              <a:t>MFF</a:t>
            </a:r>
            <a:r>
              <a:rPr lang="hu-HU" sz="2000" b="1" dirty="0" smtClean="0">
                <a:latin typeface="Trebuchet MS" pitchFamily="34" charset="0"/>
              </a:rPr>
              <a:t> (</a:t>
            </a:r>
            <a:r>
              <a:rPr lang="hu-HU" sz="2000" b="1" dirty="0" err="1" smtClean="0">
                <a:latin typeface="Trebuchet MS" pitchFamily="34" charset="0"/>
              </a:rPr>
              <a:t>Multiannual</a:t>
            </a:r>
            <a:r>
              <a:rPr lang="hu-HU" sz="2000" b="1" dirty="0" smtClean="0">
                <a:latin typeface="Trebuchet MS" pitchFamily="34" charset="0"/>
              </a:rPr>
              <a:t> </a:t>
            </a:r>
            <a:r>
              <a:rPr lang="hu-HU" sz="2000" b="1" dirty="0" err="1" smtClean="0">
                <a:latin typeface="Trebuchet MS" pitchFamily="34" charset="0"/>
              </a:rPr>
              <a:t>Finacial</a:t>
            </a:r>
            <a:r>
              <a:rPr lang="hu-HU" sz="2000" b="1" dirty="0" smtClean="0">
                <a:latin typeface="Trebuchet MS" pitchFamily="34" charset="0"/>
              </a:rPr>
              <a:t> Framework)</a:t>
            </a:r>
            <a:endParaRPr lang="en-GB" sz="2000" b="1" dirty="0" smtClean="0">
              <a:latin typeface="Trebuchet MS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b="1" dirty="0" smtClean="0">
              <a:latin typeface="Trebuchet MS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b="1" dirty="0" smtClean="0">
              <a:latin typeface="Trebuchet MS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b="1" dirty="0" smtClean="0">
              <a:latin typeface="Trebuchet MS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b="1" dirty="0" smtClean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b="1" dirty="0" smtClean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latin typeface="Trebuchet MS" pitchFamily="34" charset="0"/>
            </a:endParaRPr>
          </a:p>
        </p:txBody>
      </p:sp>
      <p:sp>
        <p:nvSpPr>
          <p:cNvPr id="2052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2053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250825" y="1543050"/>
            <a:ext cx="8713788" cy="4478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200" b="1" dirty="0" smtClean="0">
                <a:latin typeface="Trebuchet MS" pitchFamily="34" charset="0"/>
              </a:rPr>
              <a:t>JUSTIFICATION (Why need it </a:t>
            </a:r>
            <a:r>
              <a:rPr lang="en-GB" sz="2200" b="1" dirty="0" err="1" smtClean="0">
                <a:latin typeface="Trebuchet MS" pitchFamily="34" charset="0"/>
              </a:rPr>
              <a:t>fundings</a:t>
            </a:r>
            <a:r>
              <a:rPr lang="en-GB" sz="2200" b="1" dirty="0" smtClean="0">
                <a:latin typeface="Trebuchet MS" pitchFamily="34" charset="0"/>
              </a:rPr>
              <a:t>?)</a:t>
            </a:r>
            <a:endParaRPr lang="hu-HU" sz="2200" b="1" dirty="0" smtClean="0">
              <a:latin typeface="Trebuchet MS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b="1" dirty="0" smtClean="0">
              <a:latin typeface="Trebuchet MS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b="1" dirty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200" dirty="0" err="1" smtClean="0">
                <a:latin typeface="Trebuchet MS" pitchFamily="34" charset="0"/>
              </a:rPr>
              <a:t>Many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actions</a:t>
            </a:r>
            <a:r>
              <a:rPr lang="hu-HU" sz="2200" dirty="0" smtClean="0">
                <a:latin typeface="Trebuchet MS" pitchFamily="34" charset="0"/>
              </a:rPr>
              <a:t> per </a:t>
            </a:r>
            <a:r>
              <a:rPr lang="hu-HU" sz="2200" dirty="0" err="1" smtClean="0">
                <a:latin typeface="Trebuchet MS" pitchFamily="34" charset="0"/>
              </a:rPr>
              <a:t>priority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areas</a:t>
            </a:r>
            <a:endParaRPr lang="hu-HU" sz="2200" dirty="0" smtClean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200" dirty="0" err="1" smtClean="0">
                <a:latin typeface="Trebuchet MS" pitchFamily="34" charset="0"/>
              </a:rPr>
              <a:t>For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implementing</a:t>
            </a:r>
            <a:r>
              <a:rPr lang="hu-HU" sz="2200" dirty="0" smtClean="0">
                <a:latin typeface="Trebuchet MS" pitchFamily="34" charset="0"/>
              </a:rPr>
              <a:t> of </a:t>
            </a:r>
            <a:r>
              <a:rPr lang="hu-HU" sz="2200" dirty="0" err="1" smtClean="0">
                <a:latin typeface="Trebuchet MS" pitchFamily="34" charset="0"/>
              </a:rPr>
              <a:t>actions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needs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for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projects</a:t>
            </a:r>
            <a:endParaRPr lang="hu-HU" sz="2200" dirty="0" smtClean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200" dirty="0" smtClean="0">
                <a:latin typeface="Trebuchet MS" pitchFamily="34" charset="0"/>
              </a:rPr>
              <a:t>The </a:t>
            </a:r>
            <a:r>
              <a:rPr lang="hu-HU" sz="2200" dirty="0" err="1" smtClean="0">
                <a:latin typeface="Trebuchet MS" pitchFamily="34" charset="0"/>
              </a:rPr>
              <a:t>relevant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projects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are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transnational</a:t>
            </a:r>
            <a:r>
              <a:rPr lang="hu-HU" sz="2200" dirty="0" smtClean="0">
                <a:latin typeface="Trebuchet MS" pitchFamily="34" charset="0"/>
              </a:rPr>
              <a:t> and </a:t>
            </a:r>
            <a:r>
              <a:rPr lang="hu-HU" sz="2200" dirty="0" err="1" smtClean="0">
                <a:latin typeface="Trebuchet MS" pitchFamily="34" charset="0"/>
              </a:rPr>
              <a:t>mainly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horizontal</a:t>
            </a:r>
            <a:r>
              <a:rPr lang="hu-HU" sz="2200" dirty="0" smtClean="0">
                <a:latin typeface="Trebuchet MS" pitchFamily="34" charset="0"/>
              </a:rPr>
              <a:t> (</a:t>
            </a:r>
            <a:r>
              <a:rPr lang="hu-HU" sz="2200" dirty="0" err="1" smtClean="0">
                <a:latin typeface="Trebuchet MS" pitchFamily="34" charset="0"/>
              </a:rPr>
              <a:t>bigger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budgeting</a:t>
            </a:r>
            <a:r>
              <a:rPr lang="hu-HU" sz="2200" dirty="0" smtClean="0">
                <a:latin typeface="Trebuchet MS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200" dirty="0" smtClean="0">
                <a:latin typeface="Trebuchet MS" pitchFamily="34" charset="0"/>
              </a:rPr>
              <a:t>Less </a:t>
            </a:r>
            <a:r>
              <a:rPr lang="hu-HU" sz="2200" dirty="0" err="1" smtClean="0">
                <a:latin typeface="Trebuchet MS" pitchFamily="34" charset="0"/>
              </a:rPr>
              <a:t>remained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money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for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financing</a:t>
            </a:r>
            <a:r>
              <a:rPr lang="hu-HU" sz="2200" dirty="0" smtClean="0">
                <a:latin typeface="Trebuchet MS" pitchFamily="34" charset="0"/>
              </a:rPr>
              <a:t> (</a:t>
            </a:r>
            <a:r>
              <a:rPr lang="hu-HU" sz="2200" dirty="0" err="1" smtClean="0">
                <a:latin typeface="Trebuchet MS" pitchFamily="34" charset="0"/>
              </a:rPr>
              <a:t>calls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are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closed</a:t>
            </a:r>
            <a:r>
              <a:rPr lang="hu-HU" sz="2200" dirty="0" smtClean="0">
                <a:latin typeface="Trebuchet MS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200" dirty="0" err="1" smtClean="0">
                <a:latin typeface="Trebuchet MS" pitchFamily="34" charset="0"/>
              </a:rPr>
              <a:t>Born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new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policies</a:t>
            </a:r>
            <a:r>
              <a:rPr lang="hu-HU" sz="2200" dirty="0" smtClean="0">
                <a:latin typeface="Trebuchet MS" pitchFamily="34" charset="0"/>
              </a:rPr>
              <a:t> (</a:t>
            </a:r>
            <a:r>
              <a:rPr lang="hu-HU" sz="2200" dirty="0" err="1" smtClean="0">
                <a:latin typeface="Trebuchet MS" pitchFamily="34" charset="0"/>
              </a:rPr>
              <a:t>e.g</a:t>
            </a:r>
            <a:r>
              <a:rPr lang="hu-HU" sz="2200" dirty="0" smtClean="0">
                <a:latin typeface="Trebuchet MS" pitchFamily="34" charset="0"/>
              </a:rPr>
              <a:t>. </a:t>
            </a:r>
            <a:r>
              <a:rPr lang="hu-HU" sz="2200" dirty="0" err="1" smtClean="0">
                <a:latin typeface="Trebuchet MS" pitchFamily="34" charset="0"/>
              </a:rPr>
              <a:t>Blueprint</a:t>
            </a:r>
            <a:r>
              <a:rPr lang="hu-HU" sz="2200" dirty="0" smtClean="0">
                <a:latin typeface="Trebuchet MS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200" dirty="0" err="1" smtClean="0">
                <a:latin typeface="Trebuchet MS" pitchFamily="34" charset="0"/>
              </a:rPr>
              <a:t>Emerged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new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challanges</a:t>
            </a:r>
            <a:r>
              <a:rPr lang="hu-HU" sz="2200" dirty="0" smtClean="0">
                <a:latin typeface="Trebuchet MS" pitchFamily="34" charset="0"/>
              </a:rPr>
              <a:t> (</a:t>
            </a:r>
            <a:r>
              <a:rPr lang="hu-HU" sz="2200" dirty="0" err="1" smtClean="0">
                <a:latin typeface="Trebuchet MS" pitchFamily="34" charset="0"/>
              </a:rPr>
              <a:t>climate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change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with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growing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needs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in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different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sectors</a:t>
            </a:r>
            <a:r>
              <a:rPr lang="hu-HU" sz="2200" dirty="0" smtClean="0">
                <a:latin typeface="Trebuchet MS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u-HU" sz="2200" dirty="0" err="1" smtClean="0">
                <a:latin typeface="Trebuchet MS" pitchFamily="34" charset="0"/>
              </a:rPr>
              <a:t>Extension</a:t>
            </a:r>
            <a:r>
              <a:rPr lang="hu-HU" sz="2200" dirty="0" smtClean="0">
                <a:latin typeface="Trebuchet MS" pitchFamily="34" charset="0"/>
              </a:rPr>
              <a:t> of </a:t>
            </a:r>
            <a:r>
              <a:rPr lang="hu-HU" sz="2200" dirty="0" err="1" smtClean="0">
                <a:latin typeface="Trebuchet MS" pitchFamily="34" charset="0"/>
              </a:rPr>
              <a:t>coordination</a:t>
            </a:r>
            <a:r>
              <a:rPr lang="hu-HU" sz="2200" dirty="0" smtClean="0">
                <a:latin typeface="Trebuchet MS" pitchFamily="34" charset="0"/>
              </a:rPr>
              <a:t> and </a:t>
            </a:r>
            <a:r>
              <a:rPr lang="hu-HU" sz="2200" dirty="0" err="1" smtClean="0">
                <a:latin typeface="Trebuchet MS" pitchFamily="34" charset="0"/>
              </a:rPr>
              <a:t>governance</a:t>
            </a:r>
            <a:r>
              <a:rPr lang="hu-HU" sz="2200" dirty="0" smtClean="0">
                <a:latin typeface="Trebuchet MS" pitchFamily="34" charset="0"/>
              </a:rPr>
              <a:t> (</a:t>
            </a:r>
            <a:r>
              <a:rPr lang="hu-HU" sz="2200" dirty="0" err="1" smtClean="0">
                <a:latin typeface="Trebuchet MS" pitchFamily="34" charset="0"/>
              </a:rPr>
              <a:t>enhancing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institutional</a:t>
            </a:r>
            <a:r>
              <a:rPr lang="hu-HU" sz="2200" dirty="0" smtClean="0">
                <a:latin typeface="Trebuchet MS" pitchFamily="34" charset="0"/>
              </a:rPr>
              <a:t> </a:t>
            </a:r>
            <a:r>
              <a:rPr lang="hu-HU" sz="2200" dirty="0" err="1" smtClean="0">
                <a:latin typeface="Trebuchet MS" pitchFamily="34" charset="0"/>
              </a:rPr>
              <a:t>capacities</a:t>
            </a:r>
            <a:r>
              <a:rPr lang="hu-HU" sz="2200" dirty="0" smtClean="0">
                <a:latin typeface="Trebuchet MS" pitchFamily="34" charset="0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200" dirty="0" smtClean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b="1" dirty="0" smtClean="0">
              <a:latin typeface="Trebuchet MS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b="1" dirty="0" smtClean="0">
                <a:latin typeface="Trebuchet MS" pitchFamily="34" charset="0"/>
              </a:rPr>
              <a:t>		</a:t>
            </a:r>
          </a:p>
          <a:p>
            <a:pPr marL="857250" lvl="1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u-HU" sz="2000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u-HU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b="1" dirty="0" smtClean="0">
              <a:latin typeface="Trebuchet MS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b="1" dirty="0" smtClean="0">
              <a:latin typeface="Trebuchet MS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u-HU" sz="2000" b="1" dirty="0" smtClean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b="1" dirty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latin typeface="Trebuchet MS" pitchFamily="34" charset="0"/>
            </a:endParaRPr>
          </a:p>
        </p:txBody>
      </p:sp>
      <p:sp>
        <p:nvSpPr>
          <p:cNvPr id="3076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3077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66738" y="1543050"/>
            <a:ext cx="8229600" cy="447833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 smtClean="0">
                <a:latin typeface="Trebuchet MS" pitchFamily="34" charset="0"/>
              </a:rPr>
              <a:t>Connections to EU Strategy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Trebuchet MS" pitchFamily="34" charset="0"/>
              </a:rPr>
              <a:t>3 key </a:t>
            </a:r>
            <a:r>
              <a:rPr lang="en-GB" sz="1800" dirty="0" smtClean="0">
                <a:latin typeface="Trebuchet MS" pitchFamily="34" charset="0"/>
              </a:rPr>
              <a:t>priorities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Trebuchet MS" pitchFamily="34" charset="0"/>
              </a:rPr>
              <a:t>The economy (</a:t>
            </a:r>
            <a:r>
              <a:rPr lang="en-US" sz="1800" b="1" dirty="0" smtClean="0">
                <a:latin typeface="Trebuchet MS" pitchFamily="34" charset="0"/>
              </a:rPr>
              <a:t>smart growth</a:t>
            </a:r>
            <a:r>
              <a:rPr lang="en-US" sz="1800" dirty="0" smtClean="0">
                <a:latin typeface="Trebuchet MS" pitchFamily="34" charset="0"/>
              </a:rPr>
              <a:t>) – </a:t>
            </a:r>
            <a:r>
              <a:rPr lang="en-US" sz="1800" b="1" dirty="0" smtClean="0">
                <a:latin typeface="Trebuchet MS" pitchFamily="34" charset="0"/>
              </a:rPr>
              <a:t>Pillar 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Trebuchet MS" pitchFamily="34" charset="0"/>
                <a:cs typeface="Times New Roman" pitchFamily="18" charset="0"/>
              </a:rPr>
              <a:t>The environment </a:t>
            </a:r>
            <a:r>
              <a:rPr lang="en-US" sz="1800" b="1" dirty="0" smtClean="0">
                <a:latin typeface="Trebuchet MS" pitchFamily="34" charset="0"/>
                <a:cs typeface="Times New Roman" pitchFamily="18" charset="0"/>
              </a:rPr>
              <a:t>(sustainable growth) </a:t>
            </a:r>
            <a:r>
              <a:rPr lang="hu-HU" sz="1800" b="1" dirty="0" smtClean="0">
                <a:latin typeface="Trebuchet MS" pitchFamily="34" charset="0"/>
                <a:cs typeface="Times New Roman" pitchFamily="18" charset="0"/>
              </a:rPr>
              <a:t>- </a:t>
            </a:r>
            <a:r>
              <a:rPr lang="en-US" sz="1800" b="1" dirty="0" smtClean="0">
                <a:latin typeface="Trebuchet MS" pitchFamily="34" charset="0"/>
                <a:cs typeface="Times New Roman" pitchFamily="18" charset="0"/>
              </a:rPr>
              <a:t>Pillar B</a:t>
            </a:r>
            <a:r>
              <a:rPr lang="hu-HU" sz="1800" b="1" dirty="0" smtClean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GB" sz="1800" dirty="0" smtClean="0">
                <a:latin typeface="Trebuchet MS" pitchFamily="34" charset="0"/>
                <a:cs typeface="Times New Roman" pitchFamily="18" charset="0"/>
              </a:rPr>
              <a:t>such as </a:t>
            </a:r>
            <a:r>
              <a:rPr lang="en-US" sz="1800" dirty="0" smtClean="0">
                <a:latin typeface="Trebuchet MS" pitchFamily="34" charset="0"/>
                <a:cs typeface="Times New Roman" pitchFamily="18" charset="0"/>
              </a:rPr>
              <a:t>preventing </a:t>
            </a:r>
            <a:r>
              <a:rPr lang="hu-HU" sz="1800" dirty="0" smtClean="0">
                <a:latin typeface="Trebuchet MS" pitchFamily="34" charset="0"/>
                <a:cs typeface="Times New Roman" pitchFamily="18" charset="0"/>
              </a:rPr>
              <a:t>of </a:t>
            </a:r>
            <a:endParaRPr lang="en-US" sz="1800" b="1" dirty="0" smtClean="0">
              <a:latin typeface="Trebuchet MS" pitchFamily="34" charset="0"/>
              <a:cs typeface="Times New Roman" pitchFamily="18" charset="0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Trebuchet MS" pitchFamily="34" charset="0"/>
                <a:cs typeface="Times New Roman" pitchFamily="18" charset="0"/>
              </a:rPr>
              <a:t>Environmental degradation </a:t>
            </a:r>
            <a:r>
              <a:rPr lang="en-US" sz="1800" b="1" dirty="0" smtClean="0">
                <a:latin typeface="Trebuchet MS" pitchFamily="34" charset="0"/>
                <a:cs typeface="Times New Roman" pitchFamily="18" charset="0"/>
              </a:rPr>
              <a:t>– PA 4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Trebuchet MS" pitchFamily="34" charset="0"/>
                <a:cs typeface="Times New Roman" pitchFamily="18" charset="0"/>
              </a:rPr>
              <a:t>Biodiversity loss </a:t>
            </a:r>
            <a:r>
              <a:rPr lang="en-US" sz="1800" b="1" dirty="0" smtClean="0">
                <a:latin typeface="Trebuchet MS" pitchFamily="34" charset="0"/>
                <a:cs typeface="Times New Roman" pitchFamily="18" charset="0"/>
              </a:rPr>
              <a:t>– PA 6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Trebuchet MS" pitchFamily="34" charset="0"/>
                <a:cs typeface="Times New Roman" pitchFamily="18" charset="0"/>
              </a:rPr>
              <a:t>Unsustainable use of resources </a:t>
            </a:r>
            <a:r>
              <a:rPr lang="en-US" sz="1800" b="1" dirty="0" smtClean="0">
                <a:latin typeface="Trebuchet MS" pitchFamily="34" charset="0"/>
                <a:cs typeface="Times New Roman" pitchFamily="18" charset="0"/>
              </a:rPr>
              <a:t>– PA 4 and PA 5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latin typeface="Trebuchet MS" pitchFamily="34" charset="0"/>
              </a:rPr>
              <a:t>The social policy (</a:t>
            </a:r>
            <a:r>
              <a:rPr lang="en-US" sz="1800" b="1" dirty="0" smtClean="0">
                <a:latin typeface="Trebuchet MS" pitchFamily="34" charset="0"/>
              </a:rPr>
              <a:t>inclusive growth</a:t>
            </a:r>
            <a:r>
              <a:rPr lang="en-US" sz="1800" dirty="0" smtClean="0">
                <a:latin typeface="Trebuchet MS" pitchFamily="34" charset="0"/>
              </a:rPr>
              <a:t>) – </a:t>
            </a:r>
            <a:r>
              <a:rPr lang="en-US" sz="1800" b="1" dirty="0" smtClean="0">
                <a:latin typeface="Trebuchet MS" pitchFamily="34" charset="0"/>
              </a:rPr>
              <a:t>Pillar C and 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600" dirty="0">
              <a:latin typeface="Trebuchet MS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atin typeface="Trebuchet MS" pitchFamily="34" charset="0"/>
              </a:rPr>
              <a:t>Connections to DG Environment policies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rebuchet MS" pitchFamily="34" charset="0"/>
              </a:rPr>
              <a:t>Mainly the PA 4 and all Pillar B Actions cover </a:t>
            </a:r>
            <a:r>
              <a:rPr lang="hu-HU" sz="2000" dirty="0" err="1" smtClean="0">
                <a:latin typeface="Trebuchet MS" pitchFamily="34" charset="0"/>
              </a:rPr>
              <a:t>by</a:t>
            </a:r>
            <a:r>
              <a:rPr lang="hu-HU" sz="200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Directives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latin typeface="Trebuchet MS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latin typeface="Trebuchet MS" pitchFamily="34" charset="0"/>
            </a:endParaRPr>
          </a:p>
        </p:txBody>
      </p:sp>
      <p:sp>
        <p:nvSpPr>
          <p:cNvPr id="4100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4101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5124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7" name="Group 2"/>
          <p:cNvGrpSpPr>
            <a:grpSpLocks/>
          </p:cNvGrpSpPr>
          <p:nvPr/>
        </p:nvGrpSpPr>
        <p:grpSpPr bwMode="auto">
          <a:xfrm>
            <a:off x="863600" y="1268413"/>
            <a:ext cx="7518400" cy="5324475"/>
            <a:chOff x="930" y="709"/>
            <a:chExt cx="4847" cy="3356"/>
          </a:xfrm>
        </p:grpSpPr>
        <p:sp>
          <p:nvSpPr>
            <p:cNvPr id="5128" name="Text Box 3"/>
            <p:cNvSpPr txBox="1">
              <a:spLocks noChangeArrowheads="1"/>
            </p:cNvSpPr>
            <p:nvPr/>
          </p:nvSpPr>
          <p:spPr bwMode="auto">
            <a:xfrm>
              <a:off x="979" y="1883"/>
              <a:ext cx="1539" cy="2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Priority substances</a:t>
              </a:r>
              <a:endParaRPr lang="hu-H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9" name="Text Box 4"/>
            <p:cNvSpPr txBox="1">
              <a:spLocks noChangeArrowheads="1"/>
            </p:cNvSpPr>
            <p:nvPr/>
          </p:nvSpPr>
          <p:spPr bwMode="auto">
            <a:xfrm>
              <a:off x="4240" y="1883"/>
              <a:ext cx="1537" cy="2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Drinking Water</a:t>
              </a:r>
              <a:endParaRPr lang="hu-H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0" name="Text Box 5"/>
            <p:cNvSpPr txBox="1">
              <a:spLocks noChangeArrowheads="1"/>
            </p:cNvSpPr>
            <p:nvPr/>
          </p:nvSpPr>
          <p:spPr bwMode="auto">
            <a:xfrm>
              <a:off x="4263" y="2731"/>
              <a:ext cx="1480" cy="2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Bathing Water</a:t>
              </a:r>
              <a:endParaRPr lang="hu-H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1" name="Text Box 6"/>
            <p:cNvSpPr txBox="1">
              <a:spLocks noChangeArrowheads="1"/>
            </p:cNvSpPr>
            <p:nvPr/>
          </p:nvSpPr>
          <p:spPr bwMode="auto">
            <a:xfrm>
              <a:off x="979" y="2750"/>
              <a:ext cx="1530" cy="2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NATURA 2000</a:t>
              </a:r>
              <a:endParaRPr lang="hu-HU" sz="1600" b="1">
                <a:solidFill>
                  <a:srgbClr val="FFFF00"/>
                </a:solidFill>
              </a:endParaRPr>
            </a:p>
          </p:txBody>
        </p:sp>
        <p:sp>
          <p:nvSpPr>
            <p:cNvPr id="5132" name="Arc 7"/>
            <p:cNvSpPr>
              <a:spLocks/>
            </p:cNvSpPr>
            <p:nvPr/>
          </p:nvSpPr>
          <p:spPr bwMode="auto">
            <a:xfrm>
              <a:off x="943" y="709"/>
              <a:ext cx="4817" cy="1038"/>
            </a:xfrm>
            <a:custGeom>
              <a:avLst/>
              <a:gdLst>
                <a:gd name="T0" fmla="*/ 0 w 43200"/>
                <a:gd name="T1" fmla="*/ 0 h 21778"/>
                <a:gd name="T2" fmla="*/ 0 w 43200"/>
                <a:gd name="T3" fmla="*/ 0 h 21778"/>
                <a:gd name="T4" fmla="*/ 0 w 43200"/>
                <a:gd name="T5" fmla="*/ 0 h 21778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778"/>
                <a:gd name="T11" fmla="*/ 43200 w 43200"/>
                <a:gd name="T12" fmla="*/ 21778 h 217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778" fill="none" extrusionOk="0">
                  <a:moveTo>
                    <a:pt x="0" y="21778"/>
                  </a:moveTo>
                  <a:cubicBezTo>
                    <a:pt x="0" y="21718"/>
                    <a:pt x="0" y="216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778" stroke="0" extrusionOk="0">
                  <a:moveTo>
                    <a:pt x="0" y="21778"/>
                  </a:moveTo>
                  <a:cubicBezTo>
                    <a:pt x="0" y="21718"/>
                    <a:pt x="0" y="2165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0" y="21778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Arc 8"/>
            <p:cNvSpPr>
              <a:spLocks/>
            </p:cNvSpPr>
            <p:nvPr/>
          </p:nvSpPr>
          <p:spPr bwMode="auto">
            <a:xfrm>
              <a:off x="2509" y="1480"/>
              <a:ext cx="1625" cy="278"/>
            </a:xfrm>
            <a:custGeom>
              <a:avLst/>
              <a:gdLst>
                <a:gd name="T0" fmla="*/ 0 w 43200"/>
                <a:gd name="T1" fmla="*/ 0 h 23169"/>
                <a:gd name="T2" fmla="*/ 0 w 43200"/>
                <a:gd name="T3" fmla="*/ 0 h 23169"/>
                <a:gd name="T4" fmla="*/ 0 w 43200"/>
                <a:gd name="T5" fmla="*/ 0 h 2316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169"/>
                <a:gd name="T11" fmla="*/ 43200 w 43200"/>
                <a:gd name="T12" fmla="*/ 23169 h 23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169" fill="none" extrusionOk="0">
                  <a:moveTo>
                    <a:pt x="34" y="22817"/>
                  </a:moveTo>
                  <a:cubicBezTo>
                    <a:pt x="11" y="22412"/>
                    <a:pt x="0" y="220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123"/>
                    <a:pt x="43180" y="22646"/>
                    <a:pt x="43142" y="23168"/>
                  </a:cubicBezTo>
                </a:path>
                <a:path w="43200" h="23169" stroke="0" extrusionOk="0">
                  <a:moveTo>
                    <a:pt x="34" y="22817"/>
                  </a:moveTo>
                  <a:cubicBezTo>
                    <a:pt x="11" y="22412"/>
                    <a:pt x="0" y="220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123"/>
                    <a:pt x="43180" y="22646"/>
                    <a:pt x="43142" y="23168"/>
                  </a:cubicBezTo>
                  <a:lnTo>
                    <a:pt x="21600" y="21600"/>
                  </a:lnTo>
                  <a:lnTo>
                    <a:pt x="34" y="2281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373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Rectangle 9"/>
            <p:cNvSpPr>
              <a:spLocks noChangeArrowheads="1"/>
            </p:cNvSpPr>
            <p:nvPr/>
          </p:nvSpPr>
          <p:spPr bwMode="auto">
            <a:xfrm>
              <a:off x="3257" y="1480"/>
              <a:ext cx="111" cy="231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Text Box 10"/>
            <p:cNvSpPr txBox="1">
              <a:spLocks noChangeArrowheads="1"/>
            </p:cNvSpPr>
            <p:nvPr/>
          </p:nvSpPr>
          <p:spPr bwMode="auto">
            <a:xfrm>
              <a:off x="2245" y="845"/>
              <a:ext cx="2087" cy="52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hu-HU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EU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WFD </a:t>
              </a:r>
            </a:p>
            <a:p>
              <a:pPr algn="ctr" eaLnBrk="0" hangingPunct="0"/>
              <a:endParaRPr lang="hu-H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6" name="Arc 11"/>
            <p:cNvSpPr>
              <a:spLocks/>
            </p:cNvSpPr>
            <p:nvPr/>
          </p:nvSpPr>
          <p:spPr bwMode="auto">
            <a:xfrm>
              <a:off x="930" y="1482"/>
              <a:ext cx="1579" cy="306"/>
            </a:xfrm>
            <a:custGeom>
              <a:avLst/>
              <a:gdLst>
                <a:gd name="T0" fmla="*/ 0 w 43200"/>
                <a:gd name="T1" fmla="*/ 0 h 23169"/>
                <a:gd name="T2" fmla="*/ 0 w 43200"/>
                <a:gd name="T3" fmla="*/ 0 h 23169"/>
                <a:gd name="T4" fmla="*/ 0 w 43200"/>
                <a:gd name="T5" fmla="*/ 0 h 2316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169"/>
                <a:gd name="T11" fmla="*/ 43200 w 43200"/>
                <a:gd name="T12" fmla="*/ 23169 h 23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169" fill="none" extrusionOk="0">
                  <a:moveTo>
                    <a:pt x="34" y="22817"/>
                  </a:moveTo>
                  <a:cubicBezTo>
                    <a:pt x="11" y="22412"/>
                    <a:pt x="0" y="220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123"/>
                    <a:pt x="43180" y="22646"/>
                    <a:pt x="43142" y="23168"/>
                  </a:cubicBezTo>
                </a:path>
                <a:path w="43200" h="23169" stroke="0" extrusionOk="0">
                  <a:moveTo>
                    <a:pt x="34" y="22817"/>
                  </a:moveTo>
                  <a:cubicBezTo>
                    <a:pt x="11" y="22412"/>
                    <a:pt x="0" y="220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123"/>
                    <a:pt x="43180" y="22646"/>
                    <a:pt x="43142" y="23168"/>
                  </a:cubicBezTo>
                  <a:lnTo>
                    <a:pt x="21600" y="21600"/>
                  </a:lnTo>
                  <a:lnTo>
                    <a:pt x="34" y="2281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373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Arc 12"/>
            <p:cNvSpPr>
              <a:spLocks/>
            </p:cNvSpPr>
            <p:nvPr/>
          </p:nvSpPr>
          <p:spPr bwMode="auto">
            <a:xfrm>
              <a:off x="4134" y="1480"/>
              <a:ext cx="1609" cy="278"/>
            </a:xfrm>
            <a:custGeom>
              <a:avLst/>
              <a:gdLst>
                <a:gd name="T0" fmla="*/ 0 w 43200"/>
                <a:gd name="T1" fmla="*/ 0 h 23169"/>
                <a:gd name="T2" fmla="*/ 0 w 43200"/>
                <a:gd name="T3" fmla="*/ 0 h 23169"/>
                <a:gd name="T4" fmla="*/ 0 w 43200"/>
                <a:gd name="T5" fmla="*/ 0 h 2316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169"/>
                <a:gd name="T11" fmla="*/ 43200 w 43200"/>
                <a:gd name="T12" fmla="*/ 23169 h 23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169" fill="none" extrusionOk="0">
                  <a:moveTo>
                    <a:pt x="34" y="22817"/>
                  </a:moveTo>
                  <a:cubicBezTo>
                    <a:pt x="11" y="22412"/>
                    <a:pt x="0" y="220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123"/>
                    <a:pt x="43180" y="22646"/>
                    <a:pt x="43142" y="23168"/>
                  </a:cubicBezTo>
                </a:path>
                <a:path w="43200" h="23169" stroke="0" extrusionOk="0">
                  <a:moveTo>
                    <a:pt x="34" y="22817"/>
                  </a:moveTo>
                  <a:cubicBezTo>
                    <a:pt x="11" y="22412"/>
                    <a:pt x="0" y="2200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123"/>
                    <a:pt x="43180" y="22646"/>
                    <a:pt x="43142" y="23168"/>
                  </a:cubicBezTo>
                  <a:lnTo>
                    <a:pt x="21600" y="21600"/>
                  </a:lnTo>
                  <a:lnTo>
                    <a:pt x="34" y="2281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373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AutoShape 13"/>
            <p:cNvSpPr>
              <a:spLocks noChangeArrowheads="1"/>
            </p:cNvSpPr>
            <p:nvPr/>
          </p:nvSpPr>
          <p:spPr bwMode="auto">
            <a:xfrm rot="10800000">
              <a:off x="2697" y="3521"/>
              <a:ext cx="657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60 w 21600"/>
                <a:gd name="T13" fmla="*/ 0 h 21600"/>
                <a:gd name="T14" fmla="*/ 21140 w 21600"/>
                <a:gd name="T15" fmla="*/ 129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150" y="10799"/>
                  </a:moveTo>
                  <a:cubicBezTo>
                    <a:pt x="3150" y="6574"/>
                    <a:pt x="6575" y="3149"/>
                    <a:pt x="10800" y="3150"/>
                  </a:cubicBezTo>
                  <a:cubicBezTo>
                    <a:pt x="15024" y="3150"/>
                    <a:pt x="18449" y="6574"/>
                    <a:pt x="18449" y="10799"/>
                  </a:cubicBezTo>
                  <a:lnTo>
                    <a:pt x="21599" y="10798"/>
                  </a:lnTo>
                  <a:cubicBezTo>
                    <a:pt x="21599" y="4834"/>
                    <a:pt x="16764" y="-1"/>
                    <a:pt x="10799" y="0"/>
                  </a:cubicBezTo>
                  <a:cubicBezTo>
                    <a:pt x="4835" y="0"/>
                    <a:pt x="0" y="4834"/>
                    <a:pt x="0" y="10798"/>
                  </a:cubicBezTo>
                  <a:lnTo>
                    <a:pt x="3150" y="1079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Text Box 14"/>
            <p:cNvSpPr txBox="1">
              <a:spLocks noChangeArrowheads="1"/>
            </p:cNvSpPr>
            <p:nvPr/>
          </p:nvSpPr>
          <p:spPr bwMode="auto">
            <a:xfrm>
              <a:off x="2638" y="1883"/>
              <a:ext cx="1496" cy="2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UWWT</a:t>
              </a:r>
              <a:endParaRPr lang="hu-H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0" name="Text Box 15"/>
            <p:cNvSpPr txBox="1">
              <a:spLocks noChangeArrowheads="1"/>
            </p:cNvSpPr>
            <p:nvPr/>
          </p:nvSpPr>
          <p:spPr bwMode="auto">
            <a:xfrm>
              <a:off x="2600" y="2750"/>
              <a:ext cx="1534" cy="23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Nitrate</a:t>
              </a:r>
              <a:endParaRPr lang="hu-HU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1" name="Text Box 16"/>
            <p:cNvSpPr txBox="1">
              <a:spLocks noChangeArrowheads="1"/>
            </p:cNvSpPr>
            <p:nvPr/>
          </p:nvSpPr>
          <p:spPr bwMode="auto">
            <a:xfrm>
              <a:off x="2305" y="3612"/>
              <a:ext cx="2177" cy="23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rgbClr val="FFFF00"/>
                  </a:solidFill>
                </a:rPr>
                <a:t>Groundwater</a:t>
              </a:r>
              <a:endParaRPr lang="hu-HU" b="1">
                <a:solidFill>
                  <a:srgbClr val="FFFF00"/>
                </a:solidFill>
              </a:endParaRPr>
            </a:p>
          </p:txBody>
        </p:sp>
        <p:sp>
          <p:nvSpPr>
            <p:cNvPr id="5142" name="Text Box 17"/>
            <p:cNvSpPr txBox="1">
              <a:spLocks noChangeArrowheads="1"/>
            </p:cNvSpPr>
            <p:nvPr/>
          </p:nvSpPr>
          <p:spPr bwMode="auto">
            <a:xfrm>
              <a:off x="2628" y="3177"/>
              <a:ext cx="1480" cy="25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Flood</a:t>
              </a:r>
              <a:endParaRPr lang="hu-H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590550" y="1268413"/>
            <a:ext cx="8374063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Trebuchet MS" pitchFamily="34" charset="0"/>
              </a:rPr>
              <a:t>Connections to DG Environment </a:t>
            </a:r>
            <a:r>
              <a:rPr lang="en-US" sz="2000" b="1" dirty="0" smtClean="0">
                <a:latin typeface="Trebuchet MS" pitchFamily="34" charset="0"/>
              </a:rPr>
              <a:t>policies</a:t>
            </a:r>
            <a:endParaRPr lang="en-US" sz="2000" dirty="0">
              <a:latin typeface="Trebuchet MS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latin typeface="Trebuchet MS" pitchFamily="34" charset="0"/>
              </a:rPr>
              <a:t>Most of PA 4 Actions refer to </a:t>
            </a:r>
            <a:r>
              <a:rPr lang="en-US" sz="1600" b="1" dirty="0">
                <a:latin typeface="Trebuchet MS" pitchFamily="34" charset="0"/>
              </a:rPr>
              <a:t>Water Blueprint </a:t>
            </a:r>
            <a:r>
              <a:rPr lang="hu-HU" sz="1600" dirty="0" smtClean="0">
                <a:latin typeface="Trebuchet MS" pitchFamily="34" charset="0"/>
              </a:rPr>
              <a:t>(</a:t>
            </a:r>
            <a:r>
              <a:rPr lang="hu-HU" sz="1600" dirty="0" err="1" smtClean="0">
                <a:latin typeface="Trebuchet MS" pitchFamily="34" charset="0"/>
              </a:rPr>
              <a:t>HOW</a:t>
            </a:r>
            <a:r>
              <a:rPr lang="hu-HU" sz="1600" dirty="0" smtClean="0">
                <a:latin typeface="Trebuchet MS" pitchFamily="34" charset="0"/>
              </a:rPr>
              <a:t>?)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600" dirty="0" smtClean="0">
                <a:latin typeface="Trebuchet MS" pitchFamily="34" charset="0"/>
              </a:rPr>
              <a:t>The biggest pressures for ecological status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200" dirty="0" err="1" smtClean="0">
                <a:latin typeface="Trebuchet MS" pitchFamily="34" charset="0"/>
              </a:rPr>
              <a:t>HYMO</a:t>
            </a:r>
            <a:r>
              <a:rPr lang="en-GB" sz="1200" dirty="0" smtClean="0">
                <a:latin typeface="Trebuchet MS" pitchFamily="34" charset="0"/>
              </a:rPr>
              <a:t> alterations (</a:t>
            </a:r>
            <a:r>
              <a:rPr lang="en-GB" sz="1200" b="1" dirty="0" smtClean="0">
                <a:latin typeface="Trebuchet MS" pitchFamily="34" charset="0"/>
              </a:rPr>
              <a:t>refers Action 10</a:t>
            </a:r>
            <a:r>
              <a:rPr lang="en-GB" sz="1200" dirty="0" smtClean="0">
                <a:latin typeface="Trebuchet MS" pitchFamily="34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200" dirty="0" smtClean="0">
                <a:latin typeface="Trebuchet MS" pitchFamily="34" charset="0"/>
              </a:rPr>
              <a:t>Water over abstraction (</a:t>
            </a:r>
            <a:r>
              <a:rPr lang="en-GB" sz="1200" b="1" dirty="0" smtClean="0">
                <a:latin typeface="Trebuchet MS" pitchFamily="34" charset="0"/>
              </a:rPr>
              <a:t>refers Action 11</a:t>
            </a:r>
            <a:r>
              <a:rPr lang="en-GB" sz="1200" dirty="0" smtClean="0">
                <a:latin typeface="Trebuchet MS" pitchFamily="34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200" dirty="0" smtClean="0">
                <a:latin typeface="Trebuchet MS" pitchFamily="34" charset="0"/>
              </a:rPr>
              <a:t>For ecological water flow (</a:t>
            </a:r>
            <a:r>
              <a:rPr lang="en-GB" sz="1200" b="1" dirty="0" smtClean="0">
                <a:latin typeface="Trebuchet MS" pitchFamily="34" charset="0"/>
              </a:rPr>
              <a:t>refers Action 11</a:t>
            </a:r>
            <a:r>
              <a:rPr lang="en-GB" sz="1200" dirty="0" smtClean="0">
                <a:latin typeface="Trebuchet MS" pitchFamily="34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600" dirty="0" err="1" smtClean="0">
                <a:latin typeface="Trebuchet MS" pitchFamily="34" charset="0"/>
              </a:rPr>
              <a:t>Consequencies</a:t>
            </a:r>
            <a:r>
              <a:rPr lang="en-GB" sz="1600" dirty="0" smtClean="0">
                <a:latin typeface="Trebuchet MS" pitchFamily="34" charset="0"/>
              </a:rPr>
              <a:t> of week chemical status</a:t>
            </a:r>
            <a:r>
              <a:rPr lang="hu-HU" sz="1600" dirty="0" smtClean="0">
                <a:latin typeface="Trebuchet MS" pitchFamily="34" charset="0"/>
              </a:rPr>
              <a:t> </a:t>
            </a:r>
            <a:r>
              <a:rPr lang="hu-HU" sz="1600" dirty="0" err="1" smtClean="0">
                <a:latin typeface="Trebuchet MS" pitchFamily="34" charset="0"/>
              </a:rPr>
              <a:t>assessment</a:t>
            </a:r>
            <a:endParaRPr lang="en-GB" sz="1600" dirty="0" smtClean="0">
              <a:latin typeface="Trebuchet MS" pitchFamily="34" charset="0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200" dirty="0" smtClean="0">
                <a:latin typeface="Trebuchet MS" pitchFamily="34" charset="0"/>
              </a:rPr>
              <a:t>Shortage of data (</a:t>
            </a:r>
            <a:r>
              <a:rPr lang="en-GB" sz="1200" b="1" dirty="0" smtClean="0">
                <a:latin typeface="Trebuchet MS" pitchFamily="34" charset="0"/>
              </a:rPr>
              <a:t>refers Action 2 and 3</a:t>
            </a:r>
            <a:r>
              <a:rPr lang="en-GB" sz="1200" dirty="0" smtClean="0">
                <a:latin typeface="Trebuchet MS" pitchFamily="34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200" dirty="0" smtClean="0">
                <a:latin typeface="Trebuchet MS" pitchFamily="34" charset="0"/>
              </a:rPr>
              <a:t>Few steps away to solve </a:t>
            </a:r>
            <a:r>
              <a:rPr lang="en-GB" sz="1200" dirty="0" err="1" smtClean="0">
                <a:latin typeface="Trebuchet MS" pitchFamily="34" charset="0"/>
              </a:rPr>
              <a:t>eutrophications</a:t>
            </a:r>
            <a:r>
              <a:rPr lang="en-GB" sz="1200" dirty="0" smtClean="0">
                <a:latin typeface="Trebuchet MS" pitchFamily="34" charset="0"/>
              </a:rPr>
              <a:t> (</a:t>
            </a:r>
            <a:r>
              <a:rPr lang="en-GB" sz="1200" b="1" dirty="0" smtClean="0">
                <a:latin typeface="Trebuchet MS" pitchFamily="34" charset="0"/>
              </a:rPr>
              <a:t>refers </a:t>
            </a:r>
            <a:r>
              <a:rPr lang="hu-HU" sz="1200" b="1" dirty="0" smtClean="0">
                <a:latin typeface="Trebuchet MS" pitchFamily="34" charset="0"/>
              </a:rPr>
              <a:t>Action  4 and 5</a:t>
            </a:r>
            <a:r>
              <a:rPr lang="hu-HU" sz="1200" dirty="0" smtClean="0">
                <a:latin typeface="Trebuchet MS" pitchFamily="34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hu-HU" sz="1200" dirty="0" err="1" smtClean="0">
                <a:latin typeface="Trebuchet MS" pitchFamily="34" charset="0"/>
              </a:rPr>
              <a:t>Fulfill</a:t>
            </a:r>
            <a:r>
              <a:rPr lang="hu-HU" sz="1200" dirty="0" smtClean="0">
                <a:latin typeface="Trebuchet MS" pitchFamily="34" charset="0"/>
              </a:rPr>
              <a:t> </a:t>
            </a:r>
            <a:r>
              <a:rPr lang="hu-HU" sz="1200" dirty="0" err="1" smtClean="0">
                <a:latin typeface="Trebuchet MS" pitchFamily="34" charset="0"/>
              </a:rPr>
              <a:t>the</a:t>
            </a:r>
            <a:r>
              <a:rPr lang="hu-HU" sz="1200" dirty="0" smtClean="0">
                <a:latin typeface="Trebuchet MS" pitchFamily="34" charset="0"/>
              </a:rPr>
              <a:t> </a:t>
            </a:r>
            <a:r>
              <a:rPr lang="hu-HU" sz="1200" dirty="0" err="1" smtClean="0">
                <a:latin typeface="Trebuchet MS" pitchFamily="34" charset="0"/>
              </a:rPr>
              <a:t>directives</a:t>
            </a:r>
            <a:r>
              <a:rPr lang="hu-HU" sz="1200" dirty="0" smtClean="0">
                <a:latin typeface="Trebuchet MS" pitchFamily="34" charset="0"/>
              </a:rPr>
              <a:t> (</a:t>
            </a:r>
            <a:r>
              <a:rPr lang="hu-HU" sz="1200" b="1" dirty="0" err="1" smtClean="0">
                <a:latin typeface="Trebuchet MS" pitchFamily="34" charset="0"/>
              </a:rPr>
              <a:t>for</a:t>
            </a:r>
            <a:r>
              <a:rPr lang="hu-HU" sz="1200" b="1" dirty="0" smtClean="0">
                <a:latin typeface="Trebuchet MS" pitchFamily="34" charset="0"/>
              </a:rPr>
              <a:t> </a:t>
            </a:r>
            <a:r>
              <a:rPr lang="hu-HU" sz="1200" b="1" dirty="0" err="1" smtClean="0">
                <a:latin typeface="Trebuchet MS" pitchFamily="34" charset="0"/>
              </a:rPr>
              <a:t>UWWT</a:t>
            </a:r>
            <a:r>
              <a:rPr lang="hu-HU" sz="1200" b="1" dirty="0" smtClean="0">
                <a:latin typeface="Trebuchet MS" pitchFamily="34" charset="0"/>
              </a:rPr>
              <a:t> </a:t>
            </a:r>
            <a:r>
              <a:rPr lang="hu-HU" sz="1200" b="1" dirty="0" err="1" smtClean="0">
                <a:latin typeface="Trebuchet MS" pitchFamily="34" charset="0"/>
              </a:rPr>
              <a:t>refers</a:t>
            </a:r>
            <a:r>
              <a:rPr lang="hu-HU" sz="1200" b="1" dirty="0" smtClean="0">
                <a:latin typeface="Trebuchet MS" pitchFamily="34" charset="0"/>
              </a:rPr>
              <a:t> Action 7</a:t>
            </a:r>
            <a:r>
              <a:rPr lang="hu-HU" sz="1200" dirty="0" smtClean="0">
                <a:latin typeface="Trebuchet MS" pitchFamily="34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u-HU" sz="1600" dirty="0" err="1" smtClean="0">
                <a:latin typeface="Trebuchet MS" pitchFamily="34" charset="0"/>
              </a:rPr>
              <a:t>For</a:t>
            </a:r>
            <a:r>
              <a:rPr lang="hu-HU" sz="1600" dirty="0" smtClean="0">
                <a:latin typeface="Trebuchet MS" pitchFamily="34" charset="0"/>
              </a:rPr>
              <a:t> </a:t>
            </a:r>
            <a:r>
              <a:rPr lang="hu-HU" sz="1600" dirty="0" err="1" smtClean="0">
                <a:latin typeface="Trebuchet MS" pitchFamily="34" charset="0"/>
              </a:rPr>
              <a:t>the</a:t>
            </a:r>
            <a:r>
              <a:rPr lang="hu-HU" sz="1600" dirty="0" smtClean="0">
                <a:latin typeface="Trebuchet MS" pitchFamily="34" charset="0"/>
              </a:rPr>
              <a:t> </a:t>
            </a:r>
            <a:r>
              <a:rPr lang="hu-HU" sz="1600" dirty="0" err="1" smtClean="0">
                <a:latin typeface="Trebuchet MS" pitchFamily="34" charset="0"/>
              </a:rPr>
              <a:t>effectivness</a:t>
            </a:r>
            <a:r>
              <a:rPr lang="hu-HU" sz="1600" dirty="0" smtClean="0">
                <a:latin typeface="Trebuchet MS" pitchFamily="34" charset="0"/>
              </a:rPr>
              <a:t> of </a:t>
            </a:r>
            <a:r>
              <a:rPr lang="hu-HU" sz="1600" dirty="0" err="1" smtClean="0">
                <a:latin typeface="Trebuchet MS" pitchFamily="34" charset="0"/>
              </a:rPr>
              <a:t>water</a:t>
            </a:r>
            <a:r>
              <a:rPr lang="hu-HU" sz="1600" dirty="0" smtClean="0">
                <a:latin typeface="Trebuchet MS" pitchFamily="34" charset="0"/>
              </a:rPr>
              <a:t> </a:t>
            </a:r>
            <a:r>
              <a:rPr lang="hu-HU" sz="1600" dirty="0" err="1" smtClean="0">
                <a:latin typeface="Trebuchet MS" pitchFamily="34" charset="0"/>
              </a:rPr>
              <a:t>using</a:t>
            </a:r>
            <a:endParaRPr lang="hu-HU" sz="1600" dirty="0" smtClean="0">
              <a:latin typeface="Trebuchet MS" pitchFamily="34" charset="0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hu-HU" sz="1200" dirty="0" err="1" smtClean="0">
                <a:latin typeface="Trebuchet MS" pitchFamily="34" charset="0"/>
              </a:rPr>
              <a:t>Improvement</a:t>
            </a:r>
            <a:r>
              <a:rPr lang="hu-HU" sz="1200" dirty="0" smtClean="0">
                <a:latin typeface="Trebuchet MS" pitchFamily="34" charset="0"/>
              </a:rPr>
              <a:t> of </a:t>
            </a:r>
            <a:r>
              <a:rPr lang="hu-HU" sz="1200" dirty="0" err="1" smtClean="0">
                <a:latin typeface="Trebuchet MS" pitchFamily="34" charset="0"/>
              </a:rPr>
              <a:t>irrigation</a:t>
            </a:r>
            <a:r>
              <a:rPr lang="hu-HU" sz="1200" dirty="0" smtClean="0">
                <a:latin typeface="Trebuchet MS" pitchFamily="34" charset="0"/>
              </a:rPr>
              <a:t> (</a:t>
            </a:r>
            <a:r>
              <a:rPr lang="hu-HU" sz="1200" b="1" dirty="0" err="1" smtClean="0">
                <a:latin typeface="Trebuchet MS" pitchFamily="34" charset="0"/>
              </a:rPr>
              <a:t>refers</a:t>
            </a:r>
            <a:r>
              <a:rPr lang="hu-HU" sz="1200" b="1" dirty="0" smtClean="0">
                <a:latin typeface="Trebuchet MS" pitchFamily="34" charset="0"/>
              </a:rPr>
              <a:t> Action 11</a:t>
            </a:r>
            <a:r>
              <a:rPr lang="hu-HU" sz="1200" dirty="0" smtClean="0">
                <a:latin typeface="Trebuchet MS" pitchFamily="34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hu-HU" sz="1200" dirty="0" err="1" smtClean="0">
                <a:latin typeface="Trebuchet MS" pitchFamily="34" charset="0"/>
              </a:rPr>
              <a:t>Measures</a:t>
            </a:r>
            <a:r>
              <a:rPr lang="hu-HU" sz="1200" dirty="0" smtClean="0">
                <a:latin typeface="Trebuchet MS" pitchFamily="34" charset="0"/>
              </a:rPr>
              <a:t> </a:t>
            </a:r>
            <a:r>
              <a:rPr lang="hu-HU" sz="1200" dirty="0" err="1" smtClean="0">
                <a:latin typeface="Trebuchet MS" pitchFamily="34" charset="0"/>
              </a:rPr>
              <a:t>against</a:t>
            </a:r>
            <a:r>
              <a:rPr lang="hu-HU" sz="1200" dirty="0" smtClean="0">
                <a:latin typeface="Trebuchet MS" pitchFamily="34" charset="0"/>
              </a:rPr>
              <a:t> </a:t>
            </a:r>
            <a:r>
              <a:rPr lang="hu-HU" sz="1200" dirty="0" err="1" smtClean="0">
                <a:latin typeface="Trebuchet MS" pitchFamily="34" charset="0"/>
              </a:rPr>
              <a:t>leakage</a:t>
            </a:r>
            <a:r>
              <a:rPr lang="hu-HU" sz="1200" dirty="0" smtClean="0">
                <a:latin typeface="Trebuchet MS" pitchFamily="34" charset="0"/>
              </a:rPr>
              <a:t> of </a:t>
            </a:r>
            <a:r>
              <a:rPr lang="hu-HU" sz="1200" dirty="0" err="1" smtClean="0">
                <a:latin typeface="Trebuchet MS" pitchFamily="34" charset="0"/>
              </a:rPr>
              <a:t>distribution</a:t>
            </a:r>
            <a:r>
              <a:rPr lang="hu-HU" sz="1200" dirty="0" smtClean="0">
                <a:latin typeface="Trebuchet MS" pitchFamily="34" charset="0"/>
              </a:rPr>
              <a:t> </a:t>
            </a:r>
            <a:r>
              <a:rPr lang="hu-HU" sz="1200" dirty="0" err="1" smtClean="0">
                <a:latin typeface="Trebuchet MS" pitchFamily="34" charset="0"/>
              </a:rPr>
              <a:t>network</a:t>
            </a:r>
            <a:r>
              <a:rPr lang="hu-HU" sz="1200" dirty="0" smtClean="0">
                <a:latin typeface="Trebuchet MS" pitchFamily="34" charset="0"/>
              </a:rPr>
              <a:t> (</a:t>
            </a:r>
            <a:r>
              <a:rPr lang="hu-HU" sz="1200" b="1" dirty="0" err="1" smtClean="0">
                <a:latin typeface="Trebuchet MS" pitchFamily="34" charset="0"/>
              </a:rPr>
              <a:t>refers</a:t>
            </a:r>
            <a:r>
              <a:rPr lang="hu-HU" sz="1200" b="1" dirty="0" smtClean="0">
                <a:latin typeface="Trebuchet MS" pitchFamily="34" charset="0"/>
              </a:rPr>
              <a:t> Action 13</a:t>
            </a:r>
            <a:r>
              <a:rPr lang="hu-HU" sz="1200" dirty="0" smtClean="0">
                <a:latin typeface="Trebuchet MS" pitchFamily="34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u-HU" sz="1600" dirty="0" err="1" smtClean="0">
                <a:latin typeface="Trebuchet MS" pitchFamily="34" charset="0"/>
              </a:rPr>
              <a:t>Vulnerability</a:t>
            </a:r>
            <a:r>
              <a:rPr lang="hu-HU" sz="1600" dirty="0" smtClean="0">
                <a:latin typeface="Trebuchet MS" pitchFamily="34" charset="0"/>
              </a:rPr>
              <a:t> of </a:t>
            </a:r>
            <a:r>
              <a:rPr lang="hu-HU" sz="1600" dirty="0" err="1" smtClean="0">
                <a:latin typeface="Trebuchet MS" pitchFamily="34" charset="0"/>
              </a:rPr>
              <a:t>european</a:t>
            </a:r>
            <a:r>
              <a:rPr lang="hu-HU" sz="1600" dirty="0" smtClean="0">
                <a:latin typeface="Trebuchet MS" pitchFamily="34" charset="0"/>
              </a:rPr>
              <a:t> </a:t>
            </a:r>
            <a:r>
              <a:rPr lang="hu-HU" sz="1600" dirty="0" err="1" smtClean="0">
                <a:latin typeface="Trebuchet MS" pitchFamily="34" charset="0"/>
              </a:rPr>
              <a:t>waters</a:t>
            </a:r>
            <a:endParaRPr lang="hu-HU" sz="1600" dirty="0" smtClean="0">
              <a:latin typeface="Trebuchet MS" pitchFamily="34" charset="0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hu-HU" sz="1200" dirty="0" err="1" smtClean="0">
                <a:latin typeface="Trebuchet MS" pitchFamily="34" charset="0"/>
              </a:rPr>
              <a:t>Improvement</a:t>
            </a:r>
            <a:r>
              <a:rPr lang="hu-HU" sz="1200" dirty="0" smtClean="0">
                <a:latin typeface="Trebuchet MS" pitchFamily="34" charset="0"/>
              </a:rPr>
              <a:t> of </a:t>
            </a:r>
            <a:r>
              <a:rPr lang="hu-HU" sz="1200" dirty="0" err="1" smtClean="0">
                <a:latin typeface="Trebuchet MS" pitchFamily="34" charset="0"/>
              </a:rPr>
              <a:t>ecosystem</a:t>
            </a:r>
            <a:r>
              <a:rPr lang="hu-HU" sz="1200" dirty="0" smtClean="0">
                <a:latin typeface="Trebuchet MS" pitchFamily="34" charset="0"/>
              </a:rPr>
              <a:t> </a:t>
            </a:r>
            <a:r>
              <a:rPr lang="hu-HU" sz="1200" dirty="0" err="1" smtClean="0">
                <a:latin typeface="Trebuchet MS" pitchFamily="34" charset="0"/>
              </a:rPr>
              <a:t>resilience</a:t>
            </a:r>
            <a:r>
              <a:rPr lang="hu-HU" sz="1200" dirty="0" smtClean="0">
                <a:latin typeface="Trebuchet MS" pitchFamily="34" charset="0"/>
              </a:rPr>
              <a:t> (</a:t>
            </a:r>
            <a:r>
              <a:rPr lang="hu-HU" sz="1200" b="1" dirty="0" err="1" smtClean="0">
                <a:latin typeface="Trebuchet MS" pitchFamily="34" charset="0"/>
              </a:rPr>
              <a:t>refers</a:t>
            </a:r>
            <a:r>
              <a:rPr lang="hu-HU" sz="1200" b="1" dirty="0" smtClean="0">
                <a:latin typeface="Trebuchet MS" pitchFamily="34" charset="0"/>
              </a:rPr>
              <a:t> Action  11</a:t>
            </a:r>
            <a:r>
              <a:rPr lang="hu-HU" sz="1200" dirty="0" smtClean="0">
                <a:latin typeface="Trebuchet MS" pitchFamily="34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600" dirty="0" smtClean="0">
                <a:latin typeface="Trebuchet MS" pitchFamily="34" charset="0"/>
              </a:rPr>
              <a:t>Improvement of water information system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200" dirty="0" smtClean="0">
                <a:latin typeface="Trebuchet MS" pitchFamily="34" charset="0"/>
              </a:rPr>
              <a:t>WISE, INSPIRE, </a:t>
            </a:r>
            <a:r>
              <a:rPr lang="en-GB" sz="1200" dirty="0" err="1" smtClean="0">
                <a:latin typeface="Trebuchet MS" pitchFamily="34" charset="0"/>
              </a:rPr>
              <a:t>GMES</a:t>
            </a:r>
            <a:r>
              <a:rPr lang="en-GB" sz="1200" dirty="0" smtClean="0">
                <a:latin typeface="Trebuchet MS" pitchFamily="34" charset="0"/>
              </a:rPr>
              <a:t>, etc. (</a:t>
            </a:r>
            <a:r>
              <a:rPr lang="en-GB" sz="1200" b="1" dirty="0" smtClean="0">
                <a:latin typeface="Trebuchet MS" pitchFamily="34" charset="0"/>
              </a:rPr>
              <a:t>refers Action 3</a:t>
            </a:r>
            <a:r>
              <a:rPr lang="en-GB" sz="1200" dirty="0" smtClean="0">
                <a:latin typeface="Trebuchet MS" pitchFamily="34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200" dirty="0" smtClean="0">
                <a:latin typeface="Trebuchet MS" pitchFamily="34" charset="0"/>
              </a:rPr>
              <a:t>Promoting </a:t>
            </a:r>
            <a:r>
              <a:rPr lang="hu-HU" sz="1200" dirty="0" err="1" smtClean="0">
                <a:latin typeface="Trebuchet MS" pitchFamily="34" charset="0"/>
              </a:rPr>
              <a:t>SPI</a:t>
            </a:r>
            <a:r>
              <a:rPr lang="hu-HU" sz="1200" dirty="0" smtClean="0">
                <a:latin typeface="Trebuchet MS" pitchFamily="34" charset="0"/>
              </a:rPr>
              <a:t> (</a:t>
            </a:r>
            <a:r>
              <a:rPr lang="hu-HU" sz="1200" b="1" dirty="0" err="1" smtClean="0">
                <a:latin typeface="Trebuchet MS" pitchFamily="34" charset="0"/>
              </a:rPr>
              <a:t>refers</a:t>
            </a:r>
            <a:r>
              <a:rPr lang="hu-HU" sz="1200" b="1" dirty="0" smtClean="0">
                <a:latin typeface="Trebuchet MS" pitchFamily="34" charset="0"/>
              </a:rPr>
              <a:t> Action 6</a:t>
            </a:r>
            <a:r>
              <a:rPr lang="hu-HU" sz="1200" dirty="0" smtClean="0">
                <a:latin typeface="Trebuchet MS" pitchFamily="34" charset="0"/>
              </a:rPr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Trebuchet MS" pitchFamily="34" charset="0"/>
              </a:rPr>
              <a:t>More stronger cooperation at sub-basin level</a:t>
            </a:r>
            <a:r>
              <a:rPr lang="hu-HU" sz="1600" dirty="0" smtClean="0">
                <a:latin typeface="Trebuchet MS" pitchFamily="34" charset="0"/>
              </a:rPr>
              <a:t> </a:t>
            </a:r>
            <a:r>
              <a:rPr lang="hu-HU" sz="1200" b="1" dirty="0" smtClean="0">
                <a:latin typeface="Trebuchet MS" pitchFamily="34" charset="0"/>
              </a:rPr>
              <a:t>(r</a:t>
            </a:r>
            <a:r>
              <a:rPr lang="en-US" sz="1200" b="1" dirty="0" err="1" smtClean="0">
                <a:latin typeface="Trebuchet MS" pitchFamily="34" charset="0"/>
              </a:rPr>
              <a:t>efers</a:t>
            </a:r>
            <a:r>
              <a:rPr lang="en-US" sz="1200" b="1" dirty="0" smtClean="0">
                <a:latin typeface="Trebuchet MS" pitchFamily="34" charset="0"/>
              </a:rPr>
              <a:t> </a:t>
            </a:r>
            <a:r>
              <a:rPr lang="en-US" sz="1200" b="1" dirty="0">
                <a:latin typeface="Trebuchet MS" pitchFamily="34" charset="0"/>
              </a:rPr>
              <a:t>Action 2 and </a:t>
            </a:r>
            <a:r>
              <a:rPr lang="en-US" sz="1200" b="1" dirty="0" smtClean="0">
                <a:latin typeface="Trebuchet MS" pitchFamily="34" charset="0"/>
              </a:rPr>
              <a:t>14</a:t>
            </a:r>
            <a:r>
              <a:rPr lang="hu-HU" sz="1200" b="1" dirty="0" smtClean="0">
                <a:latin typeface="Trebuchet MS" pitchFamily="34" charset="0"/>
              </a:rPr>
              <a:t>)</a:t>
            </a:r>
            <a:endParaRPr lang="en-US" sz="1200" dirty="0" smtClean="0">
              <a:latin typeface="Trebuchet MS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Trebuchet MS" pitchFamily="34" charset="0"/>
              </a:rPr>
              <a:t>Communication for transparency</a:t>
            </a:r>
            <a:r>
              <a:rPr lang="hu-HU" sz="1600" dirty="0" smtClean="0">
                <a:latin typeface="Trebuchet MS" pitchFamily="34" charset="0"/>
              </a:rPr>
              <a:t> </a:t>
            </a:r>
            <a:r>
              <a:rPr lang="hu-HU" sz="1200" b="1" dirty="0" smtClean="0">
                <a:latin typeface="Trebuchet MS" pitchFamily="34" charset="0"/>
              </a:rPr>
              <a:t>(r</a:t>
            </a:r>
            <a:r>
              <a:rPr lang="en-US" sz="1200" b="1" dirty="0" err="1" smtClean="0">
                <a:latin typeface="Trebuchet MS" pitchFamily="34" charset="0"/>
              </a:rPr>
              <a:t>efers</a:t>
            </a:r>
            <a:r>
              <a:rPr lang="en-US" sz="1200" b="1" dirty="0" smtClean="0">
                <a:latin typeface="Trebuchet MS" pitchFamily="34" charset="0"/>
              </a:rPr>
              <a:t> </a:t>
            </a:r>
            <a:r>
              <a:rPr lang="en-US" sz="1200" b="1" dirty="0">
                <a:latin typeface="Trebuchet MS" pitchFamily="34" charset="0"/>
              </a:rPr>
              <a:t>Action </a:t>
            </a:r>
            <a:r>
              <a:rPr lang="en-US" sz="1200" b="1" dirty="0" smtClean="0">
                <a:latin typeface="Trebuchet MS" pitchFamily="34" charset="0"/>
              </a:rPr>
              <a:t>12</a:t>
            </a:r>
            <a:r>
              <a:rPr lang="hu-HU" sz="1200" b="1" dirty="0" smtClean="0">
                <a:latin typeface="Trebuchet MS" pitchFamily="34" charset="0"/>
              </a:rPr>
              <a:t>)</a:t>
            </a:r>
            <a:endParaRPr lang="hu-HU" sz="1200" b="1" dirty="0">
              <a:latin typeface="Trebuchet MS" pitchFamily="34" charset="0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endParaRPr lang="hu-HU" sz="1200" dirty="0">
              <a:latin typeface="Trebuchet MS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600" dirty="0" smtClean="0">
              <a:latin typeface="Trebuchet MS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600" dirty="0">
              <a:latin typeface="Trebuchet MS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2000" dirty="0" smtClean="0">
              <a:latin typeface="Trebuchet MS" pitchFamily="34" charset="0"/>
            </a:endParaRPr>
          </a:p>
        </p:txBody>
      </p:sp>
      <p:sp>
        <p:nvSpPr>
          <p:cNvPr id="6148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6149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250825" y="1366838"/>
            <a:ext cx="8713788" cy="4654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000" b="1" smtClean="0">
                <a:latin typeface="Trebuchet MS" pitchFamily="34" charset="0"/>
              </a:rPr>
              <a:t>Connections to </a:t>
            </a:r>
            <a:r>
              <a:rPr lang="hu-HU" sz="2000" b="1" smtClean="0">
                <a:latin typeface="Trebuchet MS" pitchFamily="34" charset="0"/>
              </a:rPr>
              <a:t>ICPDR activities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1600" smtClean="0">
                <a:latin typeface="Trebuchet MS" pitchFamily="34" charset="0"/>
              </a:rPr>
              <a:t>The ICPDR is taking lead in the following eight actions of PA4</a:t>
            </a:r>
            <a:endParaRPr lang="hu-HU" sz="1600" smtClean="0">
              <a:latin typeface="Trebuchet MS" pitchFamily="34" charset="0"/>
            </a:endParaRPr>
          </a:p>
          <a:p>
            <a:pPr eaLnBrk="1" hangingPunct="1"/>
            <a:r>
              <a:rPr lang="en-GB" sz="1600" smtClean="0">
                <a:latin typeface="Trebuchet MS" pitchFamily="34" charset="0"/>
              </a:rPr>
              <a:t> Action 1: To implement fully the Danube River Basin Management Plan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1600" smtClean="0">
                <a:latin typeface="Trebuchet MS" pitchFamily="34" charset="0"/>
              </a:rPr>
              <a:t>•    Action 2: To greatly strengthen cooperation at sub-basin level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1600" smtClean="0">
                <a:latin typeface="Trebuchet MS" pitchFamily="34" charset="0"/>
              </a:rPr>
              <a:t>•    Action 3: To continue to invest in and support the information collection systems already developed by ICPDR 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1600" smtClean="0">
                <a:latin typeface="Trebuchet MS" pitchFamily="34" charset="0"/>
              </a:rPr>
              <a:t>•    Action 4: To continue boosting major investments in building and upgrading urban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1600" smtClean="0">
                <a:latin typeface="Trebuchet MS" pitchFamily="34" charset="0"/>
              </a:rPr>
              <a:t>	</a:t>
            </a:r>
            <a:r>
              <a:rPr lang="en-GB" sz="1600" smtClean="0">
                <a:latin typeface="Trebuchet MS" pitchFamily="34" charset="0"/>
              </a:rPr>
              <a:t>wastewater treatment facilities across the Danube Basin, including measures to build capacity at the regional and local level for the design of such infrastructure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1600" smtClean="0">
                <a:latin typeface="Trebuchet MS" pitchFamily="34" charset="0"/>
              </a:rPr>
              <a:t>•    Action 7: To legislate at the appropriate level to limit the presence of phosphates in detergents 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1600" smtClean="0">
                <a:latin typeface="Trebuchet MS" pitchFamily="34" charset="0"/>
              </a:rPr>
              <a:t>•    Action 9:  To assure the proper control and progressive substitution of substances that are considered problematic for Danube Region 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1600" smtClean="0">
                <a:latin typeface="Trebuchet MS" pitchFamily="34" charset="0"/>
              </a:rPr>
              <a:t>•    Action 10: To reduce existing water continuity interruption for fish migration in the Danube river basin 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1600" smtClean="0">
                <a:latin typeface="Trebuchet MS" pitchFamily="34" charset="0"/>
              </a:rPr>
              <a:t>•    Action 12: “To strengthen general awareness and facilities exchange of good practice in integrated water management issues in the Danube Basin among decision-makers at all levels and among the population of the Region</a:t>
            </a:r>
            <a:endParaRPr lang="hu-HU" sz="1600" smtClean="0">
              <a:latin typeface="Trebuchet MS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1600" smtClean="0">
              <a:latin typeface="Trebuchet MS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1600" smtClean="0">
              <a:latin typeface="Trebuchet MS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1600" smtClean="0">
              <a:latin typeface="Trebuchet MS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1600" smtClean="0">
              <a:latin typeface="Trebuchet MS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000" b="1" smtClean="0">
              <a:latin typeface="Trebuchet MS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000" b="1" smtClean="0">
              <a:latin typeface="Trebuchet MS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hu-HU" sz="2000" b="1" smtClean="0">
              <a:latin typeface="Trebuchet MS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GB" sz="1600" smtClean="0">
              <a:latin typeface="Trebuchet MS" pitchFamily="34" charset="0"/>
            </a:endParaRPr>
          </a:p>
        </p:txBody>
      </p:sp>
      <p:sp>
        <p:nvSpPr>
          <p:cNvPr id="7172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7173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179388" y="1268413"/>
            <a:ext cx="8964612" cy="5113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2000" b="1" smtClean="0">
                <a:latin typeface="Trebuchet MS" pitchFamily="34" charset="0"/>
              </a:rPr>
              <a:t>Connections to </a:t>
            </a:r>
            <a:r>
              <a:rPr lang="hu-HU" sz="2000" b="1" smtClean="0">
                <a:latin typeface="Trebuchet MS" pitchFamily="34" charset="0"/>
              </a:rPr>
              <a:t>JRC activities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sz="2000" b="1" smtClean="0">
                <a:latin typeface="Trebuchet MS" pitchFamily="34" charset="0"/>
              </a:rPr>
              <a:t>(‚Scientific support to the Danube Strategy’)</a:t>
            </a:r>
          </a:p>
          <a:p>
            <a:pPr eaLnBrk="1" hangingPunct="1">
              <a:buFont typeface="Arial" pitchFamily="34" charset="0"/>
              <a:buNone/>
            </a:pPr>
            <a:endParaRPr lang="hu-HU" sz="2000" b="1" smtClean="0">
              <a:latin typeface="Trebuchet MS" pitchFamily="34" charset="0"/>
            </a:endParaRPr>
          </a:p>
          <a:p>
            <a:pPr eaLnBrk="1" hangingPunct="1"/>
            <a:r>
              <a:rPr lang="hu-HU" sz="1800" b="1" smtClean="0">
                <a:latin typeface="Trebuchet MS" pitchFamily="34" charset="0"/>
              </a:rPr>
              <a:t>Main objectives:</a:t>
            </a:r>
            <a:r>
              <a:rPr lang="hu-HU" sz="1600" b="1" smtClean="0">
                <a:latin typeface="Trebuchet MS" pitchFamily="34" charset="0"/>
              </a:rPr>
              <a:t> to gather scientific expertise and data for comprehensive modeling</a:t>
            </a:r>
          </a:p>
          <a:p>
            <a:pPr eaLnBrk="1" hangingPunct="1"/>
            <a:r>
              <a:rPr lang="hu-HU" sz="1800" b="1" smtClean="0">
                <a:latin typeface="Trebuchet MS" pitchFamily="34" charset="0"/>
              </a:rPr>
              <a:t>Priorities</a:t>
            </a:r>
            <a:r>
              <a:rPr lang="hu-HU" sz="1600" b="1" smtClean="0">
                <a:latin typeface="Trebuchet MS" pitchFamily="34" charset="0"/>
              </a:rPr>
              <a:t>: </a:t>
            </a:r>
          </a:p>
          <a:p>
            <a:pPr lvl="1" eaLnBrk="1" hangingPunct="1"/>
            <a:r>
              <a:rPr lang="hu-HU" sz="1600" b="1" smtClean="0">
                <a:latin typeface="Trebuchet MS" pitchFamily="34" charset="0"/>
              </a:rPr>
              <a:t>Environment protection (</a:t>
            </a:r>
            <a:r>
              <a:rPr lang="en-GB" sz="1600" b="1" smtClean="0">
                <a:latin typeface="Trebuchet MS" pitchFamily="34" charset="0"/>
              </a:rPr>
              <a:t>PA 04 - Water Quality</a:t>
            </a:r>
            <a:r>
              <a:rPr lang="hu-HU" sz="1600" b="1" smtClean="0">
                <a:latin typeface="Trebuchet MS" pitchFamily="34" charset="0"/>
              </a:rPr>
              <a:t>, </a:t>
            </a:r>
            <a:r>
              <a:rPr lang="en-GB" sz="1600" b="1" smtClean="0">
                <a:latin typeface="Trebuchet MS" pitchFamily="34" charset="0"/>
              </a:rPr>
              <a:t>PA 05 - Environmental Risks</a:t>
            </a:r>
            <a:r>
              <a:rPr lang="hu-HU" sz="1600" b="1" smtClean="0">
                <a:latin typeface="Trebuchet MS" pitchFamily="34" charset="0"/>
              </a:rPr>
              <a:t>,</a:t>
            </a:r>
            <a:r>
              <a:rPr lang="en-GB" sz="1600" b="1" smtClean="0">
                <a:latin typeface="Trebuchet MS" pitchFamily="34" charset="0"/>
              </a:rPr>
              <a:t> PA 06 - Biodiversity, landscapes, quality of air and soils</a:t>
            </a:r>
            <a:r>
              <a:rPr lang="hu-HU" sz="1600" b="1" smtClean="0">
                <a:latin typeface="Trebuchet MS" pitchFamily="34" charset="0"/>
              </a:rPr>
              <a:t>,</a:t>
            </a:r>
            <a:r>
              <a:rPr lang="en-GB" sz="1600" b="1" smtClean="0">
                <a:latin typeface="Trebuchet MS" pitchFamily="34" charset="0"/>
              </a:rPr>
              <a:t> PA 07 - Knowledge society and ICT  </a:t>
            </a:r>
            <a:endParaRPr lang="hu-HU" sz="1600" b="1" smtClean="0">
              <a:latin typeface="Trebuchet MS" pitchFamily="34" charset="0"/>
            </a:endParaRPr>
          </a:p>
          <a:p>
            <a:pPr lvl="1" eaLnBrk="1" hangingPunct="1"/>
            <a:r>
              <a:rPr lang="hu-HU" sz="1600" b="1" smtClean="0">
                <a:latin typeface="Trebuchet MS" pitchFamily="34" charset="0"/>
              </a:rPr>
              <a:t>Navigability (</a:t>
            </a:r>
            <a:r>
              <a:rPr lang="en-GB" sz="1600" b="1" smtClean="0">
                <a:latin typeface="Trebuchet MS" pitchFamily="34" charset="0"/>
              </a:rPr>
              <a:t>PA 1A - Mobility – Waterways</a:t>
            </a:r>
            <a:r>
              <a:rPr lang="hu-HU" sz="1600" b="1" smtClean="0">
                <a:latin typeface="Trebuchet MS" pitchFamily="34" charset="0"/>
              </a:rPr>
              <a:t>, </a:t>
            </a:r>
            <a:r>
              <a:rPr lang="en-GB" sz="1600" b="1" smtClean="0">
                <a:latin typeface="Trebuchet MS" pitchFamily="34" charset="0"/>
              </a:rPr>
              <a:t>PA 07 - Knowledge society and ICT </a:t>
            </a:r>
            <a:r>
              <a:rPr lang="hu-HU" sz="1600" b="1" smtClean="0">
                <a:latin typeface="Trebuchet MS" pitchFamily="34" charset="0"/>
              </a:rPr>
              <a:t>)</a:t>
            </a:r>
            <a:r>
              <a:rPr lang="en-GB" sz="1600" b="1" smtClean="0">
                <a:latin typeface="Trebuchet MS" pitchFamily="34" charset="0"/>
              </a:rPr>
              <a:t> </a:t>
            </a:r>
            <a:endParaRPr lang="hu-HU" sz="1600" b="1" smtClean="0">
              <a:latin typeface="Trebuchet MS" pitchFamily="34" charset="0"/>
            </a:endParaRPr>
          </a:p>
          <a:p>
            <a:pPr lvl="1" eaLnBrk="1" hangingPunct="1"/>
            <a:r>
              <a:rPr lang="hu-HU" sz="1600" b="1" smtClean="0">
                <a:latin typeface="Trebuchet MS" pitchFamily="34" charset="0"/>
              </a:rPr>
              <a:t>Irrigation and agricultural development (</a:t>
            </a:r>
            <a:r>
              <a:rPr lang="en-GB" sz="1600" b="1" smtClean="0">
                <a:latin typeface="Trebuchet MS" pitchFamily="34" charset="0"/>
              </a:rPr>
              <a:t>PA 04 - Water Quality</a:t>
            </a:r>
            <a:r>
              <a:rPr lang="hu-HU" sz="1600" b="1" smtClean="0">
                <a:latin typeface="Trebuchet MS" pitchFamily="34" charset="0"/>
              </a:rPr>
              <a:t>, </a:t>
            </a:r>
            <a:r>
              <a:rPr lang="en-GB" sz="1600" b="1" smtClean="0">
                <a:latin typeface="Trebuchet MS" pitchFamily="34" charset="0"/>
              </a:rPr>
              <a:t>PA 07 - Knowledge society and ICT</a:t>
            </a:r>
            <a:r>
              <a:rPr lang="hu-HU" sz="1600" b="1" smtClean="0">
                <a:latin typeface="Trebuchet MS" pitchFamily="34" charset="0"/>
              </a:rPr>
              <a:t>)</a:t>
            </a:r>
            <a:r>
              <a:rPr lang="en-GB" sz="1600" b="1" smtClean="0">
                <a:latin typeface="Trebuchet MS" pitchFamily="34" charset="0"/>
              </a:rPr>
              <a:t> </a:t>
            </a:r>
            <a:endParaRPr lang="hu-HU" sz="1600" b="1" smtClean="0">
              <a:latin typeface="Trebuchet MS" pitchFamily="34" charset="0"/>
            </a:endParaRPr>
          </a:p>
          <a:p>
            <a:pPr lvl="1" eaLnBrk="1" hangingPunct="1"/>
            <a:r>
              <a:rPr lang="hu-HU" sz="1600" b="1" smtClean="0">
                <a:latin typeface="Trebuchet MS" pitchFamily="34" charset="0"/>
              </a:rPr>
              <a:t>Energy production (</a:t>
            </a:r>
            <a:r>
              <a:rPr lang="en-GB" sz="1600" b="1" smtClean="0">
                <a:latin typeface="Trebuchet MS" pitchFamily="34" charset="0"/>
              </a:rPr>
              <a:t>PA 02 – Energy</a:t>
            </a:r>
            <a:r>
              <a:rPr lang="hu-HU" sz="1600" b="1" smtClean="0">
                <a:latin typeface="Trebuchet MS" pitchFamily="34" charset="0"/>
              </a:rPr>
              <a:t>, </a:t>
            </a:r>
            <a:r>
              <a:rPr lang="en-GB" sz="1600" b="1" smtClean="0">
                <a:latin typeface="Trebuchet MS" pitchFamily="34" charset="0"/>
              </a:rPr>
              <a:t>PA 07 - Knowledge society and ICT </a:t>
            </a:r>
            <a:r>
              <a:rPr lang="hu-HU" sz="1600" b="1" smtClean="0">
                <a:latin typeface="Trebuchet MS" pitchFamily="34" charset="0"/>
              </a:rPr>
              <a:t>)</a:t>
            </a:r>
            <a:r>
              <a:rPr lang="en-GB" sz="1600" b="1" smtClean="0">
                <a:latin typeface="Trebuchet MS" pitchFamily="34" charset="0"/>
              </a:rPr>
              <a:t>  </a:t>
            </a:r>
            <a:endParaRPr lang="hu-HU" sz="1600" b="1" smtClean="0">
              <a:latin typeface="Trebuchet MS" pitchFamily="34" charset="0"/>
            </a:endParaRPr>
          </a:p>
          <a:p>
            <a:pPr eaLnBrk="1" hangingPunct="1"/>
            <a:r>
              <a:rPr lang="en-GB" sz="1600" b="1" smtClean="0">
                <a:latin typeface="Trebuchet MS" pitchFamily="34" charset="0"/>
              </a:rPr>
              <a:t> </a:t>
            </a:r>
            <a:r>
              <a:rPr lang="hu-HU" sz="1800" b="1" smtClean="0">
                <a:latin typeface="Trebuchet MS" pitchFamily="34" charset="0"/>
              </a:rPr>
              <a:t>Objective of DWN</a:t>
            </a:r>
            <a:r>
              <a:rPr lang="hu-HU" sz="1600" b="1" smtClean="0">
                <a:latin typeface="Trebuchet MS" pitchFamily="34" charset="0"/>
              </a:rPr>
              <a:t>: </a:t>
            </a:r>
            <a:r>
              <a:rPr lang="en-GB" sz="1600" b="1" smtClean="0">
                <a:latin typeface="Trebuchet MS" pitchFamily="34" charset="0"/>
              </a:rPr>
              <a:t>surveilling</a:t>
            </a:r>
            <a:r>
              <a:rPr lang="hu-HU" sz="1600" b="1" smtClean="0">
                <a:latin typeface="Trebuchet MS" pitchFamily="34" charset="0"/>
              </a:rPr>
              <a:t> of water-agriculture-energy-ecosystem nexus by</a:t>
            </a:r>
          </a:p>
          <a:p>
            <a:pPr lvl="1" eaLnBrk="1" hangingPunct="1"/>
            <a:r>
              <a:rPr lang="hu-HU" sz="1600" b="1" smtClean="0">
                <a:latin typeface="Trebuchet MS" pitchFamily="34" charset="0"/>
              </a:rPr>
              <a:t>horizontal management in fields  of water quality, nature protection and biodiversity</a:t>
            </a:r>
          </a:p>
          <a:p>
            <a:pPr lvl="1" eaLnBrk="1" hangingPunct="1"/>
            <a:r>
              <a:rPr lang="hu-HU" sz="1600" b="1" smtClean="0">
                <a:latin typeface="Trebuchet MS" pitchFamily="34" charset="0"/>
              </a:rPr>
              <a:t>scenario analysis</a:t>
            </a:r>
          </a:p>
          <a:p>
            <a:pPr lvl="1" eaLnBrk="1" hangingPunct="1"/>
            <a:r>
              <a:rPr lang="hu-HU" sz="1600" b="1" smtClean="0">
                <a:latin typeface="Trebuchet MS" pitchFamily="34" charset="0"/>
              </a:rPr>
              <a:t>modeling</a:t>
            </a:r>
          </a:p>
          <a:p>
            <a:pPr lvl="1" eaLnBrk="1" hangingPunct="1"/>
            <a:endParaRPr lang="en-GB" sz="1200" b="1" smtClean="0">
              <a:latin typeface="Trebuchet MS" pitchFamily="34" charset="0"/>
            </a:endParaRPr>
          </a:p>
        </p:txBody>
      </p:sp>
      <p:sp>
        <p:nvSpPr>
          <p:cNvPr id="8196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8197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 flipH="1">
            <a:off x="250825" y="1366838"/>
            <a:ext cx="8569325" cy="0"/>
          </a:xfrm>
          <a:prstGeom prst="line">
            <a:avLst/>
          </a:prstGeom>
          <a:ln w="12700">
            <a:solidFill>
              <a:srgbClr val="94C4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566738" y="1543050"/>
            <a:ext cx="8229600" cy="4838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2000" b="1" dirty="0" smtClean="0">
                <a:latin typeface="Trebuchet MS" pitchFamily="34" charset="0"/>
              </a:rPr>
              <a:t>Financing issues</a:t>
            </a:r>
            <a:r>
              <a:rPr lang="hu-HU" sz="2000" b="1" dirty="0" smtClean="0">
                <a:latin typeface="Trebuchet MS" pitchFamily="34" charset="0"/>
              </a:rPr>
              <a:t> (</a:t>
            </a:r>
            <a:r>
              <a:rPr lang="hu-HU" sz="2000" b="1" dirty="0" err="1" smtClean="0">
                <a:latin typeface="Trebuchet MS" pitchFamily="34" charset="0"/>
              </a:rPr>
              <a:t>overview</a:t>
            </a:r>
            <a:r>
              <a:rPr lang="hu-HU" sz="2000" b="1" dirty="0" smtClean="0">
                <a:latin typeface="Trebuchet MS" pitchFamily="34" charset="0"/>
              </a:rPr>
              <a:t>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sz="1800" dirty="0" smtClean="0"/>
              <a:t>Proposal for 2014-2020 Programmes  (</a:t>
            </a:r>
            <a:r>
              <a:rPr lang="hu-HU" sz="1800" dirty="0" err="1" smtClean="0"/>
              <a:t>expected</a:t>
            </a:r>
            <a:r>
              <a:rPr lang="hu-HU" sz="1800" dirty="0" smtClean="0"/>
              <a:t> </a:t>
            </a:r>
            <a:r>
              <a:rPr lang="en-GB" sz="1800" dirty="0" err="1" smtClean="0"/>
              <a:t>completi</a:t>
            </a:r>
            <a:r>
              <a:rPr lang="hu-HU" sz="1800" dirty="0" err="1" smtClean="0"/>
              <a:t>on</a:t>
            </a:r>
            <a:r>
              <a:rPr lang="hu-HU" sz="1800" dirty="0" smtClean="0"/>
              <a:t> </a:t>
            </a:r>
            <a:r>
              <a:rPr lang="hu-HU" sz="1800" dirty="0" err="1" smtClean="0"/>
              <a:t>by</a:t>
            </a:r>
            <a:r>
              <a:rPr lang="hu-HU" sz="1800" dirty="0" smtClean="0"/>
              <a:t> </a:t>
            </a:r>
            <a:r>
              <a:rPr lang="hu-HU" sz="1800" dirty="0" err="1" smtClean="0"/>
              <a:t>October</a:t>
            </a:r>
            <a:r>
              <a:rPr lang="hu-HU" sz="1800" dirty="0" smtClean="0"/>
              <a:t> 2013</a:t>
            </a:r>
            <a:r>
              <a:rPr lang="en-GB" sz="1800" dirty="0" smtClean="0"/>
              <a:t>)</a:t>
            </a:r>
          </a:p>
          <a:p>
            <a:pPr lvl="1">
              <a:defRPr/>
            </a:pPr>
            <a:r>
              <a:rPr lang="en-GB" sz="1800" b="1" dirty="0" err="1" smtClean="0"/>
              <a:t>ETC</a:t>
            </a:r>
            <a:r>
              <a:rPr lang="en-GB" sz="1800" dirty="0" smtClean="0"/>
              <a:t> –will be more definite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next</a:t>
            </a:r>
            <a:r>
              <a:rPr lang="hu-HU" sz="1800" dirty="0" smtClean="0"/>
              <a:t> </a:t>
            </a:r>
            <a:r>
              <a:rPr lang="hu-HU" sz="1800" dirty="0" err="1" smtClean="0"/>
              <a:t>period</a:t>
            </a:r>
            <a:endParaRPr lang="hu-HU" sz="1800" dirty="0" smtClean="0"/>
          </a:p>
          <a:p>
            <a:pPr lvl="2">
              <a:defRPr/>
            </a:pPr>
            <a:r>
              <a:rPr lang="hu-HU" sz="1800" b="1" dirty="0" err="1" smtClean="0"/>
              <a:t>INTERREG</a:t>
            </a:r>
            <a:r>
              <a:rPr lang="hu-HU" sz="1800" b="1" dirty="0" smtClean="0"/>
              <a:t> (</a:t>
            </a:r>
            <a:r>
              <a:rPr lang="hu-HU" sz="1800" b="1" dirty="0" err="1" smtClean="0"/>
              <a:t>remained</a:t>
            </a:r>
            <a:r>
              <a:rPr lang="hu-HU" sz="1800" b="1" dirty="0" smtClean="0"/>
              <a:t>  </a:t>
            </a:r>
            <a:r>
              <a:rPr lang="hu-HU" sz="1800" b="1" dirty="0" err="1" smtClean="0"/>
              <a:t>but</a:t>
            </a:r>
            <a:r>
              <a:rPr lang="hu-HU" sz="1800" b="1" dirty="0" smtClean="0"/>
              <a:t> </a:t>
            </a:r>
            <a:r>
              <a:rPr lang="hu-HU" sz="1800" dirty="0" err="1" smtClean="0"/>
              <a:t>with</a:t>
            </a:r>
            <a:r>
              <a:rPr lang="hu-HU" sz="1800" dirty="0" smtClean="0"/>
              <a:t> less </a:t>
            </a:r>
            <a:r>
              <a:rPr lang="hu-HU" sz="1800" dirty="0" err="1" smtClean="0"/>
              <a:t>sources</a:t>
            </a:r>
            <a:r>
              <a:rPr lang="hu-HU" sz="1800" dirty="0" smtClean="0"/>
              <a:t>)</a:t>
            </a:r>
          </a:p>
          <a:p>
            <a:pPr lvl="2">
              <a:defRPr/>
            </a:pPr>
            <a:r>
              <a:rPr lang="hu-HU" sz="1800" b="1" dirty="0" err="1" smtClean="0"/>
              <a:t>Transnational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Programmes</a:t>
            </a:r>
            <a:r>
              <a:rPr lang="hu-HU" sz="1800" b="1" dirty="0" smtClean="0"/>
              <a:t>  </a:t>
            </a:r>
            <a:r>
              <a:rPr lang="hu-HU" sz="1800" dirty="0" smtClean="0"/>
              <a:t>(</a:t>
            </a:r>
            <a:r>
              <a:rPr lang="hu-HU" sz="1800" b="1" dirty="0" err="1" smtClean="0"/>
              <a:t>CE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remained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but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SEE</a:t>
            </a:r>
            <a:r>
              <a:rPr lang="hu-HU" sz="1800" b="1" dirty="0" smtClean="0"/>
              <a:t> is </a:t>
            </a:r>
            <a:r>
              <a:rPr lang="hu-HU" sz="1800" b="1" dirty="0" err="1" smtClean="0"/>
              <a:t>changed</a:t>
            </a:r>
            <a:r>
              <a:rPr lang="hu-HU" sz="1800" b="1" dirty="0" smtClean="0"/>
              <a:t>  (</a:t>
            </a:r>
            <a:r>
              <a:rPr lang="hu-HU" sz="1800" b="1" dirty="0" err="1" smtClean="0"/>
              <a:t>will</a:t>
            </a:r>
            <a:r>
              <a:rPr lang="hu-HU" sz="1800" b="1" dirty="0" smtClean="0"/>
              <a:t> be </a:t>
            </a:r>
            <a:r>
              <a:rPr lang="hu-HU" sz="1800" b="1" dirty="0" err="1" smtClean="0"/>
              <a:t>separated</a:t>
            </a:r>
            <a:r>
              <a:rPr lang="hu-HU" sz="1800" b="1" dirty="0" smtClean="0"/>
              <a:t>) </a:t>
            </a:r>
            <a:r>
              <a:rPr lang="hu-HU" sz="1800" dirty="0" err="1" smtClean="0"/>
              <a:t>with</a:t>
            </a:r>
            <a:r>
              <a:rPr lang="hu-HU" sz="1800" dirty="0" smtClean="0"/>
              <a:t> more </a:t>
            </a:r>
            <a:r>
              <a:rPr lang="hu-HU" sz="1800" dirty="0" err="1" smtClean="0"/>
              <a:t>promotion</a:t>
            </a:r>
            <a:r>
              <a:rPr lang="hu-HU" sz="1800" dirty="0" smtClean="0"/>
              <a:t>)</a:t>
            </a:r>
          </a:p>
          <a:p>
            <a:pPr lvl="2">
              <a:defRPr/>
            </a:pPr>
            <a:r>
              <a:rPr lang="hu-HU" sz="1800" b="1" dirty="0" err="1" smtClean="0"/>
              <a:t>CBC</a:t>
            </a:r>
            <a:r>
              <a:rPr lang="hu-HU" sz="1800" dirty="0" smtClean="0"/>
              <a:t> (</a:t>
            </a:r>
            <a:r>
              <a:rPr lang="hu-HU" sz="1800" dirty="0" err="1" smtClean="0"/>
              <a:t>with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highest</a:t>
            </a:r>
            <a:r>
              <a:rPr lang="hu-HU" sz="1800" dirty="0" smtClean="0"/>
              <a:t> </a:t>
            </a:r>
            <a:r>
              <a:rPr lang="hu-HU" sz="1800" dirty="0" err="1" smtClean="0"/>
              <a:t>attention</a:t>
            </a:r>
            <a:r>
              <a:rPr lang="hu-HU" sz="1800" dirty="0" smtClean="0"/>
              <a:t>) </a:t>
            </a:r>
          </a:p>
          <a:p>
            <a:pPr lvl="1">
              <a:defRPr/>
            </a:pPr>
            <a:r>
              <a:rPr lang="hu-HU" sz="1800" b="1" dirty="0" smtClean="0"/>
              <a:t>South </a:t>
            </a:r>
            <a:r>
              <a:rPr lang="hu-HU" sz="1800" b="1" dirty="0" err="1" smtClean="0"/>
              <a:t>East</a:t>
            </a:r>
            <a:r>
              <a:rPr lang="hu-HU" sz="1800" b="1" dirty="0" smtClean="0"/>
              <a:t> </a:t>
            </a:r>
            <a:r>
              <a:rPr lang="hu-HU" sz="1800" b="1" dirty="0" err="1" smtClean="0"/>
              <a:t>Gateway</a:t>
            </a:r>
            <a:endParaRPr lang="hu-HU" sz="1800" b="1" dirty="0"/>
          </a:p>
          <a:p>
            <a:pPr lvl="2">
              <a:defRPr/>
            </a:pPr>
            <a:r>
              <a:rPr lang="en-GB" sz="1800" dirty="0" smtClean="0"/>
              <a:t>Covers  the  Adriatic,  Ionian  and  related  areas.  This  programme  would  replace  the  remaining parts of the current South East Europe and the IPA </a:t>
            </a:r>
            <a:r>
              <a:rPr lang="en-GB" sz="1800" dirty="0" err="1" smtClean="0"/>
              <a:t>CBC</a:t>
            </a:r>
            <a:r>
              <a:rPr lang="en-GB" sz="1800" dirty="0" smtClean="0"/>
              <a:t> Adriatic programmes. It would include Italy, Slovenia, Croatia, Cyprus, Malta, two Austrian </a:t>
            </a:r>
            <a:r>
              <a:rPr lang="en-GB" sz="1800" dirty="0" err="1" smtClean="0"/>
              <a:t>Länder</a:t>
            </a:r>
            <a:r>
              <a:rPr lang="en-GB" sz="1800" dirty="0" smtClean="0"/>
              <a:t> (Kärnten  and  </a:t>
            </a:r>
            <a:r>
              <a:rPr lang="en-GB" sz="1800" dirty="0" err="1" smtClean="0"/>
              <a:t>Steiermark</a:t>
            </a:r>
            <a:r>
              <a:rPr lang="en-GB" sz="1800" dirty="0" smtClean="0"/>
              <a:t>)  as  MS  and  Albania,  Bosnia  and  Herzegovina, Montenegro, Serbia and </a:t>
            </a:r>
            <a:r>
              <a:rPr lang="en-GB" sz="1800" dirty="0" err="1" smtClean="0"/>
              <a:t>Fyrom</a:t>
            </a:r>
            <a:r>
              <a:rPr lang="en-GB" sz="1800" dirty="0" smtClean="0"/>
              <a:t> as third countries</a:t>
            </a:r>
            <a:endParaRPr lang="hu-HU" sz="1800" dirty="0"/>
          </a:p>
          <a:p>
            <a:pPr lvl="1">
              <a:defRPr/>
            </a:pPr>
            <a:r>
              <a:rPr lang="en-GB" sz="1800" b="1" dirty="0" smtClean="0"/>
              <a:t>Danube</a:t>
            </a:r>
            <a:r>
              <a:rPr lang="hu-HU" sz="1800" b="1" dirty="0" smtClean="0"/>
              <a:t> </a:t>
            </a:r>
            <a:r>
              <a:rPr lang="en-GB" sz="1800" b="1" dirty="0" smtClean="0"/>
              <a:t>Transnational Programme</a:t>
            </a:r>
            <a:endParaRPr lang="hu-HU" sz="1800" dirty="0" smtClean="0"/>
          </a:p>
          <a:p>
            <a:pPr marL="914400" lvl="2" indent="0">
              <a:buFont typeface="Arial" pitchFamily="34" charset="0"/>
              <a:buNone/>
              <a:defRPr/>
            </a:pPr>
            <a:r>
              <a:rPr lang="en-GB" sz="1600" dirty="0" smtClean="0"/>
              <a:t> </a:t>
            </a:r>
            <a:endParaRPr lang="hu-HU" sz="1600" dirty="0" smtClean="0"/>
          </a:p>
          <a:p>
            <a:pPr marL="0" indent="0">
              <a:buFont typeface="Arial" pitchFamily="34" charset="0"/>
              <a:buNone/>
              <a:defRPr/>
            </a:pPr>
            <a:endParaRPr lang="hu-HU" sz="1600" b="1" dirty="0" smtClean="0"/>
          </a:p>
          <a:p>
            <a:pPr marL="0" indent="0">
              <a:buFont typeface="Arial" pitchFamily="34" charset="0"/>
              <a:buNone/>
              <a:defRPr/>
            </a:pPr>
            <a:endParaRPr lang="hu-HU" sz="1600" dirty="0" smtClean="0"/>
          </a:p>
        </p:txBody>
      </p:sp>
      <p:sp>
        <p:nvSpPr>
          <p:cNvPr id="9220" name="Textfeld 7"/>
          <p:cNvSpPr txBox="1">
            <a:spLocks noChangeArrowheads="1"/>
          </p:cNvSpPr>
          <p:nvPr/>
        </p:nvSpPr>
        <p:spPr bwMode="auto">
          <a:xfrm>
            <a:off x="0" y="65246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EU S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TRATEGY FOR THE 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D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ANUBE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R</a:t>
            </a:r>
            <a:r>
              <a:rPr lang="de-AT" sz="1200" b="1">
                <a:solidFill>
                  <a:srgbClr val="0E4194"/>
                </a:solidFill>
                <a:latin typeface="Trebuchet MS" pitchFamily="34" charset="0"/>
              </a:rPr>
              <a:t>EGION</a:t>
            </a:r>
            <a:r>
              <a:rPr lang="de-AT" sz="1400" b="1">
                <a:solidFill>
                  <a:srgbClr val="0E4194"/>
                </a:solidFill>
                <a:latin typeface="Trebuchet MS" pitchFamily="34" charset="0"/>
              </a:rPr>
              <a:t> (EUSDR)  |  www.danube-region.eu</a:t>
            </a:r>
          </a:p>
        </p:txBody>
      </p:sp>
      <p:pic>
        <p:nvPicPr>
          <p:cNvPr id="9221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797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Kép 8" descr="Logo-05_envir-ris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88913"/>
            <a:ext cx="29527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Kép 9" descr="Logo-06_biod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8082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anyar jobbra 2"/>
          <p:cNvSpPr/>
          <p:nvPr/>
        </p:nvSpPr>
        <p:spPr>
          <a:xfrm rot="10800000">
            <a:off x="6227763" y="3429000"/>
            <a:ext cx="625475" cy="271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Kanyar jobbra 3"/>
          <p:cNvSpPr/>
          <p:nvPr/>
        </p:nvSpPr>
        <p:spPr>
          <a:xfrm rot="10800000">
            <a:off x="5605463" y="3429000"/>
            <a:ext cx="695325" cy="8048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</TotalTime>
  <Words>1150</Words>
  <Application>Microsoft Office PowerPoint</Application>
  <PresentationFormat>Экран (4:3)</PresentationFormat>
  <Paragraphs>157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Trebuchet MS</vt:lpstr>
      <vt:lpstr>ＭＳ Ｐゴシック</vt:lpstr>
      <vt:lpstr>Trebuchet MS Bold</vt:lpstr>
      <vt:lpstr>Wingdings</vt:lpstr>
      <vt:lpstr>Times New Roman</vt:lpstr>
      <vt:lpstr>Benutzerdefiniertes Design</vt:lpstr>
      <vt:lpstr>Financing of the EUSDR activities and projects for 2014+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Wien Holding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Vienna Trainee</dc:creator>
  <cp:lastModifiedBy>User</cp:lastModifiedBy>
  <cp:revision>224</cp:revision>
  <cp:lastPrinted>2011-07-13T10:16:40Z</cp:lastPrinted>
  <dcterms:created xsi:type="dcterms:W3CDTF">2011-07-13T09:29:08Z</dcterms:created>
  <dcterms:modified xsi:type="dcterms:W3CDTF">2019-09-11T17:04:22Z</dcterms:modified>
</cp:coreProperties>
</file>