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3" r:id="rId1"/>
    <p:sldMasterId id="2147483827" r:id="rId2"/>
  </p:sldMasterIdLst>
  <p:notesMasterIdLst>
    <p:notesMasterId r:id="rId18"/>
  </p:notesMasterIdLst>
  <p:handoutMasterIdLst>
    <p:handoutMasterId r:id="rId19"/>
  </p:handoutMasterIdLst>
  <p:sldIdLst>
    <p:sldId id="288" r:id="rId3"/>
    <p:sldId id="256" r:id="rId4"/>
    <p:sldId id="281" r:id="rId5"/>
    <p:sldId id="257" r:id="rId6"/>
    <p:sldId id="295" r:id="rId7"/>
    <p:sldId id="299" r:id="rId8"/>
    <p:sldId id="300" r:id="rId9"/>
    <p:sldId id="301" r:id="rId10"/>
    <p:sldId id="302" r:id="rId11"/>
    <p:sldId id="304" r:id="rId12"/>
    <p:sldId id="305" r:id="rId13"/>
    <p:sldId id="292" r:id="rId14"/>
    <p:sldId id="294" r:id="rId15"/>
    <p:sldId id="293" r:id="rId16"/>
    <p:sldId id="258" r:id="rId17"/>
  </p:sldIdLst>
  <p:sldSz cx="9144000" cy="6858000" type="screen4x3"/>
  <p:notesSz cx="7099300" cy="10234613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581">
          <p15:clr>
            <a:srgbClr val="A4A3A4"/>
          </p15:clr>
        </p15:guide>
        <p15:guide id="4" orient="horz" pos="3985">
          <p15:clr>
            <a:srgbClr val="A4A3A4"/>
          </p15:clr>
        </p15:guide>
        <p15:guide id="5" orient="horz" pos="1299">
          <p15:clr>
            <a:srgbClr val="A4A3A4"/>
          </p15:clr>
        </p15:guide>
        <p15:guide id="6" pos="5475">
          <p15:clr>
            <a:srgbClr val="A4A3A4"/>
          </p15:clr>
        </p15:guide>
        <p15:guide id="7" pos="29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975" autoAdjust="0"/>
    <p:restoredTop sz="94665"/>
  </p:normalViewPr>
  <p:slideViewPr>
    <p:cSldViewPr snapToGrid="0" snapToObjects="1" showGuides="1">
      <p:cViewPr varScale="1">
        <p:scale>
          <a:sx n="74" d="100"/>
          <a:sy n="74" d="100"/>
        </p:scale>
        <p:origin x="-324" y="-102"/>
      </p:cViewPr>
      <p:guideLst>
        <p:guide orient="horz" pos="2160"/>
        <p:guide orient="horz" pos="581"/>
        <p:guide orient="horz" pos="3985"/>
        <p:guide orient="horz" pos="1299"/>
        <p:guide pos="2880"/>
        <p:guide pos="5475"/>
        <p:guide pos="29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72" d="100"/>
          <a:sy n="72" d="100"/>
        </p:scale>
        <p:origin x="-3840" y="-108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75627-49FE-4C61-A90C-CD64D9B89875}" type="datetimeFigureOut">
              <a:rPr lang="de-DE" smtClean="0"/>
              <a:pPr/>
              <a:t>11.09.2019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59734-F9C5-4339-B6BC-41D6FCA31390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260611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4E702-3C30-214C-9DDC-EAF3EC8730DF}" type="datetimeFigureOut">
              <a:rPr lang="de-DE" smtClean="0"/>
              <a:pPr/>
              <a:t>11.09.2019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6F783-29CF-0A40-A357-1453B63EA960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333520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FFEF8-D719-4BE6-AC29-E3A05E3A1F93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59028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FFEF8-D719-4BE6-AC29-E3A05E3A1F93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20248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68313" y="2129881"/>
            <a:ext cx="4932362" cy="1231106"/>
          </a:xfrm>
        </p:spPr>
        <p:txBody>
          <a:bodyPr anchor="b" anchorCtr="0"/>
          <a:lstStyle>
            <a:lvl1pPr>
              <a:defRPr baseline="0">
                <a:latin typeface="Franklin Gothic Demi" charset="0"/>
              </a:defRPr>
            </a:lvl1pPr>
          </a:lstStyle>
          <a:p>
            <a:r>
              <a:rPr lang="en-GB" noProof="0" dirty="0"/>
              <a:t>Insert Presentation title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8313" y="3508349"/>
            <a:ext cx="4932362" cy="7448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2200" baseline="0">
                <a:solidFill>
                  <a:schemeClr val="tx1"/>
                </a:solidFill>
                <a:latin typeface="+mn-lt"/>
              </a:defRPr>
            </a:lvl1pPr>
            <a:lvl2pPr marL="60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Name of the event</a:t>
            </a:r>
          </a:p>
          <a:p>
            <a:r>
              <a:rPr lang="en-GB" noProof="0" dirty="0"/>
              <a:t>Day Month Year  I  City, Country</a:t>
            </a:r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468313" y="3438447"/>
            <a:ext cx="493236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Bildplatzhalter 10"/>
          <p:cNvSpPr>
            <a:spLocks noGrp="1"/>
          </p:cNvSpPr>
          <p:nvPr>
            <p:ph type="pic" sz="quarter" idx="10"/>
          </p:nvPr>
        </p:nvSpPr>
        <p:spPr>
          <a:xfrm>
            <a:off x="5688013" y="2060575"/>
            <a:ext cx="2987675" cy="4068763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4866606"/>
            <a:ext cx="4932362" cy="384721"/>
          </a:xfrm>
          <a:prstGeom prst="rect">
            <a:avLst/>
          </a:prstGeom>
        </p:spPr>
        <p:txBody>
          <a:bodyPr wrap="square" lIns="0" tIns="0" rIns="0">
            <a:spAutoFit/>
          </a:bodyPr>
          <a:lstStyle>
            <a:lvl1pPr>
              <a:defRPr sz="2200" baseline="0">
                <a:solidFill>
                  <a:schemeClr val="accent2"/>
                </a:solidFill>
                <a:latin typeface="Franklin Gothic Demi" charset="0"/>
              </a:defRPr>
            </a:lvl1pPr>
          </a:lstStyle>
          <a:p>
            <a:pPr marL="457178" marR="0" lvl="0" indent="-457178" algn="l" defTabSz="60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noProof="0" dirty="0"/>
              <a:t>Insert </a:t>
            </a:r>
            <a:r>
              <a:rPr lang="en-GB" noProof="0" dirty="0" err="1"/>
              <a:t>Autor</a:t>
            </a:r>
            <a:r>
              <a:rPr lang="en-GB" noProof="0" dirty="0"/>
              <a:t> and Organisation</a:t>
            </a: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09728" y="6205367"/>
            <a:ext cx="1965960" cy="49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2812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30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/>
      <p:bldP spid="14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pos="3583" userDrawn="1">
          <p15:clr>
            <a:srgbClr val="FBAE40"/>
          </p15:clr>
        </p15:guide>
        <p15:guide id="2" pos="340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/>
              <a:t>Mastertitelformat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/>
        <p:txBody>
          <a:bodyPr/>
          <a:lstStyle>
            <a:lvl1pPr marL="360000" indent="-360000">
              <a:buClr>
                <a:schemeClr val="tx1"/>
              </a:buClr>
              <a:buFont typeface="+mj-lt"/>
              <a:buAutoNum type="arabicPeriod"/>
              <a:defRPr>
                <a:latin typeface="+mn-lt"/>
              </a:defRPr>
            </a:lvl1pPr>
            <a:lvl2pPr marL="360000" indent="-360000">
              <a:buClr>
                <a:schemeClr val="tx1"/>
              </a:buClr>
              <a:buFont typeface="+mj-lt"/>
              <a:buAutoNum type="arabicPeriod"/>
              <a:defRPr/>
            </a:lvl2pPr>
            <a:lvl3pPr marL="360000" indent="-360000">
              <a:buClr>
                <a:schemeClr val="tx1"/>
              </a:buClr>
              <a:buFont typeface="+mj-lt"/>
              <a:buAutoNum type="arabicPeriod"/>
              <a:defRPr/>
            </a:lvl3pPr>
            <a:lvl4pPr marL="360000" indent="-360000">
              <a:buClr>
                <a:schemeClr val="tx1"/>
              </a:buClr>
              <a:buFont typeface="+mj-lt"/>
              <a:buAutoNum type="arabicPeriod"/>
              <a:defRPr/>
            </a:lvl4pPr>
            <a:lvl5pPr marL="360000" indent="-360000">
              <a:buClr>
                <a:schemeClr val="tx1"/>
              </a:buClr>
              <a:buFont typeface="+mj-lt"/>
              <a:buAutoNum type="arabicPeriod"/>
              <a:defRPr/>
            </a:lvl5pPr>
          </a:lstStyle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0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0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0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  <p:sp>
        <p:nvSpPr>
          <p:cNvPr id="5" name="Textfeld 4"/>
          <p:cNvSpPr txBox="1"/>
          <p:nvPr userDrawn="1"/>
        </p:nvSpPr>
        <p:spPr>
          <a:xfrm>
            <a:off x="3518452" y="38563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ck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468314" y="908050"/>
            <a:ext cx="2656264" cy="2592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87256" y="2060575"/>
            <a:ext cx="6088432" cy="484748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  <a:latin typeface="Franklin Gothic Medium" charset="0"/>
              </a:defRPr>
            </a:lvl1pPr>
          </a:lstStyle>
          <a:p>
            <a:r>
              <a:rPr lang="en-GB" noProof="0" dirty="0" err="1"/>
              <a:t>Mastertitelformat</a:t>
            </a:r>
            <a:r>
              <a:rPr lang="de-DE" dirty="0"/>
              <a:t>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1078993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131318" y="908050"/>
            <a:ext cx="6881364" cy="541327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24250" y="2378290"/>
            <a:ext cx="5576930" cy="484748"/>
          </a:xfrm>
        </p:spPr>
        <p:txBody>
          <a:bodyPr/>
          <a:lstStyle>
            <a:lvl1pPr>
              <a:defRPr sz="35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GB" noProof="0" dirty="0" err="1"/>
              <a:t>Mastertitelformat</a:t>
            </a:r>
            <a:r>
              <a:rPr lang="de-DE" dirty="0"/>
              <a:t> bearbeiten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s left and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/>
              <a:t>Mastertitelformat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2"/>
          </p:nvPr>
        </p:nvSpPr>
        <p:spPr>
          <a:xfrm>
            <a:off x="468313" y="2060572"/>
            <a:ext cx="3967200" cy="4248151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4708488" y="2060573"/>
            <a:ext cx="3967200" cy="4248152"/>
          </a:xfrm>
        </p:spPr>
        <p:txBody>
          <a:bodyPr/>
          <a:lstStyle>
            <a:lvl1pPr marL="0" indent="0">
              <a:buFontTx/>
              <a:buNone/>
              <a:defRPr sz="2200" baseline="0"/>
            </a:lvl1pPr>
            <a:lvl2pPr marL="360000" indent="0">
              <a:buFontTx/>
              <a:buNone/>
              <a:defRPr/>
            </a:lvl2pPr>
            <a:lvl3pPr marL="720000" indent="0">
              <a:buFontTx/>
              <a:buNone/>
              <a:defRPr/>
            </a:lvl3pPr>
            <a:lvl4pPr marL="1080000" indent="0">
              <a:buFontTx/>
              <a:buNone/>
              <a:defRPr/>
            </a:lvl4pPr>
            <a:lvl5pPr marL="1440000" indent="0">
              <a:buFontTx/>
              <a:buNone/>
              <a:defRPr/>
            </a:lvl5pPr>
          </a:lstStyle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s right and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/>
              <a:t>Mastertitelformat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2"/>
          </p:nvPr>
        </p:nvSpPr>
        <p:spPr>
          <a:xfrm>
            <a:off x="4708488" y="2060575"/>
            <a:ext cx="3967200" cy="4248151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468313" y="2060573"/>
            <a:ext cx="3967200" cy="4248152"/>
          </a:xfrm>
        </p:spPr>
        <p:txBody>
          <a:bodyPr/>
          <a:lstStyle>
            <a:lvl1pPr marL="0" indent="0" algn="l">
              <a:buFontTx/>
              <a:buNone/>
              <a:defRPr sz="2200" baseline="0"/>
            </a:lvl1pPr>
            <a:lvl2pPr marL="360000" indent="0">
              <a:buFontTx/>
              <a:buNone/>
              <a:defRPr/>
            </a:lvl2pPr>
            <a:lvl3pPr marL="720000" indent="0">
              <a:buFontTx/>
              <a:buNone/>
              <a:defRPr/>
            </a:lvl3pPr>
            <a:lvl4pPr marL="1080000" indent="0">
              <a:buFontTx/>
              <a:buNone/>
              <a:defRPr/>
            </a:lvl4pPr>
            <a:lvl5pPr marL="1440000" indent="0">
              <a:buFontTx/>
              <a:buNone/>
              <a:defRPr/>
            </a:lvl5pPr>
          </a:lstStyle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/>
              <a:t>Mastertitelformat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6" name="Diagrammplatzhalter 5"/>
          <p:cNvSpPr>
            <a:spLocks noGrp="1"/>
          </p:cNvSpPr>
          <p:nvPr>
            <p:ph type="chart" sz="quarter" idx="12"/>
          </p:nvPr>
        </p:nvSpPr>
        <p:spPr>
          <a:xfrm>
            <a:off x="468313" y="2060575"/>
            <a:ext cx="4103687" cy="4248150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708488" y="2060575"/>
            <a:ext cx="3967200" cy="4248150"/>
          </a:xfrm>
        </p:spPr>
        <p:txBody>
          <a:bodyPr/>
          <a:lstStyle>
            <a:lvl1pPr marL="0" indent="0">
              <a:buFontTx/>
              <a:buNone/>
              <a:defRPr sz="2200" baseline="0"/>
            </a:lvl1pPr>
            <a:lvl2pPr marL="360000" indent="0">
              <a:buFontTx/>
              <a:buNone/>
              <a:defRPr/>
            </a:lvl2pPr>
            <a:lvl3pPr marL="720000" indent="0">
              <a:buFontTx/>
              <a:buNone/>
              <a:defRPr/>
            </a:lvl3pPr>
            <a:lvl4pPr marL="1080000" indent="0">
              <a:buFontTx/>
              <a:buNone/>
              <a:defRPr/>
            </a:lvl4pPr>
            <a:lvl5pPr marL="1440000" indent="0">
              <a:buFontTx/>
              <a:buNone/>
              <a:defRPr/>
            </a:lvl5pPr>
          </a:lstStyle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Smar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/>
              <a:t>Mastertitelformat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1517851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68313" y="2261786"/>
            <a:ext cx="4932362" cy="615553"/>
          </a:xfrm>
        </p:spPr>
        <p:txBody>
          <a:bodyPr anchor="b" anchorCtr="0"/>
          <a:lstStyle/>
          <a:p>
            <a:r>
              <a:rPr lang="en-GB" noProof="0" dirty="0"/>
              <a:t>Insert Chapter title</a:t>
            </a:r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468313" y="2954799"/>
            <a:ext cx="493236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Bildplatzhalter 10"/>
          <p:cNvSpPr>
            <a:spLocks noGrp="1"/>
          </p:cNvSpPr>
          <p:nvPr>
            <p:ph type="pic" sz="quarter" idx="10"/>
          </p:nvPr>
        </p:nvSpPr>
        <p:spPr>
          <a:xfrm>
            <a:off x="468313" y="3429000"/>
            <a:ext cx="4932362" cy="270033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3037806"/>
            <a:ext cx="4932362" cy="384721"/>
          </a:xfrm>
          <a:prstGeom prst="rect">
            <a:avLst/>
          </a:prstGeom>
        </p:spPr>
        <p:txBody>
          <a:bodyPr wrap="square" lIns="0" tIns="0" rIns="0">
            <a:spAutoFit/>
          </a:bodyPr>
          <a:lstStyle>
            <a:lvl1pPr>
              <a:defRPr sz="2200" baseline="0">
                <a:solidFill>
                  <a:schemeClr val="accent2"/>
                </a:solidFill>
                <a:latin typeface="Franklin Gothic Demi" charset="0"/>
              </a:defRPr>
            </a:lvl1pPr>
          </a:lstStyle>
          <a:p>
            <a:pPr marL="457178" marR="0" lvl="0" indent="-457178" algn="l" defTabSz="60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noProof="0" dirty="0"/>
              <a:t>Insert Subtitle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pos="3583">
          <p15:clr>
            <a:srgbClr val="FBAE40"/>
          </p15:clr>
        </p15:guide>
        <p15:guide id="2" pos="340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468313" y="2745434"/>
            <a:ext cx="4932362" cy="615553"/>
          </a:xfrm>
        </p:spPr>
        <p:txBody>
          <a:bodyPr anchor="b" anchorCtr="0"/>
          <a:lstStyle/>
          <a:p>
            <a:r>
              <a:rPr lang="en-GB" noProof="0" dirty="0"/>
              <a:t>The End</a:t>
            </a:r>
          </a:p>
        </p:txBody>
      </p:sp>
      <p:sp>
        <p:nvSpPr>
          <p:cNvPr id="10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8313" y="3508349"/>
            <a:ext cx="4932362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2200" baseline="0">
                <a:solidFill>
                  <a:schemeClr val="tx1"/>
                </a:solidFill>
                <a:latin typeface="Franklin Gothic Book" charset="0"/>
              </a:defRPr>
            </a:lvl1pPr>
            <a:lvl2pPr marL="60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Insert last words</a:t>
            </a:r>
          </a:p>
        </p:txBody>
      </p:sp>
      <p:cxnSp>
        <p:nvCxnSpPr>
          <p:cNvPr id="12" name="Gerade Verbindung 11"/>
          <p:cNvCxnSpPr/>
          <p:nvPr userDrawn="1"/>
        </p:nvCxnSpPr>
        <p:spPr>
          <a:xfrm>
            <a:off x="468313" y="3438447"/>
            <a:ext cx="493236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platzhalt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3900267"/>
            <a:ext cx="4932362" cy="384721"/>
          </a:xfrm>
          <a:prstGeom prst="rect">
            <a:avLst/>
          </a:prstGeom>
        </p:spPr>
        <p:txBody>
          <a:bodyPr wrap="square" lIns="0" tIns="0" rIns="0">
            <a:spAutoFit/>
          </a:bodyPr>
          <a:lstStyle>
            <a:lvl1pPr>
              <a:defRPr sz="2200" baseline="0">
                <a:solidFill>
                  <a:schemeClr val="accent2"/>
                </a:solidFill>
                <a:latin typeface="Franklin Gothic Demi" charset="0"/>
              </a:defRPr>
            </a:lvl1pPr>
          </a:lstStyle>
          <a:p>
            <a:pPr marL="457178" marR="0" lvl="0" indent="-457178" algn="l" defTabSz="60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noProof="0" dirty="0"/>
              <a:t>Insert URL</a:t>
            </a:r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09728" y="6205367"/>
            <a:ext cx="1965960" cy="490728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pos="3583">
          <p15:clr>
            <a:srgbClr val="FBAE40"/>
          </p15:clr>
        </p15:guide>
        <p15:guide id="2" pos="340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18D129F-7135-4D5B-8615-B16B3F546B27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A80CD6-0660-4859-924B-29087B59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031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Textblocks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/>
              <a:t>Mastertitelformat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68313" y="6524625"/>
            <a:ext cx="6272553" cy="169277"/>
          </a:xfrm>
          <a:prstGeom prst="rect">
            <a:avLst/>
          </a:prstGeom>
        </p:spPr>
        <p:txBody>
          <a:bodyPr/>
          <a:lstStyle/>
          <a:p>
            <a:r>
              <a:rPr lang="en-GB" noProof="0" dirty="0"/>
              <a:t>Interact Programme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6733309" y="6524625"/>
            <a:ext cx="1942379" cy="169277"/>
          </a:xfrm>
          <a:prstGeom prst="rect">
            <a:avLst/>
          </a:prstGeom>
        </p:spPr>
        <p:txBody>
          <a:bodyPr/>
          <a:lstStyle/>
          <a:p>
            <a:fld id="{9CD4013C-9CDE-B543-8DF0-24372B7E8E46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468313" y="2577547"/>
            <a:ext cx="3971925" cy="3731177"/>
          </a:xfrm>
          <a:prstGeom prst="rect">
            <a:avLst/>
          </a:prstGeom>
        </p:spPr>
        <p:txBody>
          <a:bodyPr/>
          <a:lstStyle>
            <a:lvl1pPr>
              <a:defRPr sz="2000" baseline="0"/>
            </a:lvl1pPr>
          </a:lstStyle>
          <a:p>
            <a:pPr marL="360000" marR="0" lvl="0" indent="-360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Clr>
                <a:schemeClr val="tx1"/>
              </a:buClr>
              <a:buSzTx/>
              <a:buFont typeface="Arial"/>
              <a:buNone/>
              <a:tabLst/>
              <a:defRPr/>
            </a:pPr>
            <a:endParaRPr lang="en-GB" noProof="0" dirty="0"/>
          </a:p>
        </p:txBody>
      </p:sp>
      <p:sp>
        <p:nvSpPr>
          <p:cNvPr id="8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4703763" y="2584173"/>
            <a:ext cx="3971925" cy="3724551"/>
          </a:xfrm>
          <a:prstGeom prst="rect">
            <a:avLst/>
          </a:prstGeom>
        </p:spPr>
        <p:txBody>
          <a:bodyPr/>
          <a:lstStyle>
            <a:lvl1pPr>
              <a:defRPr sz="2000" baseline="0"/>
            </a:lvl1pPr>
          </a:lstStyle>
          <a:p>
            <a:pPr marL="360000" marR="0" lvl="0" indent="-360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Clr>
                <a:schemeClr val="tx1"/>
              </a:buClr>
              <a:buSzTx/>
              <a:buFont typeface="Arial"/>
              <a:buNone/>
              <a:tabLst/>
              <a:defRPr/>
            </a:pPr>
            <a:endParaRPr lang="en-GB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4"/>
          </p:nvPr>
        </p:nvSpPr>
        <p:spPr>
          <a:xfrm>
            <a:off x="468313" y="2060575"/>
            <a:ext cx="3971165" cy="4778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Franklin Gothic Medium" charset="0"/>
              </a:defRPr>
            </a:lvl1pPr>
            <a:lvl2pPr marL="360000" indent="0">
              <a:buFontTx/>
              <a:buNone/>
              <a:defRPr/>
            </a:lvl2pPr>
            <a:lvl3pPr marL="720000" indent="0">
              <a:buFontTx/>
              <a:buNone/>
              <a:defRPr/>
            </a:lvl3pPr>
            <a:lvl4pPr marL="1080000" indent="0">
              <a:buFontTx/>
              <a:buNone/>
              <a:defRPr/>
            </a:lvl4pPr>
            <a:lvl5pPr marL="1440000" indent="0">
              <a:buFontTx/>
              <a:buNone/>
              <a:defRPr/>
            </a:lvl5pPr>
          </a:lstStyle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5"/>
          </p:nvPr>
        </p:nvSpPr>
        <p:spPr>
          <a:xfrm>
            <a:off x="4704523" y="2060575"/>
            <a:ext cx="3971165" cy="4778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Franklin Gothic Medium" charset="0"/>
              </a:defRPr>
            </a:lvl1pPr>
            <a:lvl2pPr marL="360000" indent="0">
              <a:buFontTx/>
              <a:buNone/>
              <a:defRPr/>
            </a:lvl2pPr>
            <a:lvl3pPr marL="720000" indent="0">
              <a:buFontTx/>
              <a:buNone/>
              <a:defRPr/>
            </a:lvl3pPr>
            <a:lvl4pPr marL="1080000" indent="0">
              <a:buFontTx/>
              <a:buNone/>
              <a:defRPr/>
            </a:lvl4pPr>
            <a:lvl5pPr marL="1440000" indent="0">
              <a:buFontTx/>
              <a:buNone/>
              <a:defRPr/>
            </a:lvl5pPr>
          </a:lstStyle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3743204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um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/>
              <a:t>Mastertitelformat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68313" y="6524625"/>
            <a:ext cx="6272553" cy="169277"/>
          </a:xfrm>
          <a:prstGeom prst="rect">
            <a:avLst/>
          </a:prstGeom>
        </p:spPr>
        <p:txBody>
          <a:bodyPr/>
          <a:lstStyle/>
          <a:p>
            <a:r>
              <a:rPr lang="en-GB" noProof="0" dirty="0"/>
              <a:t>Interact Programme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6733309" y="6524625"/>
            <a:ext cx="1942379" cy="169277"/>
          </a:xfrm>
          <a:prstGeom prst="rect">
            <a:avLst/>
          </a:prstGeom>
        </p:spPr>
        <p:txBody>
          <a:bodyPr/>
          <a:lstStyle/>
          <a:p>
            <a:fld id="{9CD4013C-9CDE-B543-8DF0-24372B7E8E46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468313" y="2060575"/>
            <a:ext cx="8207375" cy="4248150"/>
          </a:xfrm>
          <a:prstGeom prst="rect">
            <a:avLst/>
          </a:prstGeom>
        </p:spPr>
        <p:txBody>
          <a:bodyPr/>
          <a:lstStyle>
            <a:lvl1pPr marL="360000" indent="-360000">
              <a:buFont typeface="Arial" charset="0"/>
              <a:buChar char="•"/>
              <a:defRPr/>
            </a:lvl1pPr>
            <a:lvl2pPr marL="360000" indent="-360000">
              <a:buFont typeface="Arial" charset="0"/>
              <a:buChar char="•"/>
              <a:defRPr/>
            </a:lvl2pPr>
            <a:lvl3pPr marL="360000" indent="-360000">
              <a:buFont typeface="Arial" charset="0"/>
              <a:buChar char="•"/>
              <a:defRPr/>
            </a:lvl3pPr>
            <a:lvl4pPr marL="360000" indent="-360000">
              <a:buFont typeface="Arial" charset="0"/>
              <a:buChar char="•"/>
              <a:defRPr/>
            </a:lvl4pPr>
            <a:lvl5pPr marL="360000" indent="-360000">
              <a:buFont typeface="Arial" charset="0"/>
              <a:buChar char="•"/>
              <a:defRPr/>
            </a:lvl5pPr>
          </a:lstStyle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0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4231985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v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/>
              <a:t>Mastertitelformat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68313" y="6524625"/>
            <a:ext cx="6272553" cy="169277"/>
          </a:xfrm>
          <a:prstGeom prst="rect">
            <a:avLst/>
          </a:prstGeom>
        </p:spPr>
        <p:txBody>
          <a:bodyPr/>
          <a:lstStyle/>
          <a:p>
            <a:r>
              <a:rPr lang="en-GB" noProof="0" dirty="0"/>
              <a:t>Interact Programme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6733309" y="6524625"/>
            <a:ext cx="1942379" cy="169277"/>
          </a:xfrm>
          <a:prstGeom prst="rect">
            <a:avLst/>
          </a:prstGeom>
        </p:spPr>
        <p:txBody>
          <a:bodyPr/>
          <a:lstStyle/>
          <a:p>
            <a:fld id="{9CD4013C-9CDE-B543-8DF0-24372B7E8E46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468313" y="2060575"/>
            <a:ext cx="8207375" cy="42481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1885164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Image b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/>
              <a:t>Mastertitelformat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68313" y="6524625"/>
            <a:ext cx="6272553" cy="169277"/>
          </a:xfrm>
          <a:prstGeom prst="rect">
            <a:avLst/>
          </a:prstGeom>
        </p:spPr>
        <p:txBody>
          <a:bodyPr/>
          <a:lstStyle/>
          <a:p>
            <a:r>
              <a:rPr lang="en-GB" noProof="0" dirty="0"/>
              <a:t>Interact Programme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6733309" y="6524625"/>
            <a:ext cx="1942379" cy="169277"/>
          </a:xfrm>
          <a:prstGeom prst="rect">
            <a:avLst/>
          </a:prstGeom>
        </p:spPr>
        <p:txBody>
          <a:bodyPr/>
          <a:lstStyle/>
          <a:p>
            <a:fld id="{9CD4013C-9CDE-B543-8DF0-24372B7E8E46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2"/>
          </p:nvPr>
        </p:nvSpPr>
        <p:spPr>
          <a:xfrm>
            <a:off x="468313" y="2060575"/>
            <a:ext cx="8207375" cy="4248150"/>
          </a:xfrm>
          <a:prstGeom prst="rect">
            <a:avLst/>
          </a:prstGeom>
        </p:spPr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177205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>
            <a:lvl1pPr>
              <a:defRPr baseline="0">
                <a:latin typeface="Franklin Gothic Demi" charset="0"/>
              </a:defRPr>
            </a:lvl1pPr>
          </a:lstStyle>
          <a:p>
            <a:r>
              <a:rPr lang="en-GB" noProof="0" dirty="0" err="1"/>
              <a:t>Mastertitelformat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189284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2756" y="2060575"/>
            <a:ext cx="8218487" cy="615553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en-GB" noProof="0" dirty="0" err="1"/>
              <a:t>Mastertitelformat</a:t>
            </a:r>
            <a:r>
              <a:rPr lang="de-AT" dirty="0"/>
              <a:t> bearbeiten</a:t>
            </a:r>
            <a:endParaRPr lang="de-DE" dirty="0"/>
          </a:p>
        </p:txBody>
      </p:sp>
      <p:pic>
        <p:nvPicPr>
          <p:cNvPr id="8" name="Bild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09728" y="302179"/>
            <a:ext cx="1965960" cy="31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370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39" r:id="rId2"/>
    <p:sldLayoutId id="2147483840" r:id="rId3"/>
    <p:sldLayoutId id="2147483860" r:id="rId4"/>
    <p:sldLayoutId id="2147483862" r:id="rId5"/>
    <p:sldLayoutId id="2147483863" r:id="rId6"/>
    <p:sldLayoutId id="2147483864" r:id="rId7"/>
    <p:sldLayoutId id="2147483865" r:id="rId8"/>
  </p:sldLayoutIdLst>
  <p:hf hdr="0" dt="0"/>
  <p:txStyles>
    <p:titleStyle>
      <a:lvl1pPr algn="l" defTabSz="609570" rtl="0" eaLnBrk="1" latinLnBrk="0" hangingPunct="1">
        <a:spcBef>
          <a:spcPct val="0"/>
        </a:spcBef>
        <a:buNone/>
        <a:defRPr sz="4000" kern="1200" baseline="0">
          <a:solidFill>
            <a:schemeClr val="tx1"/>
          </a:solidFill>
          <a:latin typeface="Franklin Gothic Demi" charset="0"/>
          <a:ea typeface="+mj-ea"/>
          <a:cs typeface="+mj-cs"/>
        </a:defRPr>
      </a:lvl1pPr>
    </p:titleStyle>
    <p:bodyStyle>
      <a:lvl1pPr marL="457178" indent="-457178" algn="l" defTabSz="609570" rtl="0" eaLnBrk="1" latinLnBrk="0" hangingPunct="1">
        <a:spcBef>
          <a:spcPct val="20000"/>
        </a:spcBef>
        <a:buFont typeface="Arial"/>
        <a:buChar char="•"/>
        <a:defRPr sz="1500" b="0" i="0" kern="1200" baseline="0">
          <a:solidFill>
            <a:schemeClr val="tx1"/>
          </a:solidFill>
          <a:latin typeface="Franklin Gothic Book Standard" charset="0"/>
          <a:ea typeface="+mn-ea"/>
          <a:cs typeface="+mn-cs"/>
        </a:defRPr>
      </a:lvl1pPr>
      <a:lvl2pPr marL="990550" indent="-380981" algn="l" defTabSz="609570" rtl="0" eaLnBrk="1" latinLnBrk="0" hangingPunct="1">
        <a:spcBef>
          <a:spcPct val="20000"/>
        </a:spcBef>
        <a:buFont typeface="Arial"/>
        <a:buChar char="–"/>
        <a:defRPr sz="1500" b="0" i="0" kern="1200" baseline="0">
          <a:solidFill>
            <a:schemeClr val="tx1"/>
          </a:solidFill>
          <a:latin typeface="Franklin Gothic Book Standard" charset="0"/>
          <a:ea typeface="+mn-ea"/>
          <a:cs typeface="+mn-cs"/>
        </a:defRPr>
      </a:lvl2pPr>
      <a:lvl3pPr marL="1523925" indent="-304784" algn="l" defTabSz="609570" rtl="0" eaLnBrk="1" latinLnBrk="0" hangingPunct="1">
        <a:spcBef>
          <a:spcPct val="20000"/>
        </a:spcBef>
        <a:buFont typeface="Arial"/>
        <a:buChar char="•"/>
        <a:defRPr sz="1500" b="0" i="0" kern="1200" baseline="0">
          <a:solidFill>
            <a:schemeClr val="tx1"/>
          </a:solidFill>
          <a:latin typeface="Franklin Gothic Book Standard" charset="0"/>
          <a:ea typeface="+mn-ea"/>
          <a:cs typeface="+mn-cs"/>
        </a:defRPr>
      </a:lvl3pPr>
      <a:lvl4pPr marL="2133493" indent="-304784" algn="l" defTabSz="609570" rtl="0" eaLnBrk="1" latinLnBrk="0" hangingPunct="1">
        <a:spcBef>
          <a:spcPct val="20000"/>
        </a:spcBef>
        <a:buFont typeface="Arial"/>
        <a:buChar char="–"/>
        <a:defRPr sz="1500" b="0" i="0" kern="1200" baseline="0">
          <a:solidFill>
            <a:schemeClr val="tx1"/>
          </a:solidFill>
          <a:latin typeface="Franklin Gothic Book Standard" charset="0"/>
          <a:ea typeface="+mn-ea"/>
          <a:cs typeface="+mn-cs"/>
        </a:defRPr>
      </a:lvl4pPr>
      <a:lvl5pPr marL="2743062" indent="-304784" algn="l" defTabSz="609570" rtl="0" eaLnBrk="1" latinLnBrk="0" hangingPunct="1">
        <a:spcBef>
          <a:spcPct val="20000"/>
        </a:spcBef>
        <a:buFont typeface="Arial"/>
        <a:buChar char="»"/>
        <a:defRPr sz="1500" b="0" i="0" kern="1200" baseline="0">
          <a:solidFill>
            <a:schemeClr val="tx1"/>
          </a:solidFill>
          <a:latin typeface="Franklin Gothic Book Standard" charset="0"/>
          <a:ea typeface="+mn-ea"/>
          <a:cs typeface="+mn-cs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2880" userDrawn="1">
          <p15:clr>
            <a:srgbClr val="F26B43"/>
          </p15:clr>
        </p15:guide>
        <p15:guide id="2" pos="295" userDrawn="1">
          <p15:clr>
            <a:srgbClr val="F26B43"/>
          </p15:clr>
        </p15:guide>
        <p15:guide id="3" pos="5465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3861" userDrawn="1">
          <p15:clr>
            <a:srgbClr val="F26B43"/>
          </p15:clr>
        </p15:guide>
        <p15:guide id="6" orient="horz" pos="187" userDrawn="1">
          <p15:clr>
            <a:srgbClr val="F26B43"/>
          </p15:clr>
        </p15:guide>
        <p15:guide id="7" orient="horz" pos="1298" userDrawn="1">
          <p15:clr>
            <a:srgbClr val="F26B43"/>
          </p15:clr>
        </p15:guide>
        <p15:guide id="8" pos="3402" userDrawn="1">
          <p15:clr>
            <a:srgbClr val="F26B43"/>
          </p15:clr>
        </p15:guide>
        <p15:guide id="9" orient="horz" pos="57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969496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en-GB" noProof="0" dirty="0"/>
              <a:t>Insert title for the sheet with two lines </a:t>
            </a:r>
            <a:br>
              <a:rPr lang="en-GB" noProof="0" dirty="0"/>
            </a:br>
            <a:r>
              <a:rPr lang="en-GB" noProof="0" dirty="0"/>
              <a:t>of text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2060575"/>
            <a:ext cx="8207375" cy="42481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r>
              <a:rPr lang="en-GB" noProof="0" dirty="0"/>
              <a:t> </a:t>
            </a:r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r>
              <a:rPr lang="en-GB" noProof="0" dirty="0"/>
              <a:t> 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r>
              <a:rPr lang="en-GB" noProof="0" dirty="0"/>
              <a:t> 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r>
              <a:rPr lang="en-GB" noProof="0" dirty="0"/>
              <a:t> 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  <p:pic>
        <p:nvPicPr>
          <p:cNvPr id="7" name="Bild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09728" y="302179"/>
            <a:ext cx="1965960" cy="31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20680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3" r:id="rId2"/>
    <p:sldLayoutId id="2147483857" r:id="rId3"/>
    <p:sldLayoutId id="2147483858" r:id="rId4"/>
    <p:sldLayoutId id="2147483849" r:id="rId5"/>
    <p:sldLayoutId id="2147483859" r:id="rId6"/>
    <p:sldLayoutId id="2147483855" r:id="rId7"/>
    <p:sldLayoutId id="2147483829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0" i="0" kern="1200" baseline="0">
          <a:solidFill>
            <a:schemeClr val="tx1"/>
          </a:solidFill>
          <a:latin typeface="Franklin Gothic Demi" charset="0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90000"/>
        </a:lnSpc>
        <a:spcBef>
          <a:spcPts val="1000"/>
        </a:spcBef>
        <a:spcAft>
          <a:spcPts val="500"/>
        </a:spcAft>
        <a:buClr>
          <a:schemeClr val="tx1"/>
        </a:buClr>
        <a:buFont typeface="Arial"/>
        <a:buChar char="•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914400" rtl="0" eaLnBrk="1" latinLnBrk="0" hangingPunct="1">
        <a:lnSpc>
          <a:spcPct val="90000"/>
        </a:lnSpc>
        <a:spcBef>
          <a:spcPts val="1000"/>
        </a:spcBef>
        <a:spcAft>
          <a:spcPts val="500"/>
        </a:spcAft>
        <a:buClr>
          <a:schemeClr val="tx1"/>
        </a:buClr>
        <a:buFont typeface="Symbol" charset="2"/>
        <a:buChar char="-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90000"/>
        </a:lnSpc>
        <a:spcBef>
          <a:spcPts val="1000"/>
        </a:spcBef>
        <a:spcAft>
          <a:spcPts val="500"/>
        </a:spcAft>
        <a:buFont typeface="Symbol" charset="2"/>
        <a:buChar char="-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360000" algn="l" defTabSz="914400" rtl="0" eaLnBrk="1" latinLnBrk="0" hangingPunct="1">
        <a:lnSpc>
          <a:spcPct val="90000"/>
        </a:lnSpc>
        <a:spcBef>
          <a:spcPts val="1000"/>
        </a:spcBef>
        <a:spcAft>
          <a:spcPts val="500"/>
        </a:spcAft>
        <a:buFont typeface="Symbol" charset="2"/>
        <a:buChar char="-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90000"/>
        </a:lnSpc>
        <a:spcBef>
          <a:spcPts val="1000"/>
        </a:spcBef>
        <a:spcAft>
          <a:spcPts val="500"/>
        </a:spcAft>
        <a:buFont typeface="Symbol" charset="2"/>
        <a:buChar char="-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2880" userDrawn="1">
          <p15:clr>
            <a:srgbClr val="F26B43"/>
          </p15:clr>
        </p15:guide>
        <p15:guide id="2" pos="5465" userDrawn="1">
          <p15:clr>
            <a:srgbClr val="F26B43"/>
          </p15:clr>
        </p15:guide>
        <p15:guide id="3" pos="295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4110" userDrawn="1">
          <p15:clr>
            <a:srgbClr val="F26B43"/>
          </p15:clr>
        </p15:guide>
        <p15:guide id="6" orient="horz" pos="3974" userDrawn="1">
          <p15:clr>
            <a:srgbClr val="F26B43"/>
          </p15:clr>
        </p15:guide>
        <p15:guide id="7" orient="horz" pos="572" userDrawn="1">
          <p15:clr>
            <a:srgbClr val="F26B43"/>
          </p15:clr>
        </p15:guide>
        <p15:guide id="8" orient="horz" pos="1298" userDrawn="1">
          <p15:clr>
            <a:srgbClr val="F26B43"/>
          </p15:clr>
        </p15:guide>
        <p15:guide id="9" orient="horz" pos="1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3688" y="0"/>
            <a:ext cx="740148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300192" y="5764614"/>
            <a:ext cx="2234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/>
                </a:solidFill>
                <a:latin typeface="Franklin Gothic Demi" panose="020B0703020102020204" pitchFamily="34" charset="0"/>
              </a:rPr>
              <a:t>www.interact-eu.net</a:t>
            </a:r>
          </a:p>
        </p:txBody>
      </p:sp>
      <p:sp>
        <p:nvSpPr>
          <p:cNvPr id="6" name="Rectangle 5"/>
          <p:cNvSpPr/>
          <p:nvPr/>
        </p:nvSpPr>
        <p:spPr>
          <a:xfrm>
            <a:off x="468640" y="395953"/>
            <a:ext cx="2978701" cy="20082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150" dirty="0">
                <a:latin typeface="Franklin Gothic Demi" panose="020B0703020102020204" pitchFamily="34" charset="0"/>
              </a:rPr>
              <a:t>15 years</a:t>
            </a:r>
          </a:p>
          <a:p>
            <a:r>
              <a:rPr lang="en-US" sz="4150" dirty="0">
                <a:latin typeface="Franklin Gothic Demi" panose="020B0703020102020204" pitchFamily="34" charset="0"/>
              </a:rPr>
              <a:t>supporting</a:t>
            </a:r>
          </a:p>
          <a:p>
            <a:r>
              <a:rPr lang="en-US" sz="4150" dirty="0">
                <a:latin typeface="Franklin Gothic Demi" panose="020B0703020102020204" pitchFamily="34" charset="0"/>
              </a:rPr>
              <a:t>cooperation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661425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Interact Programme</a:t>
            </a:r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4013C-9CDE-B543-8DF0-24372B7E8E46}" type="slidenum">
              <a:rPr lang="en-GB" noProof="0" smtClean="0"/>
              <a:pPr/>
              <a:t>10</a:t>
            </a:fld>
            <a:endParaRPr lang="en-GB" noProof="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57" y="69120"/>
            <a:ext cx="3724447" cy="5269315"/>
          </a:xfrm>
          <a:prstGeom prst="rect">
            <a:avLst/>
          </a:prstGeom>
        </p:spPr>
      </p:pic>
      <p:pic>
        <p:nvPicPr>
          <p:cNvPr id="1026" name="Picture 2" descr="https://estif.lexxion.eu/data/issue/estif/2017/3/cover/thum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59657" y="637110"/>
            <a:ext cx="4062202" cy="5445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The Rise of Common Political Order Institutions, Public Administration and Transnational Sp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15697" y="733392"/>
            <a:ext cx="3951415" cy="6066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83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50555292"/>
              </p:ext>
            </p:extLst>
          </p:nvPr>
        </p:nvGraphicFramePr>
        <p:xfrm>
          <a:off x="-1" y="0"/>
          <a:ext cx="9144001" cy="6880141"/>
        </p:xfrm>
        <a:graphic>
          <a:graphicData uri="http://schemas.openxmlformats.org/drawingml/2006/table">
            <a:tbl>
              <a:tblPr firstRow="1" firstCol="1" bandRow="1"/>
              <a:tblGrid>
                <a:gridCol w="1348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00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524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6533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089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0992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885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20185">
                <a:tc gridSpan="7">
                  <a:txBody>
                    <a:bodyPr/>
                    <a:lstStyle/>
                    <a:p>
                      <a:pPr marL="3003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 macro-regional Strategies and experimentalist governance (EG)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003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90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EG </a:t>
                      </a:r>
                      <a:r>
                        <a:rPr lang="de-DE" sz="1200" b="1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element</a:t>
                      </a:r>
                      <a:endParaRPr lang="en-US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4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RECURSIVE PROCESS </a:t>
                      </a:r>
                      <a:r>
                        <a:rPr lang="de-DE" sz="24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endParaRPr lang="en-US" sz="24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 vert="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EUSBSR</a:t>
                      </a:r>
                      <a:endParaRPr lang="en-US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EUSDR</a:t>
                      </a:r>
                      <a:endParaRPr lang="en-US" sz="12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EUSAIR</a:t>
                      </a:r>
                      <a:endParaRPr lang="en-US" sz="12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EUSALP</a:t>
                      </a:r>
                      <a:endParaRPr lang="en-US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71755" algn="ctr" defTabSz="6095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4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RECURSIVE PROCESS </a:t>
                      </a:r>
                      <a:r>
                        <a:rPr lang="de-DE" sz="24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endParaRPr lang="en-US" sz="2400" b="1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542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Framework </a:t>
                      </a:r>
                      <a:r>
                        <a:rPr lang="de-D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goals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Strategy &amp; (rev.) Action Plan SEC(2009) 712, </a:t>
                      </a:r>
                    </a:p>
                  </a:txBody>
                  <a:tcPr marL="33885" marR="3388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Strategy</a:t>
                      </a: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Action Plan SEC(2010)1489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Strategy &amp; Action Plan SWD(2014) 190 final</a:t>
                      </a: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Strategy &amp; Action Plan with result/policy indicators &amp; examples for indicators/units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SWD(2015) 147 final</a:t>
                      </a:r>
                      <a:endParaRPr lang="en-US" sz="12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63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Delegating to local units</a:t>
                      </a:r>
                      <a:endParaRPr lang="en-US" sz="12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Nomination of PACs/HACs/NCs/SG Members</a:t>
                      </a:r>
                    </a:p>
                  </a:txBody>
                  <a:tcPr marL="33885" marR="3388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Nomination of PACs/NCs/SG Members</a:t>
                      </a: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NCs, Pillar Coordinators, Governing Board, involvement of EP and EESC</a:t>
                      </a: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Thematic Action Groups and their Leaders, NCs; Executive Board &amp; General Assembly</a:t>
                      </a: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496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Local units regularly reporting on their performance with agreed indicators/framework goals</a:t>
                      </a: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Report </a:t>
                      </a:r>
                      <a:r>
                        <a:rPr lang="de-D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Commission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Report to Danube Strategy Point/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Monitoring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Reporting </a:t>
                      </a:r>
                      <a:r>
                        <a:rPr lang="de-D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Governing</a:t>
                      </a: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Board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Reporting </a:t>
                      </a:r>
                      <a:r>
                        <a:rPr lang="de-D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Executive Board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9352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</a:t>
                      </a:r>
                      <a:r>
                        <a:rPr lang="de-D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framework</a:t>
                      </a: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goals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Action Plan updated in 2013 and 2015, defining targets and indicators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SEC(2009) 712/2 SWD(2015) 177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SWD(2017) 118 final</a:t>
                      </a:r>
                    </a:p>
                  </a:txBody>
                  <a:tcPr marL="33885" marR="3388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Action Plan under discussion</a:t>
                      </a: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79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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RECURSIVE PROCESS </a:t>
                      </a:r>
                      <a:r>
                        <a:rPr lang="de-DE" sz="14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(Commission Communications, Council Conclusions)</a:t>
                      </a:r>
                    </a:p>
                  </a:txBody>
                  <a:tcPr marL="33885" marR="338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03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5" marR="338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10948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1646233"/>
            <a:ext cx="5479406" cy="1231106"/>
          </a:xfrm>
        </p:spPr>
        <p:txBody>
          <a:bodyPr/>
          <a:lstStyle/>
          <a:p>
            <a:r>
              <a:rPr lang="en-GB" dirty="0"/>
              <a:t>The services of Interact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6096" b="16096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7591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1231106"/>
          </a:xfrm>
        </p:spPr>
        <p:txBody>
          <a:bodyPr/>
          <a:lstStyle/>
          <a:p>
            <a:r>
              <a:rPr lang="fi-FI" dirty="0" err="1"/>
              <a:t>Interact’s</a:t>
            </a:r>
            <a:r>
              <a:rPr lang="fi-FI" dirty="0"/>
              <a:t> </a:t>
            </a:r>
            <a:r>
              <a:rPr lang="fi-FI" dirty="0" err="1"/>
              <a:t>contribution</a:t>
            </a:r>
            <a:r>
              <a:rPr lang="fi-FI" dirty="0"/>
              <a:t> 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advancement</a:t>
            </a:r>
            <a:r>
              <a:rPr lang="fi-FI" dirty="0"/>
              <a:t> of MRS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8313" y="2153064"/>
            <a:ext cx="8207375" cy="4155662"/>
          </a:xfrm>
        </p:spPr>
        <p:txBody>
          <a:bodyPr/>
          <a:lstStyle/>
          <a:p>
            <a:r>
              <a:rPr lang="fi-FI" sz="2400" dirty="0"/>
              <a:t>Cross-</a:t>
            </a:r>
            <a:r>
              <a:rPr lang="fi-FI" sz="2400" dirty="0" err="1"/>
              <a:t>strategy</a:t>
            </a:r>
            <a:r>
              <a:rPr lang="fi-FI" sz="2400" dirty="0"/>
              <a:t> </a:t>
            </a:r>
            <a:r>
              <a:rPr lang="fi-FI" sz="2400" dirty="0" err="1"/>
              <a:t>thematic</a:t>
            </a:r>
            <a:r>
              <a:rPr lang="fi-FI" sz="2400" dirty="0"/>
              <a:t> </a:t>
            </a:r>
            <a:r>
              <a:rPr lang="fi-FI" sz="2400" dirty="0" err="1"/>
              <a:t>meetings</a:t>
            </a:r>
            <a:r>
              <a:rPr lang="fi-FI" sz="2400" dirty="0"/>
              <a:t> (transport, </a:t>
            </a:r>
            <a:r>
              <a:rPr lang="fi-FI" sz="2400" dirty="0" err="1"/>
              <a:t>climate</a:t>
            </a:r>
            <a:r>
              <a:rPr lang="fi-FI" sz="2400" dirty="0"/>
              <a:t>, etc.)</a:t>
            </a:r>
          </a:p>
          <a:p>
            <a:r>
              <a:rPr lang="fi-FI" sz="2400" dirty="0"/>
              <a:t>Exchange of 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four</a:t>
            </a:r>
            <a:r>
              <a:rPr lang="fi-FI" sz="2400" dirty="0"/>
              <a:t> </a:t>
            </a:r>
            <a:r>
              <a:rPr lang="fi-FI" sz="2400" dirty="0" err="1"/>
              <a:t>transnational</a:t>
            </a:r>
            <a:r>
              <a:rPr lang="fi-FI" sz="2400" dirty="0"/>
              <a:t> </a:t>
            </a:r>
            <a:r>
              <a:rPr lang="fi-FI" sz="2400" dirty="0" err="1"/>
              <a:t>programmes</a:t>
            </a:r>
            <a:r>
              <a:rPr lang="fi-FI" sz="2400" dirty="0"/>
              <a:t> </a:t>
            </a:r>
            <a:r>
              <a:rPr lang="fi-FI" sz="2400" dirty="0" err="1"/>
              <a:t>supporting</a:t>
            </a:r>
            <a:r>
              <a:rPr lang="fi-FI" sz="2400" dirty="0"/>
              <a:t> MRS</a:t>
            </a:r>
          </a:p>
          <a:p>
            <a:r>
              <a:rPr lang="fi-FI" sz="2400" dirty="0" err="1"/>
              <a:t>Alignment</a:t>
            </a:r>
            <a:r>
              <a:rPr lang="fi-FI" sz="2400" dirty="0"/>
              <a:t> of </a:t>
            </a:r>
            <a:r>
              <a:rPr lang="fi-FI" sz="2400" dirty="0" err="1"/>
              <a:t>funding</a:t>
            </a:r>
            <a:r>
              <a:rPr lang="fi-FI" sz="2400" dirty="0"/>
              <a:t> </a:t>
            </a:r>
            <a:r>
              <a:rPr lang="fi-FI" sz="2400" dirty="0" err="1"/>
              <a:t>concept</a:t>
            </a:r>
            <a:r>
              <a:rPr lang="fi-FI" sz="2400" dirty="0"/>
              <a:t>/</a:t>
            </a:r>
            <a:r>
              <a:rPr lang="fi-FI" sz="2400" dirty="0" err="1"/>
              <a:t>Embedding</a:t>
            </a:r>
            <a:r>
              <a:rPr lang="fi-FI" sz="2400" dirty="0"/>
              <a:t> </a:t>
            </a:r>
            <a:r>
              <a:rPr lang="fi-FI" sz="2400" dirty="0" err="1"/>
              <a:t>Platform</a:t>
            </a:r>
            <a:endParaRPr lang="fi-FI" sz="2400" dirty="0"/>
          </a:p>
          <a:p>
            <a:r>
              <a:rPr lang="fi-FI" sz="2400" dirty="0" err="1"/>
              <a:t>Communication</a:t>
            </a:r>
            <a:r>
              <a:rPr lang="fi-FI" sz="2400" dirty="0"/>
              <a:t> of MRS</a:t>
            </a:r>
          </a:p>
          <a:p>
            <a:r>
              <a:rPr lang="fi-FI" sz="2400" dirty="0" err="1"/>
              <a:t>Studies</a:t>
            </a:r>
            <a:r>
              <a:rPr lang="fi-FI" sz="2400" dirty="0"/>
              <a:t> and </a:t>
            </a:r>
            <a:r>
              <a:rPr lang="fi-FI" sz="2400" dirty="0" err="1"/>
              <a:t>collection</a:t>
            </a:r>
            <a:r>
              <a:rPr lang="fi-FI" sz="2400" dirty="0"/>
              <a:t> of </a:t>
            </a:r>
            <a:r>
              <a:rPr lang="fi-FI" sz="2400" dirty="0" err="1"/>
              <a:t>practices</a:t>
            </a:r>
            <a:endParaRPr lang="fi-FI" sz="2400" dirty="0"/>
          </a:p>
          <a:p>
            <a:r>
              <a:rPr lang="fi-FI" sz="2400" dirty="0" err="1"/>
              <a:t>Cooperation</a:t>
            </a:r>
            <a:r>
              <a:rPr lang="fi-FI" sz="2400" dirty="0"/>
              <a:t> </a:t>
            </a:r>
            <a:r>
              <a:rPr lang="fi-FI" sz="2400" dirty="0" err="1"/>
              <a:t>with</a:t>
            </a:r>
            <a:r>
              <a:rPr lang="fi-FI" sz="2400" dirty="0"/>
              <a:t> </a:t>
            </a:r>
            <a:r>
              <a:rPr lang="fi-FI" sz="2400" dirty="0" err="1"/>
              <a:t>academia</a:t>
            </a:r>
            <a:r>
              <a:rPr lang="fi-FI" sz="2400" dirty="0"/>
              <a:t>/</a:t>
            </a:r>
            <a:r>
              <a:rPr lang="fi-FI" sz="2400" dirty="0" err="1"/>
              <a:t>civil</a:t>
            </a:r>
            <a:r>
              <a:rPr lang="fi-FI" sz="2400" dirty="0"/>
              <a:t> </a:t>
            </a:r>
            <a:r>
              <a:rPr lang="fi-FI" sz="2400" dirty="0" err="1"/>
              <a:t>society</a:t>
            </a:r>
            <a:r>
              <a:rPr lang="fi-FI" sz="2400" dirty="0"/>
              <a:t> (</a:t>
            </a:r>
            <a:r>
              <a:rPr lang="fi-FI" sz="2400" dirty="0" err="1"/>
              <a:t>research</a:t>
            </a:r>
            <a:r>
              <a:rPr lang="fi-FI" sz="2400" dirty="0"/>
              <a:t> on MRS)</a:t>
            </a:r>
          </a:p>
          <a:p>
            <a:r>
              <a:rPr lang="fi-FI" sz="2400" dirty="0" err="1"/>
              <a:t>Participation</a:t>
            </a:r>
            <a:r>
              <a:rPr lang="fi-FI" sz="2400" dirty="0"/>
              <a:t> and </a:t>
            </a:r>
            <a:r>
              <a:rPr lang="fi-FI" sz="2400" dirty="0" err="1"/>
              <a:t>suport</a:t>
            </a:r>
            <a:r>
              <a:rPr lang="fi-FI" sz="2400" dirty="0"/>
              <a:t> to NC </a:t>
            </a:r>
            <a:r>
              <a:rPr lang="fi-FI" sz="2400" dirty="0" err="1"/>
              <a:t>meetings</a:t>
            </a:r>
            <a:r>
              <a:rPr lang="fi-FI" sz="2400" dirty="0"/>
              <a:t>, </a:t>
            </a:r>
            <a:r>
              <a:rPr lang="fi-FI" sz="2400" dirty="0" err="1"/>
              <a:t>Annual</a:t>
            </a:r>
            <a:r>
              <a:rPr lang="fi-FI" sz="2400" dirty="0"/>
              <a:t> </a:t>
            </a:r>
            <a:r>
              <a:rPr lang="fi-FI" sz="2400" dirty="0" err="1"/>
              <a:t>Fora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xmlns="" val="3555201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969496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Interact</a:t>
            </a:r>
            <a:r>
              <a:rPr lang="fi-FI" dirty="0"/>
              <a:t> </a:t>
            </a:r>
            <a:r>
              <a:rPr lang="fi-FI" dirty="0" err="1"/>
              <a:t>networks</a:t>
            </a:r>
            <a:r>
              <a:rPr lang="fi-FI" dirty="0"/>
              <a:t> </a:t>
            </a:r>
            <a:r>
              <a:rPr lang="fi-FI" dirty="0" err="1"/>
              <a:t>combining</a:t>
            </a:r>
            <a:r>
              <a:rPr lang="fi-FI" dirty="0"/>
              <a:t> </a:t>
            </a:r>
            <a:r>
              <a:rPr lang="fi-FI" dirty="0" err="1"/>
              <a:t>funds</a:t>
            </a:r>
            <a:r>
              <a:rPr lang="fi-FI" dirty="0"/>
              <a:t> and </a:t>
            </a:r>
            <a:r>
              <a:rPr lang="fi-FI" dirty="0" err="1"/>
              <a:t>programmes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fi-FI" sz="2400" dirty="0" err="1"/>
              <a:t>Dealing</a:t>
            </a:r>
            <a:r>
              <a:rPr lang="fi-FI" sz="2400" dirty="0"/>
              <a:t> </a:t>
            </a:r>
            <a:r>
              <a:rPr lang="fi-FI" sz="2400" dirty="0" err="1"/>
              <a:t>i.a</a:t>
            </a:r>
            <a:r>
              <a:rPr lang="fi-FI" sz="2400" dirty="0"/>
              <a:t>. </a:t>
            </a:r>
            <a:r>
              <a:rPr lang="fi-FI" sz="2400" dirty="0" err="1"/>
              <a:t>with</a:t>
            </a:r>
            <a:r>
              <a:rPr lang="fi-FI" sz="2400" dirty="0"/>
              <a:t> </a:t>
            </a:r>
            <a:r>
              <a:rPr lang="fi-FI" sz="2400" dirty="0" err="1"/>
              <a:t>migration</a:t>
            </a:r>
            <a:r>
              <a:rPr lang="fi-FI" sz="2400" dirty="0"/>
              <a:t>, </a:t>
            </a:r>
            <a:r>
              <a:rPr lang="fi-FI" sz="2400" dirty="0" err="1"/>
              <a:t>social</a:t>
            </a:r>
            <a:r>
              <a:rPr lang="fi-FI" sz="2400" dirty="0"/>
              <a:t> </a:t>
            </a:r>
            <a:r>
              <a:rPr lang="fi-FI" sz="2400" dirty="0" err="1"/>
              <a:t>inclusion</a:t>
            </a:r>
            <a:r>
              <a:rPr lang="fi-FI" sz="2400" dirty="0"/>
              <a:t>, </a:t>
            </a:r>
            <a:r>
              <a:rPr lang="fi-FI" sz="2400" dirty="0" err="1"/>
              <a:t>climate</a:t>
            </a:r>
            <a:r>
              <a:rPr lang="fi-FI" sz="2400" dirty="0"/>
              <a:t>, </a:t>
            </a:r>
            <a:r>
              <a:rPr lang="fi-FI" sz="2400" dirty="0" err="1"/>
              <a:t>institutional</a:t>
            </a:r>
            <a:r>
              <a:rPr lang="fi-FI" sz="2400" dirty="0"/>
              <a:t> </a:t>
            </a:r>
            <a:r>
              <a:rPr lang="fi-FI" sz="2400" dirty="0" err="1"/>
              <a:t>capacity</a:t>
            </a:r>
            <a:r>
              <a:rPr lang="fi-FI" sz="2400" dirty="0"/>
              <a:t>, transport, </a:t>
            </a:r>
            <a:r>
              <a:rPr lang="fi-FI" sz="2400" dirty="0" err="1"/>
              <a:t>security</a:t>
            </a:r>
            <a:endParaRPr lang="fi-FI" sz="2400" dirty="0"/>
          </a:p>
          <a:p>
            <a:pPr lvl="1"/>
            <a:r>
              <a:rPr lang="fi-FI" sz="2400" dirty="0" err="1"/>
              <a:t>Involving</a:t>
            </a:r>
            <a:r>
              <a:rPr lang="fi-FI" sz="2400" dirty="0"/>
              <a:t> </a:t>
            </a:r>
            <a:r>
              <a:rPr lang="fi-FI" sz="2400" dirty="0" err="1"/>
              <a:t>macro-regional</a:t>
            </a:r>
            <a:r>
              <a:rPr lang="fi-FI" sz="2400" dirty="0"/>
              <a:t> </a:t>
            </a:r>
            <a:r>
              <a:rPr lang="fi-FI" sz="2400" dirty="0" err="1"/>
              <a:t>strategies</a:t>
            </a:r>
            <a:r>
              <a:rPr lang="fi-FI" sz="2400" dirty="0"/>
              <a:t>, </a:t>
            </a:r>
            <a:r>
              <a:rPr lang="fi-FI" sz="2400" dirty="0" err="1"/>
              <a:t>mainstream</a:t>
            </a:r>
            <a:r>
              <a:rPr lang="fi-FI" sz="2400" dirty="0"/>
              <a:t> </a:t>
            </a:r>
            <a:r>
              <a:rPr lang="fi-FI" sz="2400" dirty="0" err="1"/>
              <a:t>funds</a:t>
            </a:r>
            <a:r>
              <a:rPr lang="fi-FI" sz="2400" dirty="0"/>
              <a:t> </a:t>
            </a:r>
            <a:r>
              <a:rPr lang="fi-FI" sz="2400" dirty="0" err="1"/>
              <a:t>are</a:t>
            </a:r>
            <a:r>
              <a:rPr lang="fi-FI" sz="2400" dirty="0"/>
              <a:t> </a:t>
            </a:r>
            <a:r>
              <a:rPr lang="fi-FI" sz="2400" dirty="0" err="1"/>
              <a:t>invited</a:t>
            </a:r>
            <a:r>
              <a:rPr lang="fi-FI" sz="2400" dirty="0"/>
              <a:t> to </a:t>
            </a:r>
            <a:r>
              <a:rPr lang="fi-FI" sz="2400" dirty="0" err="1"/>
              <a:t>participate</a:t>
            </a:r>
            <a:endParaRPr lang="fi-FI" sz="2400" dirty="0"/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703003" y="2056996"/>
            <a:ext cx="3971925" cy="3724551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fi-FI" sz="2400" dirty="0" err="1"/>
              <a:t>Activities</a:t>
            </a:r>
            <a:r>
              <a:rPr lang="fi-FI" sz="2400" dirty="0"/>
              <a:t> </a:t>
            </a:r>
            <a:r>
              <a:rPr lang="fi-FI" sz="2400" dirty="0" err="1"/>
              <a:t>related</a:t>
            </a:r>
            <a:r>
              <a:rPr lang="fi-FI" sz="2400" dirty="0"/>
              <a:t> to 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interaction</a:t>
            </a:r>
            <a:r>
              <a:rPr lang="fi-FI" sz="2400" dirty="0"/>
              <a:t> </a:t>
            </a:r>
            <a:r>
              <a:rPr lang="fi-FI" sz="2400" dirty="0" err="1"/>
              <a:t>between</a:t>
            </a:r>
            <a:r>
              <a:rPr lang="fi-FI" sz="2400" dirty="0"/>
              <a:t> Interreg, </a:t>
            </a:r>
            <a:r>
              <a:rPr lang="fi-FI" sz="2400" dirty="0" err="1"/>
              <a:t>mainstream</a:t>
            </a:r>
            <a:r>
              <a:rPr lang="fi-FI" sz="2400" dirty="0"/>
              <a:t> </a:t>
            </a:r>
            <a:r>
              <a:rPr lang="fi-FI" sz="2400" dirty="0" err="1"/>
              <a:t>funds</a:t>
            </a:r>
            <a:r>
              <a:rPr lang="fi-FI" sz="2400" dirty="0"/>
              <a:t> and </a:t>
            </a:r>
            <a:r>
              <a:rPr lang="fi-FI" sz="2400" dirty="0" err="1"/>
              <a:t>funding</a:t>
            </a:r>
            <a:r>
              <a:rPr lang="fi-FI" sz="2400" dirty="0"/>
              <a:t> outside </a:t>
            </a:r>
            <a:r>
              <a:rPr lang="fi-FI" sz="2400" dirty="0" err="1"/>
              <a:t>the</a:t>
            </a:r>
            <a:r>
              <a:rPr lang="fi-FI" sz="2400" dirty="0"/>
              <a:t> ESIF (</a:t>
            </a:r>
            <a:r>
              <a:rPr lang="fi-FI" sz="2400" dirty="0" err="1"/>
              <a:t>Horizon</a:t>
            </a:r>
            <a:r>
              <a:rPr lang="fi-FI" sz="2400" dirty="0"/>
              <a:t>, Life, Erasmus+, COSME, etc.)</a:t>
            </a:r>
          </a:p>
          <a:p>
            <a:pPr lvl="1"/>
            <a:r>
              <a:rPr lang="fi-FI" sz="2400" dirty="0"/>
              <a:t>Inter-</a:t>
            </a:r>
            <a:r>
              <a:rPr lang="fi-FI" sz="2400" dirty="0" err="1"/>
              <a:t>programme</a:t>
            </a:r>
            <a:r>
              <a:rPr lang="fi-FI" sz="2400" dirty="0"/>
              <a:t> </a:t>
            </a:r>
            <a:r>
              <a:rPr lang="fi-FI" sz="2400" dirty="0" err="1"/>
              <a:t>cooperation</a:t>
            </a:r>
            <a:r>
              <a:rPr lang="fi-FI" sz="2400" dirty="0"/>
              <a:t> and </a:t>
            </a:r>
            <a:r>
              <a:rPr lang="fi-FI" sz="2400" dirty="0" err="1"/>
              <a:t>coordination</a:t>
            </a:r>
            <a:endParaRPr lang="fi-FI" sz="2400" dirty="0"/>
          </a:p>
          <a:p>
            <a:pPr lvl="1"/>
            <a:r>
              <a:rPr lang="fi-FI" sz="2400" dirty="0" err="1"/>
              <a:t>Future</a:t>
            </a:r>
            <a:r>
              <a:rPr lang="fi-FI" sz="2400" dirty="0"/>
              <a:t> </a:t>
            </a:r>
            <a:r>
              <a:rPr lang="fi-FI" sz="2400" dirty="0" err="1"/>
              <a:t>support</a:t>
            </a:r>
            <a:r>
              <a:rPr lang="fi-FI" sz="2400" dirty="0"/>
              <a:t> for MA </a:t>
            </a:r>
            <a:r>
              <a:rPr lang="fi-FI" sz="2400" dirty="0" err="1"/>
              <a:t>networks</a:t>
            </a:r>
            <a:r>
              <a:rPr lang="fi-FI" sz="2400" dirty="0"/>
              <a:t>?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u="sng" dirty="0" err="1"/>
              <a:t>Capitalisation</a:t>
            </a:r>
            <a:r>
              <a:rPr lang="fi-FI" u="sng" dirty="0"/>
              <a:t> Networks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703763" y="1629516"/>
            <a:ext cx="3971165" cy="477838"/>
          </a:xfrm>
        </p:spPr>
        <p:txBody>
          <a:bodyPr/>
          <a:lstStyle/>
          <a:p>
            <a:r>
              <a:rPr lang="fi-FI" u="sng" dirty="0"/>
              <a:t>Networks of Interreg &amp; </a:t>
            </a:r>
            <a:r>
              <a:rPr lang="fi-FI" u="sng" dirty="0" err="1"/>
              <a:t>beyond</a:t>
            </a:r>
            <a:endParaRPr lang="fi-FI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1805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Cooperation</a:t>
            </a:r>
            <a:r>
              <a:rPr lang="de-DE" dirty="0"/>
              <a:t> </a:t>
            </a:r>
            <a:r>
              <a:rPr lang="de-DE" dirty="0" err="1"/>
              <a:t>works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68313" y="3508349"/>
            <a:ext cx="4932362" cy="338554"/>
          </a:xfrm>
        </p:spPr>
        <p:txBody>
          <a:bodyPr/>
          <a:lstStyle/>
          <a:p>
            <a:r>
              <a:rPr lang="de-DE" dirty="0"/>
              <a:t>All </a:t>
            </a:r>
            <a:r>
              <a:rPr lang="de-DE" dirty="0" err="1"/>
              <a:t>materials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MRS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available</a:t>
            </a:r>
            <a:r>
              <a:rPr lang="de-DE" dirty="0"/>
              <a:t> on: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68312" y="3900268"/>
            <a:ext cx="8428553" cy="597592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http://www.interact-eu.net/library?field_fields_of_expertise_tid=33</a:t>
            </a:r>
          </a:p>
        </p:txBody>
      </p:sp>
    </p:spTree>
    <p:extLst>
      <p:ext uri="{BB962C8B-B14F-4D97-AF65-F5344CB8AC3E}">
        <p14:creationId xmlns:p14="http://schemas.microsoft.com/office/powerpoint/2010/main" xmlns="" val="209741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468313" y="2129882"/>
            <a:ext cx="4932362" cy="1231106"/>
          </a:xfrm>
        </p:spPr>
        <p:txBody>
          <a:bodyPr/>
          <a:lstStyle/>
          <a:p>
            <a:r>
              <a:rPr lang="en-GB" b="1" cap="all" dirty="0"/>
              <a:t>14</a:t>
            </a:r>
            <a:r>
              <a:rPr lang="en-GB" b="1" cap="all" baseline="30000" dirty="0"/>
              <a:t>th</a:t>
            </a:r>
            <a:r>
              <a:rPr lang="en-GB" b="1" cap="all" dirty="0"/>
              <a:t> PA4 Steering Group Meeting</a:t>
            </a:r>
            <a:endParaRPr lang="en-US" dirty="0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468313" y="3508349"/>
            <a:ext cx="4932362" cy="338554"/>
          </a:xfrm>
        </p:spPr>
        <p:txBody>
          <a:bodyPr/>
          <a:lstStyle/>
          <a:p>
            <a:r>
              <a:rPr lang="en-GB" dirty="0"/>
              <a:t>16 October 2017  I  Budapest</a:t>
            </a:r>
          </a:p>
        </p:txBody>
      </p:sp>
      <p:pic>
        <p:nvPicPr>
          <p:cNvPr id="10" name="Bildplatzhalter 9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5688013" y="2534137"/>
            <a:ext cx="2987675" cy="2610199"/>
          </a:xfrm>
        </p:spPr>
      </p:pic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468313" y="4866606"/>
            <a:ext cx="4932362" cy="384721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2"/>
                </a:solidFill>
              </a:rPr>
              <a:t>Jörg Mirtl, Interact programme</a:t>
            </a:r>
          </a:p>
        </p:txBody>
      </p:sp>
    </p:spTree>
    <p:extLst>
      <p:ext uri="{BB962C8B-B14F-4D97-AF65-F5344CB8AC3E}">
        <p14:creationId xmlns:p14="http://schemas.microsoft.com/office/powerpoint/2010/main" xmlns="" val="259649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Three aspects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Results and recommendations from the studies conducted by Interact</a:t>
            </a:r>
          </a:p>
          <a:p>
            <a:r>
              <a:rPr lang="en-GB" dirty="0"/>
              <a:t>Macro-regional strategies as learning platforms and tools for project and policy development</a:t>
            </a:r>
          </a:p>
          <a:p>
            <a:r>
              <a:rPr lang="en-GB" dirty="0"/>
              <a:t>The role of Interact</a:t>
            </a:r>
          </a:p>
        </p:txBody>
      </p:sp>
    </p:spTree>
    <p:extLst>
      <p:ext uri="{BB962C8B-B14F-4D97-AF65-F5344CB8AC3E}">
        <p14:creationId xmlns:p14="http://schemas.microsoft.com/office/powerpoint/2010/main" xmlns="" val="1179475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1646233"/>
            <a:ext cx="4932362" cy="1231106"/>
          </a:xfrm>
        </p:spPr>
        <p:txBody>
          <a:bodyPr/>
          <a:lstStyle/>
          <a:p>
            <a:r>
              <a:rPr lang="en-GB" dirty="0"/>
              <a:t>Studies conducted by Interact</a:t>
            </a:r>
          </a:p>
        </p:txBody>
      </p:sp>
      <p:pic>
        <p:nvPicPr>
          <p:cNvPr id="5" name="Bildplatzhalt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246067" y="3429000"/>
            <a:ext cx="3376853" cy="2700339"/>
          </a:xfrm>
        </p:spPr>
      </p:pic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3037806"/>
            <a:ext cx="4932362" cy="38472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Results and recommendations</a:t>
            </a:r>
            <a:endParaRPr lang="en-GB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0179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1646233"/>
            <a:ext cx="4932362" cy="1231106"/>
          </a:xfrm>
        </p:spPr>
        <p:txBody>
          <a:bodyPr/>
          <a:lstStyle/>
          <a:p>
            <a:r>
              <a:rPr lang="fi-FI" dirty="0" err="1"/>
              <a:t>Study</a:t>
            </a:r>
            <a:r>
              <a:rPr lang="fi-FI" dirty="0"/>
              <a:t> ”</a:t>
            </a:r>
            <a:r>
              <a:rPr lang="fi-FI" dirty="0" err="1"/>
              <a:t>Embedding</a:t>
            </a:r>
            <a:r>
              <a:rPr lang="fi-FI" dirty="0"/>
              <a:t> Macro-</a:t>
            </a:r>
            <a:r>
              <a:rPr lang="fi-FI" dirty="0" err="1"/>
              <a:t>regions</a:t>
            </a:r>
            <a:r>
              <a:rPr lang="fi-FI" dirty="0"/>
              <a:t>”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8313" y="3037806"/>
            <a:ext cx="4932362" cy="2890022"/>
          </a:xfrm>
        </p:spPr>
        <p:txBody>
          <a:bodyPr/>
          <a:lstStyle/>
          <a:p>
            <a:r>
              <a:rPr lang="fi-FI" dirty="0" err="1"/>
              <a:t>Study</a:t>
            </a:r>
            <a:r>
              <a:rPr lang="fi-FI" dirty="0"/>
              <a:t> on </a:t>
            </a:r>
            <a:r>
              <a:rPr lang="fi-FI" dirty="0" err="1"/>
              <a:t>cooperation</a:t>
            </a:r>
            <a:r>
              <a:rPr lang="fi-FI" dirty="0"/>
              <a:t> </a:t>
            </a:r>
            <a:r>
              <a:rPr lang="fi-FI" dirty="0" err="1"/>
              <a:t>methods</a:t>
            </a:r>
            <a:r>
              <a:rPr lang="fi-FI" dirty="0"/>
              <a:t> and </a:t>
            </a:r>
            <a:r>
              <a:rPr lang="fi-FI" dirty="0" err="1"/>
              <a:t>tools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Danube</a:t>
            </a:r>
            <a:r>
              <a:rPr lang="fi-FI" dirty="0"/>
              <a:t> and </a:t>
            </a:r>
            <a:r>
              <a:rPr lang="fi-FI" dirty="0" err="1"/>
              <a:t>Adriatic</a:t>
            </a:r>
            <a:r>
              <a:rPr lang="fi-FI" dirty="0"/>
              <a:t> &amp; </a:t>
            </a:r>
            <a:r>
              <a:rPr lang="fi-FI" dirty="0" err="1"/>
              <a:t>Ionian</a:t>
            </a:r>
            <a:r>
              <a:rPr lang="fi-FI" dirty="0"/>
              <a:t> </a:t>
            </a:r>
            <a:r>
              <a:rPr lang="fi-FI" dirty="0" err="1"/>
              <a:t>Region</a:t>
            </a:r>
            <a:r>
              <a:rPr lang="fi-FI" dirty="0"/>
              <a:t> </a:t>
            </a:r>
            <a:r>
              <a:rPr lang="fi-FI" dirty="0" err="1"/>
              <a:t>Study</a:t>
            </a:r>
            <a:r>
              <a:rPr lang="fi-FI" dirty="0"/>
              <a:t> </a:t>
            </a:r>
            <a:r>
              <a:rPr lang="fi-FI" dirty="0" err="1"/>
              <a:t>conducted</a:t>
            </a:r>
            <a:r>
              <a:rPr lang="fi-FI" dirty="0"/>
              <a:t> 2016-2017</a:t>
            </a:r>
          </a:p>
          <a:p>
            <a:r>
              <a:rPr lang="fi-FI" dirty="0" err="1"/>
              <a:t>Assessment</a:t>
            </a:r>
            <a:r>
              <a:rPr lang="fi-FI" dirty="0"/>
              <a:t> of 23 </a:t>
            </a:r>
            <a:r>
              <a:rPr lang="fi-FI" dirty="0" err="1"/>
              <a:t>programmes</a:t>
            </a:r>
            <a:r>
              <a:rPr lang="fi-FI" dirty="0"/>
              <a:t> of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types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Danube</a:t>
            </a:r>
            <a:r>
              <a:rPr lang="fi-FI" dirty="0"/>
              <a:t> </a:t>
            </a:r>
            <a:r>
              <a:rPr lang="fi-FI" dirty="0" err="1"/>
              <a:t>Region</a:t>
            </a:r>
            <a:endParaRPr lang="en-US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4047" y="1209083"/>
            <a:ext cx="4331273" cy="3496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55234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857" y="748221"/>
            <a:ext cx="8207375" cy="484748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Recommendations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8313" y="1572768"/>
            <a:ext cx="8207375" cy="5111496"/>
          </a:xfrm>
        </p:spPr>
        <p:txBody>
          <a:bodyPr/>
          <a:lstStyle/>
          <a:p>
            <a:r>
              <a:rPr lang="en-GB" sz="2000" dirty="0"/>
              <a:t>Include MRS in the</a:t>
            </a:r>
            <a:r>
              <a:rPr lang="en-GB" sz="2000" b="1" dirty="0"/>
              <a:t> future legislation </a:t>
            </a:r>
            <a:r>
              <a:rPr lang="en-GB" sz="2000" dirty="0"/>
              <a:t>of ESIF and beyond</a:t>
            </a:r>
          </a:p>
          <a:p>
            <a:r>
              <a:rPr lang="en-GB" sz="2000" dirty="0"/>
              <a:t>Better </a:t>
            </a:r>
            <a:r>
              <a:rPr lang="en-GB" sz="2000" b="1" dirty="0"/>
              <a:t>communication</a:t>
            </a:r>
            <a:r>
              <a:rPr lang="en-GB" sz="2000" dirty="0"/>
              <a:t> of MRS, involvement of stakeholders by the programmes</a:t>
            </a:r>
          </a:p>
          <a:p>
            <a:r>
              <a:rPr lang="en-GB" sz="2000" dirty="0"/>
              <a:t>Develop </a:t>
            </a:r>
            <a:r>
              <a:rPr lang="en-GB" sz="2000" b="1" dirty="0"/>
              <a:t>guidance </a:t>
            </a:r>
            <a:r>
              <a:rPr lang="en-GB" sz="2000" dirty="0"/>
              <a:t>for project applicants with MRS actors and programmes, collect practice</a:t>
            </a:r>
          </a:p>
          <a:p>
            <a:r>
              <a:rPr lang="en-GB" sz="2000" b="1" dirty="0"/>
              <a:t>Exchange of experience</a:t>
            </a:r>
            <a:r>
              <a:rPr lang="en-GB" sz="2000" dirty="0"/>
              <a:t> among programmes</a:t>
            </a:r>
          </a:p>
          <a:p>
            <a:r>
              <a:rPr lang="en-GB" sz="2000" dirty="0"/>
              <a:t>Development of programme-level monitoring of MRS (indicators)</a:t>
            </a:r>
          </a:p>
          <a:p>
            <a:r>
              <a:rPr lang="en-GB" sz="2000" dirty="0"/>
              <a:t>MC meetings should increasingly consider MRS, involve key implementers of MRS (Even as members? New regulations ESIF/ECCP)</a:t>
            </a:r>
          </a:p>
          <a:p>
            <a:r>
              <a:rPr lang="en-GB" sz="2000" dirty="0"/>
              <a:t>More </a:t>
            </a:r>
            <a:r>
              <a:rPr lang="en-GB" sz="2000" b="1" dirty="0"/>
              <a:t>fund-related networks </a:t>
            </a:r>
            <a:r>
              <a:rPr lang="en-GB" sz="2000" dirty="0"/>
              <a:t>in the 4 MRS!</a:t>
            </a:r>
          </a:p>
          <a:p>
            <a:r>
              <a:rPr lang="en-GB" sz="2000" dirty="0"/>
              <a:t>Exchange of experience on </a:t>
            </a:r>
            <a:r>
              <a:rPr lang="en-GB" sz="2000" b="1" dirty="0"/>
              <a:t>embedding </a:t>
            </a:r>
            <a:r>
              <a:rPr lang="en-GB" sz="2000" dirty="0"/>
              <a:t>among programmes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2893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1030680"/>
            <a:ext cx="4932362" cy="1846659"/>
          </a:xfrm>
        </p:spPr>
        <p:txBody>
          <a:bodyPr/>
          <a:lstStyle/>
          <a:p>
            <a:r>
              <a:rPr lang="fi-FI" dirty="0" err="1"/>
              <a:t>Study</a:t>
            </a:r>
            <a:r>
              <a:rPr lang="fi-FI" dirty="0"/>
              <a:t> on </a:t>
            </a:r>
            <a:r>
              <a:rPr lang="fi-FI" dirty="0" err="1"/>
              <a:t>added</a:t>
            </a:r>
            <a:r>
              <a:rPr lang="fi-FI" dirty="0"/>
              <a:t> </a:t>
            </a:r>
            <a:r>
              <a:rPr lang="fi-FI" dirty="0" err="1"/>
              <a:t>value</a:t>
            </a:r>
            <a:r>
              <a:rPr lang="fi-FI" dirty="0"/>
              <a:t> of </a:t>
            </a:r>
            <a:r>
              <a:rPr lang="fi-FI" dirty="0" err="1"/>
              <a:t>macro-regional</a:t>
            </a:r>
            <a:r>
              <a:rPr lang="fi-FI" dirty="0"/>
              <a:t> </a:t>
            </a:r>
            <a:r>
              <a:rPr lang="fi-FI" dirty="0" err="1"/>
              <a:t>strategies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6096" b="16096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 err="1"/>
              <a:t>Conducted</a:t>
            </a:r>
            <a:r>
              <a:rPr lang="fi-FI" dirty="0"/>
              <a:t> in 2016 and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4311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Study on Added value of macro-regional strategies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>
              <a:lnSpc>
                <a:spcPts val="2100"/>
              </a:lnSpc>
            </a:pPr>
            <a:r>
              <a:rPr lang="en-GB" sz="1800" dirty="0"/>
              <a:t>Macro-regional strategies can be </a:t>
            </a:r>
            <a:r>
              <a:rPr lang="en-GB" sz="2000" b="1" dirty="0"/>
              <a:t>driving</a:t>
            </a:r>
            <a:r>
              <a:rPr lang="en-GB" sz="2000" dirty="0"/>
              <a:t> </a:t>
            </a:r>
            <a:r>
              <a:rPr lang="en-GB" sz="2000" b="1" dirty="0"/>
              <a:t>forces</a:t>
            </a:r>
            <a:r>
              <a:rPr lang="en-GB" sz="2000" dirty="0"/>
              <a:t> </a:t>
            </a:r>
            <a:r>
              <a:rPr lang="en-GB" sz="2000" b="1" dirty="0"/>
              <a:t>for</a:t>
            </a:r>
            <a:r>
              <a:rPr lang="en-GB" sz="2000" dirty="0"/>
              <a:t> </a:t>
            </a:r>
            <a:r>
              <a:rPr lang="en-GB" sz="2000" b="1" dirty="0"/>
              <a:t>change</a:t>
            </a:r>
            <a:r>
              <a:rPr lang="en-GB" sz="2000" dirty="0"/>
              <a:t> </a:t>
            </a:r>
            <a:r>
              <a:rPr lang="en-GB" sz="1800" dirty="0"/>
              <a:t>if the </a:t>
            </a:r>
            <a:r>
              <a:rPr lang="en-GB" sz="2000" b="1" dirty="0"/>
              <a:t>right</a:t>
            </a:r>
            <a:r>
              <a:rPr lang="en-GB" sz="1800" dirty="0"/>
              <a:t> </a:t>
            </a:r>
            <a:r>
              <a:rPr lang="en-GB" sz="2000" b="1" dirty="0"/>
              <a:t>momentum</a:t>
            </a:r>
            <a:r>
              <a:rPr lang="en-GB" sz="1800" dirty="0"/>
              <a:t> is achieved</a:t>
            </a:r>
          </a:p>
          <a:p>
            <a:pPr>
              <a:lnSpc>
                <a:spcPts val="2100"/>
              </a:lnSpc>
            </a:pPr>
            <a:r>
              <a:rPr lang="en-GB" sz="1800" dirty="0"/>
              <a:t>Macro-regional cooperation </a:t>
            </a:r>
            <a:r>
              <a:rPr lang="en-GB" sz="2000" b="1" dirty="0"/>
              <a:t>can</a:t>
            </a:r>
            <a:r>
              <a:rPr lang="en-GB" sz="2000" dirty="0"/>
              <a:t> </a:t>
            </a:r>
            <a:r>
              <a:rPr lang="en-GB" sz="2000" b="1" dirty="0"/>
              <a:t>occur</a:t>
            </a:r>
            <a:r>
              <a:rPr lang="en-GB" sz="2000" dirty="0"/>
              <a:t> </a:t>
            </a:r>
            <a:r>
              <a:rPr lang="en-GB" sz="2000" b="1" dirty="0"/>
              <a:t>independently</a:t>
            </a:r>
            <a:r>
              <a:rPr lang="en-GB" sz="2000" dirty="0"/>
              <a:t> </a:t>
            </a:r>
            <a:r>
              <a:rPr lang="en-GB" sz="1800" dirty="0"/>
              <a:t>of the macro-regional strategies</a:t>
            </a:r>
          </a:p>
          <a:p>
            <a:pPr>
              <a:lnSpc>
                <a:spcPts val="2100"/>
              </a:lnSpc>
            </a:pPr>
            <a:r>
              <a:rPr lang="en-GB" sz="1800" dirty="0"/>
              <a:t>Projects and programmes are usually </a:t>
            </a:r>
            <a:r>
              <a:rPr lang="en-GB" sz="2000" b="1" dirty="0"/>
              <a:t>not</a:t>
            </a:r>
            <a:r>
              <a:rPr lang="en-GB" sz="2000" dirty="0"/>
              <a:t> </a:t>
            </a:r>
            <a:r>
              <a:rPr lang="en-GB" sz="2000" b="1" dirty="0"/>
              <a:t>aware</a:t>
            </a:r>
            <a:r>
              <a:rPr lang="en-GB" sz="2000" dirty="0"/>
              <a:t> </a:t>
            </a:r>
            <a:r>
              <a:rPr lang="en-GB" sz="1800" dirty="0"/>
              <a:t>of the macro-regional strategies</a:t>
            </a:r>
          </a:p>
          <a:p>
            <a:pPr>
              <a:lnSpc>
                <a:spcPts val="2100"/>
              </a:lnSpc>
            </a:pPr>
            <a:r>
              <a:rPr lang="en-GB" sz="1800" dirty="0"/>
              <a:t>Better </a:t>
            </a:r>
            <a:r>
              <a:rPr lang="en-GB" sz="2000" b="1" dirty="0"/>
              <a:t>capitalisation</a:t>
            </a:r>
            <a:r>
              <a:rPr lang="en-GB" sz="1800" dirty="0"/>
              <a:t> of </a:t>
            </a:r>
            <a:r>
              <a:rPr lang="en-GB" sz="2000" b="1" dirty="0"/>
              <a:t>project</a:t>
            </a:r>
            <a:r>
              <a:rPr lang="en-GB" sz="2000" dirty="0"/>
              <a:t> </a:t>
            </a:r>
            <a:r>
              <a:rPr lang="en-GB" sz="2000" b="1" dirty="0"/>
              <a:t>results</a:t>
            </a:r>
            <a:r>
              <a:rPr lang="en-GB" sz="2000" dirty="0"/>
              <a:t> </a:t>
            </a:r>
            <a:r>
              <a:rPr lang="en-GB" sz="1800" dirty="0"/>
              <a:t>is the </a:t>
            </a:r>
            <a:r>
              <a:rPr lang="en-GB" sz="2000" b="1" dirty="0"/>
              <a:t>most</a:t>
            </a:r>
            <a:r>
              <a:rPr lang="en-GB" sz="2000" dirty="0"/>
              <a:t> </a:t>
            </a:r>
            <a:r>
              <a:rPr lang="en-GB" sz="2000" b="1" dirty="0"/>
              <a:t>tangible</a:t>
            </a:r>
            <a:r>
              <a:rPr lang="en-GB" sz="2000" dirty="0"/>
              <a:t> </a:t>
            </a:r>
            <a:r>
              <a:rPr lang="en-GB" sz="2000" b="1" dirty="0"/>
              <a:t>benefit</a:t>
            </a:r>
            <a:r>
              <a:rPr lang="en-GB" sz="2000" dirty="0"/>
              <a:t> </a:t>
            </a:r>
            <a:r>
              <a:rPr lang="en-GB" sz="1800" dirty="0"/>
              <a:t>macro-regional strategies bring to projects and programmes</a:t>
            </a:r>
          </a:p>
          <a:p>
            <a:pPr>
              <a:lnSpc>
                <a:spcPts val="2100"/>
              </a:lnSpc>
            </a:pPr>
            <a:r>
              <a:rPr lang="en-GB" sz="1800" dirty="0"/>
              <a:t>Macro-regional strategies offer a </a:t>
            </a:r>
            <a:r>
              <a:rPr lang="en-GB" sz="2000" b="1" dirty="0"/>
              <a:t>strategic</a:t>
            </a:r>
            <a:r>
              <a:rPr lang="en-GB" sz="2000" dirty="0"/>
              <a:t> </a:t>
            </a:r>
            <a:r>
              <a:rPr lang="en-GB" sz="2000" b="1" dirty="0"/>
              <a:t>framework</a:t>
            </a:r>
            <a:r>
              <a:rPr lang="en-GB" sz="2000" dirty="0"/>
              <a:t> </a:t>
            </a:r>
            <a:r>
              <a:rPr lang="en-GB" sz="1800" dirty="0"/>
              <a:t>for projects and programmes to define priorities</a:t>
            </a:r>
          </a:p>
          <a:p>
            <a:pPr>
              <a:lnSpc>
                <a:spcPts val="2100"/>
              </a:lnSpc>
            </a:pPr>
            <a:r>
              <a:rPr lang="en-GB" sz="1800" dirty="0"/>
              <a:t>Macro-regional strategies need to be positioned </a:t>
            </a:r>
            <a:r>
              <a:rPr lang="en-GB" sz="2000" b="1" dirty="0"/>
              <a:t>stronger</a:t>
            </a:r>
            <a:r>
              <a:rPr lang="en-GB" sz="1800" dirty="0"/>
              <a:t> in the </a:t>
            </a:r>
            <a:r>
              <a:rPr lang="en-GB" sz="2000" b="1" dirty="0"/>
              <a:t>territorial</a:t>
            </a:r>
            <a:r>
              <a:rPr lang="en-GB" sz="1800" dirty="0"/>
              <a:t> </a:t>
            </a:r>
            <a:r>
              <a:rPr lang="en-GB" sz="2000" b="1" dirty="0"/>
              <a:t>cooperation</a:t>
            </a:r>
            <a:r>
              <a:rPr lang="en-GB" sz="1800" dirty="0"/>
              <a:t> </a:t>
            </a:r>
            <a:r>
              <a:rPr lang="en-GB" sz="2000" b="1" dirty="0"/>
              <a:t>arena</a:t>
            </a:r>
            <a:r>
              <a:rPr lang="en-GB" sz="1800" dirty="0"/>
              <a:t> and </a:t>
            </a:r>
            <a:r>
              <a:rPr lang="en-GB" sz="2000" b="1" dirty="0"/>
              <a:t>beyond</a:t>
            </a:r>
            <a:endParaRPr lang="en-GB" sz="1800" b="1" dirty="0"/>
          </a:p>
          <a:p>
            <a:pPr>
              <a:lnSpc>
                <a:spcPts val="2100"/>
              </a:lnSpc>
            </a:pPr>
            <a:r>
              <a:rPr lang="en-GB" sz="1800" dirty="0"/>
              <a:t>The  future of the macro-regional strategies is a </a:t>
            </a:r>
            <a:r>
              <a:rPr lang="en-GB" sz="2000" b="1" dirty="0"/>
              <a:t>shared</a:t>
            </a:r>
            <a:r>
              <a:rPr lang="en-GB" sz="1800" dirty="0"/>
              <a:t> </a:t>
            </a:r>
            <a:r>
              <a:rPr lang="en-GB" sz="2000" b="1" dirty="0"/>
              <a:t>responsibility</a:t>
            </a:r>
            <a:r>
              <a:rPr lang="en-GB" sz="1800" dirty="0"/>
              <a:t> of all its key implementers</a:t>
            </a:r>
          </a:p>
          <a:p>
            <a:pPr marL="0" indent="0">
              <a:lnSpc>
                <a:spcPts val="2100"/>
              </a:lnSpc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xmlns="" val="1265269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193" y="207353"/>
            <a:ext cx="4069181" cy="534519"/>
          </a:xfrm>
        </p:spPr>
        <p:txBody>
          <a:bodyPr>
            <a:normAutofit fontScale="90000"/>
          </a:bodyPr>
          <a:lstStyle/>
          <a:p>
            <a:r>
              <a:rPr lang="en-GB" dirty="0"/>
              <a:t>MRS project cycle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15608" y="6084176"/>
            <a:ext cx="329756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marL="342900" indent="-342900" algn="r" defTabSz="457200" fontAlgn="base">
              <a:spcBef>
                <a:spcPct val="20000"/>
              </a:spcBef>
              <a:spcAft>
                <a:spcPct val="0"/>
              </a:spcAft>
            </a:pPr>
            <a:endParaRPr lang="en-GB" sz="1200" dirty="0">
              <a:solidFill>
                <a:prstClr val="black"/>
              </a:solidFill>
              <a:latin typeface="Franklin Gothic Book" panose="020B0503020102020204" pitchFamily="34" charset="0"/>
              <a:ea typeface="ＭＳ Ｐゴシック" pitchFamily="-107" charset="-128"/>
              <a:cs typeface="Arial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94194" y="854015"/>
            <a:ext cx="8045958" cy="6861791"/>
            <a:chOff x="1276350" y="0"/>
            <a:chExt cx="4691429" cy="435120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 bwMode="auto">
            <a:xfrm>
              <a:off x="1276350" y="0"/>
              <a:ext cx="4215130" cy="37623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2694128" y="3492134"/>
              <a:ext cx="3273651" cy="859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1000"/>
                </a:spcAft>
                <a:tabLst>
                  <a:tab pos="810260" algn="l"/>
                  <a:tab pos="1620520" algn="l"/>
                  <a:tab pos="2430780" algn="l"/>
                  <a:tab pos="4050665" algn="l"/>
                  <a:tab pos="5311140" algn="r"/>
                </a:tabLst>
              </a:pPr>
              <a:r>
                <a:rPr lang="en-GB" sz="1000" b="1">
                  <a:effectLst/>
                  <a:latin typeface="Franklin Gothic Book" panose="020B0503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Figure 1. </a:t>
              </a:r>
              <a:r>
                <a:rPr lang="en-GB" sz="1000" b="0">
                  <a:effectLst/>
                  <a:latin typeface="Franklin Gothic Book" panose="020B0503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Added values of macro-regional strategies throughout the project cycle </a:t>
              </a:r>
              <a:endParaRPr lang="en-GB" sz="1000" b="1"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872665781"/>
      </p:ext>
    </p:extLst>
  </p:cSld>
  <p:clrMapOvr>
    <a:masterClrMapping/>
  </p:clrMapOvr>
</p:sld>
</file>

<file path=ppt/theme/theme1.xml><?xml version="1.0" encoding="utf-8"?>
<a:theme xmlns:a="http://schemas.openxmlformats.org/drawingml/2006/main" name="Interact_V04_WIN">
  <a:themeElements>
    <a:clrScheme name="Interact_Farbpalett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1E7F7"/>
      </a:accent1>
      <a:accent2>
        <a:srgbClr val="007BA1"/>
      </a:accent2>
      <a:accent3>
        <a:srgbClr val="FBB900"/>
      </a:accent3>
      <a:accent4>
        <a:srgbClr val="E1BF8C"/>
      </a:accent4>
      <a:accent5>
        <a:srgbClr val="706D67"/>
      </a:accent5>
      <a:accent6>
        <a:srgbClr val="BDBCB6"/>
      </a:accent6>
      <a:hlink>
        <a:srgbClr val="8EBED1"/>
      </a:hlink>
      <a:folHlink>
        <a:srgbClr val="918C88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Präsentation4" id="{37871415-CF3D-7B41-A9E4-29BCA44AEF3F}" vid="{43B0D174-BE00-284B-B984-F0300C4AD6A5}"/>
    </a:ext>
  </a:extLst>
</a:theme>
</file>

<file path=ppt/theme/theme2.xml><?xml version="1.0" encoding="utf-8"?>
<a:theme xmlns:a="http://schemas.openxmlformats.org/drawingml/2006/main" name="CONTENT MASTER">
  <a:themeElements>
    <a:clrScheme name="Interact_Farbpalette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1E7F7"/>
      </a:accent1>
      <a:accent2>
        <a:srgbClr val="007BA1"/>
      </a:accent2>
      <a:accent3>
        <a:srgbClr val="FBB900"/>
      </a:accent3>
      <a:accent4>
        <a:srgbClr val="E1BF8C"/>
      </a:accent4>
      <a:accent5>
        <a:srgbClr val="706D67"/>
      </a:accent5>
      <a:accent6>
        <a:srgbClr val="BDBCB6"/>
      </a:accent6>
      <a:hlink>
        <a:srgbClr val="8EBED1"/>
      </a:hlink>
      <a:folHlink>
        <a:srgbClr val="918C88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äsentation4" id="{37871415-CF3D-7B41-A9E4-29BCA44AEF3F}" vid="{779C84DC-54AD-8441-ABD8-F86FAE53E45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Interact_V05</Template>
  <TotalTime>0</TotalTime>
  <Words>627</Words>
  <Application>Microsoft Office PowerPoint</Application>
  <PresentationFormat>Экран (4:3)</PresentationFormat>
  <Paragraphs>103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Interact_V04_WIN</vt:lpstr>
      <vt:lpstr>CONTENT MASTER</vt:lpstr>
      <vt:lpstr>Слайд 1</vt:lpstr>
      <vt:lpstr>14th PA4 Steering Group Meeting</vt:lpstr>
      <vt:lpstr>Three aspects</vt:lpstr>
      <vt:lpstr>Studies conducted by Interact</vt:lpstr>
      <vt:lpstr>Study ”Embedding Macro-regions”</vt:lpstr>
      <vt:lpstr>Recommendations</vt:lpstr>
      <vt:lpstr>Study on added value of macro-regional strategies</vt:lpstr>
      <vt:lpstr>Study on Added value of macro-regional strategies</vt:lpstr>
      <vt:lpstr>MRS project cycle </vt:lpstr>
      <vt:lpstr>Слайд 10</vt:lpstr>
      <vt:lpstr>Слайд 11</vt:lpstr>
      <vt:lpstr>The services of Interact</vt:lpstr>
      <vt:lpstr>Interact’s contribution to the advancement of MRS</vt:lpstr>
      <vt:lpstr>Interact networks combining funds and programmes</vt:lpstr>
      <vt:lpstr>Cooperation works</vt:lpstr>
    </vt:vector>
  </TitlesOfParts>
  <Company>Suomen valtio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Presentation title. Three lines for your Headline.</dc:title>
  <dc:creator>Mirtl Jörg</dc:creator>
  <cp:lastModifiedBy>User</cp:lastModifiedBy>
  <cp:revision>42</cp:revision>
  <dcterms:created xsi:type="dcterms:W3CDTF">2017-09-06T06:32:32Z</dcterms:created>
  <dcterms:modified xsi:type="dcterms:W3CDTF">2019-09-11T14:29:14Z</dcterms:modified>
</cp:coreProperties>
</file>