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5" r:id="rId1"/>
  </p:sldMasterIdLst>
  <p:handoutMasterIdLst>
    <p:handoutMasterId r:id="rId17"/>
  </p:handoutMasterIdLst>
  <p:sldIdLst>
    <p:sldId id="387" r:id="rId2"/>
    <p:sldId id="435" r:id="rId3"/>
    <p:sldId id="436" r:id="rId4"/>
    <p:sldId id="391" r:id="rId5"/>
    <p:sldId id="434" r:id="rId6"/>
    <p:sldId id="444" r:id="rId7"/>
    <p:sldId id="437" r:id="rId8"/>
    <p:sldId id="445" r:id="rId9"/>
    <p:sldId id="438" r:id="rId10"/>
    <p:sldId id="439" r:id="rId11"/>
    <p:sldId id="440" r:id="rId12"/>
    <p:sldId id="441" r:id="rId13"/>
    <p:sldId id="442" r:id="rId14"/>
    <p:sldId id="443" r:id="rId15"/>
    <p:sldId id="430" r:id="rId16"/>
  </p:sldIdLst>
  <p:sldSz cx="9144000" cy="6858000" type="screen4x3"/>
  <p:notesSz cx="6858000" cy="97742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CC66"/>
    <a:srgbClr val="C41818"/>
    <a:srgbClr val="FF0000"/>
    <a:srgbClr val="FF0066"/>
    <a:srgbClr val="000000"/>
    <a:srgbClr val="006666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591" autoAdjust="0"/>
    <p:restoredTop sz="94706" autoAdjust="0"/>
  </p:normalViewPr>
  <p:slideViewPr>
    <p:cSldViewPr>
      <p:cViewPr>
        <p:scale>
          <a:sx n="66" d="100"/>
          <a:sy n="66" d="100"/>
        </p:scale>
        <p:origin x="-978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55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55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55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0DFDFB5-D4C0-4954-A625-9C867FFE19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985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sk-SK"/>
              <a:t>Click to edit Master title style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k-SK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F72A8-068F-415C-B09E-5D53DBD0A6E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B1723-1FD2-47CB-9615-DB24F24E77E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CDFE2-F650-49CE-8FD4-078456C9A15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78490-729C-4509-AA27-58F4B1DE809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C294B-8078-4A67-BBE9-DC6A50DE72B5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67CD5-9D21-423E-B667-B56BE630C28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A9D01-E1B3-47E9-8500-2304FBA555E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6DBE4-52D8-4E76-BFF1-71C0BC30A32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1B259-5782-4E12-A4DB-292869CE200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D9D43-E279-464E-81A3-65B27627385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082C2-FF38-4E69-812F-5C529391FE25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Click to edit Master title style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</a:p>
        </p:txBody>
      </p:sp>
      <p:sp>
        <p:nvSpPr>
          <p:cNvPr id="2488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2488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2488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2ACF98CC-9026-4377-B532-9F13BFB2006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sk-SK" sz="2400" b="1" smtClean="0">
              <a:solidFill>
                <a:srgbClr val="C41818"/>
              </a:solidFill>
              <a:latin typeface="Arial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sk-SK" sz="1400" b="1" smtClean="0">
                <a:latin typeface="Arial Unicode MS" pitchFamily="34" charset="-128"/>
              </a:rPr>
              <a:t>					</a:t>
            </a:r>
            <a:r>
              <a:rPr lang="en-GB" sz="1600" smtClean="0">
                <a:latin typeface="Arial Unicode MS" pitchFamily="34" charset="-128"/>
              </a:rPr>
              <a:t>Annual Stakeholder Seminar of the Pillar II. </a:t>
            </a:r>
          </a:p>
          <a:p>
            <a:pPr algn="l" eaLnBrk="1" hangingPunct="1">
              <a:spcBef>
                <a:spcPct val="0"/>
              </a:spcBef>
            </a:pPr>
            <a:r>
              <a:rPr lang="en-GB" sz="1600" smtClean="0">
                <a:latin typeface="Arial Unicode MS" pitchFamily="34" charset="-128"/>
              </a:rPr>
              <a:t>			         	 </a:t>
            </a:r>
            <a:r>
              <a:rPr lang="sk-SK" sz="1600" smtClean="0">
                <a:latin typeface="Arial Unicode MS" pitchFamily="34" charset="-128"/>
              </a:rPr>
              <a:t>	</a:t>
            </a:r>
            <a:r>
              <a:rPr lang="en-GB" sz="1600" smtClean="0">
                <a:latin typeface="Arial Unicode MS" pitchFamily="34" charset="-128"/>
              </a:rPr>
              <a:t>– Protecting the Environment –</a:t>
            </a:r>
          </a:p>
          <a:p>
            <a:pPr algn="l" eaLnBrk="1" hangingPunct="1">
              <a:spcBef>
                <a:spcPct val="0"/>
              </a:spcBef>
            </a:pPr>
            <a:r>
              <a:rPr lang="en-GB" sz="1600" smtClean="0">
                <a:latin typeface="Arial Unicode MS" pitchFamily="34" charset="-128"/>
              </a:rPr>
              <a:t>				</a:t>
            </a:r>
            <a:r>
              <a:rPr lang="sk-SK" sz="1600" smtClean="0">
                <a:latin typeface="Arial Unicode MS" pitchFamily="34" charset="-128"/>
              </a:rPr>
              <a:t>	</a:t>
            </a:r>
            <a:r>
              <a:rPr lang="en-GB" sz="1600" smtClean="0">
                <a:latin typeface="Arial Unicode MS" pitchFamily="34" charset="-128"/>
              </a:rPr>
              <a:t>of the EU Strategy for Danube Region</a:t>
            </a:r>
          </a:p>
          <a:p>
            <a:pPr algn="l" eaLnBrk="1" hangingPunct="1">
              <a:spcBef>
                <a:spcPct val="0"/>
              </a:spcBef>
            </a:pPr>
            <a:r>
              <a:rPr lang="en-GB" sz="1600" smtClean="0">
                <a:latin typeface="Arial Unicode MS" pitchFamily="34" charset="-128"/>
              </a:rPr>
              <a:t>				</a:t>
            </a:r>
            <a:r>
              <a:rPr lang="sk-SK" sz="1600" smtClean="0">
                <a:latin typeface="Arial Unicode MS" pitchFamily="34" charset="-128"/>
              </a:rPr>
              <a:t>	</a:t>
            </a:r>
            <a:r>
              <a:rPr lang="en-GB" sz="1600" smtClean="0">
                <a:latin typeface="Arial Unicode MS" pitchFamily="34" charset="-128"/>
              </a:rPr>
              <a:t>06 November, 2012, Budapest</a:t>
            </a:r>
            <a:r>
              <a:rPr lang="en-GB" sz="1600" b="1" smtClean="0">
                <a:latin typeface="Arial Unicode MS" pitchFamily="34" charset="-128"/>
              </a:rPr>
              <a:t>	</a:t>
            </a:r>
          </a:p>
          <a:p>
            <a:pPr eaLnBrk="1" hangingPunct="1">
              <a:spcBef>
                <a:spcPct val="0"/>
              </a:spcBef>
            </a:pPr>
            <a:endParaRPr lang="en-GB" sz="1600" b="1" smtClean="0">
              <a:latin typeface="Arial Unicode MS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en-GB" sz="1600" b="1" smtClean="0">
              <a:latin typeface="Arial Unicode MS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sk-SK" sz="1600" smtClean="0">
              <a:latin typeface="Arial Unicode MS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en-GB" sz="1600" smtClean="0">
              <a:latin typeface="Arial Unicode MS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en-GB" sz="1400" b="1" i="1" smtClean="0">
              <a:latin typeface="Arial Unicode MS" pitchFamily="34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 b="1" smtClean="0">
                <a:solidFill>
                  <a:srgbClr val="FFFF00"/>
                </a:solidFill>
                <a:latin typeface="Arial Unicode MS" pitchFamily="34" charset="-128"/>
              </a:rPr>
              <a:t>Restoring and maintenance the quality </a:t>
            </a:r>
          </a:p>
          <a:p>
            <a:pPr eaLnBrk="1" hangingPunct="1">
              <a:spcBef>
                <a:spcPct val="0"/>
              </a:spcBef>
            </a:pPr>
            <a:r>
              <a:rPr lang="en-GB" b="1" smtClean="0">
                <a:solidFill>
                  <a:srgbClr val="FFFF00"/>
                </a:solidFill>
                <a:latin typeface="Arial Unicode MS" pitchFamily="34" charset="-128"/>
              </a:rPr>
              <a:t>of waters</a:t>
            </a:r>
            <a:r>
              <a:rPr lang="en-GB" b="1" smtClean="0">
                <a:latin typeface="Arial Unicode MS" pitchFamily="34" charset="-128"/>
              </a:rPr>
              <a:t> </a:t>
            </a:r>
            <a:r>
              <a:rPr lang="en-GB" b="1" smtClean="0">
                <a:solidFill>
                  <a:srgbClr val="FFFF00"/>
                </a:solidFill>
                <a:latin typeface="Arial Unicode MS" pitchFamily="34" charset="-128"/>
              </a:rPr>
              <a:t>(EUSDR Priority </a:t>
            </a:r>
            <a:r>
              <a:rPr lang="sk-SK" b="1" smtClean="0">
                <a:solidFill>
                  <a:srgbClr val="FFFF00"/>
                </a:solidFill>
                <a:latin typeface="Arial" charset="0"/>
              </a:rPr>
              <a:t>A</a:t>
            </a:r>
            <a:r>
              <a:rPr lang="en-GB" b="1" smtClean="0">
                <a:solidFill>
                  <a:srgbClr val="FFFF00"/>
                </a:solidFill>
                <a:latin typeface="Arial Unicode MS" pitchFamily="34" charset="-128"/>
              </a:rPr>
              <a:t>rea 04)</a:t>
            </a:r>
          </a:p>
          <a:p>
            <a:pPr eaLnBrk="1" hangingPunct="1">
              <a:spcBef>
                <a:spcPct val="0"/>
              </a:spcBef>
            </a:pPr>
            <a:endParaRPr lang="en-GB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eaLnBrk="1" hangingPunct="1">
              <a:spcBef>
                <a:spcPct val="45000"/>
              </a:spcBef>
            </a:pPr>
            <a:r>
              <a:rPr lang="en-GB" sz="2500" b="1" smtClean="0">
                <a:latin typeface="Arial Unicode MS" pitchFamily="34" charset="-128"/>
              </a:rPr>
              <a:t>Radoslav Bujnovský</a:t>
            </a:r>
          </a:p>
          <a:p>
            <a:pPr eaLnBrk="1" hangingPunct="1">
              <a:spcBef>
                <a:spcPct val="45000"/>
              </a:spcBef>
            </a:pPr>
            <a:r>
              <a:rPr lang="en-GB" sz="2200" b="1" smtClean="0">
                <a:latin typeface="Arial Unicode MS" pitchFamily="34" charset="-128"/>
              </a:rPr>
              <a:t>Water Research Institute, Bratislava</a:t>
            </a:r>
          </a:p>
          <a:p>
            <a:pPr eaLnBrk="1" hangingPunct="1">
              <a:spcBef>
                <a:spcPct val="45000"/>
              </a:spcBef>
            </a:pPr>
            <a:r>
              <a:rPr lang="en-GB" sz="2200" b="1" smtClean="0">
                <a:latin typeface="Arial Unicode MS" pitchFamily="34" charset="-128"/>
              </a:rPr>
              <a:t>bujnovsky@vuvh.sk</a:t>
            </a:r>
          </a:p>
          <a:p>
            <a:pPr eaLnBrk="1" hangingPunct="1">
              <a:spcBef>
                <a:spcPct val="45000"/>
              </a:spcBef>
            </a:pPr>
            <a:endParaRPr lang="en-GB" sz="2200" b="1" smtClean="0">
              <a:latin typeface="Arial Unicode MS" pitchFamily="34" charset="-128"/>
            </a:endParaRPr>
          </a:p>
        </p:txBody>
      </p:sp>
      <p:pic>
        <p:nvPicPr>
          <p:cNvPr id="307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188913"/>
            <a:ext cx="3321050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sk-SK" sz="2200" b="1" smtClean="0">
              <a:solidFill>
                <a:srgbClr val="FFFF00"/>
              </a:solidFill>
              <a:latin typeface="Arial" charset="0"/>
            </a:endParaRP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●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</a:t>
            </a:r>
            <a:r>
              <a:rPr lang="sk-SK" sz="2200" smtClean="0">
                <a:latin typeface="Arial" charset="0"/>
                <a:sym typeface="Wingdings" pitchFamily="2" charset="2"/>
              </a:rPr>
              <a:t>Most PA04 </a:t>
            </a:r>
            <a:r>
              <a:rPr lang="en-GB" sz="2200" smtClean="0">
                <a:latin typeface="Arial" charset="0"/>
                <a:sym typeface="Wingdings" pitchFamily="2" charset="2"/>
              </a:rPr>
              <a:t>actions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are related to achiev</a:t>
            </a:r>
            <a:r>
              <a:rPr lang="en-GB" sz="2200" smtClean="0">
                <a:latin typeface="Arial" charset="0"/>
                <a:sym typeface="Wingdings" pitchFamily="2" charset="2"/>
              </a:rPr>
              <a:t>e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ment the management objectives set out in the DRBMP and reduction of nutrients in Danube river. </a:t>
            </a:r>
            <a:endParaRPr lang="en-GB" sz="22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GB" sz="22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sk-SK" sz="2200" b="1" smtClean="0">
              <a:solidFill>
                <a:srgbClr val="FFFF00"/>
              </a:solidFill>
              <a:latin typeface="Arial" charset="0"/>
            </a:endParaRPr>
          </a:p>
          <a:p>
            <a:pPr indent="-228600"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b="1" smtClean="0">
                <a:latin typeface="Arial Unicode MS" pitchFamily="34" charset="-128"/>
                <a:sym typeface="Wingdings" pitchFamily="2" charset="2"/>
              </a:rPr>
              <a:t>Integration of PA04 actions into PA04 targets</a:t>
            </a:r>
            <a:r>
              <a:rPr lang="en-GB" sz="2200" smtClean="0">
                <a:effectLst/>
                <a:latin typeface="Arial Unicode MS" pitchFamily="34" charset="-128"/>
                <a:sym typeface="Wingdings" pitchFamily="2" charset="2"/>
              </a:rPr>
              <a:t> 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effectLst/>
                <a:latin typeface="Arial Unicode MS" pitchFamily="34" charset="-128"/>
                <a:sym typeface="Wingdings" pitchFamily="2" charset="2"/>
              </a:rPr>
              <a:t>           </a:t>
            </a:r>
          </a:p>
          <a:p>
            <a:pPr indent="-22860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GB" sz="2200" smtClean="0">
              <a:effectLst/>
              <a:latin typeface="Arial Unicode MS" pitchFamily="34" charset="-128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effectLst/>
                <a:latin typeface="Arial" charset="0"/>
                <a:sym typeface="Wingdings" pitchFamily="2" charset="2"/>
              </a:rPr>
              <a:t>   </a:t>
            </a:r>
            <a:endParaRPr lang="sk-SK" sz="22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sk-SK" sz="22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sk-SK" sz="22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sk-SK" sz="22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sk-SK" sz="2200" smtClean="0">
              <a:effectLst/>
              <a:latin typeface="Arial" charset="0"/>
              <a:sym typeface="Wingdings" pitchFamily="2" charset="2"/>
            </a:endParaRPr>
          </a:p>
          <a:p>
            <a:pPr indent="-22860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GB" sz="2200" smtClean="0">
              <a:effectLst/>
              <a:latin typeface="Arial" charset="0"/>
              <a:sym typeface="Wingdings" pitchFamily="2" charset="2"/>
            </a:endParaRPr>
          </a:p>
        </p:txBody>
      </p:sp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708275"/>
            <a:ext cx="9112250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sk-SK" sz="24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400" b="1" smtClean="0">
                <a:solidFill>
                  <a:srgbClr val="FFFF00"/>
                </a:solidFill>
                <a:latin typeface="Arial Unicode MS" pitchFamily="34" charset="-128"/>
              </a:rPr>
              <a:t>B: Support of the approval of project proposals relevant to PA04 </a:t>
            </a: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400" b="1" smtClean="0">
                <a:solidFill>
                  <a:srgbClr val="FFFF00"/>
                </a:solidFill>
                <a:latin typeface="Arial Unicode MS" pitchFamily="34" charset="-128"/>
              </a:rPr>
              <a:t>    area</a:t>
            </a:r>
            <a:r>
              <a:rPr lang="en-GB" sz="2400" b="1" smtClean="0">
                <a:latin typeface="Arial Unicode MS" pitchFamily="34" charset="-128"/>
                <a:sym typeface="Wingdings" pitchFamily="2" charset="2"/>
              </a:rPr>
              <a:t> </a:t>
            </a:r>
            <a:endParaRPr lang="sk-SK" sz="2400" b="1" smtClean="0">
              <a:latin typeface="Arial Unicode MS" pitchFamily="34" charset="-128"/>
              <a:sym typeface="Wingdings" pitchFamily="2" charset="2"/>
            </a:endParaRP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GB" sz="2400" smtClean="0">
              <a:latin typeface="Arial Unicode MS" pitchFamily="34" charset="-128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olidFill>
                  <a:schemeClr val="hlink"/>
                </a:solidFill>
                <a:latin typeface="Arial Unicode MS" pitchFamily="34" charset="-128"/>
                <a:sym typeface="Wingdings" pitchFamily="2" charset="2"/>
              </a:rPr>
              <a:t>●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Priority Area 4 Ste</a:t>
            </a:r>
            <a:r>
              <a:rPr lang="sk-SK" sz="2200" smtClean="0">
                <a:latin typeface="Arial Unicode MS" pitchFamily="34" charset="-128"/>
                <a:sym typeface="Wingdings" pitchFamily="2" charset="2"/>
              </a:rPr>
              <a:t>e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ring Group can </a:t>
            </a:r>
            <a:r>
              <a:rPr lang="en-GB" sz="2200" b="1" smtClean="0">
                <a:latin typeface="Arial Unicode MS" pitchFamily="34" charset="-128"/>
                <a:sym typeface="Wingdings" pitchFamily="2" charset="2"/>
              </a:rPr>
              <a:t>label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appropriate projects as having implementation relevance for the Danube Region Strategy and support the approval and subsequent funding of proposed projects through drawing up a </a:t>
            </a:r>
            <a:r>
              <a:rPr lang="en-GB" sz="2200" b="1" smtClean="0">
                <a:latin typeface="Arial Unicode MS" pitchFamily="34" charset="-128"/>
                <a:sym typeface="Wingdings" pitchFamily="2" charset="2"/>
              </a:rPr>
              <a:t>Letter of Recommendation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. </a:t>
            </a: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GB" sz="2200" smtClean="0">
              <a:latin typeface="Arial Unicode MS" pitchFamily="34" charset="-128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	</a:t>
            </a:r>
          </a:p>
          <a:p>
            <a:pPr indent="-228600" algn="ctr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GB" sz="2200" smtClean="0">
              <a:latin typeface="Arial Unicode MS" pitchFamily="34" charset="-128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GB" sz="20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●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</a:t>
            </a:r>
            <a:r>
              <a:rPr lang="en-GB" sz="2200" b="1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List of proposed projects</a:t>
            </a:r>
            <a:r>
              <a:rPr lang="en-GB" sz="2200" b="1" smtClean="0">
                <a:solidFill>
                  <a:srgbClr val="FFFF00"/>
                </a:solidFill>
                <a:latin typeface="Arial" charset="0"/>
                <a:sym typeface="Wingdings" pitchFamily="2" charset="2"/>
              </a:rPr>
              <a:t> supplied with LoRs</a:t>
            </a:r>
            <a:r>
              <a:rPr lang="en-GB" sz="2200" b="1" smtClean="0">
                <a:latin typeface="Arial Unicode MS" pitchFamily="34" charset="-128"/>
                <a:sym typeface="Wingdings" pitchFamily="2" charset="2"/>
              </a:rPr>
              <a:t>:</a:t>
            </a:r>
            <a:endParaRPr lang="en-GB" sz="2200" b="1" smtClean="0">
              <a:latin typeface="Arial" charset="0"/>
              <a:sym typeface="Wingdings" pitchFamily="2" charset="2"/>
            </a:endParaRP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900" smtClean="0">
                <a:latin typeface="Arial" charset="0"/>
                <a:sym typeface="Wingdings" pitchFamily="2" charset="2"/>
              </a:rPr>
              <a:t>   </a:t>
            </a:r>
            <a:endParaRPr lang="en-GB" sz="2200" smtClean="0">
              <a:latin typeface="Arial" charset="0"/>
              <a:sym typeface="Wingdings" pitchFamily="2" charset="2"/>
            </a:endParaRP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latin typeface="Arial" charset="0"/>
                <a:sym typeface="Wingdings" pitchFamily="2" charset="2"/>
              </a:rPr>
              <a:t>   - </a:t>
            </a:r>
            <a:r>
              <a:rPr lang="en-GB" sz="2200" smtClean="0">
                <a:sym typeface="Wingdings" pitchFamily="2" charset="2"/>
              </a:rPr>
              <a:t>Blue Danube – Improved framework conditions for fast track</a:t>
            </a:r>
            <a:r>
              <a:rPr lang="en-GB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sym typeface="Wingdings" pitchFamily="2" charset="2"/>
              </a:rPr>
              <a:t>eco- 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  innovation in waste water treatment (Activity 04)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- ProTisza – Promoting strategic partnership enabling cooperation in 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  the Tisza river basin (Activity 02)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- Danube sediment management – assessment for restoration of 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  sediment balance in the Danube river basin (Activity 10)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   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</a:t>
            </a:r>
            <a:r>
              <a:rPr lang="en-GB" sz="2200" smtClean="0">
                <a:solidFill>
                  <a:srgbClr val="FFFF00"/>
                </a:solidFill>
                <a:sym typeface="Wingdings" pitchFamily="2" charset="2"/>
              </a:rPr>
              <a:t>- </a:t>
            </a:r>
            <a:r>
              <a:rPr lang="en-GB" sz="2200" smtClean="0">
                <a:solidFill>
                  <a:srgbClr val="FF9900"/>
                </a:solidFill>
                <a:sym typeface="Wingdings" pitchFamily="2" charset="2"/>
              </a:rPr>
              <a:t>CC-Ware – Mitigating vulnerability of water resources</a:t>
            </a:r>
            <a:r>
              <a:rPr lang="en-GB" sz="2200" smtClean="0">
                <a:sym typeface="Wingdings" pitchFamily="2" charset="2"/>
              </a:rPr>
              <a:t> (Activity 12)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- FoWaP – Forests for drinking water protection (Activity 13)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- </a:t>
            </a:r>
            <a:r>
              <a:rPr lang="en-GB" sz="2200" smtClean="0">
                <a:solidFill>
                  <a:srgbClr val="FF9900"/>
                </a:solidFill>
                <a:sym typeface="Wingdings" pitchFamily="2" charset="2"/>
              </a:rPr>
              <a:t>SEE River – Sustainable integrated management of international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olidFill>
                  <a:srgbClr val="FF9900"/>
                </a:solidFill>
                <a:sym typeface="Wingdings" pitchFamily="2" charset="2"/>
              </a:rPr>
              <a:t>     river corridors in SEE countries</a:t>
            </a:r>
            <a:r>
              <a:rPr lang="en-GB" sz="2200" smtClean="0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GB" sz="2200" smtClean="0">
                <a:sym typeface="Wingdings" pitchFamily="2" charset="2"/>
              </a:rPr>
              <a:t>(Activity 02)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- SEWABIS – Environmental status of sediment, water and biota in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  the Sava river basin (Activity 02)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GB" sz="22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●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</a:t>
            </a:r>
            <a:r>
              <a:rPr lang="en-GB" sz="2200" b="1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List of proposed projects</a:t>
            </a:r>
            <a:r>
              <a:rPr lang="en-GB" sz="2200" b="1" smtClean="0">
                <a:solidFill>
                  <a:srgbClr val="FFFF00"/>
                </a:solidFill>
                <a:latin typeface="Arial" charset="0"/>
                <a:sym typeface="Wingdings" pitchFamily="2" charset="2"/>
              </a:rPr>
              <a:t> supplied with LoRs (cont.)</a:t>
            </a:r>
            <a:r>
              <a:rPr lang="en-GB" sz="2200" b="1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:</a:t>
            </a:r>
            <a:endParaRPr lang="en-GB" sz="2200" b="1" smtClean="0">
              <a:solidFill>
                <a:srgbClr val="FFFF00"/>
              </a:solidFill>
              <a:latin typeface="Arial" charset="0"/>
              <a:sym typeface="Wingdings" pitchFamily="2" charset="2"/>
            </a:endParaRPr>
          </a:p>
          <a:p>
            <a:pPr indent="-228600" eaLnBrk="1" hangingPunct="1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- GoodWater – Strategies for development the water management</a:t>
            </a: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  instruments on water protected areas (A</a:t>
            </a:r>
            <a:r>
              <a:rPr lang="sk-SK" sz="2200" smtClean="0">
                <a:latin typeface="Arial" charset="0"/>
                <a:sym typeface="Wingdings" pitchFamily="2" charset="2"/>
              </a:rPr>
              <a:t>ctivity</a:t>
            </a:r>
            <a:r>
              <a:rPr lang="en-GB" sz="2200" smtClean="0">
                <a:sym typeface="Wingdings" pitchFamily="2" charset="2"/>
              </a:rPr>
              <a:t> 12)</a:t>
            </a:r>
          </a:p>
          <a:p>
            <a:pPr indent="-228600" eaLnBrk="1" hangingPunct="1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- PS-RED – Emissions reduction of priority substances in the Danube</a:t>
            </a: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  basin (Activity 01)  </a:t>
            </a:r>
          </a:p>
          <a:p>
            <a:pPr indent="-228600" eaLnBrk="1" hangingPunct="1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- Hydrology study for the Sava river basin (Activity 02) </a:t>
            </a:r>
          </a:p>
          <a:p>
            <a:pPr indent="-228600" eaLnBrk="1" hangingPunct="1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- </a:t>
            </a:r>
            <a:r>
              <a:rPr lang="en-GB" sz="2200" smtClean="0">
                <a:solidFill>
                  <a:srgbClr val="FF9900"/>
                </a:solidFill>
                <a:sym typeface="Wingdings" pitchFamily="2" charset="2"/>
              </a:rPr>
              <a:t>Towards sustainable sediment management using the Sava river </a:t>
            </a: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olidFill>
                  <a:srgbClr val="FF9900"/>
                </a:solidFill>
                <a:sym typeface="Wingdings" pitchFamily="2" charset="2"/>
              </a:rPr>
              <a:t>     basin as a showcase</a:t>
            </a:r>
            <a:r>
              <a:rPr lang="en-GB" sz="2200" smtClean="0">
                <a:sym typeface="Wingdings" pitchFamily="2" charset="2"/>
              </a:rPr>
              <a:t> (Activity 02)</a:t>
            </a:r>
          </a:p>
          <a:p>
            <a:pPr indent="-228600" eaLnBrk="1" hangingPunct="1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- Protection and sustainable use of water resources from alluvial</a:t>
            </a: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  aquifers in the Sava river basin (Activity 12)</a:t>
            </a:r>
          </a:p>
          <a:p>
            <a:pPr indent="-228600" eaLnBrk="1" hangingPunct="1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   - </a:t>
            </a:r>
            <a:r>
              <a:rPr lang="en-GB" sz="2200" smtClean="0">
                <a:solidFill>
                  <a:srgbClr val="FF9900"/>
                </a:solidFill>
                <a:sym typeface="Wingdings" pitchFamily="2" charset="2"/>
              </a:rPr>
              <a:t>ICZM –Improvement of the integrated coastal zone management in</a:t>
            </a: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olidFill>
                  <a:srgbClr val="FF9900"/>
                </a:solidFill>
                <a:sym typeface="Wingdings" pitchFamily="2" charset="2"/>
              </a:rPr>
              <a:t>     the Black sea region</a:t>
            </a:r>
            <a:r>
              <a:rPr lang="en-GB" sz="2200" smtClean="0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GB" sz="2200" smtClean="0">
                <a:sym typeface="Wingdings" pitchFamily="2" charset="2"/>
              </a:rPr>
              <a:t>(Activity 14)</a:t>
            </a:r>
            <a:r>
              <a:rPr lang="sk-SK" sz="2200" smtClean="0">
                <a:sym typeface="Wingdings" pitchFamily="2" charset="2"/>
              </a:rPr>
              <a:t>.</a:t>
            </a:r>
            <a:r>
              <a:rPr lang="en-GB" sz="2200" smtClean="0">
                <a:sym typeface="Wingdings" pitchFamily="2" charset="2"/>
              </a:rPr>
              <a:t> 	</a:t>
            </a: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effectLst/>
                <a:sym typeface="Wingdings" pitchFamily="2" charset="2"/>
              </a:rPr>
              <a:t>	</a:t>
            </a:r>
          </a:p>
          <a:p>
            <a:pPr indent="-22860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GB" sz="2200" smtClean="0">
              <a:effectLst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GB" sz="22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400" b="1" smtClean="0">
                <a:solidFill>
                  <a:srgbClr val="FFFF00"/>
                </a:solidFill>
                <a:latin typeface="Arial Unicode MS" pitchFamily="34" charset="-128"/>
              </a:rPr>
              <a:t>C: Development of cooperation with other PAs within and outside</a:t>
            </a: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400" b="1" smtClean="0">
                <a:solidFill>
                  <a:srgbClr val="FFFF00"/>
                </a:solidFill>
                <a:latin typeface="Arial Unicode MS" pitchFamily="34" charset="-128"/>
              </a:rPr>
              <a:t>     the Pillar B</a:t>
            </a:r>
            <a:endParaRPr lang="en-GB" sz="2400" b="1" smtClean="0">
              <a:solidFill>
                <a:srgbClr val="FFFF00"/>
              </a:solidFill>
              <a:latin typeface="Arial Unicode MS" pitchFamily="34" charset="-128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GB" sz="2200" b="1" smtClean="0">
              <a:solidFill>
                <a:srgbClr val="FFFF00"/>
              </a:solidFill>
              <a:latin typeface="Arial Unicode MS" pitchFamily="34" charset="-128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●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This is the general requirement rooted in EUSDR. 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●</a:t>
            </a:r>
            <a:r>
              <a:rPr lang="en-GB" sz="2200" smtClean="0">
                <a:latin typeface="Arial" charset="0"/>
                <a:sym typeface="Wingdings" pitchFamily="2" charset="2"/>
              </a:rPr>
              <a:t> The immediate way to encourage this process consists in:</a:t>
            </a:r>
          </a:p>
          <a:p>
            <a:pPr indent="-228600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latin typeface="Arial" charset="0"/>
                <a:sym typeface="Wingdings" pitchFamily="2" charset="2"/>
              </a:rPr>
              <a:t>    - participation of PAC 04 as members of most relevant SGs of other</a:t>
            </a: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latin typeface="Arial" charset="0"/>
                <a:sym typeface="Wingdings" pitchFamily="2" charset="2"/>
              </a:rPr>
              <a:t>      PAs for mutual information exchange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endParaRPr lang="en-GB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30000"/>
              </a:spcBef>
              <a:buFontTx/>
              <a:buNone/>
            </a:pPr>
            <a:r>
              <a:rPr lang="en-GB" sz="2200" smtClean="0">
                <a:latin typeface="Arial" charset="0"/>
                <a:sym typeface="Wingdings" pitchFamily="2" charset="2"/>
              </a:rPr>
              <a:t>    - assisting of PAC04 at preparation of cross-cutting project</a:t>
            </a: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latin typeface="Arial" charset="0"/>
                <a:sym typeface="Wingdings" pitchFamily="2" charset="2"/>
              </a:rPr>
              <a:t>      proposals through sharing available information with other project </a:t>
            </a: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latin typeface="Arial" charset="0"/>
                <a:sym typeface="Wingdings" pitchFamily="2" charset="2"/>
              </a:rPr>
              <a:t>      partners.</a:t>
            </a:r>
            <a:endParaRPr lang="en-GB" sz="2200" smtClean="0">
              <a:latin typeface="Arial Unicode MS" pitchFamily="34" charset="-128"/>
              <a:sym typeface="Wingdings" pitchFamily="2" charset="2"/>
            </a:endParaRPr>
          </a:p>
          <a:p>
            <a:pPr indent="-228600" eaLnBrk="1" hangingPunct="1">
              <a:lnSpc>
                <a:spcPct val="110000"/>
              </a:lnSpc>
              <a:spcBef>
                <a:spcPct val="30000"/>
              </a:spcBef>
              <a:buFontTx/>
              <a:buNone/>
            </a:pPr>
            <a:r>
              <a:rPr lang="en-GB" sz="2200" smtClean="0">
                <a:sym typeface="Wingdings" pitchFamily="2" charset="2"/>
              </a:rPr>
              <a:t>	</a:t>
            </a:r>
          </a:p>
          <a:p>
            <a:pPr indent="-228600" eaLnBrk="1" hangingPunct="1">
              <a:spcBef>
                <a:spcPct val="0"/>
              </a:spcBef>
              <a:buFontTx/>
              <a:buNone/>
            </a:pPr>
            <a:endParaRPr lang="en-GB" sz="220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723900" indent="-609600" algn="l" eaLnBrk="1" hangingPunct="1">
              <a:spcBef>
                <a:spcPct val="0"/>
              </a:spcBef>
              <a:defRPr/>
            </a:pPr>
            <a:endParaRPr lang="sk-SK" sz="2400" b="1" dirty="0" smtClean="0">
              <a:solidFill>
                <a:srgbClr val="FFFF00"/>
              </a:solidFill>
              <a:latin typeface="Arial" charset="0"/>
            </a:endParaRP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sk-SK" sz="2400" dirty="0" smtClean="0">
              <a:latin typeface="Arial" charset="0"/>
              <a:sym typeface="Wingdings" pitchFamily="2" charset="2"/>
            </a:endParaRP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sk-SK" sz="2400" dirty="0" smtClean="0">
              <a:latin typeface="Arial" charset="0"/>
              <a:sym typeface="Wingdings" pitchFamily="2" charset="2"/>
            </a:endParaRP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sk-SK" sz="2400" dirty="0" smtClean="0">
              <a:latin typeface="Arial" charset="0"/>
              <a:sym typeface="Wingdings" pitchFamily="2" charset="2"/>
            </a:endParaRP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sk-SK" sz="2400" dirty="0" smtClean="0">
              <a:latin typeface="Arial" charset="0"/>
              <a:sym typeface="Wingdings" pitchFamily="2" charset="2"/>
            </a:endParaRP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sk-SK" sz="2400" dirty="0" smtClean="0">
              <a:latin typeface="Arial" charset="0"/>
              <a:sym typeface="Wingdings" pitchFamily="2" charset="2"/>
            </a:endParaRP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sk-SK" sz="2400" dirty="0" smtClean="0">
              <a:latin typeface="Arial" charset="0"/>
              <a:sym typeface="Wingdings" pitchFamily="2" charset="2"/>
            </a:endParaRP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sk-SK" sz="2400" dirty="0" smtClean="0">
              <a:latin typeface="Arial" charset="0"/>
              <a:sym typeface="Wingdings" pitchFamily="2" charset="2"/>
            </a:endParaRPr>
          </a:p>
          <a:p>
            <a:pPr marL="723900" indent="-609600" eaLnBrk="1" hangingPunct="1">
              <a:spcBef>
                <a:spcPct val="0"/>
              </a:spcBef>
              <a:defRPr/>
            </a:pPr>
            <a:r>
              <a:rPr lang="en-GB" sz="4400" b="1" smtClean="0">
                <a:solidFill>
                  <a:srgbClr val="FFFF00"/>
                </a:solidFill>
                <a:latin typeface="Arial" charset="0"/>
                <a:sym typeface="Wingdings" pitchFamily="2" charset="2"/>
              </a:rPr>
              <a:t>Thank you for your attention</a:t>
            </a:r>
            <a:r>
              <a:rPr lang="en-GB" sz="2400" smtClean="0">
                <a:latin typeface="Arial" charset="0"/>
                <a:sym typeface="Wingdings" pitchFamily="2" charset="2"/>
              </a:rPr>
              <a:t> </a:t>
            </a: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en-GB" sz="2400" dirty="0" smtClean="0">
              <a:latin typeface="Arial" charset="0"/>
              <a:sym typeface="Wingdings" pitchFamily="2" charset="2"/>
            </a:endParaRP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en-GB" sz="2400" dirty="0" smtClean="0">
              <a:latin typeface="Arial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3074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marL="342900" indent="-228600" algn="l" eaLnBrk="1" hangingPunct="1">
              <a:spcBef>
                <a:spcPct val="0"/>
              </a:spcBef>
            </a:pPr>
            <a:endParaRPr lang="sk-SK" sz="24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marL="342900" indent="-228600" algn="l" eaLnBrk="1" hangingPunct="1">
              <a:lnSpc>
                <a:spcPct val="110000"/>
              </a:lnSpc>
              <a:spcBef>
                <a:spcPct val="0"/>
              </a:spcBef>
            </a:pPr>
            <a:r>
              <a:rPr lang="en-GB" sz="3000" b="1" smtClean="0">
                <a:solidFill>
                  <a:srgbClr val="FFFF00"/>
                </a:solidFill>
                <a:latin typeface="Arial Unicode MS" pitchFamily="34" charset="-128"/>
              </a:rPr>
              <a:t>Introduction</a:t>
            </a:r>
          </a:p>
          <a:p>
            <a:pPr marL="342900" indent="-228600" algn="l" eaLnBrk="1" hangingPunct="1">
              <a:lnSpc>
                <a:spcPct val="110000"/>
              </a:lnSpc>
              <a:spcBef>
                <a:spcPct val="0"/>
              </a:spcBef>
            </a:pPr>
            <a:endParaRPr lang="en-GB" sz="22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marL="342900" indent="-228600" algn="l" eaLnBrk="1" hangingPunct="1">
              <a:lnSpc>
                <a:spcPct val="110000"/>
              </a:lnSpc>
              <a:spcBef>
                <a:spcPct val="0"/>
              </a:spcBef>
            </a:pP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</a:rPr>
              <a:t>● </a:t>
            </a:r>
            <a:r>
              <a:rPr lang="en-GB" sz="2200" smtClean="0">
                <a:latin typeface="Arial Unicode MS" pitchFamily="34" charset="-128"/>
              </a:rPr>
              <a:t>Environment protection is i</a:t>
            </a:r>
            <a:r>
              <a:rPr lang="sk-SK" sz="2200" smtClean="0">
                <a:latin typeface="Arial Unicode MS" pitchFamily="34" charset="-128"/>
              </a:rPr>
              <a:t>n</a:t>
            </a:r>
            <a:r>
              <a:rPr lang="en-GB" sz="2200" smtClean="0">
                <a:latin typeface="Arial Unicode MS" pitchFamily="34" charset="-128"/>
              </a:rPr>
              <a:t>dispensable part of Danube</a:t>
            </a:r>
            <a:r>
              <a:rPr lang="sk-SK" sz="2200" smtClean="0">
                <a:latin typeface="Arial Unicode MS" pitchFamily="34" charset="-128"/>
              </a:rPr>
              <a:t> region</a:t>
            </a:r>
            <a:endParaRPr lang="en-GB" sz="2200" smtClean="0">
              <a:latin typeface="Arial Unicode MS" pitchFamily="34" charset="-128"/>
            </a:endParaRPr>
          </a:p>
          <a:p>
            <a:pPr marL="342900" indent="-228600" algn="l" eaLnBrk="1" hangingPunct="1">
              <a:lnSpc>
                <a:spcPct val="110000"/>
              </a:lnSpc>
              <a:spcBef>
                <a:spcPct val="0"/>
              </a:spcBef>
            </a:pPr>
            <a:r>
              <a:rPr lang="en-GB" sz="2200" smtClean="0">
                <a:latin typeface="Arial Unicode MS" pitchFamily="34" charset="-128"/>
              </a:rPr>
              <a:t>   development that is embedded in the recent EU strategic documents (</a:t>
            </a:r>
            <a:r>
              <a:rPr lang="sk-SK" sz="2200" smtClean="0">
                <a:latin typeface="Arial" charset="0"/>
              </a:rPr>
              <a:t>e.g. </a:t>
            </a:r>
            <a:r>
              <a:rPr lang="en-GB" sz="2200" smtClean="0">
                <a:latin typeface="Arial Unicode MS" pitchFamily="34" charset="-128"/>
              </a:rPr>
              <a:t>EU Strategy for Danube Region, Europe 2020)</a:t>
            </a:r>
            <a:r>
              <a:rPr lang="sk-SK" sz="2200" smtClean="0">
                <a:latin typeface="Arial Unicode MS" pitchFamily="34" charset="-128"/>
              </a:rPr>
              <a:t>.</a:t>
            </a:r>
          </a:p>
          <a:p>
            <a:pPr marL="342900" indent="-228600" algn="l" eaLnBrk="1" hangingPunct="1">
              <a:lnSpc>
                <a:spcPct val="110000"/>
              </a:lnSpc>
              <a:spcBef>
                <a:spcPct val="0"/>
              </a:spcBef>
            </a:pPr>
            <a:endParaRPr lang="sk-SK" sz="2200" smtClean="0">
              <a:solidFill>
                <a:schemeClr val="hlink"/>
              </a:solidFill>
              <a:latin typeface="Arial Unicode MS" pitchFamily="34" charset="-128"/>
            </a:endParaRPr>
          </a:p>
          <a:p>
            <a:pPr marL="342900" indent="-228600" algn="l" eaLnBrk="1" hangingPunct="1">
              <a:lnSpc>
                <a:spcPct val="110000"/>
              </a:lnSpc>
              <a:spcBef>
                <a:spcPct val="0"/>
              </a:spcBef>
            </a:pP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</a:rPr>
              <a:t>● </a:t>
            </a:r>
            <a:r>
              <a:rPr lang="en-GB" sz="2200" smtClean="0">
                <a:latin typeface="Arial Unicode MS" pitchFamily="34" charset="-128"/>
              </a:rPr>
              <a:t>In harmony with concept of sustainable development, one of four EUSDR pillars represents the area of environment.</a:t>
            </a:r>
            <a:endParaRPr lang="sk-SK" sz="2200" smtClean="0">
              <a:latin typeface="Arial Unicode MS" pitchFamily="34" charset="-128"/>
            </a:endParaRPr>
          </a:p>
          <a:p>
            <a:pPr marL="342900" indent="-228600" algn="l" eaLnBrk="1" hangingPunct="1">
              <a:lnSpc>
                <a:spcPct val="110000"/>
              </a:lnSpc>
              <a:spcBef>
                <a:spcPct val="0"/>
              </a:spcBef>
            </a:pPr>
            <a:endParaRPr lang="sk-SK" sz="2200" smtClean="0">
              <a:latin typeface="Arial Unicode MS" pitchFamily="34" charset="-128"/>
            </a:endParaRPr>
          </a:p>
          <a:p>
            <a:pPr marL="342900" indent="-228600" algn="l" eaLnBrk="1" hangingPunct="1">
              <a:lnSpc>
                <a:spcPct val="110000"/>
              </a:lnSpc>
              <a:spcBef>
                <a:spcPct val="0"/>
              </a:spcBef>
            </a:pP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</a:rPr>
              <a:t>● </a:t>
            </a:r>
            <a:r>
              <a:rPr lang="en-GB" sz="2200" smtClean="0">
                <a:latin typeface="Arial Unicode MS" pitchFamily="34" charset="-128"/>
              </a:rPr>
              <a:t>Sustainable use</a:t>
            </a:r>
            <a:r>
              <a:rPr lang="en-GB" sz="2200" smtClean="0">
                <a:latin typeface="Arial" charset="0"/>
              </a:rPr>
              <a:t> of t</a:t>
            </a:r>
            <a:r>
              <a:rPr lang="en-GB" sz="2200" smtClean="0">
                <a:latin typeface="Arial Unicode MS" pitchFamily="34" charset="-128"/>
              </a:rPr>
              <a:t>he Danube Region</a:t>
            </a:r>
            <a:r>
              <a:rPr lang="sk-SK" sz="2200" smtClean="0">
                <a:latin typeface="Arial" charset="0"/>
              </a:rPr>
              <a:t>,</a:t>
            </a:r>
            <a:r>
              <a:rPr lang="en-GB" sz="2200" smtClean="0">
                <a:latin typeface="Arial" charset="0"/>
              </a:rPr>
              <a:t>  </a:t>
            </a:r>
            <a:endParaRPr lang="sk-SK" sz="2200" smtClean="0">
              <a:latin typeface="Arial" charset="0"/>
            </a:endParaRPr>
          </a:p>
          <a:p>
            <a:pPr marL="342900" indent="-228600" algn="l" eaLnBrk="1" hangingPunct="1">
              <a:lnSpc>
                <a:spcPct val="110000"/>
              </a:lnSpc>
              <a:spcBef>
                <a:spcPct val="0"/>
              </a:spcBef>
            </a:pPr>
            <a:r>
              <a:rPr lang="sk-SK" sz="2200" smtClean="0">
                <a:latin typeface="Arial" charset="0"/>
              </a:rPr>
              <a:t>   </a:t>
            </a:r>
            <a:r>
              <a:rPr lang="en-GB" sz="2200" smtClean="0">
                <a:latin typeface="Arial" charset="0"/>
              </a:rPr>
              <a:t>as</a:t>
            </a:r>
            <a:r>
              <a:rPr lang="en-GB" sz="2200" smtClean="0">
                <a:latin typeface="Arial Unicode MS" pitchFamily="34" charset="-128"/>
              </a:rPr>
              <a:t> </a:t>
            </a:r>
            <a:r>
              <a:rPr lang="en-GB" sz="2200" smtClean="0">
                <a:latin typeface="Arial" charset="0"/>
              </a:rPr>
              <a:t>a </a:t>
            </a:r>
            <a:r>
              <a:rPr lang="en-GB" sz="2200" smtClean="0">
                <a:latin typeface="Arial Unicode MS" pitchFamily="34" charset="-128"/>
              </a:rPr>
              <a:t>major international hydrological basin and ecological corridor</a:t>
            </a:r>
            <a:r>
              <a:rPr lang="sk-SK" sz="2200" smtClean="0">
                <a:latin typeface="Arial" charset="0"/>
              </a:rPr>
              <a:t>,</a:t>
            </a:r>
            <a:r>
              <a:rPr lang="en-GB" sz="2200" smtClean="0">
                <a:latin typeface="Arial Unicode MS" pitchFamily="34" charset="-128"/>
              </a:rPr>
              <a:t> requires a regional approach to</a:t>
            </a:r>
            <a:endParaRPr lang="sk-SK" sz="2200" smtClean="0">
              <a:latin typeface="Arial" charset="0"/>
            </a:endParaRPr>
          </a:p>
          <a:p>
            <a:pPr marL="342900" indent="-228600" algn="l" eaLnBrk="1" hangingPunct="1">
              <a:lnSpc>
                <a:spcPct val="110000"/>
              </a:lnSpc>
              <a:spcBef>
                <a:spcPct val="0"/>
              </a:spcBef>
            </a:pPr>
            <a:r>
              <a:rPr lang="sk-SK" sz="2200" smtClean="0">
                <a:latin typeface="Arial" charset="0"/>
              </a:rPr>
              <a:t>  </a:t>
            </a:r>
            <a:r>
              <a:rPr lang="en-GB" sz="2200" smtClean="0">
                <a:latin typeface="Arial Unicode MS" pitchFamily="34" charset="-128"/>
              </a:rPr>
              <a:t> nature conservation, spatial planning and water management.</a:t>
            </a:r>
            <a:endParaRPr lang="en-GB" sz="2600" smtClean="0">
              <a:solidFill>
                <a:srgbClr val="FFFF00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3074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spcBef>
                <a:spcPct val="0"/>
              </a:spcBef>
              <a:buFontTx/>
              <a:buNone/>
            </a:pPr>
            <a:endParaRPr lang="sk-SK" sz="2400" b="1" smtClean="0">
              <a:solidFill>
                <a:srgbClr val="FFFF00"/>
              </a:solidFill>
              <a:latin typeface="Arial" charset="0"/>
            </a:endParaRP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</a:rPr>
              <a:t>● </a:t>
            </a:r>
            <a:r>
              <a:rPr lang="en-GB" sz="2200" smtClean="0">
                <a:latin typeface="Arial Unicode MS" pitchFamily="34" charset="-128"/>
              </a:rPr>
              <a:t>Water quality represents world-wide significant policy problem.</a:t>
            </a: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latin typeface="Arial Unicode MS" pitchFamily="34" charset="-128"/>
              </a:rPr>
              <a:t>   Reaching the good state of waters through the implementation of WFD in EU countries </a:t>
            </a:r>
            <a:r>
              <a:rPr lang="en-GB" sz="2200" smtClean="0">
                <a:latin typeface="Arial" charset="0"/>
              </a:rPr>
              <a:t>and relevant national legislation in non EU countries </a:t>
            </a:r>
            <a:r>
              <a:rPr lang="en-GB" sz="2200" smtClean="0">
                <a:latin typeface="Arial Unicode MS" pitchFamily="34" charset="-128"/>
              </a:rPr>
              <a:t>is perceived as a basic precondition of prosperous Danube Region development. </a:t>
            </a: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GB" sz="2200" smtClean="0">
              <a:latin typeface="Arial Unicode MS" pitchFamily="34" charset="-128"/>
            </a:endParaRPr>
          </a:p>
          <a:p>
            <a:pPr indent="-228600">
              <a:lnSpc>
                <a:spcPct val="110000"/>
              </a:lnSpc>
              <a:buFontTx/>
              <a:buNone/>
            </a:pP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</a:rPr>
              <a:t>●</a:t>
            </a:r>
            <a:r>
              <a:rPr lang="en-GB" sz="2200" smtClean="0">
                <a:latin typeface="Arial Unicode MS" pitchFamily="34" charset="-128"/>
              </a:rPr>
              <a:t> Although the water pollution is mainly problem of agricultural activities and untreated sewage, </a:t>
            </a:r>
            <a:endParaRPr lang="sk-SK" sz="2200" smtClean="0">
              <a:latin typeface="Arial" charset="0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</a:rPr>
              <a:t>   </a:t>
            </a:r>
            <a:r>
              <a:rPr lang="en-GB" sz="2200" smtClean="0">
                <a:latin typeface="Arial Unicode MS" pitchFamily="34" charset="-128"/>
              </a:rPr>
              <a:t>the environmental impact of transport links, tourist development, or new energy-producing facilities is not negligible.</a:t>
            </a: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GB" sz="2200" smtClean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3074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marL="342900" indent="-228600" algn="l" eaLnBrk="1" hangingPunct="1">
              <a:spcBef>
                <a:spcPct val="0"/>
              </a:spcBef>
            </a:pPr>
            <a:endParaRPr lang="sk-SK" sz="2400" b="1" smtClean="0">
              <a:solidFill>
                <a:srgbClr val="FFFF00"/>
              </a:solidFill>
              <a:latin typeface="Arial" charset="0"/>
            </a:endParaRPr>
          </a:p>
          <a:p>
            <a:pPr marL="342900" indent="-228600" algn="l" eaLnBrk="1" hangingPunct="1">
              <a:spcBef>
                <a:spcPct val="0"/>
              </a:spcBef>
            </a:pPr>
            <a:r>
              <a:rPr lang="en-GB" sz="3000" b="1" smtClean="0">
                <a:solidFill>
                  <a:srgbClr val="FFFF00"/>
                </a:solidFill>
                <a:latin typeface="Arial Unicode MS" pitchFamily="34" charset="-128"/>
              </a:rPr>
              <a:t>Mandate of </a:t>
            </a:r>
            <a:r>
              <a:rPr lang="sk-SK" sz="3000" b="1" smtClean="0">
                <a:solidFill>
                  <a:srgbClr val="FFFF00"/>
                </a:solidFill>
                <a:latin typeface="Arial Unicode MS" pitchFamily="34" charset="-128"/>
              </a:rPr>
              <a:t>EUSDR </a:t>
            </a:r>
            <a:r>
              <a:rPr lang="en-GB" sz="3000" b="1" smtClean="0">
                <a:solidFill>
                  <a:srgbClr val="FFFF00"/>
                </a:solidFill>
                <a:latin typeface="Arial Unicode MS" pitchFamily="34" charset="-128"/>
              </a:rPr>
              <a:t>PA 04</a:t>
            </a:r>
            <a:r>
              <a:rPr lang="en-GB" sz="4400" b="1" smtClean="0">
                <a:solidFill>
                  <a:srgbClr val="FFFF00"/>
                </a:solidFill>
                <a:latin typeface="Arial Unicode MS" pitchFamily="34" charset="-128"/>
              </a:rPr>
              <a:t> </a:t>
            </a:r>
          </a:p>
          <a:p>
            <a:pPr marL="342900" indent="-228600" algn="l" eaLnBrk="1" hangingPunct="1">
              <a:spcBef>
                <a:spcPct val="0"/>
              </a:spcBef>
            </a:pPr>
            <a:endParaRPr lang="en-GB" sz="2200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marL="342900" indent="-228600" algn="l" eaLnBrk="1" hangingPunct="1">
              <a:spcBef>
                <a:spcPct val="0"/>
              </a:spcBef>
            </a:pPr>
            <a:r>
              <a:rPr lang="sk-SK" sz="2200" b="1" smtClean="0">
                <a:solidFill>
                  <a:srgbClr val="FFFF00"/>
                </a:solidFill>
                <a:latin typeface="Arial Unicode MS" pitchFamily="34" charset="-128"/>
              </a:rPr>
              <a:t>A:</a:t>
            </a: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</a:rPr>
              <a:t> </a:t>
            </a:r>
            <a:r>
              <a:rPr lang="en-GB" sz="2200" smtClean="0">
                <a:latin typeface="Arial Unicode MS" pitchFamily="34" charset="-128"/>
              </a:rPr>
              <a:t>Provision of activities focused on improvement of</a:t>
            </a:r>
          </a:p>
          <a:p>
            <a:pPr marL="342900" indent="-228600" algn="l" eaLnBrk="1" hangingPunct="1">
              <a:spcBef>
                <a:spcPct val="0"/>
              </a:spcBef>
            </a:pPr>
            <a:r>
              <a:rPr lang="en-GB" sz="2200" smtClean="0">
                <a:latin typeface="Arial Unicode MS" pitchFamily="34" charset="-128"/>
              </a:rPr>
              <a:t>   </a:t>
            </a:r>
            <a:r>
              <a:rPr lang="sk-SK" sz="2200" smtClean="0">
                <a:latin typeface="Arial Unicode MS" pitchFamily="34" charset="-128"/>
              </a:rPr>
              <a:t> </a:t>
            </a:r>
            <a:r>
              <a:rPr lang="sk-SK" sz="2200" smtClean="0">
                <a:latin typeface="Arial" charset="0"/>
              </a:rPr>
              <a:t> </a:t>
            </a:r>
            <a:r>
              <a:rPr lang="en-GB" sz="2200" smtClean="0">
                <a:latin typeface="Arial Unicode MS" pitchFamily="34" charset="-128"/>
              </a:rPr>
              <a:t>water quality in Danube Region countries through fulfilment </a:t>
            </a:r>
          </a:p>
          <a:p>
            <a:pPr marL="342900" indent="-228600" algn="l" eaLnBrk="1" hangingPunct="1">
              <a:spcBef>
                <a:spcPct val="0"/>
              </a:spcBef>
            </a:pPr>
            <a:r>
              <a:rPr lang="en-GB" sz="2200" smtClean="0">
                <a:latin typeface="Arial Unicode MS" pitchFamily="34" charset="-128"/>
              </a:rPr>
              <a:t>    </a:t>
            </a:r>
            <a:r>
              <a:rPr lang="sk-SK" sz="2200" smtClean="0">
                <a:latin typeface="Arial" charset="0"/>
              </a:rPr>
              <a:t> </a:t>
            </a:r>
            <a:r>
              <a:rPr lang="en-GB" sz="2200" smtClean="0">
                <a:latin typeface="Arial Unicode MS" pitchFamily="34" charset="-128"/>
              </a:rPr>
              <a:t>of targets and actions. </a:t>
            </a:r>
          </a:p>
          <a:p>
            <a:pPr marL="342900" indent="-228600" algn="l" eaLnBrk="1" hangingPunct="1">
              <a:spcBef>
                <a:spcPct val="0"/>
              </a:spcBef>
            </a:pPr>
            <a:endParaRPr lang="en-GB" sz="2200" smtClean="0">
              <a:latin typeface="Arial Unicode MS" pitchFamily="34" charset="-128"/>
            </a:endParaRPr>
          </a:p>
          <a:p>
            <a:pPr marL="342900" indent="-228600" algn="l" eaLnBrk="1" hangingPunct="1">
              <a:spcBef>
                <a:spcPct val="0"/>
              </a:spcBef>
            </a:pPr>
            <a:r>
              <a:rPr lang="en-GB" sz="2200" b="1" smtClean="0">
                <a:solidFill>
                  <a:srgbClr val="FFFF00"/>
                </a:solidFill>
                <a:latin typeface="Arial Unicode MS" pitchFamily="34" charset="-128"/>
              </a:rPr>
              <a:t>B:</a:t>
            </a:r>
            <a:r>
              <a:rPr lang="en-GB" sz="2200" smtClean="0">
                <a:latin typeface="Arial Unicode MS" pitchFamily="34" charset="-128"/>
              </a:rPr>
              <a:t> Support of the approval of project proposals relevant to PA04 </a:t>
            </a:r>
          </a:p>
          <a:p>
            <a:pPr marL="342900" indent="-228600" algn="l" eaLnBrk="1" hangingPunct="1">
              <a:spcBef>
                <a:spcPct val="0"/>
              </a:spcBef>
            </a:pPr>
            <a:r>
              <a:rPr lang="en-GB" sz="2200" smtClean="0">
                <a:latin typeface="Arial Unicode MS" pitchFamily="34" charset="-128"/>
              </a:rPr>
              <a:t>    </a:t>
            </a:r>
          </a:p>
          <a:p>
            <a:pPr marL="342900" indent="-228600" algn="l" eaLnBrk="1" hangingPunct="1">
              <a:spcBef>
                <a:spcPct val="0"/>
              </a:spcBef>
            </a:pPr>
            <a:r>
              <a:rPr lang="en-GB" sz="2200" b="1" smtClean="0">
                <a:solidFill>
                  <a:srgbClr val="FFFF00"/>
                </a:solidFill>
                <a:latin typeface="Arial Unicode MS" pitchFamily="34" charset="-128"/>
              </a:rPr>
              <a:t>C:</a:t>
            </a: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</a:rPr>
              <a:t> </a:t>
            </a:r>
            <a:r>
              <a:rPr lang="en-GB" sz="2200" smtClean="0">
                <a:latin typeface="Arial Unicode MS" pitchFamily="34" charset="-128"/>
              </a:rPr>
              <a:t>Development of cooperation with other P</a:t>
            </a:r>
            <a:r>
              <a:rPr lang="sk-SK" sz="2200" smtClean="0">
                <a:latin typeface="Arial Unicode MS" pitchFamily="34" charset="-128"/>
              </a:rPr>
              <a:t>A</a:t>
            </a:r>
            <a:r>
              <a:rPr lang="en-GB" sz="2200" smtClean="0">
                <a:latin typeface="Arial Unicode MS" pitchFamily="34" charset="-128"/>
              </a:rPr>
              <a:t>s within and outside</a:t>
            </a:r>
          </a:p>
          <a:p>
            <a:pPr marL="342900" indent="-228600" algn="l" eaLnBrk="1" hangingPunct="1">
              <a:spcBef>
                <a:spcPct val="0"/>
              </a:spcBef>
            </a:pPr>
            <a:r>
              <a:rPr lang="en-GB" sz="2200" smtClean="0">
                <a:latin typeface="Arial Unicode MS" pitchFamily="34" charset="-128"/>
              </a:rPr>
              <a:t>     the Pillar B.   </a:t>
            </a:r>
            <a:endParaRPr lang="en-GB" sz="2200" smtClean="0">
              <a:latin typeface="Arial" charset="0"/>
            </a:endParaRPr>
          </a:p>
          <a:p>
            <a:pPr marL="342900" indent="-228600" algn="l" eaLnBrk="1" hangingPunct="1">
              <a:spcBef>
                <a:spcPct val="0"/>
              </a:spcBef>
            </a:pPr>
            <a:endParaRPr lang="en-GB" sz="22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394825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marL="342900" indent="-228600" algn="l" eaLnBrk="1" hangingPunct="1">
              <a:lnSpc>
                <a:spcPct val="110000"/>
              </a:lnSpc>
              <a:spcBef>
                <a:spcPct val="0"/>
              </a:spcBef>
            </a:pPr>
            <a:endParaRPr lang="sk-SK" sz="2400" b="1" smtClean="0">
              <a:solidFill>
                <a:srgbClr val="FFFF00"/>
              </a:solidFill>
              <a:latin typeface="Arial" charset="0"/>
            </a:endParaRPr>
          </a:p>
          <a:p>
            <a:pPr marL="342900" indent="-228600" algn="l" eaLnBrk="1" hangingPunct="1">
              <a:lnSpc>
                <a:spcPct val="110000"/>
              </a:lnSpc>
              <a:spcBef>
                <a:spcPct val="0"/>
              </a:spcBef>
            </a:pPr>
            <a:r>
              <a:rPr lang="sk-SK" sz="2400" b="1" smtClean="0">
                <a:solidFill>
                  <a:srgbClr val="FFFF00"/>
                </a:solidFill>
                <a:latin typeface="Arial Unicode MS" pitchFamily="34" charset="-128"/>
              </a:rPr>
              <a:t>A:</a:t>
            </a:r>
            <a:r>
              <a:rPr lang="en-GB" sz="2400" b="1" smtClean="0">
                <a:solidFill>
                  <a:srgbClr val="FFFF00"/>
                </a:solidFill>
                <a:latin typeface="Arial Unicode MS" pitchFamily="34" charset="-128"/>
              </a:rPr>
              <a:t> Provision of activities focused on improvement of</a:t>
            </a:r>
          </a:p>
          <a:p>
            <a:pPr marL="342900" indent="-228600" algn="l" eaLnBrk="1" hangingPunct="1">
              <a:lnSpc>
                <a:spcPct val="110000"/>
              </a:lnSpc>
              <a:spcBef>
                <a:spcPct val="0"/>
              </a:spcBef>
            </a:pPr>
            <a:r>
              <a:rPr lang="en-GB" sz="2400" b="1" smtClean="0">
                <a:solidFill>
                  <a:srgbClr val="FFFF00"/>
                </a:solidFill>
                <a:latin typeface="Arial Unicode MS" pitchFamily="34" charset="-128"/>
              </a:rPr>
              <a:t>   </a:t>
            </a:r>
            <a:r>
              <a:rPr lang="sk-SK" sz="2400" b="1" smtClean="0">
                <a:solidFill>
                  <a:srgbClr val="FFFF00"/>
                </a:solidFill>
                <a:latin typeface="Arial Unicode MS" pitchFamily="34" charset="-128"/>
              </a:rPr>
              <a:t> </a:t>
            </a:r>
            <a:r>
              <a:rPr lang="en-GB" sz="2400" b="1" smtClean="0">
                <a:solidFill>
                  <a:srgbClr val="FFFF00"/>
                </a:solidFill>
                <a:latin typeface="Arial Unicode MS" pitchFamily="34" charset="-128"/>
              </a:rPr>
              <a:t>water quality in Danube Region countries through fulfilment </a:t>
            </a:r>
            <a:endParaRPr lang="sk-SK" sz="24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marL="342900" indent="-228600" algn="l" eaLnBrk="1" hangingPunct="1">
              <a:lnSpc>
                <a:spcPct val="110000"/>
              </a:lnSpc>
              <a:spcBef>
                <a:spcPct val="0"/>
              </a:spcBef>
            </a:pPr>
            <a:r>
              <a:rPr lang="sk-SK" sz="2400" b="1" smtClean="0">
                <a:solidFill>
                  <a:srgbClr val="FFFF00"/>
                </a:solidFill>
                <a:latin typeface="Arial Unicode MS" pitchFamily="34" charset="-128"/>
              </a:rPr>
              <a:t>    </a:t>
            </a:r>
            <a:r>
              <a:rPr lang="en-GB" sz="2400" b="1" smtClean="0">
                <a:solidFill>
                  <a:srgbClr val="FFFF00"/>
                </a:solidFill>
                <a:latin typeface="Arial Unicode MS" pitchFamily="34" charset="-128"/>
              </a:rPr>
              <a:t>of </a:t>
            </a:r>
            <a:r>
              <a:rPr lang="sk-SK" sz="2400" b="1" smtClean="0">
                <a:solidFill>
                  <a:srgbClr val="FFFF00"/>
                </a:solidFill>
                <a:latin typeface="Arial Unicode MS" pitchFamily="34" charset="-128"/>
              </a:rPr>
              <a:t> </a:t>
            </a:r>
            <a:r>
              <a:rPr lang="en-GB" sz="2400" b="1" smtClean="0">
                <a:solidFill>
                  <a:srgbClr val="FFFF00"/>
                </a:solidFill>
                <a:latin typeface="Arial Unicode MS" pitchFamily="34" charset="-128"/>
              </a:rPr>
              <a:t>targets and actions</a:t>
            </a:r>
            <a:r>
              <a:rPr lang="en-GB" sz="2400" b="1" smtClean="0">
                <a:solidFill>
                  <a:schemeClr val="hlink"/>
                </a:solidFill>
                <a:latin typeface="Arial Unicode MS" pitchFamily="34" charset="-128"/>
              </a:rPr>
              <a:t> </a:t>
            </a:r>
            <a:endParaRPr lang="sk-SK" sz="2400" b="1" smtClean="0">
              <a:solidFill>
                <a:schemeClr val="hlink"/>
              </a:solidFill>
              <a:latin typeface="Arial Unicode MS" pitchFamily="34" charset="-128"/>
            </a:endParaRPr>
          </a:p>
          <a:p>
            <a:pPr marL="342900" indent="-228600" algn="l" eaLnBrk="1" hangingPunct="1">
              <a:lnSpc>
                <a:spcPct val="110000"/>
              </a:lnSpc>
              <a:spcBef>
                <a:spcPct val="0"/>
              </a:spcBef>
            </a:pPr>
            <a:endParaRPr lang="sk-SK" sz="2200" b="1" smtClean="0">
              <a:solidFill>
                <a:schemeClr val="hlink"/>
              </a:solidFill>
              <a:latin typeface="Arial" charset="0"/>
            </a:endParaRPr>
          </a:p>
          <a:p>
            <a:pPr marL="342900" indent="-228600" algn="l">
              <a:lnSpc>
                <a:spcPct val="110000"/>
              </a:lnSpc>
              <a:spcBef>
                <a:spcPct val="0"/>
              </a:spcBef>
            </a:pP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</a:rPr>
              <a:t>● </a:t>
            </a:r>
            <a:r>
              <a:rPr lang="en-GB" sz="2200" smtClean="0">
                <a:latin typeface="Arial Unicode MS" pitchFamily="34" charset="-128"/>
              </a:rPr>
              <a:t>The River Basin Management Plans set concrete targets and </a:t>
            </a:r>
          </a:p>
          <a:p>
            <a:pPr marL="342900" indent="-228600" algn="l">
              <a:lnSpc>
                <a:spcPct val="110000"/>
              </a:lnSpc>
              <a:spcBef>
                <a:spcPct val="0"/>
              </a:spcBef>
            </a:pPr>
            <a:r>
              <a:rPr lang="en-GB" sz="2200" smtClean="0">
                <a:latin typeface="Arial Unicode MS" pitchFamily="34" charset="-128"/>
              </a:rPr>
              <a:t>   </a:t>
            </a:r>
            <a:r>
              <a:rPr lang="sk-SK" sz="2200" smtClean="0">
                <a:latin typeface="Arial Unicode MS" pitchFamily="34" charset="-128"/>
              </a:rPr>
              <a:t> </a:t>
            </a:r>
            <a:r>
              <a:rPr lang="en-GB" sz="2200" smtClean="0">
                <a:latin typeface="Arial Unicode MS" pitchFamily="34" charset="-128"/>
              </a:rPr>
              <a:t>measures that improve water quality through reducing pollution from </a:t>
            </a:r>
            <a:r>
              <a:rPr lang="sk-SK" sz="2200" smtClean="0">
                <a:latin typeface="Arial Unicode MS" pitchFamily="34" charset="-128"/>
              </a:rPr>
              <a:t> </a:t>
            </a:r>
          </a:p>
          <a:p>
            <a:pPr marL="342900" indent="-228600" algn="l">
              <a:lnSpc>
                <a:spcPct val="110000"/>
              </a:lnSpc>
              <a:spcBef>
                <a:spcPct val="0"/>
              </a:spcBef>
            </a:pPr>
            <a:r>
              <a:rPr lang="sk-SK" sz="2200" smtClean="0">
                <a:latin typeface="Arial Unicode MS" pitchFamily="34" charset="-128"/>
              </a:rPr>
              <a:t>    </a:t>
            </a:r>
            <a:r>
              <a:rPr lang="en-GB" sz="2200" smtClean="0">
                <a:latin typeface="Arial Unicode MS" pitchFamily="34" charset="-128"/>
              </a:rPr>
              <a:t>organic, nutrient or hazardous substances.</a:t>
            </a:r>
          </a:p>
          <a:p>
            <a:pPr marL="342900" indent="-228600" algn="l">
              <a:lnSpc>
                <a:spcPct val="110000"/>
              </a:lnSpc>
              <a:spcBef>
                <a:spcPct val="40000"/>
              </a:spcBef>
            </a:pP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</a:rPr>
              <a:t>●</a:t>
            </a:r>
            <a:r>
              <a:rPr lang="en-GB" sz="2200" smtClean="0">
                <a:latin typeface="Arial Unicode MS" pitchFamily="34" charset="-128"/>
              </a:rPr>
              <a:t> In harmony with that, PA 04 has defined 5 targets and 14 actions</a:t>
            </a:r>
            <a:r>
              <a:rPr lang="sk-SK" sz="2200" smtClean="0">
                <a:latin typeface="Arial Unicode MS" pitchFamily="34" charset="-128"/>
              </a:rPr>
              <a:t>.</a:t>
            </a:r>
            <a:r>
              <a:rPr lang="en-GB" sz="2200" smtClean="0">
                <a:latin typeface="Arial Unicode MS" pitchFamily="34" charset="-128"/>
              </a:rPr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394825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lnSpc>
                <a:spcPct val="110000"/>
              </a:lnSpc>
              <a:spcBef>
                <a:spcPct val="70000"/>
              </a:spcBef>
              <a:buFontTx/>
              <a:buNone/>
            </a:pPr>
            <a:endParaRPr lang="sk-SK" sz="24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●</a:t>
            </a:r>
            <a:r>
              <a:rPr lang="en-GB" sz="2200" smtClean="0">
                <a:solidFill>
                  <a:schemeClr val="hlink"/>
                </a:solidFill>
                <a:latin typeface="Arial Unicode MS" pitchFamily="34" charset="-128"/>
                <a:sym typeface="Wingdings" pitchFamily="2" charset="2"/>
              </a:rPr>
              <a:t> </a:t>
            </a:r>
            <a:r>
              <a:rPr lang="en-GB" sz="2200" b="1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PA04 </a:t>
            </a:r>
            <a:r>
              <a:rPr lang="sk-SK" sz="2200" b="1" smtClean="0">
                <a:solidFill>
                  <a:srgbClr val="FFFF00"/>
                </a:solidFill>
                <a:latin typeface="Arial" charset="0"/>
                <a:sym typeface="Wingdings" pitchFamily="2" charset="2"/>
              </a:rPr>
              <a:t>TARGETS</a:t>
            </a:r>
            <a:r>
              <a:rPr lang="en-GB" sz="2200" b="1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:</a:t>
            </a:r>
          </a:p>
          <a:p>
            <a:pPr indent="-228600" eaLnBrk="1" hangingPunct="1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1. Achieve the management objectives set out in the Danube River 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Basin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Management </a:t>
            </a:r>
            <a:r>
              <a:rPr lang="sk-SK" sz="2200" smtClean="0">
                <a:latin typeface="Arial" charset="0"/>
                <a:sym typeface="Wingdings" pitchFamily="2" charset="2"/>
              </a:rPr>
              <a:t>P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lan</a:t>
            </a:r>
          </a:p>
          <a:p>
            <a:pPr indent="-228600" eaLnBrk="1" hangingPunct="1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  2. Reduce the nutrient levels in the Danube river to allow the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recovery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of the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Black sea ecosystems to conditions similar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to</a:t>
            </a:r>
            <a:r>
              <a:rPr lang="sk-SK" sz="2200" smtClean="0">
                <a:latin typeface="Arial Unicode MS" pitchFamily="34" charset="-128"/>
                <a:sym typeface="Wingdings" pitchFamily="2" charset="2"/>
              </a:rPr>
              <a:t> 1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960s</a:t>
            </a:r>
          </a:p>
          <a:p>
            <a:pPr indent="-228600" eaLnBrk="1" hangingPunct="1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  3. Elaborate a Danube delta analysis report  by 2013 as a step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towards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completion of the Delta management plan, which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shall be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adopted by 2015 </a:t>
            </a:r>
          </a:p>
          <a:p>
            <a:pPr indent="-228600" eaLnBrk="1" hangingPunct="1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  4. Elaborate, adopt and implement sub basin management plans,</a:t>
            </a:r>
            <a:r>
              <a:rPr lang="sk-SK" sz="2200" smtClean="0">
                <a:latin typeface="Arial Unicode MS" pitchFamily="34" charset="-128"/>
                <a:sym typeface="Wingdings" pitchFamily="2" charset="2"/>
              </a:rPr>
              <a:t> 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such as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Sava, Tisza and Prut sub basins</a:t>
            </a:r>
          </a:p>
          <a:p>
            <a:pPr indent="-228600" eaLnBrk="1" hangingPunct="1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latin typeface="Arial Unicode MS" pitchFamily="34" charset="-128"/>
              </a:rPr>
              <a:t>   5. Secure viable populations of Danube sturgeon species</a:t>
            </a:r>
            <a:r>
              <a:rPr lang="sk-SK" sz="2200" smtClean="0">
                <a:latin typeface="Arial Unicode MS" pitchFamily="34" charset="-128"/>
              </a:rPr>
              <a:t>.</a:t>
            </a:r>
            <a:r>
              <a:rPr lang="en-GB" sz="2200" smtClean="0">
                <a:latin typeface="Arial Unicode MS" pitchFamily="34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396413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GB" sz="24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● </a:t>
            </a:r>
            <a:r>
              <a:rPr lang="en-GB" sz="2200" b="1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PA</a:t>
            </a:r>
            <a:r>
              <a:rPr lang="sk-SK" sz="2200" b="1" smtClean="0">
                <a:solidFill>
                  <a:srgbClr val="FFFF00"/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GB" sz="2200" b="1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04 </a:t>
            </a:r>
            <a:r>
              <a:rPr lang="sk-SK" sz="2200" b="1" smtClean="0">
                <a:solidFill>
                  <a:srgbClr val="FFFF00"/>
                </a:solidFill>
                <a:latin typeface="Arial" charset="0"/>
                <a:sym typeface="Wingdings" pitchFamily="2" charset="2"/>
              </a:rPr>
              <a:t>ACTIONS</a:t>
            </a:r>
            <a:r>
              <a:rPr lang="en-GB" sz="2200" b="1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:</a:t>
            </a:r>
            <a:endParaRPr lang="sk-SK" sz="2200" b="1" smtClean="0">
              <a:solidFill>
                <a:srgbClr val="FFFF00"/>
              </a:solidFill>
              <a:latin typeface="Arial" charset="0"/>
              <a:sym typeface="Wingdings" pitchFamily="2" charset="2"/>
            </a:endParaRPr>
          </a:p>
          <a:p>
            <a:pPr indent="-228600" eaLnBrk="1" hangingPunct="1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  1. To implement fully the Danube River Basin Management Plan</a:t>
            </a:r>
          </a:p>
          <a:p>
            <a:pPr indent="-228600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2. To greatly strengthen cooperation at sub-basin level </a:t>
            </a:r>
          </a:p>
          <a:p>
            <a:pPr indent="-228600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3. To continue to invest in and support the information collection 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systems already developed by ICPDR</a:t>
            </a:r>
          </a:p>
          <a:p>
            <a:pPr indent="-228600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  4. To continue boosting major investments in building and upgrading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urban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wastewater treatment facilities across the Danube Basin,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including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measures to build capacity at the regional and local level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for the design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of such infrastructure</a:t>
            </a:r>
          </a:p>
          <a:p>
            <a:pPr indent="-228600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  5. To establish buffer strips along the rivers to retain nutrients and to </a:t>
            </a: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 </a:t>
            </a:r>
            <a:r>
              <a:rPr lang="sk-SK" sz="2200" smtClean="0">
                <a:latin typeface="Arial Unicode MS" pitchFamily="34" charset="-128"/>
                <a:sym typeface="Wingdings" pitchFamily="2" charset="2"/>
              </a:rPr>
              <a:t>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promote alternative collection and treatment of waste in small rural </a:t>
            </a:r>
            <a:r>
              <a:rPr lang="sk-SK" sz="2200" smtClean="0">
                <a:latin typeface="Arial Unicode MS" pitchFamily="34" charset="-128"/>
                <a:sym typeface="Wingdings" pitchFamily="2" charset="2"/>
              </a:rPr>
              <a:t>  </a:t>
            </a: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 Unicode MS" pitchFamily="34" charset="-128"/>
                <a:sym typeface="Wingdings" pitchFamily="2" charset="2"/>
              </a:rPr>
              <a:t>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settlements</a:t>
            </a: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 Unicode MS" pitchFamily="34" charset="-128"/>
                <a:sym typeface="Wingdings" pitchFamily="2" charset="2"/>
              </a:rPr>
              <a:t>   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</a:t>
            </a:r>
            <a:endParaRPr lang="en-GB" sz="2200" smtClean="0">
              <a:latin typeface="Arial Unicode MS" pitchFamily="34" charset="-128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396413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GB" sz="24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● </a:t>
            </a:r>
            <a:r>
              <a:rPr lang="en-GB" sz="2200" b="1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PA</a:t>
            </a:r>
            <a:r>
              <a:rPr lang="sk-SK" sz="2200" b="1" smtClean="0">
                <a:solidFill>
                  <a:srgbClr val="FFFF00"/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GB" sz="2200" b="1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04 </a:t>
            </a:r>
            <a:r>
              <a:rPr lang="sk-SK" sz="2200" b="1" smtClean="0">
                <a:solidFill>
                  <a:srgbClr val="FFFF00"/>
                </a:solidFill>
                <a:latin typeface="Arial" charset="0"/>
                <a:sym typeface="Wingdings" pitchFamily="2" charset="2"/>
              </a:rPr>
              <a:t>ACTIONS – cont.</a:t>
            </a:r>
            <a:r>
              <a:rPr lang="en-GB" sz="2200" b="1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: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  </a:t>
            </a:r>
            <a:r>
              <a:rPr lang="sk-SK" sz="2200" smtClean="0">
                <a:latin typeface="Arial Unicode MS" pitchFamily="34" charset="-128"/>
                <a:sym typeface="Wingdings" pitchFamily="2" charset="2"/>
              </a:rPr>
              <a:t>   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6. To foster and develop an active process of dialogue and cooperation </a:t>
            </a:r>
            <a:r>
              <a:rPr lang="sk-SK" sz="2200" smtClean="0">
                <a:latin typeface="Arial Unicode MS" pitchFamily="34" charset="-128"/>
                <a:sym typeface="Wingdings" pitchFamily="2" charset="2"/>
              </a:rPr>
              <a:t> </a:t>
            </a: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 Unicode MS" pitchFamily="34" charset="-128"/>
                <a:sym typeface="Wingdings" pitchFamily="2" charset="2"/>
              </a:rPr>
              <a:t>    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sk-SK" sz="2200" smtClean="0">
                <a:latin typeface="Arial Unicode MS" pitchFamily="34" charset="-128"/>
                <a:sym typeface="Wingdings" pitchFamily="2" charset="2"/>
              </a:rPr>
              <a:t>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between authorities</a:t>
            </a:r>
            <a:r>
              <a:rPr lang="sk-SK" sz="2200" smtClean="0">
                <a:latin typeface="Arial Unicode MS" pitchFamily="34" charset="-128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responsible for agriculture and environment </a:t>
            </a:r>
            <a:endParaRPr lang="sk-SK" sz="2200" smtClean="0">
              <a:latin typeface="Arial Unicode MS" pitchFamily="34" charset="-128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 Unicode MS" pitchFamily="34" charset="-128"/>
                <a:sym typeface="Wingdings" pitchFamily="2" charset="2"/>
              </a:rPr>
              <a:t>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to ensure that measures are taken to address</a:t>
            </a:r>
            <a:r>
              <a:rPr lang="sk-SK" sz="2200" smtClean="0">
                <a:latin typeface="Arial Unicode MS" pitchFamily="34" charset="-128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agricultural pollution</a:t>
            </a:r>
          </a:p>
          <a:p>
            <a:pPr indent="-228600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sk-SK" sz="2200" smtClean="0">
                <a:latin typeface="Arial Unicode MS" pitchFamily="34" charset="-128"/>
                <a:sym typeface="Wingdings" pitchFamily="2" charset="2"/>
              </a:rPr>
              <a:t> </a:t>
            </a:r>
            <a:r>
              <a:rPr lang="sk-SK" sz="2200" smtClean="0">
                <a:latin typeface="Arial" charset="0"/>
                <a:sym typeface="Wingdings" pitchFamily="2" charset="2"/>
              </a:rPr>
              <a:t>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7. To legislate at the appropriate level to limit the presence of 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phosphates in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detergents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8. To treat hazardous substances and contaminated sludge with the 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newest and best available technology and to develop and promote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remediation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measures</a:t>
            </a:r>
          </a:p>
          <a:p>
            <a:pPr indent="-228600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latin typeface="Arial" charset="0"/>
                <a:sym typeface="Wingdings" pitchFamily="2" charset="2"/>
              </a:rPr>
              <a:t>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9. To assure the proper control and progressive substitution of 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substances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that are</a:t>
            </a:r>
            <a:r>
              <a:rPr lang="en-GB" sz="2200" smtClean="0">
                <a:latin typeface="Arial" charset="0"/>
                <a:sym typeface="Wingdings" pitchFamily="2" charset="2"/>
              </a:rPr>
              <a:t> c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onsidered problematic for Danube Region</a:t>
            </a:r>
          </a:p>
          <a:p>
            <a:pPr indent="-228600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10. To reduce existing water continuity interruption for fish migration in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the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Danube river</a:t>
            </a:r>
            <a:r>
              <a:rPr lang="en-GB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basin</a:t>
            </a: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1800" smtClean="0">
                <a:latin typeface="Arial Unicode MS" pitchFamily="34" charset="-128"/>
                <a:sym typeface="Wingdings" pitchFamily="2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GB" sz="24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● </a:t>
            </a:r>
            <a:r>
              <a:rPr lang="en-GB" sz="2200" b="1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PA</a:t>
            </a:r>
            <a:r>
              <a:rPr lang="en-GB" sz="2200" b="1" smtClean="0">
                <a:solidFill>
                  <a:srgbClr val="FFFF00"/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GB" sz="2200" b="1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04 </a:t>
            </a:r>
            <a:r>
              <a:rPr lang="sk-SK" sz="2200" b="1" smtClean="0">
                <a:solidFill>
                  <a:srgbClr val="FFFF00"/>
                </a:solidFill>
                <a:latin typeface="Arial" charset="0"/>
                <a:sym typeface="Wingdings" pitchFamily="2" charset="2"/>
              </a:rPr>
              <a:t>ACTIONS</a:t>
            </a:r>
            <a:r>
              <a:rPr lang="en-GB" sz="2200" b="1" smtClean="0">
                <a:solidFill>
                  <a:srgbClr val="FFFF00"/>
                </a:solidFill>
                <a:latin typeface="Arial" charset="0"/>
                <a:sym typeface="Wingdings" pitchFamily="2" charset="2"/>
              </a:rPr>
              <a:t> – cont</a:t>
            </a:r>
            <a:r>
              <a:rPr lang="sk-SK" sz="2200" b="1" smtClean="0">
                <a:solidFill>
                  <a:srgbClr val="FFFF00"/>
                </a:solidFill>
                <a:latin typeface="Arial" charset="0"/>
                <a:sym typeface="Wingdings" pitchFamily="2" charset="2"/>
              </a:rPr>
              <a:t>.</a:t>
            </a:r>
            <a:r>
              <a:rPr lang="en-GB" sz="2200" b="1" smtClean="0">
                <a:solidFill>
                  <a:srgbClr val="FFFF00"/>
                </a:solidFill>
                <a:latin typeface="Arial Unicode MS" pitchFamily="34" charset="-128"/>
                <a:sym typeface="Wingdings" pitchFamily="2" charset="2"/>
              </a:rPr>
              <a:t>:</a:t>
            </a:r>
            <a:endParaRPr lang="en-GB" sz="2200" b="1" smtClean="0">
              <a:solidFill>
                <a:srgbClr val="FFFF00"/>
              </a:solidFill>
              <a:latin typeface="Arial" charset="0"/>
              <a:sym typeface="Wingdings" pitchFamily="2" charset="2"/>
            </a:endParaRPr>
          </a:p>
          <a:p>
            <a:pPr indent="-228600" eaLnBrk="1" hangingPunct="1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11. To promote measures to limit water abstraction</a:t>
            </a:r>
          </a:p>
          <a:p>
            <a:pPr indent="-228600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latin typeface="Arial" charset="0"/>
                <a:sym typeface="Wingdings" pitchFamily="2" charset="2"/>
              </a:rPr>
              <a:t> </a:t>
            </a:r>
            <a:r>
              <a:rPr lang="sk-SK" sz="2200" smtClean="0">
                <a:latin typeface="Arial" charset="0"/>
                <a:sym typeface="Wingdings" pitchFamily="2" charset="2"/>
              </a:rPr>
              <a:t>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12. To strengthen general awareness and facilities exchange of 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good practice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in integrated water management issues in the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Danube Basin among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decision-makers</a:t>
            </a:r>
            <a:r>
              <a:rPr lang="en-GB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at all levels and among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the population of the Region</a:t>
            </a:r>
          </a:p>
          <a:p>
            <a:pPr indent="-228600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latin typeface="Arial" charset="0"/>
                <a:sym typeface="Wingdings" pitchFamily="2" charset="2"/>
              </a:rPr>
              <a:t> </a:t>
            </a:r>
            <a:r>
              <a:rPr lang="sk-SK" sz="2200" smtClean="0">
                <a:latin typeface="Arial" charset="0"/>
                <a:sym typeface="Wingdings" pitchFamily="2" charset="2"/>
              </a:rPr>
              <a:t>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13. To promote measures aimed at reducing knowledge deficits,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developing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and transferring tools, methods and guidelines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concerning the</a:t>
            </a:r>
            <a:r>
              <a:rPr lang="sk-SK" sz="2200" smtClean="0">
                <a:latin typeface="Arial" charset="0"/>
                <a:sym typeface="Wingdings" pitchFamily="2" charset="2"/>
              </a:rPr>
              <a:t>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safeguarding  of drinking water supply</a:t>
            </a:r>
          </a:p>
          <a:p>
            <a:pPr indent="-228600">
              <a:lnSpc>
                <a:spcPct val="110000"/>
              </a:lnSpc>
              <a:spcBef>
                <a:spcPct val="40000"/>
              </a:spcBef>
              <a:buFontTx/>
              <a:buNone/>
            </a:pPr>
            <a:r>
              <a:rPr lang="en-GB" sz="2200" smtClean="0">
                <a:latin typeface="Arial" charset="0"/>
                <a:sym typeface="Wingdings" pitchFamily="2" charset="2"/>
              </a:rPr>
              <a:t> </a:t>
            </a:r>
            <a:r>
              <a:rPr lang="sk-SK" sz="2200" smtClean="0">
                <a:latin typeface="Arial" charset="0"/>
                <a:sym typeface="Wingdings" pitchFamily="2" charset="2"/>
              </a:rPr>
              <a:t>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14. To further strengthen Integrated Coastal Zone Management and 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Maritime Spatial Planning </a:t>
            </a:r>
            <a:r>
              <a:rPr lang="en-GB" sz="2200" smtClean="0">
                <a:latin typeface="Arial" charset="0"/>
                <a:sym typeface="Wingdings" pitchFamily="2" charset="2"/>
              </a:rPr>
              <a:t>p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ractices on the Western shores of the</a:t>
            </a:r>
            <a:endParaRPr lang="sk-SK" sz="2200" smtClean="0"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sk-SK" sz="2200" smtClean="0">
                <a:latin typeface="Arial" charset="0"/>
                <a:sym typeface="Wingdings" pitchFamily="2" charset="2"/>
              </a:rPr>
              <a:t>        </a:t>
            </a:r>
            <a:r>
              <a:rPr lang="en-GB" sz="2200" smtClean="0">
                <a:latin typeface="Arial Unicode MS" pitchFamily="34" charset="-128"/>
                <a:sym typeface="Wingdings" pitchFamily="2" charset="2"/>
              </a:rPr>
              <a:t> Black Sea</a:t>
            </a:r>
            <a:r>
              <a:rPr lang="sk-SK" sz="2200" smtClean="0">
                <a:latin typeface="Arial" charset="0"/>
                <a:sym typeface="Wingdings" pitchFamily="2" charset="2"/>
              </a:rPr>
              <a:t>. </a:t>
            </a:r>
            <a:endParaRPr lang="en-GB" sz="2200" smtClean="0">
              <a:latin typeface="Arial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13493</TotalTime>
  <Words>1202</Words>
  <Application>Microsoft Office PowerPoint</Application>
  <PresentationFormat>Экран (4:3)</PresentationFormat>
  <Paragraphs>182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Tahoma</vt:lpstr>
      <vt:lpstr>Arial</vt:lpstr>
      <vt:lpstr>Wingdings</vt:lpstr>
      <vt:lpstr>Calibri</vt:lpstr>
      <vt:lpstr>Times New Roman</vt:lpstr>
      <vt:lpstr>Arial Unicode MS</vt:lpstr>
      <vt:lpstr>Ocean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AGRICULTURAL  POLICY</dc:title>
  <dc:creator>plavka</dc:creator>
  <cp:lastModifiedBy>User</cp:lastModifiedBy>
  <cp:revision>413</cp:revision>
  <cp:lastPrinted>2003-10-17T17:31:40Z</cp:lastPrinted>
  <dcterms:created xsi:type="dcterms:W3CDTF">2001-12-26T13:58:03Z</dcterms:created>
  <dcterms:modified xsi:type="dcterms:W3CDTF">2019-09-11T13:48:45Z</dcterms:modified>
</cp:coreProperties>
</file>