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70" r:id="rId3"/>
    <p:sldId id="405" r:id="rId4"/>
    <p:sldId id="399" r:id="rId5"/>
    <p:sldId id="407" r:id="rId6"/>
    <p:sldId id="400" r:id="rId7"/>
    <p:sldId id="404" r:id="rId8"/>
    <p:sldId id="406" r:id="rId9"/>
    <p:sldId id="408" r:id="rId10"/>
    <p:sldId id="403" r:id="rId11"/>
    <p:sldId id="369" r:id="rId12"/>
  </p:sldIdLst>
  <p:sldSz cx="9144000" cy="6858000" type="screen4x3"/>
  <p:notesSz cx="6797675" cy="9926638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0A8"/>
    <a:srgbClr val="000099"/>
    <a:srgbClr val="FFFF99"/>
    <a:srgbClr val="FFFF66"/>
    <a:srgbClr val="FFDB69"/>
    <a:srgbClr val="1AE8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3486" autoAdjust="0"/>
  </p:normalViewPr>
  <p:slideViewPr>
    <p:cSldViewPr>
      <p:cViewPr varScale="1">
        <p:scale>
          <a:sx n="74" d="100"/>
          <a:sy n="74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847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847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pPr>
              <a:defRPr/>
            </a:pPr>
            <a:fld id="{361279F2-D850-4A69-A8C3-E5727C97052B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847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847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pPr>
              <a:defRPr/>
            </a:pPr>
            <a:fld id="{C82494A1-0E95-4A5D-8C3F-6D596A593F7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76079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6FEB30-6D5B-4E83-BA41-BE5A7D8BF1CD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7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A338C42-46E4-4F38-BF66-1351C0A2BF5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1869078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F909-1AC6-4C36-9619-9013BD0BDF14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CED0-B9A7-4266-8E05-80E532199F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96415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2C5F-793B-414A-998D-57DB6324C113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4E69-968B-4E05-B702-1723E38F1E4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56406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1D38-9C9E-46B8-BBC2-6E582A72DAE2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5832-34FB-432F-B970-C1EF13D0E83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364804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2D429-03A2-46E5-9AAA-FF23C4A44B7F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085-E217-4089-BFE4-F9EE3EAB428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402281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F190E-4C99-4019-A267-AB9A3536C0A0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C0CB-4236-4CD2-9EED-6C68C36600F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346215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DAE7-BB38-4D1C-8017-09560C663978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21AC-5FDE-4B6A-AAD1-823C99920E4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51250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4D18-A287-4A03-9295-9B45DF3B85D2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EBC2-7D22-4CE0-A772-1FCCEC13346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8899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E793E-1E53-4FB5-AA97-3E4FD0CD8312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4612D-B50A-4CCC-A871-6A612052E94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284122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5363-B183-468F-86AC-0DC388DCF228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F2DD-FF13-4F8F-B747-1D543A42A02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34576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3152-B5AE-4401-91D9-759B92A5F993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0828-76AD-4BC9-85C1-C874B149A15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76876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C280-B595-4C59-8470-C104AEF734F4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F307-1C49-4F8C-84AE-D4D220ACF2D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23999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4700-5A3A-4413-8496-73A59FB23C17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E90E-9147-417D-976D-A9283D1D9FA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110917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22E30-3737-42F5-A0A3-B186B9E04657}" type="datetimeFigureOut">
              <a:rPr lang="sk-SK"/>
              <a:pPr>
                <a:defRPr/>
              </a:pPr>
              <a:t>11. 9. 2019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829AD1-FF8C-4514-917A-88B5E46C1B4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reg-danube.eu/calls/calls-for-proposals/seed-money-facility-cal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nube-capacitycooperation.eu/danube-strategic-project-fun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ozadie_prezent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8532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ĺžnik 3"/>
          <p:cNvSpPr>
            <a:spLocks noChangeArrowheads="1"/>
          </p:cNvSpPr>
          <p:nvPr/>
        </p:nvSpPr>
        <p:spPr bwMode="auto">
          <a:xfrm>
            <a:off x="1403350" y="40481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 dirty="0">
                <a:solidFill>
                  <a:srgbClr val="0060A8"/>
                </a:solidFill>
                <a:latin typeface="Arial" panose="020B0604020202020204" pitchFamily="34" charset="0"/>
              </a:rPr>
              <a:t>  </a:t>
            </a:r>
            <a:endParaRPr lang="sk-SK" altLang="sk-SK" sz="1800" dirty="0">
              <a:solidFill>
                <a:srgbClr val="0060A8"/>
              </a:solidFill>
            </a:endParaRPr>
          </a:p>
        </p:txBody>
      </p:sp>
      <p:sp>
        <p:nvSpPr>
          <p:cNvPr id="4102" name="BlokTextu 5"/>
          <p:cNvSpPr txBox="1">
            <a:spLocks noChangeArrowheads="1"/>
          </p:cNvSpPr>
          <p:nvPr/>
        </p:nvSpPr>
        <p:spPr bwMode="auto">
          <a:xfrm>
            <a:off x="5926681" y="6165304"/>
            <a:ext cx="2965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 dirty="0" smtClean="0">
                <a:solidFill>
                  <a:srgbClr val="0060A8"/>
                </a:solidFill>
              </a:rPr>
              <a:t>www.danubewaterquality.eu </a:t>
            </a:r>
            <a:endParaRPr lang="sk-SK" altLang="sk-SK" sz="1800" b="1" dirty="0">
              <a:solidFill>
                <a:srgbClr val="0060A8"/>
              </a:solidFill>
            </a:endParaRPr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490539" y="2204864"/>
            <a:ext cx="847724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k-SK" dirty="0" smtClean="0">
                <a:solidFill>
                  <a:srgbClr val="0060A8"/>
                </a:solidFill>
                <a:latin typeface="+mj-lt"/>
              </a:rPr>
              <a:t/>
            </a:r>
            <a:br>
              <a:rPr lang="en-US" altLang="sk-SK" dirty="0" smtClean="0">
                <a:solidFill>
                  <a:srgbClr val="0060A8"/>
                </a:solidFill>
                <a:latin typeface="+mj-lt"/>
              </a:rPr>
            </a:br>
            <a:r>
              <a:rPr lang="en-US" altLang="sk-SK" dirty="0" smtClean="0">
                <a:solidFill>
                  <a:srgbClr val="0060A8"/>
                </a:solidFill>
                <a:latin typeface="+mj-lt"/>
              </a:rPr>
              <a:t>    </a:t>
            </a:r>
            <a:r>
              <a:rPr lang="en-US" altLang="sk-SK" sz="3600" b="1" dirty="0" smtClean="0">
                <a:solidFill>
                  <a:srgbClr val="0060A8"/>
                </a:solidFill>
                <a:latin typeface="+mj-lt"/>
              </a:rPr>
              <a:t>European Strategy for the Danube Region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sk-SK" sz="1400" b="1" dirty="0" smtClean="0">
              <a:solidFill>
                <a:srgbClr val="0060A8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sk-SK" sz="1400" b="1" dirty="0" smtClean="0">
              <a:solidFill>
                <a:srgbClr val="0060A8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sk-SK" sz="2800" b="1" dirty="0" smtClean="0">
                <a:solidFill>
                  <a:srgbClr val="0060A8"/>
                </a:solidFill>
                <a:latin typeface="+mj-lt"/>
              </a:rPr>
              <a:t>Activities and plans of the Priority Area 4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sk-SK" sz="2000" b="1" dirty="0" smtClean="0">
                <a:solidFill>
                  <a:srgbClr val="0060A8"/>
                </a:solidFill>
                <a:latin typeface="+mj-lt"/>
              </a:rPr>
              <a:t>„To restore and maintain the quality of waters“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sk-SK" sz="2800" b="1" dirty="0" smtClean="0">
                <a:solidFill>
                  <a:srgbClr val="0060A8"/>
                </a:solidFill>
                <a:latin typeface="+mj-lt"/>
              </a:rPr>
              <a:t>since 13</a:t>
            </a:r>
            <a:r>
              <a:rPr lang="en-US" altLang="sk-SK" sz="2800" b="1" baseline="30000" dirty="0" smtClean="0">
                <a:solidFill>
                  <a:srgbClr val="0060A8"/>
                </a:solidFill>
                <a:latin typeface="+mj-lt"/>
              </a:rPr>
              <a:t>th</a:t>
            </a:r>
            <a:r>
              <a:rPr lang="en-US" altLang="sk-SK" sz="2800" b="1" dirty="0" smtClean="0">
                <a:solidFill>
                  <a:srgbClr val="0060A8"/>
                </a:solidFill>
                <a:latin typeface="+mj-lt"/>
              </a:rPr>
              <a:t> SG Meeting </a:t>
            </a:r>
            <a:r>
              <a:rPr lang="en-US" altLang="sk-SK" sz="1600" b="1" dirty="0" smtClean="0">
                <a:solidFill>
                  <a:srgbClr val="0060A8"/>
                </a:solidFill>
                <a:latin typeface="+mj-lt"/>
              </a:rPr>
              <a:t>(25-26/04/2017 Bratislava)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sk-SK" sz="1600" b="1" dirty="0" smtClean="0">
              <a:solidFill>
                <a:srgbClr val="0060A8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sk-SK" sz="1600" b="1" dirty="0" smtClean="0">
                <a:solidFill>
                  <a:srgbClr val="0060A8"/>
                </a:solidFill>
                <a:latin typeface="+mj-lt"/>
              </a:rPr>
              <a:t>Andrea </a:t>
            </a:r>
            <a:r>
              <a:rPr lang="en-US" altLang="sk-SK" sz="1600" b="1" dirty="0" err="1" smtClean="0">
                <a:solidFill>
                  <a:srgbClr val="0060A8"/>
                </a:solidFill>
                <a:latin typeface="+mj-lt"/>
              </a:rPr>
              <a:t>Vranovská</a:t>
            </a:r>
            <a:endParaRPr lang="en-US" altLang="sk-SK" sz="1600" b="1" dirty="0" smtClean="0">
              <a:solidFill>
                <a:srgbClr val="0060A8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sk-SK" sz="1600" b="1" dirty="0" smtClean="0">
              <a:solidFill>
                <a:srgbClr val="0060A8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sk-SK" sz="1600" b="1" dirty="0" smtClean="0">
              <a:solidFill>
                <a:srgbClr val="0060A8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rgbClr val="0060A8"/>
                </a:solidFill>
                <a:latin typeface="+mj-lt"/>
              </a:rPr>
              <a:t>PA4 14</a:t>
            </a:r>
            <a:r>
              <a:rPr lang="en-US" sz="1400" b="1" baseline="30000" dirty="0" smtClean="0">
                <a:solidFill>
                  <a:srgbClr val="0060A8"/>
                </a:solidFill>
                <a:latin typeface="+mj-lt"/>
              </a:rPr>
              <a:t>th </a:t>
            </a:r>
            <a:r>
              <a:rPr lang="en-US" sz="1400" b="1" dirty="0" smtClean="0">
                <a:solidFill>
                  <a:srgbClr val="0060A8"/>
                </a:solidFill>
                <a:latin typeface="+mj-lt"/>
              </a:rPr>
              <a:t>Steering Group Meeting, 16-17 October 2017, Budapest</a:t>
            </a:r>
            <a:endParaRPr lang="en-US" altLang="sk-SK" sz="1400" b="1" dirty="0" smtClean="0">
              <a:solidFill>
                <a:srgbClr val="0060A8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k-SK" sz="4000" dirty="0" smtClean="0">
                <a:solidFill>
                  <a:srgbClr val="0060A8"/>
                </a:solidFill>
                <a:latin typeface="+mj-lt"/>
              </a:rPr>
              <a:t/>
            </a:r>
            <a:br>
              <a:rPr lang="en-US" altLang="sk-SK" sz="4000" dirty="0" smtClean="0">
                <a:solidFill>
                  <a:srgbClr val="0060A8"/>
                </a:solidFill>
                <a:latin typeface="+mj-lt"/>
              </a:rPr>
            </a:br>
            <a:endParaRPr lang="en-US" altLang="sk-SK" sz="4000" dirty="0">
              <a:solidFill>
                <a:srgbClr val="0060A8"/>
              </a:solidFill>
              <a:latin typeface="+mj-lt"/>
            </a:endParaRP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9100012" y="4437112"/>
            <a:ext cx="45719" cy="44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sk-SK" altLang="sk-SK" sz="2400" i="1" dirty="0" smtClean="0">
              <a:solidFill>
                <a:schemeClr val="hlink"/>
              </a:solidFill>
              <a:latin typeface="+mn-lt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053" y="326890"/>
            <a:ext cx="1296144" cy="52805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844" y="317828"/>
            <a:ext cx="773105" cy="56191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355" y="340323"/>
            <a:ext cx="1759752" cy="5169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4213" y="404813"/>
            <a:ext cx="8280400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800" b="1" kern="0" dirty="0">
                <a:solidFill>
                  <a:srgbClr val="0068B4"/>
                </a:solidFill>
                <a:latin typeface="Arial"/>
                <a:cs typeface="+mn-cs"/>
              </a:rPr>
              <a:t>  </a:t>
            </a:r>
            <a:endParaRPr lang="sk-SK" sz="1800" dirty="0">
              <a:latin typeface="+mn-lt"/>
              <a:cs typeface="+mn-cs"/>
            </a:endParaRPr>
          </a:p>
        </p:txBody>
      </p:sp>
      <p:sp>
        <p:nvSpPr>
          <p:cNvPr id="5124" name="BlokTextu 5"/>
          <p:cNvSpPr txBox="1">
            <a:spLocks noChangeArrowheads="1"/>
          </p:cNvSpPr>
          <p:nvPr/>
        </p:nvSpPr>
        <p:spPr bwMode="auto">
          <a:xfrm>
            <a:off x="7286625" y="6488113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/>
              <a:t>   </a:t>
            </a:r>
            <a:r>
              <a:rPr lang="sk-SK" altLang="sk-SK" sz="1800" b="1" dirty="0"/>
              <a:t> </a:t>
            </a:r>
            <a:endParaRPr lang="sk-SK" altLang="sk-SK" sz="1800" b="1" dirty="0">
              <a:solidFill>
                <a:srgbClr val="0060A8"/>
              </a:solidFill>
            </a:endParaRPr>
          </a:p>
        </p:txBody>
      </p:sp>
      <p:sp>
        <p:nvSpPr>
          <p:cNvPr id="5125" name="Rectangle 6"/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4233663" cy="649288"/>
          </a:xfrm>
        </p:spPr>
        <p:txBody>
          <a:bodyPr/>
          <a:lstStyle/>
          <a:p>
            <a:pPr eaLnBrk="1" hangingPunct="1"/>
            <a:r>
              <a:rPr lang="sk-SK" altLang="sk-SK" sz="32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PA4 </a:t>
            </a:r>
            <a:r>
              <a:rPr lang="sk-SK" altLang="sk-SK" sz="32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activities</a:t>
            </a:r>
            <a:endParaRPr lang="en-US" altLang="sk-SK" sz="32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126" name="Rectangle 7"/>
          <p:cNvSpPr>
            <a:spLocks noGrp="1"/>
          </p:cNvSpPr>
          <p:nvPr>
            <p:ph type="body" idx="4294967295"/>
          </p:nvPr>
        </p:nvSpPr>
        <p:spPr>
          <a:xfrm>
            <a:off x="251520" y="1088381"/>
            <a:ext cx="8425184" cy="4968553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3. </a:t>
            </a: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Events (</a:t>
            </a:r>
            <a:r>
              <a:rPr lang="sk-SK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4</a:t>
            </a: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b="1" u="sng" dirty="0" smtClean="0">
                <a:cs typeface="Arial" panose="020B0604020202020204" pitchFamily="34" charset="0"/>
              </a:rPr>
              <a:t>6 Annual Forum of EUSDR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„A secure, connected and prospering Danube Region“     </a:t>
            </a:r>
            <a:r>
              <a:rPr lang="en-US" sz="1800" b="1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800" b="1" u="sng" dirty="0" smtClean="0">
                <a:cs typeface="Arial" panose="020B0604020202020204" pitchFamily="34" charset="0"/>
              </a:rPr>
              <a:t>18-19 October 2017, Budapest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None/>
            </a:pPr>
            <a:r>
              <a:rPr lang="en-US" sz="1600" b="1" dirty="0" smtClean="0"/>
              <a:t>the Forum will emphasize the different challenges related to perspectives of </a:t>
            </a:r>
            <a:r>
              <a:rPr lang="en-US" sz="1600" b="1" i="1" dirty="0" smtClean="0">
                <a:solidFill>
                  <a:srgbClr val="002060"/>
                </a:solidFill>
              </a:rPr>
              <a:t>energy security, transportation development, clean connectivity issues and financing opportunities</a:t>
            </a:r>
            <a:r>
              <a:rPr lang="en-US" sz="1600" b="1" dirty="0" smtClean="0"/>
              <a:t>.  The key question to answer - how to transform political commitments into operational policies and measures in the best way.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None/>
            </a:pPr>
            <a:r>
              <a:rPr lang="en-US" sz="1600" b="1" dirty="0" smtClean="0"/>
              <a:t>PA4 organizes 2 </a:t>
            </a:r>
            <a:r>
              <a:rPr lang="sk-SK" sz="1600" b="1" dirty="0" err="1" smtClean="0"/>
              <a:t>interactive</a:t>
            </a:r>
            <a:r>
              <a:rPr lang="sk-SK" sz="1600" b="1" dirty="0" smtClean="0"/>
              <a:t> </a:t>
            </a:r>
            <a:r>
              <a:rPr lang="en-US" sz="1600" b="1" dirty="0" smtClean="0"/>
              <a:t>workshops on 19 October 2017 within Annual Forum </a:t>
            </a:r>
            <a:r>
              <a:rPr lang="en-US" sz="1600" b="1" dirty="0" err="1" smtClean="0"/>
              <a:t>Programme</a:t>
            </a:r>
            <a:r>
              <a:rPr lang="en-US" sz="1600" b="1" dirty="0" smtClean="0"/>
              <a:t>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None/>
            </a:pPr>
            <a:endParaRPr lang="en-US" sz="1600" b="1" dirty="0" smtClean="0"/>
          </a:p>
          <a:p>
            <a:pPr marL="0" indent="0">
              <a:spcBef>
                <a:spcPts val="400"/>
              </a:spcBef>
              <a:spcAft>
                <a:spcPts val="800"/>
              </a:spcAft>
              <a:buNone/>
            </a:pPr>
            <a:endParaRPr lang="en-US" sz="16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Moderator – </a:t>
            </a:r>
            <a:r>
              <a:rPr lang="en-US" sz="1600" b="1" dirty="0" err="1" smtClean="0"/>
              <a:t>Mr</a:t>
            </a:r>
            <a:r>
              <a:rPr lang="en-US" sz="1600" b="1" dirty="0" smtClean="0"/>
              <a:t> Balázs </a:t>
            </a:r>
            <a:r>
              <a:rPr lang="en-US" sz="1600" b="1" dirty="0" err="1" smtClean="0"/>
              <a:t>Horváth</a:t>
            </a:r>
            <a:endParaRPr lang="en-US" sz="1600" b="1" dirty="0" smtClean="0"/>
          </a:p>
          <a:p>
            <a:pPr marL="0" indent="0">
              <a:spcBef>
                <a:spcPts val="400"/>
              </a:spcBef>
              <a:spcAft>
                <a:spcPts val="800"/>
              </a:spcAft>
              <a:buNone/>
            </a:pPr>
            <a:endParaRPr lang="en-US" sz="1600" b="1" dirty="0" smtClean="0"/>
          </a:p>
          <a:p>
            <a:pPr marL="0" indent="0">
              <a:spcBef>
                <a:spcPts val="400"/>
              </a:spcBef>
              <a:spcAft>
                <a:spcPts val="800"/>
              </a:spcAft>
              <a:buNone/>
            </a:pPr>
            <a:endParaRPr lang="en-US" sz="1600" b="1" dirty="0" smtClean="0"/>
          </a:p>
          <a:p>
            <a:pPr marL="0" indent="0">
              <a:spcBef>
                <a:spcPts val="400"/>
              </a:spcBef>
              <a:spcAft>
                <a:spcPts val="800"/>
              </a:spcAft>
              <a:buNone/>
            </a:pPr>
            <a:r>
              <a:rPr lang="en-US" sz="1600" b="1" dirty="0" smtClean="0"/>
              <a:t>Moderator – </a:t>
            </a:r>
            <a:r>
              <a:rPr lang="en-US" sz="1600" b="1" dirty="0" err="1" smtClean="0"/>
              <a:t>Ms</a:t>
            </a:r>
            <a:r>
              <a:rPr lang="en-US" sz="1600" b="1" dirty="0" smtClean="0"/>
              <a:t> Zsuzsanna Kocsis-Kupper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None/>
            </a:pPr>
            <a:endParaRPr lang="en-US" sz="16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6469038" y="6508523"/>
            <a:ext cx="2667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000099"/>
                </a:solidFill>
                <a:latin typeface="+mn-lt"/>
              </a:rPr>
              <a:t>www.danubewaterquality.eu</a:t>
            </a:r>
            <a:endParaRPr lang="en-US" sz="16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9459662"/>
              </p:ext>
            </p:extLst>
          </p:nvPr>
        </p:nvGraphicFramePr>
        <p:xfrm>
          <a:off x="270331" y="3789040"/>
          <a:ext cx="8191500" cy="640080"/>
        </p:xfrm>
        <a:graphic>
          <a:graphicData uri="http://schemas.openxmlformats.org/drawingml/2006/table">
            <a:tbl>
              <a:tblPr/>
              <a:tblGrid>
                <a:gridCol w="1493357"/>
                <a:gridCol w="6698143"/>
              </a:tblGrid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</a:rPr>
                        <a:t>10:30 – 11:30</a:t>
                      </a:r>
                      <a:endParaRPr lang="sk-SK" sz="1600" b="1" dirty="0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D6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Workshop: Danube Transnational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Programme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Capitalisation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 – Group 2 </a:t>
                      </a:r>
                      <a:r>
                        <a:rPr lang="sk-SK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sk-SK" sz="16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Bartók</a:t>
                      </a:r>
                      <a:r>
                        <a:rPr lang="sk-SK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Room)</a:t>
                      </a:r>
                      <a:endParaRPr lang="en-US" sz="1600" dirty="0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D6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4593333"/>
              </p:ext>
            </p:extLst>
          </p:nvPr>
        </p:nvGraphicFramePr>
        <p:xfrm>
          <a:off x="298906" y="5157192"/>
          <a:ext cx="8162925" cy="396240"/>
        </p:xfrm>
        <a:graphic>
          <a:graphicData uri="http://schemas.openxmlformats.org/drawingml/2006/table">
            <a:tbl>
              <a:tblPr/>
              <a:tblGrid>
                <a:gridCol w="1493357"/>
                <a:gridCol w="6669568"/>
              </a:tblGrid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b="1" dirty="0">
                          <a:solidFill>
                            <a:srgbClr val="000000"/>
                          </a:solidFill>
                          <a:effectLst/>
                        </a:rPr>
                        <a:t>12:00 – 13:30 </a:t>
                      </a:r>
                      <a:endParaRPr lang="sk-SK" sz="1600" b="1" dirty="0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D6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Workshop: Funding opportunities for Pillar II of the EUSDR 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(Liszt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Room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D6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454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/>
          </p:cNvSpPr>
          <p:nvPr>
            <p:ph type="title" idx="4294967295"/>
          </p:nvPr>
        </p:nvSpPr>
        <p:spPr>
          <a:xfrm>
            <a:off x="395288" y="904875"/>
            <a:ext cx="8229600" cy="649288"/>
          </a:xfrm>
        </p:spPr>
        <p:txBody>
          <a:bodyPr/>
          <a:lstStyle/>
          <a:p>
            <a:pPr eaLnBrk="1" hangingPunct="1"/>
            <a:endParaRPr lang="en-US" altLang="sk-SK" sz="3200" b="1" dirty="0" smtClean="0">
              <a:solidFill>
                <a:srgbClr val="0060A8"/>
              </a:solidFill>
              <a:cs typeface="Arial" panose="020B06040202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896432" y="2850901"/>
            <a:ext cx="5580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sk-SK" sz="2800" b="1" dirty="0" smtClean="0">
                <a:solidFill>
                  <a:srgbClr val="0060A8"/>
                </a:solidFill>
                <a:latin typeface="+mn-lt"/>
              </a:rPr>
              <a:t>Thank you for your kind attention </a:t>
            </a:r>
            <a:r>
              <a:rPr lang="sk-SK" altLang="sk-SK" sz="2800" b="1" dirty="0" smtClean="0">
                <a:solidFill>
                  <a:srgbClr val="0060A8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US" altLang="sk-SK" sz="2800" dirty="0">
              <a:solidFill>
                <a:srgbClr val="0060A8"/>
              </a:solidFill>
              <a:latin typeface="+mn-lt"/>
            </a:endParaRPr>
          </a:p>
        </p:txBody>
      </p:sp>
      <p:sp>
        <p:nvSpPr>
          <p:cNvPr id="10" name="Zástupný symbol textu 9"/>
          <p:cNvSpPr>
            <a:spLocks noGrp="1"/>
          </p:cNvSpPr>
          <p:nvPr>
            <p:ph type="body" idx="4294967295"/>
          </p:nvPr>
        </p:nvSpPr>
        <p:spPr>
          <a:xfrm>
            <a:off x="2728743" y="4220379"/>
            <a:ext cx="3916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sk-SK" altLang="sk-SK" sz="2400" b="1" dirty="0">
                <a:solidFill>
                  <a:srgbClr val="0070C0"/>
                </a:solidFill>
                <a:latin typeface="+mn-lt"/>
              </a:rPr>
              <a:t>www.danubewaterquality.eu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355" y="340323"/>
            <a:ext cx="1759752" cy="51692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053" y="326890"/>
            <a:ext cx="1296144" cy="52805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844" y="317828"/>
            <a:ext cx="773105" cy="56191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203848" y="4797152"/>
            <a:ext cx="28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sk-SK" sz="1800" b="1" dirty="0" smtClean="0">
                <a:solidFill>
                  <a:srgbClr val="0070C0"/>
                </a:solidFill>
                <a:latin typeface="+mn-lt"/>
              </a:rPr>
              <a:t>ndrea.vranovska@vuvh.sk</a:t>
            </a:r>
            <a:endParaRPr lang="en-US" sz="1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4213" y="404813"/>
            <a:ext cx="8280400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800" b="1" kern="0" dirty="0">
                <a:solidFill>
                  <a:srgbClr val="0068B4"/>
                </a:solidFill>
                <a:latin typeface="Arial"/>
                <a:cs typeface="+mn-cs"/>
              </a:rPr>
              <a:t>  </a:t>
            </a:r>
            <a:endParaRPr lang="sk-SK" sz="1800" dirty="0">
              <a:latin typeface="+mn-lt"/>
              <a:cs typeface="+mn-cs"/>
            </a:endParaRPr>
          </a:p>
        </p:txBody>
      </p:sp>
      <p:sp>
        <p:nvSpPr>
          <p:cNvPr id="5124" name="BlokTextu 5"/>
          <p:cNvSpPr txBox="1">
            <a:spLocks noChangeArrowheads="1"/>
          </p:cNvSpPr>
          <p:nvPr/>
        </p:nvSpPr>
        <p:spPr bwMode="auto">
          <a:xfrm>
            <a:off x="7286625" y="6488113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/>
              <a:t>   </a:t>
            </a:r>
            <a:r>
              <a:rPr lang="sk-SK" altLang="sk-SK" sz="1800" b="1" dirty="0"/>
              <a:t> </a:t>
            </a:r>
            <a:endParaRPr lang="sk-SK" altLang="sk-SK" sz="1800" b="1" dirty="0">
              <a:solidFill>
                <a:srgbClr val="0060A8"/>
              </a:solidFill>
            </a:endParaRPr>
          </a:p>
        </p:txBody>
      </p:sp>
      <p:sp>
        <p:nvSpPr>
          <p:cNvPr id="5125" name="Rectangle 6"/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4233663" cy="649288"/>
          </a:xfrm>
        </p:spPr>
        <p:txBody>
          <a:bodyPr/>
          <a:lstStyle/>
          <a:p>
            <a:pPr eaLnBrk="1" hangingPunct="1"/>
            <a:r>
              <a:rPr lang="sk-SK" altLang="sk-SK" sz="3200" b="1" dirty="0">
                <a:solidFill>
                  <a:srgbClr val="000099"/>
                </a:solidFill>
                <a:cs typeface="Arial" panose="020B0604020202020204" pitchFamily="34" charset="0"/>
              </a:rPr>
              <a:t>PA4 </a:t>
            </a:r>
            <a:r>
              <a:rPr lang="sk-SK" altLang="sk-SK" sz="3200" b="1" dirty="0" err="1">
                <a:solidFill>
                  <a:srgbClr val="000099"/>
                </a:solidFill>
                <a:cs typeface="Arial" panose="020B0604020202020204" pitchFamily="34" charset="0"/>
              </a:rPr>
              <a:t>activities</a:t>
            </a:r>
            <a:endParaRPr lang="en-US" altLang="sk-SK" sz="32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126" name="Rectangle 7"/>
          <p:cNvSpPr>
            <a:spLocks noGrp="1"/>
          </p:cNvSpPr>
          <p:nvPr>
            <p:ph type="body" idx="4294967295"/>
          </p:nvPr>
        </p:nvSpPr>
        <p:spPr>
          <a:xfrm>
            <a:off x="251520" y="791935"/>
            <a:ext cx="8425184" cy="551738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Hungarian Presidency in the EUSDR from 11/2016 to 10/2017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Bulgarian Presidency in EUSDR from 11/2017 to 10/2018</a:t>
            </a:r>
          </a:p>
          <a:p>
            <a:pPr marL="0" indent="0">
              <a:buNone/>
            </a:pPr>
            <a:endParaRPr lang="en-US" sz="10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Coordination &amp; Administration (1)</a:t>
            </a:r>
            <a:endParaRPr lang="en-US" sz="2000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b="1" u="sng" dirty="0" smtClean="0">
                <a:cs typeface="Arial" panose="020B0604020202020204" pitchFamily="34" charset="0"/>
              </a:rPr>
              <a:t>Implementation of the new contract </a:t>
            </a:r>
            <a:r>
              <a:rPr lang="en-US" sz="1800" b="1" dirty="0" smtClean="0">
                <a:cs typeface="Arial" panose="020B0604020202020204" pitchFamily="34" charset="0"/>
              </a:rPr>
              <a:t>with DTP for coordination of PA4 for the period 2017-2019 (HU – lead partner, SK – partner, ICPDR -  associated partner); </a:t>
            </a:r>
            <a:r>
              <a:rPr lang="en-US" sz="1600" b="1" dirty="0" smtClean="0">
                <a:cs typeface="Arial" panose="020B0604020202020204" pitchFamily="34" charset="0"/>
              </a:rPr>
              <a:t>project implementation since 01/01/2017; EMS for reporting available since October 2017, expected first Interim Report by the end of October 2017                                                   according to the DTP rules – Progress Report for the period - 01/01/2017 to 31/12/2017 (January 2018) </a:t>
            </a:r>
            <a:endParaRPr lang="en-US" sz="800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u="sng" dirty="0" smtClean="0">
                <a:cs typeface="Arial" panose="020B0604020202020204" pitchFamily="34" charset="0"/>
              </a:rPr>
              <a:t>Coordination meetings </a:t>
            </a:r>
            <a:r>
              <a:rPr lang="en-US" sz="1800" b="1" dirty="0" smtClean="0">
                <a:cs typeface="Arial" panose="020B0604020202020204" pitchFamily="34" charset="0"/>
              </a:rPr>
              <a:t>– NCP, PA4 and PA7 SK in Bratislava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cs typeface="Arial" panose="020B0604020202020204" pitchFamily="34" charset="0"/>
              </a:rPr>
              <a:t>29 June 2017 - SK EUSDR Consultation Group – NCP+PAs – information on financing possibilities, DSP Future, AF, events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1600" b="1" dirty="0">
                <a:cs typeface="Arial" panose="020B0604020202020204" pitchFamily="34" charset="0"/>
              </a:rPr>
              <a:t>6</a:t>
            </a:r>
            <a:r>
              <a:rPr lang="en-US" sz="1600" b="1" dirty="0">
                <a:cs typeface="Arial" panose="020B0604020202020204" pitchFamily="34" charset="0"/>
              </a:rPr>
              <a:t> July 2017 - interview with Consulting Associates – preparation of the study about macro-regional strategies in Slovakia </a:t>
            </a:r>
            <a:endParaRPr lang="sk-SK" sz="1600" b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cs typeface="Arial" panose="020B0604020202020204" pitchFamily="34" charset="0"/>
              </a:rPr>
              <a:t>13 July 2017 – </a:t>
            </a:r>
            <a:r>
              <a:rPr lang="sk-SK" sz="1600" b="1" dirty="0" smtClean="0">
                <a:cs typeface="Arial" panose="020B0604020202020204" pitchFamily="34" charset="0"/>
              </a:rPr>
              <a:t>SK </a:t>
            </a:r>
            <a:r>
              <a:rPr lang="en-US" sz="1600" b="1" dirty="0" smtClean="0">
                <a:cs typeface="Arial" panose="020B0604020202020204" pitchFamily="34" charset="0"/>
              </a:rPr>
              <a:t>joint statement on DSP future role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cs typeface="Arial" panose="020B0604020202020204" pitchFamily="34" charset="0"/>
              </a:rPr>
              <a:t>21 September 2017 –  NCP, PA4, PA7 – role and future of DSP, financing possibilities - Central Europe and SMF DTP information 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b="1" u="sng" dirty="0" smtClean="0">
                <a:cs typeface="Arial" panose="020B0604020202020204" pitchFamily="34" charset="0"/>
              </a:rPr>
              <a:t>Coordination </a:t>
            </a:r>
            <a:r>
              <a:rPr lang="en-US" sz="1800" b="1" u="sng" dirty="0">
                <a:cs typeface="Arial" panose="020B0604020202020204" pitchFamily="34" charset="0"/>
              </a:rPr>
              <a:t>meetings – NCP, PA</a:t>
            </a:r>
            <a:r>
              <a:rPr lang="sk-SK" sz="1800" b="1" u="sng" dirty="0">
                <a:cs typeface="Arial" panose="020B0604020202020204" pitchFamily="34" charset="0"/>
              </a:rPr>
              <a:t>2, PA</a:t>
            </a:r>
            <a:r>
              <a:rPr lang="en-US" sz="1800" b="1" u="sng" dirty="0">
                <a:cs typeface="Arial" panose="020B0604020202020204" pitchFamily="34" charset="0"/>
              </a:rPr>
              <a:t>4 and PA</a:t>
            </a:r>
            <a:r>
              <a:rPr lang="sk-SK" sz="1800" b="1" u="sng" dirty="0">
                <a:cs typeface="Arial" panose="020B0604020202020204" pitchFamily="34" charset="0"/>
              </a:rPr>
              <a:t>5</a:t>
            </a:r>
            <a:r>
              <a:rPr lang="en-US" sz="1800" b="1" u="sng" dirty="0">
                <a:cs typeface="Arial" panose="020B0604020202020204" pitchFamily="34" charset="0"/>
              </a:rPr>
              <a:t> </a:t>
            </a:r>
            <a:r>
              <a:rPr lang="sk-SK" sz="1800" b="1" u="sng" dirty="0">
                <a:cs typeface="Arial" panose="020B0604020202020204" pitchFamily="34" charset="0"/>
              </a:rPr>
              <a:t>HU in Budapest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cs typeface="Arial" panose="020B0604020202020204" pitchFamily="34" charset="0"/>
              </a:rPr>
              <a:t>June 2017 – </a:t>
            </a:r>
            <a:r>
              <a:rPr lang="sk-SK" sz="1600" b="1" dirty="0" smtClean="0">
                <a:cs typeface="Arial" panose="020B0604020202020204" pitchFamily="34" charset="0"/>
              </a:rPr>
              <a:t>HU </a:t>
            </a:r>
            <a:r>
              <a:rPr lang="en-US" sz="1600" b="1" dirty="0" smtClean="0">
                <a:cs typeface="Arial" panose="020B0604020202020204" pitchFamily="34" charset="0"/>
              </a:rPr>
              <a:t>joint statement on DSP future role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b="1" dirty="0" smtClean="0"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600" b="1" dirty="0" smtClean="0"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8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469038" y="6508523"/>
            <a:ext cx="2667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000099"/>
                </a:solidFill>
                <a:latin typeface="+mn-lt"/>
              </a:rPr>
              <a:t>www.danubewaterquality.eu</a:t>
            </a:r>
            <a:endParaRPr lang="en-US" sz="1600" b="1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441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4213" y="404813"/>
            <a:ext cx="8280400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800" b="1" kern="0" dirty="0">
                <a:solidFill>
                  <a:srgbClr val="0068B4"/>
                </a:solidFill>
                <a:latin typeface="Arial"/>
                <a:cs typeface="+mn-cs"/>
              </a:rPr>
              <a:t>  </a:t>
            </a:r>
            <a:endParaRPr lang="sk-SK" sz="1800" dirty="0">
              <a:latin typeface="+mn-lt"/>
              <a:cs typeface="+mn-cs"/>
            </a:endParaRPr>
          </a:p>
        </p:txBody>
      </p:sp>
      <p:sp>
        <p:nvSpPr>
          <p:cNvPr id="5124" name="BlokTextu 5"/>
          <p:cNvSpPr txBox="1">
            <a:spLocks noChangeArrowheads="1"/>
          </p:cNvSpPr>
          <p:nvPr/>
        </p:nvSpPr>
        <p:spPr bwMode="auto">
          <a:xfrm>
            <a:off x="7286625" y="6488113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/>
              <a:t>   </a:t>
            </a:r>
            <a:r>
              <a:rPr lang="sk-SK" altLang="sk-SK" sz="1800" b="1" dirty="0"/>
              <a:t> </a:t>
            </a:r>
            <a:endParaRPr lang="sk-SK" altLang="sk-SK" sz="1800" b="1" dirty="0">
              <a:solidFill>
                <a:srgbClr val="0060A8"/>
              </a:solidFill>
            </a:endParaRPr>
          </a:p>
        </p:txBody>
      </p:sp>
      <p:sp>
        <p:nvSpPr>
          <p:cNvPr id="5125" name="Rectangle 6"/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4233663" cy="649288"/>
          </a:xfrm>
        </p:spPr>
        <p:txBody>
          <a:bodyPr/>
          <a:lstStyle/>
          <a:p>
            <a:pPr eaLnBrk="1" hangingPunct="1"/>
            <a:r>
              <a:rPr lang="sk-SK" altLang="sk-SK" sz="3200" b="1" dirty="0">
                <a:solidFill>
                  <a:srgbClr val="000099"/>
                </a:solidFill>
                <a:cs typeface="Arial" panose="020B0604020202020204" pitchFamily="34" charset="0"/>
              </a:rPr>
              <a:t>PA4 </a:t>
            </a:r>
            <a:r>
              <a:rPr lang="sk-SK" altLang="sk-SK" sz="3200" b="1" dirty="0" err="1">
                <a:solidFill>
                  <a:srgbClr val="000099"/>
                </a:solidFill>
                <a:cs typeface="Arial" panose="020B0604020202020204" pitchFamily="34" charset="0"/>
              </a:rPr>
              <a:t>activities</a:t>
            </a:r>
            <a:endParaRPr lang="en-US" altLang="sk-SK" sz="32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126" name="Rectangle 7"/>
          <p:cNvSpPr>
            <a:spLocks noGrp="1"/>
          </p:cNvSpPr>
          <p:nvPr>
            <p:ph type="body" idx="4294967295"/>
          </p:nvPr>
        </p:nvSpPr>
        <p:spPr>
          <a:xfrm>
            <a:off x="179512" y="933223"/>
            <a:ext cx="8425184" cy="2783809"/>
          </a:xfrm>
        </p:spPr>
        <p:txBody>
          <a:bodyPr/>
          <a:lstStyle/>
          <a:p>
            <a:pPr>
              <a:spcAft>
                <a:spcPts val="800"/>
              </a:spcAft>
              <a:buAutoNum type="arabicPeriod"/>
            </a:pPr>
            <a:endParaRPr lang="sk-SK" sz="20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Coordination &amp; Administration (2)</a:t>
            </a:r>
            <a:endParaRPr lang="en-US" sz="2000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b="1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Organization of </a:t>
            </a:r>
            <a:r>
              <a:rPr lang="en-US" sz="1800" b="1" u="sng" dirty="0" smtClean="0"/>
              <a:t>Trilateral Meeting </a:t>
            </a:r>
            <a:r>
              <a:rPr lang="en-US" sz="1800" b="1" dirty="0" smtClean="0"/>
              <a:t>– PA4 HU, PA4 SK, ICPDR and Sava Commission – 7 September 2017, Budapest</a:t>
            </a:r>
            <a:endParaRPr lang="en-US" sz="1800" b="1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469038" y="6508523"/>
            <a:ext cx="2667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000099"/>
                </a:solidFill>
                <a:latin typeface="+mn-lt"/>
              </a:rPr>
              <a:t>www.danubewaterquality.eu</a:t>
            </a:r>
            <a:endParaRPr lang="en-US" sz="16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423" y="2763917"/>
            <a:ext cx="4572000" cy="283876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66304" y="2742296"/>
            <a:ext cx="3766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only </a:t>
            </a:r>
            <a:r>
              <a:rPr lang="en-US" sz="1600" b="1" dirty="0">
                <a:latin typeface="+mn-lt"/>
              </a:rPr>
              <a:t>PA4 participants - side session with Danube Transnational </a:t>
            </a:r>
            <a:r>
              <a:rPr lang="en-US" sz="1600" b="1" dirty="0" err="1">
                <a:latin typeface="+mn-lt"/>
              </a:rPr>
              <a:t>Programme</a:t>
            </a:r>
            <a:r>
              <a:rPr lang="en-US" sz="1600" b="1" dirty="0">
                <a:latin typeface="+mn-lt"/>
              </a:rPr>
              <a:t> regarding DTP PAC project reporting – deadlines, </a:t>
            </a:r>
            <a:r>
              <a:rPr lang="en-US" sz="1600" b="1" dirty="0" smtClean="0">
                <a:latin typeface="+mn-lt"/>
              </a:rPr>
              <a:t>obligations;                                                                                        all participants - planning PA4 workshops at Annual Forum – capitalization and financing possibilities,  HU EUSDR Presidency information,  information on ICPDR and ISRBC actions, synergy with their events, preparation of special issue of Hydrological Bulletin for AF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3887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4213" y="404813"/>
            <a:ext cx="8280400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800" b="1" kern="0" dirty="0">
                <a:solidFill>
                  <a:srgbClr val="0068B4"/>
                </a:solidFill>
                <a:latin typeface="Arial"/>
                <a:cs typeface="+mn-cs"/>
              </a:rPr>
              <a:t>  </a:t>
            </a:r>
            <a:endParaRPr lang="sk-SK" sz="1800" dirty="0">
              <a:latin typeface="+mn-lt"/>
              <a:cs typeface="+mn-cs"/>
            </a:endParaRPr>
          </a:p>
        </p:txBody>
      </p:sp>
      <p:sp>
        <p:nvSpPr>
          <p:cNvPr id="5124" name="BlokTextu 5"/>
          <p:cNvSpPr txBox="1">
            <a:spLocks noChangeArrowheads="1"/>
          </p:cNvSpPr>
          <p:nvPr/>
        </p:nvSpPr>
        <p:spPr bwMode="auto">
          <a:xfrm>
            <a:off x="7286625" y="6488113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/>
              <a:t>   </a:t>
            </a:r>
            <a:r>
              <a:rPr lang="sk-SK" altLang="sk-SK" sz="1800" b="1" dirty="0"/>
              <a:t> </a:t>
            </a:r>
            <a:endParaRPr lang="sk-SK" altLang="sk-SK" sz="1800" b="1" dirty="0">
              <a:solidFill>
                <a:srgbClr val="0060A8"/>
              </a:solidFill>
            </a:endParaRPr>
          </a:p>
        </p:txBody>
      </p:sp>
      <p:sp>
        <p:nvSpPr>
          <p:cNvPr id="5125" name="Rectangle 6"/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4233663" cy="649288"/>
          </a:xfrm>
        </p:spPr>
        <p:txBody>
          <a:bodyPr/>
          <a:lstStyle/>
          <a:p>
            <a:pPr eaLnBrk="1" hangingPunct="1"/>
            <a:r>
              <a:rPr lang="sk-SK" altLang="sk-SK" sz="32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PA4 </a:t>
            </a:r>
            <a:r>
              <a:rPr lang="sk-SK" altLang="sk-SK" sz="32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activities</a:t>
            </a:r>
            <a:endParaRPr lang="en-US" altLang="sk-SK" sz="32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126" name="Rectangle 7"/>
          <p:cNvSpPr>
            <a:spLocks noGrp="1"/>
          </p:cNvSpPr>
          <p:nvPr>
            <p:ph type="body" idx="4294967295"/>
          </p:nvPr>
        </p:nvSpPr>
        <p:spPr>
          <a:xfrm>
            <a:off x="251520" y="933223"/>
            <a:ext cx="8425184" cy="4968553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2. </a:t>
            </a: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Projects</a:t>
            </a:r>
            <a:r>
              <a:rPr lang="sk-SK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(1)</a:t>
            </a:r>
          </a:p>
          <a:p>
            <a:pPr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800" b="1" u="sng" dirty="0" smtClean="0">
                <a:cs typeface="Arial" panose="020B0604020202020204" pitchFamily="34" charset="0"/>
              </a:rPr>
              <a:t>Seed Money Facility </a:t>
            </a:r>
            <a:r>
              <a:rPr lang="en-US" sz="1800" b="1" dirty="0" smtClean="0">
                <a:cs typeface="Arial" panose="020B0604020202020204" pitchFamily="34" charset="0"/>
              </a:rPr>
              <a:t>call launched on 2/10/2017</a:t>
            </a:r>
            <a:r>
              <a:rPr lang="sk-SK" sz="1800" b="1" dirty="0" smtClean="0">
                <a:cs typeface="Arial" panose="020B0604020202020204" pitchFamily="34" charset="0"/>
              </a:rPr>
              <a:t> </a:t>
            </a:r>
            <a:endParaRPr lang="en-US" sz="1600" b="1" i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sk-SK" sz="1600" b="1" i="1" dirty="0" err="1" smtClean="0">
                <a:cs typeface="Arial" panose="020B0604020202020204" pitchFamily="34" charset="0"/>
              </a:rPr>
              <a:t>Deadline</a:t>
            </a:r>
            <a:r>
              <a:rPr lang="sk-SK" sz="1600" b="1" i="1" dirty="0" smtClean="0">
                <a:cs typeface="Arial" panose="020B0604020202020204" pitchFamily="34" charset="0"/>
              </a:rPr>
              <a:t> </a:t>
            </a:r>
            <a:r>
              <a:rPr lang="en-US" sz="1600" b="1" i="1" dirty="0" smtClean="0">
                <a:cs typeface="Arial" panose="020B0604020202020204" pitchFamily="34" charset="0"/>
              </a:rPr>
              <a:t>to </a:t>
            </a:r>
            <a:r>
              <a:rPr lang="en-US" sz="1600" b="1" i="1" dirty="0">
                <a:cs typeface="Arial" panose="020B0604020202020204" pitchFamily="34" charset="0"/>
              </a:rPr>
              <a:t>submit project proposals to PACs </a:t>
            </a:r>
            <a:r>
              <a:rPr lang="sk-SK" sz="1600" b="1" dirty="0" err="1">
                <a:cs typeface="Arial" panose="020B0604020202020204" pitchFamily="34" charset="0"/>
              </a:rPr>
              <a:t>for</a:t>
            </a:r>
            <a:r>
              <a:rPr lang="sk-SK" sz="1600" b="1" dirty="0">
                <a:cs typeface="Arial" panose="020B0604020202020204" pitchFamily="34" charset="0"/>
              </a:rPr>
              <a:t> </a:t>
            </a:r>
            <a:r>
              <a:rPr lang="en-US" sz="1600" b="1" dirty="0">
                <a:cs typeface="Arial" panose="020B0604020202020204" pitchFamily="34" charset="0"/>
              </a:rPr>
              <a:t>Declaration of Alignment – </a:t>
            </a:r>
            <a:r>
              <a:rPr lang="en-US" sz="1600" b="1" i="1" dirty="0">
                <a:cs typeface="Arial" panose="020B0604020202020204" pitchFamily="34" charset="0"/>
              </a:rPr>
              <a:t>8/11/2017</a:t>
            </a:r>
            <a:endParaRPr lang="sk-SK" sz="1600" b="1" i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en-US" sz="1600" b="1" i="1" dirty="0" smtClean="0">
                <a:cs typeface="Arial" panose="020B0604020202020204" pitchFamily="34" charset="0"/>
              </a:rPr>
              <a:t>Deadline for projects submission 7/12/2017</a:t>
            </a: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en-US" sz="1600" b="1" dirty="0" smtClean="0">
                <a:cs typeface="Arial" panose="020B0604020202020204" pitchFamily="34" charset="0"/>
              </a:rPr>
              <a:t>Project duration – fixed 12 months</a:t>
            </a: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en-US" sz="1600" b="1" dirty="0" smtClean="0">
                <a:cs typeface="Arial" panose="020B0604020202020204" pitchFamily="34" charset="0"/>
              </a:rPr>
              <a:t>Min 2, max 5 partners f</a:t>
            </a:r>
            <a:r>
              <a:rPr lang="sk-SK" sz="1600" b="1" dirty="0" err="1" smtClean="0">
                <a:cs typeface="Arial" panose="020B0604020202020204" pitchFamily="34" charset="0"/>
              </a:rPr>
              <a:t>ro</a:t>
            </a:r>
            <a:r>
              <a:rPr lang="en-US" sz="1600" b="1" dirty="0" smtClean="0">
                <a:cs typeface="Arial" panose="020B0604020202020204" pitchFamily="34" charset="0"/>
              </a:rPr>
              <a:t>m EU MS</a:t>
            </a:r>
            <a:r>
              <a:rPr lang="sk-SK" sz="1600" b="1" dirty="0" smtClean="0"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cs typeface="Arial" panose="020B0604020202020204" pitchFamily="34" charset="0"/>
              </a:rPr>
              <a:t>and non-EU (LP - EU MS)</a:t>
            </a:r>
            <a:r>
              <a:rPr lang="sk-SK" sz="1600" b="1" dirty="0" smtClean="0">
                <a:cs typeface="Arial" panose="020B0604020202020204" pitchFamily="34" charset="0"/>
              </a:rPr>
              <a:t>, max 2 ASP</a:t>
            </a:r>
            <a:endParaRPr lang="en-US" sz="1600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sk-SK" sz="1600" b="1" dirty="0" smtClean="0">
                <a:cs typeface="Arial" panose="020B0604020202020204" pitchFamily="34" charset="0"/>
              </a:rPr>
              <a:t>M</a:t>
            </a:r>
            <a:r>
              <a:rPr lang="en-US" sz="1600" b="1" dirty="0" smtClean="0">
                <a:cs typeface="Arial" panose="020B0604020202020204" pitchFamily="34" charset="0"/>
              </a:rPr>
              <a:t>ax budget 50 000 EUR out of it 42 500 EUR EU contribution</a:t>
            </a:r>
            <a:r>
              <a:rPr lang="sk-SK" sz="1600" b="1" dirty="0" smtClean="0">
                <a:cs typeface="Arial" panose="020B0604020202020204" pitchFamily="34" charset="0"/>
              </a:rPr>
              <a:t> (</a:t>
            </a:r>
            <a:r>
              <a:rPr lang="sk-SK" sz="1600" b="1" dirty="0" err="1" smtClean="0">
                <a:cs typeface="Arial" panose="020B0604020202020204" pitchFamily="34" charset="0"/>
              </a:rPr>
              <a:t>i.e</a:t>
            </a:r>
            <a:r>
              <a:rPr lang="sk-SK" sz="1600" b="1" dirty="0" smtClean="0"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cs typeface="Arial" panose="020B0604020202020204" pitchFamily="34" charset="0"/>
              </a:rPr>
              <a:t> </a:t>
            </a:r>
            <a:r>
              <a:rPr lang="en-US" sz="1600" b="1" dirty="0">
                <a:cs typeface="Arial" panose="020B0604020202020204" pitchFamily="34" charset="0"/>
              </a:rPr>
              <a:t>85 </a:t>
            </a:r>
            <a:r>
              <a:rPr lang="en-US" sz="1600" b="1" dirty="0" smtClean="0">
                <a:cs typeface="Arial" panose="020B0604020202020204" pitchFamily="34" charset="0"/>
              </a:rPr>
              <a:t>%</a:t>
            </a:r>
            <a:r>
              <a:rPr lang="sk-SK" sz="1600" b="1" dirty="0" smtClean="0">
                <a:cs typeface="Arial" panose="020B0604020202020204" pitchFamily="34" charset="0"/>
              </a:rPr>
              <a:t>)</a:t>
            </a:r>
            <a:r>
              <a:rPr lang="en-US" sz="1600" b="1" dirty="0" smtClean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en-US" sz="1600" b="1" dirty="0" smtClean="0">
                <a:cs typeface="Arial" panose="020B0604020202020204" pitchFamily="34" charset="0"/>
              </a:rPr>
              <a:t>No pre</a:t>
            </a:r>
            <a:r>
              <a:rPr lang="sk-SK" sz="1600" b="1" dirty="0" smtClean="0">
                <a:cs typeface="Arial" panose="020B0604020202020204" pitchFamily="34" charset="0"/>
              </a:rPr>
              <a:t> -</a:t>
            </a:r>
            <a:r>
              <a:rPr lang="en-US" sz="1600" b="1" dirty="0" smtClean="0">
                <a:cs typeface="Arial" panose="020B0604020202020204" pitchFamily="34" charset="0"/>
              </a:rPr>
              <a:t>financing</a:t>
            </a: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en-US" sz="1600" b="1" dirty="0" smtClean="0">
                <a:cs typeface="Arial" panose="020B0604020202020204" pitchFamily="34" charset="0"/>
              </a:rPr>
              <a:t>Max 3 proposals per PA will be accepted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600" b="1" dirty="0" smtClean="0">
                <a:cs typeface="Arial" panose="020B0604020202020204" pitchFamily="34" charset="0"/>
              </a:rPr>
              <a:t>PA4 priorities:</a:t>
            </a:r>
            <a:endParaRPr lang="en-US" sz="16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smtClean="0"/>
              <a:t>1. Implementation and promotion of eco-friendly waste water treatment for small settlements;</a:t>
            </a:r>
            <a:endParaRPr lang="en-US" sz="1500" dirty="0" smtClean="0"/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500" b="1" dirty="0" smtClean="0"/>
              <a:t>2. Support effective management of water resources from the water quality viewpoint in the conditions of climate change (e.g. drought, water scarcity);</a:t>
            </a:r>
            <a:endParaRPr lang="en-US" sz="1500" dirty="0" smtClean="0"/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500" b="1" dirty="0" smtClean="0"/>
              <a:t>3. Solving the problem of Hazardous and Problematic substances (problematic infrastructures) endangering water ecosystems in the DRB</a:t>
            </a:r>
            <a:endParaRPr lang="en-US" sz="1500" dirty="0" smtClean="0"/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500" b="1" dirty="0" smtClean="0"/>
              <a:t>4. Development of knowledge building and policy recommendations on the level of pharmaceutics and other emerging substances (e.g. </a:t>
            </a:r>
            <a:r>
              <a:rPr lang="en-US" sz="1500" b="1" dirty="0" err="1" smtClean="0"/>
              <a:t>cyano</a:t>
            </a:r>
            <a:r>
              <a:rPr lang="en-US" sz="1500" b="1" dirty="0" smtClean="0"/>
              <a:t> bacteria toxins) in the water.</a:t>
            </a:r>
            <a:endParaRPr lang="en-US" sz="1500" dirty="0" smtClean="0"/>
          </a:p>
          <a:p>
            <a:pPr marL="0" indent="0">
              <a:buNone/>
            </a:pPr>
            <a:r>
              <a:rPr lang="en-US" sz="1600" b="1" dirty="0">
                <a:hlinkClick r:id="rId2"/>
              </a:rPr>
              <a:t>http://</a:t>
            </a:r>
            <a:r>
              <a:rPr lang="en-US" sz="1600" b="1" dirty="0" smtClean="0">
                <a:hlinkClick r:id="rId2"/>
              </a:rPr>
              <a:t>www.interreg-danube.eu/calls/calls-for-proposals/seed-money-facility-call</a:t>
            </a:r>
            <a:r>
              <a:rPr lang="sk-SK" sz="1600" b="1" dirty="0" smtClean="0"/>
              <a:t> </a:t>
            </a:r>
            <a:endParaRPr lang="en-US" sz="1600" b="1" dirty="0" smtClean="0"/>
          </a:p>
          <a:p>
            <a:pPr>
              <a:buAutoNum type="arabicPeriod"/>
            </a:pPr>
            <a:endParaRPr lang="en-US" sz="1800" b="1" dirty="0" smtClean="0">
              <a:cs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469038" y="6508523"/>
            <a:ext cx="2667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000099"/>
                </a:solidFill>
                <a:latin typeface="+mn-lt"/>
              </a:rPr>
              <a:t>www.danubewaterquality.eu</a:t>
            </a:r>
            <a:endParaRPr lang="en-US" sz="1600" b="1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4213" y="404813"/>
            <a:ext cx="8280400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800" b="1" kern="0" dirty="0">
                <a:solidFill>
                  <a:srgbClr val="0068B4"/>
                </a:solidFill>
                <a:latin typeface="Arial"/>
                <a:cs typeface="+mn-cs"/>
              </a:rPr>
              <a:t>  </a:t>
            </a:r>
            <a:endParaRPr lang="sk-SK" sz="1800" dirty="0">
              <a:latin typeface="+mn-lt"/>
              <a:cs typeface="+mn-cs"/>
            </a:endParaRPr>
          </a:p>
        </p:txBody>
      </p:sp>
      <p:sp>
        <p:nvSpPr>
          <p:cNvPr id="5124" name="BlokTextu 5"/>
          <p:cNvSpPr txBox="1">
            <a:spLocks noChangeArrowheads="1"/>
          </p:cNvSpPr>
          <p:nvPr/>
        </p:nvSpPr>
        <p:spPr bwMode="auto">
          <a:xfrm>
            <a:off x="7286625" y="6488113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/>
              <a:t>   </a:t>
            </a:r>
            <a:r>
              <a:rPr lang="sk-SK" altLang="sk-SK" sz="1800" b="1" dirty="0"/>
              <a:t> </a:t>
            </a:r>
            <a:endParaRPr lang="sk-SK" altLang="sk-SK" sz="1800" b="1" dirty="0">
              <a:solidFill>
                <a:srgbClr val="0060A8"/>
              </a:solidFill>
            </a:endParaRPr>
          </a:p>
        </p:txBody>
      </p:sp>
      <p:sp>
        <p:nvSpPr>
          <p:cNvPr id="5125" name="Rectangle 6"/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4233663" cy="649288"/>
          </a:xfrm>
        </p:spPr>
        <p:txBody>
          <a:bodyPr/>
          <a:lstStyle/>
          <a:p>
            <a:pPr eaLnBrk="1" hangingPunct="1"/>
            <a:r>
              <a:rPr lang="sk-SK" altLang="sk-SK" sz="32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PA4 </a:t>
            </a:r>
            <a:r>
              <a:rPr lang="sk-SK" altLang="sk-SK" sz="32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activities</a:t>
            </a:r>
            <a:endParaRPr lang="en-US" altLang="sk-SK" sz="32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126" name="Rectangle 7"/>
          <p:cNvSpPr>
            <a:spLocks noGrp="1"/>
          </p:cNvSpPr>
          <p:nvPr>
            <p:ph type="body" idx="4294967295"/>
          </p:nvPr>
        </p:nvSpPr>
        <p:spPr>
          <a:xfrm>
            <a:off x="251520" y="933223"/>
            <a:ext cx="8425184" cy="4968553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2. </a:t>
            </a: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Projects</a:t>
            </a:r>
            <a:r>
              <a:rPr lang="sk-SK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(2)</a:t>
            </a:r>
          </a:p>
          <a:p>
            <a:pPr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800" b="1" u="sng" dirty="0" smtClean="0">
                <a:cs typeface="Arial" panose="020B0604020202020204" pitchFamily="34" charset="0"/>
              </a:rPr>
              <a:t>Seed Money Facility </a:t>
            </a:r>
            <a:endParaRPr lang="sk-SK" sz="1800" b="1" u="sng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1" dirty="0">
                <a:cs typeface="Arial" panose="020B0604020202020204" pitchFamily="34" charset="0"/>
              </a:rPr>
              <a:t> </a:t>
            </a:r>
            <a:r>
              <a:rPr lang="sk-SK" sz="1600" b="1" dirty="0" smtClean="0">
                <a:cs typeface="Arial" panose="020B0604020202020204" pitchFamily="34" charset="0"/>
              </a:rPr>
              <a:t>      </a:t>
            </a:r>
            <a:r>
              <a:rPr lang="en-US" sz="1600" b="1" dirty="0" smtClean="0">
                <a:cs typeface="Arial" panose="020B0604020202020204" pitchFamily="34" charset="0"/>
              </a:rPr>
              <a:t>Information day organized by DTP </a:t>
            </a:r>
            <a:r>
              <a:rPr lang="sk-SK" sz="1600" b="1" dirty="0" smtClean="0">
                <a:cs typeface="Arial" panose="020B0604020202020204" pitchFamily="34" charset="0"/>
              </a:rPr>
              <a:t>on</a:t>
            </a:r>
            <a:r>
              <a:rPr lang="en-US" sz="1600" b="1" dirty="0" smtClean="0">
                <a:cs typeface="Arial" panose="020B0604020202020204" pitchFamily="34" charset="0"/>
              </a:rPr>
              <a:t> 27 September 2017</a:t>
            </a:r>
            <a:r>
              <a:rPr lang="sk-SK" sz="1600" b="1" dirty="0" smtClean="0">
                <a:cs typeface="Arial" panose="020B0604020202020204" pitchFamily="34" charset="0"/>
              </a:rPr>
              <a:t>, </a:t>
            </a:r>
            <a:r>
              <a:rPr lang="sk-SK" sz="1600" b="1" dirty="0" err="1" smtClean="0">
                <a:cs typeface="Arial" panose="020B0604020202020204" pitchFamily="34" charset="0"/>
              </a:rPr>
              <a:t>Vienna</a:t>
            </a:r>
            <a:endParaRPr lang="sk-SK" sz="1600" b="1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b="1" dirty="0" smtClean="0">
                <a:cs typeface="Arial" panose="020B0604020202020204" pitchFamily="34" charset="0"/>
              </a:rPr>
              <a:t>Basic information on SMF DTP call and other financial mechanisms: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b="1" dirty="0" smtClean="0">
                <a:cs typeface="Arial" panose="020B0604020202020204" pitchFamily="34" charset="0"/>
              </a:rPr>
              <a:t>Horizon 2020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b="1" dirty="0" smtClean="0">
                <a:cs typeface="Arial" panose="020B0604020202020204" pitchFamily="34" charset="0"/>
              </a:rPr>
              <a:t>LIFE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b="1" dirty="0" smtClean="0">
                <a:cs typeface="Arial" panose="020B0604020202020204" pitchFamily="34" charset="0"/>
              </a:rPr>
              <a:t>ERASMUS+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600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b="1" dirty="0" smtClean="0">
                <a:cs typeface="Arial" panose="020B0604020202020204" pitchFamily="34" charset="0"/>
              </a:rPr>
              <a:t>Interactive separate sessions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cs typeface="Arial" panose="020B0604020202020204" pitchFamily="34" charset="0"/>
              </a:rPr>
              <a:t>       of PAs representatives with</a:t>
            </a:r>
            <a:r>
              <a:rPr lang="en-US" sz="1800" b="1" u="sng" dirty="0" smtClean="0"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cs typeface="Arial" panose="020B0604020202020204" pitchFamily="34" charset="0"/>
              </a:rPr>
              <a:t>       potential </a:t>
            </a:r>
            <a:r>
              <a:rPr lang="en-US" sz="1600" b="1" dirty="0" err="1" smtClean="0">
                <a:cs typeface="Arial" panose="020B0604020202020204" pitchFamily="34" charset="0"/>
              </a:rPr>
              <a:t>appli</a:t>
            </a:r>
            <a:r>
              <a:rPr lang="sk-SK" sz="1600" b="1" dirty="0" err="1" smtClean="0">
                <a:cs typeface="Arial" panose="020B0604020202020204" pitchFamily="34" charset="0"/>
              </a:rPr>
              <a:t>cants</a:t>
            </a:r>
            <a:r>
              <a:rPr lang="en-US" sz="1600" b="1" dirty="0" smtClean="0">
                <a:cs typeface="Arial" panose="020B0604020202020204" pitchFamily="34" charset="0"/>
              </a:rPr>
              <a:t> for SMF,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cs typeface="Arial" panose="020B0604020202020204" pitchFamily="34" charset="0"/>
              </a:rPr>
              <a:t>       discussion on new project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cs typeface="Arial" panose="020B0604020202020204" pitchFamily="34" charset="0"/>
              </a:rPr>
              <a:t>       ideas</a:t>
            </a:r>
          </a:p>
          <a:p>
            <a:pPr>
              <a:spcBef>
                <a:spcPts val="0"/>
              </a:spcBef>
              <a:spcAft>
                <a:spcPts val="500"/>
              </a:spcAft>
              <a:buFontTx/>
              <a:buChar char="-"/>
            </a:pPr>
            <a:endParaRPr lang="en-US" sz="1600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en-US" sz="1800" b="1" u="sng" dirty="0" smtClean="0">
              <a:cs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469038" y="6508523"/>
            <a:ext cx="2667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000099"/>
                </a:solidFill>
                <a:latin typeface="+mn-lt"/>
              </a:rPr>
              <a:t>www.danubewaterquality.eu</a:t>
            </a:r>
            <a:endParaRPr lang="en-US" sz="16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636912"/>
            <a:ext cx="5596114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647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08720" y="31428"/>
            <a:ext cx="8229600" cy="1143000"/>
          </a:xfrm>
        </p:spPr>
        <p:txBody>
          <a:bodyPr/>
          <a:lstStyle/>
          <a:p>
            <a:r>
              <a:rPr lang="sk-SK" altLang="sk-SK" sz="3200" b="1" dirty="0">
                <a:solidFill>
                  <a:srgbClr val="000099"/>
                </a:solidFill>
                <a:cs typeface="Arial" panose="020B0604020202020204" pitchFamily="34" charset="0"/>
              </a:rPr>
              <a:t>PA4 </a:t>
            </a:r>
            <a:r>
              <a:rPr lang="sk-SK" altLang="sk-SK" sz="3200" b="1" dirty="0" err="1">
                <a:solidFill>
                  <a:srgbClr val="000099"/>
                </a:solidFill>
                <a:cs typeface="Arial" panose="020B0604020202020204" pitchFamily="34" charset="0"/>
              </a:rPr>
              <a:t>activities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311771"/>
          </a:xfrm>
        </p:spPr>
        <p:txBody>
          <a:bodyPr/>
          <a:lstStyle/>
          <a:p>
            <a:pPr marL="0" indent="0" algn="just">
              <a:spcAft>
                <a:spcPts val="500"/>
              </a:spcAft>
              <a:buNone/>
            </a:pP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2. Projects (</a:t>
            </a:r>
            <a:r>
              <a:rPr lang="sk-SK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1" u="sng" dirty="0" smtClean="0">
                <a:cs typeface="Arial" panose="020B0604020202020204" pitchFamily="34" charset="0"/>
              </a:rPr>
              <a:t>JOINTISZA </a:t>
            </a:r>
            <a:r>
              <a:rPr lang="sk-SK" sz="1600" b="1" dirty="0">
                <a:cs typeface="Arial" panose="020B0604020202020204" pitchFamily="34" charset="0"/>
              </a:rPr>
              <a:t>(</a:t>
            </a:r>
            <a:r>
              <a:rPr lang="sk-SK" sz="1600" b="1" dirty="0" err="1">
                <a:cs typeface="Arial" panose="020B0604020202020204" pitchFamily="34" charset="0"/>
              </a:rPr>
              <a:t>meeting</a:t>
            </a:r>
            <a:r>
              <a:rPr lang="sk-SK" sz="1600" b="1" dirty="0">
                <a:cs typeface="Arial" panose="020B0604020202020204" pitchFamily="34" charset="0"/>
              </a:rPr>
              <a:t> in </a:t>
            </a:r>
            <a:r>
              <a:rPr lang="sk-SK" sz="1600" b="1" dirty="0" err="1">
                <a:cs typeface="Arial" panose="020B0604020202020204" pitchFamily="34" charset="0"/>
              </a:rPr>
              <a:t>Szolnok</a:t>
            </a:r>
            <a:r>
              <a:rPr lang="sk-SK" sz="1600" b="1" dirty="0">
                <a:cs typeface="Arial" panose="020B0604020202020204" pitchFamily="34" charset="0"/>
              </a:rPr>
              <a:t>, </a:t>
            </a:r>
            <a:r>
              <a:rPr lang="sk-SK" sz="1600" b="1" dirty="0" err="1">
                <a:cs typeface="Arial" panose="020B0604020202020204" pitchFamily="34" charset="0"/>
              </a:rPr>
              <a:t>Hungary</a:t>
            </a:r>
            <a:r>
              <a:rPr lang="sk-SK" sz="1600" b="1" dirty="0">
                <a:cs typeface="Arial" panose="020B0604020202020204" pitchFamily="34" charset="0"/>
              </a:rPr>
              <a:t> – 26-27 </a:t>
            </a:r>
            <a:r>
              <a:rPr lang="sk-SK" sz="1600" b="1" dirty="0" err="1">
                <a:cs typeface="Arial" panose="020B0604020202020204" pitchFamily="34" charset="0"/>
              </a:rPr>
              <a:t>June</a:t>
            </a:r>
            <a:r>
              <a:rPr lang="sk-SK" sz="1600" b="1" dirty="0">
                <a:cs typeface="Arial" panose="020B0604020202020204" pitchFamily="34" charset="0"/>
              </a:rPr>
              <a:t> 2017)</a:t>
            </a:r>
            <a:endParaRPr lang="en-US" sz="1600" b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1" u="sng" dirty="0" smtClean="0">
                <a:cs typeface="Arial" panose="020B0604020202020204" pitchFamily="34" charset="0"/>
              </a:rPr>
              <a:t>Danube Sediments </a:t>
            </a:r>
            <a:r>
              <a:rPr lang="sk-SK" sz="1800" b="1" u="sng" dirty="0" smtClean="0">
                <a:cs typeface="Arial" panose="020B0604020202020204" pitchFamily="34" charset="0"/>
              </a:rPr>
              <a:t> </a:t>
            </a:r>
            <a:r>
              <a:rPr lang="sk-SK" sz="1600" b="1" dirty="0" smtClean="0">
                <a:cs typeface="Arial" panose="020B0604020202020204" pitchFamily="34" charset="0"/>
              </a:rPr>
              <a:t>(</a:t>
            </a:r>
            <a:r>
              <a:rPr lang="sk-SK" sz="1600" b="1" dirty="0" err="1" smtClean="0">
                <a:cs typeface="Arial" panose="020B0604020202020204" pitchFamily="34" charset="0"/>
              </a:rPr>
              <a:t>meeting</a:t>
            </a:r>
            <a:r>
              <a:rPr lang="sk-SK" sz="1600" b="1" dirty="0" smtClean="0">
                <a:cs typeface="Arial" panose="020B0604020202020204" pitchFamily="34" charset="0"/>
              </a:rPr>
              <a:t> at WRI, Bratislava – 6-7 </a:t>
            </a:r>
            <a:r>
              <a:rPr lang="sk-SK" sz="1600" b="1" dirty="0" err="1" smtClean="0">
                <a:cs typeface="Arial" panose="020B0604020202020204" pitchFamily="34" charset="0"/>
              </a:rPr>
              <a:t>June</a:t>
            </a:r>
            <a:r>
              <a:rPr lang="sk-SK" sz="1600" b="1" dirty="0" smtClean="0">
                <a:cs typeface="Arial" panose="020B0604020202020204" pitchFamily="34" charset="0"/>
              </a:rPr>
              <a:t> 2017)</a:t>
            </a:r>
            <a:endParaRPr lang="en-US" sz="1600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1" u="sng" dirty="0" smtClean="0">
                <a:cs typeface="Arial" panose="020B0604020202020204" pitchFamily="34" charset="0"/>
              </a:rPr>
              <a:t>CAMARO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1" u="sng" dirty="0" err="1" smtClean="0">
                <a:cs typeface="Arial" panose="020B0604020202020204" pitchFamily="34" charset="0"/>
              </a:rPr>
              <a:t>DriDanube</a:t>
            </a:r>
            <a:r>
              <a:rPr lang="sk-SK" sz="1800" b="1" u="sng" dirty="0" smtClean="0">
                <a:cs typeface="Arial" panose="020B0604020202020204" pitchFamily="34" charset="0"/>
              </a:rPr>
              <a:t> </a:t>
            </a:r>
            <a:r>
              <a:rPr lang="sk-SK" sz="1600" b="1" dirty="0">
                <a:cs typeface="Arial" panose="020B0604020202020204" pitchFamily="34" charset="0"/>
              </a:rPr>
              <a:t>(</a:t>
            </a:r>
            <a:r>
              <a:rPr lang="sk-SK" sz="1600" b="1" dirty="0" err="1">
                <a:cs typeface="Arial" panose="020B0604020202020204" pitchFamily="34" charset="0"/>
              </a:rPr>
              <a:t>meeting</a:t>
            </a:r>
            <a:r>
              <a:rPr lang="sk-SK" sz="1600" b="1" dirty="0">
                <a:cs typeface="Arial" panose="020B0604020202020204" pitchFamily="34" charset="0"/>
              </a:rPr>
              <a:t> at </a:t>
            </a:r>
            <a:r>
              <a:rPr lang="sk-SK" sz="1600" b="1" dirty="0" smtClean="0">
                <a:cs typeface="Arial" panose="020B0604020202020204" pitchFamily="34" charset="0"/>
              </a:rPr>
              <a:t>SHMI, Bratislava </a:t>
            </a:r>
            <a:r>
              <a:rPr lang="sk-SK" sz="1600" b="1" dirty="0">
                <a:cs typeface="Arial" panose="020B0604020202020204" pitchFamily="34" charset="0"/>
              </a:rPr>
              <a:t>– 7 </a:t>
            </a:r>
            <a:r>
              <a:rPr lang="sk-SK" sz="1600" b="1" dirty="0" err="1">
                <a:cs typeface="Arial" panose="020B0604020202020204" pitchFamily="34" charset="0"/>
              </a:rPr>
              <a:t>June</a:t>
            </a:r>
            <a:r>
              <a:rPr lang="sk-SK" sz="1600" b="1" dirty="0">
                <a:cs typeface="Arial" panose="020B0604020202020204" pitchFamily="34" charset="0"/>
              </a:rPr>
              <a:t> 2017)</a:t>
            </a:r>
            <a:endParaRPr lang="en-US" sz="1600" b="1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cs typeface="Arial" panose="020B0604020202020204" pitchFamily="34" charset="0"/>
              </a:rPr>
              <a:t>projects launched, organized SG and technical meetings, submitted half years reports for project </a:t>
            </a:r>
            <a:r>
              <a:rPr lang="en-US" sz="1600" b="1" dirty="0" err="1" smtClean="0">
                <a:cs typeface="Arial" panose="020B0604020202020204" pitchFamily="34" charset="0"/>
              </a:rPr>
              <a:t>impl</a:t>
            </a:r>
            <a:r>
              <a:rPr lang="sk-SK" sz="1600" b="1" dirty="0" smtClean="0">
                <a:cs typeface="Arial" panose="020B0604020202020204" pitchFamily="34" charset="0"/>
              </a:rPr>
              <a:t>e</a:t>
            </a:r>
            <a:r>
              <a:rPr lang="en-US" sz="1600" b="1" dirty="0" smtClean="0">
                <a:cs typeface="Arial" panose="020B0604020202020204" pitchFamily="34" charset="0"/>
              </a:rPr>
              <a:t>mentation to DTP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cs typeface="Arial" panose="020B0604020202020204" pitchFamily="34" charset="0"/>
              </a:rPr>
              <a:t>Cooperation and synergy among projects</a:t>
            </a:r>
            <a:r>
              <a:rPr lang="sk-SK" sz="1600" b="1" dirty="0" smtClean="0">
                <a:cs typeface="Arial" panose="020B0604020202020204" pitchFamily="34" charset="0"/>
              </a:rPr>
              <a:t>´  </a:t>
            </a:r>
            <a:r>
              <a:rPr lang="en-US" sz="1600" b="1" dirty="0" smtClean="0">
                <a:cs typeface="Arial" panose="020B0604020202020204" pitchFamily="34" charset="0"/>
              </a:rPr>
              <a:t>activities and outputs – Capitalization strategy – workshop organized within </a:t>
            </a:r>
            <a:r>
              <a:rPr lang="sk-SK" sz="1600" b="1" dirty="0" smtClean="0">
                <a:cs typeface="Arial" panose="020B0604020202020204" pitchFamily="34" charset="0"/>
              </a:rPr>
              <a:t>6</a:t>
            </a:r>
            <a:r>
              <a:rPr lang="sk-SK" sz="1600" b="1" baseline="30000" dirty="0" smtClean="0">
                <a:cs typeface="Arial" panose="020B0604020202020204" pitchFamily="34" charset="0"/>
              </a:rPr>
              <a:t>th</a:t>
            </a:r>
            <a:r>
              <a:rPr lang="sk-SK" sz="1600" b="1" dirty="0" smtClean="0"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cs typeface="Arial" panose="020B0604020202020204" pitchFamily="34" charset="0"/>
              </a:rPr>
              <a:t>Annual Forum in Budapest</a:t>
            </a:r>
            <a:endParaRPr lang="sk-SK" sz="1600" b="1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k-SK" sz="1600" b="1" dirty="0" smtClean="0"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800" b="1" u="sng" dirty="0">
                <a:cs typeface="Arial" panose="020B0604020202020204" pitchFamily="34" charset="0"/>
              </a:rPr>
              <a:t>DSPF - Danube Strategic Project </a:t>
            </a:r>
            <a:r>
              <a:rPr lang="en-US" sz="1800" b="1" u="sng" dirty="0" smtClean="0">
                <a:cs typeface="Arial" panose="020B0604020202020204" pitchFamily="34" charset="0"/>
              </a:rPr>
              <a:t>Fund</a:t>
            </a:r>
            <a:r>
              <a:rPr lang="sk-SK" sz="1600" b="1" dirty="0" smtClean="0">
                <a:cs typeface="Arial" panose="020B0604020202020204" pitchFamily="34" charset="0"/>
              </a:rPr>
              <a:t>; </a:t>
            </a:r>
            <a:r>
              <a:rPr lang="en-US" sz="1600" b="1" dirty="0" smtClean="0">
                <a:cs typeface="Arial" panose="020B0604020202020204" pitchFamily="34" charset="0"/>
              </a:rPr>
              <a:t> </a:t>
            </a:r>
            <a:r>
              <a:rPr lang="sk-SK" sz="1600" b="1" dirty="0" err="1">
                <a:cs typeface="Arial" panose="020B0604020202020204" pitchFamily="34" charset="0"/>
              </a:rPr>
              <a:t>under</a:t>
            </a:r>
            <a:r>
              <a:rPr lang="sk-SK" sz="1600" b="1" dirty="0">
                <a:cs typeface="Arial" panose="020B0604020202020204" pitchFamily="34" charset="0"/>
              </a:rPr>
              <a:t> PA10</a:t>
            </a:r>
            <a:r>
              <a:rPr lang="en-US" sz="1600" b="1" dirty="0" smtClean="0">
                <a:cs typeface="Arial" panose="020B0604020202020204" pitchFamily="34" charset="0"/>
              </a:rPr>
              <a:t> </a:t>
            </a:r>
            <a:r>
              <a:rPr lang="sk-SK" sz="1600" b="1" dirty="0" smtClean="0">
                <a:cs typeface="Arial" panose="020B0604020202020204" pitchFamily="34" charset="0"/>
              </a:rPr>
              <a:t>EUSDR, </a:t>
            </a:r>
            <a:r>
              <a:rPr lang="en-US" sz="1600" b="1" dirty="0" smtClean="0">
                <a:cs typeface="Arial" panose="020B0604020202020204" pitchFamily="34" charset="0"/>
              </a:rPr>
              <a:t>deadline 15/02/2017 </a:t>
            </a:r>
            <a:endParaRPr lang="sk-SK" sz="1600" b="1" dirty="0">
              <a:cs typeface="Arial" panose="020B0604020202020204" pitchFamily="34" charset="0"/>
            </a:endParaRPr>
          </a:p>
          <a:p>
            <a:pPr marL="0" indent="0">
              <a:spcAft>
                <a:spcPts val="500"/>
              </a:spcAft>
              <a:buNone/>
            </a:pPr>
            <a:r>
              <a:rPr lang="en-US" sz="1600" b="1" dirty="0" smtClean="0"/>
              <a:t>Within </a:t>
            </a:r>
            <a:r>
              <a:rPr lang="en-US" sz="1600" b="1" dirty="0"/>
              <a:t>PA4 submitted 4 </a:t>
            </a:r>
            <a:r>
              <a:rPr lang="en-US" sz="1600" b="1" dirty="0" smtClean="0"/>
              <a:t>projects</a:t>
            </a:r>
            <a:r>
              <a:rPr lang="sk-SK" sz="1600" b="1" dirty="0" smtClean="0"/>
              <a:t>: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>
              <a:spcBef>
                <a:spcPts val="0"/>
              </a:spcBef>
            </a:pPr>
            <a:r>
              <a:rPr lang="en-US" sz="1600" b="1" dirty="0"/>
              <a:t>Danube Hazard – </a:t>
            </a:r>
            <a:r>
              <a:rPr lang="en-US" sz="1600" dirty="0"/>
              <a:t>hazardous substances</a:t>
            </a:r>
          </a:p>
          <a:p>
            <a:r>
              <a:rPr lang="en-US" sz="1600" b="1" dirty="0"/>
              <a:t>Water Agent of the Danube Region – </a:t>
            </a:r>
            <a:r>
              <a:rPr lang="en-US" sz="1600" dirty="0"/>
              <a:t>drinking water and wastewater treatment</a:t>
            </a:r>
          </a:p>
          <a:p>
            <a:r>
              <a:rPr lang="en-US" sz="1600" b="1" dirty="0"/>
              <a:t>COOPLANDS – </a:t>
            </a:r>
            <a:r>
              <a:rPr lang="en-US" sz="1600" dirty="0"/>
              <a:t>water management </a:t>
            </a:r>
          </a:p>
          <a:p>
            <a:r>
              <a:rPr lang="en-US" sz="1600" b="1" dirty="0" err="1"/>
              <a:t>Woptions</a:t>
            </a:r>
            <a:r>
              <a:rPr lang="en-US" sz="1600" b="1" dirty="0"/>
              <a:t> – </a:t>
            </a:r>
            <a:r>
              <a:rPr lang="en-US" sz="1600" dirty="0"/>
              <a:t>wastewater collection and treatment </a:t>
            </a:r>
            <a:endParaRPr lang="sk-SK" sz="1600" dirty="0" smtClean="0"/>
          </a:p>
          <a:p>
            <a:pPr marL="0" indent="0" algn="just">
              <a:spcAft>
                <a:spcPts val="500"/>
              </a:spcAft>
              <a:buNone/>
            </a:pPr>
            <a:r>
              <a:rPr lang="sk-SK" sz="1600" b="1" dirty="0">
                <a:solidFill>
                  <a:srgbClr val="C00000"/>
                </a:solidFill>
                <a:cs typeface="Arial" panose="020B0604020202020204" pitchFamily="34" charset="0"/>
                <a:hlinkClick r:id="rId2"/>
              </a:rPr>
              <a:t>https://www.danube-capacitycooperation.eu/danube-strategic-project-fund</a:t>
            </a:r>
            <a:endParaRPr lang="sk-SK" sz="1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 algn="just">
              <a:spcAft>
                <a:spcPts val="500"/>
              </a:spcAft>
              <a:buNone/>
            </a:pPr>
            <a:r>
              <a:rPr lang="sk-SK" sz="1600" b="1" dirty="0" err="1"/>
              <a:t>Decision</a:t>
            </a:r>
            <a:r>
              <a:rPr lang="sk-SK" sz="1600" b="1" dirty="0"/>
              <a:t> </a:t>
            </a:r>
            <a:r>
              <a:rPr lang="sk-SK" sz="1600" b="1" dirty="0" err="1" smtClean="0"/>
              <a:t>from</a:t>
            </a:r>
            <a:r>
              <a:rPr lang="sk-SK" sz="1600" b="1" dirty="0" smtClean="0"/>
              <a:t> PA10 </a:t>
            </a:r>
            <a:r>
              <a:rPr lang="sk-SK" sz="1600" b="1" dirty="0" err="1" smtClean="0"/>
              <a:t>is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exepcet</a:t>
            </a:r>
            <a:r>
              <a:rPr lang="sk-SK" sz="1600" b="1" dirty="0" smtClean="0"/>
              <a:t> in  </a:t>
            </a:r>
            <a:r>
              <a:rPr lang="sk-SK" sz="1600" b="1" dirty="0" err="1"/>
              <a:t>mid</a:t>
            </a:r>
            <a:r>
              <a:rPr lang="sk-SK" sz="1600" b="1" dirty="0"/>
              <a:t>/end </a:t>
            </a:r>
            <a:r>
              <a:rPr lang="sk-SK" sz="1600" b="1" dirty="0" err="1"/>
              <a:t>October</a:t>
            </a:r>
            <a:r>
              <a:rPr lang="sk-SK" sz="1600" b="1" dirty="0"/>
              <a:t> 2017</a:t>
            </a:r>
          </a:p>
          <a:p>
            <a:endParaRPr lang="sk-SK" sz="16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b="1" dirty="0" smtClean="0">
              <a:solidFill>
                <a:srgbClr val="00B05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b="1" cap="all" dirty="0"/>
          </a:p>
        </p:txBody>
      </p:sp>
      <p:sp>
        <p:nvSpPr>
          <p:cNvPr id="4" name="BlokTextu 3"/>
          <p:cNvSpPr txBox="1"/>
          <p:nvPr/>
        </p:nvSpPr>
        <p:spPr>
          <a:xfrm>
            <a:off x="6469038" y="6508523"/>
            <a:ext cx="2667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000099"/>
                </a:solidFill>
                <a:latin typeface="+mn-lt"/>
              </a:rPr>
              <a:t>www.danubewaterquality.eu</a:t>
            </a:r>
            <a:endParaRPr lang="en-US" sz="1600" b="1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4213" y="404813"/>
            <a:ext cx="8280400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800" b="1" kern="0" dirty="0">
                <a:solidFill>
                  <a:srgbClr val="0068B4"/>
                </a:solidFill>
                <a:latin typeface="Arial"/>
                <a:cs typeface="+mn-cs"/>
              </a:rPr>
              <a:t>  </a:t>
            </a:r>
            <a:endParaRPr lang="sk-SK" sz="1800" dirty="0">
              <a:latin typeface="+mn-lt"/>
              <a:cs typeface="+mn-cs"/>
            </a:endParaRPr>
          </a:p>
        </p:txBody>
      </p:sp>
      <p:sp>
        <p:nvSpPr>
          <p:cNvPr id="5124" name="BlokTextu 5"/>
          <p:cNvSpPr txBox="1">
            <a:spLocks noChangeArrowheads="1"/>
          </p:cNvSpPr>
          <p:nvPr/>
        </p:nvSpPr>
        <p:spPr bwMode="auto">
          <a:xfrm>
            <a:off x="7286625" y="6488113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/>
              <a:t>   </a:t>
            </a:r>
            <a:r>
              <a:rPr lang="sk-SK" altLang="sk-SK" sz="1800" b="1" dirty="0"/>
              <a:t> </a:t>
            </a:r>
            <a:endParaRPr lang="sk-SK" altLang="sk-SK" sz="1800" b="1" dirty="0">
              <a:solidFill>
                <a:srgbClr val="0060A8"/>
              </a:solidFill>
            </a:endParaRPr>
          </a:p>
        </p:txBody>
      </p:sp>
      <p:sp>
        <p:nvSpPr>
          <p:cNvPr id="5125" name="Rectangle 6"/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4233663" cy="649288"/>
          </a:xfrm>
        </p:spPr>
        <p:txBody>
          <a:bodyPr/>
          <a:lstStyle/>
          <a:p>
            <a:pPr eaLnBrk="1" hangingPunct="1"/>
            <a:r>
              <a:rPr lang="sk-SK" altLang="sk-SK" sz="32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PA4 </a:t>
            </a:r>
            <a:r>
              <a:rPr lang="sk-SK" altLang="sk-SK" sz="32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activities</a:t>
            </a:r>
            <a:endParaRPr lang="en-US" altLang="sk-SK" sz="32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126" name="Rectangle 7"/>
          <p:cNvSpPr>
            <a:spLocks noGrp="1"/>
          </p:cNvSpPr>
          <p:nvPr>
            <p:ph type="body" idx="4294967295"/>
          </p:nvPr>
        </p:nvSpPr>
        <p:spPr>
          <a:xfrm>
            <a:off x="251520" y="1088381"/>
            <a:ext cx="8425184" cy="4968553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sk-SK" sz="1800" b="1" dirty="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r>
              <a:rPr lang="en-US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Events</a:t>
            </a:r>
            <a:r>
              <a:rPr lang="sk-SK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(1)</a:t>
            </a:r>
          </a:p>
          <a:p>
            <a:pPr marL="355600" indent="-3556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/>
              <a:t>Horizontal cooperation among PAs – meeting on 3-4 May 2017, Vienna</a:t>
            </a:r>
          </a:p>
          <a:p>
            <a:pPr marL="355600" indent="-355600">
              <a:spcBef>
                <a:spcPts val="0"/>
              </a:spcBef>
              <a:buNone/>
            </a:pPr>
            <a:r>
              <a:rPr lang="en-US" sz="1800" b="1" dirty="0"/>
              <a:t>       </a:t>
            </a:r>
            <a:r>
              <a:rPr lang="en-US" sz="1600" b="1" dirty="0" smtClean="0"/>
              <a:t>Meeting </a:t>
            </a:r>
            <a:r>
              <a:rPr lang="en-US" sz="1600" b="1" dirty="0"/>
              <a:t>organized by PA1A and PA6 on possible synergies among particular priority </a:t>
            </a:r>
            <a:r>
              <a:rPr lang="en-US" sz="1600" b="1" dirty="0" smtClean="0"/>
              <a:t>areas </a:t>
            </a:r>
            <a:endParaRPr lang="en-US" sz="1600" dirty="0" smtClean="0"/>
          </a:p>
          <a:p>
            <a:pPr>
              <a:buAutoNum type="arabicPeriod"/>
            </a:pPr>
            <a:endParaRPr lang="en-US" sz="1800" b="1" dirty="0" smtClean="0">
              <a:cs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469038" y="6508523"/>
            <a:ext cx="2667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000099"/>
                </a:solidFill>
                <a:latin typeface="+mn-lt"/>
              </a:rPr>
              <a:t>www.danubewaterquality.eu</a:t>
            </a:r>
            <a:endParaRPr lang="en-US" sz="16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982" y="2147557"/>
            <a:ext cx="8136259" cy="40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818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4213" y="404813"/>
            <a:ext cx="8280400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800" b="1" kern="0" dirty="0">
                <a:solidFill>
                  <a:srgbClr val="0068B4"/>
                </a:solidFill>
                <a:latin typeface="Arial"/>
                <a:cs typeface="+mn-cs"/>
              </a:rPr>
              <a:t>  </a:t>
            </a:r>
            <a:endParaRPr lang="sk-SK" sz="1800" dirty="0">
              <a:latin typeface="+mn-lt"/>
              <a:cs typeface="+mn-cs"/>
            </a:endParaRPr>
          </a:p>
        </p:txBody>
      </p:sp>
      <p:sp>
        <p:nvSpPr>
          <p:cNvPr id="5124" name="BlokTextu 5"/>
          <p:cNvSpPr txBox="1">
            <a:spLocks noChangeArrowheads="1"/>
          </p:cNvSpPr>
          <p:nvPr/>
        </p:nvSpPr>
        <p:spPr bwMode="auto">
          <a:xfrm>
            <a:off x="7286625" y="6488113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/>
              <a:t>   </a:t>
            </a:r>
            <a:r>
              <a:rPr lang="sk-SK" altLang="sk-SK" sz="1800" b="1" dirty="0"/>
              <a:t> </a:t>
            </a:r>
            <a:endParaRPr lang="sk-SK" altLang="sk-SK" sz="1800" b="1" dirty="0">
              <a:solidFill>
                <a:srgbClr val="0060A8"/>
              </a:solidFill>
            </a:endParaRPr>
          </a:p>
        </p:txBody>
      </p:sp>
      <p:sp>
        <p:nvSpPr>
          <p:cNvPr id="5125" name="Rectangle 6"/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4233663" cy="649288"/>
          </a:xfrm>
        </p:spPr>
        <p:txBody>
          <a:bodyPr/>
          <a:lstStyle/>
          <a:p>
            <a:pPr eaLnBrk="1" hangingPunct="1"/>
            <a:r>
              <a:rPr lang="sk-SK" altLang="sk-SK" sz="32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PA4 </a:t>
            </a:r>
            <a:r>
              <a:rPr lang="sk-SK" altLang="sk-SK" sz="32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activities</a:t>
            </a:r>
            <a:endParaRPr lang="en-US" altLang="sk-SK" sz="32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126" name="Rectangle 7"/>
          <p:cNvSpPr>
            <a:spLocks noGrp="1"/>
          </p:cNvSpPr>
          <p:nvPr>
            <p:ph type="body" idx="4294967295"/>
          </p:nvPr>
        </p:nvSpPr>
        <p:spPr>
          <a:xfrm>
            <a:off x="251520" y="1088381"/>
            <a:ext cx="8425184" cy="4968553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3. </a:t>
            </a: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Events (2)</a:t>
            </a:r>
            <a:endParaRPr lang="sk-SK" sz="20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US" sz="8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cs typeface="Arial" panose="020B0604020202020204" pitchFamily="34" charset="0"/>
              </a:rPr>
              <a:t>Danube Transnational </a:t>
            </a:r>
            <a:r>
              <a:rPr lang="en-US" sz="1800" b="1" dirty="0" err="1">
                <a:cs typeface="Arial" panose="020B0604020202020204" pitchFamily="34" charset="0"/>
              </a:rPr>
              <a:t>Programme</a:t>
            </a:r>
            <a:r>
              <a:rPr lang="en-US" sz="1800" b="1" dirty="0">
                <a:cs typeface="Arial" panose="020B0604020202020204" pitchFamily="34" charset="0"/>
              </a:rPr>
              <a:t> and </a:t>
            </a:r>
            <a:r>
              <a:rPr lang="en-US" sz="1800" b="1" dirty="0" err="1">
                <a:cs typeface="Arial" panose="020B0604020202020204" pitchFamily="34" charset="0"/>
              </a:rPr>
              <a:t>Interreg</a:t>
            </a:r>
            <a:r>
              <a:rPr lang="en-US" sz="1800" b="1" dirty="0">
                <a:cs typeface="Arial" panose="020B0604020202020204" pitchFamily="34" charset="0"/>
              </a:rPr>
              <a:t> Central </a:t>
            </a:r>
            <a:r>
              <a:rPr lang="en-US" sz="1800" b="1" dirty="0" smtClean="0">
                <a:cs typeface="Arial" panose="020B0604020202020204" pitchFamily="34" charset="0"/>
              </a:rPr>
              <a:t>Europe</a:t>
            </a:r>
            <a:r>
              <a:rPr lang="sk-SK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cs typeface="Arial" panose="020B0604020202020204" pitchFamily="34" charset="0"/>
              </a:rPr>
              <a:t>Information Day </a:t>
            </a:r>
            <a:endParaRPr lang="sk-SK" sz="1800" b="1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>
                <a:cs typeface="Arial" panose="020B0604020202020204" pitchFamily="34" charset="0"/>
              </a:rPr>
              <a:t> </a:t>
            </a:r>
            <a:r>
              <a:rPr lang="sk-SK" sz="1800" b="1" smtClean="0">
                <a:cs typeface="Arial" panose="020B0604020202020204" pitchFamily="34" charset="0"/>
              </a:rPr>
              <a:t>      </a:t>
            </a:r>
            <a:r>
              <a:rPr lang="en-US" sz="1600" b="1" smtClean="0"/>
              <a:t>3 </a:t>
            </a:r>
            <a:r>
              <a:rPr lang="en-US" sz="1600" b="1" dirty="0" smtClean="0"/>
              <a:t>May 2017, Bratislava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 err="1">
                <a:cs typeface="Arial" panose="020B0604020202020204" pitchFamily="34" charset="0"/>
              </a:rPr>
              <a:t>Interreg</a:t>
            </a:r>
            <a:r>
              <a:rPr lang="en-US" sz="1800" b="1" dirty="0">
                <a:cs typeface="Arial" panose="020B0604020202020204" pitchFamily="34" charset="0"/>
              </a:rPr>
              <a:t> Central </a:t>
            </a:r>
            <a:r>
              <a:rPr lang="en-US" sz="1800" b="1" dirty="0" smtClean="0">
                <a:cs typeface="Arial" panose="020B0604020202020204" pitchFamily="34" charset="0"/>
              </a:rPr>
              <a:t>Europe</a:t>
            </a:r>
            <a:r>
              <a:rPr lang="sk-SK" sz="1800" b="1" dirty="0" smtClean="0"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cs typeface="Arial" panose="020B0604020202020204" pitchFamily="34" charset="0"/>
              </a:rPr>
              <a:t>Information Day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       26 September 2017, Bratislava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 smtClean="0"/>
          </a:p>
          <a:p>
            <a:pPr marL="355600" indent="-3556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Cooperation with Carpathian Convention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      </a:t>
            </a:r>
            <a:r>
              <a:rPr lang="en-US" sz="1600" b="1" dirty="0" smtClean="0"/>
              <a:t>meeting on 10-12 October 2017, </a:t>
            </a:r>
            <a:r>
              <a:rPr lang="en-US" sz="1600" b="1" dirty="0" err="1" smtClean="0"/>
              <a:t>Lillafured</a:t>
            </a:r>
            <a:r>
              <a:rPr lang="en-US" sz="1600" b="1" dirty="0" smtClean="0"/>
              <a:t>, Hungary</a:t>
            </a:r>
            <a:endParaRPr lang="en-US" sz="1600" dirty="0" smtClean="0"/>
          </a:p>
          <a:p>
            <a:pPr marL="355600" indent="0">
              <a:buNone/>
            </a:pPr>
            <a:r>
              <a:rPr lang="en-US" sz="1600" b="1" dirty="0" smtClean="0"/>
              <a:t>Discussed draft of "Outlook on Climate Change Adaptation in the Carpathians„ prepared by Carpathian Convention Working Group on Adaptation to Climate Change and the Carpathian Convention Implementation Committee</a:t>
            </a:r>
          </a:p>
          <a:p>
            <a:pPr marL="355600" indent="0">
              <a:buNone/>
            </a:pPr>
            <a:endParaRPr lang="en-US" sz="1600" b="1" dirty="0" smtClean="0">
              <a:cs typeface="Arial" panose="020B0604020202020204" pitchFamily="34" charset="0"/>
            </a:endParaRPr>
          </a:p>
          <a:p>
            <a:pPr marL="355600" indent="0">
              <a:buNone/>
            </a:pPr>
            <a:endParaRPr lang="en-US" sz="1600" b="1" dirty="0" smtClean="0">
              <a:cs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469038" y="6508523"/>
            <a:ext cx="2667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000099"/>
                </a:solidFill>
                <a:latin typeface="+mn-lt"/>
              </a:rPr>
              <a:t>www.danubewaterquality.eu</a:t>
            </a:r>
            <a:endParaRPr lang="en-US" sz="1600" b="1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2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4213" y="404813"/>
            <a:ext cx="8280400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800" b="1" kern="0" dirty="0">
                <a:solidFill>
                  <a:srgbClr val="0068B4"/>
                </a:solidFill>
                <a:latin typeface="Arial"/>
                <a:cs typeface="+mn-cs"/>
              </a:rPr>
              <a:t>  </a:t>
            </a:r>
            <a:endParaRPr lang="sk-SK" sz="1800" dirty="0">
              <a:latin typeface="+mn-lt"/>
              <a:cs typeface="+mn-cs"/>
            </a:endParaRPr>
          </a:p>
        </p:txBody>
      </p:sp>
      <p:sp>
        <p:nvSpPr>
          <p:cNvPr id="5124" name="BlokTextu 5"/>
          <p:cNvSpPr txBox="1">
            <a:spLocks noChangeArrowheads="1"/>
          </p:cNvSpPr>
          <p:nvPr/>
        </p:nvSpPr>
        <p:spPr bwMode="auto">
          <a:xfrm>
            <a:off x="7286625" y="6488113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/>
              <a:t>   </a:t>
            </a:r>
            <a:r>
              <a:rPr lang="sk-SK" altLang="sk-SK" sz="1800" b="1" dirty="0"/>
              <a:t> </a:t>
            </a:r>
            <a:endParaRPr lang="sk-SK" altLang="sk-SK" sz="1800" b="1" dirty="0">
              <a:solidFill>
                <a:srgbClr val="0060A8"/>
              </a:solidFill>
            </a:endParaRPr>
          </a:p>
        </p:txBody>
      </p:sp>
      <p:sp>
        <p:nvSpPr>
          <p:cNvPr id="5125" name="Rectangle 6"/>
          <p:cNvSpPr>
            <a:spLocks noGrp="1"/>
          </p:cNvSpPr>
          <p:nvPr>
            <p:ph type="title" idx="4294967295"/>
          </p:nvPr>
        </p:nvSpPr>
        <p:spPr>
          <a:xfrm>
            <a:off x="0" y="263525"/>
            <a:ext cx="4233663" cy="649288"/>
          </a:xfrm>
        </p:spPr>
        <p:txBody>
          <a:bodyPr/>
          <a:lstStyle/>
          <a:p>
            <a:pPr eaLnBrk="1" hangingPunct="1"/>
            <a:r>
              <a:rPr lang="sk-SK" altLang="sk-SK" sz="32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PA4 </a:t>
            </a:r>
            <a:r>
              <a:rPr lang="sk-SK" altLang="sk-SK" sz="3200" b="1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activities</a:t>
            </a:r>
            <a:endParaRPr lang="en-US" altLang="sk-SK" sz="3200" b="1" dirty="0" smtClean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126" name="Rectangle 7"/>
          <p:cNvSpPr>
            <a:spLocks noGrp="1"/>
          </p:cNvSpPr>
          <p:nvPr>
            <p:ph type="body" idx="4294967295"/>
          </p:nvPr>
        </p:nvSpPr>
        <p:spPr>
          <a:xfrm>
            <a:off x="323528" y="912813"/>
            <a:ext cx="3390717" cy="5144121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sk-SK" sz="1800" b="1" dirty="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r>
              <a:rPr lang="en-US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Events</a:t>
            </a:r>
            <a:r>
              <a:rPr lang="sk-SK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b="1" u="sng" dirty="0"/>
              <a:t>EUSDR </a:t>
            </a:r>
            <a:r>
              <a:rPr lang="sk-SK" sz="1800" b="1" u="sng" dirty="0" err="1"/>
              <a:t>Environmental</a:t>
            </a:r>
            <a:r>
              <a:rPr lang="sk-SK" sz="1800" b="1" u="sng" dirty="0"/>
              <a:t> </a:t>
            </a:r>
            <a:r>
              <a:rPr lang="sk-SK" sz="1800" b="1" u="sng" dirty="0" err="1"/>
              <a:t>Pillar</a:t>
            </a:r>
            <a:r>
              <a:rPr lang="sk-SK" sz="1800" b="1" u="sng" dirty="0"/>
              <a:t> </a:t>
            </a:r>
            <a:endParaRPr lang="sk-SK" sz="1800" b="1" u="sng" dirty="0" smtClean="0"/>
          </a:p>
          <a:p>
            <a:pPr marL="0" indent="0">
              <a:buNone/>
            </a:pPr>
            <a:r>
              <a:rPr lang="sk-SK" sz="1800" b="1" dirty="0"/>
              <a:t> </a:t>
            </a:r>
            <a:r>
              <a:rPr lang="sk-SK" sz="1800" b="1" dirty="0" smtClean="0"/>
              <a:t>    </a:t>
            </a:r>
            <a:r>
              <a:rPr lang="sk-SK" sz="1800" b="1" u="sng" dirty="0" smtClean="0"/>
              <a:t> - </a:t>
            </a:r>
            <a:r>
              <a:rPr lang="sk-SK" sz="1800" b="1" u="sng" dirty="0" err="1"/>
              <a:t>Stakeholder</a:t>
            </a:r>
            <a:r>
              <a:rPr lang="sk-SK" sz="1800" b="1" u="sng" dirty="0"/>
              <a:t> </a:t>
            </a:r>
            <a:r>
              <a:rPr lang="sk-SK" sz="1800" b="1" u="sng" dirty="0" err="1"/>
              <a:t>Seminar</a:t>
            </a:r>
            <a:endParaRPr lang="sk-SK" sz="1800" u="sng" dirty="0"/>
          </a:p>
          <a:p>
            <a:pPr marL="0" indent="0">
              <a:buNone/>
            </a:pPr>
            <a:r>
              <a:rPr lang="sk-SK" sz="1600" b="1" dirty="0" smtClean="0"/>
              <a:t>       </a:t>
            </a:r>
            <a:r>
              <a:rPr lang="sk-SK" sz="1600" b="1" dirty="0"/>
              <a:t>17 </a:t>
            </a:r>
            <a:r>
              <a:rPr lang="sk-SK" sz="1600" b="1" dirty="0" err="1"/>
              <a:t>October</a:t>
            </a:r>
            <a:r>
              <a:rPr lang="sk-SK" sz="1600" b="1" dirty="0"/>
              <a:t> </a:t>
            </a:r>
            <a:r>
              <a:rPr lang="sk-SK" sz="1600" b="1" dirty="0" smtClean="0"/>
              <a:t>2017, Budapest</a:t>
            </a:r>
          </a:p>
          <a:p>
            <a:pPr marL="0" indent="0">
              <a:buNone/>
            </a:pPr>
            <a:endParaRPr lang="sk-SK" sz="1600" b="1" dirty="0" smtClean="0"/>
          </a:p>
          <a:p>
            <a:pPr>
              <a:buFontTx/>
              <a:buChar char="-"/>
            </a:pPr>
            <a:r>
              <a:rPr lang="sk-SK" sz="1600" b="1" dirty="0" err="1" smtClean="0"/>
              <a:t>Organised</a:t>
            </a:r>
            <a:r>
              <a:rPr lang="sk-SK" sz="1600" b="1" dirty="0" smtClean="0"/>
              <a:t> by PA4, PA5 and PA6</a:t>
            </a:r>
          </a:p>
          <a:p>
            <a:pPr>
              <a:buFontTx/>
              <a:buChar char="-"/>
            </a:pPr>
            <a:r>
              <a:rPr lang="en-US" sz="1600" b="1" dirty="0" smtClean="0"/>
              <a:t>the </a:t>
            </a:r>
            <a:r>
              <a:rPr lang="en-US" sz="1600" b="1" dirty="0"/>
              <a:t>future perspectives in the field of water and environmental </a:t>
            </a:r>
            <a:r>
              <a:rPr lang="en-US" sz="1600" b="1" dirty="0" smtClean="0"/>
              <a:t>issues</a:t>
            </a:r>
            <a:endParaRPr lang="sk-SK" sz="1600" b="1" dirty="0" smtClean="0"/>
          </a:p>
          <a:p>
            <a:pPr>
              <a:buFontTx/>
              <a:buChar char="-"/>
            </a:pPr>
            <a:r>
              <a:rPr lang="en-US" sz="1600" b="1" dirty="0" smtClean="0"/>
              <a:t>snap </a:t>
            </a:r>
            <a:r>
              <a:rPr lang="en-US" sz="1600" b="1" dirty="0"/>
              <a:t>shot of the diversity of environmental issues in the Danube Region </a:t>
            </a:r>
            <a:r>
              <a:rPr lang="sk-SK" sz="1600" b="1" dirty="0" smtClean="0"/>
              <a:t>in </a:t>
            </a:r>
            <a:r>
              <a:rPr lang="sk-SK" sz="1600" b="1" dirty="0" err="1" smtClean="0"/>
              <a:t>accordance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with</a:t>
            </a:r>
            <a:r>
              <a:rPr lang="sk-SK" sz="1600" b="1" dirty="0" smtClean="0"/>
              <a:t> </a:t>
            </a:r>
            <a:r>
              <a:rPr lang="en-US" sz="1600" b="1" dirty="0" smtClean="0"/>
              <a:t>economic development</a:t>
            </a:r>
            <a:endParaRPr lang="sk-SK" sz="1600" b="1" dirty="0" smtClean="0"/>
          </a:p>
          <a:p>
            <a:pPr>
              <a:buFontTx/>
              <a:buChar char="-"/>
            </a:pPr>
            <a:r>
              <a:rPr lang="en-US" sz="1600" b="1" dirty="0" smtClean="0"/>
              <a:t>to </a:t>
            </a:r>
            <a:r>
              <a:rPr lang="en-US" sz="1600" b="1" dirty="0"/>
              <a:t>offer basis for balanced and long term </a:t>
            </a:r>
            <a:r>
              <a:rPr lang="en-US" sz="1600" b="1" dirty="0" smtClean="0"/>
              <a:t>development</a:t>
            </a:r>
            <a:endParaRPr lang="en-US" sz="1600" b="1" dirty="0"/>
          </a:p>
          <a:p>
            <a:pPr marL="0" indent="0">
              <a:buNone/>
            </a:pPr>
            <a:endParaRPr lang="en-US" sz="1600" dirty="0" smtClean="0"/>
          </a:p>
          <a:p>
            <a:pPr>
              <a:buAutoNum type="arabicPeriod"/>
            </a:pPr>
            <a:endParaRPr lang="en-US" sz="1800" b="1" dirty="0" smtClean="0">
              <a:cs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469038" y="6508523"/>
            <a:ext cx="2667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000099"/>
                </a:solidFill>
                <a:latin typeface="+mn-lt"/>
              </a:rPr>
              <a:t>www.danubewaterquality.eu</a:t>
            </a:r>
            <a:endParaRPr lang="en-US" sz="16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098" y="912813"/>
            <a:ext cx="4824536" cy="55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709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7697</TotalTime>
  <Words>961</Words>
  <Application>Microsoft Office PowerPoint</Application>
  <PresentationFormat>Экран (4:3)</PresentationFormat>
  <Paragraphs>155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Motív Office</vt:lpstr>
      <vt:lpstr>Слайд 1</vt:lpstr>
      <vt:lpstr>PA4 activities</vt:lpstr>
      <vt:lpstr>PA4 activities</vt:lpstr>
      <vt:lpstr>PA4 activities</vt:lpstr>
      <vt:lpstr>PA4 activities</vt:lpstr>
      <vt:lpstr>PA4 activities</vt:lpstr>
      <vt:lpstr>PA4 activities</vt:lpstr>
      <vt:lpstr>PA4 activities</vt:lpstr>
      <vt:lpstr>PA4 activities</vt:lpstr>
      <vt:lpstr>PA4 activities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TÚV-8.4.2013</dc:title>
  <dc:creator>Karacsonyova Monika</dc:creator>
  <cp:lastModifiedBy>User</cp:lastModifiedBy>
  <cp:revision>826</cp:revision>
  <cp:lastPrinted>2017-10-16T08:33:39Z</cp:lastPrinted>
  <dcterms:created xsi:type="dcterms:W3CDTF">2011-09-14T07:31:49Z</dcterms:created>
  <dcterms:modified xsi:type="dcterms:W3CDTF">2019-09-11T14:23:33Z</dcterms:modified>
</cp:coreProperties>
</file>