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97" r:id="rId2"/>
    <p:sldId id="299" r:id="rId3"/>
    <p:sldId id="301" r:id="rId4"/>
    <p:sldId id="310" r:id="rId5"/>
    <p:sldId id="314" r:id="rId6"/>
    <p:sldId id="315" r:id="rId7"/>
    <p:sldId id="311" r:id="rId8"/>
    <p:sldId id="312" r:id="rId9"/>
    <p:sldId id="313" r:id="rId10"/>
    <p:sldId id="304" r:id="rId11"/>
    <p:sldId id="305" r:id="rId12"/>
  </p:sldIdLst>
  <p:sldSz cx="9144000" cy="6858000" type="screen4x3"/>
  <p:notesSz cx="6858000" cy="9945688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66252" autoAdjust="0"/>
  </p:normalViewPr>
  <p:slideViewPr>
    <p:cSldViewPr>
      <p:cViewPr>
        <p:scale>
          <a:sx n="112" d="100"/>
          <a:sy n="112" d="100"/>
        </p:scale>
        <p:origin x="-72" y="21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92"/>
            <a:ext cx="29718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92"/>
            <a:ext cx="29718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C357C898-55BD-4585-B3B2-EFB5999D1B44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249791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9456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70213" cy="4952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9522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42975" y="746125"/>
            <a:ext cx="4970463" cy="3727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1" y="4723647"/>
            <a:ext cx="5484813" cy="44728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444118"/>
            <a:ext cx="2970213" cy="49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9444118"/>
            <a:ext cx="2970212" cy="49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E60528F0-5AF7-421C-8FB6-9BB1F61BE3F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53384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578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8106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68016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8625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49882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54725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arenR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07327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96542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60528F0-5AF7-421C-8FB6-9BB1F61BE3F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9519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 cstate="print">
            <a:lum bright="6000" contrast="-6000"/>
          </a:blip>
          <a:srcRect l="31889" t="30193" r="17558" b="62268"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50" y="6588125"/>
            <a:ext cx="4176713" cy="269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356100" y="6553200"/>
            <a:ext cx="478790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0000"/>
              </a:lnSpc>
              <a:spcBef>
                <a:spcPts val="875"/>
              </a:spcBef>
              <a:buClr>
                <a:srgbClr val="80808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808080"/>
                </a:solidFill>
              </a:rPr>
              <a:t>Dorothea Palenberg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>
            <a:lum contrast="24000"/>
          </a:blip>
          <a:srcRect l="31889" t="43761" r="17558" b="54091"/>
          <a:stretch>
            <a:fillRect/>
          </a:stretch>
        </p:blipFill>
        <p:spPr bwMode="auto">
          <a:xfrm>
            <a:off x="0" y="6572250"/>
            <a:ext cx="9144000" cy="28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724525" y="6597650"/>
            <a:ext cx="3419475" cy="263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0000"/>
              </a:lnSpc>
              <a:spcBef>
                <a:spcPts val="750"/>
              </a:spcBef>
              <a:buClr>
                <a:srgbClr val="FF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solidFill>
                  <a:srgbClr val="FF9900"/>
                </a:solidFill>
              </a:rPr>
              <a:t>blue!</a:t>
            </a:r>
            <a:r>
              <a:rPr lang="en-GB" sz="1100" baseline="0" dirty="0" smtClean="0">
                <a:solidFill>
                  <a:srgbClr val="FF9900"/>
                </a:solidFill>
              </a:rPr>
              <a:t> – Anna </a:t>
            </a:r>
            <a:r>
              <a:rPr lang="en-GB" sz="1100" baseline="0" dirty="0" err="1" smtClean="0">
                <a:solidFill>
                  <a:srgbClr val="FF9900"/>
                </a:solidFill>
              </a:rPr>
              <a:t>Lenka</a:t>
            </a:r>
            <a:r>
              <a:rPr lang="en-GB" sz="1100" baseline="0" dirty="0" smtClean="0">
                <a:solidFill>
                  <a:srgbClr val="FF9900"/>
                </a:solidFill>
              </a:rPr>
              <a:t> Schlosser</a:t>
            </a:r>
            <a:r>
              <a:rPr lang="en-GB" sz="1100" dirty="0" smtClean="0">
                <a:solidFill>
                  <a:srgbClr val="FF9900"/>
                </a:solidFill>
              </a:rPr>
              <a:t>, November</a:t>
            </a:r>
            <a:r>
              <a:rPr lang="en-GB" sz="1100" baseline="0" dirty="0" smtClean="0">
                <a:solidFill>
                  <a:srgbClr val="FF9900"/>
                </a:solidFill>
              </a:rPr>
              <a:t> 6</a:t>
            </a:r>
            <a:r>
              <a:rPr lang="en-GB" sz="1100" baseline="30000" dirty="0" smtClean="0">
                <a:solidFill>
                  <a:srgbClr val="FF9900"/>
                </a:solidFill>
              </a:rPr>
              <a:t>th</a:t>
            </a:r>
            <a:r>
              <a:rPr lang="en-GB" sz="1100" baseline="0" dirty="0" smtClean="0">
                <a:solidFill>
                  <a:srgbClr val="FF9900"/>
                </a:solidFill>
              </a:rPr>
              <a:t> 2012</a:t>
            </a:r>
            <a:endParaRPr lang="en-GB" sz="1100" dirty="0">
              <a:solidFill>
                <a:srgbClr val="FF9900"/>
              </a:solidFill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87350" y="290513"/>
            <a:ext cx="1944688" cy="448457"/>
          </a:xfrm>
          <a:prstGeom prst="rect">
            <a:avLst/>
          </a:prstGeom>
          <a:solidFill>
            <a:srgbClr val="FFFFFF">
              <a:alpha val="46999"/>
            </a:srgbClr>
          </a:solidFill>
          <a:ln w="3816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spcBef>
                <a:spcPts val="56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dirty="0">
                <a:solidFill>
                  <a:srgbClr val="000000"/>
                </a:solidFill>
              </a:rPr>
              <a:t>LIFE+ </a:t>
            </a:r>
            <a:r>
              <a:rPr lang="en-GB" sz="900" dirty="0" smtClean="0">
                <a:solidFill>
                  <a:srgbClr val="000000"/>
                </a:solidFill>
              </a:rPr>
              <a:t>Proposal</a:t>
            </a:r>
          </a:p>
          <a:p>
            <a:pPr algn="ctr">
              <a:lnSpc>
                <a:spcPct val="100000"/>
              </a:lnSpc>
              <a:spcBef>
                <a:spcPts val="56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dirty="0" smtClean="0">
                <a:solidFill>
                  <a:srgbClr val="000000"/>
                </a:solidFill>
              </a:rPr>
              <a:t>“Blue Danube”</a:t>
            </a:r>
            <a:endParaRPr lang="en-GB" sz="900" dirty="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765175"/>
            <a:ext cx="9144000" cy="1588"/>
          </a:xfrm>
          <a:prstGeom prst="line">
            <a:avLst/>
          </a:prstGeom>
          <a:noFill/>
          <a:ln w="38160">
            <a:solidFill>
              <a:srgbClr val="FF9900"/>
            </a:solidFill>
            <a:prstDash val="sysDot"/>
            <a:miter lim="800000"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659563" y="476250"/>
            <a:ext cx="1908175" cy="233014"/>
          </a:xfrm>
          <a:prstGeom prst="rect">
            <a:avLst/>
          </a:prstGeom>
          <a:solidFill>
            <a:srgbClr val="FFFFFF">
              <a:alpha val="46999"/>
            </a:srgbClr>
          </a:solidFill>
          <a:ln w="3816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 dirty="0" smtClean="0">
                <a:solidFill>
                  <a:srgbClr val="000000"/>
                </a:solidFill>
              </a:rPr>
              <a:t>Budapest, November 6</a:t>
            </a:r>
            <a:r>
              <a:rPr lang="en-GB" sz="900" baseline="30000" dirty="0" smtClean="0">
                <a:solidFill>
                  <a:srgbClr val="000000"/>
                </a:solidFill>
              </a:rPr>
              <a:t>th</a:t>
            </a:r>
            <a:r>
              <a:rPr lang="en-GB" sz="900" baseline="0" dirty="0" smtClean="0">
                <a:solidFill>
                  <a:srgbClr val="000000"/>
                </a:solidFill>
              </a:rPr>
              <a:t> 2012</a:t>
            </a:r>
            <a:endParaRPr lang="en-GB" sz="900" dirty="0">
              <a:solidFill>
                <a:srgbClr val="000000"/>
              </a:solidFill>
            </a:endParaRPr>
          </a:p>
        </p:txBody>
      </p:sp>
      <p:pic>
        <p:nvPicPr>
          <p:cNvPr id="1036" name="Picture 12" descr="lif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339975" y="249238"/>
            <a:ext cx="71913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2pPr>
      <a:lvl3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3pPr>
      <a:lvl4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4pPr>
      <a:lvl5pPr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Lucida Sans Unicode" pitchFamily="34" charset="0"/>
        </a:defRPr>
      </a:lvl9pPr>
    </p:titleStyle>
    <p:bodyStyle>
      <a:lvl1pPr marL="341313" indent="-341313" algn="l" defTabSz="449263" rtl="0" fontAlgn="base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395536" y="908720"/>
            <a:ext cx="8284454" cy="3341692"/>
            <a:chOff x="975" y="1344"/>
            <a:chExt cx="4128" cy="2105"/>
          </a:xfrm>
        </p:grpSpPr>
        <p:sp>
          <p:nvSpPr>
            <p:cNvPr id="94211" name="Text Box 3"/>
            <p:cNvSpPr txBox="1">
              <a:spLocks noChangeArrowheads="1"/>
            </p:cNvSpPr>
            <p:nvPr/>
          </p:nvSpPr>
          <p:spPr bwMode="auto">
            <a:xfrm>
              <a:off x="975" y="1344"/>
              <a:ext cx="41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endParaRPr lang="de-DE">
                <a:solidFill>
                  <a:srgbClr val="A88E22"/>
                </a:solidFill>
              </a:endParaRPr>
            </a:p>
          </p:txBody>
        </p:sp>
        <p:sp>
          <p:nvSpPr>
            <p:cNvPr id="94212" name="Text Box 4"/>
            <p:cNvSpPr txBox="1">
              <a:spLocks noChangeArrowheads="1"/>
            </p:cNvSpPr>
            <p:nvPr/>
          </p:nvSpPr>
          <p:spPr bwMode="auto">
            <a:xfrm>
              <a:off x="1011" y="2034"/>
              <a:ext cx="4017" cy="1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de-DE" sz="3200" b="1" dirty="0" smtClean="0">
                  <a:solidFill>
                    <a:srgbClr val="A88E22"/>
                  </a:solidFill>
                </a:rPr>
                <a:t>BLUE </a:t>
              </a:r>
              <a:r>
                <a:rPr lang="de-DE" sz="3200" b="1" dirty="0" err="1" smtClean="0">
                  <a:solidFill>
                    <a:srgbClr val="A88E22"/>
                  </a:solidFill>
                </a:rPr>
                <a:t>Danube</a:t>
              </a:r>
              <a:endParaRPr lang="de-DE" sz="3200" b="1" dirty="0" smtClean="0">
                <a:solidFill>
                  <a:srgbClr val="A88E22"/>
                </a:solidFill>
              </a:endParaRP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de-DE" b="1" dirty="0" err="1" smtClean="0">
                  <a:solidFill>
                    <a:srgbClr val="A88E22"/>
                  </a:solidFill>
                </a:rPr>
                <a:t>Improving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framework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conditions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for</a:t>
              </a:r>
              <a:r>
                <a:rPr lang="de-DE" b="1" dirty="0" smtClean="0">
                  <a:solidFill>
                    <a:srgbClr val="A88E22"/>
                  </a:solidFill>
                </a:rPr>
                <a:t> fast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track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de-DE" b="1" dirty="0" err="1" smtClean="0">
                  <a:solidFill>
                    <a:srgbClr val="A88E22"/>
                  </a:solidFill>
                </a:rPr>
                <a:t>eco</a:t>
              </a:r>
              <a:r>
                <a:rPr lang="de-DE" b="1" dirty="0" smtClean="0">
                  <a:solidFill>
                    <a:srgbClr val="A88E22"/>
                  </a:solidFill>
                </a:rPr>
                <a:t>-innovation in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waste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waster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treatment</a:t>
              </a:r>
              <a:endParaRPr lang="de-DE" b="1" dirty="0" smtClean="0">
                <a:solidFill>
                  <a:srgbClr val="A88E22"/>
                </a:solidFill>
              </a:endParaRP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de-DE" b="1" dirty="0" smtClean="0">
                  <a:solidFill>
                    <a:srgbClr val="A88E22"/>
                  </a:solidFill>
                </a:rPr>
                <a:t>&amp;</a:t>
              </a:r>
            </a:p>
            <a:p>
              <a:pPr algn="ctr" defTabSz="914400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de-DE" b="1" dirty="0" err="1" smtClean="0">
                  <a:solidFill>
                    <a:srgbClr val="A88E22"/>
                  </a:solidFill>
                </a:rPr>
                <a:t>Reflections</a:t>
              </a:r>
              <a:r>
                <a:rPr lang="de-DE" b="1" dirty="0" smtClean="0">
                  <a:solidFill>
                    <a:srgbClr val="A88E22"/>
                  </a:solidFill>
                </a:rPr>
                <a:t> on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funding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opportunities</a:t>
              </a:r>
              <a:r>
                <a:rPr lang="de-DE" b="1" dirty="0" smtClean="0">
                  <a:solidFill>
                    <a:srgbClr val="A88E22"/>
                  </a:solidFill>
                </a:rPr>
                <a:t> </a:t>
              </a:r>
              <a:r>
                <a:rPr lang="de-DE" b="1" dirty="0" err="1" smtClean="0">
                  <a:solidFill>
                    <a:srgbClr val="A88E22"/>
                  </a:solidFill>
                </a:rPr>
                <a:t>for</a:t>
              </a:r>
              <a:r>
                <a:rPr lang="de-DE" b="1" dirty="0" smtClean="0">
                  <a:solidFill>
                    <a:srgbClr val="A88E22"/>
                  </a:solidFill>
                </a:rPr>
                <a:t> EUSDR </a:t>
              </a:r>
              <a:endParaRPr lang="de-DE" b="1" dirty="0">
                <a:solidFill>
                  <a:srgbClr val="A88E2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99592" y="980728"/>
            <a:ext cx="7535760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smtClean="0">
                <a:solidFill>
                  <a:srgbClr val="A88E22"/>
                </a:solidFill>
              </a:rPr>
              <a:t>EUSDR </a:t>
            </a:r>
            <a:r>
              <a:rPr lang="de-DE" sz="3200" b="1" dirty="0" err="1" smtClean="0">
                <a:solidFill>
                  <a:srgbClr val="A88E22"/>
                </a:solidFill>
              </a:rPr>
              <a:t>funding</a:t>
            </a:r>
            <a:r>
              <a:rPr lang="de-DE" sz="3200" b="1" dirty="0" smtClean="0">
                <a:solidFill>
                  <a:srgbClr val="A88E22"/>
                </a:solidFill>
              </a:rPr>
              <a:t> – Open </a:t>
            </a:r>
            <a:r>
              <a:rPr lang="de-DE" sz="3200" b="1" dirty="0" err="1" smtClean="0">
                <a:solidFill>
                  <a:srgbClr val="A88E22"/>
                </a:solidFill>
              </a:rPr>
              <a:t>Questions</a:t>
            </a:r>
            <a:endParaRPr lang="de-DE" sz="2200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sz="2200" dirty="0" smtClean="0">
              <a:solidFill>
                <a:srgbClr val="A88E22"/>
              </a:solidFill>
            </a:endParaRPr>
          </a:p>
          <a:p>
            <a:pPr marL="457200" indent="-4572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sz="2200" dirty="0" err="1" smtClean="0">
                <a:solidFill>
                  <a:srgbClr val="A88E22"/>
                </a:solidFill>
              </a:rPr>
              <a:t>How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to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coordinate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the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integration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of</a:t>
            </a:r>
            <a:r>
              <a:rPr lang="de-DE" sz="2200" dirty="0" smtClean="0">
                <a:solidFill>
                  <a:srgbClr val="A88E22"/>
                </a:solidFill>
              </a:rPr>
              <a:t> EUSDR </a:t>
            </a:r>
            <a:r>
              <a:rPr lang="de-DE" sz="2200" dirty="0" err="1" smtClean="0">
                <a:solidFill>
                  <a:srgbClr val="A88E22"/>
                </a:solidFill>
              </a:rPr>
              <a:t>into</a:t>
            </a:r>
            <a:r>
              <a:rPr lang="de-DE" sz="2200" dirty="0" smtClean="0">
                <a:solidFill>
                  <a:srgbClr val="A88E22"/>
                </a:solidFill>
              </a:rPr>
              <a:t> different EU </a:t>
            </a:r>
            <a:r>
              <a:rPr lang="de-DE" sz="2200" dirty="0" err="1" smtClean="0">
                <a:solidFill>
                  <a:srgbClr val="A88E22"/>
                </a:solidFill>
              </a:rPr>
              <a:t>funding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programmes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</a:p>
          <a:p>
            <a:pPr marL="457200" indent="-4572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sz="2200" dirty="0" err="1" smtClean="0">
                <a:solidFill>
                  <a:srgbClr val="A88E22"/>
                </a:solidFill>
              </a:rPr>
              <a:t>How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to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create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leverage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effects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by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combining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funding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schemes</a:t>
            </a:r>
            <a:endParaRPr lang="de-DE" sz="2200" dirty="0" smtClean="0">
              <a:solidFill>
                <a:srgbClr val="A88E22"/>
              </a:solidFill>
            </a:endParaRPr>
          </a:p>
          <a:p>
            <a:pPr marL="800100" lvl="1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sz="2200" dirty="0" err="1">
                <a:solidFill>
                  <a:srgbClr val="A88E22"/>
                </a:solidFill>
              </a:rPr>
              <a:t>o</a:t>
            </a:r>
            <a:r>
              <a:rPr lang="de-DE" sz="2200" dirty="0" err="1" smtClean="0">
                <a:solidFill>
                  <a:srgbClr val="A88E22"/>
                </a:solidFill>
              </a:rPr>
              <a:t>f</a:t>
            </a:r>
            <a:r>
              <a:rPr lang="de-DE" sz="2200" dirty="0" smtClean="0">
                <a:solidFill>
                  <a:srgbClr val="A88E22"/>
                </a:solidFill>
              </a:rPr>
              <a:t> different EU-programmes </a:t>
            </a:r>
            <a:r>
              <a:rPr lang="de-DE" sz="2200" dirty="0" err="1" smtClean="0">
                <a:solidFill>
                  <a:srgbClr val="A88E22"/>
                </a:solidFill>
              </a:rPr>
              <a:t>and</a:t>
            </a:r>
            <a:r>
              <a:rPr lang="de-DE" sz="2200" dirty="0" smtClean="0">
                <a:solidFill>
                  <a:srgbClr val="A88E22"/>
                </a:solidFill>
              </a:rPr>
              <a:t> DGs</a:t>
            </a:r>
          </a:p>
          <a:p>
            <a:pPr marL="800100" lvl="1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sz="2200" dirty="0" err="1">
                <a:solidFill>
                  <a:srgbClr val="A88E22"/>
                </a:solidFill>
              </a:rPr>
              <a:t>o</a:t>
            </a:r>
            <a:r>
              <a:rPr lang="de-DE" sz="2200" dirty="0" err="1" smtClean="0">
                <a:solidFill>
                  <a:srgbClr val="A88E22"/>
                </a:solidFill>
              </a:rPr>
              <a:t>f</a:t>
            </a:r>
            <a:r>
              <a:rPr lang="de-DE" sz="2200" dirty="0" smtClean="0">
                <a:solidFill>
                  <a:srgbClr val="A88E22"/>
                </a:solidFill>
              </a:rPr>
              <a:t> national </a:t>
            </a:r>
            <a:r>
              <a:rPr lang="de-DE" sz="2200" dirty="0" err="1" smtClean="0">
                <a:solidFill>
                  <a:srgbClr val="A88E22"/>
                </a:solidFill>
              </a:rPr>
              <a:t>and</a:t>
            </a:r>
            <a:r>
              <a:rPr lang="de-DE" sz="2200" dirty="0" smtClean="0">
                <a:solidFill>
                  <a:srgbClr val="A88E22"/>
                </a:solidFill>
              </a:rPr>
              <a:t> EU </a:t>
            </a:r>
            <a:r>
              <a:rPr lang="de-DE" sz="2200" dirty="0" err="1" smtClean="0">
                <a:solidFill>
                  <a:srgbClr val="A88E22"/>
                </a:solidFill>
              </a:rPr>
              <a:t>programmes</a:t>
            </a:r>
            <a:endParaRPr lang="de-DE" sz="2200" dirty="0" smtClean="0">
              <a:solidFill>
                <a:srgbClr val="A88E22"/>
              </a:solidFill>
            </a:endParaRPr>
          </a:p>
          <a:p>
            <a:pPr marL="800100" lvl="1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sz="2200" dirty="0" err="1">
                <a:solidFill>
                  <a:srgbClr val="A88E22"/>
                </a:solidFill>
              </a:rPr>
              <a:t>o</a:t>
            </a:r>
            <a:r>
              <a:rPr lang="de-DE" sz="2200" dirty="0" err="1" smtClean="0">
                <a:solidFill>
                  <a:srgbClr val="A88E22"/>
                </a:solidFill>
              </a:rPr>
              <a:t>f</a:t>
            </a:r>
            <a:r>
              <a:rPr lang="de-DE" sz="2200" dirty="0" smtClean="0">
                <a:solidFill>
                  <a:srgbClr val="A88E22"/>
                </a:solidFill>
              </a:rPr>
              <a:t> private </a:t>
            </a:r>
            <a:r>
              <a:rPr lang="de-DE" sz="2200" dirty="0" err="1" smtClean="0">
                <a:solidFill>
                  <a:srgbClr val="A88E22"/>
                </a:solidFill>
              </a:rPr>
              <a:t>and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public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institutions</a:t>
            </a:r>
            <a:endParaRPr lang="de-DE" sz="2200" dirty="0" smtClean="0">
              <a:solidFill>
                <a:srgbClr val="A88E22"/>
              </a:solidFill>
            </a:endParaRPr>
          </a:p>
          <a:p>
            <a:pPr marL="457200" indent="-4572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sz="2200" dirty="0" smtClean="0">
                <a:solidFill>
                  <a:srgbClr val="A88E22"/>
                </a:solidFill>
              </a:rPr>
              <a:t>Private </a:t>
            </a:r>
            <a:r>
              <a:rPr lang="de-DE" sz="2200" dirty="0" err="1" smtClean="0">
                <a:solidFill>
                  <a:srgbClr val="A88E22"/>
                </a:solidFill>
              </a:rPr>
              <a:t>support</a:t>
            </a:r>
            <a:r>
              <a:rPr lang="de-DE" sz="2200" dirty="0" smtClean="0">
                <a:solidFill>
                  <a:srgbClr val="A88E22"/>
                </a:solidFill>
              </a:rPr>
              <a:t>: </a:t>
            </a:r>
            <a:r>
              <a:rPr lang="de-DE" sz="2200" dirty="0" err="1" smtClean="0">
                <a:solidFill>
                  <a:srgbClr val="A88E22"/>
                </a:solidFill>
              </a:rPr>
              <a:t>How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to</a:t>
            </a:r>
            <a:r>
              <a:rPr lang="de-DE" sz="2200" dirty="0" smtClean="0">
                <a:solidFill>
                  <a:srgbClr val="A88E22"/>
                </a:solidFill>
              </a:rPr>
              <a:t> promote EUSDR </a:t>
            </a:r>
            <a:r>
              <a:rPr lang="de-DE" sz="2200" dirty="0" err="1" smtClean="0">
                <a:solidFill>
                  <a:srgbClr val="A88E22"/>
                </a:solidFill>
              </a:rPr>
              <a:t>activities</a:t>
            </a:r>
            <a:r>
              <a:rPr lang="de-DE" sz="2200" dirty="0" smtClean="0">
                <a:solidFill>
                  <a:srgbClr val="A88E22"/>
                </a:solidFill>
              </a:rPr>
              <a:t> on </a:t>
            </a:r>
            <a:r>
              <a:rPr lang="de-DE" sz="2200" b="1" dirty="0" smtClean="0">
                <a:solidFill>
                  <a:srgbClr val="A88E22"/>
                </a:solidFill>
              </a:rPr>
              <a:t>private</a:t>
            </a:r>
            <a:r>
              <a:rPr lang="de-DE" sz="2200" dirty="0" smtClean="0">
                <a:solidFill>
                  <a:srgbClr val="A88E22"/>
                </a:solidFill>
              </a:rPr>
              <a:t> </a:t>
            </a:r>
            <a:r>
              <a:rPr lang="de-DE" sz="2200" dirty="0" err="1" smtClean="0">
                <a:solidFill>
                  <a:srgbClr val="A88E22"/>
                </a:solidFill>
              </a:rPr>
              <a:t>level</a:t>
            </a:r>
            <a:r>
              <a:rPr lang="de-DE" sz="2200" dirty="0" smtClean="0">
                <a:solidFill>
                  <a:srgbClr val="A88E22"/>
                </a:solidFill>
              </a:rPr>
              <a:t>?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2200" dirty="0">
              <a:solidFill>
                <a:srgbClr val="A88E2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195736" y="980728"/>
            <a:ext cx="623961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3200" b="1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3200" b="1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err="1" smtClean="0">
                <a:solidFill>
                  <a:srgbClr val="A88E22"/>
                </a:solidFill>
              </a:rPr>
              <a:t>Thank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you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very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much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for</a:t>
            </a:r>
            <a:r>
              <a:rPr lang="de-DE" sz="3200" b="1" dirty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your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attention</a:t>
            </a:r>
            <a:r>
              <a:rPr lang="de-DE" sz="3200" b="1" dirty="0" smtClean="0">
                <a:solidFill>
                  <a:srgbClr val="A88E22"/>
                </a:solidFill>
              </a:rPr>
              <a:t>.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3200" b="1" dirty="0">
              <a:solidFill>
                <a:srgbClr val="A88E22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1600" b="1" dirty="0" smtClean="0">
              <a:solidFill>
                <a:srgbClr val="A88E22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1600" b="1" dirty="0">
              <a:solidFill>
                <a:srgbClr val="A88E22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1600" b="1" dirty="0" smtClean="0">
              <a:solidFill>
                <a:srgbClr val="A88E22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1600" b="1" dirty="0" smtClean="0">
                <a:solidFill>
                  <a:srgbClr val="A88E22"/>
                </a:solidFill>
              </a:rPr>
              <a:t>Anna Lenka Schlosser</a:t>
            </a: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1600" b="1" dirty="0" err="1">
                <a:solidFill>
                  <a:srgbClr val="A88E22"/>
                </a:solidFill>
              </a:rPr>
              <a:t>b</a:t>
            </a:r>
            <a:r>
              <a:rPr lang="de-DE" sz="1600" b="1" dirty="0" err="1" smtClean="0">
                <a:solidFill>
                  <a:srgbClr val="A88E22"/>
                </a:solidFill>
              </a:rPr>
              <a:t>lue</a:t>
            </a:r>
            <a:r>
              <a:rPr lang="de-DE" sz="1600" b="1" dirty="0" smtClean="0">
                <a:solidFill>
                  <a:srgbClr val="A88E22"/>
                </a:solidFill>
              </a:rPr>
              <a:t>! </a:t>
            </a:r>
            <a:r>
              <a:rPr lang="de-DE" sz="1600" b="1" dirty="0" err="1">
                <a:solidFill>
                  <a:srgbClr val="A88E22"/>
                </a:solidFill>
              </a:rPr>
              <a:t>a</a:t>
            </a:r>
            <a:r>
              <a:rPr lang="de-DE" sz="1600" b="1" dirty="0" err="1" smtClean="0">
                <a:solidFill>
                  <a:srgbClr val="A88E22"/>
                </a:solidFill>
              </a:rPr>
              <a:t>dvancing</a:t>
            </a:r>
            <a:r>
              <a:rPr lang="de-DE" sz="1600" b="1" dirty="0" smtClean="0">
                <a:solidFill>
                  <a:srgbClr val="A88E22"/>
                </a:solidFill>
              </a:rPr>
              <a:t> </a:t>
            </a:r>
            <a:r>
              <a:rPr lang="de-DE" sz="1600" b="1" dirty="0" err="1" smtClean="0">
                <a:solidFill>
                  <a:srgbClr val="A88E22"/>
                </a:solidFill>
              </a:rPr>
              <a:t>european</a:t>
            </a:r>
            <a:r>
              <a:rPr lang="de-DE" sz="1600" b="1" dirty="0" smtClean="0">
                <a:solidFill>
                  <a:srgbClr val="A88E22"/>
                </a:solidFill>
              </a:rPr>
              <a:t> </a:t>
            </a:r>
            <a:r>
              <a:rPr lang="de-DE" sz="1600" b="1" dirty="0" err="1" smtClean="0">
                <a:solidFill>
                  <a:srgbClr val="A88E22"/>
                </a:solidFill>
              </a:rPr>
              <a:t>projects</a:t>
            </a:r>
            <a:endParaRPr lang="de-DE" sz="1600" b="1" dirty="0" smtClean="0">
              <a:solidFill>
                <a:srgbClr val="A88E22"/>
              </a:solidFill>
            </a:endParaRPr>
          </a:p>
          <a:p>
            <a:pPr algn="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1600" b="1" dirty="0" smtClean="0">
                <a:solidFill>
                  <a:srgbClr val="A88E22"/>
                </a:solidFill>
              </a:rPr>
              <a:t>a.schlosser@the-blue.net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61828"/>
            <a:ext cx="16192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527050" y="2071678"/>
            <a:ext cx="8437438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dirty="0" smtClean="0">
                <a:solidFill>
                  <a:srgbClr val="A88E22"/>
                </a:solidFill>
              </a:rPr>
              <a:t>I. Life+ </a:t>
            </a:r>
            <a:r>
              <a:rPr lang="de-DE" dirty="0" err="1" smtClean="0">
                <a:solidFill>
                  <a:srgbClr val="A88E22"/>
                </a:solidFill>
              </a:rPr>
              <a:t>Proposal</a:t>
            </a:r>
            <a:r>
              <a:rPr lang="de-DE" dirty="0" smtClean="0">
                <a:solidFill>
                  <a:srgbClr val="A88E22"/>
                </a:solidFill>
              </a:rPr>
              <a:t> „BLUE DANUBE“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dirty="0" smtClean="0">
                <a:solidFill>
                  <a:srgbClr val="A88E22"/>
                </a:solidFill>
              </a:rPr>
              <a:t>II. </a:t>
            </a:r>
            <a:r>
              <a:rPr lang="de-DE" dirty="0" err="1" smtClean="0">
                <a:solidFill>
                  <a:srgbClr val="A88E22"/>
                </a:solidFill>
              </a:rPr>
              <a:t>Reflections</a:t>
            </a:r>
            <a:r>
              <a:rPr lang="de-DE" dirty="0" smtClean="0">
                <a:solidFill>
                  <a:srgbClr val="A88E22"/>
                </a:solidFill>
              </a:rPr>
              <a:t> on </a:t>
            </a:r>
            <a:r>
              <a:rPr lang="de-DE" dirty="0" err="1" smtClean="0">
                <a:solidFill>
                  <a:srgbClr val="A88E22"/>
                </a:solidFill>
              </a:rPr>
              <a:t>funding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opportunities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for</a:t>
            </a:r>
            <a:r>
              <a:rPr lang="de-DE" dirty="0" smtClean="0">
                <a:solidFill>
                  <a:srgbClr val="A88E22"/>
                </a:solidFill>
              </a:rPr>
              <a:t> EUSDR </a:t>
            </a:r>
            <a:r>
              <a:rPr lang="de-DE" dirty="0" err="1" smtClean="0">
                <a:solidFill>
                  <a:srgbClr val="A88E22"/>
                </a:solidFill>
              </a:rPr>
              <a:t>activities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dirty="0" smtClean="0">
                <a:solidFill>
                  <a:srgbClr val="A88E22"/>
                </a:solidFill>
              </a:rPr>
              <a:t>					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5536" y="980728"/>
            <a:ext cx="70453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err="1" smtClean="0">
                <a:solidFill>
                  <a:srgbClr val="A88E22"/>
                </a:solidFill>
              </a:rPr>
              <a:t>Overview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endParaRPr lang="de-DE" sz="3200" b="1" dirty="0">
              <a:solidFill>
                <a:srgbClr val="A88E2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5536" y="980728"/>
            <a:ext cx="807853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smtClean="0">
                <a:solidFill>
                  <a:srgbClr val="A88E22"/>
                </a:solidFill>
              </a:rPr>
              <a:t>Life+ </a:t>
            </a:r>
            <a:r>
              <a:rPr lang="de-DE" sz="3200" b="1" dirty="0" err="1" smtClean="0">
                <a:solidFill>
                  <a:srgbClr val="A88E22"/>
                </a:solidFill>
              </a:rPr>
              <a:t>Proposal</a:t>
            </a:r>
            <a:r>
              <a:rPr lang="de-DE" sz="3200" b="1" dirty="0" smtClean="0">
                <a:solidFill>
                  <a:srgbClr val="A88E22"/>
                </a:solidFill>
              </a:rPr>
              <a:t> „BLUE </a:t>
            </a:r>
            <a:r>
              <a:rPr lang="de-DE" sz="3200" b="1" dirty="0" err="1" smtClean="0">
                <a:solidFill>
                  <a:srgbClr val="A88E22"/>
                </a:solidFill>
              </a:rPr>
              <a:t>Danube</a:t>
            </a:r>
            <a:r>
              <a:rPr lang="de-DE" sz="3200" b="1" dirty="0" smtClean="0">
                <a:solidFill>
                  <a:srgbClr val="A88E22"/>
                </a:solidFill>
              </a:rPr>
              <a:t>“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sz="2000" b="1" dirty="0" err="1" smtClean="0">
                <a:solidFill>
                  <a:srgbClr val="A88E22"/>
                </a:solidFill>
              </a:rPr>
              <a:t>Objectives</a:t>
            </a:r>
            <a:r>
              <a:rPr lang="de-DE" sz="2000" b="1" dirty="0" smtClean="0">
                <a:solidFill>
                  <a:srgbClr val="A88E22"/>
                </a:solidFill>
              </a:rPr>
              <a:t> 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sz="2000" b="1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sz="2000" dirty="0" smtClean="0">
                <a:solidFill>
                  <a:srgbClr val="A88E22"/>
                </a:solidFill>
              </a:rPr>
              <a:t>Technological Innovation: Promote </a:t>
            </a:r>
            <a:r>
              <a:rPr lang="de-DE" sz="2000" dirty="0" err="1" smtClean="0">
                <a:solidFill>
                  <a:srgbClr val="A88E22"/>
                </a:solidFill>
              </a:rPr>
              <a:t>eco</a:t>
            </a:r>
            <a:r>
              <a:rPr lang="de-DE" sz="2000" dirty="0" smtClean="0">
                <a:solidFill>
                  <a:srgbClr val="A88E22"/>
                </a:solidFill>
              </a:rPr>
              <a:t>-innovation </a:t>
            </a:r>
            <a:r>
              <a:rPr lang="de-DE" sz="2000" dirty="0" err="1" smtClean="0">
                <a:solidFill>
                  <a:srgbClr val="A88E22"/>
                </a:solidFill>
              </a:rPr>
              <a:t>for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Waste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Water</a:t>
            </a:r>
            <a:r>
              <a:rPr lang="de-DE" sz="2000" dirty="0" smtClean="0">
                <a:solidFill>
                  <a:srgbClr val="A88E22"/>
                </a:solidFill>
              </a:rPr>
              <a:t> Treatment </a:t>
            </a:r>
            <a:r>
              <a:rPr lang="de-DE" sz="2000" dirty="0" err="1" smtClean="0">
                <a:solidFill>
                  <a:srgbClr val="A88E22"/>
                </a:solidFill>
              </a:rPr>
              <a:t>Plants</a:t>
            </a:r>
            <a:r>
              <a:rPr lang="de-DE" sz="2000" dirty="0" smtClean="0">
                <a:solidFill>
                  <a:srgbClr val="A88E22"/>
                </a:solidFill>
              </a:rPr>
              <a:t> (WWTP) </a:t>
            </a:r>
            <a:endParaRPr lang="de-DE" sz="2000" dirty="0">
              <a:solidFill>
                <a:srgbClr val="A88E22"/>
              </a:solidFill>
            </a:endParaRPr>
          </a:p>
          <a:p>
            <a:pPr lvl="1"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	 </a:t>
            </a:r>
            <a:r>
              <a:rPr lang="de-DE" sz="2000" b="1" i="1" dirty="0">
                <a:solidFill>
                  <a:srgbClr val="FFC000"/>
                </a:solidFill>
                <a:sym typeface="Wingdings" pitchFamily="2" charset="2"/>
              </a:rPr>
              <a:t>C</a:t>
            </a:r>
            <a:r>
              <a:rPr lang="de-DE" sz="2000" b="1" i="1" dirty="0" smtClean="0">
                <a:solidFill>
                  <a:srgbClr val="FFC000"/>
                </a:solidFill>
              </a:rPr>
              <a:t>ase </a:t>
            </a:r>
            <a:r>
              <a:rPr lang="de-DE" sz="2000" b="1" i="1" dirty="0" err="1" smtClean="0">
                <a:solidFill>
                  <a:srgbClr val="FFC000"/>
                </a:solidFill>
              </a:rPr>
              <a:t>study</a:t>
            </a:r>
            <a:r>
              <a:rPr lang="de-DE" sz="2000" b="1" i="1" dirty="0" smtClean="0">
                <a:solidFill>
                  <a:srgbClr val="FFC000"/>
                </a:solidFill>
              </a:rPr>
              <a:t>: nano-</a:t>
            </a:r>
            <a:r>
              <a:rPr lang="de-DE" sz="2000" b="1" i="1" dirty="0" err="1" smtClean="0">
                <a:solidFill>
                  <a:srgbClr val="FFC000"/>
                </a:solidFill>
              </a:rPr>
              <a:t>filtering</a:t>
            </a:r>
            <a:r>
              <a:rPr lang="de-DE" sz="2000" b="1" i="1" dirty="0" smtClean="0">
                <a:solidFill>
                  <a:srgbClr val="FFC000"/>
                </a:solidFill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</a:rPr>
              <a:t>of</a:t>
            </a:r>
            <a:r>
              <a:rPr lang="de-DE" sz="2000" b="1" i="1" dirty="0" smtClean="0">
                <a:solidFill>
                  <a:srgbClr val="FFC000"/>
                </a:solidFill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</a:rPr>
              <a:t>clinical</a:t>
            </a:r>
            <a:r>
              <a:rPr lang="de-DE" sz="2000" b="1" i="1" dirty="0" smtClean="0">
                <a:solidFill>
                  <a:srgbClr val="FFC000"/>
                </a:solidFill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</a:rPr>
              <a:t>waste</a:t>
            </a:r>
            <a:endParaRPr lang="de-DE" sz="2000" b="1" i="1" dirty="0" smtClean="0">
              <a:solidFill>
                <a:srgbClr val="FFC000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sz="2000" dirty="0" err="1" smtClean="0">
                <a:solidFill>
                  <a:srgbClr val="A88E22"/>
                </a:solidFill>
              </a:rPr>
              <a:t>Policy</a:t>
            </a:r>
            <a:r>
              <a:rPr lang="de-DE" sz="2000" dirty="0" smtClean="0">
                <a:solidFill>
                  <a:srgbClr val="A88E22"/>
                </a:solidFill>
              </a:rPr>
              <a:t> &amp; </a:t>
            </a:r>
            <a:r>
              <a:rPr lang="de-DE" sz="2000" dirty="0" err="1" smtClean="0">
                <a:solidFill>
                  <a:srgbClr val="A88E22"/>
                </a:solidFill>
              </a:rPr>
              <a:t>Governance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innovation</a:t>
            </a:r>
            <a:r>
              <a:rPr lang="de-DE" sz="2000" dirty="0" smtClean="0">
                <a:solidFill>
                  <a:srgbClr val="A88E22"/>
                </a:solidFill>
              </a:rPr>
              <a:t>: </a:t>
            </a:r>
            <a:r>
              <a:rPr lang="de-DE" sz="2000" dirty="0" err="1" smtClean="0">
                <a:solidFill>
                  <a:srgbClr val="A88E22"/>
                </a:solidFill>
              </a:rPr>
              <a:t>Improve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cooperation</a:t>
            </a:r>
            <a:r>
              <a:rPr lang="de-DE" sz="2000" dirty="0" smtClean="0">
                <a:solidFill>
                  <a:srgbClr val="A88E22"/>
                </a:solidFill>
              </a:rPr>
              <a:t> on </a:t>
            </a:r>
            <a:r>
              <a:rPr lang="de-DE" sz="2000" dirty="0" err="1" smtClean="0">
                <a:solidFill>
                  <a:srgbClr val="A88E22"/>
                </a:solidFill>
              </a:rPr>
              <a:t>municipal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level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between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public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sector</a:t>
            </a:r>
            <a:r>
              <a:rPr lang="de-DE" sz="2000" dirty="0" smtClean="0">
                <a:solidFill>
                  <a:srgbClr val="A88E22"/>
                </a:solidFill>
              </a:rPr>
              <a:t>, </a:t>
            </a:r>
            <a:r>
              <a:rPr lang="de-DE" sz="2000" dirty="0" err="1" smtClean="0">
                <a:solidFill>
                  <a:srgbClr val="A88E22"/>
                </a:solidFill>
              </a:rPr>
              <a:t>innovation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actors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and</a:t>
            </a:r>
            <a:r>
              <a:rPr lang="de-DE" sz="2000" dirty="0" smtClean="0">
                <a:solidFill>
                  <a:srgbClr val="A88E22"/>
                </a:solidFill>
              </a:rPr>
              <a:t> private </a:t>
            </a:r>
            <a:r>
              <a:rPr lang="de-DE" sz="2000" dirty="0" err="1" smtClean="0">
                <a:solidFill>
                  <a:srgbClr val="A88E22"/>
                </a:solidFill>
              </a:rPr>
              <a:t>executors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with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the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aim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to</a:t>
            </a:r>
            <a:r>
              <a:rPr lang="de-DE" sz="2000" dirty="0" smtClean="0">
                <a:solidFill>
                  <a:srgbClr val="A88E22"/>
                </a:solidFill>
              </a:rPr>
              <a:t> promote </a:t>
            </a:r>
            <a:r>
              <a:rPr lang="de-DE" sz="2000" dirty="0" err="1" smtClean="0">
                <a:solidFill>
                  <a:srgbClr val="A88E22"/>
                </a:solidFill>
              </a:rPr>
              <a:t>integrated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water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  <a:r>
              <a:rPr lang="de-DE" sz="2000" dirty="0" err="1" smtClean="0">
                <a:solidFill>
                  <a:srgbClr val="A88E22"/>
                </a:solidFill>
              </a:rPr>
              <a:t>management</a:t>
            </a:r>
            <a:r>
              <a:rPr lang="de-DE" sz="2000" dirty="0" smtClean="0">
                <a:solidFill>
                  <a:srgbClr val="A88E22"/>
                </a:solidFill>
              </a:rPr>
              <a:t> 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de-DE" sz="2000" b="1" i="1" dirty="0">
                <a:solidFill>
                  <a:srgbClr val="FFC000"/>
                </a:solidFill>
                <a:sym typeface="Wingdings" pitchFamily="2" charset="2"/>
              </a:rPr>
              <a:t>	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 Transfer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of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the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Ulm (DE)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model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of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regional 	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administration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	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unions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(Zweckverband)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for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waste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water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	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management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to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</a:t>
            </a:r>
            <a:r>
              <a:rPr lang="de-DE" sz="2000" b="1" i="1" dirty="0" err="1" smtClean="0">
                <a:solidFill>
                  <a:srgbClr val="FFC000"/>
                </a:solidFill>
                <a:sym typeface="Wingdings" pitchFamily="2" charset="2"/>
              </a:rPr>
              <a:t>Vidin</a:t>
            </a:r>
            <a:r>
              <a:rPr lang="de-DE" sz="2000" b="1" i="1" dirty="0" smtClean="0">
                <a:solidFill>
                  <a:srgbClr val="FFC000"/>
                </a:solidFill>
                <a:sym typeface="Wingdings" pitchFamily="2" charset="2"/>
              </a:rPr>
              <a:t> (BG)</a:t>
            </a:r>
            <a:endParaRPr lang="de-DE" sz="2000" b="1" i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83806"/>
            <a:ext cx="6264696" cy="3661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5536" y="1019051"/>
            <a:ext cx="8078538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smtClean="0">
                <a:solidFill>
                  <a:srgbClr val="A88E22"/>
                </a:solidFill>
              </a:rPr>
              <a:t>Technology </a:t>
            </a:r>
            <a:r>
              <a:rPr lang="de-DE" sz="3200" b="1" dirty="0" err="1" smtClean="0">
                <a:solidFill>
                  <a:srgbClr val="A88E22"/>
                </a:solidFill>
              </a:rPr>
              <a:t>focus</a:t>
            </a:r>
            <a:r>
              <a:rPr lang="de-DE" sz="3200" b="1" dirty="0" smtClean="0">
                <a:solidFill>
                  <a:srgbClr val="A88E22"/>
                </a:solidFill>
              </a:rPr>
              <a:t>: Nanotechnology </a:t>
            </a:r>
            <a:r>
              <a:rPr lang="de-DE" sz="3200" b="1" dirty="0" err="1" smtClean="0">
                <a:solidFill>
                  <a:srgbClr val="A88E22"/>
                </a:solidFill>
              </a:rPr>
              <a:t>for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Wastewaster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treatment</a:t>
            </a:r>
            <a:endParaRPr lang="de-DE" sz="3200" b="1" dirty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dirty="0" err="1" smtClean="0">
                <a:solidFill>
                  <a:srgbClr val="A88E22"/>
                </a:solidFill>
              </a:rPr>
              <a:t>Activated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charcoal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adsorption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for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removal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pharmaceutical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substances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as</a:t>
            </a:r>
            <a:r>
              <a:rPr lang="de-DE" dirty="0" smtClean="0">
                <a:solidFill>
                  <a:srgbClr val="A88E22"/>
                </a:solidFill>
              </a:rPr>
              <a:t> 4th </a:t>
            </a:r>
            <a:r>
              <a:rPr lang="de-DE" dirty="0" err="1" smtClean="0">
                <a:solidFill>
                  <a:srgbClr val="A88E22"/>
                </a:solidFill>
              </a:rPr>
              <a:t>stage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wastewater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treatment</a:t>
            </a:r>
            <a:endParaRPr lang="de-DE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2000" dirty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2000" dirty="0" smtClean="0">
              <a:solidFill>
                <a:srgbClr val="A88E2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786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5536" y="992336"/>
            <a:ext cx="8078538" cy="349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err="1" smtClean="0">
                <a:solidFill>
                  <a:srgbClr val="A88E22"/>
                </a:solidFill>
              </a:rPr>
              <a:t>Policy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and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Governance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focus</a:t>
            </a:r>
            <a:r>
              <a:rPr lang="de-DE" sz="3200" b="1" dirty="0" smtClean="0">
                <a:solidFill>
                  <a:srgbClr val="A88E22"/>
                </a:solidFill>
              </a:rPr>
              <a:t>: 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b="1" dirty="0" smtClean="0">
                <a:solidFill>
                  <a:srgbClr val="A88E22"/>
                </a:solidFill>
              </a:rPr>
              <a:t>Regional administrative </a:t>
            </a:r>
            <a:r>
              <a:rPr lang="de-DE" b="1" dirty="0" err="1" smtClean="0">
                <a:solidFill>
                  <a:srgbClr val="A88E22"/>
                </a:solidFill>
              </a:rPr>
              <a:t>unions</a:t>
            </a:r>
            <a:r>
              <a:rPr lang="de-DE" b="1" dirty="0" smtClean="0">
                <a:solidFill>
                  <a:srgbClr val="A88E22"/>
                </a:solidFill>
              </a:rPr>
              <a:t> </a:t>
            </a:r>
            <a:r>
              <a:rPr lang="de-DE" b="1" dirty="0" err="1" smtClean="0">
                <a:solidFill>
                  <a:srgbClr val="A88E22"/>
                </a:solidFill>
              </a:rPr>
              <a:t>for</a:t>
            </a:r>
            <a:r>
              <a:rPr lang="de-DE" b="1" dirty="0" smtClean="0">
                <a:solidFill>
                  <a:srgbClr val="A88E22"/>
                </a:solidFill>
              </a:rPr>
              <a:t> </a:t>
            </a:r>
            <a:r>
              <a:rPr lang="de-DE" b="1" dirty="0" err="1" smtClean="0">
                <a:solidFill>
                  <a:srgbClr val="A88E22"/>
                </a:solidFill>
              </a:rPr>
              <a:t>waste</a:t>
            </a:r>
            <a:r>
              <a:rPr lang="de-DE" b="1" dirty="0" smtClean="0">
                <a:solidFill>
                  <a:srgbClr val="A88E22"/>
                </a:solidFill>
              </a:rPr>
              <a:t> </a:t>
            </a:r>
            <a:r>
              <a:rPr lang="de-DE" b="1" dirty="0" err="1" smtClean="0">
                <a:solidFill>
                  <a:srgbClr val="A88E22"/>
                </a:solidFill>
              </a:rPr>
              <a:t>water</a:t>
            </a:r>
            <a:r>
              <a:rPr lang="de-DE" b="1" dirty="0" smtClean="0">
                <a:solidFill>
                  <a:srgbClr val="A88E22"/>
                </a:solidFill>
              </a:rPr>
              <a:t> </a:t>
            </a:r>
            <a:r>
              <a:rPr lang="de-DE" b="1" dirty="0" err="1" smtClean="0">
                <a:solidFill>
                  <a:srgbClr val="A88E22"/>
                </a:solidFill>
              </a:rPr>
              <a:t>management</a:t>
            </a:r>
            <a:endParaRPr lang="de-DE" b="1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2400" b="1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err="1" smtClean="0">
                <a:solidFill>
                  <a:srgbClr val="A88E22"/>
                </a:solidFill>
              </a:rPr>
              <a:t>Inclusion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stakeholders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from</a:t>
            </a:r>
            <a:r>
              <a:rPr lang="de-DE" dirty="0" smtClean="0">
                <a:solidFill>
                  <a:srgbClr val="A88E22"/>
                </a:solidFill>
              </a:rPr>
              <a:t> regional </a:t>
            </a:r>
            <a:r>
              <a:rPr lang="de-DE" dirty="0" err="1" smtClean="0">
                <a:solidFill>
                  <a:srgbClr val="A88E22"/>
                </a:solidFill>
              </a:rPr>
              <a:t>political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stakeholders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waste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water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treatment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operators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and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innovation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actors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err="1" smtClean="0">
                <a:solidFill>
                  <a:srgbClr val="A88E22"/>
                </a:solidFill>
              </a:rPr>
              <a:t>Improve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openness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for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and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speed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eco</a:t>
            </a:r>
            <a:r>
              <a:rPr lang="de-DE" dirty="0" smtClean="0">
                <a:solidFill>
                  <a:srgbClr val="A88E22"/>
                </a:solidFill>
              </a:rPr>
              <a:t>-innovation</a:t>
            </a: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err="1" smtClean="0">
                <a:solidFill>
                  <a:srgbClr val="A88E22"/>
                </a:solidFill>
              </a:rPr>
              <a:t>Better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coordination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between</a:t>
            </a:r>
            <a:r>
              <a:rPr lang="de-DE" dirty="0" smtClean="0">
                <a:solidFill>
                  <a:srgbClr val="A88E22"/>
                </a:solidFill>
              </a:rPr>
              <a:t> different </a:t>
            </a:r>
            <a:r>
              <a:rPr lang="de-DE" dirty="0" err="1" smtClean="0">
                <a:solidFill>
                  <a:srgbClr val="A88E22"/>
                </a:solidFill>
              </a:rPr>
              <a:t>stakeholder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groups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smtClean="0">
                <a:solidFill>
                  <a:srgbClr val="A88E22"/>
                </a:solidFill>
              </a:rPr>
              <a:t>More </a:t>
            </a:r>
            <a:r>
              <a:rPr lang="de-DE" dirty="0" err="1" smtClean="0">
                <a:solidFill>
                  <a:srgbClr val="A88E22"/>
                </a:solidFill>
              </a:rPr>
              <a:t>efficient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working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routines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improvement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staff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skills</a:t>
            </a:r>
            <a:endParaRPr lang="de-DE" dirty="0" smtClean="0">
              <a:solidFill>
                <a:srgbClr val="A88E2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216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infache Grün Haus mit Solarzellen auf dem Dach. 3D gerenderte bitmap Stockfoto - 93965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519" y="2996952"/>
            <a:ext cx="1264568" cy="14370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484" y="3002140"/>
            <a:ext cx="132397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 descr="http://info02.kalkuhl.de/SolarzelleundSonn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2701" y="3199205"/>
            <a:ext cx="725066" cy="8700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07" y="3115709"/>
            <a:ext cx="1382415" cy="138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feil nach rechts 3"/>
          <p:cNvSpPr/>
          <p:nvPr/>
        </p:nvSpPr>
        <p:spPr bwMode="auto">
          <a:xfrm>
            <a:off x="1656667" y="3665240"/>
            <a:ext cx="720080" cy="360040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4" name="Pfeil nach rechts 13"/>
          <p:cNvSpPr/>
          <p:nvPr/>
        </p:nvSpPr>
        <p:spPr bwMode="auto">
          <a:xfrm>
            <a:off x="4176947" y="3608512"/>
            <a:ext cx="720080" cy="360040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614285" y="4069284"/>
            <a:ext cx="921842" cy="349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ERDF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4076066" y="3991915"/>
            <a:ext cx="921842" cy="349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Life+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8" name="Pfeil nach rechts 7"/>
          <p:cNvSpPr/>
          <p:nvPr/>
        </p:nvSpPr>
        <p:spPr bwMode="auto">
          <a:xfrm rot="10800000">
            <a:off x="6697227" y="3651442"/>
            <a:ext cx="648072" cy="376802"/>
          </a:xfrm>
          <a:prstGeom prst="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950215" y="4004140"/>
            <a:ext cx="68119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R&amp;D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6698715" y="4050307"/>
            <a:ext cx="1044509" cy="6076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FP7/ H2020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03790" y="908720"/>
            <a:ext cx="81286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err="1" smtClean="0">
                <a:solidFill>
                  <a:srgbClr val="A88E22"/>
                </a:solidFill>
              </a:rPr>
              <a:t>Leverage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between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funding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programmes</a:t>
            </a:r>
            <a:r>
              <a:rPr lang="de-DE" sz="3200" b="1" dirty="0" smtClean="0">
                <a:solidFill>
                  <a:srgbClr val="A88E22"/>
                </a:solidFill>
              </a:rPr>
              <a:t>: 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smtClean="0">
                <a:solidFill>
                  <a:srgbClr val="A88E22"/>
                </a:solidFill>
              </a:rPr>
              <a:t>Approach „BLUE </a:t>
            </a:r>
            <a:r>
              <a:rPr lang="de-DE" sz="3200" b="1" dirty="0" err="1" smtClean="0">
                <a:solidFill>
                  <a:srgbClr val="A88E22"/>
                </a:solidFill>
              </a:rPr>
              <a:t>Danube</a:t>
            </a:r>
            <a:r>
              <a:rPr lang="de-DE" sz="3200" b="1" dirty="0" smtClean="0">
                <a:solidFill>
                  <a:srgbClr val="A88E22"/>
                </a:solidFill>
              </a:rPr>
              <a:t>“</a:t>
            </a:r>
            <a:endParaRPr lang="de-DE" sz="3200" b="1" dirty="0">
              <a:solidFill>
                <a:srgbClr val="A88E22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300192" y="2924944"/>
            <a:ext cx="284380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0" b="1" dirty="0" smtClean="0">
                <a:solidFill>
                  <a:srgbClr val="FFC000"/>
                </a:solidFill>
              </a:rPr>
              <a:t>(     )</a:t>
            </a:r>
            <a:endParaRPr lang="de-DE" sz="10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25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5536" y="980728"/>
            <a:ext cx="8078538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de-DE" sz="3200" b="1" dirty="0" err="1" smtClean="0">
                <a:solidFill>
                  <a:srgbClr val="A88E22"/>
                </a:solidFill>
              </a:rPr>
              <a:t>Reflections</a:t>
            </a:r>
            <a:r>
              <a:rPr lang="de-DE" sz="3200" b="1" dirty="0" smtClean="0">
                <a:solidFill>
                  <a:srgbClr val="A88E22"/>
                </a:solidFill>
              </a:rPr>
              <a:t> on </a:t>
            </a:r>
            <a:r>
              <a:rPr lang="de-DE" sz="3200" b="1" dirty="0" err="1" smtClean="0">
                <a:solidFill>
                  <a:srgbClr val="A88E22"/>
                </a:solidFill>
              </a:rPr>
              <a:t>funding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opportunities</a:t>
            </a:r>
            <a:r>
              <a:rPr lang="de-DE" sz="3200" b="1" dirty="0" smtClean="0">
                <a:solidFill>
                  <a:srgbClr val="A88E22"/>
                </a:solidFill>
              </a:rPr>
              <a:t> </a:t>
            </a:r>
            <a:r>
              <a:rPr lang="de-DE" sz="3200" b="1" dirty="0" err="1" smtClean="0">
                <a:solidFill>
                  <a:srgbClr val="A88E22"/>
                </a:solidFill>
              </a:rPr>
              <a:t>for</a:t>
            </a:r>
            <a:r>
              <a:rPr lang="de-DE" sz="3200" b="1" dirty="0" smtClean="0">
                <a:solidFill>
                  <a:srgbClr val="A88E22"/>
                </a:solidFill>
              </a:rPr>
              <a:t> EUSDR </a:t>
            </a:r>
            <a:r>
              <a:rPr lang="de-DE" sz="3200" b="1" dirty="0" err="1" smtClean="0">
                <a:solidFill>
                  <a:srgbClr val="A88E22"/>
                </a:solidFill>
              </a:rPr>
              <a:t>activities</a:t>
            </a:r>
            <a:endParaRPr lang="de-DE" sz="3200" b="1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sz="2000" b="1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err="1" smtClean="0">
                <a:solidFill>
                  <a:srgbClr val="A88E22"/>
                </a:solidFill>
              </a:rPr>
              <a:t>Cohesion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Policy</a:t>
            </a:r>
            <a:r>
              <a:rPr lang="de-DE" dirty="0" smtClean="0">
                <a:solidFill>
                  <a:srgbClr val="A88E22"/>
                </a:solidFill>
              </a:rPr>
              <a:t> – ERDF Target 1 </a:t>
            </a:r>
            <a:r>
              <a:rPr lang="de-DE" dirty="0" err="1" smtClean="0">
                <a:solidFill>
                  <a:srgbClr val="A88E22"/>
                </a:solidFill>
              </a:rPr>
              <a:t>and</a:t>
            </a:r>
            <a:r>
              <a:rPr lang="de-DE" dirty="0" smtClean="0">
                <a:solidFill>
                  <a:srgbClr val="A88E22"/>
                </a:solidFill>
              </a:rPr>
              <a:t> 2: Provision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Infrastructure – regional </a:t>
            </a:r>
            <a:r>
              <a:rPr lang="de-DE" dirty="0" err="1" smtClean="0">
                <a:solidFill>
                  <a:srgbClr val="A88E22"/>
                </a:solidFill>
              </a:rPr>
              <a:t>focus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>
                <a:solidFill>
                  <a:srgbClr val="A88E22"/>
                </a:solidFill>
              </a:rPr>
              <a:t>INTERREG A/B/C: Interregional </a:t>
            </a:r>
            <a:r>
              <a:rPr lang="de-DE" dirty="0" err="1">
                <a:solidFill>
                  <a:srgbClr val="A88E22"/>
                </a:solidFill>
              </a:rPr>
              <a:t>cooperation</a:t>
            </a:r>
            <a:r>
              <a:rPr lang="de-DE" dirty="0">
                <a:solidFill>
                  <a:srgbClr val="A88E22"/>
                </a:solidFill>
              </a:rPr>
              <a:t> on innovative </a:t>
            </a:r>
            <a:r>
              <a:rPr lang="de-DE" dirty="0" err="1">
                <a:solidFill>
                  <a:srgbClr val="A88E22"/>
                </a:solidFill>
              </a:rPr>
              <a:t>ways</a:t>
            </a:r>
            <a:r>
              <a:rPr lang="de-DE" dirty="0">
                <a:solidFill>
                  <a:srgbClr val="A88E22"/>
                </a:solidFill>
              </a:rPr>
              <a:t> </a:t>
            </a:r>
            <a:r>
              <a:rPr lang="de-DE" dirty="0" err="1">
                <a:solidFill>
                  <a:srgbClr val="A88E22"/>
                </a:solidFill>
              </a:rPr>
              <a:t>to</a:t>
            </a:r>
            <a:r>
              <a:rPr lang="de-DE" dirty="0">
                <a:solidFill>
                  <a:srgbClr val="A88E22"/>
                </a:solidFill>
              </a:rPr>
              <a:t> regional </a:t>
            </a:r>
            <a:r>
              <a:rPr lang="de-DE" dirty="0" err="1">
                <a:solidFill>
                  <a:srgbClr val="A88E22"/>
                </a:solidFill>
              </a:rPr>
              <a:t>development</a:t>
            </a:r>
            <a:endParaRPr lang="de-DE" dirty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smtClean="0">
                <a:solidFill>
                  <a:srgbClr val="A88E22"/>
                </a:solidFill>
              </a:rPr>
              <a:t>Life+ </a:t>
            </a:r>
            <a:r>
              <a:rPr lang="de-DE" dirty="0" err="1" smtClean="0">
                <a:solidFill>
                  <a:srgbClr val="A88E22"/>
                </a:solidFill>
              </a:rPr>
              <a:t>Policy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and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governance</a:t>
            </a:r>
            <a:r>
              <a:rPr lang="de-DE" dirty="0" smtClean="0">
                <a:solidFill>
                  <a:srgbClr val="A88E22"/>
                </a:solidFill>
              </a:rPr>
              <a:t> – </a:t>
            </a:r>
            <a:r>
              <a:rPr lang="de-DE" dirty="0" err="1" smtClean="0">
                <a:solidFill>
                  <a:srgbClr val="A88E22"/>
                </a:solidFill>
              </a:rPr>
              <a:t>demonstration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of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tools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structures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methods</a:t>
            </a:r>
            <a:r>
              <a:rPr lang="de-DE" dirty="0" smtClean="0">
                <a:solidFill>
                  <a:srgbClr val="A88E22"/>
                </a:solidFill>
              </a:rPr>
              <a:t> – EU </a:t>
            </a:r>
            <a:r>
              <a:rPr lang="de-DE" dirty="0" err="1" smtClean="0">
                <a:solidFill>
                  <a:srgbClr val="A88E22"/>
                </a:solidFill>
              </a:rPr>
              <a:t>focus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smtClean="0">
                <a:solidFill>
                  <a:srgbClr val="A88E22"/>
                </a:solidFill>
              </a:rPr>
              <a:t>FP7/</a:t>
            </a:r>
            <a:r>
              <a:rPr lang="de-DE" dirty="0" err="1" smtClean="0">
                <a:solidFill>
                  <a:srgbClr val="A88E22"/>
                </a:solidFill>
              </a:rPr>
              <a:t>Horizon</a:t>
            </a:r>
            <a:r>
              <a:rPr lang="de-DE" dirty="0" smtClean="0">
                <a:solidFill>
                  <a:srgbClr val="A88E22"/>
                </a:solidFill>
              </a:rPr>
              <a:t> 2020: R&amp;D on </a:t>
            </a:r>
            <a:r>
              <a:rPr lang="de-DE" dirty="0" err="1" smtClean="0">
                <a:solidFill>
                  <a:srgbClr val="A88E22"/>
                </a:solidFill>
              </a:rPr>
              <a:t>tools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methods</a:t>
            </a:r>
            <a:r>
              <a:rPr lang="de-DE" dirty="0" smtClean="0">
                <a:solidFill>
                  <a:srgbClr val="A88E22"/>
                </a:solidFill>
              </a:rPr>
              <a:t>, </a:t>
            </a:r>
            <a:r>
              <a:rPr lang="de-DE" dirty="0" err="1" smtClean="0">
                <a:solidFill>
                  <a:srgbClr val="A88E22"/>
                </a:solidFill>
              </a:rPr>
              <a:t>technology</a:t>
            </a:r>
            <a:r>
              <a:rPr lang="de-DE" dirty="0" smtClean="0">
                <a:solidFill>
                  <a:srgbClr val="A88E22"/>
                </a:solidFill>
              </a:rPr>
              <a:t>: EU </a:t>
            </a:r>
            <a:r>
              <a:rPr lang="de-DE" dirty="0" err="1" smtClean="0">
                <a:solidFill>
                  <a:srgbClr val="A88E22"/>
                </a:solidFill>
              </a:rPr>
              <a:t>focus</a:t>
            </a:r>
            <a:endParaRPr lang="de-DE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de-DE" dirty="0" err="1" smtClean="0">
                <a:solidFill>
                  <a:srgbClr val="A88E22"/>
                </a:solidFill>
              </a:rPr>
              <a:t>Lifelong</a:t>
            </a:r>
            <a:r>
              <a:rPr lang="de-DE" dirty="0" smtClean="0">
                <a:solidFill>
                  <a:srgbClr val="A88E22"/>
                </a:solidFill>
              </a:rPr>
              <a:t> Learning: Training </a:t>
            </a:r>
            <a:r>
              <a:rPr lang="de-DE" dirty="0" err="1" smtClean="0">
                <a:solidFill>
                  <a:srgbClr val="A88E22"/>
                </a:solidFill>
              </a:rPr>
              <a:t>and</a:t>
            </a:r>
            <a:r>
              <a:rPr lang="de-DE" dirty="0" smtClean="0">
                <a:solidFill>
                  <a:srgbClr val="A88E22"/>
                </a:solidFill>
              </a:rPr>
              <a:t> </a:t>
            </a:r>
            <a:r>
              <a:rPr lang="de-DE" dirty="0" err="1" smtClean="0">
                <a:solidFill>
                  <a:srgbClr val="A88E22"/>
                </a:solidFill>
              </a:rPr>
              <a:t>education</a:t>
            </a:r>
            <a:endParaRPr lang="de-DE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sz="2000" dirty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de-DE" sz="2000" dirty="0" smtClean="0">
              <a:solidFill>
                <a:srgbClr val="A88E22"/>
              </a:solidFill>
            </a:endParaRPr>
          </a:p>
          <a:p>
            <a:pPr marL="342900" indent="-342900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endParaRPr lang="de-DE" sz="2000" dirty="0" smtClean="0">
              <a:solidFill>
                <a:srgbClr val="A88E22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de-DE" sz="2200" dirty="0">
              <a:solidFill>
                <a:srgbClr val="A88E2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00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llipse 26"/>
          <p:cNvSpPr/>
          <p:nvPr/>
        </p:nvSpPr>
        <p:spPr bwMode="auto">
          <a:xfrm>
            <a:off x="1367278" y="2928686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3360001" y="4309211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3" name="Ellipse 22"/>
          <p:cNvSpPr/>
          <p:nvPr/>
        </p:nvSpPr>
        <p:spPr bwMode="auto">
          <a:xfrm>
            <a:off x="5305880" y="2836151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6102054" y="2924944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30972" y="887841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877918" y="887841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sp>
        <p:nvSpPr>
          <p:cNvPr id="19" name="Ellipse 18"/>
          <p:cNvSpPr/>
          <p:nvPr/>
        </p:nvSpPr>
        <p:spPr bwMode="auto">
          <a:xfrm>
            <a:off x="2136822" y="908720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" name="Ellipse 1"/>
          <p:cNvSpPr/>
          <p:nvPr/>
        </p:nvSpPr>
        <p:spPr bwMode="auto">
          <a:xfrm>
            <a:off x="3059832" y="2132773"/>
            <a:ext cx="2657475" cy="2455016"/>
          </a:xfrm>
          <a:prstGeom prst="ellipse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3" name="Ellipse 2"/>
          <p:cNvSpPr/>
          <p:nvPr/>
        </p:nvSpPr>
        <p:spPr bwMode="auto">
          <a:xfrm>
            <a:off x="4817207" y="1304681"/>
            <a:ext cx="1482985" cy="1404239"/>
          </a:xfrm>
          <a:prstGeom prst="ellipse">
            <a:avLst/>
          </a:prstGeom>
          <a:solidFill>
            <a:srgbClr val="92D050">
              <a:alpha val="41000"/>
            </a:srgbClr>
          </a:solidFill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de-DE" sz="1600" b="1" dirty="0" smtClean="0">
                <a:solidFill>
                  <a:schemeClr val="tx1"/>
                </a:solidFill>
              </a:rPr>
              <a:t>ERDF OP – Region A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Ellipse 5"/>
          <p:cNvSpPr/>
          <p:nvPr/>
        </p:nvSpPr>
        <p:spPr bwMode="auto">
          <a:xfrm>
            <a:off x="5436096" y="3183550"/>
            <a:ext cx="1482985" cy="1404239"/>
          </a:xfrm>
          <a:prstGeom prst="ellipse">
            <a:avLst/>
          </a:prstGeom>
          <a:solidFill>
            <a:srgbClr val="92D050">
              <a:alpha val="41000"/>
            </a:srgbClr>
          </a:solidFill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de-DE" sz="1600" b="1" dirty="0" smtClean="0">
                <a:solidFill>
                  <a:schemeClr val="tx1"/>
                </a:solidFill>
              </a:rPr>
              <a:t>ERDF OP – Region B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3647076" y="4437112"/>
            <a:ext cx="1482985" cy="1404239"/>
          </a:xfrm>
          <a:prstGeom prst="ellipse">
            <a:avLst/>
          </a:prstGeom>
          <a:solidFill>
            <a:srgbClr val="92D050">
              <a:alpha val="41000"/>
            </a:srgbClr>
          </a:solidFill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de-DE" sz="1600" b="1" dirty="0" smtClean="0">
                <a:solidFill>
                  <a:schemeClr val="tx1"/>
                </a:solidFill>
              </a:rPr>
              <a:t>ERDF OP – Region C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1858337" y="3183548"/>
            <a:ext cx="1482985" cy="1404239"/>
          </a:xfrm>
          <a:prstGeom prst="ellipse">
            <a:avLst/>
          </a:prstGeom>
          <a:solidFill>
            <a:srgbClr val="92D050">
              <a:alpha val="41000"/>
            </a:srgbClr>
          </a:solidFill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de-DE" sz="1600" b="1" dirty="0" smtClean="0">
                <a:solidFill>
                  <a:schemeClr val="tx1"/>
                </a:solidFill>
              </a:rPr>
              <a:t>ERDF OP – Region D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2483768" y="1259586"/>
            <a:ext cx="1482985" cy="1404239"/>
          </a:xfrm>
          <a:prstGeom prst="ellipse">
            <a:avLst/>
          </a:prstGeom>
          <a:solidFill>
            <a:srgbClr val="92D050">
              <a:alpha val="41000"/>
            </a:srgbClr>
          </a:solidFill>
          <a:ln w="952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r>
              <a:rPr lang="de-DE" sz="1600" b="1" dirty="0" smtClean="0">
                <a:solidFill>
                  <a:schemeClr val="tx1"/>
                </a:solidFill>
              </a:rPr>
              <a:t>ERDF OP – Region E</a:t>
            </a:r>
            <a:endParaRPr kumimoji="0" lang="de-DE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575068" y="3209199"/>
            <a:ext cx="1645004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EUSDR</a:t>
            </a:r>
            <a:endParaRPr lang="de-DE" sz="2400" b="1" dirty="0">
              <a:solidFill>
                <a:schemeClr val="tx1"/>
              </a:solidFill>
            </a:endParaRPr>
          </a:p>
        </p:txBody>
      </p:sp>
      <p:sp>
        <p:nvSpPr>
          <p:cNvPr id="10" name="Gleichschenkliges Dreieck 9"/>
          <p:cNvSpPr/>
          <p:nvPr/>
        </p:nvSpPr>
        <p:spPr bwMode="auto">
          <a:xfrm>
            <a:off x="6508867" y="1745625"/>
            <a:ext cx="1253319" cy="1004335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1" name="Gleichschenkliges Dreieck 10"/>
          <p:cNvSpPr/>
          <p:nvPr/>
        </p:nvSpPr>
        <p:spPr bwMode="auto">
          <a:xfrm>
            <a:off x="1151528" y="1844824"/>
            <a:ext cx="1253319" cy="1004335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2" name="Gleichschenkliges Dreieck 11"/>
          <p:cNvSpPr/>
          <p:nvPr/>
        </p:nvSpPr>
        <p:spPr bwMode="auto">
          <a:xfrm>
            <a:off x="2088003" y="4764027"/>
            <a:ext cx="1253319" cy="1004335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6724891" y="2313801"/>
            <a:ext cx="99861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FP7/8</a:t>
            </a:r>
            <a:endParaRPr lang="de-DE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1345259" y="2317342"/>
            <a:ext cx="998610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INTERREG</a:t>
            </a:r>
            <a:endParaRPr lang="de-DE" b="1" dirty="0"/>
          </a:p>
        </p:txBody>
      </p:sp>
      <p:sp>
        <p:nvSpPr>
          <p:cNvPr id="15" name="Textfeld 14"/>
          <p:cNvSpPr txBox="1"/>
          <p:nvPr/>
        </p:nvSpPr>
        <p:spPr>
          <a:xfrm>
            <a:off x="5328635" y="5666367"/>
            <a:ext cx="99861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IEE</a:t>
            </a:r>
            <a:endParaRPr lang="de-DE" b="1" dirty="0"/>
          </a:p>
        </p:txBody>
      </p:sp>
      <p:sp>
        <p:nvSpPr>
          <p:cNvPr id="16" name="Gleichschenkliges Dreieck 15"/>
          <p:cNvSpPr/>
          <p:nvPr/>
        </p:nvSpPr>
        <p:spPr bwMode="auto">
          <a:xfrm>
            <a:off x="5352791" y="5291631"/>
            <a:ext cx="1253319" cy="1004335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5481035" y="5661248"/>
            <a:ext cx="998610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IEE/ Life+</a:t>
            </a:r>
            <a:endParaRPr lang="de-DE" b="1" dirty="0"/>
          </a:p>
        </p:txBody>
      </p:sp>
      <p:sp>
        <p:nvSpPr>
          <p:cNvPr id="18" name="Textfeld 17"/>
          <p:cNvSpPr txBox="1"/>
          <p:nvPr/>
        </p:nvSpPr>
        <p:spPr>
          <a:xfrm>
            <a:off x="2215357" y="5139231"/>
            <a:ext cx="998610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Etc.</a:t>
            </a:r>
            <a:endParaRPr lang="de-DE" b="1" dirty="0"/>
          </a:p>
        </p:txBody>
      </p:sp>
      <p:sp>
        <p:nvSpPr>
          <p:cNvPr id="20" name="Textfeld 19"/>
          <p:cNvSpPr txBox="1"/>
          <p:nvPr/>
        </p:nvSpPr>
        <p:spPr>
          <a:xfrm>
            <a:off x="2483768" y="908720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3785502" y="5841351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cxnSp>
        <p:nvCxnSpPr>
          <p:cNvPr id="30" name="Gerade Verbindung mit Pfeil 29"/>
          <p:cNvCxnSpPr/>
          <p:nvPr/>
        </p:nvCxnSpPr>
        <p:spPr bwMode="auto">
          <a:xfrm>
            <a:off x="2366782" y="2674723"/>
            <a:ext cx="612068" cy="288032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Gerade Verbindung mit Pfeil 31"/>
          <p:cNvCxnSpPr/>
          <p:nvPr/>
        </p:nvCxnSpPr>
        <p:spPr bwMode="auto">
          <a:xfrm flipH="1">
            <a:off x="5717307" y="2682776"/>
            <a:ext cx="762338" cy="21602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Gerade Verbindung mit Pfeil 33"/>
          <p:cNvCxnSpPr/>
          <p:nvPr/>
        </p:nvCxnSpPr>
        <p:spPr bwMode="auto">
          <a:xfrm flipH="1" flipV="1">
            <a:off x="5305880" y="4437112"/>
            <a:ext cx="522060" cy="702119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 flipV="1">
            <a:off x="2978850" y="4437112"/>
            <a:ext cx="513030" cy="57606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feld 36"/>
          <p:cNvSpPr txBox="1"/>
          <p:nvPr/>
        </p:nvSpPr>
        <p:spPr>
          <a:xfrm>
            <a:off x="1007828" y="3792484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5389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llipse 24"/>
          <p:cNvSpPr/>
          <p:nvPr/>
        </p:nvSpPr>
        <p:spPr bwMode="auto">
          <a:xfrm>
            <a:off x="3360001" y="4309211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1" name="Ellipse 20"/>
          <p:cNvSpPr/>
          <p:nvPr/>
        </p:nvSpPr>
        <p:spPr bwMode="auto">
          <a:xfrm>
            <a:off x="4530972" y="887841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4877918" y="887841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sp>
        <p:nvSpPr>
          <p:cNvPr id="19" name="Ellipse 18"/>
          <p:cNvSpPr/>
          <p:nvPr/>
        </p:nvSpPr>
        <p:spPr bwMode="auto">
          <a:xfrm>
            <a:off x="2136822" y="908720"/>
            <a:ext cx="2075138" cy="1913965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6" name="Gleichschenkliges Dreieck 15"/>
          <p:cNvSpPr/>
          <p:nvPr/>
        </p:nvSpPr>
        <p:spPr bwMode="auto">
          <a:xfrm>
            <a:off x="5352791" y="5291631"/>
            <a:ext cx="1253319" cy="1004335"/>
          </a:xfrm>
          <a:prstGeom prst="triangl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5481035" y="5661248"/>
            <a:ext cx="998610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IEE/ Life+</a:t>
            </a:r>
            <a:endParaRPr lang="de-DE" b="1" dirty="0"/>
          </a:p>
        </p:txBody>
      </p:sp>
      <p:sp>
        <p:nvSpPr>
          <p:cNvPr id="20" name="Textfeld 19"/>
          <p:cNvSpPr txBox="1"/>
          <p:nvPr/>
        </p:nvSpPr>
        <p:spPr>
          <a:xfrm>
            <a:off x="2483768" y="908720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sp>
        <p:nvSpPr>
          <p:cNvPr id="26" name="Textfeld 25"/>
          <p:cNvSpPr txBox="1"/>
          <p:nvPr/>
        </p:nvSpPr>
        <p:spPr>
          <a:xfrm>
            <a:off x="3785502" y="5841351"/>
            <a:ext cx="122413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RIS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1007828" y="1259586"/>
            <a:ext cx="6754358" cy="4581765"/>
            <a:chOff x="1007828" y="1259586"/>
            <a:chExt cx="6754358" cy="4581765"/>
          </a:xfrm>
        </p:grpSpPr>
        <p:sp>
          <p:nvSpPr>
            <p:cNvPr id="27" name="Ellipse 26"/>
            <p:cNvSpPr/>
            <p:nvPr/>
          </p:nvSpPr>
          <p:spPr bwMode="auto">
            <a:xfrm>
              <a:off x="1367278" y="2928686"/>
              <a:ext cx="2075138" cy="191396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23" name="Ellipse 22"/>
            <p:cNvSpPr/>
            <p:nvPr/>
          </p:nvSpPr>
          <p:spPr bwMode="auto">
            <a:xfrm>
              <a:off x="5305880" y="2836151"/>
              <a:ext cx="2075138" cy="191396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6102054" y="2924944"/>
              <a:ext cx="1224136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smtClean="0"/>
                <a:t>RIS</a:t>
              </a:r>
              <a:endParaRPr lang="de-DE" dirty="0"/>
            </a:p>
          </p:txBody>
        </p:sp>
        <p:sp>
          <p:nvSpPr>
            <p:cNvPr id="2" name="Ellipse 1"/>
            <p:cNvSpPr/>
            <p:nvPr/>
          </p:nvSpPr>
          <p:spPr bwMode="auto">
            <a:xfrm>
              <a:off x="3059832" y="2132773"/>
              <a:ext cx="2657475" cy="2455016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3" name="Ellipse 2"/>
            <p:cNvSpPr/>
            <p:nvPr/>
          </p:nvSpPr>
          <p:spPr bwMode="auto">
            <a:xfrm>
              <a:off x="4817207" y="1304681"/>
              <a:ext cx="1482985" cy="1404239"/>
            </a:xfrm>
            <a:prstGeom prst="ellipse">
              <a:avLst/>
            </a:prstGeom>
            <a:solidFill>
              <a:srgbClr val="92D050">
                <a:alpha val="41000"/>
              </a:srgbClr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de-DE" sz="1600" b="1" dirty="0" smtClean="0">
                  <a:solidFill>
                    <a:schemeClr val="tx1"/>
                  </a:solidFill>
                </a:rPr>
                <a:t>ERDF OP – Region A</a:t>
              </a:r>
              <a:endPara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" name="Ellipse 5"/>
            <p:cNvSpPr/>
            <p:nvPr/>
          </p:nvSpPr>
          <p:spPr bwMode="auto">
            <a:xfrm>
              <a:off x="5436096" y="3183550"/>
              <a:ext cx="1482985" cy="1404239"/>
            </a:xfrm>
            <a:prstGeom prst="ellipse">
              <a:avLst/>
            </a:prstGeom>
            <a:solidFill>
              <a:srgbClr val="92D050">
                <a:alpha val="41000"/>
              </a:srgbClr>
            </a:solidFill>
            <a:ln w="9525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de-DE" sz="1600" b="1" dirty="0" smtClean="0">
                  <a:solidFill>
                    <a:schemeClr val="tx1"/>
                  </a:solidFill>
                </a:rPr>
                <a:t>ERDF OP – Region B</a:t>
              </a:r>
              <a:endPara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7" name="Ellipse 6"/>
            <p:cNvSpPr/>
            <p:nvPr/>
          </p:nvSpPr>
          <p:spPr bwMode="auto">
            <a:xfrm>
              <a:off x="3647076" y="4437112"/>
              <a:ext cx="1482985" cy="1404239"/>
            </a:xfrm>
            <a:prstGeom prst="ellipse">
              <a:avLst/>
            </a:prstGeom>
            <a:solidFill>
              <a:srgbClr val="92D050">
                <a:alpha val="41000"/>
              </a:srgbClr>
            </a:solidFill>
            <a:ln w="9525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de-DE" sz="1600" b="1" dirty="0" smtClean="0">
                  <a:solidFill>
                    <a:schemeClr val="tx1"/>
                  </a:solidFill>
                </a:rPr>
                <a:t>ERDF OP – Region C</a:t>
              </a:r>
              <a:endPara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" name="Ellipse 7"/>
            <p:cNvSpPr/>
            <p:nvPr/>
          </p:nvSpPr>
          <p:spPr bwMode="auto">
            <a:xfrm>
              <a:off x="1858337" y="3183548"/>
              <a:ext cx="1482985" cy="1404239"/>
            </a:xfrm>
            <a:prstGeom prst="ellipse">
              <a:avLst/>
            </a:prstGeom>
            <a:solidFill>
              <a:srgbClr val="92D050">
                <a:alpha val="41000"/>
              </a:srgbClr>
            </a:solidFill>
            <a:ln w="952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de-DE" sz="1600" b="1" dirty="0" smtClean="0">
                  <a:solidFill>
                    <a:schemeClr val="tx1"/>
                  </a:solidFill>
                </a:rPr>
                <a:t>ERDF OP – Region D</a:t>
              </a:r>
              <a:endPara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9" name="Ellipse 8"/>
            <p:cNvSpPr/>
            <p:nvPr/>
          </p:nvSpPr>
          <p:spPr bwMode="auto">
            <a:xfrm>
              <a:off x="2483768" y="1259586"/>
              <a:ext cx="1482985" cy="1404239"/>
            </a:xfrm>
            <a:prstGeom prst="ellipse">
              <a:avLst/>
            </a:prstGeom>
            <a:solidFill>
              <a:srgbClr val="92D050">
                <a:alpha val="41000"/>
              </a:srgbClr>
            </a:solidFill>
            <a:ln w="9525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r>
                <a:rPr lang="de-DE" sz="1600" b="1" dirty="0" smtClean="0">
                  <a:solidFill>
                    <a:schemeClr val="tx1"/>
                  </a:solidFill>
                </a:rPr>
                <a:t>ERDF OP – Region E</a:t>
              </a:r>
              <a:endParaRPr kumimoji="0" lang="de-D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" name="Textfeld 3"/>
            <p:cNvSpPr txBox="1"/>
            <p:nvPr/>
          </p:nvSpPr>
          <p:spPr>
            <a:xfrm>
              <a:off x="3575068" y="3209199"/>
              <a:ext cx="1645004" cy="435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EUSDR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Gleichschenkliges Dreieck 9"/>
            <p:cNvSpPr/>
            <p:nvPr/>
          </p:nvSpPr>
          <p:spPr bwMode="auto">
            <a:xfrm>
              <a:off x="6508867" y="1745625"/>
              <a:ext cx="1253319" cy="1004335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11" name="Gleichschenkliges Dreieck 10"/>
            <p:cNvSpPr/>
            <p:nvPr/>
          </p:nvSpPr>
          <p:spPr bwMode="auto">
            <a:xfrm>
              <a:off x="1151528" y="1844824"/>
              <a:ext cx="1253319" cy="1004335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12" name="Gleichschenkliges Dreieck 11"/>
            <p:cNvSpPr/>
            <p:nvPr/>
          </p:nvSpPr>
          <p:spPr bwMode="auto">
            <a:xfrm>
              <a:off x="2088003" y="4764027"/>
              <a:ext cx="1253319" cy="1004335"/>
            </a:xfrm>
            <a:prstGeom prst="triangl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None/>
                <a:tabLst/>
              </a:pPr>
              <a:endParaRPr kumimoji="0" lang="de-DE" sz="18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Lucida Sans Unicode" pitchFamily="34" charset="0"/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6724891" y="2313801"/>
              <a:ext cx="998610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 smtClean="0"/>
                <a:t>FP7/8</a:t>
              </a:r>
              <a:endParaRPr lang="de-DE" b="1" dirty="0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1345259" y="2317342"/>
              <a:ext cx="99861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dirty="0" smtClean="0"/>
                <a:t>INTERREG</a:t>
              </a:r>
              <a:endParaRPr lang="de-DE" b="1" dirty="0"/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2215357" y="5139231"/>
              <a:ext cx="998610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b="1" dirty="0" smtClean="0"/>
                <a:t>Etc.</a:t>
              </a:r>
              <a:endParaRPr lang="de-DE" b="1" dirty="0"/>
            </a:p>
          </p:txBody>
        </p:sp>
        <p:cxnSp>
          <p:nvCxnSpPr>
            <p:cNvPr id="30" name="Gerade Verbindung mit Pfeil 29"/>
            <p:cNvCxnSpPr/>
            <p:nvPr/>
          </p:nvCxnSpPr>
          <p:spPr bwMode="auto">
            <a:xfrm>
              <a:off x="2366782" y="2674723"/>
              <a:ext cx="612068" cy="288032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Gerade Verbindung mit Pfeil 31"/>
            <p:cNvCxnSpPr/>
            <p:nvPr/>
          </p:nvCxnSpPr>
          <p:spPr bwMode="auto">
            <a:xfrm flipH="1">
              <a:off x="5717307" y="2682776"/>
              <a:ext cx="762338" cy="216024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4" name="Gerade Verbindung mit Pfeil 33"/>
            <p:cNvCxnSpPr/>
            <p:nvPr/>
          </p:nvCxnSpPr>
          <p:spPr bwMode="auto">
            <a:xfrm flipH="1" flipV="1">
              <a:off x="5305880" y="4437112"/>
              <a:ext cx="522060" cy="702119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6" name="Gerade Verbindung mit Pfeil 35"/>
            <p:cNvCxnSpPr/>
            <p:nvPr/>
          </p:nvCxnSpPr>
          <p:spPr bwMode="auto">
            <a:xfrm flipV="1">
              <a:off x="2978850" y="4437112"/>
              <a:ext cx="513030" cy="576064"/>
            </a:xfrm>
            <a:prstGeom prst="straightConnector1">
              <a:avLst/>
            </a:prstGeom>
            <a:solidFill>
              <a:srgbClr val="00B8FF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feld 36"/>
            <p:cNvSpPr txBox="1"/>
            <p:nvPr/>
          </p:nvSpPr>
          <p:spPr>
            <a:xfrm>
              <a:off x="1007828" y="3792484"/>
              <a:ext cx="1224136" cy="349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dirty="0" smtClean="0"/>
                <a:t>RIS</a:t>
              </a:r>
              <a:endParaRPr lang="de-DE" dirty="0"/>
            </a:p>
          </p:txBody>
        </p:sp>
      </p:grpSp>
      <p:sp>
        <p:nvSpPr>
          <p:cNvPr id="28" name="Rechteck 27"/>
          <p:cNvSpPr/>
          <p:nvPr/>
        </p:nvSpPr>
        <p:spPr bwMode="auto">
          <a:xfrm>
            <a:off x="462520" y="836712"/>
            <a:ext cx="8213936" cy="5544616"/>
          </a:xfrm>
          <a:prstGeom prst="rect">
            <a:avLst/>
          </a:prstGeom>
          <a:solidFill>
            <a:schemeClr val="bg1">
              <a:alpha val="8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Lucida Sans Unicode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2978850" y="1961705"/>
            <a:ext cx="3198738" cy="75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chemeClr val="tx1"/>
                </a:solidFill>
              </a:rPr>
              <a:t> ? </a:t>
            </a:r>
            <a:r>
              <a:rPr lang="de-DE" sz="2800" b="1" dirty="0" err="1" smtClean="0">
                <a:solidFill>
                  <a:schemeClr val="tx1"/>
                </a:solidFill>
              </a:rPr>
              <a:t>Coordination</a:t>
            </a:r>
            <a:r>
              <a:rPr lang="de-DE" sz="2800" b="1" dirty="0" smtClean="0">
                <a:solidFill>
                  <a:schemeClr val="tx1"/>
                </a:solidFill>
              </a:rPr>
              <a:t> ?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8967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Lucida Sans Unicode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379</Words>
  <Application>Microsoft Office PowerPoint</Application>
  <PresentationFormat>Экран (4:3)</PresentationFormat>
  <Paragraphs>101</Paragraphs>
  <Slides>11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Standarddesign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schlosser</dc:creator>
  <cp:lastModifiedBy>User</cp:lastModifiedBy>
  <cp:revision>64</cp:revision>
  <dcterms:modified xsi:type="dcterms:W3CDTF">2019-09-11T13:44:53Z</dcterms:modified>
</cp:coreProperties>
</file>