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85" r:id="rId2"/>
    <p:sldId id="386" r:id="rId3"/>
    <p:sldId id="488" r:id="rId4"/>
    <p:sldId id="399" r:id="rId5"/>
    <p:sldId id="409" r:id="rId6"/>
    <p:sldId id="408" r:id="rId7"/>
    <p:sldId id="401" r:id="rId8"/>
    <p:sldId id="457" r:id="rId9"/>
    <p:sldId id="461" r:id="rId10"/>
    <p:sldId id="465" r:id="rId11"/>
    <p:sldId id="462" r:id="rId12"/>
    <p:sldId id="463" r:id="rId13"/>
    <p:sldId id="452" r:id="rId14"/>
    <p:sldId id="466" r:id="rId15"/>
    <p:sldId id="467" r:id="rId16"/>
    <p:sldId id="468" r:id="rId17"/>
    <p:sldId id="469" r:id="rId18"/>
    <p:sldId id="471" r:id="rId19"/>
    <p:sldId id="472" r:id="rId20"/>
    <p:sldId id="485" r:id="rId21"/>
    <p:sldId id="475" r:id="rId22"/>
    <p:sldId id="477" r:id="rId23"/>
    <p:sldId id="478" r:id="rId24"/>
    <p:sldId id="474" r:id="rId25"/>
    <p:sldId id="476" r:id="rId26"/>
    <p:sldId id="481" r:id="rId27"/>
    <p:sldId id="486" r:id="rId28"/>
    <p:sldId id="480" r:id="rId29"/>
    <p:sldId id="479" r:id="rId30"/>
    <p:sldId id="482" r:id="rId31"/>
    <p:sldId id="487" r:id="rId32"/>
    <p:sldId id="483" r:id="rId33"/>
    <p:sldId id="484" r:id="rId34"/>
    <p:sldId id="447" r:id="rId35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CFF"/>
    <a:srgbClr val="E7FDFF"/>
    <a:srgbClr val="CAF9FE"/>
    <a:srgbClr val="002D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4" autoAdjust="0"/>
    <p:restoredTop sz="94700" autoAdjust="0"/>
  </p:normalViewPr>
  <p:slideViewPr>
    <p:cSldViewPr>
      <p:cViewPr>
        <p:scale>
          <a:sx n="80" d="100"/>
          <a:sy n="80" d="100"/>
        </p:scale>
        <p:origin x="-21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690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667541-5B33-4562-81B0-AB945E03961B}" type="datetimeFigureOut">
              <a:rPr lang="de-DE"/>
              <a:pPr>
                <a:defRPr/>
              </a:pPr>
              <a:t>11.09.2019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23E542-FB08-4DF5-8C82-BAD2751F250C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19"/>
          <p:cNvSpPr/>
          <p:nvPr userDrawn="1"/>
        </p:nvSpPr>
        <p:spPr>
          <a:xfrm>
            <a:off x="1071563" y="642938"/>
            <a:ext cx="4857750" cy="428625"/>
          </a:xfrm>
          <a:prstGeom prst="roundRect">
            <a:avLst/>
          </a:prstGeom>
          <a:solidFill>
            <a:srgbClr val="DD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1071563" y="708025"/>
            <a:ext cx="4786312" cy="363538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endParaRPr lang="de-AT" b="1"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00298" y="3643314"/>
            <a:ext cx="4572032" cy="5841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19"/>
          <p:cNvSpPr/>
          <p:nvPr userDrawn="1"/>
        </p:nvSpPr>
        <p:spPr>
          <a:xfrm>
            <a:off x="1071563" y="642938"/>
            <a:ext cx="4857750" cy="428625"/>
          </a:xfrm>
          <a:prstGeom prst="roundRect">
            <a:avLst/>
          </a:prstGeom>
          <a:solidFill>
            <a:srgbClr val="DD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43174" y="1643050"/>
            <a:ext cx="6000792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54C02-9EA8-4F93-9CB5-4941E3BC00F6}" type="datetimeFigureOut">
              <a:rPr lang="de-DE"/>
              <a:pPr>
                <a:defRPr/>
              </a:pPr>
              <a:t>11.09.2019</a:t>
            </a:fld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E7D3-E2DD-4B33-BC16-A3A26179499D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19"/>
          <p:cNvSpPr/>
          <p:nvPr userDrawn="1"/>
        </p:nvSpPr>
        <p:spPr>
          <a:xfrm>
            <a:off x="1071563" y="642938"/>
            <a:ext cx="4857750" cy="428625"/>
          </a:xfrm>
          <a:prstGeom prst="roundRect">
            <a:avLst/>
          </a:prstGeom>
          <a:solidFill>
            <a:srgbClr val="DD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1071563" y="708025"/>
            <a:ext cx="4786312" cy="363538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endParaRPr lang="de-AT" b="1"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</a:t>
            </a:r>
          </a:p>
          <a:p>
            <a:pPr lvl="3"/>
            <a:r>
              <a:rPr lang="de-DE" dirty="0" err="1" smtClean="0"/>
              <a:t>VEbeneierte</a:t>
            </a:r>
            <a:r>
              <a:rPr lang="de-DE" dirty="0" smtClean="0"/>
              <a:t>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DB3FD-EE50-417D-90F1-E32568190C5E}" type="datetimeFigureOut">
              <a:rPr lang="de-DE"/>
              <a:pPr>
                <a:defRPr/>
              </a:pPr>
              <a:t>11.09.2019</a:t>
            </a:fld>
            <a:endParaRPr lang="de-AT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D41D-42F4-4E16-9296-63494C7CD780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9"/>
          <p:cNvSpPr/>
          <p:nvPr userDrawn="1"/>
        </p:nvSpPr>
        <p:spPr>
          <a:xfrm>
            <a:off x="1071563" y="642938"/>
            <a:ext cx="4857750" cy="428625"/>
          </a:xfrm>
          <a:prstGeom prst="roundRect">
            <a:avLst/>
          </a:prstGeom>
          <a:solidFill>
            <a:srgbClr val="DD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3" name="Titel 1"/>
          <p:cNvSpPr txBox="1">
            <a:spLocks/>
          </p:cNvSpPr>
          <p:nvPr userDrawn="1"/>
        </p:nvSpPr>
        <p:spPr>
          <a:xfrm>
            <a:off x="1071563" y="708025"/>
            <a:ext cx="4786312" cy="363538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endParaRPr lang="de-AT" b="1">
              <a:latin typeface="Calibri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 userDrawn="1"/>
        </p:nvSpPr>
        <p:spPr>
          <a:xfrm>
            <a:off x="468313" y="6381750"/>
            <a:ext cx="1943100" cy="363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1100" b="0" dirty="0" smtClean="0">
                <a:latin typeface="+mj-lt"/>
                <a:ea typeface="+mj-ea"/>
                <a:cs typeface="+mj-cs"/>
              </a:rPr>
              <a:t>1st Student-</a:t>
            </a:r>
            <a:r>
              <a:rPr lang="de-DE" sz="1100" b="0" dirty="0" err="1" smtClean="0">
                <a:latin typeface="+mj-lt"/>
                <a:ea typeface="+mj-ea"/>
                <a:cs typeface="+mj-cs"/>
              </a:rPr>
              <a:t>training</a:t>
            </a:r>
            <a:r>
              <a:rPr lang="de-DE" sz="1100" b="0" dirty="0" smtClean="0">
                <a:latin typeface="+mj-lt"/>
                <a:ea typeface="+mj-ea"/>
                <a:cs typeface="+mj-cs"/>
              </a:rPr>
              <a:t> </a:t>
            </a:r>
            <a:r>
              <a:rPr lang="de-DE" sz="1100" b="0" dirty="0" err="1" smtClean="0">
                <a:latin typeface="+mj-lt"/>
                <a:ea typeface="+mj-ea"/>
                <a:cs typeface="+mj-cs"/>
              </a:rPr>
              <a:t>course</a:t>
            </a:r>
            <a:endParaRPr lang="de-AT" sz="1100" b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el 1"/>
          <p:cNvSpPr txBox="1">
            <a:spLocks/>
          </p:cNvSpPr>
          <p:nvPr userDrawn="1"/>
        </p:nvSpPr>
        <p:spPr>
          <a:xfrm>
            <a:off x="7019925" y="6381750"/>
            <a:ext cx="1944688" cy="363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1100" b="0" dirty="0" smtClean="0">
                <a:latin typeface="+mj-lt"/>
                <a:ea typeface="+mj-ea"/>
                <a:cs typeface="+mj-cs"/>
              </a:rPr>
              <a:t>4-8.10.2008, Nyíregyháza</a:t>
            </a:r>
            <a:endParaRPr lang="de-AT" sz="1100" b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9"/>
          <p:cNvSpPr/>
          <p:nvPr userDrawn="1"/>
        </p:nvSpPr>
        <p:spPr>
          <a:xfrm>
            <a:off x="1071563" y="642938"/>
            <a:ext cx="4857750" cy="428625"/>
          </a:xfrm>
          <a:prstGeom prst="roundRect">
            <a:avLst/>
          </a:prstGeom>
          <a:solidFill>
            <a:srgbClr val="DD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3" name="Titel 1"/>
          <p:cNvSpPr txBox="1">
            <a:spLocks/>
          </p:cNvSpPr>
          <p:nvPr userDrawn="1"/>
        </p:nvSpPr>
        <p:spPr>
          <a:xfrm>
            <a:off x="1071563" y="708025"/>
            <a:ext cx="4786312" cy="363538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endParaRPr lang="de-AT" b="1">
              <a:latin typeface="Calibri" pitchFamily="34" charset="0"/>
            </a:endParaRP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C20A-1891-4DD7-BDD5-32D8D9F3A513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19"/>
          <p:cNvSpPr/>
          <p:nvPr userDrawn="1"/>
        </p:nvSpPr>
        <p:spPr>
          <a:xfrm>
            <a:off x="1071563" y="642938"/>
            <a:ext cx="4857750" cy="428625"/>
          </a:xfrm>
          <a:prstGeom prst="roundRect">
            <a:avLst/>
          </a:prstGeom>
          <a:solidFill>
            <a:srgbClr val="DD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1071563" y="708025"/>
            <a:ext cx="4786312" cy="363538"/>
          </a:xfrm>
          <a:prstGeom prst="rect">
            <a:avLst/>
          </a:prstGeom>
        </p:spPr>
        <p:txBody>
          <a:bodyPr anchor="b"/>
          <a:lstStyle/>
          <a:p>
            <a:pPr>
              <a:defRPr/>
            </a:pPr>
            <a:endParaRPr lang="de-AT" b="1">
              <a:latin typeface="Calibri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BF16A-FB7C-4AE7-97D9-129DADA10042}" type="datetimeFigureOut">
              <a:rPr lang="de-DE"/>
              <a:pPr>
                <a:defRPr/>
              </a:pPr>
              <a:t>11.09.2019</a:t>
            </a:fld>
            <a:endParaRPr lang="de-AT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1C48-FC16-464F-A382-F1B17DA97BA1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pic>
        <p:nvPicPr>
          <p:cNvPr id="1027" name="Grafik 13" descr="EU+ERDF+logo.jpg"/>
          <p:cNvPicPr>
            <a:picLocks noChangeAspect="1"/>
          </p:cNvPicPr>
          <p:nvPr userDrawn="1"/>
        </p:nvPicPr>
        <p:blipFill>
          <a:blip r:embed="rId8"/>
          <a:srcRect l="13103" t="13194" r="12413" b="8138"/>
          <a:stretch>
            <a:fillRect/>
          </a:stretch>
        </p:blipFill>
        <p:spPr bwMode="auto">
          <a:xfrm>
            <a:off x="8215313" y="0"/>
            <a:ext cx="928687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Grafik 9" descr="SEE_colour_TCP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143625" y="52388"/>
            <a:ext cx="20002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Grafik 14" descr="CC-WaterS_logo_final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857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platzhalter 1"/>
          <p:cNvSpPr txBox="1">
            <a:spLocks/>
          </p:cNvSpPr>
          <p:nvPr userDrawn="1"/>
        </p:nvSpPr>
        <p:spPr>
          <a:xfrm>
            <a:off x="2071688" y="214313"/>
            <a:ext cx="3900487" cy="439737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b="1" dirty="0">
                <a:latin typeface="+mj-lt"/>
                <a:ea typeface="+mj-ea"/>
                <a:cs typeface="+mj-cs"/>
              </a:rPr>
              <a:t>- </a:t>
            </a:r>
            <a:r>
              <a:rPr lang="de-DE" b="1" dirty="0" err="1">
                <a:latin typeface="+mj-lt"/>
                <a:ea typeface="+mj-ea"/>
                <a:cs typeface="+mj-cs"/>
              </a:rPr>
              <a:t>Climate</a:t>
            </a:r>
            <a:r>
              <a:rPr lang="de-DE" b="1" dirty="0">
                <a:latin typeface="+mj-lt"/>
                <a:ea typeface="+mj-ea"/>
                <a:cs typeface="+mj-cs"/>
              </a:rPr>
              <a:t> Change </a:t>
            </a:r>
            <a:r>
              <a:rPr lang="de-DE" b="1" dirty="0" err="1">
                <a:latin typeface="+mj-lt"/>
                <a:ea typeface="+mj-ea"/>
                <a:cs typeface="+mj-cs"/>
              </a:rPr>
              <a:t>and</a:t>
            </a:r>
            <a:r>
              <a:rPr lang="de-DE" b="1" dirty="0">
                <a:latin typeface="+mj-lt"/>
                <a:ea typeface="+mj-ea"/>
                <a:cs typeface="+mj-cs"/>
              </a:rPr>
              <a:t> Impacts on </a:t>
            </a:r>
            <a:r>
              <a:rPr lang="de-DE" b="1" dirty="0" err="1">
                <a:latin typeface="+mj-lt"/>
                <a:ea typeface="+mj-ea"/>
                <a:cs typeface="+mj-cs"/>
              </a:rPr>
              <a:t>Water</a:t>
            </a:r>
            <a:r>
              <a:rPr lang="de-DE" b="1" dirty="0">
                <a:latin typeface="+mj-lt"/>
                <a:ea typeface="+mj-ea"/>
                <a:cs typeface="+mj-cs"/>
              </a:rPr>
              <a:t> </a:t>
            </a:r>
            <a:r>
              <a:rPr lang="de-DE" b="1" dirty="0" err="1">
                <a:latin typeface="+mj-lt"/>
                <a:ea typeface="+mj-ea"/>
                <a:cs typeface="+mj-cs"/>
              </a:rPr>
              <a:t>Supply</a:t>
            </a:r>
            <a:endParaRPr lang="de-AT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31" name="Grafik 6" descr="Sloga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643188" y="6429375"/>
            <a:ext cx="371475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/>
          <p:cNvPicPr>
            <a:picLocks noChangeAspect="1" noChangeArrowheads="1"/>
          </p:cNvPicPr>
          <p:nvPr userDrawn="1"/>
        </p:nvPicPr>
        <p:blipFill>
          <a:blip r:embed="rId12">
            <a:lum bright="84000" contrast="10000"/>
          </a:blip>
          <a:srcRect/>
          <a:stretch>
            <a:fillRect/>
          </a:stretch>
        </p:blipFill>
        <p:spPr bwMode="auto">
          <a:xfrm>
            <a:off x="947738" y="1000125"/>
            <a:ext cx="65039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elplatzhalter 1"/>
          <p:cNvSpPr txBox="1">
            <a:spLocks/>
          </p:cNvSpPr>
          <p:nvPr userDrawn="1"/>
        </p:nvSpPr>
        <p:spPr>
          <a:xfrm>
            <a:off x="928688" y="203200"/>
            <a:ext cx="1419225" cy="4397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b="1" dirty="0">
                <a:latin typeface="+mj-lt"/>
                <a:ea typeface="+mj-ea"/>
                <a:cs typeface="+mj-cs"/>
              </a:rPr>
              <a:t>CC-</a:t>
            </a:r>
            <a:r>
              <a:rPr lang="de-DE" b="1" dirty="0" err="1">
                <a:latin typeface="+mj-lt"/>
                <a:ea typeface="+mj-ea"/>
                <a:cs typeface="+mj-cs"/>
              </a:rPr>
              <a:t>WaterS</a:t>
            </a:r>
            <a:endParaRPr lang="de-AT" b="1" dirty="0">
              <a:latin typeface="+mj-lt"/>
              <a:ea typeface="+mj-ea"/>
              <a:cs typeface="+mj-cs"/>
            </a:endParaRPr>
          </a:p>
        </p:txBody>
      </p:sp>
      <p:sp>
        <p:nvSpPr>
          <p:cNvPr id="17" name="Abgerundetes Rechteck 16"/>
          <p:cNvSpPr/>
          <p:nvPr userDrawn="1"/>
        </p:nvSpPr>
        <p:spPr>
          <a:xfrm>
            <a:off x="1071563" y="642938"/>
            <a:ext cx="4857750" cy="428625"/>
          </a:xfrm>
          <a:prstGeom prst="roundRect">
            <a:avLst/>
          </a:prstGeom>
          <a:solidFill>
            <a:srgbClr val="DD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 dirty="0"/>
          </a:p>
        </p:txBody>
      </p:sp>
      <p:sp>
        <p:nvSpPr>
          <p:cNvPr id="18" name="Titel 1"/>
          <p:cNvSpPr txBox="1">
            <a:spLocks/>
          </p:cNvSpPr>
          <p:nvPr userDrawn="1"/>
        </p:nvSpPr>
        <p:spPr>
          <a:xfrm>
            <a:off x="1071563" y="708025"/>
            <a:ext cx="4786312" cy="363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auto">
              <a:spcAft>
                <a:spcPts val="0"/>
              </a:spcAft>
              <a:defRPr/>
            </a:pPr>
            <a:endParaRPr lang="de-AT" sz="1800" dirty="0">
              <a:latin typeface="+mj-lt"/>
              <a:ea typeface="+mj-ea"/>
              <a:cs typeface="+mj-cs"/>
            </a:endParaRPr>
          </a:p>
        </p:txBody>
      </p:sp>
      <p:sp>
        <p:nvSpPr>
          <p:cNvPr id="103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714625" y="1643063"/>
            <a:ext cx="59293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smtClean="0"/>
          </a:p>
        </p:txBody>
      </p:sp>
      <p:sp>
        <p:nvSpPr>
          <p:cNvPr id="15" name="Titel 1"/>
          <p:cNvSpPr txBox="1">
            <a:spLocks/>
          </p:cNvSpPr>
          <p:nvPr userDrawn="1"/>
        </p:nvSpPr>
        <p:spPr>
          <a:xfrm>
            <a:off x="7092950" y="6308725"/>
            <a:ext cx="1800225" cy="363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sz="1100" b="0" dirty="0" smtClean="0">
                <a:latin typeface="+mj-lt"/>
                <a:ea typeface="+mj-ea"/>
                <a:cs typeface="+mj-cs"/>
              </a:rPr>
              <a:t>EUSDR</a:t>
            </a:r>
            <a:endParaRPr lang="de-AT" sz="1100" b="0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Titel 1"/>
          <p:cNvSpPr txBox="1">
            <a:spLocks/>
          </p:cNvSpPr>
          <p:nvPr userDrawn="1"/>
        </p:nvSpPr>
        <p:spPr>
          <a:xfrm>
            <a:off x="250825" y="6308725"/>
            <a:ext cx="2017713" cy="363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sz="1100" b="0" dirty="0" smtClean="0">
                <a:latin typeface="+mj-lt"/>
                <a:ea typeface="+mj-ea"/>
                <a:cs typeface="+mj-cs"/>
              </a:rPr>
              <a:t>06.11.2012, Budapest</a:t>
            </a:r>
            <a:endParaRPr lang="de-AT" sz="1100" b="0" dirty="0"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feld 3"/>
          <p:cNvSpPr txBox="1">
            <a:spLocks noChangeArrowheads="1"/>
          </p:cNvSpPr>
          <p:nvPr/>
        </p:nvSpPr>
        <p:spPr bwMode="auto">
          <a:xfrm>
            <a:off x="665163" y="2921000"/>
            <a:ext cx="7872412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AT" sz="6000" b="1">
                <a:latin typeface="Calibri" pitchFamily="34" charset="0"/>
              </a:rPr>
              <a:t>CC-WaterS</a:t>
            </a:r>
          </a:p>
          <a:p>
            <a:pPr algn="ctr"/>
            <a:r>
              <a:rPr lang="de-AT" sz="3200" b="1">
                <a:latin typeface="Calibri" pitchFamily="34" charset="0"/>
              </a:rPr>
              <a:t>Climate Change and Impacts on Water Supply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025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Goals WP3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17411" name="Textfeld 4"/>
          <p:cNvSpPr txBox="1">
            <a:spLocks noChangeArrowheads="1"/>
          </p:cNvSpPr>
          <p:nvPr/>
        </p:nvSpPr>
        <p:spPr bwMode="auto">
          <a:xfrm>
            <a:off x="1403350" y="240982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Meteorological data base</a:t>
            </a:r>
          </a:p>
        </p:txBody>
      </p:sp>
      <p:sp>
        <p:nvSpPr>
          <p:cNvPr id="17412" name="Textfeld 11"/>
          <p:cNvSpPr txBox="1">
            <a:spLocks noChangeArrowheads="1"/>
          </p:cNvSpPr>
          <p:nvPr/>
        </p:nvSpPr>
        <p:spPr bwMode="auto">
          <a:xfrm>
            <a:off x="1403350" y="2924175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Daily and monthly series for precipitation and temperature for 2000-2100 for europe</a:t>
            </a:r>
          </a:p>
        </p:txBody>
      </p:sp>
      <p:sp>
        <p:nvSpPr>
          <p:cNvPr id="17413" name="Textfeld 11"/>
          <p:cNvSpPr txBox="1">
            <a:spLocks noChangeArrowheads="1"/>
          </p:cNvSpPr>
          <p:nvPr/>
        </p:nvSpPr>
        <p:spPr bwMode="auto">
          <a:xfrm>
            <a:off x="1403350" y="3719513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Comparison and evaluation of different regional climate models.</a:t>
            </a:r>
          </a:p>
        </p:txBody>
      </p:sp>
      <p:sp>
        <p:nvSpPr>
          <p:cNvPr id="17414" name="Textfeld 11"/>
          <p:cNvSpPr txBox="1">
            <a:spLocks noChangeArrowheads="1"/>
          </p:cNvSpPr>
          <p:nvPr/>
        </p:nvSpPr>
        <p:spPr bwMode="auto">
          <a:xfrm>
            <a:off x="1403350" y="428307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Assessment of the uncertainties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WP3</a:t>
            </a:r>
            <a:endParaRPr lang="de-DE" sz="3200" b="1">
              <a:latin typeface="Calibri" pitchFamily="34" charset="0"/>
            </a:endParaRPr>
          </a:p>
        </p:txBody>
      </p:sp>
      <p:pic>
        <p:nvPicPr>
          <p:cNvPr id="18435" name="Picture 9" descr="CNRM-ARPEGE_Annual_precip_F1-Past_Bias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0" y="1484313"/>
            <a:ext cx="19335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ICTP-RegCM3_Annual_precip_F1-Past_Bias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1484313"/>
            <a:ext cx="18383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UCLM-PROMES_Annual_precip_F1-Past_BiasCor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75" y="1484313"/>
            <a:ext cx="19335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2" eaLnBrk="0" hangingPunct="0">
              <a:buFontTx/>
              <a:buAutoNum type="arabicPeriod"/>
              <a:tabLst>
                <a:tab pos="457200" algn="l"/>
              </a:tabLst>
            </a:pPr>
            <a:r>
              <a:rPr lang="en-GB" sz="1200" b="1">
                <a:ea typeface="Calibri" pitchFamily="34" charset="0"/>
                <a:cs typeface="Times New Roman" pitchFamily="18" charset="0"/>
              </a:rPr>
              <a:t>Expected changes in precipitation until 2050</a:t>
            </a:r>
            <a:endParaRPr lang="de-AT" sz="8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de-AT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auto">
          <a:xfrm>
            <a:off x="1208088" y="3068638"/>
            <a:ext cx="5667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Bias corrected climate change signal - mean annual precipitation for the period 2021-2050.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0" name="Rechteck 11"/>
          <p:cNvSpPr>
            <a:spLocks noChangeArrowheads="1"/>
          </p:cNvSpPr>
          <p:nvPr/>
        </p:nvSpPr>
        <p:spPr bwMode="auto">
          <a:xfrm>
            <a:off x="1403350" y="1125538"/>
            <a:ext cx="5832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Changes of precipitation til 2050</a:t>
            </a:r>
            <a:endParaRPr lang="de-AT">
              <a:latin typeface="Calibri" pitchFamily="34" charset="0"/>
            </a:endParaRPr>
          </a:p>
        </p:txBody>
      </p:sp>
      <p:pic>
        <p:nvPicPr>
          <p:cNvPr id="18441" name="Picture 14" descr="CNRM-ARPEGE_Annual_t2m_F1-Past_BiasCor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3868738"/>
            <a:ext cx="18764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3" descr="ICTP-RegCM3_Annual_t2m_F1-Past_BiasCor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9450" y="3840163"/>
            <a:ext cx="18573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UCLM-PROMES_Annual_t2m_F1-Past_BiasCor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3811588"/>
            <a:ext cx="19335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1331913" y="5516563"/>
            <a:ext cx="5216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Figure 14: Bias corrected climate change signal - mean annual temperature for the </a:t>
            </a:r>
          </a:p>
          <a:p>
            <a:pPr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period 2021-2050.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8446" name="Rechteck 17"/>
          <p:cNvSpPr>
            <a:spLocks noChangeArrowheads="1"/>
          </p:cNvSpPr>
          <p:nvPr/>
        </p:nvSpPr>
        <p:spPr bwMode="auto">
          <a:xfrm>
            <a:off x="1295400" y="3492500"/>
            <a:ext cx="5437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 changes of temperature till 2050</a:t>
            </a:r>
            <a:endParaRPr lang="de-A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WP3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19459" name="Rechteck 6"/>
          <p:cNvSpPr>
            <a:spLocks noChangeArrowheads="1"/>
          </p:cNvSpPr>
          <p:nvPr/>
        </p:nvSpPr>
        <p:spPr bwMode="auto">
          <a:xfrm>
            <a:off x="1439863" y="1125538"/>
            <a:ext cx="6011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 changes of precipitation till 2100</a:t>
            </a:r>
            <a:endParaRPr lang="de-AT">
              <a:latin typeface="Calibri" pitchFamily="34" charset="0"/>
            </a:endParaRPr>
          </a:p>
        </p:txBody>
      </p:sp>
      <p:pic>
        <p:nvPicPr>
          <p:cNvPr id="19460" name="Picture 8" descr="CNRM-ARPEGE_Annual_precip_F2-Past_BiasCor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950" y="1484313"/>
            <a:ext cx="25622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ICTP-RegCM3_Annual_precip_F2-Past_Bias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2438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1476375" y="3357563"/>
            <a:ext cx="524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Figure 17: Bias corrected climate change signal - mean annual precipitation for the </a:t>
            </a:r>
          </a:p>
          <a:p>
            <a:pPr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period 2071-2100.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9464" name="Grafik 22" descr="CNRM-ARPEGE_Annual_t2m_F2-Past_BiasCorr.png"/>
          <p:cNvPicPr>
            <a:picLocks noChangeAspect="1" noChangeArrowheads="1"/>
          </p:cNvPicPr>
          <p:nvPr/>
        </p:nvPicPr>
        <p:blipFill>
          <a:blip r:embed="rId4"/>
          <a:srcRect r="3006"/>
          <a:stretch>
            <a:fillRect/>
          </a:stretch>
        </p:blipFill>
        <p:spPr bwMode="auto">
          <a:xfrm>
            <a:off x="1476375" y="4060825"/>
            <a:ext cx="25431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Grafik 26" descr="ICTP-RegCM3_Annual_t2m_F2-Past_BiasCor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4060825"/>
            <a:ext cx="25812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1547813" y="605313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Figure 19: Climate Change signal [°C] of the annual temperature of the CNRM-ARPEGE model </a:t>
            </a:r>
          </a:p>
          <a:p>
            <a:pPr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(left side) and RegCM3 (right side) for the period 2071-2100 versus 1961-1990.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8" name="Rechteck 15"/>
          <p:cNvSpPr>
            <a:spLocks noChangeArrowheads="1"/>
          </p:cNvSpPr>
          <p:nvPr/>
        </p:nvSpPr>
        <p:spPr bwMode="auto">
          <a:xfrm>
            <a:off x="1368425" y="3708400"/>
            <a:ext cx="5435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latin typeface="Calibri" pitchFamily="34" charset="0"/>
              </a:rPr>
              <a:t>Changes of temperature till 2100</a:t>
            </a:r>
            <a:endParaRPr lang="de-AT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900113" y="1484313"/>
            <a:ext cx="6335712" cy="576262"/>
          </a:xfrm>
          <a:prstGeom prst="roundRect">
            <a:avLst/>
          </a:prstGeom>
          <a:solidFill>
            <a:srgbClr val="FCFF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err="1">
                <a:solidFill>
                  <a:schemeClr val="tx1"/>
                </a:solidFill>
              </a:rPr>
              <a:t>Climate</a:t>
            </a:r>
            <a:r>
              <a:rPr lang="de-AT" dirty="0">
                <a:solidFill>
                  <a:schemeClr val="tx1"/>
                </a:solidFill>
              </a:rPr>
              <a:t> Change (WP3)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042988" y="4365625"/>
            <a:ext cx="6337300" cy="5762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1"/>
                </a:solidFill>
              </a:rPr>
              <a:t>Land </a:t>
            </a:r>
            <a:r>
              <a:rPr lang="de-AT" dirty="0" err="1">
                <a:solidFill>
                  <a:schemeClr val="tx1"/>
                </a:solidFill>
              </a:rPr>
              <a:t>use</a:t>
            </a:r>
            <a:r>
              <a:rPr lang="de-AT" dirty="0">
                <a:solidFill>
                  <a:schemeClr val="tx1"/>
                </a:solidFill>
              </a:rPr>
              <a:t> &amp; </a:t>
            </a:r>
            <a:r>
              <a:rPr lang="de-AT" dirty="0" err="1">
                <a:solidFill>
                  <a:schemeClr val="tx1"/>
                </a:solidFill>
              </a:rPr>
              <a:t>water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quality</a:t>
            </a:r>
            <a:r>
              <a:rPr lang="de-AT" dirty="0">
                <a:solidFill>
                  <a:schemeClr val="tx1"/>
                </a:solidFill>
              </a:rPr>
              <a:t> (WP5)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067175" y="5157788"/>
            <a:ext cx="3817938" cy="7191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 err="1">
                <a:solidFill>
                  <a:schemeClr val="tx1"/>
                </a:solidFill>
              </a:rPr>
              <a:t>Water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Supply</a:t>
            </a:r>
            <a:r>
              <a:rPr lang="de-AT" dirty="0">
                <a:solidFill>
                  <a:schemeClr val="tx1"/>
                </a:solidFill>
              </a:rPr>
              <a:t> Management (WP7)</a:t>
            </a:r>
          </a:p>
          <a:p>
            <a:pPr algn="ctr">
              <a:defRPr/>
            </a:pPr>
            <a:r>
              <a:rPr lang="de-AT" sz="1600" dirty="0" err="1">
                <a:solidFill>
                  <a:schemeClr val="tx1"/>
                </a:solidFill>
              </a:rPr>
              <a:t>Proposals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and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tools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6" name="Pfeil nach oben und unten 5"/>
          <p:cNvSpPr/>
          <p:nvPr/>
        </p:nvSpPr>
        <p:spPr>
          <a:xfrm>
            <a:off x="1187450" y="2420938"/>
            <a:ext cx="288925" cy="1584325"/>
          </a:xfrm>
          <a:prstGeom prst="up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" name="Pfeil nach unten 6"/>
          <p:cNvSpPr/>
          <p:nvPr/>
        </p:nvSpPr>
        <p:spPr>
          <a:xfrm>
            <a:off x="2195513" y="2276475"/>
            <a:ext cx="288925" cy="6477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Pfeil nach oben 7"/>
          <p:cNvSpPr/>
          <p:nvPr/>
        </p:nvSpPr>
        <p:spPr>
          <a:xfrm>
            <a:off x="2195513" y="3789363"/>
            <a:ext cx="288925" cy="431800"/>
          </a:xfrm>
          <a:prstGeom prst="up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Pfeil nach links, rechts und oben 8"/>
          <p:cNvSpPr/>
          <p:nvPr/>
        </p:nvSpPr>
        <p:spPr>
          <a:xfrm rot="10800000">
            <a:off x="5435600" y="2997200"/>
            <a:ext cx="792163" cy="431800"/>
          </a:xfrm>
          <a:prstGeom prst="leftRightUp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Pfeil nach unten 9"/>
          <p:cNvSpPr/>
          <p:nvPr/>
        </p:nvSpPr>
        <p:spPr>
          <a:xfrm>
            <a:off x="6588125" y="2276475"/>
            <a:ext cx="287338" cy="6477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1" name="Pfeil nach oben 10"/>
          <p:cNvSpPr/>
          <p:nvPr/>
        </p:nvSpPr>
        <p:spPr>
          <a:xfrm>
            <a:off x="6588125" y="3716338"/>
            <a:ext cx="287338" cy="433387"/>
          </a:xfrm>
          <a:prstGeom prst="up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2" name="Rechteck 11"/>
          <p:cNvSpPr/>
          <p:nvPr/>
        </p:nvSpPr>
        <p:spPr>
          <a:xfrm>
            <a:off x="1619250" y="2997200"/>
            <a:ext cx="1584325" cy="7191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 dirty="0" err="1">
                <a:solidFill>
                  <a:schemeClr val="tx1"/>
                </a:solidFill>
              </a:rPr>
              <a:t>Meteorological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and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hydrological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characteristics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851275" y="2997200"/>
            <a:ext cx="1512888" cy="719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 dirty="0" err="1">
                <a:solidFill>
                  <a:schemeClr val="tx1"/>
                </a:solidFill>
              </a:rPr>
              <a:t>Quantity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and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quality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of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water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resources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6300788" y="2997200"/>
            <a:ext cx="935037" cy="647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 dirty="0" err="1">
                <a:solidFill>
                  <a:schemeClr val="tx1"/>
                </a:solidFill>
              </a:rPr>
              <a:t>Water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demand</a:t>
            </a:r>
            <a:endParaRPr lang="de-AT" sz="1600" dirty="0">
              <a:solidFill>
                <a:schemeClr val="tx1"/>
              </a:solidFill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3348038" y="2060575"/>
            <a:ext cx="215900" cy="2159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6" name="Nach oben gebogener Pfeil 15"/>
          <p:cNvSpPr/>
          <p:nvPr/>
        </p:nvSpPr>
        <p:spPr>
          <a:xfrm rot="5400000">
            <a:off x="3425031" y="2991644"/>
            <a:ext cx="360363" cy="371475"/>
          </a:xfrm>
          <a:prstGeom prst="bentUp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7" name="Pfeil nach unten 16"/>
          <p:cNvSpPr/>
          <p:nvPr/>
        </p:nvSpPr>
        <p:spPr>
          <a:xfrm rot="16200000">
            <a:off x="3455988" y="3321050"/>
            <a:ext cx="215900" cy="4318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8" name="Ellipse 17"/>
          <p:cNvSpPr/>
          <p:nvPr/>
        </p:nvSpPr>
        <p:spPr>
          <a:xfrm>
            <a:off x="2700338" y="2276475"/>
            <a:ext cx="1800225" cy="647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 err="1">
                <a:solidFill>
                  <a:schemeClr val="tx1"/>
                </a:solidFill>
              </a:rPr>
              <a:t>Ecological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and</a:t>
            </a:r>
            <a:r>
              <a:rPr lang="de-AT" sz="1200" dirty="0">
                <a:solidFill>
                  <a:schemeClr val="tx1"/>
                </a:solidFill>
              </a:rPr>
              <a:t> environmental </a:t>
            </a:r>
            <a:r>
              <a:rPr lang="de-AT" sz="1200" dirty="0" err="1">
                <a:solidFill>
                  <a:schemeClr val="tx1"/>
                </a:solidFill>
              </a:rPr>
              <a:t>criteria</a:t>
            </a:r>
            <a:endParaRPr lang="de-AT" sz="1200" dirty="0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148263" y="3716338"/>
            <a:ext cx="1439862" cy="5762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200" dirty="0" err="1">
                <a:solidFill>
                  <a:schemeClr val="tx1"/>
                </a:solidFill>
              </a:rPr>
              <a:t>Economic</a:t>
            </a:r>
            <a:r>
              <a:rPr lang="de-AT" sz="1200" dirty="0">
                <a:solidFill>
                  <a:schemeClr val="tx1"/>
                </a:solidFill>
              </a:rPr>
              <a:t> </a:t>
            </a:r>
            <a:r>
              <a:rPr lang="de-AT" sz="1200" dirty="0" err="1">
                <a:solidFill>
                  <a:schemeClr val="tx1"/>
                </a:solidFill>
              </a:rPr>
              <a:t>assessment</a:t>
            </a:r>
            <a:r>
              <a:rPr lang="de-AT" sz="1200" dirty="0">
                <a:solidFill>
                  <a:schemeClr val="tx1"/>
                </a:solidFill>
              </a:rPr>
              <a:t> (WP6)</a:t>
            </a:r>
          </a:p>
        </p:txBody>
      </p:sp>
      <p:sp>
        <p:nvSpPr>
          <p:cNvPr id="20" name="Pfeil nach unten 19"/>
          <p:cNvSpPr/>
          <p:nvPr/>
        </p:nvSpPr>
        <p:spPr>
          <a:xfrm>
            <a:off x="5724525" y="4292600"/>
            <a:ext cx="287338" cy="865188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1" name="Ellipse 20"/>
          <p:cNvSpPr/>
          <p:nvPr/>
        </p:nvSpPr>
        <p:spPr>
          <a:xfrm>
            <a:off x="900113" y="2133600"/>
            <a:ext cx="4824412" cy="2159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0501" name="Textfeld 21"/>
          <p:cNvSpPr txBox="1">
            <a:spLocks noChangeArrowheads="1"/>
          </p:cNvSpPr>
          <p:nvPr/>
        </p:nvSpPr>
        <p:spPr bwMode="auto">
          <a:xfrm>
            <a:off x="3059113" y="3851275"/>
            <a:ext cx="792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solidFill>
                  <a:srgbClr val="FF0000"/>
                </a:solidFill>
              </a:rPr>
              <a:t>WP4</a:t>
            </a:r>
          </a:p>
        </p:txBody>
      </p:sp>
      <p:sp>
        <p:nvSpPr>
          <p:cNvPr id="20502" name="Textfeld 3"/>
          <p:cNvSpPr txBox="1">
            <a:spLocks noChangeArrowheads="1"/>
          </p:cNvSpPr>
          <p:nvPr/>
        </p:nvSpPr>
        <p:spPr bwMode="auto">
          <a:xfrm>
            <a:off x="1085850" y="546100"/>
            <a:ext cx="4483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 b="1">
                <a:latin typeface="Calibri" pitchFamily="34" charset="0"/>
              </a:rPr>
              <a:t>WP4 Water Resources Availability</a:t>
            </a:r>
            <a:endParaRPr lang="de-DE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00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Goals WP4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21507" name="Textfeld 4"/>
          <p:cNvSpPr txBox="1">
            <a:spLocks noChangeArrowheads="1"/>
          </p:cNvSpPr>
          <p:nvPr/>
        </p:nvSpPr>
        <p:spPr bwMode="auto">
          <a:xfrm>
            <a:off x="1403350" y="240982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Setup of a transnational hydrological database</a:t>
            </a:r>
          </a:p>
        </p:txBody>
      </p:sp>
      <p:sp>
        <p:nvSpPr>
          <p:cNvPr id="21508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CC-WaterS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21509" name="Textfeld 11"/>
          <p:cNvSpPr txBox="1">
            <a:spLocks noChangeArrowheads="1"/>
          </p:cNvSpPr>
          <p:nvPr/>
        </p:nvSpPr>
        <p:spPr bwMode="auto">
          <a:xfrm>
            <a:off x="1403350" y="2924175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Assessment of actual and future water resources considering climate change and climate change induced land use changes.  </a:t>
            </a:r>
          </a:p>
        </p:txBody>
      </p:sp>
      <p:sp>
        <p:nvSpPr>
          <p:cNvPr id="21510" name="Textfeld 11"/>
          <p:cNvSpPr txBox="1">
            <a:spLocks noChangeArrowheads="1"/>
          </p:cNvSpPr>
          <p:nvPr/>
        </p:nvSpPr>
        <p:spPr bwMode="auto">
          <a:xfrm>
            <a:off x="1403350" y="3935413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Assessment of the sensitivity regarding climate change in different regions and different types of aquifers. </a:t>
            </a:r>
          </a:p>
        </p:txBody>
      </p:sp>
      <p:sp>
        <p:nvSpPr>
          <p:cNvPr id="21511" name="Textfeld 11"/>
          <p:cNvSpPr txBox="1">
            <a:spLocks noChangeArrowheads="1"/>
          </p:cNvSpPr>
          <p:nvPr/>
        </p:nvSpPr>
        <p:spPr bwMode="auto">
          <a:xfrm>
            <a:off x="1403350" y="4716463"/>
            <a:ext cx="7561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Actual water demand vs. actual water resources</a:t>
            </a:r>
          </a:p>
        </p:txBody>
      </p:sp>
      <p:sp>
        <p:nvSpPr>
          <p:cNvPr id="21512" name="Textfeld 11"/>
          <p:cNvSpPr txBox="1">
            <a:spLocks noChangeArrowheads="1"/>
          </p:cNvSpPr>
          <p:nvPr/>
        </p:nvSpPr>
        <p:spPr bwMode="auto">
          <a:xfrm>
            <a:off x="1403350" y="515937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Conclusions for socio-economic impacts and water management.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801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METHODS WP4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pic>
        <p:nvPicPr>
          <p:cNvPr id="22532" name="Objektum 1"/>
          <p:cNvPicPr>
            <a:picLocks noChangeArrowheads="1"/>
          </p:cNvPicPr>
          <p:nvPr/>
        </p:nvPicPr>
        <p:blipFill>
          <a:blip r:embed="rId2"/>
          <a:srcRect t="-243" r="-2606" b="-169"/>
          <a:stretch>
            <a:fillRect/>
          </a:stretch>
        </p:blipFill>
        <p:spPr bwMode="auto">
          <a:xfrm>
            <a:off x="1042988" y="2205038"/>
            <a:ext cx="655637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1979613" y="5173663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3870325" algn="l"/>
              </a:tabLst>
            </a:pPr>
            <a:r>
              <a:rPr lang="en-GB" sz="1100">
                <a:ea typeface="Calibri" pitchFamily="34" charset="0"/>
                <a:cs typeface="Times New Roman" pitchFamily="18" charset="0"/>
              </a:rPr>
              <a:t> </a:t>
            </a:r>
            <a:endParaRPr lang="de-AT" sz="80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3870325" algn="l"/>
              </a:tabLst>
            </a:pPr>
            <a:r>
              <a:rPr lang="en-GB" sz="1000" b="1" i="1">
                <a:ea typeface="Calibri" pitchFamily="34" charset="0"/>
                <a:cs typeface="Times New Roman" pitchFamily="18" charset="0"/>
              </a:rPr>
              <a:t>Figure 3: Modular system of the methodology.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WP4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2771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latin typeface="+mj-lt"/>
              </a:rPr>
              <a:t>Changes in surface runoff, recharge and renewable water resources</a:t>
            </a:r>
            <a:endParaRPr lang="de-DE" b="1" dirty="0">
              <a:latin typeface="+mj-lt"/>
            </a:endParaRPr>
          </a:p>
        </p:txBody>
      </p:sp>
      <p:pic>
        <p:nvPicPr>
          <p:cNvPr id="23556" name="Kép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420938"/>
            <a:ext cx="3856037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Kép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8488" y="2414588"/>
            <a:ext cx="37877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4427538" y="2060575"/>
            <a:ext cx="4305300" cy="2665413"/>
            <a:chOff x="710" y="1818"/>
            <a:chExt cx="9445" cy="5847"/>
          </a:xfrm>
        </p:grpSpPr>
        <p:sp>
          <p:nvSpPr>
            <p:cNvPr id="23569" name="Text Box 11"/>
            <p:cNvSpPr txBox="1">
              <a:spLocks noChangeArrowheads="1"/>
            </p:cNvSpPr>
            <p:nvPr/>
          </p:nvSpPr>
          <p:spPr bwMode="auto">
            <a:xfrm>
              <a:off x="710" y="6960"/>
              <a:ext cx="8055" cy="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GB" sz="900">
                  <a:ea typeface="Calibri" pitchFamily="34" charset="0"/>
                  <a:cs typeface="Times New Roman" pitchFamily="18" charset="0"/>
                </a:rPr>
                <a:t>Remark: In the case of Belgrade, Patras and Matese test areas, the characteristic renewable water resources were not determined.</a:t>
              </a:r>
              <a:endParaRPr lang="en-GB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570" name="Text Box 10"/>
            <p:cNvSpPr txBox="1">
              <a:spLocks noChangeArrowheads="1"/>
            </p:cNvSpPr>
            <p:nvPr/>
          </p:nvSpPr>
          <p:spPr bwMode="auto">
            <a:xfrm>
              <a:off x="8820" y="1818"/>
              <a:ext cx="1335" cy="7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de-DE" sz="900">
                  <a:solidFill>
                    <a:srgbClr val="FABF8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  <a:sym typeface="Wingdings 2" pitchFamily="18" charset="2"/>
                </a:rPr>
                <a:t></a:t>
              </a:r>
              <a:r>
                <a:rPr lang="de-DE" sz="900">
                  <a:ea typeface="Calibri" pitchFamily="34" charset="0"/>
                  <a:cs typeface="Times New Roman" pitchFamily="18" charset="0"/>
                </a:rPr>
                <a:t> </a:t>
              </a:r>
              <a:r>
                <a:rPr lang="de-DE" sz="900">
                  <a:solidFill>
                    <a:srgbClr val="FABF8F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  <a:sym typeface="Wingdings 2" pitchFamily="18" charset="2"/>
                </a:rPr>
                <a:t> 2021-2050</a:t>
              </a:r>
              <a:endParaRPr lang="de-DE" sz="800">
                <a:solidFill>
                  <a:srgbClr val="FABF8F"/>
                </a:solidFill>
                <a:latin typeface="Calibri" pitchFamily="34" charset="0"/>
                <a:ea typeface="Calibri" pitchFamily="34" charset="0"/>
                <a:cs typeface="Times New Roman" pitchFamily="18" charset="0"/>
                <a:sym typeface="Wingdings 2" pitchFamily="18" charset="2"/>
              </a:endParaRPr>
            </a:p>
            <a:p>
              <a:pPr eaLnBrk="0" hangingPunct="0"/>
              <a:r>
                <a:rPr lang="de-DE" sz="900">
                  <a:solidFill>
                    <a:srgbClr val="E36C0A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  <a:sym typeface="Wingdings 2" pitchFamily="18" charset="2"/>
                </a:rPr>
                <a:t></a:t>
              </a:r>
              <a:r>
                <a:rPr lang="de-DE" sz="900">
                  <a:ea typeface="Calibri" pitchFamily="34" charset="0"/>
                  <a:cs typeface="Times New Roman" pitchFamily="18" charset="0"/>
                </a:rPr>
                <a:t>  </a:t>
              </a:r>
              <a:r>
                <a:rPr lang="de-DE" sz="900">
                  <a:solidFill>
                    <a:srgbClr val="E36C0A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  <a:sym typeface="Wingdings 2" pitchFamily="18" charset="2"/>
                </a:rPr>
                <a:t>2071-2100</a:t>
              </a:r>
            </a:p>
          </p:txBody>
        </p:sp>
      </p:grp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3561" name="Rectangle 18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sp>
        <p:nvSpPr>
          <p:cNvPr id="23562" name="Rectangle 19"/>
          <p:cNvSpPr>
            <a:spLocks noChangeArrowheads="1"/>
          </p:cNvSpPr>
          <p:nvPr/>
        </p:nvSpPr>
        <p:spPr bwMode="auto">
          <a:xfrm>
            <a:off x="323850" y="4941888"/>
            <a:ext cx="763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Figure 15: Changes in the water resources due to the climate change as percentage of the </a:t>
            </a:r>
            <a:endParaRPr lang="de-AT" sz="8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baseline values (1961 – 1990).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3563" name="Group 20"/>
          <p:cNvGrpSpPr>
            <a:grpSpLocks/>
          </p:cNvGrpSpPr>
          <p:nvPr/>
        </p:nvGrpSpPr>
        <p:grpSpPr bwMode="auto">
          <a:xfrm>
            <a:off x="539750" y="2417763"/>
            <a:ext cx="3821113" cy="2271712"/>
            <a:chOff x="2194" y="9902"/>
            <a:chExt cx="8337" cy="4999"/>
          </a:xfrm>
        </p:grpSpPr>
        <p:sp>
          <p:nvSpPr>
            <p:cNvPr id="23565" name="Text Box 21"/>
            <p:cNvSpPr txBox="1">
              <a:spLocks noChangeArrowheads="1"/>
            </p:cNvSpPr>
            <p:nvPr/>
          </p:nvSpPr>
          <p:spPr bwMode="auto">
            <a:xfrm>
              <a:off x="8940" y="9902"/>
              <a:ext cx="1335" cy="7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2194" y="14346"/>
              <a:ext cx="7590" cy="55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GB" sz="900">
                  <a:latin typeface="Calibri" pitchFamily="34" charset="0"/>
                </a:rPr>
                <a:t>Remark: in the case of Patras test area only one climate scenario has been analysed (double CO</a:t>
              </a:r>
              <a:r>
                <a:rPr lang="en-GB" sz="900" baseline="-25000">
                  <a:latin typeface="Calibri" pitchFamily="34" charset="0"/>
                </a:rPr>
                <a:t>2</a:t>
              </a:r>
              <a:r>
                <a:rPr lang="en-GB" sz="900">
                  <a:latin typeface="Calibri" pitchFamily="34" charset="0"/>
                </a:rPr>
                <a:t>). </a:t>
              </a:r>
            </a:p>
            <a:p>
              <a:endParaRPr lang="de-DE"/>
            </a:p>
          </p:txBody>
        </p:sp>
        <p:cxnSp>
          <p:nvCxnSpPr>
            <p:cNvPr id="23567" name="AutoShape 23"/>
            <p:cNvCxnSpPr>
              <a:cxnSpLocks noChangeShapeType="1"/>
            </p:cNvCxnSpPr>
            <p:nvPr/>
          </p:nvCxnSpPr>
          <p:spPr bwMode="auto">
            <a:xfrm>
              <a:off x="9180" y="10700"/>
              <a:ext cx="1095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3568" name="Text Box 24"/>
            <p:cNvSpPr txBox="1">
              <a:spLocks noChangeArrowheads="1"/>
            </p:cNvSpPr>
            <p:nvPr/>
          </p:nvSpPr>
          <p:spPr bwMode="auto">
            <a:xfrm>
              <a:off x="9106" y="9909"/>
              <a:ext cx="1425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de-AT" sz="900" b="1">
                  <a:solidFill>
                    <a:srgbClr val="FF0000"/>
                  </a:solidFill>
                  <a:latin typeface="Calibri" pitchFamily="34" charset="0"/>
                </a:rPr>
                <a:t>100%: 1961-90</a:t>
              </a:r>
              <a:endParaRPr lang="de-DE"/>
            </a:p>
          </p:txBody>
        </p:sp>
      </p:grpSp>
      <p:sp>
        <p:nvSpPr>
          <p:cNvPr id="23564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Figure 15: Changes in the water resources due to the climate change as percentage of the </a:t>
            </a:r>
            <a:endParaRPr lang="de-AT" sz="800"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baseline values (1961 – 1990).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WP4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24579" name="Textfeld 7"/>
          <p:cNvSpPr txBox="1">
            <a:spLocks noChangeArrowheads="1"/>
          </p:cNvSpPr>
          <p:nvPr/>
        </p:nvSpPr>
        <p:spPr bwMode="auto">
          <a:xfrm>
            <a:off x="1079500" y="1268413"/>
            <a:ext cx="7740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Ranking of the test areas according to problems </a:t>
            </a:r>
          </a:p>
          <a:p>
            <a:r>
              <a:rPr lang="en-GB" b="1"/>
              <a:t>in the field of water supply</a:t>
            </a:r>
            <a:endParaRPr lang="de-AT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43063"/>
            <a:ext cx="57531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189038" y="5719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sz="1000" b="1" i="1">
                <a:ea typeface="Calibri" pitchFamily="34" charset="0"/>
                <a:cs typeface="Times New Roman" pitchFamily="18" charset="0"/>
              </a:rPr>
              <a:t>Figure 20: Classification of the test areas according to water availability problems, in particular related to drinking water supply.</a:t>
            </a:r>
            <a:endParaRPr lang="en-GB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900113" y="1196975"/>
            <a:ext cx="6335712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WP3: Climate Change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2195513" y="4508500"/>
            <a:ext cx="2592387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WP6: socio-economic evaluation (risk assessment)</a:t>
            </a:r>
          </a:p>
        </p:txBody>
      </p:sp>
      <p:sp>
        <p:nvSpPr>
          <p:cNvPr id="25604" name="Textfeld 3"/>
          <p:cNvSpPr txBox="1">
            <a:spLocks noChangeArrowheads="1"/>
          </p:cNvSpPr>
          <p:nvPr/>
        </p:nvSpPr>
        <p:spPr bwMode="auto">
          <a:xfrm>
            <a:off x="1085850" y="546100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 b="1">
                <a:latin typeface="Calibri" pitchFamily="34" charset="0"/>
              </a:rPr>
              <a:t>WP5 Land Usa and Water Quality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900113" y="2205038"/>
            <a:ext cx="2519362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WP4: Water Ressources Availability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1042988" y="5516563"/>
            <a:ext cx="6337300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WP7: adaptation measures</a:t>
            </a:r>
          </a:p>
        </p:txBody>
      </p:sp>
      <p:sp>
        <p:nvSpPr>
          <p:cNvPr id="26" name="Pfeil nach unten 25"/>
          <p:cNvSpPr/>
          <p:nvPr/>
        </p:nvSpPr>
        <p:spPr>
          <a:xfrm>
            <a:off x="1908175" y="1773238"/>
            <a:ext cx="288925" cy="4318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7" name="Pfeil nach unten 26"/>
          <p:cNvSpPr/>
          <p:nvPr/>
        </p:nvSpPr>
        <p:spPr>
          <a:xfrm>
            <a:off x="5795963" y="1773238"/>
            <a:ext cx="288925" cy="287337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8" name="Pfeil nach unten 27"/>
          <p:cNvSpPr/>
          <p:nvPr/>
        </p:nvSpPr>
        <p:spPr>
          <a:xfrm>
            <a:off x="3922713" y="1844675"/>
            <a:ext cx="288925" cy="18002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9" name="Pfeil nach unten 28"/>
          <p:cNvSpPr/>
          <p:nvPr/>
        </p:nvSpPr>
        <p:spPr>
          <a:xfrm>
            <a:off x="3995738" y="5229225"/>
            <a:ext cx="288925" cy="287338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1" name="Pfeil nach unten 30"/>
          <p:cNvSpPr/>
          <p:nvPr/>
        </p:nvSpPr>
        <p:spPr>
          <a:xfrm>
            <a:off x="1906588" y="3213100"/>
            <a:ext cx="288925" cy="22320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2" name="Pfeil nach unten 31"/>
          <p:cNvSpPr/>
          <p:nvPr/>
        </p:nvSpPr>
        <p:spPr>
          <a:xfrm rot="19120506">
            <a:off x="2836863" y="2998788"/>
            <a:ext cx="288925" cy="1347787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3" name="Pfeil nach unten 32"/>
          <p:cNvSpPr/>
          <p:nvPr/>
        </p:nvSpPr>
        <p:spPr>
          <a:xfrm rot="2609670">
            <a:off x="4395788" y="3798888"/>
            <a:ext cx="288925" cy="6477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2561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060575"/>
            <a:ext cx="39068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Pfeil nach unten 29"/>
          <p:cNvSpPr/>
          <p:nvPr/>
        </p:nvSpPr>
        <p:spPr>
          <a:xfrm>
            <a:off x="5795963" y="5229225"/>
            <a:ext cx="288925" cy="287338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00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Goals WP5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26627" name="Textfeld 4"/>
          <p:cNvSpPr txBox="1">
            <a:spLocks noChangeArrowheads="1"/>
          </p:cNvSpPr>
          <p:nvPr/>
        </p:nvSpPr>
        <p:spPr bwMode="auto">
          <a:xfrm>
            <a:off x="1403350" y="2205038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Hydrological characterisation of test areas</a:t>
            </a:r>
          </a:p>
        </p:txBody>
      </p:sp>
      <p:sp>
        <p:nvSpPr>
          <p:cNvPr id="26628" name="Textfeld 11"/>
          <p:cNvSpPr txBox="1">
            <a:spLocks noChangeArrowheads="1"/>
          </p:cNvSpPr>
          <p:nvPr/>
        </p:nvSpPr>
        <p:spPr bwMode="auto">
          <a:xfrm>
            <a:off x="1403350" y="2719388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Analyses of actual land use activities and designing of land use maps. </a:t>
            </a:r>
          </a:p>
        </p:txBody>
      </p:sp>
      <p:sp>
        <p:nvSpPr>
          <p:cNvPr id="26629" name="Textfeld 11"/>
          <p:cNvSpPr txBox="1">
            <a:spLocks noChangeArrowheads="1"/>
          </p:cNvSpPr>
          <p:nvPr/>
        </p:nvSpPr>
        <p:spPr bwMode="auto">
          <a:xfrm>
            <a:off x="1403350" y="3511550"/>
            <a:ext cx="7272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Compilation of water quality data and analyses of selected parameters. </a:t>
            </a:r>
          </a:p>
        </p:txBody>
      </p:sp>
      <p:sp>
        <p:nvSpPr>
          <p:cNvPr id="26630" name="Textfeld 11"/>
          <p:cNvSpPr txBox="1">
            <a:spLocks noChangeArrowheads="1"/>
          </p:cNvSpPr>
          <p:nvPr/>
        </p:nvSpPr>
        <p:spPr bwMode="auto">
          <a:xfrm>
            <a:off x="1403350" y="4943475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Assessment of probable impacts of future land use activities on water quality. </a:t>
            </a:r>
          </a:p>
        </p:txBody>
      </p:sp>
      <p:sp>
        <p:nvSpPr>
          <p:cNvPr id="26631" name="Textfeld 11"/>
          <p:cNvSpPr txBox="1">
            <a:spLocks noChangeArrowheads="1"/>
          </p:cNvSpPr>
          <p:nvPr/>
        </p:nvSpPr>
        <p:spPr bwMode="auto">
          <a:xfrm>
            <a:off x="1403350" y="4222750"/>
            <a:ext cx="72723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Impact of climate change signals (WP3) on actual land use activities and generation of land use scenarios. </a:t>
            </a:r>
          </a:p>
        </p:txBody>
      </p:sp>
      <p:sp>
        <p:nvSpPr>
          <p:cNvPr id="26632" name="Textfeld 11"/>
          <p:cNvSpPr txBox="1">
            <a:spLocks noChangeArrowheads="1"/>
          </p:cNvSpPr>
          <p:nvPr/>
        </p:nvSpPr>
        <p:spPr bwMode="auto">
          <a:xfrm>
            <a:off x="1403350" y="5651500"/>
            <a:ext cx="7561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Analyses and syntheses using the DPSIR method.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93"/>
          <p:cNvSpPr txBox="1">
            <a:spLocks noChangeArrowheads="1"/>
          </p:cNvSpPr>
          <p:nvPr/>
        </p:nvSpPr>
        <p:spPr bwMode="auto">
          <a:xfrm>
            <a:off x="1403350" y="3490913"/>
            <a:ext cx="5545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Goals, methods and results</a:t>
            </a:r>
            <a:endParaRPr lang="de-DE" b="1">
              <a:latin typeface="Calibri" pitchFamily="34" charset="0"/>
            </a:endParaRPr>
          </a:p>
        </p:txBody>
      </p:sp>
      <p:sp>
        <p:nvSpPr>
          <p:cNvPr id="9219" name="Textfeld 99"/>
          <p:cNvSpPr txBox="1">
            <a:spLocks noChangeArrowheads="1"/>
          </p:cNvSpPr>
          <p:nvPr/>
        </p:nvSpPr>
        <p:spPr bwMode="auto">
          <a:xfrm>
            <a:off x="1403350" y="2924175"/>
            <a:ext cx="554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Project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01" name="Textfeld 100"/>
          <p:cNvSpPr txBox="1"/>
          <p:nvPr/>
        </p:nvSpPr>
        <p:spPr>
          <a:xfrm>
            <a:off x="1403350" y="2357438"/>
            <a:ext cx="5545138" cy="369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>
              <a:defRPr/>
            </a:pPr>
            <a:r>
              <a:rPr lang="de-AT" b="1">
                <a:solidFill>
                  <a:schemeClr val="tx1"/>
                </a:solidFill>
              </a:rPr>
              <a:t>Programme</a:t>
            </a:r>
            <a:endParaRPr lang="de-DE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GOALS WP5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27651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Surveyed Land Use Activities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27652" name="Textfeld 11"/>
          <p:cNvSpPr txBox="1">
            <a:spLocks noChangeArrowheads="1"/>
          </p:cNvSpPr>
          <p:nvPr/>
        </p:nvSpPr>
        <p:spPr bwMode="auto">
          <a:xfrm>
            <a:off x="1403350" y="2924175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Mountain pature</a:t>
            </a:r>
          </a:p>
        </p:txBody>
      </p:sp>
      <p:sp>
        <p:nvSpPr>
          <p:cNvPr id="27653" name="Textfeld 11"/>
          <p:cNvSpPr txBox="1">
            <a:spLocks noChangeArrowheads="1"/>
          </p:cNvSpPr>
          <p:nvPr/>
        </p:nvSpPr>
        <p:spPr bwMode="auto">
          <a:xfrm>
            <a:off x="1403350" y="3348038"/>
            <a:ext cx="7272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Agriculture</a:t>
            </a:r>
          </a:p>
        </p:txBody>
      </p:sp>
      <p:sp>
        <p:nvSpPr>
          <p:cNvPr id="27654" name="Textfeld 11"/>
          <p:cNvSpPr txBox="1">
            <a:spLocks noChangeArrowheads="1"/>
          </p:cNvSpPr>
          <p:nvPr/>
        </p:nvSpPr>
        <p:spPr bwMode="auto">
          <a:xfrm>
            <a:off x="1403350" y="3789363"/>
            <a:ext cx="7272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Forestry</a:t>
            </a:r>
          </a:p>
        </p:txBody>
      </p:sp>
      <p:sp>
        <p:nvSpPr>
          <p:cNvPr id="27655" name="Textfeld 11"/>
          <p:cNvSpPr txBox="1">
            <a:spLocks noChangeArrowheads="1"/>
          </p:cNvSpPr>
          <p:nvPr/>
        </p:nvSpPr>
        <p:spPr bwMode="auto">
          <a:xfrm>
            <a:off x="1403350" y="4211638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Urban Developement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801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METHODS WP5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28675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DPSIR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28676" name="Textfeld 11"/>
          <p:cNvSpPr txBox="1">
            <a:spLocks noChangeArrowheads="1"/>
          </p:cNvSpPr>
          <p:nvPr/>
        </p:nvSpPr>
        <p:spPr bwMode="auto">
          <a:xfrm>
            <a:off x="1116013" y="2058988"/>
            <a:ext cx="7272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Driver: sealed areas</a:t>
            </a:r>
          </a:p>
        </p:txBody>
      </p:sp>
      <p:sp>
        <p:nvSpPr>
          <p:cNvPr id="28677" name="Textfeld 11"/>
          <p:cNvSpPr txBox="1">
            <a:spLocks noChangeArrowheads="1"/>
          </p:cNvSpPr>
          <p:nvPr/>
        </p:nvSpPr>
        <p:spPr bwMode="auto">
          <a:xfrm>
            <a:off x="1116013" y="2482850"/>
            <a:ext cx="7272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Pressure: reduced groundwater recharge</a:t>
            </a:r>
          </a:p>
        </p:txBody>
      </p:sp>
      <p:sp>
        <p:nvSpPr>
          <p:cNvPr id="28678" name="Textfeld 11"/>
          <p:cNvSpPr txBox="1">
            <a:spLocks noChangeArrowheads="1"/>
          </p:cNvSpPr>
          <p:nvPr/>
        </p:nvSpPr>
        <p:spPr bwMode="auto">
          <a:xfrm>
            <a:off x="1116013" y="2924175"/>
            <a:ext cx="727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State: actual groundwater quality </a:t>
            </a:r>
          </a:p>
          <a:p>
            <a:r>
              <a:rPr lang="en-US" b="1">
                <a:latin typeface="Calibri" pitchFamily="34" charset="0"/>
              </a:rPr>
              <a:t>             and quantity</a:t>
            </a:r>
          </a:p>
        </p:txBody>
      </p:sp>
      <p:sp>
        <p:nvSpPr>
          <p:cNvPr id="28679" name="Textfeld 11"/>
          <p:cNvSpPr txBox="1">
            <a:spLocks noChangeArrowheads="1"/>
          </p:cNvSpPr>
          <p:nvPr/>
        </p:nvSpPr>
        <p:spPr bwMode="auto">
          <a:xfrm>
            <a:off x="1116013" y="3635375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Impact: microbial contamination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4263" y="2924175"/>
            <a:ext cx="424973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feld 11"/>
          <p:cNvSpPr txBox="1">
            <a:spLocks noChangeArrowheads="1"/>
          </p:cNvSpPr>
          <p:nvPr/>
        </p:nvSpPr>
        <p:spPr bwMode="auto">
          <a:xfrm>
            <a:off x="1116013" y="4508500"/>
            <a:ext cx="7272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Response: rehabilitation of sealed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WP5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29699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Mountain pasture (Molise)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29700" name="Textfeld 11"/>
          <p:cNvSpPr txBox="1">
            <a:spLocks noChangeArrowheads="1"/>
          </p:cNvSpPr>
          <p:nvPr/>
        </p:nvSpPr>
        <p:spPr bwMode="auto">
          <a:xfrm>
            <a:off x="1042988" y="2133600"/>
            <a:ext cx="36734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Climate change causes increased load of facal micro organisms. 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Possible measures:</a:t>
            </a: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Change of protection areas</a:t>
            </a: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Reduction of cattle or other domestic animals</a:t>
            </a: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060575"/>
            <a:ext cx="467995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WP5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0723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Agriculture (Serbia)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30724" name="Textfeld 11"/>
          <p:cNvSpPr txBox="1">
            <a:spLocks noChangeArrowheads="1"/>
          </p:cNvSpPr>
          <p:nvPr/>
        </p:nvSpPr>
        <p:spPr bwMode="auto">
          <a:xfrm>
            <a:off x="1116013" y="1916113"/>
            <a:ext cx="60483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Climate change causes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- need for intensified irrigation</a:t>
            </a:r>
          </a:p>
          <a:p>
            <a:r>
              <a:rPr lang="en-US" b="1">
                <a:latin typeface="Calibri" pitchFamily="34" charset="0"/>
              </a:rPr>
              <a:t>- increased erosion</a:t>
            </a:r>
          </a:p>
          <a:p>
            <a:r>
              <a:rPr lang="en-US" b="1">
                <a:latin typeface="Calibri" pitchFamily="34" charset="0"/>
              </a:rPr>
              <a:t>- need for increase application of pesticides</a:t>
            </a: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86150"/>
            <a:ext cx="69453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WP5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1747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Forestry (Vienna)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31748" name="Textfeld 11"/>
          <p:cNvSpPr txBox="1">
            <a:spLocks noChangeArrowheads="1"/>
          </p:cNvSpPr>
          <p:nvPr/>
        </p:nvSpPr>
        <p:spPr bwMode="auto">
          <a:xfrm>
            <a:off x="1403350" y="2924175"/>
            <a:ext cx="7272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- xxx</a:t>
            </a: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133600"/>
            <a:ext cx="7345363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WP5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2771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Urban developement (Ljubljana)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32772" name="Textfeld 11"/>
          <p:cNvSpPr txBox="1">
            <a:spLocks noChangeArrowheads="1"/>
          </p:cNvSpPr>
          <p:nvPr/>
        </p:nvSpPr>
        <p:spPr bwMode="auto">
          <a:xfrm>
            <a:off x="1187450" y="2924175"/>
            <a:ext cx="6048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Future land use activities in water management typical for urban areas are governed by planning policies and are (almost) not dependent from climate change.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900113" y="1196975"/>
            <a:ext cx="6335712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WP3: Climate Change</a:t>
            </a:r>
          </a:p>
        </p:txBody>
      </p:sp>
      <p:sp>
        <p:nvSpPr>
          <p:cNvPr id="33795" name="Textfeld 3"/>
          <p:cNvSpPr txBox="1">
            <a:spLocks noChangeArrowheads="1"/>
          </p:cNvSpPr>
          <p:nvPr/>
        </p:nvSpPr>
        <p:spPr bwMode="auto">
          <a:xfrm>
            <a:off x="1085850" y="590550"/>
            <a:ext cx="4937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b="1">
                <a:latin typeface="Calibri" pitchFamily="34" charset="0"/>
              </a:rPr>
              <a:t>WP6 Socio-economic evaluation (risk assessment)</a:t>
            </a:r>
            <a:endParaRPr lang="de-DE" b="1">
              <a:latin typeface="Calibri" pitchFamily="34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900113" y="2060575"/>
            <a:ext cx="2519362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WP4: Water Resources Availability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427538" y="2060575"/>
            <a:ext cx="2808287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WP5: Land Use and Water Quality 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1042988" y="5661025"/>
            <a:ext cx="6337300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WP7: Adaptation Measures</a:t>
            </a:r>
          </a:p>
        </p:txBody>
      </p:sp>
      <p:sp>
        <p:nvSpPr>
          <p:cNvPr id="26" name="Pfeil nach unten 25"/>
          <p:cNvSpPr/>
          <p:nvPr/>
        </p:nvSpPr>
        <p:spPr>
          <a:xfrm>
            <a:off x="1908175" y="1773238"/>
            <a:ext cx="288925" cy="287337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7" name="Pfeil nach unten 26"/>
          <p:cNvSpPr/>
          <p:nvPr/>
        </p:nvSpPr>
        <p:spPr>
          <a:xfrm>
            <a:off x="5795963" y="1773238"/>
            <a:ext cx="288925" cy="287337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8" name="Pfeil nach unten 27"/>
          <p:cNvSpPr/>
          <p:nvPr/>
        </p:nvSpPr>
        <p:spPr>
          <a:xfrm>
            <a:off x="3922713" y="1844675"/>
            <a:ext cx="288925" cy="10795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9" name="Pfeil nach unten 28"/>
          <p:cNvSpPr/>
          <p:nvPr/>
        </p:nvSpPr>
        <p:spPr>
          <a:xfrm>
            <a:off x="3995738" y="5445125"/>
            <a:ext cx="288925" cy="2159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0" name="Pfeil nach unten 29"/>
          <p:cNvSpPr/>
          <p:nvPr/>
        </p:nvSpPr>
        <p:spPr>
          <a:xfrm>
            <a:off x="6156325" y="2997200"/>
            <a:ext cx="288925" cy="2592388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1" name="Pfeil nach unten 30"/>
          <p:cNvSpPr/>
          <p:nvPr/>
        </p:nvSpPr>
        <p:spPr>
          <a:xfrm>
            <a:off x="1403350" y="2997200"/>
            <a:ext cx="288925" cy="2592388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2" name="Pfeil nach unten 31"/>
          <p:cNvSpPr/>
          <p:nvPr/>
        </p:nvSpPr>
        <p:spPr>
          <a:xfrm rot="19120506">
            <a:off x="1755775" y="2982913"/>
            <a:ext cx="288925" cy="303212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3" name="Pfeil nach unten 32"/>
          <p:cNvSpPr/>
          <p:nvPr/>
        </p:nvSpPr>
        <p:spPr>
          <a:xfrm rot="2609670">
            <a:off x="5797550" y="2979738"/>
            <a:ext cx="288925" cy="3270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338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997200"/>
            <a:ext cx="3240087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00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Goals WP6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4819" name="Textfeld 4"/>
          <p:cNvSpPr txBox="1">
            <a:spLocks noChangeArrowheads="1"/>
          </p:cNvSpPr>
          <p:nvPr/>
        </p:nvSpPr>
        <p:spPr bwMode="auto">
          <a:xfrm>
            <a:off x="1476375" y="1720850"/>
            <a:ext cx="7272338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Story line for the socio-economic assessment of the status quo and ot the future development trends.</a:t>
            </a: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 Assessment of the water demand of different economic sectors</a:t>
            </a: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 Assessment of economic impacts on water management caused by climate and land use changes. </a:t>
            </a: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Assessment of impacts on environment. </a:t>
            </a: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  <a:p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801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METHODS WP6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39750" y="1196975"/>
            <a:ext cx="4968875" cy="487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The methodology consists of the following main parts:</a:t>
            </a:r>
          </a:p>
          <a:p>
            <a:pPr>
              <a:defRPr/>
            </a:pPr>
            <a:r>
              <a:rPr lang="en-US" dirty="0">
                <a:latin typeface="+mj-lt"/>
              </a:rPr>
              <a:t>1. Construction of the structure of criteria (relevant risk assessment factors) with two main</a:t>
            </a:r>
          </a:p>
          <a:p>
            <a:pPr>
              <a:defRPr/>
            </a:pPr>
            <a:r>
              <a:rPr lang="en-US" dirty="0">
                <a:latin typeface="+mj-lt"/>
              </a:rPr>
              <a:t>branches: water quantity risk and water quality risk.</a:t>
            </a:r>
          </a:p>
          <a:p>
            <a:pPr>
              <a:defRPr/>
            </a:pPr>
            <a:r>
              <a:rPr lang="en-US" dirty="0">
                <a:latin typeface="+mj-lt"/>
              </a:rPr>
              <a:t>2. Assessment of water quantity adverse events (water shortages)</a:t>
            </a:r>
          </a:p>
          <a:p>
            <a:pPr>
              <a:defRPr/>
            </a:pPr>
            <a:r>
              <a:rPr lang="en-US" dirty="0">
                <a:latin typeface="+mj-lt"/>
              </a:rPr>
              <a:t>3. Estimation of unit (specific) consequences of shortages</a:t>
            </a:r>
          </a:p>
          <a:p>
            <a:pPr>
              <a:defRPr/>
            </a:pPr>
            <a:r>
              <a:rPr lang="en-US" dirty="0">
                <a:latin typeface="+mj-lt"/>
              </a:rPr>
              <a:t>4. Calculation of water supply quantity risks by multiplying shortages and unit consequences.</a:t>
            </a:r>
          </a:p>
          <a:p>
            <a:pPr>
              <a:defRPr/>
            </a:pPr>
            <a:r>
              <a:rPr lang="en-US" dirty="0">
                <a:latin typeface="+mj-lt"/>
              </a:rPr>
              <a:t>5. Assessment of water supply quality adverse events</a:t>
            </a:r>
          </a:p>
          <a:p>
            <a:pPr>
              <a:defRPr/>
            </a:pPr>
            <a:r>
              <a:rPr lang="en-US" dirty="0">
                <a:latin typeface="+mj-lt"/>
              </a:rPr>
              <a:t>6. Estimation of water supply quality risks</a:t>
            </a:r>
          </a:p>
          <a:p>
            <a:pPr>
              <a:defRPr/>
            </a:pPr>
            <a:r>
              <a:rPr lang="en-US" dirty="0">
                <a:latin typeface="+mj-lt"/>
              </a:rPr>
              <a:t>7. Verbal evaluation of water supply quantity and quality risk</a:t>
            </a:r>
            <a:endParaRPr lang="de-AT" dirty="0">
              <a:latin typeface="+mj-lt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196975"/>
            <a:ext cx="35337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WP6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6867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Socio-Economic Evaluation (Riswk Assessment)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36868" name="Textfeld 11"/>
          <p:cNvSpPr txBox="1">
            <a:spLocks noChangeArrowheads="1"/>
          </p:cNvSpPr>
          <p:nvPr/>
        </p:nvSpPr>
        <p:spPr bwMode="auto">
          <a:xfrm>
            <a:off x="1116013" y="2060575"/>
            <a:ext cx="60483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No Problems: Austria, Slovenia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Minor Problems: Leu-Rotunda Plain, RO;  Bükk, HU; Aravissos, GR; Struma River BG; Kucevo, RS; Veliko Gradiste, RS; Croatia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Significant Problems: Nyirseg, HU; Timis Plain, 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feld 18"/>
          <p:cNvSpPr txBox="1"/>
          <p:nvPr/>
        </p:nvSpPr>
        <p:spPr>
          <a:xfrm>
            <a:off x="684213" y="4857750"/>
            <a:ext cx="1439862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/>
              <a:t>Romania</a:t>
            </a:r>
            <a:endParaRPr lang="de-DE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684213" y="3571875"/>
            <a:ext cx="1439862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 err="1"/>
              <a:t>Greece</a:t>
            </a:r>
            <a:endParaRPr lang="de-DE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84213" y="3143250"/>
            <a:ext cx="1439862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 err="1"/>
              <a:t>Bulgaria</a:t>
            </a:r>
            <a:endParaRPr lang="de-DE" b="1" dirty="0"/>
          </a:p>
        </p:txBody>
      </p:sp>
      <p:sp>
        <p:nvSpPr>
          <p:cNvPr id="10245" name="Textfeld 3"/>
          <p:cNvSpPr txBox="1">
            <a:spLocks noChangeArrowheads="1"/>
          </p:cNvSpPr>
          <p:nvPr/>
        </p:nvSpPr>
        <p:spPr bwMode="auto">
          <a:xfrm>
            <a:off x="1116013" y="549275"/>
            <a:ext cx="256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PROGRAMME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84213" y="2714625"/>
            <a:ext cx="1439862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/>
              <a:t>Austria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85800" y="4429125"/>
            <a:ext cx="1439863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 err="1"/>
              <a:t>Italy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684213" y="5715000"/>
            <a:ext cx="1438275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 err="1"/>
              <a:t>Slovenia</a:t>
            </a:r>
            <a:endParaRPr lang="de-DE" b="1" dirty="0"/>
          </a:p>
        </p:txBody>
      </p:sp>
      <p:sp>
        <p:nvSpPr>
          <p:cNvPr id="10249" name="Textfeld 10"/>
          <p:cNvSpPr txBox="1">
            <a:spLocks noChangeArrowheads="1"/>
          </p:cNvSpPr>
          <p:nvPr/>
        </p:nvSpPr>
        <p:spPr bwMode="auto">
          <a:xfrm>
            <a:off x="684213" y="5286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>
                <a:latin typeface="Calibri" pitchFamily="34" charset="0"/>
              </a:rPr>
              <a:t>Slovakia</a:t>
            </a:r>
            <a:endParaRPr lang="de-DE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4213" y="4000500"/>
            <a:ext cx="1439862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 err="1"/>
              <a:t>Hungary</a:t>
            </a:r>
            <a:endParaRPr lang="de-DE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2274888" y="2714625"/>
            <a:ext cx="1439862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 err="1"/>
              <a:t>Croatia</a:t>
            </a:r>
            <a:endParaRPr lang="de-DE" b="1" dirty="0"/>
          </a:p>
        </p:txBody>
      </p:sp>
      <p:sp>
        <p:nvSpPr>
          <p:cNvPr id="10252" name="Textfeld 22"/>
          <p:cNvSpPr txBox="1">
            <a:spLocks noChangeArrowheads="1"/>
          </p:cNvSpPr>
          <p:nvPr/>
        </p:nvSpPr>
        <p:spPr bwMode="auto">
          <a:xfrm>
            <a:off x="2274888" y="398780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Bosnia Herz.</a:t>
            </a:r>
            <a:endParaRPr lang="de-DE" b="1">
              <a:latin typeface="Calibri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274888" y="4857750"/>
            <a:ext cx="1439862" cy="36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Ins="90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 err="1"/>
              <a:t>Serbia</a:t>
            </a:r>
            <a:endParaRPr lang="de-DE" b="1" dirty="0"/>
          </a:p>
        </p:txBody>
      </p:sp>
      <p:sp>
        <p:nvSpPr>
          <p:cNvPr id="10254" name="Textfeld 24"/>
          <p:cNvSpPr txBox="1">
            <a:spLocks noChangeArrowheads="1"/>
          </p:cNvSpPr>
          <p:nvPr/>
        </p:nvSpPr>
        <p:spPr bwMode="auto">
          <a:xfrm>
            <a:off x="2274888" y="442912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Montenegro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0255" name="Textfeld 25"/>
          <p:cNvSpPr txBox="1">
            <a:spLocks noChangeArrowheads="1"/>
          </p:cNvSpPr>
          <p:nvPr/>
        </p:nvSpPr>
        <p:spPr bwMode="auto">
          <a:xfrm>
            <a:off x="2268538" y="3573463"/>
            <a:ext cx="1439862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rIns="90000" anchor="ctr"/>
          <a:lstStyle/>
          <a:p>
            <a:r>
              <a:rPr lang="de-AT" b="1">
                <a:latin typeface="Calibri" pitchFamily="34" charset="0"/>
              </a:rPr>
              <a:t>Albania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0256" name="Textfeld 26"/>
          <p:cNvSpPr txBox="1">
            <a:spLocks noChangeArrowheads="1"/>
          </p:cNvSpPr>
          <p:nvPr/>
        </p:nvSpPr>
        <p:spPr bwMode="auto">
          <a:xfrm>
            <a:off x="2274888" y="314325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Macedonia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0257" name="Textfeld 27"/>
          <p:cNvSpPr txBox="1">
            <a:spLocks noChangeArrowheads="1"/>
          </p:cNvSpPr>
          <p:nvPr/>
        </p:nvSpPr>
        <p:spPr bwMode="auto">
          <a:xfrm>
            <a:off x="2268538" y="5702300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Ukraine</a:t>
            </a:r>
            <a:endParaRPr lang="de-DE">
              <a:latin typeface="Calibri" pitchFamily="34" charset="0"/>
            </a:endParaRPr>
          </a:p>
        </p:txBody>
      </p:sp>
      <p:sp>
        <p:nvSpPr>
          <p:cNvPr id="10258" name="Textfeld 28"/>
          <p:cNvSpPr txBox="1">
            <a:spLocks noChangeArrowheads="1"/>
          </p:cNvSpPr>
          <p:nvPr/>
        </p:nvSpPr>
        <p:spPr bwMode="auto">
          <a:xfrm>
            <a:off x="2268538" y="5286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Maldova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0259" name="Textfeld 7"/>
          <p:cNvSpPr txBox="1">
            <a:spLocks noChangeArrowheads="1"/>
          </p:cNvSpPr>
          <p:nvPr/>
        </p:nvSpPr>
        <p:spPr bwMode="auto">
          <a:xfrm>
            <a:off x="684213" y="1341438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Countries participating in the project CC-WaterS</a:t>
            </a:r>
            <a:endParaRPr lang="de-DE" sz="2400" b="1">
              <a:latin typeface="Calibri" pitchFamily="34" charset="0"/>
            </a:endParaRPr>
          </a:p>
        </p:txBody>
      </p:sp>
      <p:pic>
        <p:nvPicPr>
          <p:cNvPr id="1026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752600"/>
            <a:ext cx="5364162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900113" y="1484313"/>
            <a:ext cx="6335712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WP3: Climate Change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2555875" y="3789363"/>
            <a:ext cx="3024188" cy="719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WP6: Socio-Economic Evaluation (Risk Assessment)</a:t>
            </a:r>
          </a:p>
        </p:txBody>
      </p:sp>
      <p:sp>
        <p:nvSpPr>
          <p:cNvPr id="37892" name="Textfeld 3"/>
          <p:cNvSpPr txBox="1">
            <a:spLocks noChangeArrowheads="1"/>
          </p:cNvSpPr>
          <p:nvPr/>
        </p:nvSpPr>
        <p:spPr bwMode="auto">
          <a:xfrm>
            <a:off x="1116013" y="620713"/>
            <a:ext cx="3605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 b="1">
                <a:latin typeface="Calibri" pitchFamily="34" charset="0"/>
              </a:rPr>
              <a:t>WP7 Adaptation Measures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900113" y="2492375"/>
            <a:ext cx="2519362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WP4: Water Resources Availability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427538" y="2492375"/>
            <a:ext cx="2808287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WP5: Land Use and Water Quality 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1042988" y="4797425"/>
            <a:ext cx="63373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dirty="0">
                <a:solidFill>
                  <a:schemeClr val="tx1"/>
                </a:solidFill>
              </a:rPr>
              <a:t>WP7: Adaptation </a:t>
            </a:r>
            <a:r>
              <a:rPr lang="de-AT" dirty="0" err="1">
                <a:solidFill>
                  <a:schemeClr val="tx1"/>
                </a:solidFill>
              </a:rPr>
              <a:t>Measures</a:t>
            </a:r>
            <a:endParaRPr lang="de-A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Best </a:t>
            </a:r>
            <a:r>
              <a:rPr lang="de-AT" dirty="0" err="1">
                <a:solidFill>
                  <a:schemeClr val="tx1"/>
                </a:solidFill>
              </a:rPr>
              <a:t>practices</a:t>
            </a:r>
            <a:endParaRPr lang="de-A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Adaptation </a:t>
            </a:r>
            <a:r>
              <a:rPr lang="de-AT" dirty="0" err="1">
                <a:solidFill>
                  <a:schemeClr val="tx1"/>
                </a:solidFill>
              </a:rPr>
              <a:t>Water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Supply</a:t>
            </a:r>
            <a:r>
              <a:rPr lang="de-AT" dirty="0">
                <a:solidFill>
                  <a:schemeClr val="tx1"/>
                </a:solidFill>
              </a:rPr>
              <a:t> Management</a:t>
            </a:r>
          </a:p>
          <a:p>
            <a:pPr>
              <a:defRPr/>
            </a:pPr>
            <a:r>
              <a:rPr lang="de-AT" dirty="0" err="1">
                <a:solidFill>
                  <a:schemeClr val="tx1"/>
                </a:solidFill>
              </a:rPr>
              <a:t>Analyses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of</a:t>
            </a:r>
            <a:r>
              <a:rPr lang="de-AT" dirty="0">
                <a:solidFill>
                  <a:schemeClr val="tx1"/>
                </a:solidFill>
              </a:rPr>
              <a:t> alternative Management Options</a:t>
            </a:r>
          </a:p>
        </p:txBody>
      </p:sp>
      <p:sp>
        <p:nvSpPr>
          <p:cNvPr id="26" name="Pfeil nach unten 25"/>
          <p:cNvSpPr/>
          <p:nvPr/>
        </p:nvSpPr>
        <p:spPr>
          <a:xfrm>
            <a:off x="1908175" y="2060575"/>
            <a:ext cx="288925" cy="360363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7" name="Pfeil nach unten 26"/>
          <p:cNvSpPr/>
          <p:nvPr/>
        </p:nvSpPr>
        <p:spPr>
          <a:xfrm>
            <a:off x="5795963" y="2060575"/>
            <a:ext cx="288925" cy="4318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8" name="Pfeil nach unten 27"/>
          <p:cNvSpPr/>
          <p:nvPr/>
        </p:nvSpPr>
        <p:spPr>
          <a:xfrm>
            <a:off x="3922713" y="2133600"/>
            <a:ext cx="288925" cy="1582738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9" name="Pfeil nach unten 28"/>
          <p:cNvSpPr/>
          <p:nvPr/>
        </p:nvSpPr>
        <p:spPr>
          <a:xfrm>
            <a:off x="3995738" y="4508500"/>
            <a:ext cx="288925" cy="2889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0" name="Pfeil nach unten 29"/>
          <p:cNvSpPr/>
          <p:nvPr/>
        </p:nvSpPr>
        <p:spPr>
          <a:xfrm>
            <a:off x="5795963" y="3429000"/>
            <a:ext cx="288925" cy="12954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1" name="Pfeil nach unten 30"/>
          <p:cNvSpPr/>
          <p:nvPr/>
        </p:nvSpPr>
        <p:spPr>
          <a:xfrm>
            <a:off x="1906588" y="3429000"/>
            <a:ext cx="288925" cy="12954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2" name="Pfeil nach unten 31"/>
          <p:cNvSpPr/>
          <p:nvPr/>
        </p:nvSpPr>
        <p:spPr>
          <a:xfrm rot="19120506">
            <a:off x="2760663" y="3389313"/>
            <a:ext cx="288925" cy="39687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3" name="Pfeil nach unten 32"/>
          <p:cNvSpPr/>
          <p:nvPr/>
        </p:nvSpPr>
        <p:spPr>
          <a:xfrm rot="2609670">
            <a:off x="5118100" y="3387725"/>
            <a:ext cx="288925" cy="4286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GOALS WP7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8915" name="Textfeld 4"/>
          <p:cNvSpPr txBox="1">
            <a:spLocks noChangeArrowheads="1"/>
          </p:cNvSpPr>
          <p:nvPr/>
        </p:nvSpPr>
        <p:spPr bwMode="auto">
          <a:xfrm>
            <a:off x="1476375" y="1720850"/>
            <a:ext cx="72723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 Presentation and mutual exchange of “best practices”</a:t>
            </a:r>
          </a:p>
          <a:p>
            <a:pPr>
              <a:buFontTx/>
              <a:buChar char="-"/>
            </a:pPr>
            <a:endParaRPr lang="en-US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 designing of different management options based on results of WP6. </a:t>
            </a: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b="1">
                <a:latin typeface="Calibri" pitchFamily="34" charset="0"/>
              </a:rPr>
              <a:t> Assessment and ranking of those management options</a:t>
            </a:r>
          </a:p>
          <a:p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844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Methods WP7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39939" name="Textfeld 11"/>
          <p:cNvSpPr txBox="1">
            <a:spLocks noChangeArrowheads="1"/>
          </p:cNvSpPr>
          <p:nvPr/>
        </p:nvSpPr>
        <p:spPr bwMode="auto">
          <a:xfrm>
            <a:off x="1187450" y="2133600"/>
            <a:ext cx="6048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xx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4675"/>
            <a:ext cx="42116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916113"/>
            <a:ext cx="6300787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5161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RESULTS WP7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40963" name="Textfeld 7"/>
          <p:cNvSpPr txBox="1">
            <a:spLocks noChangeArrowheads="1"/>
          </p:cNvSpPr>
          <p:nvPr/>
        </p:nvSpPr>
        <p:spPr bwMode="auto">
          <a:xfrm>
            <a:off x="1079500" y="1412875"/>
            <a:ext cx="7740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Am Beispiel Wiener Wasserversorgung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40964" name="Textfeld 11"/>
          <p:cNvSpPr txBox="1">
            <a:spLocks noChangeArrowheads="1"/>
          </p:cNvSpPr>
          <p:nvPr/>
        </p:nvSpPr>
        <p:spPr bwMode="auto">
          <a:xfrm>
            <a:off x="1187450" y="2133600"/>
            <a:ext cx="60483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xx</a:t>
            </a: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268413"/>
            <a:ext cx="5667375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9"/>
          <p:cNvSpPr txBox="1">
            <a:spLocks noChangeArrowheads="1"/>
          </p:cNvSpPr>
          <p:nvPr/>
        </p:nvSpPr>
        <p:spPr bwMode="auto">
          <a:xfrm>
            <a:off x="3025775" y="1520825"/>
            <a:ext cx="26400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4000"/>
              <a:t>Thank You</a:t>
            </a:r>
          </a:p>
          <a:p>
            <a:pPr algn="ctr"/>
            <a:endParaRPr lang="de-DE" sz="4000"/>
          </a:p>
          <a:p>
            <a:pPr algn="ctr"/>
            <a:r>
              <a:rPr lang="de-DE" sz="2000"/>
              <a:t>(www.ccwater.eu)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3"/>
          <p:cNvSpPr txBox="1">
            <a:spLocks noChangeArrowheads="1"/>
          </p:cNvSpPr>
          <p:nvPr/>
        </p:nvSpPr>
        <p:spPr bwMode="auto">
          <a:xfrm>
            <a:off x="1185863" y="549275"/>
            <a:ext cx="165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PROJECT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11267" name="Textfeld 2"/>
          <p:cNvSpPr txBox="1">
            <a:spLocks noChangeArrowheads="1"/>
          </p:cNvSpPr>
          <p:nvPr/>
        </p:nvSpPr>
        <p:spPr bwMode="auto">
          <a:xfrm>
            <a:off x="1403350" y="2714625"/>
            <a:ext cx="774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CC-WaterS: Climate Change and Impacts on Water Supply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1268" name="Textfeld 4"/>
          <p:cNvSpPr txBox="1">
            <a:spLocks noChangeArrowheads="1"/>
          </p:cNvSpPr>
          <p:nvPr/>
        </p:nvSpPr>
        <p:spPr bwMode="auto">
          <a:xfrm>
            <a:off x="1403350" y="3273425"/>
            <a:ext cx="774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Duration:  36 months 05.2009-04.2012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1269" name="Textfeld 5"/>
          <p:cNvSpPr txBox="1">
            <a:spLocks noChangeArrowheads="1"/>
          </p:cNvSpPr>
          <p:nvPr/>
        </p:nvSpPr>
        <p:spPr bwMode="auto">
          <a:xfrm>
            <a:off x="1403350" y="3844925"/>
            <a:ext cx="774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18 partners from 9 countries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1270" name="Textfeld 6"/>
          <p:cNvSpPr txBox="1">
            <a:spLocks noChangeArrowheads="1"/>
          </p:cNvSpPr>
          <p:nvPr/>
        </p:nvSpPr>
        <p:spPr bwMode="auto">
          <a:xfrm>
            <a:off x="1403350" y="4429125"/>
            <a:ext cx="774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>
                <a:latin typeface="Calibri" pitchFamily="34" charset="0"/>
              </a:rPr>
              <a:t>Total budget: € 4,22 Mio. (85% funding)</a:t>
            </a:r>
            <a:endParaRPr lang="de-DE" b="1">
              <a:latin typeface="Calibri" pitchFamily="34" charset="0"/>
            </a:endParaRPr>
          </a:p>
        </p:txBody>
      </p:sp>
      <p:sp>
        <p:nvSpPr>
          <p:cNvPr id="11271" name="Textfeld 7"/>
          <p:cNvSpPr txBox="1">
            <a:spLocks noChangeArrowheads="1"/>
          </p:cNvSpPr>
          <p:nvPr/>
        </p:nvSpPr>
        <p:spPr bwMode="auto">
          <a:xfrm>
            <a:off x="1008063" y="2071688"/>
            <a:ext cx="7740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sz="2400" b="1">
                <a:latin typeface="Calibri" pitchFamily="34" charset="0"/>
              </a:rPr>
              <a:t>Main Facts</a:t>
            </a:r>
            <a:endParaRPr lang="de-DE" sz="24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pieren 93"/>
          <p:cNvGrpSpPr>
            <a:grpSpLocks/>
          </p:cNvGrpSpPr>
          <p:nvPr/>
        </p:nvGrpSpPr>
        <p:grpSpPr bwMode="auto">
          <a:xfrm>
            <a:off x="1116013" y="1412875"/>
            <a:ext cx="7664450" cy="5010150"/>
            <a:chOff x="1142976" y="1428736"/>
            <a:chExt cx="7664504" cy="5010184"/>
          </a:xfrm>
        </p:grpSpPr>
        <p:grpSp>
          <p:nvGrpSpPr>
            <p:cNvPr id="12303" name="Gruppieren 95"/>
            <p:cNvGrpSpPr>
              <a:grpSpLocks/>
            </p:cNvGrpSpPr>
            <p:nvPr/>
          </p:nvGrpSpPr>
          <p:grpSpPr bwMode="auto">
            <a:xfrm>
              <a:off x="1142976" y="1428736"/>
              <a:ext cx="7659724" cy="5000660"/>
              <a:chOff x="857224" y="1357298"/>
              <a:chExt cx="7659724" cy="4286280"/>
            </a:xfrm>
          </p:grpSpPr>
          <p:cxnSp>
            <p:nvCxnSpPr>
              <p:cNvPr id="8" name="Gerade Verbindung 7"/>
              <p:cNvCxnSpPr/>
              <p:nvPr/>
            </p:nvCxnSpPr>
            <p:spPr>
              <a:xfrm rot="5400000" flipH="1" flipV="1">
                <a:off x="-1285122" y="3499644"/>
                <a:ext cx="4286279" cy="158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/>
            </p:nvCxnSpPr>
            <p:spPr>
              <a:xfrm rot="5400000" flipH="1" flipV="1">
                <a:off x="-1072396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59"/>
              <p:cNvCxnSpPr/>
              <p:nvPr/>
            </p:nvCxnSpPr>
            <p:spPr>
              <a:xfrm rot="5400000" flipH="1" flipV="1">
                <a:off x="-859669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/>
              <p:cNvCxnSpPr/>
              <p:nvPr/>
            </p:nvCxnSpPr>
            <p:spPr>
              <a:xfrm rot="5400000" flipH="1" flipV="1">
                <a:off x="-646943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/>
            </p:nvCxnSpPr>
            <p:spPr>
              <a:xfrm rot="5400000" flipH="1" flipV="1">
                <a:off x="-434216" y="3499644"/>
                <a:ext cx="4286279" cy="158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/>
            </p:nvCxnSpPr>
            <p:spPr>
              <a:xfrm rot="5400000" flipH="1" flipV="1">
                <a:off x="-221490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 Verbindung 63"/>
              <p:cNvCxnSpPr/>
              <p:nvPr/>
            </p:nvCxnSpPr>
            <p:spPr>
              <a:xfrm rot="5400000" flipH="1" flipV="1">
                <a:off x="-8763" y="3499644"/>
                <a:ext cx="4286279" cy="1587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/>
              <p:nvPr/>
            </p:nvCxnSpPr>
            <p:spPr>
              <a:xfrm rot="5400000" flipH="1" flipV="1">
                <a:off x="203963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65"/>
              <p:cNvCxnSpPr/>
              <p:nvPr/>
            </p:nvCxnSpPr>
            <p:spPr>
              <a:xfrm rot="5400000" flipH="1" flipV="1">
                <a:off x="416690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/>
              <p:nvPr/>
            </p:nvCxnSpPr>
            <p:spPr>
              <a:xfrm rot="5400000" flipH="1" flipV="1">
                <a:off x="629416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/>
              <p:nvPr/>
            </p:nvCxnSpPr>
            <p:spPr>
              <a:xfrm rot="5400000" flipH="1" flipV="1">
                <a:off x="842143" y="3499644"/>
                <a:ext cx="4286279" cy="158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/>
              <p:nvPr/>
            </p:nvCxnSpPr>
            <p:spPr>
              <a:xfrm rot="5400000" flipH="1" flipV="1">
                <a:off x="1054869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69"/>
              <p:cNvCxnSpPr/>
              <p:nvPr/>
            </p:nvCxnSpPr>
            <p:spPr>
              <a:xfrm rot="5400000" flipH="1" flipV="1">
                <a:off x="1267596" y="3499644"/>
                <a:ext cx="4286279" cy="1587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70"/>
              <p:cNvCxnSpPr/>
              <p:nvPr/>
            </p:nvCxnSpPr>
            <p:spPr>
              <a:xfrm rot="5400000" flipH="1" flipV="1">
                <a:off x="1480322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/>
            </p:nvCxnSpPr>
            <p:spPr>
              <a:xfrm rot="5400000" flipH="1" flipV="1">
                <a:off x="1693049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/>
              <p:cNvCxnSpPr/>
              <p:nvPr/>
            </p:nvCxnSpPr>
            <p:spPr>
              <a:xfrm rot="5400000" flipH="1" flipV="1">
                <a:off x="1905775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 Verbindung 73"/>
              <p:cNvCxnSpPr/>
              <p:nvPr/>
            </p:nvCxnSpPr>
            <p:spPr>
              <a:xfrm rot="5400000" flipH="1" flipV="1">
                <a:off x="2118502" y="3499644"/>
                <a:ext cx="4286279" cy="158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74"/>
              <p:cNvCxnSpPr/>
              <p:nvPr/>
            </p:nvCxnSpPr>
            <p:spPr>
              <a:xfrm rot="5400000" flipH="1" flipV="1">
                <a:off x="2331228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75"/>
              <p:cNvCxnSpPr/>
              <p:nvPr/>
            </p:nvCxnSpPr>
            <p:spPr>
              <a:xfrm rot="5400000" flipH="1" flipV="1">
                <a:off x="2543955" y="3499644"/>
                <a:ext cx="4286279" cy="1587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76"/>
              <p:cNvCxnSpPr/>
              <p:nvPr/>
            </p:nvCxnSpPr>
            <p:spPr>
              <a:xfrm rot="5400000" flipH="1" flipV="1">
                <a:off x="2756681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 rot="5400000" flipH="1" flipV="1">
                <a:off x="2969408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/>
              <p:cNvCxnSpPr/>
              <p:nvPr/>
            </p:nvCxnSpPr>
            <p:spPr>
              <a:xfrm rot="5400000" flipH="1" flipV="1">
                <a:off x="3182134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79"/>
              <p:cNvCxnSpPr/>
              <p:nvPr/>
            </p:nvCxnSpPr>
            <p:spPr>
              <a:xfrm rot="5400000" flipH="1" flipV="1">
                <a:off x="3394861" y="3499644"/>
                <a:ext cx="4286279" cy="158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 rot="5400000" flipH="1" flipV="1">
                <a:off x="3607587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rot="5400000" flipH="1" flipV="1">
                <a:off x="3820314" y="3499644"/>
                <a:ext cx="4286279" cy="1587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Gerade Verbindung 82"/>
              <p:cNvCxnSpPr/>
              <p:nvPr/>
            </p:nvCxnSpPr>
            <p:spPr>
              <a:xfrm rot="5400000" flipH="1" flipV="1">
                <a:off x="4033040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 Verbindung 83"/>
              <p:cNvCxnSpPr/>
              <p:nvPr/>
            </p:nvCxnSpPr>
            <p:spPr>
              <a:xfrm rot="5400000" flipH="1" flipV="1">
                <a:off x="4245767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/>
              <p:nvPr/>
            </p:nvCxnSpPr>
            <p:spPr>
              <a:xfrm rot="5400000" flipH="1" flipV="1">
                <a:off x="4458493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/>
            </p:nvCxnSpPr>
            <p:spPr>
              <a:xfrm rot="5400000" flipH="1" flipV="1">
                <a:off x="4671220" y="3499644"/>
                <a:ext cx="4286279" cy="158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 rot="5400000" flipH="1" flipV="1">
                <a:off x="4883946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 rot="5400000" flipH="1" flipV="1">
                <a:off x="5096673" y="3499644"/>
                <a:ext cx="4286279" cy="1587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88"/>
              <p:cNvCxnSpPr/>
              <p:nvPr/>
            </p:nvCxnSpPr>
            <p:spPr>
              <a:xfrm rot="5400000" flipH="1" flipV="1">
                <a:off x="5309399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89"/>
              <p:cNvCxnSpPr/>
              <p:nvPr/>
            </p:nvCxnSpPr>
            <p:spPr>
              <a:xfrm rot="5400000" flipH="1" flipV="1">
                <a:off x="5522126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90"/>
              <p:cNvCxnSpPr/>
              <p:nvPr/>
            </p:nvCxnSpPr>
            <p:spPr>
              <a:xfrm rot="5400000" flipH="1" flipV="1">
                <a:off x="5734852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Gerade Verbindung 91"/>
              <p:cNvCxnSpPr/>
              <p:nvPr/>
            </p:nvCxnSpPr>
            <p:spPr>
              <a:xfrm rot="5400000" flipH="1" flipV="1">
                <a:off x="5947579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Gerade Verbindung 92"/>
              <p:cNvCxnSpPr/>
              <p:nvPr/>
            </p:nvCxnSpPr>
            <p:spPr>
              <a:xfrm rot="5400000" flipH="1" flipV="1">
                <a:off x="6160305" y="3499644"/>
                <a:ext cx="4286279" cy="1587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Gerade Verbindung 94"/>
              <p:cNvCxnSpPr/>
              <p:nvPr/>
            </p:nvCxnSpPr>
            <p:spPr>
              <a:xfrm rot="5400000" flipH="1" flipV="1">
                <a:off x="6373032" y="3499644"/>
                <a:ext cx="4286279" cy="158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04" name="Gruppieren 171"/>
            <p:cNvGrpSpPr>
              <a:grpSpLocks/>
            </p:cNvGrpSpPr>
            <p:nvPr/>
          </p:nvGrpSpPr>
          <p:grpSpPr bwMode="auto">
            <a:xfrm>
              <a:off x="1142976" y="6072206"/>
              <a:ext cx="7664504" cy="366714"/>
              <a:chOff x="1142976" y="6072206"/>
              <a:chExt cx="7664504" cy="366714"/>
            </a:xfrm>
          </p:grpSpPr>
          <p:sp>
            <p:nvSpPr>
              <p:cNvPr id="107" name="Rechteck 106"/>
              <p:cNvSpPr/>
              <p:nvPr/>
            </p:nvSpPr>
            <p:spPr>
              <a:xfrm>
                <a:off x="1142976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01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hteck 107"/>
              <p:cNvSpPr/>
              <p:nvPr/>
            </p:nvSpPr>
            <p:spPr>
              <a:xfrm>
                <a:off x="1357290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02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hteck 109"/>
              <p:cNvSpPr/>
              <p:nvPr/>
            </p:nvSpPr>
            <p:spPr>
              <a:xfrm>
                <a:off x="1571604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03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hteck 110"/>
              <p:cNvSpPr/>
              <p:nvPr/>
            </p:nvSpPr>
            <p:spPr>
              <a:xfrm>
                <a:off x="1785918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04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hteck 111"/>
              <p:cNvSpPr/>
              <p:nvPr/>
            </p:nvSpPr>
            <p:spPr>
              <a:xfrm>
                <a:off x="2000232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05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2214546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06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eck 130"/>
              <p:cNvSpPr/>
              <p:nvPr/>
            </p:nvSpPr>
            <p:spPr>
              <a:xfrm>
                <a:off x="2422510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07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eck 131"/>
              <p:cNvSpPr/>
              <p:nvPr/>
            </p:nvSpPr>
            <p:spPr>
              <a:xfrm>
                <a:off x="2636824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08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2851138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09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eck 133"/>
              <p:cNvSpPr/>
              <p:nvPr/>
            </p:nvSpPr>
            <p:spPr>
              <a:xfrm>
                <a:off x="3065452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10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hteck 134"/>
              <p:cNvSpPr/>
              <p:nvPr/>
            </p:nvSpPr>
            <p:spPr>
              <a:xfrm>
                <a:off x="3279766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11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hteck 135"/>
              <p:cNvSpPr/>
              <p:nvPr/>
            </p:nvSpPr>
            <p:spPr>
              <a:xfrm>
                <a:off x="3494080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12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eck 137"/>
              <p:cNvSpPr/>
              <p:nvPr/>
            </p:nvSpPr>
            <p:spPr>
              <a:xfrm>
                <a:off x="3689344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13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hteck 138"/>
              <p:cNvSpPr/>
              <p:nvPr/>
            </p:nvSpPr>
            <p:spPr>
              <a:xfrm>
                <a:off x="3903657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14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hteck 139"/>
              <p:cNvSpPr/>
              <p:nvPr/>
            </p:nvSpPr>
            <p:spPr>
              <a:xfrm>
                <a:off x="4117972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15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hteck 140"/>
              <p:cNvSpPr/>
              <p:nvPr/>
            </p:nvSpPr>
            <p:spPr>
              <a:xfrm>
                <a:off x="4332285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16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hteck 141"/>
              <p:cNvSpPr/>
              <p:nvPr/>
            </p:nvSpPr>
            <p:spPr>
              <a:xfrm>
                <a:off x="4546600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17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hteck 142"/>
              <p:cNvSpPr/>
              <p:nvPr/>
            </p:nvSpPr>
            <p:spPr>
              <a:xfrm>
                <a:off x="4760913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18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hteck 144"/>
              <p:cNvSpPr/>
              <p:nvPr/>
            </p:nvSpPr>
            <p:spPr>
              <a:xfrm>
                <a:off x="4968878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19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hteck 145"/>
              <p:cNvSpPr/>
              <p:nvPr/>
            </p:nvSpPr>
            <p:spPr>
              <a:xfrm>
                <a:off x="5183191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20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hteck 146"/>
              <p:cNvSpPr/>
              <p:nvPr/>
            </p:nvSpPr>
            <p:spPr>
              <a:xfrm>
                <a:off x="5397506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21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hteck 147"/>
              <p:cNvSpPr/>
              <p:nvPr/>
            </p:nvSpPr>
            <p:spPr>
              <a:xfrm>
                <a:off x="5611819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22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hteck 148"/>
              <p:cNvSpPr/>
              <p:nvPr/>
            </p:nvSpPr>
            <p:spPr>
              <a:xfrm>
                <a:off x="5826134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23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hteck 149"/>
              <p:cNvSpPr/>
              <p:nvPr/>
            </p:nvSpPr>
            <p:spPr>
              <a:xfrm>
                <a:off x="6040448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24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hteck 151"/>
              <p:cNvSpPr/>
              <p:nvPr/>
            </p:nvSpPr>
            <p:spPr>
              <a:xfrm>
                <a:off x="6248412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25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hteck 152"/>
              <p:cNvSpPr/>
              <p:nvPr/>
            </p:nvSpPr>
            <p:spPr>
              <a:xfrm>
                <a:off x="6462725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26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hteck 153"/>
              <p:cNvSpPr/>
              <p:nvPr/>
            </p:nvSpPr>
            <p:spPr>
              <a:xfrm>
                <a:off x="6677040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27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hteck 154"/>
              <p:cNvSpPr/>
              <p:nvPr/>
            </p:nvSpPr>
            <p:spPr>
              <a:xfrm>
                <a:off x="6891353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28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hteck 155"/>
              <p:cNvSpPr/>
              <p:nvPr/>
            </p:nvSpPr>
            <p:spPr>
              <a:xfrm>
                <a:off x="7105668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19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hteck 156"/>
              <p:cNvSpPr/>
              <p:nvPr/>
            </p:nvSpPr>
            <p:spPr>
              <a:xfrm>
                <a:off x="7319982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30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hteck 158"/>
              <p:cNvSpPr/>
              <p:nvPr/>
            </p:nvSpPr>
            <p:spPr>
              <a:xfrm>
                <a:off x="7521596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31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hteck 159"/>
              <p:cNvSpPr/>
              <p:nvPr/>
            </p:nvSpPr>
            <p:spPr>
              <a:xfrm>
                <a:off x="7735909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32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hteck 160"/>
              <p:cNvSpPr/>
              <p:nvPr/>
            </p:nvSpPr>
            <p:spPr>
              <a:xfrm>
                <a:off x="7950224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33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hteck 161"/>
              <p:cNvSpPr/>
              <p:nvPr/>
            </p:nvSpPr>
            <p:spPr>
              <a:xfrm>
                <a:off x="8164537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34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hteck 162"/>
              <p:cNvSpPr/>
              <p:nvPr/>
            </p:nvSpPr>
            <p:spPr>
              <a:xfrm>
                <a:off x="8378852" y="6072206"/>
                <a:ext cx="214314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35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hteck 163"/>
              <p:cNvSpPr/>
              <p:nvPr/>
            </p:nvSpPr>
            <p:spPr>
              <a:xfrm>
                <a:off x="8593165" y="6072206"/>
                <a:ext cx="214315" cy="2143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36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hteck 165"/>
              <p:cNvSpPr/>
              <p:nvPr/>
            </p:nvSpPr>
            <p:spPr>
              <a:xfrm>
                <a:off x="1193776" y="6286519"/>
                <a:ext cx="785818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Periode 1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hteck 166"/>
              <p:cNvSpPr/>
              <p:nvPr/>
            </p:nvSpPr>
            <p:spPr>
              <a:xfrm>
                <a:off x="2093895" y="6286519"/>
                <a:ext cx="1143008" cy="152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Periode 2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hteck 167"/>
              <p:cNvSpPr/>
              <p:nvPr/>
            </p:nvSpPr>
            <p:spPr>
              <a:xfrm>
                <a:off x="3352792" y="6286519"/>
                <a:ext cx="1143008" cy="152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Periode 3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hteck 168"/>
              <p:cNvSpPr/>
              <p:nvPr/>
            </p:nvSpPr>
            <p:spPr>
              <a:xfrm>
                <a:off x="4613275" y="6286519"/>
                <a:ext cx="1143008" cy="152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Periode 4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hteck 169"/>
              <p:cNvSpPr/>
              <p:nvPr/>
            </p:nvSpPr>
            <p:spPr>
              <a:xfrm>
                <a:off x="5908685" y="6286519"/>
                <a:ext cx="1143008" cy="1524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Periode 5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hteck 170"/>
              <p:cNvSpPr/>
              <p:nvPr/>
            </p:nvSpPr>
            <p:spPr>
              <a:xfrm>
                <a:off x="7215206" y="6286519"/>
                <a:ext cx="1511311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AT" sz="1000" b="1" dirty="0">
                    <a:solidFill>
                      <a:schemeClr val="tx1"/>
                    </a:solidFill>
                  </a:rPr>
                  <a:t>Periode 6</a:t>
                </a:r>
                <a:endParaRPr lang="de-DE" sz="10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2291" name="Textfeld 3"/>
          <p:cNvSpPr txBox="1">
            <a:spLocks noChangeArrowheads="1"/>
          </p:cNvSpPr>
          <p:nvPr/>
        </p:nvSpPr>
        <p:spPr bwMode="auto">
          <a:xfrm>
            <a:off x="1044575" y="620713"/>
            <a:ext cx="1666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PROJECT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142875" y="1571625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WP0: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/>
              <a:t>Preparation</a:t>
            </a:r>
            <a:endParaRPr lang="de-DE" sz="1400" b="1" dirty="0"/>
          </a:p>
        </p:txBody>
      </p:sp>
      <p:sp>
        <p:nvSpPr>
          <p:cNvPr id="98" name="Rechteck 97"/>
          <p:cNvSpPr/>
          <p:nvPr/>
        </p:nvSpPr>
        <p:spPr>
          <a:xfrm>
            <a:off x="1143000" y="2143125"/>
            <a:ext cx="7643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WP1: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Transnational </a:t>
            </a:r>
            <a:r>
              <a:rPr lang="de-AT" sz="1400" b="1" dirty="0" err="1"/>
              <a:t>project</a:t>
            </a:r>
            <a:r>
              <a:rPr lang="de-AT" sz="1400" b="1" dirty="0"/>
              <a:t> </a:t>
            </a:r>
            <a:r>
              <a:rPr lang="de-AT" sz="1400" b="1" dirty="0" err="1"/>
              <a:t>management</a:t>
            </a:r>
            <a:r>
              <a:rPr lang="de-AT" sz="1400" b="1" dirty="0"/>
              <a:t> </a:t>
            </a:r>
            <a:r>
              <a:rPr lang="de-AT" sz="1400" b="1" dirty="0" err="1"/>
              <a:t>and</a:t>
            </a:r>
            <a:r>
              <a:rPr lang="de-AT" sz="1400" b="1" dirty="0"/>
              <a:t> </a:t>
            </a:r>
            <a:r>
              <a:rPr lang="de-AT" sz="1400" b="1" dirty="0" err="1"/>
              <a:t>coordination</a:t>
            </a:r>
            <a:endParaRPr lang="de-DE" sz="1400" b="1" dirty="0"/>
          </a:p>
        </p:txBody>
      </p:sp>
      <p:sp>
        <p:nvSpPr>
          <p:cNvPr id="99" name="Rechteck 98"/>
          <p:cNvSpPr/>
          <p:nvPr/>
        </p:nvSpPr>
        <p:spPr>
          <a:xfrm>
            <a:off x="1143000" y="2714625"/>
            <a:ext cx="7643813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WP2:</a:t>
            </a:r>
            <a:br>
              <a:rPr lang="de-AT" sz="1400" b="1" dirty="0"/>
            </a:br>
            <a:r>
              <a:rPr lang="de-AT" sz="1400" b="1" dirty="0"/>
              <a:t>Communication </a:t>
            </a:r>
            <a:r>
              <a:rPr lang="de-AT" sz="1400" b="1" dirty="0" err="1"/>
              <a:t>and</a:t>
            </a:r>
            <a:r>
              <a:rPr lang="de-AT" sz="1400" b="1" dirty="0"/>
              <a:t> </a:t>
            </a:r>
            <a:r>
              <a:rPr lang="de-AT" sz="1400" b="1" dirty="0" err="1"/>
              <a:t>dissemmination</a:t>
            </a:r>
            <a:r>
              <a:rPr lang="de-AT" sz="1400" b="1" dirty="0"/>
              <a:t> </a:t>
            </a:r>
            <a:endParaRPr lang="de-DE" sz="1400" b="1" dirty="0"/>
          </a:p>
        </p:txBody>
      </p:sp>
      <p:sp>
        <p:nvSpPr>
          <p:cNvPr id="102" name="Rechteck 101"/>
          <p:cNvSpPr/>
          <p:nvPr/>
        </p:nvSpPr>
        <p:spPr>
          <a:xfrm>
            <a:off x="1143000" y="3286125"/>
            <a:ext cx="32004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WP3:</a:t>
            </a:r>
            <a:br>
              <a:rPr lang="de-AT" sz="1400" b="1" dirty="0"/>
            </a:br>
            <a:r>
              <a:rPr lang="de-AT" sz="1400" b="1" dirty="0" err="1"/>
              <a:t>Climate</a:t>
            </a:r>
            <a:r>
              <a:rPr lang="de-AT" sz="1400" b="1" dirty="0"/>
              <a:t> Change</a:t>
            </a:r>
            <a:endParaRPr lang="de-DE" sz="1400" b="1" dirty="0"/>
          </a:p>
        </p:txBody>
      </p:sp>
      <p:sp>
        <p:nvSpPr>
          <p:cNvPr id="103" name="Rechteck 102"/>
          <p:cNvSpPr/>
          <p:nvPr/>
        </p:nvSpPr>
        <p:spPr>
          <a:xfrm>
            <a:off x="2428875" y="3857625"/>
            <a:ext cx="37988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WP4: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 err="1"/>
              <a:t>Water</a:t>
            </a:r>
            <a:r>
              <a:rPr lang="de-AT" sz="1400" b="1" dirty="0"/>
              <a:t> Resources </a:t>
            </a:r>
            <a:r>
              <a:rPr lang="de-AT" sz="1400" b="1" dirty="0" err="1"/>
              <a:t>Availability</a:t>
            </a:r>
            <a:endParaRPr lang="de-DE" sz="1400" b="1" dirty="0"/>
          </a:p>
        </p:txBody>
      </p:sp>
      <p:sp>
        <p:nvSpPr>
          <p:cNvPr id="104" name="Rechteck 103"/>
          <p:cNvSpPr/>
          <p:nvPr/>
        </p:nvSpPr>
        <p:spPr>
          <a:xfrm>
            <a:off x="2428875" y="4429125"/>
            <a:ext cx="3798888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WP5: </a:t>
            </a:r>
            <a:r>
              <a:rPr lang="de-AT" sz="1400" b="1" dirty="0"/>
              <a:t>Land </a:t>
            </a:r>
            <a:r>
              <a:rPr lang="de-AT" sz="1400" b="1" dirty="0" err="1"/>
              <a:t>Use</a:t>
            </a:r>
            <a:r>
              <a:rPr lang="de-AT" sz="1400" b="1" dirty="0"/>
              <a:t> </a:t>
            </a:r>
            <a:r>
              <a:rPr lang="de-AT" sz="1400" b="1" dirty="0" err="1"/>
              <a:t>and</a:t>
            </a:r>
            <a:r>
              <a:rPr lang="de-AT" sz="1400" b="1" dirty="0"/>
              <a:t> </a:t>
            </a:r>
            <a:r>
              <a:rPr lang="de-AT" sz="1400" b="1" dirty="0" err="1"/>
              <a:t>Water</a:t>
            </a:r>
            <a:r>
              <a:rPr lang="de-AT" sz="1400" b="1" dirty="0"/>
              <a:t> Quality</a:t>
            </a:r>
            <a:endParaRPr lang="de-DE" sz="1400" b="1" dirty="0"/>
          </a:p>
        </p:txBody>
      </p:sp>
      <p:sp>
        <p:nvSpPr>
          <p:cNvPr id="105" name="Rechteck 104"/>
          <p:cNvSpPr/>
          <p:nvPr/>
        </p:nvSpPr>
        <p:spPr>
          <a:xfrm>
            <a:off x="4357688" y="5000625"/>
            <a:ext cx="30226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WP6: </a:t>
            </a:r>
            <a:r>
              <a:rPr lang="de-AT" sz="1400" b="1" dirty="0" err="1"/>
              <a:t>Socio</a:t>
            </a:r>
            <a:r>
              <a:rPr lang="de-AT" sz="1400" b="1" dirty="0"/>
              <a:t>-Economy  (</a:t>
            </a:r>
            <a:r>
              <a:rPr lang="de-AT" sz="1400" b="1" dirty="0" err="1"/>
              <a:t>Risk</a:t>
            </a:r>
            <a:r>
              <a:rPr lang="de-AT" sz="1400" b="1" dirty="0"/>
              <a:t> </a:t>
            </a:r>
            <a:r>
              <a:rPr lang="de-AT" sz="1400" b="1" dirty="0" err="1"/>
              <a:t>Assessment</a:t>
            </a:r>
            <a:r>
              <a:rPr lang="de-AT" sz="1400" b="1" dirty="0"/>
              <a:t>)</a:t>
            </a:r>
            <a:endParaRPr lang="de-DE" sz="1400" b="1" dirty="0"/>
          </a:p>
        </p:txBody>
      </p:sp>
      <p:sp>
        <p:nvSpPr>
          <p:cNvPr id="106" name="Rechteck 105"/>
          <p:cNvSpPr/>
          <p:nvPr/>
        </p:nvSpPr>
        <p:spPr>
          <a:xfrm>
            <a:off x="6243638" y="5572125"/>
            <a:ext cx="250507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400" b="1" dirty="0"/>
              <a:t>WP7: </a:t>
            </a:r>
            <a:r>
              <a:rPr lang="de-AT" sz="1400" b="1" dirty="0"/>
              <a:t>Adaptation </a:t>
            </a:r>
            <a:r>
              <a:rPr lang="de-AT" sz="1400" b="1" dirty="0" err="1"/>
              <a:t>Measures</a:t>
            </a:r>
            <a:endParaRPr lang="de-DE" sz="1400" b="1" dirty="0"/>
          </a:p>
        </p:txBody>
      </p:sp>
      <p:cxnSp>
        <p:nvCxnSpPr>
          <p:cNvPr id="174" name="Gerade Verbindung 173"/>
          <p:cNvCxnSpPr/>
          <p:nvPr/>
        </p:nvCxnSpPr>
        <p:spPr>
          <a:xfrm rot="16200000" flipV="1">
            <a:off x="4446588" y="1722438"/>
            <a:ext cx="1587" cy="870108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1" name="Rectangle 177"/>
          <p:cNvSpPr>
            <a:spLocks noChangeArrowheads="1"/>
          </p:cNvSpPr>
          <p:nvPr/>
        </p:nvSpPr>
        <p:spPr bwMode="auto">
          <a:xfrm>
            <a:off x="539750" y="1176338"/>
            <a:ext cx="979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b="1"/>
              <a:t>May 2009</a:t>
            </a:r>
            <a:endParaRPr lang="de-DE" sz="1400" b="1"/>
          </a:p>
        </p:txBody>
      </p:sp>
      <p:sp>
        <p:nvSpPr>
          <p:cNvPr id="12302" name="Rectangle 178"/>
          <p:cNvSpPr>
            <a:spLocks noChangeArrowheads="1"/>
          </p:cNvSpPr>
          <p:nvPr/>
        </p:nvSpPr>
        <p:spPr bwMode="auto">
          <a:xfrm>
            <a:off x="8112125" y="1125538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1400" b="1"/>
              <a:t>April 2012</a:t>
            </a:r>
            <a:endParaRPr lang="de-DE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feld 3"/>
          <p:cNvSpPr txBox="1">
            <a:spLocks noChangeArrowheads="1"/>
          </p:cNvSpPr>
          <p:nvPr/>
        </p:nvSpPr>
        <p:spPr bwMode="auto">
          <a:xfrm>
            <a:off x="1085850" y="546100"/>
            <a:ext cx="1654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PROJECT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13315" name="Textfeld 100"/>
          <p:cNvSpPr txBox="1">
            <a:spLocks noChangeArrowheads="1"/>
          </p:cNvSpPr>
          <p:nvPr/>
        </p:nvSpPr>
        <p:spPr bwMode="auto">
          <a:xfrm>
            <a:off x="1187450" y="1557338"/>
            <a:ext cx="5545138" cy="36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rIns="90000" anchor="ctr"/>
          <a:lstStyle/>
          <a:p>
            <a:r>
              <a:rPr lang="de-AT" sz="2400" b="1">
                <a:latin typeface="Calibri" pitchFamily="34" charset="0"/>
              </a:rPr>
              <a:t>Projectpartners</a:t>
            </a:r>
            <a:endParaRPr lang="de-DE" sz="2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316" name="Rechteck 5"/>
          <p:cNvSpPr>
            <a:spLocks noChangeArrowheads="1"/>
          </p:cNvSpPr>
          <p:nvPr/>
        </p:nvSpPr>
        <p:spPr bwMode="auto">
          <a:xfrm>
            <a:off x="1187450" y="2276475"/>
            <a:ext cx="62642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The participating partners represent the geographical and meteorological diversity of SEE and show complementary expertise. Three types of partners from 9 countries, representing a multi-sectoral consortium, complement their functions and implement the activities to achieve the project objectives 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water suppliers</a:t>
            </a:r>
          </a:p>
          <a:p>
            <a:r>
              <a:rPr lang="en-US" b="1">
                <a:latin typeface="Calibri" pitchFamily="34" charset="0"/>
              </a:rPr>
              <a:t>governmental bodies</a:t>
            </a:r>
          </a:p>
          <a:p>
            <a:r>
              <a:rPr lang="en-US" b="1">
                <a:latin typeface="Calibri" pitchFamily="34" charset="0"/>
              </a:rPr>
              <a:t>research institutions </a:t>
            </a:r>
          </a:p>
          <a:p>
            <a:endParaRPr lang="en-US" b="1">
              <a:latin typeface="Calibri" pitchFamily="34" charset="0"/>
            </a:endParaRPr>
          </a:p>
          <a:p>
            <a:r>
              <a:rPr lang="en-US" b="1">
                <a:latin typeface="Calibri" pitchFamily="34" charset="0"/>
              </a:rPr>
              <a:t>representing national, regional and local levels with transnational orientation.</a:t>
            </a:r>
            <a:endParaRPr lang="de-AT" b="1">
              <a:latin typeface="Calibri" pitchFamily="34" charset="0"/>
            </a:endParaRPr>
          </a:p>
          <a:p>
            <a:pPr algn="just">
              <a:buFontTx/>
              <a:buChar char="-"/>
            </a:pP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3"/>
          <p:cNvSpPr txBox="1">
            <a:spLocks noChangeArrowheads="1"/>
          </p:cNvSpPr>
          <p:nvPr/>
        </p:nvSpPr>
        <p:spPr bwMode="auto">
          <a:xfrm>
            <a:off x="1114425" y="549275"/>
            <a:ext cx="2255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3200" b="1">
                <a:latin typeface="Calibri" pitchFamily="34" charset="0"/>
              </a:rPr>
              <a:t>Porjectgoals</a:t>
            </a:r>
            <a:endParaRPr lang="de-DE" sz="3200" b="1">
              <a:latin typeface="Calibri" pitchFamily="34" charset="0"/>
            </a:endParaRPr>
          </a:p>
        </p:txBody>
      </p:sp>
      <p:sp>
        <p:nvSpPr>
          <p:cNvPr id="14339" name="Textfeld 4"/>
          <p:cNvSpPr txBox="1">
            <a:spLocks noChangeArrowheads="1"/>
          </p:cNvSpPr>
          <p:nvPr/>
        </p:nvSpPr>
        <p:spPr bwMode="auto">
          <a:xfrm>
            <a:off x="1187450" y="1916113"/>
            <a:ext cx="6192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Water resources availability</a:t>
            </a:r>
          </a:p>
          <a:p>
            <a:r>
              <a:rPr lang="en-US">
                <a:latin typeface="Calibri" pitchFamily="34" charset="0"/>
              </a:rPr>
              <a:t>Safeguarding of a sustainable water supply for citiziens in different European regions till 2100 considering climate change</a:t>
            </a:r>
          </a:p>
        </p:txBody>
      </p:sp>
      <p:sp>
        <p:nvSpPr>
          <p:cNvPr id="14340" name="Textfeld 6"/>
          <p:cNvSpPr txBox="1">
            <a:spLocks noChangeArrowheads="1"/>
          </p:cNvSpPr>
          <p:nvPr/>
        </p:nvSpPr>
        <p:spPr bwMode="auto">
          <a:xfrm>
            <a:off x="1187450" y="3141663"/>
            <a:ext cx="62642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Land Use</a:t>
            </a:r>
          </a:p>
          <a:p>
            <a:r>
              <a:rPr lang="en-US">
                <a:latin typeface="Calibri" pitchFamily="34" charset="0"/>
              </a:rPr>
              <a:t>Those will change according to climate change. Therefore methods will be developed to assess the impacts of those land use changes on water</a:t>
            </a:r>
          </a:p>
        </p:txBody>
      </p:sp>
      <p:sp>
        <p:nvSpPr>
          <p:cNvPr id="14341" name="Textfeld 6"/>
          <p:cNvSpPr txBox="1">
            <a:spLocks noChangeArrowheads="1"/>
          </p:cNvSpPr>
          <p:nvPr/>
        </p:nvSpPr>
        <p:spPr bwMode="auto">
          <a:xfrm>
            <a:off x="1187450" y="4605338"/>
            <a:ext cx="6264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Water Supply</a:t>
            </a:r>
          </a:p>
          <a:p>
            <a:r>
              <a:rPr lang="en-US">
                <a:latin typeface="Calibri" pitchFamily="34" charset="0"/>
              </a:rPr>
              <a:t>Implemantation of measures in order to adapt watermanagemnt to climate and land use changes.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>
          <a:xfrm>
            <a:off x="900113" y="1484313"/>
            <a:ext cx="6335712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WP3: Climate Change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2555875" y="4005263"/>
            <a:ext cx="3024188" cy="7191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WP6: socio-economic evaluation (risk assessment)</a:t>
            </a:r>
          </a:p>
        </p:txBody>
      </p:sp>
      <p:sp>
        <p:nvSpPr>
          <p:cNvPr id="15364" name="Textfeld 3"/>
          <p:cNvSpPr txBox="1">
            <a:spLocks noChangeArrowheads="1"/>
          </p:cNvSpPr>
          <p:nvPr/>
        </p:nvSpPr>
        <p:spPr bwMode="auto">
          <a:xfrm>
            <a:off x="1085850" y="546100"/>
            <a:ext cx="241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 b="1">
                <a:latin typeface="Calibri" pitchFamily="34" charset="0"/>
              </a:rPr>
              <a:t>Goals and Results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900113" y="2492375"/>
            <a:ext cx="2519362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WP4: Water Resources Availability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427538" y="2492375"/>
            <a:ext cx="2808287" cy="8651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WP5: Land Use and Water Quality 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1042988" y="5300663"/>
            <a:ext cx="6337300" cy="5762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WP7: Adaptation Measures</a:t>
            </a:r>
          </a:p>
        </p:txBody>
      </p:sp>
      <p:sp>
        <p:nvSpPr>
          <p:cNvPr id="26" name="Pfeil nach unten 25"/>
          <p:cNvSpPr/>
          <p:nvPr/>
        </p:nvSpPr>
        <p:spPr>
          <a:xfrm>
            <a:off x="1908175" y="2060575"/>
            <a:ext cx="288925" cy="4318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7" name="Pfeil nach unten 26"/>
          <p:cNvSpPr/>
          <p:nvPr/>
        </p:nvSpPr>
        <p:spPr>
          <a:xfrm>
            <a:off x="5795963" y="2060575"/>
            <a:ext cx="288925" cy="4318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8" name="Pfeil nach unten 27"/>
          <p:cNvSpPr/>
          <p:nvPr/>
        </p:nvSpPr>
        <p:spPr>
          <a:xfrm>
            <a:off x="3922713" y="2133600"/>
            <a:ext cx="288925" cy="18002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9" name="Pfeil nach unten 28"/>
          <p:cNvSpPr/>
          <p:nvPr/>
        </p:nvSpPr>
        <p:spPr>
          <a:xfrm>
            <a:off x="3995738" y="4797425"/>
            <a:ext cx="288925" cy="503238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0" name="Pfeil nach unten 29"/>
          <p:cNvSpPr/>
          <p:nvPr/>
        </p:nvSpPr>
        <p:spPr>
          <a:xfrm>
            <a:off x="5795963" y="3429000"/>
            <a:ext cx="288925" cy="18002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1" name="Pfeil nach unten 30"/>
          <p:cNvSpPr/>
          <p:nvPr/>
        </p:nvSpPr>
        <p:spPr>
          <a:xfrm>
            <a:off x="1906588" y="3429000"/>
            <a:ext cx="288925" cy="18002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2" name="Pfeil nach unten 31"/>
          <p:cNvSpPr/>
          <p:nvPr/>
        </p:nvSpPr>
        <p:spPr>
          <a:xfrm rot="19120506">
            <a:off x="2843213" y="3357563"/>
            <a:ext cx="288925" cy="6477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3" name="Pfeil nach unten 32"/>
          <p:cNvSpPr/>
          <p:nvPr/>
        </p:nvSpPr>
        <p:spPr>
          <a:xfrm rot="2609670">
            <a:off x="5043488" y="3357563"/>
            <a:ext cx="288925" cy="647700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555875" y="4724400"/>
            <a:ext cx="3024188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WP6: socio-economic evaluation (risk assessment)</a:t>
            </a:r>
          </a:p>
        </p:txBody>
      </p:sp>
      <p:sp>
        <p:nvSpPr>
          <p:cNvPr id="16387" name="Textfeld 3"/>
          <p:cNvSpPr txBox="1">
            <a:spLocks noChangeArrowheads="1"/>
          </p:cNvSpPr>
          <p:nvPr/>
        </p:nvSpPr>
        <p:spPr bwMode="auto">
          <a:xfrm>
            <a:off x="1085850" y="546100"/>
            <a:ext cx="2435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AT" sz="2400" b="1">
                <a:latin typeface="Calibri" pitchFamily="34" charset="0"/>
              </a:rPr>
              <a:t>Goals and Results</a:t>
            </a:r>
            <a:endParaRPr lang="de-DE" sz="2400" b="1">
              <a:latin typeface="Calibri" pitchFamily="34" charset="0"/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900113" y="3860800"/>
            <a:ext cx="2808287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WP4: Water resources availability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4427538" y="3860800"/>
            <a:ext cx="2808287" cy="5762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WP5: land use and water quality 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1042988" y="5589588"/>
            <a:ext cx="6337300" cy="43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>
                <a:solidFill>
                  <a:schemeClr val="tx1"/>
                </a:solidFill>
              </a:rPr>
              <a:t>WP7: adaptation measures</a:t>
            </a:r>
          </a:p>
        </p:txBody>
      </p:sp>
      <p:sp>
        <p:nvSpPr>
          <p:cNvPr id="26" name="Pfeil nach unten 25"/>
          <p:cNvSpPr/>
          <p:nvPr/>
        </p:nvSpPr>
        <p:spPr>
          <a:xfrm>
            <a:off x="1908175" y="3573463"/>
            <a:ext cx="288925" cy="287337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7" name="Pfeil nach unten 26"/>
          <p:cNvSpPr/>
          <p:nvPr/>
        </p:nvSpPr>
        <p:spPr>
          <a:xfrm>
            <a:off x="5795963" y="3573463"/>
            <a:ext cx="288925" cy="287337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8" name="Pfeil nach unten 27"/>
          <p:cNvSpPr/>
          <p:nvPr/>
        </p:nvSpPr>
        <p:spPr>
          <a:xfrm>
            <a:off x="3924300" y="3644900"/>
            <a:ext cx="288925" cy="1008063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9" name="Pfeil nach unten 28"/>
          <p:cNvSpPr/>
          <p:nvPr/>
        </p:nvSpPr>
        <p:spPr>
          <a:xfrm>
            <a:off x="3995738" y="5300663"/>
            <a:ext cx="288925" cy="2889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0" name="Pfeil nach unten 29"/>
          <p:cNvSpPr/>
          <p:nvPr/>
        </p:nvSpPr>
        <p:spPr>
          <a:xfrm>
            <a:off x="5795963" y="4652963"/>
            <a:ext cx="288925" cy="9366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1" name="Pfeil nach unten 30"/>
          <p:cNvSpPr/>
          <p:nvPr/>
        </p:nvSpPr>
        <p:spPr>
          <a:xfrm>
            <a:off x="1908175" y="4652963"/>
            <a:ext cx="288925" cy="936625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2" name="Pfeil nach unten 31"/>
          <p:cNvSpPr/>
          <p:nvPr/>
        </p:nvSpPr>
        <p:spPr>
          <a:xfrm rot="19120506">
            <a:off x="2938463" y="4338638"/>
            <a:ext cx="288925" cy="395287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3" name="Pfeil nach unten 32"/>
          <p:cNvSpPr/>
          <p:nvPr/>
        </p:nvSpPr>
        <p:spPr>
          <a:xfrm rot="2609670">
            <a:off x="4692650" y="4295775"/>
            <a:ext cx="288925" cy="465138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6" name="Abgerundetes Rechteck 15"/>
          <p:cNvSpPr/>
          <p:nvPr/>
        </p:nvSpPr>
        <p:spPr>
          <a:xfrm>
            <a:off x="827088" y="1412875"/>
            <a:ext cx="6481762" cy="208756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7" name="Rechteck 16"/>
          <p:cNvSpPr/>
          <p:nvPr/>
        </p:nvSpPr>
        <p:spPr>
          <a:xfrm>
            <a:off x="1187450" y="1557338"/>
            <a:ext cx="2592388" cy="792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>
                <a:solidFill>
                  <a:schemeClr val="tx1"/>
                </a:solidFill>
              </a:rPr>
              <a:t>Selection of climate scenarios and models</a:t>
            </a:r>
          </a:p>
        </p:txBody>
      </p:sp>
      <p:sp>
        <p:nvSpPr>
          <p:cNvPr id="18" name="Rechteck 17"/>
          <p:cNvSpPr/>
          <p:nvPr/>
        </p:nvSpPr>
        <p:spPr>
          <a:xfrm>
            <a:off x="3924300" y="1557338"/>
            <a:ext cx="2376488" cy="7921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>
                <a:solidFill>
                  <a:schemeClr val="tx1"/>
                </a:solidFill>
              </a:rPr>
              <a:t>Downscaling techniques for regional impactstudies</a:t>
            </a:r>
          </a:p>
        </p:txBody>
      </p:sp>
      <p:sp>
        <p:nvSpPr>
          <p:cNvPr id="19" name="Rechteck 18"/>
          <p:cNvSpPr/>
          <p:nvPr/>
        </p:nvSpPr>
        <p:spPr>
          <a:xfrm>
            <a:off x="1187450" y="2492375"/>
            <a:ext cx="2160588" cy="792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>
                <a:solidFill>
                  <a:schemeClr val="tx1"/>
                </a:solidFill>
              </a:rPr>
              <a:t>Bias correction for simulation data</a:t>
            </a:r>
          </a:p>
        </p:txBody>
      </p:sp>
      <p:sp>
        <p:nvSpPr>
          <p:cNvPr id="16403" name="Textfeld 21"/>
          <p:cNvSpPr txBox="1">
            <a:spLocks noChangeArrowheads="1"/>
          </p:cNvSpPr>
          <p:nvPr/>
        </p:nvSpPr>
        <p:spPr bwMode="auto">
          <a:xfrm>
            <a:off x="6300788" y="1844675"/>
            <a:ext cx="935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AT" b="1"/>
              <a:t>WP3</a:t>
            </a:r>
          </a:p>
          <a:p>
            <a:r>
              <a:rPr lang="de-AT" b="1"/>
              <a:t>Data</a:t>
            </a:r>
          </a:p>
          <a:p>
            <a:r>
              <a:rPr lang="de-AT" b="1"/>
              <a:t>base</a:t>
            </a:r>
          </a:p>
        </p:txBody>
      </p:sp>
      <p:sp>
        <p:nvSpPr>
          <p:cNvPr id="21" name="Rechteck 20"/>
          <p:cNvSpPr/>
          <p:nvPr/>
        </p:nvSpPr>
        <p:spPr>
          <a:xfrm>
            <a:off x="3492500" y="2492375"/>
            <a:ext cx="2808288" cy="792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1600">
                <a:solidFill>
                  <a:schemeClr val="tx1"/>
                </a:solidFill>
              </a:rPr>
              <a:t>Assessment of uncertainties for precipitation and temperature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Microsoft Office PowerPoint</Application>
  <PresentationFormat>Экран (4:3)</PresentationFormat>
  <Paragraphs>275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 2</vt:lpstr>
      <vt:lpstr>Larissa-Design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PRISMA solutions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marina.mader</dc:creator>
  <cp:lastModifiedBy>User</cp:lastModifiedBy>
  <cp:revision>185</cp:revision>
  <dcterms:created xsi:type="dcterms:W3CDTF">2010-02-19T10:43:02Z</dcterms:created>
  <dcterms:modified xsi:type="dcterms:W3CDTF">2019-09-11T13:49:56Z</dcterms:modified>
</cp:coreProperties>
</file>