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0"/>
  </p:notesMasterIdLst>
  <p:handoutMasterIdLst>
    <p:handoutMasterId r:id="rId21"/>
  </p:handoutMasterIdLst>
  <p:sldIdLst>
    <p:sldId id="262" r:id="rId2"/>
    <p:sldId id="267" r:id="rId3"/>
    <p:sldId id="273" r:id="rId4"/>
    <p:sldId id="272" r:id="rId5"/>
    <p:sldId id="274" r:id="rId6"/>
    <p:sldId id="275" r:id="rId7"/>
    <p:sldId id="269" r:id="rId8"/>
    <p:sldId id="276" r:id="rId9"/>
    <p:sldId id="277" r:id="rId10"/>
    <p:sldId id="278" r:id="rId11"/>
    <p:sldId id="279" r:id="rId12"/>
    <p:sldId id="280" r:id="rId13"/>
    <p:sldId id="281" r:id="rId14"/>
    <p:sldId id="270" r:id="rId15"/>
    <p:sldId id="271" r:id="rId16"/>
    <p:sldId id="258" r:id="rId17"/>
    <p:sldId id="282" r:id="rId18"/>
    <p:sldId id="283" r:id="rId19"/>
  </p:sldIdLst>
  <p:sldSz cx="9144000" cy="6858000" type="screen4x3"/>
  <p:notesSz cx="9874250" cy="6797675"/>
  <p:defaultTextStyle>
    <a:defPPr>
      <a:defRPr lang="de-DE"/>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4C456"/>
    <a:srgbClr val="23B0E6"/>
    <a:srgbClr val="DCC601"/>
    <a:srgbClr val="A8C6EA"/>
    <a:srgbClr val="0E419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71" autoAdjust="0"/>
    <p:restoredTop sz="94622" autoAdjust="0"/>
  </p:normalViewPr>
  <p:slideViewPr>
    <p:cSldViewPr>
      <p:cViewPr varScale="1">
        <p:scale>
          <a:sx n="70" d="100"/>
          <a:sy n="70" d="100"/>
        </p:scale>
        <p:origin x="-53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4278313" cy="3397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de-AT"/>
          </a:p>
        </p:txBody>
      </p:sp>
      <p:sp>
        <p:nvSpPr>
          <p:cNvPr id="3" name="Datumsplatzhalter 2"/>
          <p:cNvSpPr>
            <a:spLocks noGrp="1"/>
          </p:cNvSpPr>
          <p:nvPr>
            <p:ph type="dt" sz="quarter" idx="1"/>
          </p:nvPr>
        </p:nvSpPr>
        <p:spPr>
          <a:xfrm>
            <a:off x="5592763" y="0"/>
            <a:ext cx="4279900" cy="339725"/>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586100D6-55CD-44A5-B495-1C21676F0232}" type="datetimeFigureOut">
              <a:rPr lang="de-AT"/>
              <a:pPr>
                <a:defRPr/>
              </a:pPr>
              <a:t>11.09.2019</a:t>
            </a:fld>
            <a:endParaRPr lang="de-AT"/>
          </a:p>
        </p:txBody>
      </p:sp>
      <p:sp>
        <p:nvSpPr>
          <p:cNvPr id="4" name="Fußzeilenplatzhalter 3"/>
          <p:cNvSpPr>
            <a:spLocks noGrp="1"/>
          </p:cNvSpPr>
          <p:nvPr>
            <p:ph type="ftr" sz="quarter" idx="2"/>
          </p:nvPr>
        </p:nvSpPr>
        <p:spPr>
          <a:xfrm>
            <a:off x="0" y="6456363"/>
            <a:ext cx="4278313" cy="3397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de-AT"/>
          </a:p>
        </p:txBody>
      </p:sp>
      <p:sp>
        <p:nvSpPr>
          <p:cNvPr id="5" name="Foliennummernplatzhalter 4"/>
          <p:cNvSpPr>
            <a:spLocks noGrp="1"/>
          </p:cNvSpPr>
          <p:nvPr>
            <p:ph type="sldNum" sz="quarter" idx="3"/>
          </p:nvPr>
        </p:nvSpPr>
        <p:spPr>
          <a:xfrm>
            <a:off x="5592763" y="6456363"/>
            <a:ext cx="4279900" cy="339725"/>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F691BCCC-9AB6-4997-BEAB-46FDE0894DA6}" type="slidenum">
              <a:rPr lang="de-AT"/>
              <a:pPr>
                <a:defRPr/>
              </a:pPr>
              <a:t>‹#›</a:t>
            </a:fld>
            <a:endParaRPr lang="de-A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4278313" cy="3397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de-AT"/>
          </a:p>
        </p:txBody>
      </p:sp>
      <p:sp>
        <p:nvSpPr>
          <p:cNvPr id="3" name="Datumsplatzhalter 2"/>
          <p:cNvSpPr>
            <a:spLocks noGrp="1"/>
          </p:cNvSpPr>
          <p:nvPr>
            <p:ph type="dt" idx="1"/>
          </p:nvPr>
        </p:nvSpPr>
        <p:spPr>
          <a:xfrm>
            <a:off x="5592763" y="0"/>
            <a:ext cx="4279900" cy="339725"/>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0546DEC-0162-4020-B996-218BB3C6A4BA}" type="datetimeFigureOut">
              <a:rPr lang="de-AT"/>
              <a:pPr>
                <a:defRPr/>
              </a:pPr>
              <a:t>11.09.2019</a:t>
            </a:fld>
            <a:endParaRPr lang="de-AT"/>
          </a:p>
        </p:txBody>
      </p:sp>
      <p:sp>
        <p:nvSpPr>
          <p:cNvPr id="4" name="Folienbildplatzhalter 3"/>
          <p:cNvSpPr>
            <a:spLocks noGrp="1" noRot="1" noChangeAspect="1"/>
          </p:cNvSpPr>
          <p:nvPr>
            <p:ph type="sldImg" idx="2"/>
          </p:nvPr>
        </p:nvSpPr>
        <p:spPr>
          <a:xfrm>
            <a:off x="3238500" y="509588"/>
            <a:ext cx="3397250" cy="254793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987425" y="3228975"/>
            <a:ext cx="7899400" cy="3059113"/>
          </a:xfrm>
          <a:prstGeom prst="rect">
            <a:avLst/>
          </a:prstGeom>
        </p:spPr>
        <p:txBody>
          <a:bodyPr vert="horz" lIns="91440" tIns="45720" rIns="91440" bIns="45720" rtlCol="0"/>
          <a:lstStyle/>
          <a:p>
            <a:pPr lvl="0"/>
            <a:r>
              <a:rPr lang="de-DE" noProof="0" smtClean="0"/>
              <a:t>Textmasterformat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AT" noProof="0"/>
          </a:p>
        </p:txBody>
      </p:sp>
      <p:sp>
        <p:nvSpPr>
          <p:cNvPr id="6" name="Fußzeilenplatzhalter 5"/>
          <p:cNvSpPr>
            <a:spLocks noGrp="1"/>
          </p:cNvSpPr>
          <p:nvPr>
            <p:ph type="ftr" sz="quarter" idx="4"/>
          </p:nvPr>
        </p:nvSpPr>
        <p:spPr>
          <a:xfrm>
            <a:off x="0" y="6456363"/>
            <a:ext cx="4278313" cy="3397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de-AT"/>
          </a:p>
        </p:txBody>
      </p:sp>
      <p:sp>
        <p:nvSpPr>
          <p:cNvPr id="7" name="Foliennummernplatzhalter 6"/>
          <p:cNvSpPr>
            <a:spLocks noGrp="1"/>
          </p:cNvSpPr>
          <p:nvPr>
            <p:ph type="sldNum" sz="quarter" idx="5"/>
          </p:nvPr>
        </p:nvSpPr>
        <p:spPr>
          <a:xfrm>
            <a:off x="5592763" y="6456363"/>
            <a:ext cx="4279900" cy="339725"/>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2C5C18B3-6072-4DA5-860F-B0B9D6CDBE58}" type="slidenum">
              <a:rPr lang="de-AT"/>
              <a:pPr>
                <a:defRPr/>
              </a:pPr>
              <a:t>‹#›</a:t>
            </a:fld>
            <a:endParaRPr lang="de-A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el und Inhal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Titel und Inhal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3.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14" descr="Sample X.jpg"/>
          <p:cNvPicPr>
            <a:picLocks noChangeAspect="1"/>
          </p:cNvPicPr>
          <p:nvPr/>
        </p:nvPicPr>
        <p:blipFill>
          <a:blip r:embed="rId2"/>
          <a:srcRect/>
          <a:stretch>
            <a:fillRect/>
          </a:stretch>
        </p:blipFill>
        <p:spPr bwMode="auto">
          <a:xfrm>
            <a:off x="0" y="3644900"/>
            <a:ext cx="9144000" cy="3705225"/>
          </a:xfrm>
          <a:prstGeom prst="rect">
            <a:avLst/>
          </a:prstGeom>
          <a:noFill/>
          <a:ln w="9525">
            <a:noFill/>
            <a:miter lim="800000"/>
            <a:headEnd/>
            <a:tailEnd/>
          </a:ln>
        </p:spPr>
      </p:pic>
      <p:pic>
        <p:nvPicPr>
          <p:cNvPr id="1027" name="Grafik 3"/>
          <p:cNvPicPr>
            <a:picLocks noChangeAspect="1"/>
          </p:cNvPicPr>
          <p:nvPr/>
        </p:nvPicPr>
        <p:blipFill>
          <a:blip r:embed="rId3"/>
          <a:srcRect/>
          <a:stretch>
            <a:fillRect/>
          </a:stretch>
        </p:blipFill>
        <p:spPr bwMode="auto">
          <a:xfrm>
            <a:off x="250825" y="333375"/>
            <a:ext cx="2881313" cy="1176338"/>
          </a:xfrm>
          <a:prstGeom prst="rect">
            <a:avLst/>
          </a:prstGeom>
          <a:noFill/>
          <a:ln w="9525">
            <a:noFill/>
            <a:miter lim="800000"/>
            <a:headEnd/>
            <a:tailEnd/>
          </a:ln>
        </p:spPr>
      </p:pic>
      <p:sp>
        <p:nvSpPr>
          <p:cNvPr id="1028" name="Textplatzhalter 3"/>
          <p:cNvSpPr txBox="1">
            <a:spLocks/>
          </p:cNvSpPr>
          <p:nvPr/>
        </p:nvSpPr>
        <p:spPr bwMode="auto">
          <a:xfrm>
            <a:off x="468313" y="4332288"/>
            <a:ext cx="3959225" cy="768350"/>
          </a:xfrm>
          <a:prstGeom prst="rect">
            <a:avLst/>
          </a:prstGeom>
          <a:solidFill>
            <a:srgbClr val="A8C6EA">
              <a:alpha val="79999"/>
            </a:srgbClr>
          </a:solidFill>
          <a:ln w="9525">
            <a:solidFill>
              <a:schemeClr val="accent1"/>
            </a:solidFill>
            <a:miter lim="800000"/>
            <a:headEnd/>
            <a:tailEnd/>
          </a:ln>
        </p:spPr>
        <p:txBody>
          <a:bodyPr anchor="ctr">
            <a:spAutoFit/>
          </a:bodyPr>
          <a:lstStyle/>
          <a:p>
            <a:pPr>
              <a:spcBef>
                <a:spcPct val="20000"/>
              </a:spcBef>
              <a:buFont typeface="Arial" pitchFamily="34" charset="0"/>
              <a:buNone/>
            </a:pPr>
            <a:r>
              <a:rPr lang="hu-HU" sz="2000">
                <a:solidFill>
                  <a:schemeClr val="bg1"/>
                </a:solidFill>
                <a:latin typeface="Trebuchet MS" pitchFamily="34" charset="0"/>
                <a:ea typeface="ＭＳ Ｐゴシック"/>
                <a:cs typeface="ＭＳ Ｐゴシック"/>
              </a:rPr>
              <a:t>6 Novem</a:t>
            </a:r>
            <a:r>
              <a:rPr lang="en-GB" sz="2000">
                <a:solidFill>
                  <a:schemeClr val="bg1"/>
                </a:solidFill>
                <a:latin typeface="Trebuchet MS" pitchFamily="34" charset="0"/>
                <a:ea typeface="ＭＳ Ｐゴシック"/>
                <a:cs typeface="ＭＳ Ｐゴシック"/>
              </a:rPr>
              <a:t>ber 2012 |</a:t>
            </a:r>
            <a:r>
              <a:rPr lang="hu-HU" sz="2000">
                <a:solidFill>
                  <a:schemeClr val="bg1"/>
                </a:solidFill>
                <a:latin typeface="Trebuchet MS" pitchFamily="34" charset="0"/>
                <a:ea typeface="ＭＳ Ｐゴシック"/>
                <a:cs typeface="ＭＳ Ｐゴシック"/>
              </a:rPr>
              <a:t>Budapest</a:t>
            </a:r>
            <a:r>
              <a:rPr lang="en-GB" sz="2000">
                <a:solidFill>
                  <a:schemeClr val="bg1"/>
                </a:solidFill>
                <a:latin typeface="Trebuchet MS" pitchFamily="34" charset="0"/>
                <a:ea typeface="ＭＳ Ｐゴシック"/>
                <a:cs typeface="ＭＳ Ｐゴシック"/>
              </a:rPr>
              <a:t>, </a:t>
            </a:r>
            <a:endParaRPr lang="hu-HU" sz="2000">
              <a:solidFill>
                <a:schemeClr val="bg1"/>
              </a:solidFill>
              <a:latin typeface="Trebuchet MS" pitchFamily="34" charset="0"/>
              <a:ea typeface="ＭＳ Ｐゴシック"/>
              <a:cs typeface="ＭＳ Ｐゴシック"/>
            </a:endParaRPr>
          </a:p>
          <a:p>
            <a:pPr>
              <a:spcBef>
                <a:spcPct val="20000"/>
              </a:spcBef>
              <a:buFont typeface="Arial" pitchFamily="34" charset="0"/>
              <a:buNone/>
            </a:pPr>
            <a:r>
              <a:rPr lang="hu-HU" sz="2000">
                <a:solidFill>
                  <a:schemeClr val="bg1"/>
                </a:solidFill>
                <a:latin typeface="Trebuchet MS" pitchFamily="34" charset="0"/>
                <a:ea typeface="ＭＳ Ｐゴシック"/>
                <a:cs typeface="ＭＳ Ｐゴシック"/>
              </a:rPr>
              <a:t>Hungary</a:t>
            </a:r>
            <a:endParaRPr lang="en-GB" sz="2000">
              <a:solidFill>
                <a:schemeClr val="bg1"/>
              </a:solidFill>
              <a:latin typeface="Trebuchet MS" pitchFamily="34" charset="0"/>
              <a:ea typeface="ＭＳ Ｐゴシック"/>
              <a:cs typeface="ＭＳ Ｐゴシック"/>
            </a:endParaRPr>
          </a:p>
        </p:txBody>
      </p:sp>
      <p:sp>
        <p:nvSpPr>
          <p:cNvPr id="7" name="Titel 1"/>
          <p:cNvSpPr>
            <a:spLocks noGrp="1"/>
          </p:cNvSpPr>
          <p:nvPr>
            <p:ph type="ctrTitle" idx="4294967295"/>
          </p:nvPr>
        </p:nvSpPr>
        <p:spPr>
          <a:xfrm>
            <a:off x="250825" y="1911350"/>
            <a:ext cx="8713788" cy="2022475"/>
          </a:xfrm>
          <a:prstGeom prst="rect">
            <a:avLst/>
          </a:prstGeom>
        </p:spPr>
        <p:txBody>
          <a:bodyPr>
            <a:normAutofit fontScale="90000"/>
          </a:bodyPr>
          <a:lstStyle/>
          <a:p>
            <a:pPr algn="l" eaLnBrk="1" fontAlgn="auto" hangingPunct="1">
              <a:spcAft>
                <a:spcPts val="0"/>
              </a:spcAft>
              <a:defRPr/>
            </a:pPr>
            <a:r>
              <a:rPr lang="hu-HU" sz="3600" b="1" dirty="0" smtClean="0">
                <a:solidFill>
                  <a:srgbClr val="191919"/>
                </a:solidFill>
                <a:latin typeface="Trebuchet MS Bold"/>
                <a:ea typeface="ＭＳ Ｐゴシック" pitchFamily="34" charset="-128"/>
              </a:rPr>
              <a:t>WORKFLOW FOR IMPLEMENTATION </a:t>
            </a:r>
            <a:r>
              <a:rPr lang="hu-HU" sz="3600" b="1" dirty="0" err="1" smtClean="0">
                <a:solidFill>
                  <a:srgbClr val="191919"/>
                </a:solidFill>
                <a:latin typeface="Trebuchet MS Bold"/>
                <a:ea typeface="ＭＳ Ｐゴシック" pitchFamily="34" charset="-128"/>
              </a:rPr>
              <a:t>in</a:t>
            </a:r>
            <a:r>
              <a:rPr lang="hu-HU" sz="3600" b="1" dirty="0" smtClean="0">
                <a:solidFill>
                  <a:srgbClr val="191919"/>
                </a:solidFill>
                <a:latin typeface="Trebuchet MS Bold"/>
                <a:ea typeface="ＭＳ Ｐゴシック" pitchFamily="34" charset="-128"/>
              </a:rPr>
              <a:t> PA4</a:t>
            </a:r>
            <a:br>
              <a:rPr lang="hu-HU" sz="3600" b="1" dirty="0" smtClean="0">
                <a:solidFill>
                  <a:srgbClr val="191919"/>
                </a:solidFill>
                <a:latin typeface="Trebuchet MS Bold"/>
                <a:ea typeface="ＭＳ Ｐゴシック" pitchFamily="34" charset="-128"/>
              </a:rPr>
            </a:br>
            <a:r>
              <a:rPr lang="hu-HU" sz="3600" b="1" dirty="0" smtClean="0">
                <a:solidFill>
                  <a:srgbClr val="191919"/>
                </a:solidFill>
                <a:latin typeface="Trebuchet MS Bold"/>
                <a:ea typeface="ＭＳ Ｐゴシック" pitchFamily="34" charset="-128"/>
              </a:rPr>
              <a:t>(From </a:t>
            </a:r>
            <a:r>
              <a:rPr lang="hu-HU" sz="3600" b="1" dirty="0" err="1" smtClean="0">
                <a:solidFill>
                  <a:srgbClr val="191919"/>
                </a:solidFill>
                <a:latin typeface="Trebuchet MS Bold"/>
                <a:ea typeface="ＭＳ Ｐゴシック" pitchFamily="34" charset="-128"/>
              </a:rPr>
              <a:t>actions</a:t>
            </a:r>
            <a:r>
              <a:rPr lang="hu-HU" sz="3600" b="1" dirty="0" smtClean="0">
                <a:solidFill>
                  <a:srgbClr val="191919"/>
                </a:solidFill>
                <a:latin typeface="Trebuchet MS Bold"/>
                <a:ea typeface="ＭＳ Ｐゴシック" pitchFamily="34" charset="-128"/>
              </a:rPr>
              <a:t> to </a:t>
            </a:r>
            <a:r>
              <a:rPr lang="hu-HU" sz="3600" b="1" dirty="0" err="1" smtClean="0">
                <a:solidFill>
                  <a:srgbClr val="191919"/>
                </a:solidFill>
                <a:latin typeface="Trebuchet MS Bold"/>
                <a:ea typeface="ＭＳ Ｐゴシック" pitchFamily="34" charset="-128"/>
              </a:rPr>
              <a:t>road-maps</a:t>
            </a:r>
            <a:r>
              <a:rPr lang="hu-HU" sz="3600" b="1" dirty="0" smtClean="0">
                <a:solidFill>
                  <a:srgbClr val="191919"/>
                </a:solidFill>
                <a:latin typeface="Trebuchet MS Bold"/>
                <a:ea typeface="ＭＳ Ｐゴシック" pitchFamily="34" charset="-128"/>
              </a:rPr>
              <a:t>)</a:t>
            </a:r>
            <a:r>
              <a:rPr lang="en-GB" sz="3600" b="1" dirty="0" smtClean="0">
                <a:solidFill>
                  <a:srgbClr val="191919"/>
                </a:solidFill>
                <a:latin typeface="Trebuchet MS Bold"/>
                <a:ea typeface="ＭＳ Ｐゴシック" pitchFamily="34" charset="-128"/>
              </a:rPr>
              <a:t/>
            </a:r>
            <a:br>
              <a:rPr lang="en-GB" sz="3600" b="1" dirty="0" smtClean="0">
                <a:solidFill>
                  <a:srgbClr val="191919"/>
                </a:solidFill>
                <a:latin typeface="Trebuchet MS Bold"/>
                <a:ea typeface="ＭＳ Ｐゴシック" pitchFamily="34" charset="-128"/>
              </a:rPr>
            </a:br>
            <a:r>
              <a:rPr lang="en-GB" sz="3600" b="1" dirty="0" smtClean="0">
                <a:solidFill>
                  <a:srgbClr val="191919"/>
                </a:solidFill>
                <a:latin typeface="Trebuchet MS Bold"/>
                <a:ea typeface="ＭＳ Ｐゴシック" pitchFamily="34" charset="-128"/>
              </a:rPr>
              <a:t/>
            </a:r>
            <a:br>
              <a:rPr lang="en-GB" sz="3600" b="1" dirty="0" smtClean="0">
                <a:solidFill>
                  <a:srgbClr val="191919"/>
                </a:solidFill>
                <a:latin typeface="Trebuchet MS Bold"/>
                <a:ea typeface="ＭＳ Ｐゴシック" pitchFamily="34" charset="-128"/>
              </a:rPr>
            </a:br>
            <a:r>
              <a:rPr lang="en-GB" sz="3600" b="1" dirty="0" smtClean="0">
                <a:solidFill>
                  <a:srgbClr val="191919"/>
                </a:solidFill>
                <a:latin typeface="Trebuchet MS Bold"/>
                <a:ea typeface="ＭＳ Ｐゴシック" pitchFamily="34" charset="-128"/>
              </a:rPr>
              <a:t/>
            </a:r>
            <a:br>
              <a:rPr lang="en-GB" sz="3600" b="1" dirty="0" smtClean="0">
                <a:solidFill>
                  <a:srgbClr val="191919"/>
                </a:solidFill>
                <a:latin typeface="Trebuchet MS Bold"/>
                <a:ea typeface="ＭＳ Ｐゴシック" pitchFamily="34" charset="-128"/>
              </a:rPr>
            </a:br>
            <a:endParaRPr lang="en-GB" sz="3600" b="1" dirty="0">
              <a:solidFill>
                <a:srgbClr val="191919"/>
              </a:solidFill>
              <a:latin typeface="Trebuchet MS Bold"/>
              <a:ea typeface="ＭＳ Ｐゴシック" pitchFamily="34" charset="-128"/>
            </a:endParaRPr>
          </a:p>
        </p:txBody>
      </p:sp>
      <p:sp>
        <p:nvSpPr>
          <p:cNvPr id="1030" name="Titel 1"/>
          <p:cNvSpPr txBox="1">
            <a:spLocks/>
          </p:cNvSpPr>
          <p:nvPr/>
        </p:nvSpPr>
        <p:spPr bwMode="auto">
          <a:xfrm>
            <a:off x="395288" y="2632075"/>
            <a:ext cx="7772400" cy="941388"/>
          </a:xfrm>
          <a:prstGeom prst="rect">
            <a:avLst/>
          </a:prstGeom>
          <a:noFill/>
          <a:ln w="9525">
            <a:noFill/>
            <a:miter lim="800000"/>
            <a:headEnd/>
            <a:tailEnd/>
          </a:ln>
        </p:spPr>
        <p:txBody>
          <a:bodyPr anchor="ctr"/>
          <a:lstStyle/>
          <a:p>
            <a:endParaRPr lang="en-GB" sz="2700">
              <a:solidFill>
                <a:srgbClr val="94C456"/>
              </a:solidFill>
              <a:latin typeface="Trebuchet MS Bold"/>
              <a:ea typeface="ＭＳ Ｐゴシック"/>
              <a:cs typeface="ＭＳ Ｐゴシック"/>
            </a:endParaRPr>
          </a:p>
        </p:txBody>
      </p:sp>
      <p:pic>
        <p:nvPicPr>
          <p:cNvPr id="1031" name="Picture 17"/>
          <p:cNvPicPr>
            <a:picLocks noChangeAspect="1"/>
          </p:cNvPicPr>
          <p:nvPr/>
        </p:nvPicPr>
        <p:blipFill>
          <a:blip r:embed="rId4"/>
          <a:srcRect/>
          <a:stretch>
            <a:fillRect/>
          </a:stretch>
        </p:blipFill>
        <p:spPr bwMode="auto">
          <a:xfrm>
            <a:off x="3935413" y="1628775"/>
            <a:ext cx="5208587" cy="152400"/>
          </a:xfrm>
          <a:prstGeom prst="rect">
            <a:avLst/>
          </a:prstGeom>
          <a:noFill/>
          <a:ln w="9525">
            <a:noFill/>
            <a:miter lim="800000"/>
            <a:headEnd/>
            <a:tailEnd/>
          </a:ln>
        </p:spPr>
      </p:pic>
      <p:sp>
        <p:nvSpPr>
          <p:cNvPr id="1032" name="Szövegdoboz 8"/>
          <p:cNvSpPr txBox="1">
            <a:spLocks noChangeArrowheads="1"/>
          </p:cNvSpPr>
          <p:nvPr/>
        </p:nvSpPr>
        <p:spPr bwMode="auto">
          <a:xfrm>
            <a:off x="4787900" y="6165850"/>
            <a:ext cx="4356100" cy="338138"/>
          </a:xfrm>
          <a:prstGeom prst="rect">
            <a:avLst/>
          </a:prstGeom>
          <a:solidFill>
            <a:schemeClr val="accent1"/>
          </a:solidFill>
          <a:ln w="9525">
            <a:solidFill>
              <a:schemeClr val="accent1"/>
            </a:solidFill>
            <a:miter lim="800000"/>
            <a:headEnd/>
            <a:tailEnd/>
          </a:ln>
        </p:spPr>
        <p:txBody>
          <a:bodyPr>
            <a:spAutoFit/>
          </a:bodyPr>
          <a:lstStyle/>
          <a:p>
            <a:pPr>
              <a:lnSpc>
                <a:spcPct val="80000"/>
              </a:lnSpc>
            </a:pPr>
            <a:r>
              <a:rPr lang="en-GB" sz="2000">
                <a:solidFill>
                  <a:schemeClr val="bg1"/>
                </a:solidFill>
                <a:latin typeface="Trebuchet MS" pitchFamily="34" charset="0"/>
              </a:rPr>
              <a:t>László Perger Co</a:t>
            </a:r>
            <a:r>
              <a:rPr lang="hu-HU" sz="2000">
                <a:solidFill>
                  <a:schemeClr val="bg1"/>
                </a:solidFill>
                <a:latin typeface="Trebuchet MS" pitchFamily="34" charset="0"/>
              </a:rPr>
              <a:t>-co</a:t>
            </a:r>
            <a:r>
              <a:rPr lang="en-GB" sz="2000">
                <a:solidFill>
                  <a:schemeClr val="bg1"/>
                </a:solidFill>
                <a:latin typeface="Trebuchet MS" pitchFamily="34" charset="0"/>
              </a:rPr>
              <a:t>ordinator of PA4</a:t>
            </a:r>
          </a:p>
        </p:txBody>
      </p:sp>
      <p:pic>
        <p:nvPicPr>
          <p:cNvPr id="1033" name="Kép 8" descr="Logo-05_envir-risks"/>
          <p:cNvPicPr>
            <a:picLocks noChangeAspect="1" noChangeArrowheads="1"/>
          </p:cNvPicPr>
          <p:nvPr/>
        </p:nvPicPr>
        <p:blipFill>
          <a:blip r:embed="rId5"/>
          <a:srcRect/>
          <a:stretch>
            <a:fillRect/>
          </a:stretch>
        </p:blipFill>
        <p:spPr bwMode="auto">
          <a:xfrm>
            <a:off x="3059113" y="333375"/>
            <a:ext cx="2952750" cy="1150938"/>
          </a:xfrm>
          <a:prstGeom prst="rect">
            <a:avLst/>
          </a:prstGeom>
          <a:noFill/>
          <a:ln w="9525">
            <a:noFill/>
            <a:miter lim="800000"/>
            <a:headEnd/>
            <a:tailEnd/>
          </a:ln>
        </p:spPr>
      </p:pic>
      <p:pic>
        <p:nvPicPr>
          <p:cNvPr id="1034" name="Kép 9" descr="Logo-06_biodiversity"/>
          <p:cNvPicPr>
            <a:picLocks noChangeAspect="1" noChangeArrowheads="1"/>
          </p:cNvPicPr>
          <p:nvPr/>
        </p:nvPicPr>
        <p:blipFill>
          <a:blip r:embed="rId6"/>
          <a:srcRect/>
          <a:stretch>
            <a:fillRect/>
          </a:stretch>
        </p:blipFill>
        <p:spPr bwMode="auto">
          <a:xfrm>
            <a:off x="6084888" y="333375"/>
            <a:ext cx="2808287" cy="1223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5"/>
          <p:cNvCxnSpPr/>
          <p:nvPr/>
        </p:nvCxnSpPr>
        <p:spPr>
          <a:xfrm flipH="1">
            <a:off x="250825" y="1366838"/>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7" name="Inhaltsplatzhalter 2"/>
          <p:cNvSpPr>
            <a:spLocks noGrp="1"/>
          </p:cNvSpPr>
          <p:nvPr>
            <p:ph idx="4294967295"/>
          </p:nvPr>
        </p:nvSpPr>
        <p:spPr>
          <a:xfrm>
            <a:off x="250825" y="1543050"/>
            <a:ext cx="8713788" cy="4478338"/>
          </a:xfrm>
          <a:prstGeom prst="rect">
            <a:avLst/>
          </a:prstGeom>
        </p:spPr>
        <p:txBody>
          <a:bodyPr>
            <a:normAutofit fontScale="92500" lnSpcReduction="20000"/>
          </a:bodyPr>
          <a:lstStyle/>
          <a:p>
            <a:pPr eaLnBrk="1" hangingPunct="1">
              <a:buFont typeface="Arial" pitchFamily="34" charset="0"/>
              <a:buNone/>
              <a:defRPr/>
            </a:pPr>
            <a:r>
              <a:rPr lang="en-GB" sz="2000" b="1" dirty="0" smtClean="0">
                <a:latin typeface="Trebuchet MS" pitchFamily="34" charset="0"/>
              </a:rPr>
              <a:t>ROAD-MAPS</a:t>
            </a:r>
            <a:r>
              <a:rPr lang="en-GB" sz="2000" dirty="0" smtClean="0">
                <a:latin typeface="Trebuchet MS" pitchFamily="34" charset="0"/>
              </a:rPr>
              <a:t> (briefly summarized by Actions groups)</a:t>
            </a:r>
          </a:p>
          <a:p>
            <a:pPr eaLnBrk="1" hangingPunct="1">
              <a:buFont typeface="Arial" pitchFamily="34" charset="0"/>
              <a:buNone/>
              <a:defRPr/>
            </a:pPr>
            <a:endParaRPr lang="en-GB" sz="2000" dirty="0" smtClean="0">
              <a:latin typeface="Trebuchet MS" pitchFamily="34" charset="0"/>
            </a:endParaRPr>
          </a:p>
          <a:p>
            <a:pPr marL="457200" indent="-457200" eaLnBrk="1" fontAlgn="auto" hangingPunct="1">
              <a:spcAft>
                <a:spcPts val="0"/>
              </a:spcAft>
              <a:buFont typeface="Arial" pitchFamily="34" charset="0"/>
              <a:buNone/>
              <a:defRPr/>
            </a:pPr>
            <a:r>
              <a:rPr lang="hu-HU" sz="2000" b="1" dirty="0" smtClean="0">
                <a:latin typeface="Trebuchet MS" pitchFamily="34" charset="0"/>
              </a:rPr>
              <a:t>2.	</a:t>
            </a:r>
            <a:r>
              <a:rPr lang="en-GB" sz="2000" b="1" dirty="0" smtClean="0">
                <a:latin typeface="Trebuchet MS" pitchFamily="34" charset="0"/>
              </a:rPr>
              <a:t>Actions </a:t>
            </a:r>
            <a:r>
              <a:rPr lang="en-GB" sz="2000" b="1" dirty="0" smtClean="0">
                <a:solidFill>
                  <a:srgbClr val="FF0000"/>
                </a:solidFill>
                <a:latin typeface="Trebuchet MS" pitchFamily="34" charset="0"/>
              </a:rPr>
              <a:t>for stronger EU by strengthening of cooperation between sub-regions, sub-basins, region countries and neighbourhood  countries </a:t>
            </a:r>
            <a:r>
              <a:rPr lang="en-GB" sz="2000" b="1" dirty="0" smtClean="0">
                <a:latin typeface="Trebuchet MS" pitchFamily="34" charset="0"/>
              </a:rPr>
              <a:t>(in case of Water Quality: Action 2 &amp; 6)</a:t>
            </a:r>
          </a:p>
          <a:p>
            <a:pPr lvl="1" eaLnBrk="1" hangingPunct="1">
              <a:buFont typeface="Wingdings" pitchFamily="2" charset="2"/>
              <a:buChar char="Ø"/>
              <a:defRPr/>
            </a:pPr>
            <a:r>
              <a:rPr lang="en-GB" sz="2000" dirty="0" smtClean="0">
                <a:latin typeface="Trebuchet MS" pitchFamily="34" charset="0"/>
              </a:rPr>
              <a:t>Milestones</a:t>
            </a:r>
            <a:r>
              <a:rPr lang="en-GB" sz="1600" dirty="0" smtClean="0">
                <a:latin typeface="Trebuchet MS" pitchFamily="34" charset="0"/>
              </a:rPr>
              <a:t>:</a:t>
            </a:r>
            <a:r>
              <a:rPr lang="hu-HU" sz="1600" dirty="0" smtClean="0">
                <a:latin typeface="Trebuchet MS" pitchFamily="34" charset="0"/>
              </a:rPr>
              <a:t> </a:t>
            </a:r>
            <a:r>
              <a:rPr lang="en-GB" sz="1600" dirty="0" smtClean="0">
                <a:latin typeface="Trebuchet MS" pitchFamily="34" charset="0"/>
              </a:rPr>
              <a:t>Strengthening of cooperation in sub-basins between countries by development of management plans and between authorities (</a:t>
            </a:r>
            <a:r>
              <a:rPr lang="en-GB" sz="1600" dirty="0" err="1" smtClean="0">
                <a:latin typeface="Trebuchet MS" pitchFamily="34" charset="0"/>
              </a:rPr>
              <a:t>agricult</a:t>
            </a:r>
            <a:r>
              <a:rPr lang="en-GB" sz="1600" dirty="0" smtClean="0">
                <a:latin typeface="Trebuchet MS" pitchFamily="34" charset="0"/>
              </a:rPr>
              <a:t>. &amp; </a:t>
            </a:r>
            <a:r>
              <a:rPr lang="en-GB" sz="1600" dirty="0" err="1" smtClean="0">
                <a:latin typeface="Trebuchet MS" pitchFamily="34" charset="0"/>
              </a:rPr>
              <a:t>enviro</a:t>
            </a:r>
            <a:r>
              <a:rPr lang="en-GB" sz="1600" dirty="0" smtClean="0">
                <a:latin typeface="Trebuchet MS" pitchFamily="34" charset="0"/>
              </a:rPr>
              <a:t>.)</a:t>
            </a:r>
          </a:p>
          <a:p>
            <a:pPr lvl="1" eaLnBrk="1" hangingPunct="1">
              <a:buFont typeface="Wingdings" pitchFamily="2" charset="2"/>
              <a:buChar char="Ø"/>
              <a:defRPr/>
            </a:pPr>
            <a:r>
              <a:rPr lang="en-GB" sz="2000" dirty="0" smtClean="0">
                <a:latin typeface="Trebuchet MS" pitchFamily="34" charset="0"/>
              </a:rPr>
              <a:t>Works:</a:t>
            </a:r>
            <a:r>
              <a:rPr lang="en-GB" sz="1600" dirty="0" smtClean="0">
                <a:latin typeface="Trebuchet MS" pitchFamily="34" charset="0"/>
              </a:rPr>
              <a:t> Developments and updating tasks, management planning, Action Plan making for dialog between authorities</a:t>
            </a:r>
          </a:p>
          <a:p>
            <a:pPr lvl="1" eaLnBrk="1" hangingPunct="1">
              <a:buFont typeface="Wingdings" pitchFamily="2" charset="2"/>
              <a:buChar char="Ø"/>
              <a:defRPr/>
            </a:pPr>
            <a:r>
              <a:rPr lang="en-GB" sz="2000" dirty="0" smtClean="0">
                <a:latin typeface="Trebuchet MS" pitchFamily="34" charset="0"/>
              </a:rPr>
              <a:t>Outputs:</a:t>
            </a:r>
            <a:r>
              <a:rPr lang="en-GB" sz="1600" dirty="0" smtClean="0">
                <a:latin typeface="Trebuchet MS" pitchFamily="34" charset="0"/>
              </a:rPr>
              <a:t> management plans (2nd ITRBMP, Danube Delta,</a:t>
            </a:r>
            <a:r>
              <a:rPr lang="hu-HU" sz="1600" dirty="0" smtClean="0">
                <a:latin typeface="Trebuchet MS" pitchFamily="34" charset="0"/>
              </a:rPr>
              <a:t> </a:t>
            </a:r>
            <a:r>
              <a:rPr lang="en-GB" sz="1600" dirty="0" smtClean="0">
                <a:latin typeface="Trebuchet MS" pitchFamily="34" charset="0"/>
              </a:rPr>
              <a:t>Prut,</a:t>
            </a:r>
            <a:r>
              <a:rPr lang="hu-HU" sz="1600" dirty="0" smtClean="0">
                <a:latin typeface="Trebuchet MS" pitchFamily="34" charset="0"/>
              </a:rPr>
              <a:t> </a:t>
            </a:r>
            <a:r>
              <a:rPr lang="en-GB" sz="1600" dirty="0" smtClean="0">
                <a:latin typeface="Trebuchet MS" pitchFamily="34" charset="0"/>
              </a:rPr>
              <a:t>Sava RBA,2nd Sava RBMP), Action Plan</a:t>
            </a:r>
          </a:p>
          <a:p>
            <a:pPr lvl="1" eaLnBrk="1" hangingPunct="1">
              <a:buFont typeface="Wingdings" pitchFamily="2" charset="2"/>
              <a:buChar char="Ø"/>
              <a:defRPr/>
            </a:pPr>
            <a:r>
              <a:rPr lang="en-GB" sz="2000" dirty="0" smtClean="0">
                <a:latin typeface="Trebuchet MS" pitchFamily="34" charset="0"/>
              </a:rPr>
              <a:t>Responsible: </a:t>
            </a:r>
            <a:r>
              <a:rPr lang="en-GB" sz="1600" dirty="0" smtClean="0">
                <a:latin typeface="Trebuchet MS" pitchFamily="34" charset="0"/>
              </a:rPr>
              <a:t>interested countries  with help of ICPDR, ICPDR Tisza Group, Sava Com. </a:t>
            </a:r>
          </a:p>
          <a:p>
            <a:pPr lvl="1" eaLnBrk="1" hangingPunct="1">
              <a:buFont typeface="Wingdings" pitchFamily="2" charset="2"/>
              <a:buChar char="Ø"/>
              <a:defRPr/>
            </a:pPr>
            <a:r>
              <a:rPr lang="en-GB" sz="2000" dirty="0" smtClean="0">
                <a:latin typeface="Trebuchet MS" pitchFamily="34" charset="0"/>
              </a:rPr>
              <a:t>Project</a:t>
            </a:r>
            <a:r>
              <a:rPr lang="hu-HU" sz="2000" dirty="0" smtClean="0">
                <a:latin typeface="Trebuchet MS" pitchFamily="34" charset="0"/>
              </a:rPr>
              <a:t> </a:t>
            </a:r>
            <a:r>
              <a:rPr lang="hu-HU" sz="2000" dirty="0" err="1" smtClean="0">
                <a:latin typeface="Trebuchet MS" pitchFamily="34" charset="0"/>
              </a:rPr>
              <a:t>examples</a:t>
            </a:r>
            <a:r>
              <a:rPr lang="en-GB" sz="2000" dirty="0" smtClean="0">
                <a:latin typeface="Trebuchet MS" pitchFamily="34" charset="0"/>
              </a:rPr>
              <a:t>: </a:t>
            </a:r>
            <a:r>
              <a:rPr lang="en-GB" sz="1600" dirty="0" smtClean="0">
                <a:latin typeface="Trebuchet MS" pitchFamily="34" charset="0"/>
              </a:rPr>
              <a:t>Case studies on Tisza sub-basin, Pro Tisza, Early warning water quality monitoring…, Danube Delta Sub-basin Analysis Report, Danube Delta Management Plan, Prut Management Plan</a:t>
            </a:r>
            <a:endParaRPr lang="en-GB" sz="2000" dirty="0" smtClean="0">
              <a:latin typeface="Trebuchet MS" pitchFamily="34" charset="0"/>
            </a:endParaRPr>
          </a:p>
          <a:p>
            <a:pPr lvl="1" eaLnBrk="1" hangingPunct="1">
              <a:buFont typeface="Wingdings" pitchFamily="2" charset="2"/>
              <a:buChar char="Ø"/>
              <a:defRPr/>
            </a:pPr>
            <a:r>
              <a:rPr lang="en-GB" sz="2000" dirty="0" smtClean="0">
                <a:latin typeface="Trebuchet MS" pitchFamily="34" charset="0"/>
              </a:rPr>
              <a:t>Deadline:</a:t>
            </a:r>
            <a:r>
              <a:rPr lang="en-GB" sz="1700" dirty="0" smtClean="0">
                <a:latin typeface="Trebuchet MS" pitchFamily="34" charset="0"/>
              </a:rPr>
              <a:t>2012-2020</a:t>
            </a:r>
          </a:p>
          <a:p>
            <a:pPr lvl="1" eaLnBrk="1" hangingPunct="1">
              <a:buFont typeface="Wingdings" pitchFamily="2" charset="2"/>
              <a:buChar char="Ø"/>
              <a:defRPr/>
            </a:pPr>
            <a:r>
              <a:rPr lang="en-GB" sz="2000" dirty="0" smtClean="0">
                <a:latin typeface="Trebuchet MS" pitchFamily="34" charset="0"/>
              </a:rPr>
              <a:t>Funding:</a:t>
            </a:r>
            <a:r>
              <a:rPr lang="en-GB" sz="1600" dirty="0" smtClean="0">
                <a:latin typeface="Trebuchet MS" pitchFamily="34" charset="0"/>
              </a:rPr>
              <a:t> EU</a:t>
            </a:r>
          </a:p>
        </p:txBody>
      </p:sp>
      <p:sp>
        <p:nvSpPr>
          <p:cNvPr id="10244" name="Textfeld 7"/>
          <p:cNvSpPr txBox="1">
            <a:spLocks noChangeArrowheads="1"/>
          </p:cNvSpPr>
          <p:nvPr/>
        </p:nvSpPr>
        <p:spPr bwMode="auto">
          <a:xfrm>
            <a:off x="0" y="6524625"/>
            <a:ext cx="9144000" cy="307975"/>
          </a:xfrm>
          <a:prstGeom prst="rect">
            <a:avLst/>
          </a:prstGeom>
          <a:noFill/>
          <a:ln w="9525">
            <a:noFill/>
            <a:miter lim="800000"/>
            <a:headEnd/>
            <a:tailEnd/>
          </a:ln>
        </p:spPr>
        <p:txBody>
          <a:bodyPr>
            <a:spAutoFit/>
          </a:bodyPr>
          <a:lstStyle/>
          <a:p>
            <a:pPr algn="ctr"/>
            <a:r>
              <a:rPr lang="de-AT" sz="1400" b="1">
                <a:solidFill>
                  <a:srgbClr val="0E4194"/>
                </a:solidFill>
                <a:latin typeface="Trebuchet MS" pitchFamily="34" charset="0"/>
              </a:rPr>
              <a:t>EU S</a:t>
            </a:r>
            <a:r>
              <a:rPr lang="de-AT" sz="1200" b="1">
                <a:solidFill>
                  <a:srgbClr val="0E4194"/>
                </a:solidFill>
                <a:latin typeface="Trebuchet MS" pitchFamily="34" charset="0"/>
              </a:rPr>
              <a:t>TRATEGY FOR THE </a:t>
            </a:r>
            <a:r>
              <a:rPr lang="de-AT" sz="1400" b="1">
                <a:solidFill>
                  <a:srgbClr val="0E4194"/>
                </a:solidFill>
                <a:latin typeface="Trebuchet MS" pitchFamily="34" charset="0"/>
              </a:rPr>
              <a:t>D</a:t>
            </a:r>
            <a:r>
              <a:rPr lang="de-AT" sz="1200" b="1">
                <a:solidFill>
                  <a:srgbClr val="0E4194"/>
                </a:solidFill>
                <a:latin typeface="Trebuchet MS" pitchFamily="34" charset="0"/>
              </a:rPr>
              <a:t>ANUBE</a:t>
            </a:r>
            <a:r>
              <a:rPr lang="de-AT" sz="1400" b="1">
                <a:solidFill>
                  <a:srgbClr val="0E4194"/>
                </a:solidFill>
                <a:latin typeface="Trebuchet MS" pitchFamily="34" charset="0"/>
              </a:rPr>
              <a:t> R</a:t>
            </a:r>
            <a:r>
              <a:rPr lang="de-AT" sz="1200" b="1">
                <a:solidFill>
                  <a:srgbClr val="0E4194"/>
                </a:solidFill>
                <a:latin typeface="Trebuchet MS" pitchFamily="34" charset="0"/>
              </a:rPr>
              <a:t>EGION</a:t>
            </a:r>
            <a:r>
              <a:rPr lang="de-AT" sz="1400" b="1">
                <a:solidFill>
                  <a:srgbClr val="0E4194"/>
                </a:solidFill>
                <a:latin typeface="Trebuchet MS" pitchFamily="34" charset="0"/>
              </a:rPr>
              <a:t> (EUSDR)  |  www.danube-region.eu</a:t>
            </a:r>
          </a:p>
        </p:txBody>
      </p:sp>
      <p:pic>
        <p:nvPicPr>
          <p:cNvPr id="10245" name="Grafik 3"/>
          <p:cNvPicPr>
            <a:picLocks noChangeAspect="1"/>
          </p:cNvPicPr>
          <p:nvPr/>
        </p:nvPicPr>
        <p:blipFill>
          <a:blip r:embed="rId2"/>
          <a:srcRect/>
          <a:stretch>
            <a:fillRect/>
          </a:stretch>
        </p:blipFill>
        <p:spPr bwMode="auto">
          <a:xfrm>
            <a:off x="179388" y="188913"/>
            <a:ext cx="2879725" cy="1035050"/>
          </a:xfrm>
          <a:prstGeom prst="rect">
            <a:avLst/>
          </a:prstGeom>
          <a:noFill/>
          <a:ln w="9525">
            <a:noFill/>
            <a:miter lim="800000"/>
            <a:headEnd/>
            <a:tailEnd/>
          </a:ln>
        </p:spPr>
      </p:pic>
      <p:pic>
        <p:nvPicPr>
          <p:cNvPr id="10246" name="Kép 8" descr="Logo-05_envir-risks"/>
          <p:cNvPicPr>
            <a:picLocks noChangeAspect="1" noChangeArrowheads="1"/>
          </p:cNvPicPr>
          <p:nvPr/>
        </p:nvPicPr>
        <p:blipFill>
          <a:blip r:embed="rId3"/>
          <a:srcRect/>
          <a:stretch>
            <a:fillRect/>
          </a:stretch>
        </p:blipFill>
        <p:spPr bwMode="auto">
          <a:xfrm>
            <a:off x="3059113" y="188913"/>
            <a:ext cx="2952750" cy="1079500"/>
          </a:xfrm>
          <a:prstGeom prst="rect">
            <a:avLst/>
          </a:prstGeom>
          <a:noFill/>
          <a:ln w="9525">
            <a:noFill/>
            <a:miter lim="800000"/>
            <a:headEnd/>
            <a:tailEnd/>
          </a:ln>
        </p:spPr>
      </p:pic>
      <p:pic>
        <p:nvPicPr>
          <p:cNvPr id="10247" name="Kép 9" descr="Logo-06_biodiversity"/>
          <p:cNvPicPr>
            <a:picLocks noChangeAspect="1" noChangeArrowheads="1"/>
          </p:cNvPicPr>
          <p:nvPr/>
        </p:nvPicPr>
        <p:blipFill>
          <a:blip r:embed="rId4"/>
          <a:srcRect/>
          <a:stretch>
            <a:fillRect/>
          </a:stretch>
        </p:blipFill>
        <p:spPr bwMode="auto">
          <a:xfrm>
            <a:off x="6084888" y="188913"/>
            <a:ext cx="2808287" cy="107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5"/>
          <p:cNvCxnSpPr/>
          <p:nvPr/>
        </p:nvCxnSpPr>
        <p:spPr>
          <a:xfrm flipH="1">
            <a:off x="250825" y="1366838"/>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7" name="Inhaltsplatzhalter 2"/>
          <p:cNvSpPr>
            <a:spLocks noGrp="1"/>
          </p:cNvSpPr>
          <p:nvPr>
            <p:ph idx="4294967295"/>
          </p:nvPr>
        </p:nvSpPr>
        <p:spPr>
          <a:xfrm>
            <a:off x="250825" y="1412875"/>
            <a:ext cx="8642350" cy="5111750"/>
          </a:xfrm>
          <a:prstGeom prst="rect">
            <a:avLst/>
          </a:prstGeom>
        </p:spPr>
        <p:txBody>
          <a:bodyPr>
            <a:normAutofit fontScale="77500" lnSpcReduction="20000"/>
          </a:bodyPr>
          <a:lstStyle/>
          <a:p>
            <a:pPr eaLnBrk="1" hangingPunct="1">
              <a:buFont typeface="Arial" pitchFamily="34" charset="0"/>
              <a:buNone/>
              <a:defRPr/>
            </a:pPr>
            <a:r>
              <a:rPr lang="en-US" sz="2000" b="1" dirty="0" smtClean="0">
                <a:latin typeface="Trebuchet MS" pitchFamily="34" charset="0"/>
              </a:rPr>
              <a:t>ROAD-MAPS</a:t>
            </a:r>
            <a:r>
              <a:rPr lang="en-US" sz="2000" dirty="0" smtClean="0">
                <a:latin typeface="Trebuchet MS" pitchFamily="34" charset="0"/>
              </a:rPr>
              <a:t> (briefly summarized by Actions groups)</a:t>
            </a:r>
          </a:p>
          <a:p>
            <a:pPr eaLnBrk="1" hangingPunct="1">
              <a:buFont typeface="Arial" pitchFamily="34" charset="0"/>
              <a:buNone/>
              <a:defRPr/>
            </a:pPr>
            <a:endParaRPr lang="en-US" sz="2000" dirty="0" smtClean="0">
              <a:latin typeface="Trebuchet MS" pitchFamily="34" charset="0"/>
            </a:endParaRPr>
          </a:p>
          <a:p>
            <a:pPr marL="457200" indent="-457200" eaLnBrk="1" fontAlgn="auto" hangingPunct="1">
              <a:spcAft>
                <a:spcPts val="0"/>
              </a:spcAft>
              <a:buFont typeface="Arial" pitchFamily="34" charset="0"/>
              <a:buNone/>
              <a:defRPr/>
            </a:pPr>
            <a:r>
              <a:rPr lang="hu-HU" sz="2000" b="1" dirty="0" smtClean="0">
                <a:latin typeface="Trebuchet MS" pitchFamily="34" charset="0"/>
              </a:rPr>
              <a:t>3.	</a:t>
            </a:r>
            <a:r>
              <a:rPr lang="en-US" sz="2000" b="1" dirty="0" smtClean="0">
                <a:latin typeface="Trebuchet MS" pitchFamily="34" charset="0"/>
              </a:rPr>
              <a:t>Actions </a:t>
            </a:r>
            <a:r>
              <a:rPr lang="en-US" sz="2000" b="1" dirty="0" smtClean="0">
                <a:solidFill>
                  <a:srgbClr val="FF0000"/>
                </a:solidFill>
                <a:latin typeface="Trebuchet MS" pitchFamily="34" charset="0"/>
              </a:rPr>
              <a:t>for region development, innovation and competitiveness </a:t>
            </a:r>
            <a:r>
              <a:rPr lang="en-US" sz="2000" b="1" dirty="0" smtClean="0">
                <a:latin typeface="Trebuchet MS" pitchFamily="34" charset="0"/>
              </a:rPr>
              <a:t>(in case of Water Quality: Action 3, 4, 5, 8 &amp; 10)</a:t>
            </a:r>
          </a:p>
          <a:p>
            <a:pPr lvl="1" eaLnBrk="1" hangingPunct="1">
              <a:buFont typeface="Wingdings" pitchFamily="2" charset="2"/>
              <a:buChar char="Ø"/>
              <a:defRPr/>
            </a:pPr>
            <a:r>
              <a:rPr lang="en-GB" sz="2000" b="1" dirty="0" smtClean="0">
                <a:latin typeface="Trebuchet MS" pitchFamily="34" charset="0"/>
              </a:rPr>
              <a:t>Milestones</a:t>
            </a:r>
            <a:r>
              <a:rPr lang="en-GB" sz="1600" b="1" dirty="0" smtClean="0">
                <a:latin typeface="Trebuchet MS" pitchFamily="34" charset="0"/>
              </a:rPr>
              <a:t>: </a:t>
            </a:r>
            <a:r>
              <a:rPr lang="en-GB" sz="1600" dirty="0" smtClean="0">
                <a:latin typeface="Trebuchet MS" pitchFamily="34" charset="0"/>
              </a:rPr>
              <a:t>Improvement of databases and GIS information systems, JTS3 and JTS1, implementation  of UWWT and upgrading  by technology development,  </a:t>
            </a:r>
            <a:r>
              <a:rPr lang="en-US" sz="1600" dirty="0" smtClean="0">
                <a:latin typeface="Trebuchet MS" pitchFamily="34" charset="0"/>
              </a:rPr>
              <a:t>decreasing </a:t>
            </a:r>
            <a:r>
              <a:rPr lang="en-GB" sz="1600" dirty="0" smtClean="0">
                <a:latin typeface="Trebuchet MS" pitchFamily="34" charset="0"/>
              </a:rPr>
              <a:t>of nutrient contamination by creating buffer zones and by WWT in less than 2000 PE settlements, treating hazardous substances and contaminated sludge by implementation of projects and knowledge transferring, reducing existing water continuity interruption in the Danube River Basin considering sediment management and regime restoration as well</a:t>
            </a:r>
          </a:p>
          <a:p>
            <a:pPr lvl="1" eaLnBrk="1" hangingPunct="1">
              <a:buFont typeface="Wingdings" pitchFamily="2" charset="2"/>
              <a:buChar char="Ø"/>
              <a:defRPr/>
            </a:pPr>
            <a:r>
              <a:rPr lang="en-GB" sz="2000" b="1" dirty="0" smtClean="0">
                <a:latin typeface="Trebuchet MS" pitchFamily="34" charset="0"/>
              </a:rPr>
              <a:t>Works:</a:t>
            </a:r>
            <a:r>
              <a:rPr lang="en-GB" sz="2000" dirty="0" smtClean="0">
                <a:latin typeface="Trebuchet MS" pitchFamily="34" charset="0"/>
              </a:rPr>
              <a:t> as in Milestones</a:t>
            </a:r>
            <a:endParaRPr lang="en-GB" sz="1600" dirty="0" smtClean="0">
              <a:latin typeface="Trebuchet MS" pitchFamily="34" charset="0"/>
            </a:endParaRPr>
          </a:p>
          <a:p>
            <a:pPr lvl="1" eaLnBrk="1" hangingPunct="1">
              <a:buFont typeface="Wingdings" pitchFamily="2" charset="2"/>
              <a:buChar char="Ø"/>
              <a:defRPr/>
            </a:pPr>
            <a:r>
              <a:rPr lang="en-GB" sz="2000" b="1" dirty="0" smtClean="0">
                <a:latin typeface="Trebuchet MS" pitchFamily="34" charset="0"/>
              </a:rPr>
              <a:t>Outputs:</a:t>
            </a:r>
            <a:r>
              <a:rPr lang="hu-HU" sz="2000" b="1" dirty="0" smtClean="0">
                <a:latin typeface="Trebuchet MS" pitchFamily="34" charset="0"/>
              </a:rPr>
              <a:t> </a:t>
            </a:r>
            <a:r>
              <a:rPr lang="en-US" sz="2000" dirty="0" smtClean="0">
                <a:latin typeface="Trebuchet MS" pitchFamily="34" charset="0"/>
              </a:rPr>
              <a:t>Inventories</a:t>
            </a:r>
            <a:r>
              <a:rPr lang="en-GB" sz="2000" dirty="0" smtClean="0">
                <a:latin typeface="Trebuchet MS" pitchFamily="34" charset="0"/>
              </a:rPr>
              <a:t>, surveys, feasibility and preparatory studies, investments, projects, programmes,</a:t>
            </a:r>
            <a:endParaRPr lang="en-GB" sz="1600" dirty="0" smtClean="0">
              <a:latin typeface="Trebuchet MS" pitchFamily="34" charset="0"/>
            </a:endParaRPr>
          </a:p>
          <a:p>
            <a:pPr lvl="1" eaLnBrk="1" hangingPunct="1">
              <a:buFont typeface="Wingdings" pitchFamily="2" charset="2"/>
              <a:buChar char="Ø"/>
              <a:defRPr/>
            </a:pPr>
            <a:r>
              <a:rPr lang="en-GB" sz="2000" b="1" dirty="0" smtClean="0">
                <a:latin typeface="Trebuchet MS" pitchFamily="34" charset="0"/>
              </a:rPr>
              <a:t>Responsible:</a:t>
            </a:r>
            <a:r>
              <a:rPr lang="en-GB" sz="2000" dirty="0" smtClean="0">
                <a:latin typeface="Trebuchet MS" pitchFamily="34" charset="0"/>
              </a:rPr>
              <a:t> </a:t>
            </a:r>
            <a:r>
              <a:rPr lang="en-GB" sz="1600" dirty="0" smtClean="0">
                <a:latin typeface="Trebuchet MS" pitchFamily="34" charset="0"/>
              </a:rPr>
              <a:t>interested countries  with help of ICPDR, ICPDR, ICPDR Tisza Group, Sava Com., national institutions, regional associations </a:t>
            </a:r>
          </a:p>
          <a:p>
            <a:pPr lvl="1" eaLnBrk="1" hangingPunct="1">
              <a:buFont typeface="Wingdings" pitchFamily="2" charset="2"/>
              <a:buChar char="Ø"/>
              <a:defRPr/>
            </a:pPr>
            <a:r>
              <a:rPr lang="en-GB" sz="2000" b="1" dirty="0" smtClean="0">
                <a:latin typeface="Trebuchet MS" pitchFamily="34" charset="0"/>
              </a:rPr>
              <a:t>Project</a:t>
            </a:r>
            <a:r>
              <a:rPr lang="hu-HU" sz="2000" b="1" dirty="0" smtClean="0">
                <a:latin typeface="Trebuchet MS" pitchFamily="34" charset="0"/>
              </a:rPr>
              <a:t> </a:t>
            </a:r>
            <a:r>
              <a:rPr lang="hu-HU" sz="2000" b="1" dirty="0" err="1" smtClean="0">
                <a:latin typeface="Trebuchet MS" pitchFamily="34" charset="0"/>
              </a:rPr>
              <a:t>examples</a:t>
            </a:r>
            <a:r>
              <a:rPr lang="en-GB" sz="2000" b="1" dirty="0" smtClean="0">
                <a:latin typeface="Trebuchet MS" pitchFamily="34" charset="0"/>
              </a:rPr>
              <a:t>: </a:t>
            </a:r>
            <a:r>
              <a:rPr lang="en-GB" sz="1600" dirty="0" smtClean="0">
                <a:latin typeface="Trebuchet MS" pitchFamily="34" charset="0"/>
              </a:rPr>
              <a:t>Development of databases on inventories related to ARS, CS and MS, Further development of TNMN database, Development of database on inventories on HS, Monitoring survey on the Danube, Preparation of the JDS3 Report, Monitoring survey on the Tisza, </a:t>
            </a:r>
            <a:r>
              <a:rPr lang="en-GB" sz="1700" dirty="0" smtClean="0">
                <a:latin typeface="Trebuchet MS" pitchFamily="34" charset="0"/>
              </a:rPr>
              <a:t>Preparation of the JTS1 Report, Survey and assessment  of hydro-ecology of the Tisza river, Membrane technology for specific contamination, Blue Danube, Programme for eco-friendly and site specific waste water treatment in case less then 2000 PE settlements, Survey on buffer zones, Feasibility study for restoring continuity at the Iron Gate dams, Danube Sediment management, Environmental status of Sediment, Water and Biota in the Sava River basin, </a:t>
            </a:r>
          </a:p>
          <a:p>
            <a:pPr lvl="1" eaLnBrk="1" hangingPunct="1">
              <a:buFont typeface="Wingdings" pitchFamily="2" charset="2"/>
              <a:buChar char="Ø"/>
              <a:defRPr/>
            </a:pPr>
            <a:r>
              <a:rPr lang="en-GB" sz="2000" b="1" dirty="0" smtClean="0">
                <a:latin typeface="Trebuchet MS" pitchFamily="34" charset="0"/>
              </a:rPr>
              <a:t>Deadline</a:t>
            </a:r>
            <a:r>
              <a:rPr lang="en-GB" sz="2000" dirty="0" smtClean="0">
                <a:latin typeface="Trebuchet MS" pitchFamily="34" charset="0"/>
              </a:rPr>
              <a:t>:</a:t>
            </a:r>
            <a:r>
              <a:rPr lang="en-GB" sz="1700" dirty="0" smtClean="0">
                <a:latin typeface="Trebuchet MS" pitchFamily="34" charset="0"/>
              </a:rPr>
              <a:t>2012-2020</a:t>
            </a:r>
          </a:p>
          <a:p>
            <a:pPr lvl="1" eaLnBrk="1" hangingPunct="1">
              <a:buFont typeface="Wingdings" pitchFamily="2" charset="2"/>
              <a:buChar char="Ø"/>
              <a:defRPr/>
            </a:pPr>
            <a:r>
              <a:rPr lang="en-GB" sz="2000" b="1" dirty="0" smtClean="0">
                <a:latin typeface="Trebuchet MS" pitchFamily="34" charset="0"/>
              </a:rPr>
              <a:t>Funding:</a:t>
            </a:r>
            <a:r>
              <a:rPr lang="en-GB" sz="1600" dirty="0" smtClean="0">
                <a:latin typeface="Trebuchet MS" pitchFamily="34" charset="0"/>
              </a:rPr>
              <a:t> EU</a:t>
            </a:r>
          </a:p>
        </p:txBody>
      </p:sp>
      <p:sp>
        <p:nvSpPr>
          <p:cNvPr id="11268" name="Textfeld 7"/>
          <p:cNvSpPr txBox="1">
            <a:spLocks noChangeArrowheads="1"/>
          </p:cNvSpPr>
          <p:nvPr/>
        </p:nvSpPr>
        <p:spPr bwMode="auto">
          <a:xfrm>
            <a:off x="0" y="6524625"/>
            <a:ext cx="9144000" cy="307975"/>
          </a:xfrm>
          <a:prstGeom prst="rect">
            <a:avLst/>
          </a:prstGeom>
          <a:noFill/>
          <a:ln w="9525">
            <a:noFill/>
            <a:miter lim="800000"/>
            <a:headEnd/>
            <a:tailEnd/>
          </a:ln>
        </p:spPr>
        <p:txBody>
          <a:bodyPr>
            <a:spAutoFit/>
          </a:bodyPr>
          <a:lstStyle/>
          <a:p>
            <a:pPr algn="ctr"/>
            <a:r>
              <a:rPr lang="de-AT" sz="1400" b="1">
                <a:solidFill>
                  <a:srgbClr val="0E4194"/>
                </a:solidFill>
                <a:latin typeface="Trebuchet MS" pitchFamily="34" charset="0"/>
              </a:rPr>
              <a:t>EU S</a:t>
            </a:r>
            <a:r>
              <a:rPr lang="de-AT" sz="1200" b="1">
                <a:solidFill>
                  <a:srgbClr val="0E4194"/>
                </a:solidFill>
                <a:latin typeface="Trebuchet MS" pitchFamily="34" charset="0"/>
              </a:rPr>
              <a:t>TRATEGY FOR THE </a:t>
            </a:r>
            <a:r>
              <a:rPr lang="de-AT" sz="1400" b="1">
                <a:solidFill>
                  <a:srgbClr val="0E4194"/>
                </a:solidFill>
                <a:latin typeface="Trebuchet MS" pitchFamily="34" charset="0"/>
              </a:rPr>
              <a:t>D</a:t>
            </a:r>
            <a:r>
              <a:rPr lang="de-AT" sz="1200" b="1">
                <a:solidFill>
                  <a:srgbClr val="0E4194"/>
                </a:solidFill>
                <a:latin typeface="Trebuchet MS" pitchFamily="34" charset="0"/>
              </a:rPr>
              <a:t>ANUBE</a:t>
            </a:r>
            <a:r>
              <a:rPr lang="de-AT" sz="1400" b="1">
                <a:solidFill>
                  <a:srgbClr val="0E4194"/>
                </a:solidFill>
                <a:latin typeface="Trebuchet MS" pitchFamily="34" charset="0"/>
              </a:rPr>
              <a:t> R</a:t>
            </a:r>
            <a:r>
              <a:rPr lang="de-AT" sz="1200" b="1">
                <a:solidFill>
                  <a:srgbClr val="0E4194"/>
                </a:solidFill>
                <a:latin typeface="Trebuchet MS" pitchFamily="34" charset="0"/>
              </a:rPr>
              <a:t>EGION</a:t>
            </a:r>
            <a:r>
              <a:rPr lang="de-AT" sz="1400" b="1">
                <a:solidFill>
                  <a:srgbClr val="0E4194"/>
                </a:solidFill>
                <a:latin typeface="Trebuchet MS" pitchFamily="34" charset="0"/>
              </a:rPr>
              <a:t> (EUSDR)  |  www.danube-region.eu</a:t>
            </a:r>
          </a:p>
        </p:txBody>
      </p:sp>
      <p:pic>
        <p:nvPicPr>
          <p:cNvPr id="11269" name="Grafik 3"/>
          <p:cNvPicPr>
            <a:picLocks noChangeAspect="1"/>
          </p:cNvPicPr>
          <p:nvPr/>
        </p:nvPicPr>
        <p:blipFill>
          <a:blip r:embed="rId2"/>
          <a:srcRect/>
          <a:stretch>
            <a:fillRect/>
          </a:stretch>
        </p:blipFill>
        <p:spPr bwMode="auto">
          <a:xfrm>
            <a:off x="179388" y="188913"/>
            <a:ext cx="2879725" cy="1035050"/>
          </a:xfrm>
          <a:prstGeom prst="rect">
            <a:avLst/>
          </a:prstGeom>
          <a:noFill/>
          <a:ln w="9525">
            <a:noFill/>
            <a:miter lim="800000"/>
            <a:headEnd/>
            <a:tailEnd/>
          </a:ln>
        </p:spPr>
      </p:pic>
      <p:pic>
        <p:nvPicPr>
          <p:cNvPr id="11270" name="Kép 8" descr="Logo-05_envir-risks"/>
          <p:cNvPicPr>
            <a:picLocks noChangeAspect="1" noChangeArrowheads="1"/>
          </p:cNvPicPr>
          <p:nvPr/>
        </p:nvPicPr>
        <p:blipFill>
          <a:blip r:embed="rId3"/>
          <a:srcRect/>
          <a:stretch>
            <a:fillRect/>
          </a:stretch>
        </p:blipFill>
        <p:spPr bwMode="auto">
          <a:xfrm>
            <a:off x="3059113" y="188913"/>
            <a:ext cx="2952750" cy="1079500"/>
          </a:xfrm>
          <a:prstGeom prst="rect">
            <a:avLst/>
          </a:prstGeom>
          <a:noFill/>
          <a:ln w="9525">
            <a:noFill/>
            <a:miter lim="800000"/>
            <a:headEnd/>
            <a:tailEnd/>
          </a:ln>
        </p:spPr>
      </p:pic>
      <p:pic>
        <p:nvPicPr>
          <p:cNvPr id="11271" name="Kép 9" descr="Logo-06_biodiversity"/>
          <p:cNvPicPr>
            <a:picLocks noChangeAspect="1" noChangeArrowheads="1"/>
          </p:cNvPicPr>
          <p:nvPr/>
        </p:nvPicPr>
        <p:blipFill>
          <a:blip r:embed="rId4"/>
          <a:srcRect/>
          <a:stretch>
            <a:fillRect/>
          </a:stretch>
        </p:blipFill>
        <p:spPr bwMode="auto">
          <a:xfrm>
            <a:off x="6084888" y="188913"/>
            <a:ext cx="2808287" cy="107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5"/>
          <p:cNvCxnSpPr/>
          <p:nvPr/>
        </p:nvCxnSpPr>
        <p:spPr>
          <a:xfrm flipH="1">
            <a:off x="250825" y="1366838"/>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7" name="Inhaltsplatzhalter 2"/>
          <p:cNvSpPr>
            <a:spLocks noGrp="1"/>
          </p:cNvSpPr>
          <p:nvPr>
            <p:ph idx="4294967295"/>
          </p:nvPr>
        </p:nvSpPr>
        <p:spPr>
          <a:xfrm>
            <a:off x="566738" y="1543050"/>
            <a:ext cx="8229600" cy="4478338"/>
          </a:xfrm>
          <a:prstGeom prst="rect">
            <a:avLst/>
          </a:prstGeom>
        </p:spPr>
        <p:txBody>
          <a:bodyPr>
            <a:normAutofit fontScale="85000" lnSpcReduction="10000"/>
          </a:bodyPr>
          <a:lstStyle/>
          <a:p>
            <a:pPr eaLnBrk="1" hangingPunct="1">
              <a:buFont typeface="Arial" pitchFamily="34" charset="0"/>
              <a:buNone/>
              <a:defRPr/>
            </a:pPr>
            <a:r>
              <a:rPr lang="en-GB" sz="2000" b="1" dirty="0" smtClean="0">
                <a:latin typeface="Trebuchet MS" pitchFamily="34" charset="0"/>
              </a:rPr>
              <a:t>ROAD-MAPS</a:t>
            </a:r>
            <a:r>
              <a:rPr lang="en-GB" sz="2000" dirty="0" smtClean="0">
                <a:latin typeface="Trebuchet MS" pitchFamily="34" charset="0"/>
              </a:rPr>
              <a:t> (briefly summarized by Actions groups)</a:t>
            </a:r>
          </a:p>
          <a:p>
            <a:pPr eaLnBrk="1" hangingPunct="1">
              <a:buFont typeface="Arial" pitchFamily="34" charset="0"/>
              <a:buNone/>
              <a:defRPr/>
            </a:pPr>
            <a:endParaRPr lang="en-GB" sz="2000" dirty="0" smtClean="0">
              <a:latin typeface="Trebuchet MS" pitchFamily="34" charset="0"/>
            </a:endParaRPr>
          </a:p>
          <a:p>
            <a:pPr marL="457200" indent="-457200" eaLnBrk="1" fontAlgn="auto" hangingPunct="1">
              <a:spcAft>
                <a:spcPts val="0"/>
              </a:spcAft>
              <a:buFont typeface="Arial" pitchFamily="34" charset="0"/>
              <a:buNone/>
              <a:defRPr/>
            </a:pPr>
            <a:r>
              <a:rPr lang="hu-HU" sz="2000" b="1" dirty="0" smtClean="0">
                <a:latin typeface="Trebuchet MS" pitchFamily="34" charset="0"/>
              </a:rPr>
              <a:t>4.	</a:t>
            </a:r>
            <a:r>
              <a:rPr lang="en-US" sz="2000" b="1" dirty="0" smtClean="0">
                <a:latin typeface="Trebuchet MS" pitchFamily="34" charset="0"/>
              </a:rPr>
              <a:t>Actions </a:t>
            </a:r>
            <a:r>
              <a:rPr lang="en-US" sz="2000" b="1" dirty="0" smtClean="0">
                <a:solidFill>
                  <a:srgbClr val="FF0000"/>
                </a:solidFill>
                <a:latin typeface="Trebuchet MS" pitchFamily="34" charset="0"/>
              </a:rPr>
              <a:t>for sustainability by improvement and endorsement of rules and regulations </a:t>
            </a:r>
            <a:r>
              <a:rPr lang="en-US" sz="2000" b="1" dirty="0" smtClean="0">
                <a:latin typeface="Trebuchet MS" pitchFamily="34" charset="0"/>
              </a:rPr>
              <a:t>(in case of Water Quality: Action 7, 9 &amp; 11)</a:t>
            </a:r>
          </a:p>
          <a:p>
            <a:pPr lvl="1" eaLnBrk="1" hangingPunct="1">
              <a:buFont typeface="Wingdings" pitchFamily="2" charset="2"/>
              <a:buChar char="Ø"/>
              <a:defRPr/>
            </a:pPr>
            <a:r>
              <a:rPr lang="en-US" sz="2000" dirty="0" smtClean="0">
                <a:latin typeface="Trebuchet MS" pitchFamily="34" charset="0"/>
              </a:rPr>
              <a:t>Milestones</a:t>
            </a:r>
            <a:r>
              <a:rPr lang="en-US" sz="1600" dirty="0" smtClean="0">
                <a:latin typeface="Trebuchet MS" pitchFamily="34" charset="0"/>
              </a:rPr>
              <a:t>: Implementation of Regulation (EU) 259/2012 for detergents decreasing, testing of the EU Guidance document on EQS Directive, inventory on priority substances for preparation of national regulations, collection of good water demand and resources management practices in limitation of water abstraction  considering Water Scarcity and Droughts </a:t>
            </a:r>
          </a:p>
          <a:p>
            <a:pPr lvl="1" eaLnBrk="1" hangingPunct="1">
              <a:buFont typeface="Wingdings" pitchFamily="2" charset="2"/>
              <a:buChar char="Ø"/>
              <a:defRPr/>
            </a:pPr>
            <a:r>
              <a:rPr lang="en-US" sz="2000" dirty="0" smtClean="0">
                <a:latin typeface="Trebuchet MS" pitchFamily="34" charset="0"/>
              </a:rPr>
              <a:t>Works: </a:t>
            </a:r>
            <a:r>
              <a:rPr lang="en-US" sz="1600" dirty="0" smtClean="0">
                <a:latin typeface="Trebuchet MS" pitchFamily="34" charset="0"/>
              </a:rPr>
              <a:t>Survey on the P-free detergent ban in the Danube countries, implementation of pilot projects dealing with management of water shortages due to climate change effect</a:t>
            </a:r>
          </a:p>
          <a:p>
            <a:pPr lvl="1" eaLnBrk="1" hangingPunct="1">
              <a:buFont typeface="Wingdings" pitchFamily="2" charset="2"/>
              <a:buChar char="Ø"/>
              <a:defRPr/>
            </a:pPr>
            <a:r>
              <a:rPr lang="en-US" sz="2000" dirty="0" smtClean="0">
                <a:latin typeface="Trebuchet MS" pitchFamily="34" charset="0"/>
              </a:rPr>
              <a:t>Outputs:</a:t>
            </a:r>
            <a:r>
              <a:rPr lang="hu-HU" sz="2000" dirty="0" smtClean="0">
                <a:latin typeface="Trebuchet MS" pitchFamily="34" charset="0"/>
              </a:rPr>
              <a:t> </a:t>
            </a:r>
            <a:r>
              <a:rPr lang="en-US" sz="1700" dirty="0" smtClean="0">
                <a:latin typeface="Trebuchet MS" pitchFamily="34" charset="0"/>
              </a:rPr>
              <a:t>Projects, scenarios, analytical reports, inventories, dialogues between detergent industries  and relevant stakeholders, methodologies for setting new regulation</a:t>
            </a:r>
          </a:p>
          <a:p>
            <a:pPr lvl="1" eaLnBrk="1" hangingPunct="1">
              <a:buFont typeface="Wingdings" pitchFamily="2" charset="2"/>
              <a:buChar char="Ø"/>
              <a:defRPr/>
            </a:pPr>
            <a:r>
              <a:rPr lang="en-US" sz="2000" dirty="0" smtClean="0">
                <a:latin typeface="Trebuchet MS" pitchFamily="34" charset="0"/>
              </a:rPr>
              <a:t>Responsible:</a:t>
            </a:r>
            <a:r>
              <a:rPr lang="en-US" sz="1600" dirty="0" smtClean="0">
                <a:latin typeface="Trebuchet MS" pitchFamily="34" charset="0"/>
              </a:rPr>
              <a:t> interested countries with coordination of ICPDR</a:t>
            </a:r>
          </a:p>
          <a:p>
            <a:pPr lvl="1" eaLnBrk="1" hangingPunct="1">
              <a:buFont typeface="Wingdings" pitchFamily="2" charset="2"/>
              <a:buChar char="Ø"/>
              <a:defRPr/>
            </a:pPr>
            <a:r>
              <a:rPr lang="en-US" sz="2000" dirty="0" smtClean="0">
                <a:latin typeface="Trebuchet MS" pitchFamily="34" charset="0"/>
              </a:rPr>
              <a:t>Project</a:t>
            </a:r>
            <a:r>
              <a:rPr lang="hu-HU" sz="2000" dirty="0" smtClean="0">
                <a:latin typeface="Trebuchet MS" pitchFamily="34" charset="0"/>
              </a:rPr>
              <a:t> </a:t>
            </a:r>
            <a:r>
              <a:rPr lang="hu-HU" sz="2000" dirty="0" err="1" smtClean="0">
                <a:latin typeface="Trebuchet MS" pitchFamily="34" charset="0"/>
              </a:rPr>
              <a:t>examples</a:t>
            </a:r>
            <a:r>
              <a:rPr lang="en-US" sz="2000" dirty="0" smtClean="0">
                <a:latin typeface="Trebuchet MS" pitchFamily="34" charset="0"/>
              </a:rPr>
              <a:t>: </a:t>
            </a:r>
            <a:r>
              <a:rPr lang="en-US" sz="1600" dirty="0" smtClean="0">
                <a:latin typeface="Trebuchet MS" pitchFamily="34" charset="0"/>
              </a:rPr>
              <a:t>Emission reduction of priority substances in the Danube Basin, CC-WARE Mitigating vulnerability of Water Resources</a:t>
            </a:r>
            <a:endParaRPr lang="en-US" sz="2000" dirty="0" smtClean="0">
              <a:latin typeface="Trebuchet MS" pitchFamily="34" charset="0"/>
            </a:endParaRPr>
          </a:p>
          <a:p>
            <a:pPr lvl="1" eaLnBrk="1" hangingPunct="1">
              <a:buFont typeface="Wingdings" pitchFamily="2" charset="2"/>
              <a:buChar char="Ø"/>
              <a:defRPr/>
            </a:pPr>
            <a:r>
              <a:rPr lang="en-US" sz="2000" dirty="0" smtClean="0">
                <a:latin typeface="Trebuchet MS" pitchFamily="34" charset="0"/>
              </a:rPr>
              <a:t>Deadline:</a:t>
            </a:r>
            <a:r>
              <a:rPr lang="en-US" sz="1600" dirty="0" smtClean="0">
                <a:latin typeface="Trebuchet MS" pitchFamily="34" charset="0"/>
              </a:rPr>
              <a:t> 2012-2015</a:t>
            </a:r>
          </a:p>
          <a:p>
            <a:pPr lvl="1" eaLnBrk="1" hangingPunct="1">
              <a:buFont typeface="Wingdings" pitchFamily="2" charset="2"/>
              <a:buChar char="Ø"/>
              <a:defRPr/>
            </a:pPr>
            <a:r>
              <a:rPr lang="en-US" sz="2000" dirty="0" smtClean="0">
                <a:latin typeface="Trebuchet MS" pitchFamily="34" charset="0"/>
              </a:rPr>
              <a:t>Funding:</a:t>
            </a:r>
            <a:r>
              <a:rPr lang="en-US" sz="1600" dirty="0" smtClean="0">
                <a:latin typeface="Trebuchet MS" pitchFamily="34" charset="0"/>
              </a:rPr>
              <a:t> EU</a:t>
            </a:r>
          </a:p>
        </p:txBody>
      </p:sp>
      <p:sp>
        <p:nvSpPr>
          <p:cNvPr id="12292" name="Textfeld 7"/>
          <p:cNvSpPr txBox="1">
            <a:spLocks noChangeArrowheads="1"/>
          </p:cNvSpPr>
          <p:nvPr/>
        </p:nvSpPr>
        <p:spPr bwMode="auto">
          <a:xfrm>
            <a:off x="0" y="6524625"/>
            <a:ext cx="9144000" cy="307975"/>
          </a:xfrm>
          <a:prstGeom prst="rect">
            <a:avLst/>
          </a:prstGeom>
          <a:noFill/>
          <a:ln w="9525">
            <a:noFill/>
            <a:miter lim="800000"/>
            <a:headEnd/>
            <a:tailEnd/>
          </a:ln>
        </p:spPr>
        <p:txBody>
          <a:bodyPr>
            <a:spAutoFit/>
          </a:bodyPr>
          <a:lstStyle/>
          <a:p>
            <a:pPr algn="ctr"/>
            <a:r>
              <a:rPr lang="de-AT" sz="1400" b="1">
                <a:solidFill>
                  <a:srgbClr val="0E4194"/>
                </a:solidFill>
                <a:latin typeface="Trebuchet MS" pitchFamily="34" charset="0"/>
              </a:rPr>
              <a:t>EU S</a:t>
            </a:r>
            <a:r>
              <a:rPr lang="de-AT" sz="1200" b="1">
                <a:solidFill>
                  <a:srgbClr val="0E4194"/>
                </a:solidFill>
                <a:latin typeface="Trebuchet MS" pitchFamily="34" charset="0"/>
              </a:rPr>
              <a:t>TRATEGY FOR THE </a:t>
            </a:r>
            <a:r>
              <a:rPr lang="de-AT" sz="1400" b="1">
                <a:solidFill>
                  <a:srgbClr val="0E4194"/>
                </a:solidFill>
                <a:latin typeface="Trebuchet MS" pitchFamily="34" charset="0"/>
              </a:rPr>
              <a:t>D</a:t>
            </a:r>
            <a:r>
              <a:rPr lang="de-AT" sz="1200" b="1">
                <a:solidFill>
                  <a:srgbClr val="0E4194"/>
                </a:solidFill>
                <a:latin typeface="Trebuchet MS" pitchFamily="34" charset="0"/>
              </a:rPr>
              <a:t>ANUBE</a:t>
            </a:r>
            <a:r>
              <a:rPr lang="de-AT" sz="1400" b="1">
                <a:solidFill>
                  <a:srgbClr val="0E4194"/>
                </a:solidFill>
                <a:latin typeface="Trebuchet MS" pitchFamily="34" charset="0"/>
              </a:rPr>
              <a:t> R</a:t>
            </a:r>
            <a:r>
              <a:rPr lang="de-AT" sz="1200" b="1">
                <a:solidFill>
                  <a:srgbClr val="0E4194"/>
                </a:solidFill>
                <a:latin typeface="Trebuchet MS" pitchFamily="34" charset="0"/>
              </a:rPr>
              <a:t>EGION</a:t>
            </a:r>
            <a:r>
              <a:rPr lang="de-AT" sz="1400" b="1">
                <a:solidFill>
                  <a:srgbClr val="0E4194"/>
                </a:solidFill>
                <a:latin typeface="Trebuchet MS" pitchFamily="34" charset="0"/>
              </a:rPr>
              <a:t> (EUSDR)  |  www.danube-region.eu</a:t>
            </a:r>
          </a:p>
        </p:txBody>
      </p:sp>
      <p:pic>
        <p:nvPicPr>
          <p:cNvPr id="12293" name="Grafik 3"/>
          <p:cNvPicPr>
            <a:picLocks noChangeAspect="1"/>
          </p:cNvPicPr>
          <p:nvPr/>
        </p:nvPicPr>
        <p:blipFill>
          <a:blip r:embed="rId2"/>
          <a:srcRect/>
          <a:stretch>
            <a:fillRect/>
          </a:stretch>
        </p:blipFill>
        <p:spPr bwMode="auto">
          <a:xfrm>
            <a:off x="179388" y="188913"/>
            <a:ext cx="2879725" cy="1035050"/>
          </a:xfrm>
          <a:prstGeom prst="rect">
            <a:avLst/>
          </a:prstGeom>
          <a:noFill/>
          <a:ln w="9525">
            <a:noFill/>
            <a:miter lim="800000"/>
            <a:headEnd/>
            <a:tailEnd/>
          </a:ln>
        </p:spPr>
      </p:pic>
      <p:pic>
        <p:nvPicPr>
          <p:cNvPr id="12294" name="Kép 8" descr="Logo-05_envir-risks"/>
          <p:cNvPicPr>
            <a:picLocks noChangeAspect="1" noChangeArrowheads="1"/>
          </p:cNvPicPr>
          <p:nvPr/>
        </p:nvPicPr>
        <p:blipFill>
          <a:blip r:embed="rId3"/>
          <a:srcRect/>
          <a:stretch>
            <a:fillRect/>
          </a:stretch>
        </p:blipFill>
        <p:spPr bwMode="auto">
          <a:xfrm>
            <a:off x="3059113" y="188913"/>
            <a:ext cx="2952750" cy="1079500"/>
          </a:xfrm>
          <a:prstGeom prst="rect">
            <a:avLst/>
          </a:prstGeom>
          <a:noFill/>
          <a:ln w="9525">
            <a:noFill/>
            <a:miter lim="800000"/>
            <a:headEnd/>
            <a:tailEnd/>
          </a:ln>
        </p:spPr>
      </p:pic>
      <p:pic>
        <p:nvPicPr>
          <p:cNvPr id="12295" name="Kép 9" descr="Logo-06_biodiversity"/>
          <p:cNvPicPr>
            <a:picLocks noChangeAspect="1" noChangeArrowheads="1"/>
          </p:cNvPicPr>
          <p:nvPr/>
        </p:nvPicPr>
        <p:blipFill>
          <a:blip r:embed="rId4"/>
          <a:srcRect/>
          <a:stretch>
            <a:fillRect/>
          </a:stretch>
        </p:blipFill>
        <p:spPr bwMode="auto">
          <a:xfrm>
            <a:off x="6084888" y="188913"/>
            <a:ext cx="2808287" cy="107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5"/>
          <p:cNvCxnSpPr/>
          <p:nvPr/>
        </p:nvCxnSpPr>
        <p:spPr>
          <a:xfrm flipH="1">
            <a:off x="250825" y="1366838"/>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7" name="Inhaltsplatzhalter 2"/>
          <p:cNvSpPr>
            <a:spLocks noGrp="1"/>
          </p:cNvSpPr>
          <p:nvPr>
            <p:ph idx="4294967295"/>
          </p:nvPr>
        </p:nvSpPr>
        <p:spPr>
          <a:xfrm>
            <a:off x="566738" y="1543050"/>
            <a:ext cx="8229600" cy="4478338"/>
          </a:xfrm>
          <a:prstGeom prst="rect">
            <a:avLst/>
          </a:prstGeom>
        </p:spPr>
        <p:txBody>
          <a:bodyPr>
            <a:normAutofit fontScale="85000" lnSpcReduction="10000"/>
          </a:bodyPr>
          <a:lstStyle/>
          <a:p>
            <a:pPr eaLnBrk="1" hangingPunct="1">
              <a:buFont typeface="Arial" pitchFamily="34" charset="0"/>
              <a:buNone/>
              <a:defRPr/>
            </a:pPr>
            <a:r>
              <a:rPr lang="hu-HU" sz="2000" b="1" dirty="0" smtClean="0">
                <a:latin typeface="Trebuchet MS" pitchFamily="34" charset="0"/>
              </a:rPr>
              <a:t>ROAD-MAPS</a:t>
            </a:r>
            <a:r>
              <a:rPr lang="hu-HU" sz="2000" dirty="0" smtClean="0">
                <a:latin typeface="Trebuchet MS" pitchFamily="34" charset="0"/>
              </a:rPr>
              <a:t> (</a:t>
            </a:r>
            <a:r>
              <a:rPr lang="en-GB" sz="2000" dirty="0" smtClean="0">
                <a:latin typeface="Trebuchet MS" pitchFamily="34" charset="0"/>
              </a:rPr>
              <a:t>briefly</a:t>
            </a:r>
            <a:r>
              <a:rPr lang="hu-HU" sz="2000" dirty="0" smtClean="0">
                <a:latin typeface="Trebuchet MS" pitchFamily="34" charset="0"/>
              </a:rPr>
              <a:t> </a:t>
            </a:r>
            <a:r>
              <a:rPr lang="en-US" sz="2000" dirty="0" smtClean="0">
                <a:latin typeface="Trebuchet MS" pitchFamily="34" charset="0"/>
              </a:rPr>
              <a:t>summarized by Actions group</a:t>
            </a:r>
            <a:r>
              <a:rPr lang="hu-HU" sz="2000" dirty="0" smtClean="0">
                <a:latin typeface="Trebuchet MS" pitchFamily="34" charset="0"/>
              </a:rPr>
              <a:t>s</a:t>
            </a:r>
            <a:r>
              <a:rPr lang="en-US" sz="2000" dirty="0" smtClean="0">
                <a:latin typeface="Trebuchet MS" pitchFamily="34" charset="0"/>
              </a:rPr>
              <a:t>)</a:t>
            </a:r>
          </a:p>
          <a:p>
            <a:pPr eaLnBrk="1" hangingPunct="1">
              <a:buFont typeface="Arial" pitchFamily="34" charset="0"/>
              <a:buNone/>
              <a:defRPr/>
            </a:pPr>
            <a:endParaRPr lang="en-US" sz="2000" dirty="0" smtClean="0">
              <a:latin typeface="Trebuchet MS" pitchFamily="34" charset="0"/>
            </a:endParaRPr>
          </a:p>
          <a:p>
            <a:pPr marL="457200" indent="-457200" eaLnBrk="1" fontAlgn="auto" hangingPunct="1">
              <a:spcAft>
                <a:spcPts val="0"/>
              </a:spcAft>
              <a:buFont typeface="Arial" pitchFamily="34" charset="0"/>
              <a:buNone/>
              <a:defRPr/>
            </a:pPr>
            <a:r>
              <a:rPr lang="hu-HU" sz="2000" b="1" dirty="0" smtClean="0">
                <a:latin typeface="Trebuchet MS" pitchFamily="34" charset="0"/>
              </a:rPr>
              <a:t>5.	</a:t>
            </a:r>
            <a:r>
              <a:rPr lang="en-GB" sz="2000" b="1" dirty="0" smtClean="0">
                <a:latin typeface="Trebuchet MS" pitchFamily="34" charset="0"/>
              </a:rPr>
              <a:t>Actions </a:t>
            </a:r>
            <a:r>
              <a:rPr lang="en-GB" sz="2000" b="1" dirty="0" smtClean="0">
                <a:solidFill>
                  <a:srgbClr val="FF0000"/>
                </a:solidFill>
                <a:latin typeface="Trebuchet MS" pitchFamily="34" charset="0"/>
              </a:rPr>
              <a:t>for region-wide knowledge transferring </a:t>
            </a:r>
            <a:r>
              <a:rPr lang="en-GB" sz="2000" b="1" dirty="0" smtClean="0">
                <a:latin typeface="Trebuchet MS" pitchFamily="34" charset="0"/>
              </a:rPr>
              <a:t>(in case of Water Quality: Action 12 &amp; 13)</a:t>
            </a:r>
          </a:p>
          <a:p>
            <a:pPr lvl="1" eaLnBrk="1" hangingPunct="1">
              <a:buFont typeface="Wingdings" pitchFamily="2" charset="2"/>
              <a:buChar char="Ø"/>
              <a:defRPr/>
            </a:pPr>
            <a:r>
              <a:rPr lang="en-US" sz="2000" dirty="0" smtClean="0">
                <a:latin typeface="Trebuchet MS" pitchFamily="34" charset="0"/>
              </a:rPr>
              <a:t>Milestones</a:t>
            </a:r>
            <a:r>
              <a:rPr lang="en-US" sz="1600" dirty="0" smtClean="0">
                <a:latin typeface="Trebuchet MS" pitchFamily="34" charset="0"/>
              </a:rPr>
              <a:t>:</a:t>
            </a:r>
            <a:r>
              <a:rPr lang="hu-HU" sz="1600" dirty="0" smtClean="0">
                <a:latin typeface="Trebuchet MS" pitchFamily="34" charset="0"/>
              </a:rPr>
              <a:t> </a:t>
            </a:r>
            <a:r>
              <a:rPr lang="en-US" sz="1600" dirty="0" smtClean="0">
                <a:latin typeface="Trebuchet MS" pitchFamily="34" charset="0"/>
              </a:rPr>
              <a:t>Danube Days, Danube Watch and other mainly ICPDR relevant information sources to familiarize people with works doing for the Danube River  Basin, information exchange on the progress, achievements and events, identify authorities, enterprises, associations responsible for drinking water supply to develop joint actions to protect the most valuable resources</a:t>
            </a:r>
          </a:p>
          <a:p>
            <a:pPr lvl="1" eaLnBrk="1" hangingPunct="1">
              <a:buFont typeface="Wingdings" pitchFamily="2" charset="2"/>
              <a:buChar char="Ø"/>
              <a:defRPr/>
            </a:pPr>
            <a:r>
              <a:rPr lang="en-US" sz="2000" dirty="0" smtClean="0">
                <a:latin typeface="Trebuchet MS" pitchFamily="34" charset="0"/>
              </a:rPr>
              <a:t>Works: </a:t>
            </a:r>
            <a:r>
              <a:rPr lang="en-US" sz="1600" dirty="0" smtClean="0">
                <a:latin typeface="Trebuchet MS" pitchFamily="34" charset="0"/>
              </a:rPr>
              <a:t>Coordination of national efforts, promoting of user-friendly solutions, identifying actors,</a:t>
            </a:r>
            <a:r>
              <a:rPr lang="hu-HU" sz="1600" dirty="0" smtClean="0">
                <a:latin typeface="Trebuchet MS" pitchFamily="34" charset="0"/>
              </a:rPr>
              <a:t> </a:t>
            </a:r>
            <a:r>
              <a:rPr lang="en-US" sz="1600" dirty="0" smtClean="0">
                <a:latin typeface="Trebuchet MS" pitchFamily="34" charset="0"/>
              </a:rPr>
              <a:t>development of joint actions and implementation</a:t>
            </a:r>
          </a:p>
          <a:p>
            <a:pPr lvl="1" eaLnBrk="1" hangingPunct="1">
              <a:buFont typeface="Wingdings" pitchFamily="2" charset="2"/>
              <a:buChar char="Ø"/>
              <a:defRPr/>
            </a:pPr>
            <a:r>
              <a:rPr lang="en-US" sz="2000" dirty="0" smtClean="0">
                <a:latin typeface="Trebuchet MS" pitchFamily="34" charset="0"/>
              </a:rPr>
              <a:t>Outputs:</a:t>
            </a:r>
            <a:r>
              <a:rPr lang="hu-HU" sz="2000" dirty="0" smtClean="0">
                <a:latin typeface="Trebuchet MS" pitchFamily="34" charset="0"/>
              </a:rPr>
              <a:t> </a:t>
            </a:r>
            <a:r>
              <a:rPr lang="en-GB" sz="1700" dirty="0" smtClean="0">
                <a:latin typeface="Trebuchet MS" pitchFamily="34" charset="0"/>
              </a:rPr>
              <a:t>Information items, websites, water prize awards, database, guidance documents for drinking water protection, pilot and safeguarding projects</a:t>
            </a:r>
          </a:p>
          <a:p>
            <a:pPr lvl="1" eaLnBrk="1" hangingPunct="1">
              <a:buFont typeface="Wingdings" pitchFamily="2" charset="2"/>
              <a:buChar char="Ø"/>
              <a:defRPr/>
            </a:pPr>
            <a:r>
              <a:rPr lang="en-GB" sz="2000" dirty="0" smtClean="0">
                <a:latin typeface="Trebuchet MS" pitchFamily="34" charset="0"/>
              </a:rPr>
              <a:t>Responsible:</a:t>
            </a:r>
            <a:r>
              <a:rPr lang="en-GB" sz="1600" dirty="0" smtClean="0">
                <a:latin typeface="Trebuchet MS" pitchFamily="34" charset="0"/>
              </a:rPr>
              <a:t> ICPDR, interested countries with help of ICPDR, authorities, water works</a:t>
            </a:r>
          </a:p>
          <a:p>
            <a:pPr lvl="1" eaLnBrk="1" hangingPunct="1">
              <a:buFont typeface="Wingdings" pitchFamily="2" charset="2"/>
              <a:buChar char="Ø"/>
              <a:defRPr/>
            </a:pPr>
            <a:r>
              <a:rPr lang="en-GB" sz="2000" dirty="0" smtClean="0">
                <a:latin typeface="Trebuchet MS" pitchFamily="34" charset="0"/>
              </a:rPr>
              <a:t>Projects</a:t>
            </a:r>
            <a:r>
              <a:rPr lang="hu-HU" sz="2000" dirty="0" smtClean="0">
                <a:latin typeface="Trebuchet MS" pitchFamily="34" charset="0"/>
              </a:rPr>
              <a:t> </a:t>
            </a:r>
            <a:r>
              <a:rPr lang="hu-HU" sz="2000" dirty="0" err="1" smtClean="0">
                <a:latin typeface="Trebuchet MS" pitchFamily="34" charset="0"/>
              </a:rPr>
              <a:t>examples</a:t>
            </a:r>
            <a:r>
              <a:rPr lang="en-GB" sz="2000" dirty="0" smtClean="0">
                <a:latin typeface="Trebuchet MS" pitchFamily="34" charset="0"/>
              </a:rPr>
              <a:t>: </a:t>
            </a:r>
            <a:r>
              <a:rPr lang="en-GB" sz="1600" dirty="0" smtClean="0">
                <a:latin typeface="Trebuchet MS" pitchFamily="34" charset="0"/>
              </a:rPr>
              <a:t>Potential projects on </a:t>
            </a:r>
            <a:r>
              <a:rPr lang="en-GB" sz="1600" dirty="0" err="1" smtClean="0">
                <a:latin typeface="Trebuchet MS" pitchFamily="34" charset="0"/>
              </a:rPr>
              <a:t>transboundary</a:t>
            </a:r>
            <a:r>
              <a:rPr lang="en-GB" sz="1600" dirty="0" smtClean="0">
                <a:latin typeface="Trebuchet MS" pitchFamily="34" charset="0"/>
              </a:rPr>
              <a:t> aquifer/river using for drinking water with common management and safeguarding zones</a:t>
            </a:r>
            <a:endParaRPr lang="en-GB" sz="2000" dirty="0" smtClean="0">
              <a:latin typeface="Trebuchet MS" pitchFamily="34" charset="0"/>
            </a:endParaRPr>
          </a:p>
          <a:p>
            <a:pPr lvl="1" eaLnBrk="1" hangingPunct="1">
              <a:buFont typeface="Wingdings" pitchFamily="2" charset="2"/>
              <a:buChar char="Ø"/>
              <a:defRPr/>
            </a:pPr>
            <a:r>
              <a:rPr lang="en-GB" sz="2000" dirty="0" smtClean="0">
                <a:latin typeface="Trebuchet MS" pitchFamily="34" charset="0"/>
              </a:rPr>
              <a:t>Deadline:</a:t>
            </a:r>
            <a:r>
              <a:rPr lang="en-GB" sz="1600" dirty="0" smtClean="0">
                <a:latin typeface="Trebuchet MS" pitchFamily="34" charset="0"/>
              </a:rPr>
              <a:t> 2012-2015</a:t>
            </a:r>
          </a:p>
          <a:p>
            <a:pPr lvl="1" eaLnBrk="1" hangingPunct="1">
              <a:buFont typeface="Wingdings" pitchFamily="2" charset="2"/>
              <a:buChar char="Ø"/>
              <a:defRPr/>
            </a:pPr>
            <a:r>
              <a:rPr lang="en-GB" sz="2000" dirty="0" smtClean="0">
                <a:latin typeface="Trebuchet MS" pitchFamily="34" charset="0"/>
              </a:rPr>
              <a:t>Funding:</a:t>
            </a:r>
            <a:r>
              <a:rPr lang="en-GB" sz="1600" dirty="0" smtClean="0">
                <a:latin typeface="Trebuchet MS" pitchFamily="34" charset="0"/>
              </a:rPr>
              <a:t> EU</a:t>
            </a:r>
          </a:p>
        </p:txBody>
      </p:sp>
      <p:sp>
        <p:nvSpPr>
          <p:cNvPr id="13316" name="Textfeld 7"/>
          <p:cNvSpPr txBox="1">
            <a:spLocks noChangeArrowheads="1"/>
          </p:cNvSpPr>
          <p:nvPr/>
        </p:nvSpPr>
        <p:spPr bwMode="auto">
          <a:xfrm>
            <a:off x="0" y="6524625"/>
            <a:ext cx="9144000" cy="307975"/>
          </a:xfrm>
          <a:prstGeom prst="rect">
            <a:avLst/>
          </a:prstGeom>
          <a:noFill/>
          <a:ln w="9525">
            <a:noFill/>
            <a:miter lim="800000"/>
            <a:headEnd/>
            <a:tailEnd/>
          </a:ln>
        </p:spPr>
        <p:txBody>
          <a:bodyPr>
            <a:spAutoFit/>
          </a:bodyPr>
          <a:lstStyle/>
          <a:p>
            <a:pPr algn="ctr"/>
            <a:r>
              <a:rPr lang="de-AT" sz="1400" b="1">
                <a:solidFill>
                  <a:srgbClr val="0E4194"/>
                </a:solidFill>
                <a:latin typeface="Trebuchet MS" pitchFamily="34" charset="0"/>
              </a:rPr>
              <a:t>EU S</a:t>
            </a:r>
            <a:r>
              <a:rPr lang="de-AT" sz="1200" b="1">
                <a:solidFill>
                  <a:srgbClr val="0E4194"/>
                </a:solidFill>
                <a:latin typeface="Trebuchet MS" pitchFamily="34" charset="0"/>
              </a:rPr>
              <a:t>TRATEGY FOR THE </a:t>
            </a:r>
            <a:r>
              <a:rPr lang="de-AT" sz="1400" b="1">
                <a:solidFill>
                  <a:srgbClr val="0E4194"/>
                </a:solidFill>
                <a:latin typeface="Trebuchet MS" pitchFamily="34" charset="0"/>
              </a:rPr>
              <a:t>D</a:t>
            </a:r>
            <a:r>
              <a:rPr lang="de-AT" sz="1200" b="1">
                <a:solidFill>
                  <a:srgbClr val="0E4194"/>
                </a:solidFill>
                <a:latin typeface="Trebuchet MS" pitchFamily="34" charset="0"/>
              </a:rPr>
              <a:t>ANUBE</a:t>
            </a:r>
            <a:r>
              <a:rPr lang="de-AT" sz="1400" b="1">
                <a:solidFill>
                  <a:srgbClr val="0E4194"/>
                </a:solidFill>
                <a:latin typeface="Trebuchet MS" pitchFamily="34" charset="0"/>
              </a:rPr>
              <a:t> R</a:t>
            </a:r>
            <a:r>
              <a:rPr lang="de-AT" sz="1200" b="1">
                <a:solidFill>
                  <a:srgbClr val="0E4194"/>
                </a:solidFill>
                <a:latin typeface="Trebuchet MS" pitchFamily="34" charset="0"/>
              </a:rPr>
              <a:t>EGION</a:t>
            </a:r>
            <a:r>
              <a:rPr lang="de-AT" sz="1400" b="1">
                <a:solidFill>
                  <a:srgbClr val="0E4194"/>
                </a:solidFill>
                <a:latin typeface="Trebuchet MS" pitchFamily="34" charset="0"/>
              </a:rPr>
              <a:t> (EUSDR)  |  www.danube-region.eu</a:t>
            </a:r>
          </a:p>
        </p:txBody>
      </p:sp>
      <p:pic>
        <p:nvPicPr>
          <p:cNvPr id="13317" name="Grafik 3"/>
          <p:cNvPicPr>
            <a:picLocks noChangeAspect="1"/>
          </p:cNvPicPr>
          <p:nvPr/>
        </p:nvPicPr>
        <p:blipFill>
          <a:blip r:embed="rId2"/>
          <a:srcRect/>
          <a:stretch>
            <a:fillRect/>
          </a:stretch>
        </p:blipFill>
        <p:spPr bwMode="auto">
          <a:xfrm>
            <a:off x="179388" y="188913"/>
            <a:ext cx="2879725" cy="1035050"/>
          </a:xfrm>
          <a:prstGeom prst="rect">
            <a:avLst/>
          </a:prstGeom>
          <a:noFill/>
          <a:ln w="9525">
            <a:noFill/>
            <a:miter lim="800000"/>
            <a:headEnd/>
            <a:tailEnd/>
          </a:ln>
        </p:spPr>
      </p:pic>
      <p:pic>
        <p:nvPicPr>
          <p:cNvPr id="13318" name="Kép 8" descr="Logo-05_envir-risks"/>
          <p:cNvPicPr>
            <a:picLocks noChangeAspect="1" noChangeArrowheads="1"/>
          </p:cNvPicPr>
          <p:nvPr/>
        </p:nvPicPr>
        <p:blipFill>
          <a:blip r:embed="rId3"/>
          <a:srcRect/>
          <a:stretch>
            <a:fillRect/>
          </a:stretch>
        </p:blipFill>
        <p:spPr bwMode="auto">
          <a:xfrm>
            <a:off x="3059113" y="188913"/>
            <a:ext cx="2952750" cy="1079500"/>
          </a:xfrm>
          <a:prstGeom prst="rect">
            <a:avLst/>
          </a:prstGeom>
          <a:noFill/>
          <a:ln w="9525">
            <a:noFill/>
            <a:miter lim="800000"/>
            <a:headEnd/>
            <a:tailEnd/>
          </a:ln>
        </p:spPr>
      </p:pic>
      <p:pic>
        <p:nvPicPr>
          <p:cNvPr id="13319" name="Kép 9" descr="Logo-06_biodiversity"/>
          <p:cNvPicPr>
            <a:picLocks noChangeAspect="1" noChangeArrowheads="1"/>
          </p:cNvPicPr>
          <p:nvPr/>
        </p:nvPicPr>
        <p:blipFill>
          <a:blip r:embed="rId4"/>
          <a:srcRect/>
          <a:stretch>
            <a:fillRect/>
          </a:stretch>
        </p:blipFill>
        <p:spPr bwMode="auto">
          <a:xfrm>
            <a:off x="6084888" y="188913"/>
            <a:ext cx="2808287" cy="107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5"/>
          <p:cNvCxnSpPr/>
          <p:nvPr/>
        </p:nvCxnSpPr>
        <p:spPr>
          <a:xfrm flipH="1">
            <a:off x="250825" y="1366838"/>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7" name="Inhaltsplatzhalter 2"/>
          <p:cNvSpPr>
            <a:spLocks noGrp="1"/>
          </p:cNvSpPr>
          <p:nvPr>
            <p:ph idx="4294967295"/>
          </p:nvPr>
        </p:nvSpPr>
        <p:spPr>
          <a:xfrm>
            <a:off x="250825" y="1543050"/>
            <a:ext cx="8713788" cy="4478338"/>
          </a:xfrm>
          <a:prstGeom prst="rect">
            <a:avLst/>
          </a:prstGeom>
        </p:spPr>
        <p:txBody>
          <a:bodyPr>
            <a:normAutofit fontScale="92500" lnSpcReduction="20000"/>
          </a:bodyPr>
          <a:lstStyle/>
          <a:p>
            <a:pPr marL="457200" indent="-457200" eaLnBrk="1" fontAlgn="auto" hangingPunct="1">
              <a:spcAft>
                <a:spcPts val="0"/>
              </a:spcAft>
              <a:buFont typeface="Arial" pitchFamily="34" charset="0"/>
              <a:buNone/>
              <a:defRPr/>
            </a:pPr>
            <a:r>
              <a:rPr lang="hu-HU" sz="2000" b="1" dirty="0" smtClean="0">
                <a:latin typeface="Trebuchet MS" pitchFamily="34" charset="0"/>
              </a:rPr>
              <a:t>PROJECTS</a:t>
            </a:r>
          </a:p>
          <a:p>
            <a:pPr marL="457200" indent="-457200" eaLnBrk="1" fontAlgn="auto" hangingPunct="1">
              <a:spcAft>
                <a:spcPts val="0"/>
              </a:spcAft>
              <a:buFont typeface="Arial" pitchFamily="34" charset="0"/>
              <a:buNone/>
              <a:defRPr/>
            </a:pPr>
            <a:r>
              <a:rPr lang="hu-HU" sz="2000" b="1" dirty="0" smtClean="0">
                <a:latin typeface="Trebuchet MS" pitchFamily="34" charset="0"/>
              </a:rPr>
              <a:t>		</a:t>
            </a:r>
          </a:p>
          <a:p>
            <a:pPr marL="457200" indent="-457200" eaLnBrk="1" fontAlgn="auto" hangingPunct="1">
              <a:spcAft>
                <a:spcPts val="0"/>
              </a:spcAft>
              <a:buFont typeface="Wingdings" pitchFamily="2" charset="2"/>
              <a:buChar char="Ø"/>
              <a:defRPr/>
            </a:pPr>
            <a:r>
              <a:rPr lang="en-US" sz="2000" b="1" dirty="0" smtClean="0">
                <a:latin typeface="Trebuchet MS" pitchFamily="34" charset="0"/>
              </a:rPr>
              <a:t>Key expectation </a:t>
            </a:r>
          </a:p>
          <a:p>
            <a:pPr marL="457200" indent="-457200" eaLnBrk="1" fontAlgn="auto" hangingPunct="1">
              <a:spcAft>
                <a:spcPts val="0"/>
              </a:spcAft>
              <a:buFont typeface="Arial" pitchFamily="34" charset="0"/>
              <a:buNone/>
              <a:defRPr/>
            </a:pPr>
            <a:r>
              <a:rPr lang="hu-HU" sz="2000" dirty="0" smtClean="0"/>
              <a:t>	-	</a:t>
            </a:r>
            <a:r>
              <a:rPr lang="en-US" sz="2000" dirty="0" smtClean="0"/>
              <a:t>be of macro-regional importance</a:t>
            </a:r>
          </a:p>
          <a:p>
            <a:pPr marL="457200" indent="-457200" eaLnBrk="1" fontAlgn="auto" hangingPunct="1">
              <a:spcAft>
                <a:spcPts val="0"/>
              </a:spcAft>
              <a:buFont typeface="Arial" pitchFamily="34" charset="0"/>
              <a:buNone/>
              <a:defRPr/>
            </a:pPr>
            <a:endParaRPr lang="en-US" sz="2000" b="1" dirty="0" smtClean="0">
              <a:latin typeface="Trebuchet MS" pitchFamily="34" charset="0"/>
            </a:endParaRPr>
          </a:p>
          <a:p>
            <a:pPr marL="457200" indent="-457200" eaLnBrk="1" fontAlgn="auto" hangingPunct="1">
              <a:spcAft>
                <a:spcPts val="0"/>
              </a:spcAft>
              <a:buFont typeface="Wingdings" pitchFamily="2" charset="2"/>
              <a:buChar char="Ø"/>
              <a:defRPr/>
            </a:pPr>
            <a:r>
              <a:rPr lang="en-US" sz="2000" b="1" dirty="0" smtClean="0">
                <a:latin typeface="Trebuchet MS" pitchFamily="34" charset="0"/>
              </a:rPr>
              <a:t>What kind of projects are of macro-regional importance?</a:t>
            </a:r>
          </a:p>
          <a:p>
            <a:pPr>
              <a:lnSpc>
                <a:spcPct val="80000"/>
              </a:lnSpc>
              <a:buFont typeface="Arial" pitchFamily="34" charset="0"/>
              <a:buNone/>
              <a:defRPr/>
            </a:pPr>
            <a:r>
              <a:rPr lang="en-US" sz="2000" dirty="0" smtClean="0"/>
              <a:t>	-	as a many of country as possible to be involved from the region to 	implementation  region-wide already accepted targets, e.g.: </a:t>
            </a:r>
          </a:p>
          <a:p>
            <a:pPr>
              <a:lnSpc>
                <a:spcPct val="80000"/>
              </a:lnSpc>
              <a:buFont typeface="Arial" pitchFamily="34" charset="0"/>
              <a:buNone/>
              <a:defRPr/>
            </a:pPr>
            <a:endParaRPr lang="en-US" sz="2000" dirty="0" smtClean="0"/>
          </a:p>
          <a:p>
            <a:pPr>
              <a:lnSpc>
                <a:spcPct val="80000"/>
              </a:lnSpc>
              <a:buFont typeface="Arial" pitchFamily="34" charset="0"/>
              <a:buNone/>
              <a:defRPr/>
            </a:pPr>
            <a:r>
              <a:rPr lang="en-US" sz="2000" dirty="0" smtClean="0"/>
              <a:t>		</a:t>
            </a:r>
            <a:r>
              <a:rPr lang="en-US" sz="2000" i="1" dirty="0" smtClean="0"/>
              <a:t>- CCWARE - Mitigating Vulnerability of Water Resources  (with 6 countries)</a:t>
            </a:r>
          </a:p>
          <a:p>
            <a:pPr>
              <a:lnSpc>
                <a:spcPct val="80000"/>
              </a:lnSpc>
              <a:buFont typeface="Arial" pitchFamily="34" charset="0"/>
              <a:buNone/>
              <a:defRPr/>
            </a:pPr>
            <a:r>
              <a:rPr lang="en-US" sz="2000" i="1" dirty="0" smtClean="0"/>
              <a:t>		- Danube Sediment Management – Assessment for Restoration of 		Sediment Balance in the Danube River Basin (with 8 countries) </a:t>
            </a:r>
          </a:p>
          <a:p>
            <a:pPr marL="857250" lvl="1" indent="-457200" eaLnBrk="1" fontAlgn="auto" hangingPunct="1">
              <a:spcAft>
                <a:spcPts val="0"/>
              </a:spcAft>
              <a:buFont typeface="Arial" pitchFamily="34" charset="0"/>
              <a:buNone/>
              <a:defRPr/>
            </a:pPr>
            <a:endParaRPr lang="en-US" sz="2000" dirty="0" smtClean="0"/>
          </a:p>
          <a:p>
            <a:pPr marL="857250" lvl="1" indent="-457200" eaLnBrk="1" fontAlgn="auto" hangingPunct="1">
              <a:spcAft>
                <a:spcPts val="0"/>
              </a:spcAft>
              <a:buFontTx/>
              <a:buChar char="-"/>
              <a:defRPr/>
            </a:pPr>
            <a:r>
              <a:rPr lang="en-US" sz="2000" dirty="0" smtClean="0"/>
              <a:t>less country involved in contribution</a:t>
            </a:r>
            <a:r>
              <a:rPr lang="hu-HU" sz="2000" dirty="0" smtClean="0"/>
              <a:t>, </a:t>
            </a:r>
            <a:r>
              <a:rPr lang="en-GB" sz="2000" dirty="0" smtClean="0"/>
              <a:t>nevertheless with high definition project result/effect towards  improvement of the region</a:t>
            </a:r>
            <a:r>
              <a:rPr lang="en-US" sz="2000" dirty="0" smtClean="0"/>
              <a:t>, e.g.:</a:t>
            </a:r>
          </a:p>
          <a:p>
            <a:pPr marL="857250" lvl="1" indent="-457200" eaLnBrk="1" fontAlgn="auto" hangingPunct="1">
              <a:spcAft>
                <a:spcPts val="0"/>
              </a:spcAft>
              <a:buFont typeface="Arial" pitchFamily="34" charset="0"/>
              <a:buNone/>
              <a:defRPr/>
            </a:pPr>
            <a:r>
              <a:rPr lang="en-US" sz="2000" dirty="0" smtClean="0"/>
              <a:t>	</a:t>
            </a:r>
            <a:r>
              <a:rPr lang="en-US" sz="2000" i="1" dirty="0" smtClean="0"/>
              <a:t>- Blue Danube – Improved framework conditions for fast track eco-		innovation in waste water treatment  (in cooperation two countries)</a:t>
            </a:r>
          </a:p>
          <a:p>
            <a:pPr marL="857250" lvl="1" indent="-457200" eaLnBrk="1" fontAlgn="auto" hangingPunct="1">
              <a:spcAft>
                <a:spcPts val="0"/>
              </a:spcAft>
              <a:buFont typeface="Arial" pitchFamily="34" charset="0"/>
              <a:buNone/>
              <a:defRPr/>
            </a:pPr>
            <a:endParaRPr lang="hu-HU" sz="2000" dirty="0" smtClean="0"/>
          </a:p>
          <a:p>
            <a:pPr marL="857250" lvl="1" indent="-457200" eaLnBrk="1" fontAlgn="auto" hangingPunct="1">
              <a:spcAft>
                <a:spcPts val="0"/>
              </a:spcAft>
              <a:buFont typeface="Arial" pitchFamily="34" charset="0"/>
              <a:buNone/>
              <a:defRPr/>
            </a:pPr>
            <a:endParaRPr lang="hu-HU" sz="2000" dirty="0" smtClean="0"/>
          </a:p>
          <a:p>
            <a:pPr marL="857250" lvl="1" indent="-457200" eaLnBrk="1" fontAlgn="auto" hangingPunct="1">
              <a:spcAft>
                <a:spcPts val="0"/>
              </a:spcAft>
              <a:buFont typeface="Arial" pitchFamily="34" charset="0"/>
              <a:buNone/>
              <a:defRPr/>
            </a:pPr>
            <a:endParaRPr lang="hu-HU" sz="2000" dirty="0" smtClean="0"/>
          </a:p>
          <a:p>
            <a:pPr marL="857250" lvl="1" indent="-457200" eaLnBrk="1" fontAlgn="auto" hangingPunct="1">
              <a:spcAft>
                <a:spcPts val="0"/>
              </a:spcAft>
              <a:buFont typeface="Wingdings" pitchFamily="2" charset="2"/>
              <a:buChar char="Ø"/>
              <a:defRPr/>
            </a:pPr>
            <a:endParaRPr lang="hu-HU" sz="2000" dirty="0" smtClean="0"/>
          </a:p>
          <a:p>
            <a:pPr marL="857250" lvl="1" indent="-457200" eaLnBrk="1" fontAlgn="auto" hangingPunct="1">
              <a:spcAft>
                <a:spcPts val="0"/>
              </a:spcAft>
              <a:buFont typeface="Wingdings" pitchFamily="2" charset="2"/>
              <a:buChar char="Ø"/>
              <a:defRPr/>
            </a:pPr>
            <a:endParaRPr lang="hu-HU" sz="2000" dirty="0" smtClean="0"/>
          </a:p>
          <a:p>
            <a:pPr marL="457200" indent="-457200" eaLnBrk="1" fontAlgn="auto" hangingPunct="1">
              <a:spcAft>
                <a:spcPts val="0"/>
              </a:spcAft>
              <a:buFont typeface="Wingdings" pitchFamily="2" charset="2"/>
              <a:buChar char="Ø"/>
              <a:defRPr/>
            </a:pPr>
            <a:endParaRPr lang="en-GB" sz="2000" b="1" dirty="0" smtClean="0">
              <a:latin typeface="Trebuchet MS" pitchFamily="34" charset="0"/>
            </a:endParaRPr>
          </a:p>
          <a:p>
            <a:pPr marL="457200" indent="-457200" eaLnBrk="1" fontAlgn="auto" hangingPunct="1">
              <a:spcAft>
                <a:spcPts val="0"/>
              </a:spcAft>
              <a:buFont typeface="Wingdings" pitchFamily="2" charset="2"/>
              <a:buChar char="Ø"/>
              <a:defRPr/>
            </a:pPr>
            <a:endParaRPr lang="en-GB" sz="2000" b="1" dirty="0" smtClean="0">
              <a:latin typeface="Trebuchet MS" pitchFamily="34" charset="0"/>
            </a:endParaRPr>
          </a:p>
          <a:p>
            <a:pPr marL="457200" indent="-457200" eaLnBrk="1" fontAlgn="auto" hangingPunct="1">
              <a:spcAft>
                <a:spcPts val="0"/>
              </a:spcAft>
              <a:buFont typeface="Wingdings" pitchFamily="2" charset="2"/>
              <a:buChar char="Ø"/>
              <a:defRPr/>
            </a:pPr>
            <a:endParaRPr lang="hu-HU" sz="2000" b="1" dirty="0" smtClean="0">
              <a:latin typeface="Trebuchet MS" pitchFamily="34" charset="0"/>
            </a:endParaRPr>
          </a:p>
          <a:p>
            <a:pPr eaLnBrk="1" fontAlgn="auto" hangingPunct="1">
              <a:spcAft>
                <a:spcPts val="0"/>
              </a:spcAft>
              <a:buFont typeface="Arial" charset="0"/>
              <a:buNone/>
              <a:defRPr/>
            </a:pPr>
            <a:endParaRPr lang="en-US" sz="2000" b="1" dirty="0">
              <a:latin typeface="Trebuchet MS" pitchFamily="34" charset="0"/>
            </a:endParaRPr>
          </a:p>
          <a:p>
            <a:pPr eaLnBrk="1" fontAlgn="auto" hangingPunct="1">
              <a:spcAft>
                <a:spcPts val="0"/>
              </a:spcAft>
              <a:buFont typeface="Arial" charset="0"/>
              <a:buNone/>
              <a:defRPr/>
            </a:pPr>
            <a:endParaRPr lang="en-US" sz="2000" dirty="0">
              <a:latin typeface="Trebuchet MS" pitchFamily="34" charset="0"/>
            </a:endParaRPr>
          </a:p>
        </p:txBody>
      </p:sp>
      <p:sp>
        <p:nvSpPr>
          <p:cNvPr id="14340" name="Textfeld 7"/>
          <p:cNvSpPr txBox="1">
            <a:spLocks noChangeArrowheads="1"/>
          </p:cNvSpPr>
          <p:nvPr/>
        </p:nvSpPr>
        <p:spPr bwMode="auto">
          <a:xfrm>
            <a:off x="0" y="6524625"/>
            <a:ext cx="9144000" cy="307975"/>
          </a:xfrm>
          <a:prstGeom prst="rect">
            <a:avLst/>
          </a:prstGeom>
          <a:noFill/>
          <a:ln w="9525">
            <a:noFill/>
            <a:miter lim="800000"/>
            <a:headEnd/>
            <a:tailEnd/>
          </a:ln>
        </p:spPr>
        <p:txBody>
          <a:bodyPr>
            <a:spAutoFit/>
          </a:bodyPr>
          <a:lstStyle/>
          <a:p>
            <a:pPr algn="ctr"/>
            <a:r>
              <a:rPr lang="de-AT" sz="1400" b="1">
                <a:solidFill>
                  <a:srgbClr val="0E4194"/>
                </a:solidFill>
                <a:latin typeface="Trebuchet MS" pitchFamily="34" charset="0"/>
              </a:rPr>
              <a:t>EU S</a:t>
            </a:r>
            <a:r>
              <a:rPr lang="de-AT" sz="1200" b="1">
                <a:solidFill>
                  <a:srgbClr val="0E4194"/>
                </a:solidFill>
                <a:latin typeface="Trebuchet MS" pitchFamily="34" charset="0"/>
              </a:rPr>
              <a:t>TRATEGY FOR THE </a:t>
            </a:r>
            <a:r>
              <a:rPr lang="de-AT" sz="1400" b="1">
                <a:solidFill>
                  <a:srgbClr val="0E4194"/>
                </a:solidFill>
                <a:latin typeface="Trebuchet MS" pitchFamily="34" charset="0"/>
              </a:rPr>
              <a:t>D</a:t>
            </a:r>
            <a:r>
              <a:rPr lang="de-AT" sz="1200" b="1">
                <a:solidFill>
                  <a:srgbClr val="0E4194"/>
                </a:solidFill>
                <a:latin typeface="Trebuchet MS" pitchFamily="34" charset="0"/>
              </a:rPr>
              <a:t>ANUBE</a:t>
            </a:r>
            <a:r>
              <a:rPr lang="de-AT" sz="1400" b="1">
                <a:solidFill>
                  <a:srgbClr val="0E4194"/>
                </a:solidFill>
                <a:latin typeface="Trebuchet MS" pitchFamily="34" charset="0"/>
              </a:rPr>
              <a:t> R</a:t>
            </a:r>
            <a:r>
              <a:rPr lang="de-AT" sz="1200" b="1">
                <a:solidFill>
                  <a:srgbClr val="0E4194"/>
                </a:solidFill>
                <a:latin typeface="Trebuchet MS" pitchFamily="34" charset="0"/>
              </a:rPr>
              <a:t>EGION</a:t>
            </a:r>
            <a:r>
              <a:rPr lang="de-AT" sz="1400" b="1">
                <a:solidFill>
                  <a:srgbClr val="0E4194"/>
                </a:solidFill>
                <a:latin typeface="Trebuchet MS" pitchFamily="34" charset="0"/>
              </a:rPr>
              <a:t> (EUSDR)  |  www.danube-region.eu</a:t>
            </a:r>
          </a:p>
        </p:txBody>
      </p:sp>
      <p:pic>
        <p:nvPicPr>
          <p:cNvPr id="14341" name="Grafik 3"/>
          <p:cNvPicPr>
            <a:picLocks noChangeAspect="1"/>
          </p:cNvPicPr>
          <p:nvPr/>
        </p:nvPicPr>
        <p:blipFill>
          <a:blip r:embed="rId2"/>
          <a:srcRect/>
          <a:stretch>
            <a:fillRect/>
          </a:stretch>
        </p:blipFill>
        <p:spPr bwMode="auto">
          <a:xfrm>
            <a:off x="179388" y="188913"/>
            <a:ext cx="2879725" cy="1035050"/>
          </a:xfrm>
          <a:prstGeom prst="rect">
            <a:avLst/>
          </a:prstGeom>
          <a:noFill/>
          <a:ln w="9525">
            <a:noFill/>
            <a:miter lim="800000"/>
            <a:headEnd/>
            <a:tailEnd/>
          </a:ln>
        </p:spPr>
      </p:pic>
      <p:pic>
        <p:nvPicPr>
          <p:cNvPr id="14342" name="Kép 8" descr="Logo-05_envir-risks"/>
          <p:cNvPicPr>
            <a:picLocks noChangeAspect="1" noChangeArrowheads="1"/>
          </p:cNvPicPr>
          <p:nvPr/>
        </p:nvPicPr>
        <p:blipFill>
          <a:blip r:embed="rId3"/>
          <a:srcRect/>
          <a:stretch>
            <a:fillRect/>
          </a:stretch>
        </p:blipFill>
        <p:spPr bwMode="auto">
          <a:xfrm>
            <a:off x="3059113" y="188913"/>
            <a:ext cx="2952750" cy="1079500"/>
          </a:xfrm>
          <a:prstGeom prst="rect">
            <a:avLst/>
          </a:prstGeom>
          <a:noFill/>
          <a:ln w="9525">
            <a:noFill/>
            <a:miter lim="800000"/>
            <a:headEnd/>
            <a:tailEnd/>
          </a:ln>
        </p:spPr>
      </p:pic>
      <p:pic>
        <p:nvPicPr>
          <p:cNvPr id="14343" name="Kép 9" descr="Logo-06_biodiversity"/>
          <p:cNvPicPr>
            <a:picLocks noChangeAspect="1" noChangeArrowheads="1"/>
          </p:cNvPicPr>
          <p:nvPr/>
        </p:nvPicPr>
        <p:blipFill>
          <a:blip r:embed="rId4"/>
          <a:srcRect/>
          <a:stretch>
            <a:fillRect/>
          </a:stretch>
        </p:blipFill>
        <p:spPr bwMode="auto">
          <a:xfrm>
            <a:off x="6084888" y="188913"/>
            <a:ext cx="2808287" cy="107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5"/>
          <p:cNvCxnSpPr/>
          <p:nvPr/>
        </p:nvCxnSpPr>
        <p:spPr>
          <a:xfrm flipH="1">
            <a:off x="250825" y="1366838"/>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7" name="Inhaltsplatzhalter 2"/>
          <p:cNvSpPr>
            <a:spLocks noGrp="1"/>
          </p:cNvSpPr>
          <p:nvPr>
            <p:ph idx="4294967295"/>
          </p:nvPr>
        </p:nvSpPr>
        <p:spPr>
          <a:xfrm>
            <a:off x="566738" y="1543050"/>
            <a:ext cx="8229600" cy="4838700"/>
          </a:xfrm>
          <a:prstGeom prst="rect">
            <a:avLst/>
          </a:prstGeom>
        </p:spPr>
        <p:txBody>
          <a:bodyPr>
            <a:normAutofit fontScale="92500" lnSpcReduction="10000"/>
          </a:bodyPr>
          <a:lstStyle/>
          <a:p>
            <a:pPr>
              <a:buFont typeface="Arial" pitchFamily="34" charset="0"/>
              <a:buNone/>
              <a:defRPr/>
            </a:pPr>
            <a:r>
              <a:rPr lang="en-GB" sz="2000" b="1" dirty="0" smtClean="0">
                <a:solidFill>
                  <a:srgbClr val="000000"/>
                </a:solidFill>
                <a:cs typeface="Times New Roman" pitchFamily="18" charset="0"/>
              </a:rPr>
              <a:t>WHAT ARE BENEFITS OF THE EUSDR ?</a:t>
            </a:r>
          </a:p>
          <a:p>
            <a:pPr>
              <a:buFont typeface="Arial" pitchFamily="34" charset="0"/>
              <a:buNone/>
              <a:defRPr/>
            </a:pPr>
            <a:r>
              <a:rPr lang="en-GB" sz="2000" b="1" dirty="0" smtClean="0">
                <a:solidFill>
                  <a:srgbClr val="000000"/>
                </a:solidFill>
                <a:cs typeface="Times New Roman" pitchFamily="18" charset="0"/>
              </a:rPr>
              <a:t>(Contributing for a more competitive Europe)</a:t>
            </a:r>
          </a:p>
          <a:p>
            <a:pPr>
              <a:buFont typeface="Arial" pitchFamily="34" charset="0"/>
              <a:buNone/>
              <a:defRPr/>
            </a:pPr>
            <a:r>
              <a:rPr lang="en-GB" sz="2000" dirty="0" smtClean="0">
                <a:solidFill>
                  <a:srgbClr val="000000"/>
                </a:solidFill>
                <a:cs typeface="Times New Roman" pitchFamily="18" charset="0"/>
              </a:rPr>
              <a:t>The EUSDR</a:t>
            </a:r>
          </a:p>
          <a:p>
            <a:pPr>
              <a:buFont typeface="Wingdings" pitchFamily="2" charset="2"/>
              <a:buChar char="Ø"/>
              <a:defRPr/>
            </a:pPr>
            <a:r>
              <a:rPr lang="en-GB" sz="2000" dirty="0" smtClean="0"/>
              <a:t>can help effectively  the efforts for global economic crisis in sustainable manner/way in the Region</a:t>
            </a:r>
          </a:p>
          <a:p>
            <a:pPr>
              <a:buFont typeface="Wingdings" pitchFamily="2" charset="2"/>
              <a:buChar char="Ø"/>
              <a:defRPr/>
            </a:pPr>
            <a:r>
              <a:rPr lang="en-GB" sz="2000" dirty="0" smtClean="0"/>
              <a:t> can contribute to reach relevant EU </a:t>
            </a:r>
            <a:r>
              <a:rPr lang="en-GB" sz="2000" dirty="0" err="1" smtClean="0"/>
              <a:t>acquis</a:t>
            </a:r>
            <a:r>
              <a:rPr lang="en-GB" sz="2000" dirty="0" smtClean="0"/>
              <a:t>/objectives </a:t>
            </a:r>
          </a:p>
          <a:p>
            <a:pPr>
              <a:buFont typeface="Wingdings" pitchFamily="2" charset="2"/>
              <a:buChar char="Ø"/>
              <a:defRPr/>
            </a:pPr>
            <a:r>
              <a:rPr lang="en-GB" sz="2000" dirty="0" smtClean="0"/>
              <a:t> can reinforce the major EU policy initiatives (mainly WFD and other connecting directives, strategies, especially Europe 2020 Strategy) and  promote their implementation through projects </a:t>
            </a:r>
          </a:p>
          <a:p>
            <a:pPr>
              <a:buFont typeface="Wingdings" pitchFamily="2" charset="2"/>
              <a:buChar char="Ø"/>
              <a:defRPr/>
            </a:pPr>
            <a:r>
              <a:rPr lang="en-GB" sz="2000" dirty="0" smtClean="0"/>
              <a:t>can develop/improve  the Danube Region balancing between protection of the environment, sustainability and development</a:t>
            </a:r>
          </a:p>
          <a:p>
            <a:pPr>
              <a:buFont typeface="Wingdings" pitchFamily="2" charset="2"/>
              <a:buChar char="Ø"/>
              <a:defRPr/>
            </a:pPr>
            <a:r>
              <a:rPr lang="en-GB" sz="2000" dirty="0" smtClean="0"/>
              <a:t>can reach targets of the EUSDR by promoted implementation of relevant directives </a:t>
            </a:r>
          </a:p>
          <a:p>
            <a:pPr>
              <a:buFont typeface="Wingdings" pitchFamily="2" charset="2"/>
              <a:buChar char="Ø"/>
              <a:defRPr/>
            </a:pPr>
            <a:r>
              <a:rPr lang="en-GB" sz="2000" dirty="0" smtClean="0"/>
              <a:t>can encourage  the non Member States in cooperation and contribution with having regard their specific circumstances</a:t>
            </a:r>
          </a:p>
          <a:p>
            <a:pPr>
              <a:buFont typeface="Arial" pitchFamily="34" charset="0"/>
              <a:buNone/>
              <a:defRPr/>
            </a:pPr>
            <a:endParaRPr lang="en-GB" sz="2000" dirty="0" smtClean="0"/>
          </a:p>
          <a:p>
            <a:pPr>
              <a:defRPr/>
            </a:pPr>
            <a:endParaRPr lang="en-GB" sz="2000" dirty="0" smtClean="0"/>
          </a:p>
          <a:p>
            <a:pPr>
              <a:buFont typeface="Arial" pitchFamily="34" charset="0"/>
              <a:buNone/>
              <a:defRPr/>
            </a:pPr>
            <a:endParaRPr lang="hu-HU" sz="2000" b="1" dirty="0">
              <a:solidFill>
                <a:srgbClr val="000000"/>
              </a:solidFill>
            </a:endParaRPr>
          </a:p>
        </p:txBody>
      </p:sp>
      <p:sp>
        <p:nvSpPr>
          <p:cNvPr id="15364" name="Textfeld 7"/>
          <p:cNvSpPr txBox="1">
            <a:spLocks noChangeArrowheads="1"/>
          </p:cNvSpPr>
          <p:nvPr/>
        </p:nvSpPr>
        <p:spPr bwMode="auto">
          <a:xfrm>
            <a:off x="0" y="6524625"/>
            <a:ext cx="9144000" cy="307975"/>
          </a:xfrm>
          <a:prstGeom prst="rect">
            <a:avLst/>
          </a:prstGeom>
          <a:noFill/>
          <a:ln w="9525">
            <a:noFill/>
            <a:miter lim="800000"/>
            <a:headEnd/>
            <a:tailEnd/>
          </a:ln>
        </p:spPr>
        <p:txBody>
          <a:bodyPr>
            <a:spAutoFit/>
          </a:bodyPr>
          <a:lstStyle/>
          <a:p>
            <a:pPr algn="ctr"/>
            <a:r>
              <a:rPr lang="de-AT" sz="1400" b="1">
                <a:solidFill>
                  <a:srgbClr val="0E4194"/>
                </a:solidFill>
                <a:latin typeface="Trebuchet MS" pitchFamily="34" charset="0"/>
              </a:rPr>
              <a:t>EU S</a:t>
            </a:r>
            <a:r>
              <a:rPr lang="de-AT" sz="1200" b="1">
                <a:solidFill>
                  <a:srgbClr val="0E4194"/>
                </a:solidFill>
                <a:latin typeface="Trebuchet MS" pitchFamily="34" charset="0"/>
              </a:rPr>
              <a:t>TRATEGY FOR THE </a:t>
            </a:r>
            <a:r>
              <a:rPr lang="de-AT" sz="1400" b="1">
                <a:solidFill>
                  <a:srgbClr val="0E4194"/>
                </a:solidFill>
                <a:latin typeface="Trebuchet MS" pitchFamily="34" charset="0"/>
              </a:rPr>
              <a:t>D</a:t>
            </a:r>
            <a:r>
              <a:rPr lang="de-AT" sz="1200" b="1">
                <a:solidFill>
                  <a:srgbClr val="0E4194"/>
                </a:solidFill>
                <a:latin typeface="Trebuchet MS" pitchFamily="34" charset="0"/>
              </a:rPr>
              <a:t>ANUBE</a:t>
            </a:r>
            <a:r>
              <a:rPr lang="de-AT" sz="1400" b="1">
                <a:solidFill>
                  <a:srgbClr val="0E4194"/>
                </a:solidFill>
                <a:latin typeface="Trebuchet MS" pitchFamily="34" charset="0"/>
              </a:rPr>
              <a:t> R</a:t>
            </a:r>
            <a:r>
              <a:rPr lang="de-AT" sz="1200" b="1">
                <a:solidFill>
                  <a:srgbClr val="0E4194"/>
                </a:solidFill>
                <a:latin typeface="Trebuchet MS" pitchFamily="34" charset="0"/>
              </a:rPr>
              <a:t>EGION</a:t>
            </a:r>
            <a:r>
              <a:rPr lang="de-AT" sz="1400" b="1">
                <a:solidFill>
                  <a:srgbClr val="0E4194"/>
                </a:solidFill>
                <a:latin typeface="Trebuchet MS" pitchFamily="34" charset="0"/>
              </a:rPr>
              <a:t> (EUSDR)  |  www.danube-region.eu</a:t>
            </a:r>
          </a:p>
        </p:txBody>
      </p:sp>
      <p:pic>
        <p:nvPicPr>
          <p:cNvPr id="15365" name="Grafik 3"/>
          <p:cNvPicPr>
            <a:picLocks noChangeAspect="1"/>
          </p:cNvPicPr>
          <p:nvPr/>
        </p:nvPicPr>
        <p:blipFill>
          <a:blip r:embed="rId2"/>
          <a:srcRect/>
          <a:stretch>
            <a:fillRect/>
          </a:stretch>
        </p:blipFill>
        <p:spPr bwMode="auto">
          <a:xfrm>
            <a:off x="179388" y="188913"/>
            <a:ext cx="2879725" cy="1035050"/>
          </a:xfrm>
          <a:prstGeom prst="rect">
            <a:avLst/>
          </a:prstGeom>
          <a:noFill/>
          <a:ln w="9525">
            <a:noFill/>
            <a:miter lim="800000"/>
            <a:headEnd/>
            <a:tailEnd/>
          </a:ln>
        </p:spPr>
      </p:pic>
      <p:pic>
        <p:nvPicPr>
          <p:cNvPr id="15366" name="Kép 8" descr="Logo-05_envir-risks"/>
          <p:cNvPicPr>
            <a:picLocks noChangeAspect="1" noChangeArrowheads="1"/>
          </p:cNvPicPr>
          <p:nvPr/>
        </p:nvPicPr>
        <p:blipFill>
          <a:blip r:embed="rId3"/>
          <a:srcRect/>
          <a:stretch>
            <a:fillRect/>
          </a:stretch>
        </p:blipFill>
        <p:spPr bwMode="auto">
          <a:xfrm>
            <a:off x="3059113" y="188913"/>
            <a:ext cx="2952750" cy="1079500"/>
          </a:xfrm>
          <a:prstGeom prst="rect">
            <a:avLst/>
          </a:prstGeom>
          <a:noFill/>
          <a:ln w="9525">
            <a:noFill/>
            <a:miter lim="800000"/>
            <a:headEnd/>
            <a:tailEnd/>
          </a:ln>
        </p:spPr>
      </p:pic>
      <p:pic>
        <p:nvPicPr>
          <p:cNvPr id="15367" name="Kép 9" descr="Logo-06_biodiversity"/>
          <p:cNvPicPr>
            <a:picLocks noChangeAspect="1" noChangeArrowheads="1"/>
          </p:cNvPicPr>
          <p:nvPr/>
        </p:nvPicPr>
        <p:blipFill>
          <a:blip r:embed="rId4"/>
          <a:srcRect/>
          <a:stretch>
            <a:fillRect/>
          </a:stretch>
        </p:blipFill>
        <p:spPr bwMode="auto">
          <a:xfrm>
            <a:off x="6084888" y="188913"/>
            <a:ext cx="2808287" cy="107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Grafik 3"/>
          <p:cNvPicPr>
            <a:picLocks noChangeAspect="1"/>
          </p:cNvPicPr>
          <p:nvPr/>
        </p:nvPicPr>
        <p:blipFill>
          <a:blip r:embed="rId2"/>
          <a:srcRect/>
          <a:stretch>
            <a:fillRect/>
          </a:stretch>
        </p:blipFill>
        <p:spPr bwMode="auto">
          <a:xfrm>
            <a:off x="5076825" y="4868863"/>
            <a:ext cx="3870325" cy="1584325"/>
          </a:xfrm>
          <a:prstGeom prst="rect">
            <a:avLst/>
          </a:prstGeom>
          <a:noFill/>
          <a:ln w="9525">
            <a:noFill/>
            <a:miter lim="800000"/>
            <a:headEnd/>
            <a:tailEnd/>
          </a:ln>
        </p:spPr>
      </p:pic>
      <p:cxnSp>
        <p:nvCxnSpPr>
          <p:cNvPr id="5" name="Gerade Verbindung 4"/>
          <p:cNvCxnSpPr/>
          <p:nvPr/>
        </p:nvCxnSpPr>
        <p:spPr>
          <a:xfrm flipH="1">
            <a:off x="250825" y="4508500"/>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16388" name="Textfeld 5"/>
          <p:cNvSpPr txBox="1">
            <a:spLocks noChangeArrowheads="1"/>
          </p:cNvSpPr>
          <p:nvPr/>
        </p:nvSpPr>
        <p:spPr bwMode="auto">
          <a:xfrm>
            <a:off x="179388" y="4508500"/>
            <a:ext cx="5472112" cy="1431925"/>
          </a:xfrm>
          <a:prstGeom prst="rect">
            <a:avLst/>
          </a:prstGeom>
          <a:noFill/>
          <a:ln w="9525">
            <a:noFill/>
            <a:miter lim="800000"/>
            <a:headEnd/>
            <a:tailEnd/>
          </a:ln>
        </p:spPr>
        <p:txBody>
          <a:bodyPr>
            <a:spAutoFit/>
          </a:bodyPr>
          <a:lstStyle/>
          <a:p>
            <a:r>
              <a:rPr lang="hu-HU" sz="1600" b="1">
                <a:solidFill>
                  <a:srgbClr val="0E4194"/>
                </a:solidFill>
                <a:latin typeface="Trebuchet MS" pitchFamily="34" charset="0"/>
              </a:rPr>
              <a:t>National </a:t>
            </a:r>
            <a:r>
              <a:rPr lang="en-US" sz="1600" b="1">
                <a:solidFill>
                  <a:srgbClr val="0E4194"/>
                </a:solidFill>
                <a:latin typeface="Trebuchet MS" pitchFamily="34" charset="0"/>
              </a:rPr>
              <a:t>Institut for Environment HU</a:t>
            </a:r>
          </a:p>
          <a:p>
            <a:endParaRPr lang="de-AT" sz="700" b="1">
              <a:solidFill>
                <a:srgbClr val="0E4194"/>
              </a:solidFill>
              <a:latin typeface="Trebuchet MS" pitchFamily="34" charset="0"/>
            </a:endParaRPr>
          </a:p>
          <a:p>
            <a:r>
              <a:rPr lang="hu-HU" sz="1600" b="1">
                <a:latin typeface="Trebuchet MS" pitchFamily="34" charset="0"/>
              </a:rPr>
              <a:t>Márvány u. 1/d		László PERGER</a:t>
            </a:r>
          </a:p>
          <a:p>
            <a:r>
              <a:rPr lang="de-AT" sz="1600" b="1">
                <a:latin typeface="Trebuchet MS" pitchFamily="34" charset="0"/>
              </a:rPr>
              <a:t>10</a:t>
            </a:r>
            <a:r>
              <a:rPr lang="hu-HU" sz="1600" b="1">
                <a:latin typeface="Trebuchet MS" pitchFamily="34" charset="0"/>
              </a:rPr>
              <a:t>12</a:t>
            </a:r>
            <a:r>
              <a:rPr lang="de-AT" sz="1600" b="1">
                <a:latin typeface="Trebuchet MS" pitchFamily="34" charset="0"/>
              </a:rPr>
              <a:t> </a:t>
            </a:r>
            <a:r>
              <a:rPr lang="hu-HU" sz="1600" b="1">
                <a:latin typeface="Trebuchet MS" pitchFamily="34" charset="0"/>
              </a:rPr>
              <a:t>Budapest		laszlo</a:t>
            </a:r>
            <a:r>
              <a:rPr lang="en-GB" sz="1600" b="1">
                <a:latin typeface="Trebuchet MS" pitchFamily="34" charset="0"/>
              </a:rPr>
              <a:t>.perger</a:t>
            </a:r>
            <a:r>
              <a:rPr lang="de-AT" sz="1600" b="1">
                <a:latin typeface="Trebuchet MS" pitchFamily="34" charset="0"/>
              </a:rPr>
              <a:t>@</a:t>
            </a:r>
            <a:r>
              <a:rPr lang="en-GB" sz="1600" b="1">
                <a:latin typeface="Trebuchet MS" pitchFamily="34" charset="0"/>
              </a:rPr>
              <a:t>neki.gov.</a:t>
            </a:r>
            <a:r>
              <a:rPr lang="hu-HU" sz="1600" b="1">
                <a:latin typeface="Trebuchet MS" pitchFamily="34" charset="0"/>
              </a:rPr>
              <a:t>hu</a:t>
            </a:r>
            <a:endParaRPr lang="de-AT" sz="1600" b="1">
              <a:latin typeface="Trebuchet MS" pitchFamily="34" charset="0"/>
            </a:endParaRPr>
          </a:p>
          <a:p>
            <a:r>
              <a:rPr lang="hu-HU" sz="1600" b="1">
                <a:latin typeface="Trebuchet MS" pitchFamily="34" charset="0"/>
              </a:rPr>
              <a:t>Hungary</a:t>
            </a:r>
            <a:endParaRPr lang="de-AT" sz="1600" b="1">
              <a:latin typeface="Trebuchet MS" pitchFamily="34" charset="0"/>
            </a:endParaRPr>
          </a:p>
          <a:p>
            <a:endParaRPr lang="de-AT" sz="1600">
              <a:latin typeface="Trebuchet MS" pitchFamily="34" charset="0"/>
            </a:endParaRPr>
          </a:p>
        </p:txBody>
      </p:sp>
      <p:sp>
        <p:nvSpPr>
          <p:cNvPr id="16389" name="Textfeld 6"/>
          <p:cNvSpPr txBox="1">
            <a:spLocks noChangeArrowheads="1"/>
          </p:cNvSpPr>
          <p:nvPr/>
        </p:nvSpPr>
        <p:spPr bwMode="auto">
          <a:xfrm>
            <a:off x="4557713" y="6453188"/>
            <a:ext cx="4335462" cy="277812"/>
          </a:xfrm>
          <a:prstGeom prst="rect">
            <a:avLst/>
          </a:prstGeom>
          <a:noFill/>
          <a:ln w="9525">
            <a:noFill/>
            <a:miter lim="800000"/>
            <a:headEnd/>
            <a:tailEnd/>
          </a:ln>
        </p:spPr>
        <p:txBody>
          <a:bodyPr>
            <a:spAutoFit/>
          </a:bodyPr>
          <a:lstStyle/>
          <a:p>
            <a:pPr algn="ctr"/>
            <a:r>
              <a:rPr lang="de-AT" sz="1200" b="1">
                <a:solidFill>
                  <a:srgbClr val="0E4194"/>
                </a:solidFill>
                <a:latin typeface="Trebuchet MS" pitchFamily="34" charset="0"/>
              </a:rPr>
              <a:t>Visit www.danube-region.eu</a:t>
            </a:r>
          </a:p>
        </p:txBody>
      </p:sp>
      <p:sp>
        <p:nvSpPr>
          <p:cNvPr id="16390" name="Textfeld 7"/>
          <p:cNvSpPr txBox="1">
            <a:spLocks noChangeArrowheads="1"/>
          </p:cNvSpPr>
          <p:nvPr/>
        </p:nvSpPr>
        <p:spPr bwMode="auto">
          <a:xfrm>
            <a:off x="395288" y="765175"/>
            <a:ext cx="8280400" cy="1692275"/>
          </a:xfrm>
          <a:prstGeom prst="rect">
            <a:avLst/>
          </a:prstGeom>
          <a:noFill/>
          <a:ln w="9525">
            <a:noFill/>
            <a:miter lim="800000"/>
            <a:headEnd/>
            <a:tailEnd/>
          </a:ln>
        </p:spPr>
        <p:txBody>
          <a:bodyPr>
            <a:spAutoFit/>
          </a:bodyPr>
          <a:lstStyle/>
          <a:p>
            <a:r>
              <a:rPr lang="de-AT" sz="2800" b="1">
                <a:latin typeface="Trebuchet MS" pitchFamily="34" charset="0"/>
              </a:rPr>
              <a:t>Thank you for attention</a:t>
            </a:r>
          </a:p>
          <a:p>
            <a:endParaRPr lang="de-AT" sz="2800" b="1">
              <a:latin typeface="Trebuchet MS" pitchFamily="34" charset="0"/>
            </a:endParaRPr>
          </a:p>
          <a:p>
            <a:r>
              <a:rPr lang="de-AT" sz="2400">
                <a:latin typeface="Trebuchet MS" pitchFamily="34" charset="0"/>
              </a:rPr>
              <a:t/>
            </a:r>
            <a:br>
              <a:rPr lang="de-AT" sz="2400">
                <a:latin typeface="Trebuchet MS" pitchFamily="34" charset="0"/>
              </a:rPr>
            </a:br>
            <a:r>
              <a:rPr lang="de-AT" sz="2400">
                <a:latin typeface="Trebuchet MS" pitchFamily="34" charset="0"/>
              </a:rPr>
              <a:t>www.danube-region.eu</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5"/>
          <p:cNvCxnSpPr/>
          <p:nvPr/>
        </p:nvCxnSpPr>
        <p:spPr>
          <a:xfrm flipH="1">
            <a:off x="250825" y="1366838"/>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7" name="Inhaltsplatzhalter 2"/>
          <p:cNvSpPr>
            <a:spLocks noGrp="1"/>
          </p:cNvSpPr>
          <p:nvPr>
            <p:ph idx="4294967295"/>
          </p:nvPr>
        </p:nvSpPr>
        <p:spPr>
          <a:xfrm>
            <a:off x="566738" y="1543050"/>
            <a:ext cx="8229600" cy="4478338"/>
          </a:xfrm>
          <a:prstGeom prst="rect">
            <a:avLst/>
          </a:prstGeom>
        </p:spPr>
        <p:txBody>
          <a:bodyPr>
            <a:normAutofit/>
          </a:bodyPr>
          <a:lstStyle/>
          <a:p>
            <a:pPr marL="457200" indent="-457200" eaLnBrk="1" fontAlgn="auto" hangingPunct="1">
              <a:spcAft>
                <a:spcPts val="0"/>
              </a:spcAft>
              <a:buFont typeface="Wingdings" pitchFamily="2" charset="2"/>
              <a:buChar char="Ø"/>
              <a:defRPr/>
            </a:pPr>
            <a:endParaRPr lang="en-GB" sz="2000" b="1" dirty="0" smtClean="0">
              <a:latin typeface="Trebuchet MS" pitchFamily="34" charset="0"/>
            </a:endParaRPr>
          </a:p>
          <a:p>
            <a:pPr marL="457200" indent="-457200" eaLnBrk="1" fontAlgn="auto" hangingPunct="1">
              <a:spcAft>
                <a:spcPts val="0"/>
              </a:spcAft>
              <a:buFont typeface="Wingdings" pitchFamily="2" charset="2"/>
              <a:buChar char="Ø"/>
              <a:defRPr/>
            </a:pPr>
            <a:endParaRPr lang="en-GB" sz="2000" b="1" dirty="0" smtClean="0">
              <a:latin typeface="Trebuchet MS" pitchFamily="34" charset="0"/>
            </a:endParaRPr>
          </a:p>
          <a:p>
            <a:pPr marL="457200" indent="-457200" eaLnBrk="1" fontAlgn="auto" hangingPunct="1">
              <a:spcAft>
                <a:spcPts val="0"/>
              </a:spcAft>
              <a:buFont typeface="Wingdings" pitchFamily="2" charset="2"/>
              <a:buChar char="Ø"/>
              <a:defRPr/>
            </a:pPr>
            <a:endParaRPr lang="hu-HU" sz="2000" b="1" dirty="0" smtClean="0">
              <a:latin typeface="Trebuchet MS" pitchFamily="34" charset="0"/>
            </a:endParaRPr>
          </a:p>
          <a:p>
            <a:pPr eaLnBrk="1" fontAlgn="auto" hangingPunct="1">
              <a:spcAft>
                <a:spcPts val="0"/>
              </a:spcAft>
              <a:buFont typeface="Arial" charset="0"/>
              <a:buNone/>
              <a:defRPr/>
            </a:pPr>
            <a:endParaRPr lang="en-US" sz="2000" b="1" dirty="0">
              <a:latin typeface="Trebuchet MS" pitchFamily="34" charset="0"/>
            </a:endParaRPr>
          </a:p>
          <a:p>
            <a:pPr eaLnBrk="1" fontAlgn="auto" hangingPunct="1">
              <a:spcAft>
                <a:spcPts val="0"/>
              </a:spcAft>
              <a:buFont typeface="Arial" charset="0"/>
              <a:buNone/>
              <a:defRPr/>
            </a:pPr>
            <a:endParaRPr lang="en-US" sz="2000" dirty="0">
              <a:latin typeface="Trebuchet MS" pitchFamily="34" charset="0"/>
            </a:endParaRPr>
          </a:p>
        </p:txBody>
      </p:sp>
      <p:sp>
        <p:nvSpPr>
          <p:cNvPr id="17412" name="Textfeld 7"/>
          <p:cNvSpPr txBox="1">
            <a:spLocks noChangeArrowheads="1"/>
          </p:cNvSpPr>
          <p:nvPr/>
        </p:nvSpPr>
        <p:spPr bwMode="auto">
          <a:xfrm>
            <a:off x="0" y="6524625"/>
            <a:ext cx="9144000" cy="307975"/>
          </a:xfrm>
          <a:prstGeom prst="rect">
            <a:avLst/>
          </a:prstGeom>
          <a:noFill/>
          <a:ln w="9525">
            <a:noFill/>
            <a:miter lim="800000"/>
            <a:headEnd/>
            <a:tailEnd/>
          </a:ln>
        </p:spPr>
        <p:txBody>
          <a:bodyPr>
            <a:spAutoFit/>
          </a:bodyPr>
          <a:lstStyle/>
          <a:p>
            <a:pPr algn="ctr"/>
            <a:r>
              <a:rPr lang="de-AT" sz="1400" b="1">
                <a:solidFill>
                  <a:srgbClr val="0E4194"/>
                </a:solidFill>
                <a:latin typeface="Trebuchet MS" pitchFamily="34" charset="0"/>
              </a:rPr>
              <a:t>EU S</a:t>
            </a:r>
            <a:r>
              <a:rPr lang="de-AT" sz="1200" b="1">
                <a:solidFill>
                  <a:srgbClr val="0E4194"/>
                </a:solidFill>
                <a:latin typeface="Trebuchet MS" pitchFamily="34" charset="0"/>
              </a:rPr>
              <a:t>TRATEGY FOR THE </a:t>
            </a:r>
            <a:r>
              <a:rPr lang="de-AT" sz="1400" b="1">
                <a:solidFill>
                  <a:srgbClr val="0E4194"/>
                </a:solidFill>
                <a:latin typeface="Trebuchet MS" pitchFamily="34" charset="0"/>
              </a:rPr>
              <a:t>D</a:t>
            </a:r>
            <a:r>
              <a:rPr lang="de-AT" sz="1200" b="1">
                <a:solidFill>
                  <a:srgbClr val="0E4194"/>
                </a:solidFill>
                <a:latin typeface="Trebuchet MS" pitchFamily="34" charset="0"/>
              </a:rPr>
              <a:t>ANUBE</a:t>
            </a:r>
            <a:r>
              <a:rPr lang="de-AT" sz="1400" b="1">
                <a:solidFill>
                  <a:srgbClr val="0E4194"/>
                </a:solidFill>
                <a:latin typeface="Trebuchet MS" pitchFamily="34" charset="0"/>
              </a:rPr>
              <a:t> R</a:t>
            </a:r>
            <a:r>
              <a:rPr lang="de-AT" sz="1200" b="1">
                <a:solidFill>
                  <a:srgbClr val="0E4194"/>
                </a:solidFill>
                <a:latin typeface="Trebuchet MS" pitchFamily="34" charset="0"/>
              </a:rPr>
              <a:t>EGION</a:t>
            </a:r>
            <a:r>
              <a:rPr lang="de-AT" sz="1400" b="1">
                <a:solidFill>
                  <a:srgbClr val="0E4194"/>
                </a:solidFill>
                <a:latin typeface="Trebuchet MS" pitchFamily="34" charset="0"/>
              </a:rPr>
              <a:t> (EUSDR)  |  www.danube-region.eu</a:t>
            </a:r>
          </a:p>
        </p:txBody>
      </p:sp>
      <p:pic>
        <p:nvPicPr>
          <p:cNvPr id="17413" name="Grafik 3"/>
          <p:cNvPicPr>
            <a:picLocks noChangeAspect="1"/>
          </p:cNvPicPr>
          <p:nvPr/>
        </p:nvPicPr>
        <p:blipFill>
          <a:blip r:embed="rId2"/>
          <a:srcRect/>
          <a:stretch>
            <a:fillRect/>
          </a:stretch>
        </p:blipFill>
        <p:spPr bwMode="auto">
          <a:xfrm>
            <a:off x="179388" y="188913"/>
            <a:ext cx="2879725" cy="1035050"/>
          </a:xfrm>
          <a:prstGeom prst="rect">
            <a:avLst/>
          </a:prstGeom>
          <a:noFill/>
          <a:ln w="9525">
            <a:noFill/>
            <a:miter lim="800000"/>
            <a:headEnd/>
            <a:tailEnd/>
          </a:ln>
        </p:spPr>
      </p:pic>
      <p:pic>
        <p:nvPicPr>
          <p:cNvPr id="17414" name="Kép 8" descr="Logo-05_envir-risks"/>
          <p:cNvPicPr>
            <a:picLocks noChangeAspect="1" noChangeArrowheads="1"/>
          </p:cNvPicPr>
          <p:nvPr/>
        </p:nvPicPr>
        <p:blipFill>
          <a:blip r:embed="rId3"/>
          <a:srcRect/>
          <a:stretch>
            <a:fillRect/>
          </a:stretch>
        </p:blipFill>
        <p:spPr bwMode="auto">
          <a:xfrm>
            <a:off x="3059113" y="188913"/>
            <a:ext cx="2952750" cy="1079500"/>
          </a:xfrm>
          <a:prstGeom prst="rect">
            <a:avLst/>
          </a:prstGeom>
          <a:noFill/>
          <a:ln w="9525">
            <a:noFill/>
            <a:miter lim="800000"/>
            <a:headEnd/>
            <a:tailEnd/>
          </a:ln>
        </p:spPr>
      </p:pic>
      <p:pic>
        <p:nvPicPr>
          <p:cNvPr id="17415" name="Kép 9" descr="Logo-06_biodiversity"/>
          <p:cNvPicPr>
            <a:picLocks noChangeAspect="1" noChangeArrowheads="1"/>
          </p:cNvPicPr>
          <p:nvPr/>
        </p:nvPicPr>
        <p:blipFill>
          <a:blip r:embed="rId4"/>
          <a:srcRect/>
          <a:stretch>
            <a:fillRect/>
          </a:stretch>
        </p:blipFill>
        <p:spPr bwMode="auto">
          <a:xfrm>
            <a:off x="6084888" y="188913"/>
            <a:ext cx="2808287" cy="107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5"/>
          <p:cNvCxnSpPr/>
          <p:nvPr/>
        </p:nvCxnSpPr>
        <p:spPr>
          <a:xfrm flipH="1">
            <a:off x="250825" y="1366838"/>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7" name="Inhaltsplatzhalter 2"/>
          <p:cNvSpPr>
            <a:spLocks noGrp="1"/>
          </p:cNvSpPr>
          <p:nvPr>
            <p:ph idx="4294967295"/>
          </p:nvPr>
        </p:nvSpPr>
        <p:spPr>
          <a:xfrm>
            <a:off x="566738" y="1543050"/>
            <a:ext cx="8229600" cy="4478338"/>
          </a:xfrm>
          <a:prstGeom prst="rect">
            <a:avLst/>
          </a:prstGeom>
        </p:spPr>
        <p:txBody>
          <a:bodyPr>
            <a:normAutofit/>
          </a:bodyPr>
          <a:lstStyle/>
          <a:p>
            <a:pPr marL="457200" indent="-457200" eaLnBrk="1" fontAlgn="auto" hangingPunct="1">
              <a:spcAft>
                <a:spcPts val="0"/>
              </a:spcAft>
              <a:buFont typeface="Wingdings" pitchFamily="2" charset="2"/>
              <a:buChar char="Ø"/>
              <a:defRPr/>
            </a:pPr>
            <a:endParaRPr lang="en-GB" sz="2000" b="1" dirty="0" smtClean="0">
              <a:latin typeface="Trebuchet MS" pitchFamily="34" charset="0"/>
            </a:endParaRPr>
          </a:p>
          <a:p>
            <a:pPr marL="457200" indent="-457200" eaLnBrk="1" fontAlgn="auto" hangingPunct="1">
              <a:spcAft>
                <a:spcPts val="0"/>
              </a:spcAft>
              <a:buFont typeface="Wingdings" pitchFamily="2" charset="2"/>
              <a:buChar char="Ø"/>
              <a:defRPr/>
            </a:pPr>
            <a:endParaRPr lang="en-GB" sz="2000" b="1" dirty="0" smtClean="0">
              <a:latin typeface="Trebuchet MS" pitchFamily="34" charset="0"/>
            </a:endParaRPr>
          </a:p>
          <a:p>
            <a:pPr marL="457200" indent="-457200" eaLnBrk="1" fontAlgn="auto" hangingPunct="1">
              <a:spcAft>
                <a:spcPts val="0"/>
              </a:spcAft>
              <a:buFont typeface="Wingdings" pitchFamily="2" charset="2"/>
              <a:buChar char="Ø"/>
              <a:defRPr/>
            </a:pPr>
            <a:endParaRPr lang="hu-HU" sz="2000" b="1" dirty="0" smtClean="0">
              <a:latin typeface="Trebuchet MS" pitchFamily="34" charset="0"/>
            </a:endParaRPr>
          </a:p>
          <a:p>
            <a:pPr eaLnBrk="1" fontAlgn="auto" hangingPunct="1">
              <a:spcAft>
                <a:spcPts val="0"/>
              </a:spcAft>
              <a:buFont typeface="Arial" charset="0"/>
              <a:buNone/>
              <a:defRPr/>
            </a:pPr>
            <a:endParaRPr lang="en-US" sz="2000" b="1" dirty="0">
              <a:latin typeface="Trebuchet MS" pitchFamily="34" charset="0"/>
            </a:endParaRPr>
          </a:p>
          <a:p>
            <a:pPr eaLnBrk="1" fontAlgn="auto" hangingPunct="1">
              <a:spcAft>
                <a:spcPts val="0"/>
              </a:spcAft>
              <a:buFont typeface="Arial" charset="0"/>
              <a:buNone/>
              <a:defRPr/>
            </a:pPr>
            <a:endParaRPr lang="en-US" sz="2000" dirty="0">
              <a:latin typeface="Trebuchet MS" pitchFamily="34" charset="0"/>
            </a:endParaRPr>
          </a:p>
        </p:txBody>
      </p:sp>
      <p:sp>
        <p:nvSpPr>
          <p:cNvPr id="18436" name="Textfeld 7"/>
          <p:cNvSpPr txBox="1">
            <a:spLocks noChangeArrowheads="1"/>
          </p:cNvSpPr>
          <p:nvPr/>
        </p:nvSpPr>
        <p:spPr bwMode="auto">
          <a:xfrm>
            <a:off x="0" y="6524625"/>
            <a:ext cx="9144000" cy="307975"/>
          </a:xfrm>
          <a:prstGeom prst="rect">
            <a:avLst/>
          </a:prstGeom>
          <a:noFill/>
          <a:ln w="9525">
            <a:noFill/>
            <a:miter lim="800000"/>
            <a:headEnd/>
            <a:tailEnd/>
          </a:ln>
        </p:spPr>
        <p:txBody>
          <a:bodyPr>
            <a:spAutoFit/>
          </a:bodyPr>
          <a:lstStyle/>
          <a:p>
            <a:pPr algn="ctr"/>
            <a:r>
              <a:rPr lang="de-AT" sz="1400" b="1">
                <a:solidFill>
                  <a:srgbClr val="0E4194"/>
                </a:solidFill>
                <a:latin typeface="Trebuchet MS" pitchFamily="34" charset="0"/>
              </a:rPr>
              <a:t>EU S</a:t>
            </a:r>
            <a:r>
              <a:rPr lang="de-AT" sz="1200" b="1">
                <a:solidFill>
                  <a:srgbClr val="0E4194"/>
                </a:solidFill>
                <a:latin typeface="Trebuchet MS" pitchFamily="34" charset="0"/>
              </a:rPr>
              <a:t>TRATEGY FOR THE </a:t>
            </a:r>
            <a:r>
              <a:rPr lang="de-AT" sz="1400" b="1">
                <a:solidFill>
                  <a:srgbClr val="0E4194"/>
                </a:solidFill>
                <a:latin typeface="Trebuchet MS" pitchFamily="34" charset="0"/>
              </a:rPr>
              <a:t>D</a:t>
            </a:r>
            <a:r>
              <a:rPr lang="de-AT" sz="1200" b="1">
                <a:solidFill>
                  <a:srgbClr val="0E4194"/>
                </a:solidFill>
                <a:latin typeface="Trebuchet MS" pitchFamily="34" charset="0"/>
              </a:rPr>
              <a:t>ANUBE</a:t>
            </a:r>
            <a:r>
              <a:rPr lang="de-AT" sz="1400" b="1">
                <a:solidFill>
                  <a:srgbClr val="0E4194"/>
                </a:solidFill>
                <a:latin typeface="Trebuchet MS" pitchFamily="34" charset="0"/>
              </a:rPr>
              <a:t> R</a:t>
            </a:r>
            <a:r>
              <a:rPr lang="de-AT" sz="1200" b="1">
                <a:solidFill>
                  <a:srgbClr val="0E4194"/>
                </a:solidFill>
                <a:latin typeface="Trebuchet MS" pitchFamily="34" charset="0"/>
              </a:rPr>
              <a:t>EGION</a:t>
            </a:r>
            <a:r>
              <a:rPr lang="de-AT" sz="1400" b="1">
                <a:solidFill>
                  <a:srgbClr val="0E4194"/>
                </a:solidFill>
                <a:latin typeface="Trebuchet MS" pitchFamily="34" charset="0"/>
              </a:rPr>
              <a:t> (EUSDR)  |  www.danube-region.eu</a:t>
            </a:r>
          </a:p>
        </p:txBody>
      </p:sp>
      <p:pic>
        <p:nvPicPr>
          <p:cNvPr id="18437" name="Grafik 3"/>
          <p:cNvPicPr>
            <a:picLocks noChangeAspect="1"/>
          </p:cNvPicPr>
          <p:nvPr/>
        </p:nvPicPr>
        <p:blipFill>
          <a:blip r:embed="rId2"/>
          <a:srcRect/>
          <a:stretch>
            <a:fillRect/>
          </a:stretch>
        </p:blipFill>
        <p:spPr bwMode="auto">
          <a:xfrm>
            <a:off x="179388" y="188913"/>
            <a:ext cx="2879725" cy="1035050"/>
          </a:xfrm>
          <a:prstGeom prst="rect">
            <a:avLst/>
          </a:prstGeom>
          <a:noFill/>
          <a:ln w="9525">
            <a:noFill/>
            <a:miter lim="800000"/>
            <a:headEnd/>
            <a:tailEnd/>
          </a:ln>
        </p:spPr>
      </p:pic>
      <p:pic>
        <p:nvPicPr>
          <p:cNvPr id="18438" name="Kép 8" descr="Logo-05_envir-risks"/>
          <p:cNvPicPr>
            <a:picLocks noChangeAspect="1" noChangeArrowheads="1"/>
          </p:cNvPicPr>
          <p:nvPr/>
        </p:nvPicPr>
        <p:blipFill>
          <a:blip r:embed="rId3"/>
          <a:srcRect/>
          <a:stretch>
            <a:fillRect/>
          </a:stretch>
        </p:blipFill>
        <p:spPr bwMode="auto">
          <a:xfrm>
            <a:off x="3059113" y="188913"/>
            <a:ext cx="2952750" cy="1079500"/>
          </a:xfrm>
          <a:prstGeom prst="rect">
            <a:avLst/>
          </a:prstGeom>
          <a:noFill/>
          <a:ln w="9525">
            <a:noFill/>
            <a:miter lim="800000"/>
            <a:headEnd/>
            <a:tailEnd/>
          </a:ln>
        </p:spPr>
      </p:pic>
      <p:pic>
        <p:nvPicPr>
          <p:cNvPr id="18439" name="Kép 9" descr="Logo-06_biodiversity"/>
          <p:cNvPicPr>
            <a:picLocks noChangeAspect="1" noChangeArrowheads="1"/>
          </p:cNvPicPr>
          <p:nvPr/>
        </p:nvPicPr>
        <p:blipFill>
          <a:blip r:embed="rId4"/>
          <a:srcRect/>
          <a:stretch>
            <a:fillRect/>
          </a:stretch>
        </p:blipFill>
        <p:spPr bwMode="auto">
          <a:xfrm>
            <a:off x="6084888" y="188913"/>
            <a:ext cx="2808287" cy="107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5"/>
          <p:cNvCxnSpPr/>
          <p:nvPr/>
        </p:nvCxnSpPr>
        <p:spPr>
          <a:xfrm flipH="1">
            <a:off x="250825" y="1366838"/>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7" name="Inhaltsplatzhalter 2"/>
          <p:cNvSpPr>
            <a:spLocks noGrp="1"/>
          </p:cNvSpPr>
          <p:nvPr>
            <p:ph idx="4294967295"/>
          </p:nvPr>
        </p:nvSpPr>
        <p:spPr>
          <a:xfrm>
            <a:off x="566738" y="1543050"/>
            <a:ext cx="8229600" cy="4478338"/>
          </a:xfrm>
          <a:prstGeom prst="rect">
            <a:avLst/>
          </a:prstGeom>
        </p:spPr>
        <p:txBody>
          <a:bodyPr>
            <a:normAutofit/>
          </a:bodyPr>
          <a:lstStyle/>
          <a:p>
            <a:pPr eaLnBrk="1" fontAlgn="auto" hangingPunct="1">
              <a:spcAft>
                <a:spcPts val="0"/>
              </a:spcAft>
              <a:buFont typeface="Arial" charset="0"/>
              <a:buNone/>
              <a:defRPr/>
            </a:pPr>
            <a:r>
              <a:rPr lang="en-GB" sz="2400" b="1" dirty="0" smtClean="0">
                <a:latin typeface="Trebuchet MS" pitchFamily="34" charset="0"/>
              </a:rPr>
              <a:t>OUTLINE</a:t>
            </a:r>
          </a:p>
          <a:p>
            <a:pPr eaLnBrk="1" fontAlgn="auto" hangingPunct="1">
              <a:spcAft>
                <a:spcPts val="0"/>
              </a:spcAft>
              <a:buFont typeface="Arial" pitchFamily="34" charset="0"/>
              <a:buNone/>
              <a:defRPr/>
            </a:pPr>
            <a:endParaRPr lang="en-GB" sz="2400" b="1" dirty="0" smtClean="0">
              <a:latin typeface="Trebuchet MS" pitchFamily="34" charset="0"/>
            </a:endParaRPr>
          </a:p>
          <a:p>
            <a:pPr marL="457200" indent="-457200" eaLnBrk="1" fontAlgn="auto" hangingPunct="1">
              <a:spcAft>
                <a:spcPts val="0"/>
              </a:spcAft>
              <a:buFont typeface="Wingdings" pitchFamily="2" charset="2"/>
              <a:buChar char="Ø"/>
              <a:defRPr/>
            </a:pPr>
            <a:endParaRPr lang="hu-HU" sz="2000" b="1" dirty="0" smtClean="0">
              <a:latin typeface="Trebuchet MS" pitchFamily="34" charset="0"/>
            </a:endParaRPr>
          </a:p>
          <a:p>
            <a:pPr marL="457200" indent="-457200" eaLnBrk="1" fontAlgn="auto" hangingPunct="1">
              <a:spcAft>
                <a:spcPts val="0"/>
              </a:spcAft>
              <a:buFont typeface="Wingdings" pitchFamily="2" charset="2"/>
              <a:buChar char="Ø"/>
              <a:defRPr/>
            </a:pPr>
            <a:r>
              <a:rPr lang="hu-HU" sz="2000" b="1" dirty="0" smtClean="0">
                <a:latin typeface="Trebuchet MS" pitchFamily="34" charset="0"/>
              </a:rPr>
              <a:t>The </a:t>
            </a:r>
            <a:r>
              <a:rPr lang="hu-HU" sz="2000" b="1" dirty="0" err="1" smtClean="0">
                <a:latin typeface="Trebuchet MS" pitchFamily="34" charset="0"/>
              </a:rPr>
              <a:t>implementation</a:t>
            </a:r>
            <a:r>
              <a:rPr lang="hu-HU" sz="2000" b="1" dirty="0" smtClean="0">
                <a:latin typeface="Trebuchet MS" pitchFamily="34" charset="0"/>
              </a:rPr>
              <a:t> </a:t>
            </a:r>
            <a:r>
              <a:rPr lang="hu-HU" sz="2000" b="1" dirty="0" err="1" smtClean="0">
                <a:latin typeface="Trebuchet MS" pitchFamily="34" charset="0"/>
              </a:rPr>
              <a:t>workflow</a:t>
            </a:r>
            <a:endParaRPr lang="hu-HU" sz="2000" b="1" dirty="0" smtClean="0">
              <a:latin typeface="Trebuchet MS" pitchFamily="34" charset="0"/>
            </a:endParaRPr>
          </a:p>
          <a:p>
            <a:pPr marL="457200" indent="-457200" eaLnBrk="1" fontAlgn="auto" hangingPunct="1">
              <a:spcAft>
                <a:spcPts val="0"/>
              </a:spcAft>
              <a:buFont typeface="Wingdings" pitchFamily="2" charset="2"/>
              <a:buChar char="Ø"/>
              <a:defRPr/>
            </a:pPr>
            <a:r>
              <a:rPr lang="en-US" sz="2000" b="1" dirty="0" smtClean="0">
                <a:latin typeface="Trebuchet MS" pitchFamily="34" charset="0"/>
              </a:rPr>
              <a:t>Targets </a:t>
            </a:r>
          </a:p>
          <a:p>
            <a:pPr marL="457200" indent="-457200" eaLnBrk="1" fontAlgn="auto" hangingPunct="1">
              <a:spcAft>
                <a:spcPts val="0"/>
              </a:spcAft>
              <a:buFont typeface="Wingdings" pitchFamily="2" charset="2"/>
              <a:buChar char="Ø"/>
              <a:defRPr/>
            </a:pPr>
            <a:r>
              <a:rPr lang="en-US" sz="2000" b="1" dirty="0" smtClean="0">
                <a:latin typeface="Trebuchet MS" pitchFamily="34" charset="0"/>
              </a:rPr>
              <a:t>Actions</a:t>
            </a:r>
          </a:p>
          <a:p>
            <a:pPr marL="457200" indent="-457200" eaLnBrk="1" fontAlgn="auto" hangingPunct="1">
              <a:spcAft>
                <a:spcPts val="0"/>
              </a:spcAft>
              <a:buFont typeface="Wingdings" pitchFamily="2" charset="2"/>
              <a:buChar char="Ø"/>
              <a:defRPr/>
            </a:pPr>
            <a:r>
              <a:rPr lang="en-US" sz="2000" b="1" dirty="0" smtClean="0">
                <a:latin typeface="Trebuchet MS" pitchFamily="34" charset="0"/>
              </a:rPr>
              <a:t>Road-maps</a:t>
            </a:r>
          </a:p>
          <a:p>
            <a:pPr marL="457200" indent="-457200" eaLnBrk="1" fontAlgn="auto" hangingPunct="1">
              <a:spcAft>
                <a:spcPts val="0"/>
              </a:spcAft>
              <a:buFont typeface="Wingdings" pitchFamily="2" charset="2"/>
              <a:buChar char="Ø"/>
              <a:defRPr/>
            </a:pPr>
            <a:r>
              <a:rPr lang="en-US" sz="2000" b="1" dirty="0" smtClean="0">
                <a:latin typeface="Trebuchet MS" pitchFamily="34" charset="0"/>
              </a:rPr>
              <a:t>Projects </a:t>
            </a:r>
          </a:p>
          <a:p>
            <a:pPr marL="457200" indent="-457200" eaLnBrk="1" fontAlgn="auto" hangingPunct="1">
              <a:spcAft>
                <a:spcPts val="0"/>
              </a:spcAft>
              <a:buFont typeface="Wingdings" pitchFamily="2" charset="2"/>
              <a:buChar char="Ø"/>
              <a:defRPr/>
            </a:pPr>
            <a:r>
              <a:rPr lang="en-US" sz="2000" b="1" dirty="0" smtClean="0">
                <a:latin typeface="Trebuchet MS" pitchFamily="34" charset="0"/>
              </a:rPr>
              <a:t>What are benefits of the EUSDR</a:t>
            </a:r>
          </a:p>
          <a:p>
            <a:pPr marL="457200" indent="-457200" eaLnBrk="1" fontAlgn="auto" hangingPunct="1">
              <a:spcAft>
                <a:spcPts val="0"/>
              </a:spcAft>
              <a:buFont typeface="Arial" pitchFamily="34" charset="0"/>
              <a:buNone/>
              <a:defRPr/>
            </a:pPr>
            <a:endParaRPr lang="en-GB" sz="2000" b="1" dirty="0" smtClean="0">
              <a:latin typeface="Trebuchet MS" pitchFamily="34" charset="0"/>
            </a:endParaRPr>
          </a:p>
          <a:p>
            <a:pPr marL="457200" indent="-457200" eaLnBrk="1" fontAlgn="auto" hangingPunct="1">
              <a:spcAft>
                <a:spcPts val="0"/>
              </a:spcAft>
              <a:buFont typeface="Arial" pitchFamily="34" charset="0"/>
              <a:buNone/>
              <a:defRPr/>
            </a:pPr>
            <a:endParaRPr lang="en-GB" sz="2000" b="1" dirty="0" smtClean="0">
              <a:latin typeface="Trebuchet MS" pitchFamily="34" charset="0"/>
            </a:endParaRPr>
          </a:p>
          <a:p>
            <a:pPr marL="457200" indent="-457200" eaLnBrk="1" fontAlgn="auto" hangingPunct="1">
              <a:spcAft>
                <a:spcPts val="0"/>
              </a:spcAft>
              <a:buFont typeface="Wingdings" pitchFamily="2" charset="2"/>
              <a:buChar char="Ø"/>
              <a:defRPr/>
            </a:pPr>
            <a:endParaRPr lang="en-GB" sz="2000" b="1" dirty="0" smtClean="0">
              <a:latin typeface="Trebuchet MS" pitchFamily="34" charset="0"/>
            </a:endParaRPr>
          </a:p>
          <a:p>
            <a:pPr marL="457200" indent="-457200" eaLnBrk="1" fontAlgn="auto" hangingPunct="1">
              <a:spcAft>
                <a:spcPts val="0"/>
              </a:spcAft>
              <a:buFont typeface="Wingdings" pitchFamily="2" charset="2"/>
              <a:buChar char="Ø"/>
              <a:defRPr/>
            </a:pPr>
            <a:endParaRPr lang="en-GB" sz="2000" b="1" dirty="0" smtClean="0">
              <a:latin typeface="Trebuchet MS" pitchFamily="34" charset="0"/>
            </a:endParaRPr>
          </a:p>
          <a:p>
            <a:pPr eaLnBrk="1" fontAlgn="auto" hangingPunct="1">
              <a:spcAft>
                <a:spcPts val="0"/>
              </a:spcAft>
              <a:buFont typeface="Arial" charset="0"/>
              <a:buNone/>
              <a:defRPr/>
            </a:pPr>
            <a:endParaRPr lang="en-GB" sz="2000" b="1" dirty="0" smtClean="0">
              <a:latin typeface="Trebuchet MS" pitchFamily="34" charset="0"/>
            </a:endParaRPr>
          </a:p>
          <a:p>
            <a:pPr eaLnBrk="1" fontAlgn="auto" hangingPunct="1">
              <a:spcAft>
                <a:spcPts val="0"/>
              </a:spcAft>
              <a:buFont typeface="Arial" charset="0"/>
              <a:buNone/>
              <a:defRPr/>
            </a:pPr>
            <a:endParaRPr lang="en-GB" sz="2000" dirty="0">
              <a:latin typeface="Trebuchet MS" pitchFamily="34" charset="0"/>
            </a:endParaRPr>
          </a:p>
        </p:txBody>
      </p:sp>
      <p:sp>
        <p:nvSpPr>
          <p:cNvPr id="2052" name="Textfeld 7"/>
          <p:cNvSpPr txBox="1">
            <a:spLocks noChangeArrowheads="1"/>
          </p:cNvSpPr>
          <p:nvPr/>
        </p:nvSpPr>
        <p:spPr bwMode="auto">
          <a:xfrm>
            <a:off x="0" y="6524625"/>
            <a:ext cx="9144000" cy="307975"/>
          </a:xfrm>
          <a:prstGeom prst="rect">
            <a:avLst/>
          </a:prstGeom>
          <a:noFill/>
          <a:ln w="9525">
            <a:noFill/>
            <a:miter lim="800000"/>
            <a:headEnd/>
            <a:tailEnd/>
          </a:ln>
        </p:spPr>
        <p:txBody>
          <a:bodyPr>
            <a:spAutoFit/>
          </a:bodyPr>
          <a:lstStyle/>
          <a:p>
            <a:pPr algn="ctr"/>
            <a:r>
              <a:rPr lang="de-AT" sz="1400" b="1">
                <a:solidFill>
                  <a:srgbClr val="0E4194"/>
                </a:solidFill>
                <a:latin typeface="Trebuchet MS" pitchFamily="34" charset="0"/>
              </a:rPr>
              <a:t>EU S</a:t>
            </a:r>
            <a:r>
              <a:rPr lang="de-AT" sz="1200" b="1">
                <a:solidFill>
                  <a:srgbClr val="0E4194"/>
                </a:solidFill>
                <a:latin typeface="Trebuchet MS" pitchFamily="34" charset="0"/>
              </a:rPr>
              <a:t>TRATEGY FOR THE </a:t>
            </a:r>
            <a:r>
              <a:rPr lang="de-AT" sz="1400" b="1">
                <a:solidFill>
                  <a:srgbClr val="0E4194"/>
                </a:solidFill>
                <a:latin typeface="Trebuchet MS" pitchFamily="34" charset="0"/>
              </a:rPr>
              <a:t>D</a:t>
            </a:r>
            <a:r>
              <a:rPr lang="de-AT" sz="1200" b="1">
                <a:solidFill>
                  <a:srgbClr val="0E4194"/>
                </a:solidFill>
                <a:latin typeface="Trebuchet MS" pitchFamily="34" charset="0"/>
              </a:rPr>
              <a:t>ANUBE</a:t>
            </a:r>
            <a:r>
              <a:rPr lang="de-AT" sz="1400" b="1">
                <a:solidFill>
                  <a:srgbClr val="0E4194"/>
                </a:solidFill>
                <a:latin typeface="Trebuchet MS" pitchFamily="34" charset="0"/>
              </a:rPr>
              <a:t> R</a:t>
            </a:r>
            <a:r>
              <a:rPr lang="de-AT" sz="1200" b="1">
                <a:solidFill>
                  <a:srgbClr val="0E4194"/>
                </a:solidFill>
                <a:latin typeface="Trebuchet MS" pitchFamily="34" charset="0"/>
              </a:rPr>
              <a:t>EGION</a:t>
            </a:r>
            <a:r>
              <a:rPr lang="de-AT" sz="1400" b="1">
                <a:solidFill>
                  <a:srgbClr val="0E4194"/>
                </a:solidFill>
                <a:latin typeface="Trebuchet MS" pitchFamily="34" charset="0"/>
              </a:rPr>
              <a:t> (EUSDR)  |  www.danube-region.eu</a:t>
            </a:r>
          </a:p>
        </p:txBody>
      </p:sp>
      <p:pic>
        <p:nvPicPr>
          <p:cNvPr id="2053" name="Grafik 3"/>
          <p:cNvPicPr>
            <a:picLocks noChangeAspect="1"/>
          </p:cNvPicPr>
          <p:nvPr/>
        </p:nvPicPr>
        <p:blipFill>
          <a:blip r:embed="rId2"/>
          <a:srcRect/>
          <a:stretch>
            <a:fillRect/>
          </a:stretch>
        </p:blipFill>
        <p:spPr bwMode="auto">
          <a:xfrm>
            <a:off x="179388" y="188913"/>
            <a:ext cx="2879725" cy="1035050"/>
          </a:xfrm>
          <a:prstGeom prst="rect">
            <a:avLst/>
          </a:prstGeom>
          <a:noFill/>
          <a:ln w="9525">
            <a:noFill/>
            <a:miter lim="800000"/>
            <a:headEnd/>
            <a:tailEnd/>
          </a:ln>
        </p:spPr>
      </p:pic>
      <p:pic>
        <p:nvPicPr>
          <p:cNvPr id="2054" name="Kép 8" descr="Logo-05_envir-risks"/>
          <p:cNvPicPr>
            <a:picLocks noChangeAspect="1" noChangeArrowheads="1"/>
          </p:cNvPicPr>
          <p:nvPr/>
        </p:nvPicPr>
        <p:blipFill>
          <a:blip r:embed="rId3"/>
          <a:srcRect/>
          <a:stretch>
            <a:fillRect/>
          </a:stretch>
        </p:blipFill>
        <p:spPr bwMode="auto">
          <a:xfrm>
            <a:off x="3059113" y="188913"/>
            <a:ext cx="2952750" cy="1079500"/>
          </a:xfrm>
          <a:prstGeom prst="rect">
            <a:avLst/>
          </a:prstGeom>
          <a:noFill/>
          <a:ln w="9525">
            <a:noFill/>
            <a:miter lim="800000"/>
            <a:headEnd/>
            <a:tailEnd/>
          </a:ln>
        </p:spPr>
      </p:pic>
      <p:pic>
        <p:nvPicPr>
          <p:cNvPr id="2055" name="Kép 9" descr="Logo-06_biodiversity"/>
          <p:cNvPicPr>
            <a:picLocks noChangeAspect="1" noChangeArrowheads="1"/>
          </p:cNvPicPr>
          <p:nvPr/>
        </p:nvPicPr>
        <p:blipFill>
          <a:blip r:embed="rId4"/>
          <a:srcRect/>
          <a:stretch>
            <a:fillRect/>
          </a:stretch>
        </p:blipFill>
        <p:spPr bwMode="auto">
          <a:xfrm>
            <a:off x="6084888" y="188913"/>
            <a:ext cx="2808287" cy="107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Grafik 3"/>
          <p:cNvPicPr>
            <a:picLocks noChangeAspect="1"/>
          </p:cNvPicPr>
          <p:nvPr/>
        </p:nvPicPr>
        <p:blipFill>
          <a:blip r:embed="rId2"/>
          <a:srcRect/>
          <a:stretch>
            <a:fillRect/>
          </a:stretch>
        </p:blipFill>
        <p:spPr bwMode="auto">
          <a:xfrm>
            <a:off x="5803900" y="0"/>
            <a:ext cx="3340100" cy="1366838"/>
          </a:xfrm>
          <a:prstGeom prst="rect">
            <a:avLst/>
          </a:prstGeom>
          <a:noFill/>
          <a:ln w="9525">
            <a:noFill/>
            <a:miter lim="800000"/>
            <a:headEnd/>
            <a:tailEnd/>
          </a:ln>
        </p:spPr>
      </p:pic>
      <p:cxnSp>
        <p:nvCxnSpPr>
          <p:cNvPr id="6" name="Gerade Verbindung 5"/>
          <p:cNvCxnSpPr/>
          <p:nvPr/>
        </p:nvCxnSpPr>
        <p:spPr>
          <a:xfrm flipH="1">
            <a:off x="250825" y="1366838"/>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7" name="Inhaltsplatzhalter 2"/>
          <p:cNvSpPr>
            <a:spLocks noGrp="1"/>
          </p:cNvSpPr>
          <p:nvPr>
            <p:ph idx="4294967295"/>
          </p:nvPr>
        </p:nvSpPr>
        <p:spPr>
          <a:xfrm>
            <a:off x="566738" y="1543050"/>
            <a:ext cx="8229600" cy="4478338"/>
          </a:xfrm>
          <a:prstGeom prst="rect">
            <a:avLst/>
          </a:prstGeom>
        </p:spPr>
        <p:txBody>
          <a:bodyPr>
            <a:normAutofit/>
          </a:bodyPr>
          <a:lstStyle/>
          <a:p>
            <a:pPr algn="ctr" eaLnBrk="1" fontAlgn="auto" hangingPunct="1">
              <a:spcAft>
                <a:spcPts val="0"/>
              </a:spcAft>
              <a:buFont typeface="Arial" pitchFamily="34" charset="0"/>
              <a:buNone/>
              <a:defRPr/>
            </a:pPr>
            <a:endParaRPr lang="en-GB" sz="2400" dirty="0" smtClean="0">
              <a:latin typeface="Trebuchet MS" pitchFamily="34" charset="0"/>
            </a:endParaRPr>
          </a:p>
          <a:p>
            <a:pPr eaLnBrk="1" fontAlgn="auto" hangingPunct="1">
              <a:spcAft>
                <a:spcPts val="0"/>
              </a:spcAft>
              <a:defRPr/>
            </a:pPr>
            <a:endParaRPr lang="en-GB" sz="2400" b="1" dirty="0" smtClean="0">
              <a:latin typeface="Trebuchet MS" pitchFamily="34" charset="0"/>
            </a:endParaRPr>
          </a:p>
          <a:p>
            <a:pPr eaLnBrk="1" fontAlgn="auto" hangingPunct="1">
              <a:spcAft>
                <a:spcPts val="0"/>
              </a:spcAft>
              <a:defRPr/>
            </a:pPr>
            <a:endParaRPr lang="en-GB" sz="2400" b="1" dirty="0" smtClean="0">
              <a:latin typeface="Trebuchet MS" pitchFamily="34" charset="0"/>
            </a:endParaRPr>
          </a:p>
          <a:p>
            <a:pPr eaLnBrk="1" fontAlgn="auto" hangingPunct="1">
              <a:spcAft>
                <a:spcPts val="0"/>
              </a:spcAft>
              <a:defRPr/>
            </a:pPr>
            <a:endParaRPr lang="en-GB" sz="2400" b="1" dirty="0" smtClean="0">
              <a:latin typeface="Trebuchet MS" pitchFamily="34" charset="0"/>
            </a:endParaRPr>
          </a:p>
          <a:p>
            <a:pPr eaLnBrk="1" fontAlgn="auto" hangingPunct="1">
              <a:spcAft>
                <a:spcPts val="0"/>
              </a:spcAft>
              <a:defRPr/>
            </a:pPr>
            <a:endParaRPr lang="en-GB" sz="2400" b="1" dirty="0" smtClean="0">
              <a:latin typeface="Trebuchet MS" pitchFamily="34" charset="0"/>
            </a:endParaRPr>
          </a:p>
          <a:p>
            <a:pPr eaLnBrk="1" fontAlgn="auto" hangingPunct="1">
              <a:spcAft>
                <a:spcPts val="0"/>
              </a:spcAft>
              <a:buFont typeface="Arial" charset="0"/>
              <a:buNone/>
              <a:defRPr/>
            </a:pPr>
            <a:endParaRPr lang="en-US" sz="2400" b="1" dirty="0" smtClean="0">
              <a:latin typeface="Trebuchet MS" pitchFamily="34" charset="0"/>
            </a:endParaRPr>
          </a:p>
          <a:p>
            <a:pPr marL="457200" indent="-457200" eaLnBrk="1" fontAlgn="auto" hangingPunct="1">
              <a:spcAft>
                <a:spcPts val="0"/>
              </a:spcAft>
              <a:buFont typeface="Wingdings" pitchFamily="2" charset="2"/>
              <a:buChar char="Ø"/>
              <a:defRPr/>
            </a:pPr>
            <a:endParaRPr lang="en-GB" sz="2000" b="1" dirty="0" smtClean="0">
              <a:latin typeface="Trebuchet MS" pitchFamily="34" charset="0"/>
            </a:endParaRPr>
          </a:p>
          <a:p>
            <a:pPr marL="457200" indent="-457200" eaLnBrk="1" fontAlgn="auto" hangingPunct="1">
              <a:spcAft>
                <a:spcPts val="0"/>
              </a:spcAft>
              <a:buFont typeface="Wingdings" pitchFamily="2" charset="2"/>
              <a:buChar char="Ø"/>
              <a:defRPr/>
            </a:pPr>
            <a:endParaRPr lang="en-GB" sz="2000" b="1" dirty="0" smtClean="0">
              <a:latin typeface="Trebuchet MS" pitchFamily="34" charset="0"/>
            </a:endParaRPr>
          </a:p>
          <a:p>
            <a:pPr marL="457200" indent="-457200" eaLnBrk="1" fontAlgn="auto" hangingPunct="1">
              <a:spcAft>
                <a:spcPts val="0"/>
              </a:spcAft>
              <a:buFont typeface="Wingdings" pitchFamily="2" charset="2"/>
              <a:buChar char="Ø"/>
              <a:defRPr/>
            </a:pPr>
            <a:endParaRPr lang="hu-HU" sz="2000" b="1" dirty="0" smtClean="0">
              <a:latin typeface="Trebuchet MS" pitchFamily="34" charset="0"/>
            </a:endParaRPr>
          </a:p>
          <a:p>
            <a:pPr eaLnBrk="1" fontAlgn="auto" hangingPunct="1">
              <a:spcAft>
                <a:spcPts val="0"/>
              </a:spcAft>
              <a:buFont typeface="Arial" charset="0"/>
              <a:buNone/>
              <a:defRPr/>
            </a:pPr>
            <a:endParaRPr lang="en-US" sz="2000" b="1" dirty="0">
              <a:latin typeface="Trebuchet MS" pitchFamily="34" charset="0"/>
            </a:endParaRPr>
          </a:p>
          <a:p>
            <a:pPr eaLnBrk="1" fontAlgn="auto" hangingPunct="1">
              <a:spcAft>
                <a:spcPts val="0"/>
              </a:spcAft>
              <a:buFont typeface="Arial" charset="0"/>
              <a:buNone/>
              <a:defRPr/>
            </a:pPr>
            <a:endParaRPr lang="en-US" sz="2000" dirty="0">
              <a:latin typeface="Trebuchet MS" pitchFamily="34" charset="0"/>
            </a:endParaRPr>
          </a:p>
        </p:txBody>
      </p:sp>
      <p:sp>
        <p:nvSpPr>
          <p:cNvPr id="3077" name="Textfeld 7"/>
          <p:cNvSpPr txBox="1">
            <a:spLocks noChangeArrowheads="1"/>
          </p:cNvSpPr>
          <p:nvPr/>
        </p:nvSpPr>
        <p:spPr bwMode="auto">
          <a:xfrm>
            <a:off x="0" y="6524625"/>
            <a:ext cx="9144000" cy="307975"/>
          </a:xfrm>
          <a:prstGeom prst="rect">
            <a:avLst/>
          </a:prstGeom>
          <a:noFill/>
          <a:ln w="9525">
            <a:noFill/>
            <a:miter lim="800000"/>
            <a:headEnd/>
            <a:tailEnd/>
          </a:ln>
        </p:spPr>
        <p:txBody>
          <a:bodyPr>
            <a:spAutoFit/>
          </a:bodyPr>
          <a:lstStyle/>
          <a:p>
            <a:pPr algn="ctr"/>
            <a:r>
              <a:rPr lang="de-AT" sz="1400" b="1">
                <a:solidFill>
                  <a:srgbClr val="0E4194"/>
                </a:solidFill>
                <a:latin typeface="Trebuchet MS" pitchFamily="34" charset="0"/>
              </a:rPr>
              <a:t>EU S</a:t>
            </a:r>
            <a:r>
              <a:rPr lang="de-AT" sz="1200" b="1">
                <a:solidFill>
                  <a:srgbClr val="0E4194"/>
                </a:solidFill>
                <a:latin typeface="Trebuchet MS" pitchFamily="34" charset="0"/>
              </a:rPr>
              <a:t>TRATEGY FOR THE </a:t>
            </a:r>
            <a:r>
              <a:rPr lang="de-AT" sz="1400" b="1">
                <a:solidFill>
                  <a:srgbClr val="0E4194"/>
                </a:solidFill>
                <a:latin typeface="Trebuchet MS" pitchFamily="34" charset="0"/>
              </a:rPr>
              <a:t>D</a:t>
            </a:r>
            <a:r>
              <a:rPr lang="de-AT" sz="1200" b="1">
                <a:solidFill>
                  <a:srgbClr val="0E4194"/>
                </a:solidFill>
                <a:latin typeface="Trebuchet MS" pitchFamily="34" charset="0"/>
              </a:rPr>
              <a:t>ANUBE</a:t>
            </a:r>
            <a:r>
              <a:rPr lang="de-AT" sz="1400" b="1">
                <a:solidFill>
                  <a:srgbClr val="0E4194"/>
                </a:solidFill>
                <a:latin typeface="Trebuchet MS" pitchFamily="34" charset="0"/>
              </a:rPr>
              <a:t> R</a:t>
            </a:r>
            <a:r>
              <a:rPr lang="de-AT" sz="1200" b="1">
                <a:solidFill>
                  <a:srgbClr val="0E4194"/>
                </a:solidFill>
                <a:latin typeface="Trebuchet MS" pitchFamily="34" charset="0"/>
              </a:rPr>
              <a:t>EGION</a:t>
            </a:r>
            <a:r>
              <a:rPr lang="de-AT" sz="1400" b="1">
                <a:solidFill>
                  <a:srgbClr val="0E4194"/>
                </a:solidFill>
                <a:latin typeface="Trebuchet MS" pitchFamily="34" charset="0"/>
              </a:rPr>
              <a:t> (EUSDR)  |  www.danube-region.eu</a:t>
            </a:r>
          </a:p>
        </p:txBody>
      </p:sp>
      <p:sp>
        <p:nvSpPr>
          <p:cNvPr id="8" name="Háromszög 7"/>
          <p:cNvSpPr/>
          <p:nvPr/>
        </p:nvSpPr>
        <p:spPr>
          <a:xfrm>
            <a:off x="2339975" y="1989138"/>
            <a:ext cx="4103688" cy="345598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079" name="Szövegdoboz 8"/>
          <p:cNvSpPr txBox="1">
            <a:spLocks noChangeArrowheads="1"/>
          </p:cNvSpPr>
          <p:nvPr/>
        </p:nvSpPr>
        <p:spPr bwMode="auto">
          <a:xfrm>
            <a:off x="3708400" y="1557338"/>
            <a:ext cx="1439863" cy="368300"/>
          </a:xfrm>
          <a:prstGeom prst="rect">
            <a:avLst/>
          </a:prstGeom>
          <a:noFill/>
          <a:ln w="9525">
            <a:noFill/>
            <a:miter lim="800000"/>
            <a:headEnd/>
            <a:tailEnd/>
          </a:ln>
        </p:spPr>
        <p:txBody>
          <a:bodyPr>
            <a:spAutoFit/>
          </a:bodyPr>
          <a:lstStyle/>
          <a:p>
            <a:r>
              <a:rPr lang="en-GB" b="1"/>
              <a:t>TARGETS</a:t>
            </a:r>
          </a:p>
        </p:txBody>
      </p:sp>
      <p:sp>
        <p:nvSpPr>
          <p:cNvPr id="3080" name="Szövegdoboz 9"/>
          <p:cNvSpPr txBox="1">
            <a:spLocks noChangeArrowheads="1"/>
          </p:cNvSpPr>
          <p:nvPr/>
        </p:nvSpPr>
        <p:spPr bwMode="auto">
          <a:xfrm>
            <a:off x="1187450" y="5157788"/>
            <a:ext cx="1655763" cy="368300"/>
          </a:xfrm>
          <a:prstGeom prst="rect">
            <a:avLst/>
          </a:prstGeom>
          <a:noFill/>
          <a:ln w="9525">
            <a:noFill/>
            <a:miter lim="800000"/>
            <a:headEnd/>
            <a:tailEnd/>
          </a:ln>
        </p:spPr>
        <p:txBody>
          <a:bodyPr>
            <a:spAutoFit/>
          </a:bodyPr>
          <a:lstStyle/>
          <a:p>
            <a:r>
              <a:rPr lang="en-GB" b="1"/>
              <a:t>ACTIONS</a:t>
            </a:r>
          </a:p>
        </p:txBody>
      </p:sp>
      <p:sp>
        <p:nvSpPr>
          <p:cNvPr id="3081" name="Szövegdoboz 10"/>
          <p:cNvSpPr txBox="1">
            <a:spLocks noChangeArrowheads="1"/>
          </p:cNvSpPr>
          <p:nvPr/>
        </p:nvSpPr>
        <p:spPr bwMode="auto">
          <a:xfrm>
            <a:off x="6443663" y="5084763"/>
            <a:ext cx="1657350" cy="369887"/>
          </a:xfrm>
          <a:prstGeom prst="rect">
            <a:avLst/>
          </a:prstGeom>
          <a:noFill/>
          <a:ln w="9525">
            <a:noFill/>
            <a:miter lim="800000"/>
            <a:headEnd/>
            <a:tailEnd/>
          </a:ln>
        </p:spPr>
        <p:txBody>
          <a:bodyPr>
            <a:spAutoFit/>
          </a:bodyPr>
          <a:lstStyle/>
          <a:p>
            <a:r>
              <a:rPr lang="en-GB" b="1"/>
              <a:t>ROADMAPS</a:t>
            </a:r>
          </a:p>
        </p:txBody>
      </p:sp>
      <p:sp>
        <p:nvSpPr>
          <p:cNvPr id="3082" name="Szövegdoboz 11"/>
          <p:cNvSpPr txBox="1">
            <a:spLocks noChangeArrowheads="1"/>
          </p:cNvSpPr>
          <p:nvPr/>
        </p:nvSpPr>
        <p:spPr bwMode="auto">
          <a:xfrm>
            <a:off x="7092950" y="2997200"/>
            <a:ext cx="1582738" cy="368300"/>
          </a:xfrm>
          <a:prstGeom prst="rect">
            <a:avLst/>
          </a:prstGeom>
          <a:noFill/>
          <a:ln w="9525">
            <a:noFill/>
            <a:miter lim="800000"/>
            <a:headEnd/>
            <a:tailEnd/>
          </a:ln>
        </p:spPr>
        <p:txBody>
          <a:bodyPr>
            <a:spAutoFit/>
          </a:bodyPr>
          <a:lstStyle/>
          <a:p>
            <a:r>
              <a:rPr lang="en-GB" b="1"/>
              <a:t>PROJECTS</a:t>
            </a:r>
          </a:p>
        </p:txBody>
      </p:sp>
      <p:sp>
        <p:nvSpPr>
          <p:cNvPr id="3083" name="Szövegdoboz 12"/>
          <p:cNvSpPr txBox="1">
            <a:spLocks noChangeArrowheads="1"/>
          </p:cNvSpPr>
          <p:nvPr/>
        </p:nvSpPr>
        <p:spPr bwMode="auto">
          <a:xfrm>
            <a:off x="250825" y="836613"/>
            <a:ext cx="5689600" cy="369887"/>
          </a:xfrm>
          <a:prstGeom prst="rect">
            <a:avLst/>
          </a:prstGeom>
          <a:noFill/>
          <a:ln w="9525">
            <a:noFill/>
            <a:miter lim="800000"/>
            <a:headEnd/>
            <a:tailEnd/>
          </a:ln>
        </p:spPr>
        <p:txBody>
          <a:bodyPr>
            <a:spAutoFit/>
          </a:bodyPr>
          <a:lstStyle/>
          <a:p>
            <a:r>
              <a:rPr lang="en-GB" b="1"/>
              <a:t>IMPLEMENTATION “</a:t>
            </a:r>
            <a:r>
              <a:rPr lang="hu-HU" b="1"/>
              <a:t>PYRAMID” </a:t>
            </a:r>
            <a:r>
              <a:rPr lang="en-GB" b="1"/>
              <a:t> OF THE EUSDR</a:t>
            </a:r>
          </a:p>
        </p:txBody>
      </p:sp>
      <p:cxnSp>
        <p:nvCxnSpPr>
          <p:cNvPr id="15" name="Egyenes összekötő nyíllal 14"/>
          <p:cNvCxnSpPr/>
          <p:nvPr/>
        </p:nvCxnSpPr>
        <p:spPr>
          <a:xfrm flipH="1">
            <a:off x="2339975" y="1989138"/>
            <a:ext cx="1871663" cy="3095625"/>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7" name="Egyenes összekötő nyíllal 16"/>
          <p:cNvCxnSpPr/>
          <p:nvPr/>
        </p:nvCxnSpPr>
        <p:spPr>
          <a:xfrm>
            <a:off x="2411413" y="5589588"/>
            <a:ext cx="4032250"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31" name="Egyenes összekötő 30"/>
          <p:cNvCxnSpPr>
            <a:stCxn id="8" idx="0"/>
          </p:cNvCxnSpPr>
          <p:nvPr/>
        </p:nvCxnSpPr>
        <p:spPr>
          <a:xfrm>
            <a:off x="4392613" y="1989138"/>
            <a:ext cx="2627312" cy="12954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3" name="Egyenes összekötő 32"/>
          <p:cNvCxnSpPr/>
          <p:nvPr/>
        </p:nvCxnSpPr>
        <p:spPr>
          <a:xfrm flipV="1">
            <a:off x="6443663" y="3284538"/>
            <a:ext cx="576262" cy="216058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6" name="Egyenes összekötő nyíllal 35"/>
          <p:cNvCxnSpPr/>
          <p:nvPr/>
        </p:nvCxnSpPr>
        <p:spPr>
          <a:xfrm flipV="1">
            <a:off x="6732588" y="3357563"/>
            <a:ext cx="431800" cy="165576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43" name="Egyenes összekötő nyíllal 42"/>
          <p:cNvCxnSpPr>
            <a:stCxn id="3082" idx="1"/>
          </p:cNvCxnSpPr>
          <p:nvPr/>
        </p:nvCxnSpPr>
        <p:spPr>
          <a:xfrm flipH="1" flipV="1">
            <a:off x="4643438" y="1989138"/>
            <a:ext cx="2449512" cy="1192212"/>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3090" name="Szövegdoboz 49"/>
          <p:cNvSpPr txBox="1">
            <a:spLocks noChangeArrowheads="1"/>
          </p:cNvSpPr>
          <p:nvPr/>
        </p:nvSpPr>
        <p:spPr bwMode="auto">
          <a:xfrm>
            <a:off x="5724525" y="2205038"/>
            <a:ext cx="2519363" cy="369887"/>
          </a:xfrm>
          <a:prstGeom prst="rect">
            <a:avLst/>
          </a:prstGeom>
          <a:noFill/>
          <a:ln w="9525">
            <a:noFill/>
            <a:miter lim="800000"/>
            <a:headEnd/>
            <a:tailEnd/>
          </a:ln>
        </p:spPr>
        <p:txBody>
          <a:bodyPr>
            <a:spAutoFit/>
          </a:bodyPr>
          <a:lstStyle/>
          <a:p>
            <a:r>
              <a:rPr lang="hu-HU"/>
              <a:t>F</a:t>
            </a:r>
            <a:r>
              <a:rPr lang="en-GB"/>
              <a:t>eedback</a:t>
            </a:r>
            <a:r>
              <a:rPr lang="hu-HU"/>
              <a:t> </a:t>
            </a:r>
            <a:r>
              <a:rPr lang="hu-HU" sz="1400"/>
              <a:t>Annual Reports</a:t>
            </a:r>
            <a:endParaRPr lang="en-GB" sz="14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5"/>
          <p:cNvCxnSpPr/>
          <p:nvPr/>
        </p:nvCxnSpPr>
        <p:spPr>
          <a:xfrm flipH="1">
            <a:off x="250825" y="1366838"/>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7" name="Inhaltsplatzhalter 2"/>
          <p:cNvSpPr>
            <a:spLocks noGrp="1"/>
          </p:cNvSpPr>
          <p:nvPr>
            <p:ph idx="4294967295"/>
          </p:nvPr>
        </p:nvSpPr>
        <p:spPr>
          <a:xfrm>
            <a:off x="566738" y="1543050"/>
            <a:ext cx="8229600" cy="4478338"/>
          </a:xfrm>
          <a:prstGeom prst="rect">
            <a:avLst/>
          </a:prstGeom>
        </p:spPr>
        <p:txBody>
          <a:bodyPr>
            <a:normAutofit fontScale="55000" lnSpcReduction="20000"/>
          </a:bodyPr>
          <a:lstStyle/>
          <a:p>
            <a:pPr eaLnBrk="1" fontAlgn="auto" hangingPunct="1">
              <a:spcAft>
                <a:spcPts val="0"/>
              </a:spcAft>
              <a:buFont typeface="Arial" charset="0"/>
              <a:buNone/>
              <a:defRPr/>
            </a:pPr>
            <a:r>
              <a:rPr lang="hu-HU" sz="3300" b="1" dirty="0" smtClean="0">
                <a:latin typeface="Trebuchet MS" pitchFamily="34" charset="0"/>
              </a:rPr>
              <a:t>TARGETS (</a:t>
            </a:r>
            <a:r>
              <a:rPr lang="en-GB" sz="3300" b="1" dirty="0" smtClean="0">
                <a:latin typeface="Trebuchet MS" pitchFamily="34" charset="0"/>
              </a:rPr>
              <a:t>with Actions</a:t>
            </a:r>
            <a:r>
              <a:rPr lang="hu-HU" sz="3300" b="1" dirty="0" smtClean="0">
                <a:latin typeface="Trebuchet MS" pitchFamily="34" charset="0"/>
              </a:rPr>
              <a:t> </a:t>
            </a:r>
            <a:r>
              <a:rPr lang="hu-HU" sz="3300" b="1" dirty="0" err="1" smtClean="0">
                <a:latin typeface="Trebuchet MS" pitchFamily="34" charset="0"/>
              </a:rPr>
              <a:t>concerned</a:t>
            </a:r>
            <a:r>
              <a:rPr lang="en-GB" sz="3300" b="1" dirty="0" smtClean="0">
                <a:latin typeface="Trebuchet MS" pitchFamily="34" charset="0"/>
              </a:rPr>
              <a:t>)</a:t>
            </a:r>
          </a:p>
          <a:p>
            <a:pPr eaLnBrk="1" fontAlgn="auto" hangingPunct="1">
              <a:spcAft>
                <a:spcPts val="0"/>
              </a:spcAft>
              <a:buFont typeface="Arial" charset="0"/>
              <a:buNone/>
              <a:defRPr/>
            </a:pPr>
            <a:endParaRPr lang="hu-HU" sz="2000" dirty="0" smtClean="0">
              <a:latin typeface="Trebuchet MS" pitchFamily="34" charset="0"/>
            </a:endParaRPr>
          </a:p>
          <a:p>
            <a:pPr marL="571500" indent="-571500">
              <a:buFont typeface="+mj-lt"/>
              <a:buAutoNum type="romanUcPeriod"/>
              <a:defRPr/>
            </a:pPr>
            <a:r>
              <a:rPr lang="en-GB" b="1" dirty="0" smtClean="0"/>
              <a:t>Reduce the nutrient levels in the Danube River to allow the recovery of the Black Sea ecosystems to conditions similar to 1960s </a:t>
            </a:r>
            <a:r>
              <a:rPr lang="en-GB" b="1" i="1" dirty="0" smtClean="0"/>
              <a:t>by 2020</a:t>
            </a:r>
            <a:endParaRPr lang="en-GB" b="1" dirty="0" smtClean="0"/>
          </a:p>
          <a:p>
            <a:pPr>
              <a:buFont typeface="Arial" pitchFamily="34" charset="0"/>
              <a:buNone/>
              <a:defRPr/>
            </a:pPr>
            <a:r>
              <a:rPr lang="en-GB" dirty="0" smtClean="0"/>
              <a:t> </a:t>
            </a:r>
            <a:endParaRPr lang="hu-HU" dirty="0" smtClean="0"/>
          </a:p>
          <a:p>
            <a:pPr marL="971550" lvl="1" indent="-514350">
              <a:buFont typeface="+mj-lt"/>
              <a:buAutoNum type="arabicPeriod"/>
              <a:defRPr/>
            </a:pPr>
            <a:r>
              <a:rPr lang="en-GB" sz="3300" dirty="0" smtClean="0"/>
              <a:t>Action: “To foster and develop an active process of dialogue and cooperation between authorities responsible for agriculture and environment to ensure that measures are taken to address agricultural pollution”</a:t>
            </a:r>
            <a:endParaRPr lang="hu-HU" sz="3300" dirty="0" smtClean="0"/>
          </a:p>
          <a:p>
            <a:pPr marL="971550" lvl="1" indent="-514350">
              <a:buFont typeface="+mj-lt"/>
              <a:buAutoNum type="arabicPeriod"/>
              <a:defRPr/>
            </a:pPr>
            <a:r>
              <a:rPr lang="en-GB" sz="3300" dirty="0" smtClean="0"/>
              <a:t>Action: “To legislate at the appropriate level to limit the presence of phosphates in detergents” </a:t>
            </a:r>
            <a:endParaRPr lang="hu-HU" sz="3300" dirty="0" smtClean="0"/>
          </a:p>
          <a:p>
            <a:pPr marL="971550" lvl="1" indent="-514350">
              <a:buFont typeface="+mj-lt"/>
              <a:buAutoNum type="arabicPeriod"/>
              <a:defRPr/>
            </a:pPr>
            <a:r>
              <a:rPr lang="en-GB" sz="3300" dirty="0" smtClean="0"/>
              <a:t>Action: “To establish buffer strips along the rivers to retain nutrients and to promote alternative collection and treatment of waste in small rural settlements”</a:t>
            </a:r>
            <a:endParaRPr lang="hu-HU" sz="3300" dirty="0" smtClean="0"/>
          </a:p>
          <a:p>
            <a:pPr marL="971550" lvl="1" indent="-514350">
              <a:buFont typeface="+mj-lt"/>
              <a:buAutoNum type="arabicPeriod"/>
              <a:defRPr/>
            </a:pPr>
            <a:r>
              <a:rPr lang="en-GB" sz="3300" dirty="0" smtClean="0"/>
              <a:t>Action: “To continue boosting major investments in building and upgrading urban wastewater treatment facilities across the Danube Basin, including measures to build capacity at the regional and local level for the design of such infrastructure”</a:t>
            </a:r>
            <a:endParaRPr lang="hu-HU" sz="3300" dirty="0" smtClean="0"/>
          </a:p>
          <a:p>
            <a:pPr eaLnBrk="1" fontAlgn="auto" hangingPunct="1">
              <a:spcAft>
                <a:spcPts val="0"/>
              </a:spcAft>
              <a:buFont typeface="Arial" charset="0"/>
              <a:buNone/>
              <a:defRPr/>
            </a:pPr>
            <a:endParaRPr lang="en-US" sz="2000" dirty="0">
              <a:latin typeface="Trebuchet MS" pitchFamily="34" charset="0"/>
            </a:endParaRPr>
          </a:p>
        </p:txBody>
      </p:sp>
      <p:sp>
        <p:nvSpPr>
          <p:cNvPr id="4100" name="Textfeld 7"/>
          <p:cNvSpPr txBox="1">
            <a:spLocks noChangeArrowheads="1"/>
          </p:cNvSpPr>
          <p:nvPr/>
        </p:nvSpPr>
        <p:spPr bwMode="auto">
          <a:xfrm>
            <a:off x="0" y="6524625"/>
            <a:ext cx="9144000" cy="307975"/>
          </a:xfrm>
          <a:prstGeom prst="rect">
            <a:avLst/>
          </a:prstGeom>
          <a:noFill/>
          <a:ln w="9525">
            <a:noFill/>
            <a:miter lim="800000"/>
            <a:headEnd/>
            <a:tailEnd/>
          </a:ln>
        </p:spPr>
        <p:txBody>
          <a:bodyPr>
            <a:spAutoFit/>
          </a:bodyPr>
          <a:lstStyle/>
          <a:p>
            <a:pPr algn="ctr"/>
            <a:r>
              <a:rPr lang="de-AT" sz="1400" b="1">
                <a:solidFill>
                  <a:srgbClr val="0E4194"/>
                </a:solidFill>
                <a:latin typeface="Trebuchet MS" pitchFamily="34" charset="0"/>
              </a:rPr>
              <a:t>EU S</a:t>
            </a:r>
            <a:r>
              <a:rPr lang="de-AT" sz="1200" b="1">
                <a:solidFill>
                  <a:srgbClr val="0E4194"/>
                </a:solidFill>
                <a:latin typeface="Trebuchet MS" pitchFamily="34" charset="0"/>
              </a:rPr>
              <a:t>TRATEGY FOR THE </a:t>
            </a:r>
            <a:r>
              <a:rPr lang="de-AT" sz="1400" b="1">
                <a:solidFill>
                  <a:srgbClr val="0E4194"/>
                </a:solidFill>
                <a:latin typeface="Trebuchet MS" pitchFamily="34" charset="0"/>
              </a:rPr>
              <a:t>D</a:t>
            </a:r>
            <a:r>
              <a:rPr lang="de-AT" sz="1200" b="1">
                <a:solidFill>
                  <a:srgbClr val="0E4194"/>
                </a:solidFill>
                <a:latin typeface="Trebuchet MS" pitchFamily="34" charset="0"/>
              </a:rPr>
              <a:t>ANUBE</a:t>
            </a:r>
            <a:r>
              <a:rPr lang="de-AT" sz="1400" b="1">
                <a:solidFill>
                  <a:srgbClr val="0E4194"/>
                </a:solidFill>
                <a:latin typeface="Trebuchet MS" pitchFamily="34" charset="0"/>
              </a:rPr>
              <a:t> R</a:t>
            </a:r>
            <a:r>
              <a:rPr lang="de-AT" sz="1200" b="1">
                <a:solidFill>
                  <a:srgbClr val="0E4194"/>
                </a:solidFill>
                <a:latin typeface="Trebuchet MS" pitchFamily="34" charset="0"/>
              </a:rPr>
              <a:t>EGION</a:t>
            </a:r>
            <a:r>
              <a:rPr lang="de-AT" sz="1400" b="1">
                <a:solidFill>
                  <a:srgbClr val="0E4194"/>
                </a:solidFill>
                <a:latin typeface="Trebuchet MS" pitchFamily="34" charset="0"/>
              </a:rPr>
              <a:t> (EUSDR)  |  www.danube-region.eu</a:t>
            </a:r>
          </a:p>
        </p:txBody>
      </p:sp>
      <p:pic>
        <p:nvPicPr>
          <p:cNvPr id="4101" name="Grafik 3"/>
          <p:cNvPicPr>
            <a:picLocks noChangeAspect="1"/>
          </p:cNvPicPr>
          <p:nvPr/>
        </p:nvPicPr>
        <p:blipFill>
          <a:blip r:embed="rId2"/>
          <a:srcRect/>
          <a:stretch>
            <a:fillRect/>
          </a:stretch>
        </p:blipFill>
        <p:spPr bwMode="auto">
          <a:xfrm>
            <a:off x="179388" y="188913"/>
            <a:ext cx="2879725" cy="1035050"/>
          </a:xfrm>
          <a:prstGeom prst="rect">
            <a:avLst/>
          </a:prstGeom>
          <a:noFill/>
          <a:ln w="9525">
            <a:noFill/>
            <a:miter lim="800000"/>
            <a:headEnd/>
            <a:tailEnd/>
          </a:ln>
        </p:spPr>
      </p:pic>
      <p:pic>
        <p:nvPicPr>
          <p:cNvPr id="4102" name="Kép 8" descr="Logo-05_envir-risks"/>
          <p:cNvPicPr>
            <a:picLocks noChangeAspect="1" noChangeArrowheads="1"/>
          </p:cNvPicPr>
          <p:nvPr/>
        </p:nvPicPr>
        <p:blipFill>
          <a:blip r:embed="rId3"/>
          <a:srcRect/>
          <a:stretch>
            <a:fillRect/>
          </a:stretch>
        </p:blipFill>
        <p:spPr bwMode="auto">
          <a:xfrm>
            <a:off x="3059113" y="188913"/>
            <a:ext cx="2952750" cy="1079500"/>
          </a:xfrm>
          <a:prstGeom prst="rect">
            <a:avLst/>
          </a:prstGeom>
          <a:noFill/>
          <a:ln w="9525">
            <a:noFill/>
            <a:miter lim="800000"/>
            <a:headEnd/>
            <a:tailEnd/>
          </a:ln>
        </p:spPr>
      </p:pic>
      <p:pic>
        <p:nvPicPr>
          <p:cNvPr id="4103" name="Kép 9" descr="Logo-06_biodiversity"/>
          <p:cNvPicPr>
            <a:picLocks noChangeAspect="1" noChangeArrowheads="1"/>
          </p:cNvPicPr>
          <p:nvPr/>
        </p:nvPicPr>
        <p:blipFill>
          <a:blip r:embed="rId4"/>
          <a:srcRect/>
          <a:stretch>
            <a:fillRect/>
          </a:stretch>
        </p:blipFill>
        <p:spPr bwMode="auto">
          <a:xfrm>
            <a:off x="6084888" y="188913"/>
            <a:ext cx="2808287" cy="107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5"/>
          <p:cNvCxnSpPr/>
          <p:nvPr/>
        </p:nvCxnSpPr>
        <p:spPr>
          <a:xfrm flipH="1">
            <a:off x="250825" y="1366838"/>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7" name="Inhaltsplatzhalter 2"/>
          <p:cNvSpPr>
            <a:spLocks noGrp="1"/>
          </p:cNvSpPr>
          <p:nvPr>
            <p:ph idx="4294967295"/>
          </p:nvPr>
        </p:nvSpPr>
        <p:spPr>
          <a:xfrm>
            <a:off x="566738" y="1543050"/>
            <a:ext cx="8229600" cy="4838700"/>
          </a:xfrm>
          <a:prstGeom prst="rect">
            <a:avLst/>
          </a:prstGeom>
        </p:spPr>
        <p:txBody>
          <a:bodyPr>
            <a:normAutofit fontScale="55000" lnSpcReduction="20000"/>
          </a:bodyPr>
          <a:lstStyle/>
          <a:p>
            <a:pPr eaLnBrk="1" fontAlgn="auto" hangingPunct="1">
              <a:spcAft>
                <a:spcPts val="0"/>
              </a:spcAft>
              <a:buFont typeface="Arial" charset="0"/>
              <a:buNone/>
              <a:defRPr/>
            </a:pPr>
            <a:r>
              <a:rPr lang="hu-HU" b="1" dirty="0" smtClean="0">
                <a:latin typeface="Trebuchet MS" pitchFamily="34" charset="0"/>
              </a:rPr>
              <a:t>TARGETS (</a:t>
            </a:r>
            <a:r>
              <a:rPr lang="en-GB" b="1" dirty="0" smtClean="0">
                <a:latin typeface="Trebuchet MS" pitchFamily="34" charset="0"/>
              </a:rPr>
              <a:t>with</a:t>
            </a:r>
            <a:r>
              <a:rPr lang="hu-HU" b="1" dirty="0" smtClean="0">
                <a:latin typeface="Trebuchet MS" pitchFamily="34" charset="0"/>
              </a:rPr>
              <a:t> </a:t>
            </a:r>
            <a:r>
              <a:rPr lang="en-GB" b="1" dirty="0" smtClean="0">
                <a:latin typeface="Trebuchet MS" pitchFamily="34" charset="0"/>
              </a:rPr>
              <a:t> Actions</a:t>
            </a:r>
            <a:r>
              <a:rPr lang="hu-HU" b="1" dirty="0" smtClean="0">
                <a:latin typeface="Trebuchet MS" pitchFamily="34" charset="0"/>
              </a:rPr>
              <a:t> </a:t>
            </a:r>
            <a:r>
              <a:rPr lang="hu-HU" b="1" dirty="0" err="1" smtClean="0">
                <a:latin typeface="Trebuchet MS" pitchFamily="34" charset="0"/>
              </a:rPr>
              <a:t>concerned</a:t>
            </a:r>
            <a:r>
              <a:rPr lang="en-GB" b="1" dirty="0" smtClean="0">
                <a:latin typeface="Trebuchet MS" pitchFamily="34" charset="0"/>
              </a:rPr>
              <a:t>)</a:t>
            </a:r>
          </a:p>
          <a:p>
            <a:pPr>
              <a:buFont typeface="Arial" pitchFamily="34" charset="0"/>
              <a:buNone/>
              <a:defRPr/>
            </a:pPr>
            <a:endParaRPr lang="hu-HU" dirty="0" smtClean="0"/>
          </a:p>
          <a:p>
            <a:pPr marL="571500" indent="-571500">
              <a:buFont typeface="+mj-lt"/>
              <a:buAutoNum type="romanUcPeriod" startAt="2"/>
              <a:defRPr/>
            </a:pPr>
            <a:r>
              <a:rPr lang="en-GB" b="1" dirty="0" smtClean="0"/>
              <a:t>Achieve the management objectives set out in the Danube River Basin Management Plan</a:t>
            </a:r>
            <a:endParaRPr lang="hu-HU" b="1" dirty="0" smtClean="0"/>
          </a:p>
          <a:p>
            <a:pPr marL="514350" indent="-514350">
              <a:buFont typeface="Arial" pitchFamily="34" charset="0"/>
              <a:buNone/>
              <a:defRPr/>
            </a:pPr>
            <a:endParaRPr lang="hu-HU" dirty="0" smtClean="0"/>
          </a:p>
          <a:p>
            <a:pPr marL="971550" lvl="1" indent="-514350">
              <a:buFont typeface="Arial" pitchFamily="34" charset="0"/>
              <a:buNone/>
              <a:defRPr/>
            </a:pPr>
            <a:r>
              <a:rPr lang="hu-HU" dirty="0" smtClean="0"/>
              <a:t>5.	</a:t>
            </a:r>
            <a:r>
              <a:rPr lang="en-GB" dirty="0" smtClean="0"/>
              <a:t>Action: “To implement fully the Danube River Basin Management Plan”</a:t>
            </a:r>
            <a:endParaRPr lang="hu-HU" dirty="0" smtClean="0"/>
          </a:p>
          <a:p>
            <a:pPr marL="971550" lvl="1" indent="-514350">
              <a:buFont typeface="Arial" pitchFamily="34" charset="0"/>
              <a:buNone/>
              <a:defRPr/>
            </a:pPr>
            <a:r>
              <a:rPr lang="hu-HU" dirty="0" smtClean="0"/>
              <a:t>6.	</a:t>
            </a:r>
            <a:r>
              <a:rPr lang="en-GB" dirty="0" smtClean="0"/>
              <a:t>Action: “To treat hazardous substances and contaminated sludge with the newest and best available technology and to develop and promote remediation measures for hazardous producing or abandoned industrial sites and waste deposits”</a:t>
            </a:r>
            <a:endParaRPr lang="hu-HU" dirty="0" smtClean="0"/>
          </a:p>
          <a:p>
            <a:pPr lvl="1">
              <a:buFont typeface="Arial" pitchFamily="34" charset="0"/>
              <a:buNone/>
              <a:defRPr/>
            </a:pPr>
            <a:r>
              <a:rPr lang="hu-HU" dirty="0" smtClean="0"/>
              <a:t>7.		</a:t>
            </a:r>
            <a:r>
              <a:rPr lang="en-GB" dirty="0" smtClean="0"/>
              <a:t>Action: “To promote measures to limit water abstraction”</a:t>
            </a:r>
            <a:endParaRPr lang="hu-HU" dirty="0" smtClean="0"/>
          </a:p>
          <a:p>
            <a:pPr lvl="1">
              <a:buFont typeface="Arial" pitchFamily="34" charset="0"/>
              <a:buNone/>
              <a:defRPr/>
            </a:pPr>
            <a:r>
              <a:rPr lang="hu-HU" dirty="0" smtClean="0"/>
              <a:t>8.		</a:t>
            </a:r>
            <a:r>
              <a:rPr lang="en-GB" dirty="0" smtClean="0"/>
              <a:t>Action: “To assure the proper control and progressive substitution of substances that are </a:t>
            </a:r>
            <a:r>
              <a:rPr lang="hu-HU" dirty="0" smtClean="0"/>
              <a:t>	</a:t>
            </a:r>
            <a:r>
              <a:rPr lang="en-GB" dirty="0" smtClean="0"/>
              <a:t>considered problematic for Danube Region”</a:t>
            </a:r>
            <a:endParaRPr lang="hu-HU" dirty="0" smtClean="0"/>
          </a:p>
          <a:p>
            <a:pPr lvl="1">
              <a:buFont typeface="Arial" pitchFamily="34" charset="0"/>
              <a:buNone/>
              <a:defRPr/>
            </a:pPr>
            <a:r>
              <a:rPr lang="hu-HU" dirty="0" smtClean="0"/>
              <a:t>9.		</a:t>
            </a:r>
            <a:r>
              <a:rPr lang="en-GB" dirty="0" smtClean="0"/>
              <a:t>Action: “To continue to invest in and support the information collection systems already </a:t>
            </a:r>
            <a:r>
              <a:rPr lang="hu-HU" dirty="0" smtClean="0"/>
              <a:t>	</a:t>
            </a:r>
            <a:r>
              <a:rPr lang="en-GB" dirty="0" smtClean="0"/>
              <a:t>developed by ICPDR"</a:t>
            </a:r>
            <a:endParaRPr lang="hu-HU" dirty="0" smtClean="0"/>
          </a:p>
          <a:p>
            <a:pPr lvl="1">
              <a:buFont typeface="Arial" pitchFamily="34" charset="0"/>
              <a:buNone/>
              <a:defRPr/>
            </a:pPr>
            <a:r>
              <a:rPr lang="hu-HU" dirty="0" smtClean="0"/>
              <a:t>10.		</a:t>
            </a:r>
            <a:r>
              <a:rPr lang="en-GB" dirty="0" smtClean="0"/>
              <a:t>Action: “To strengthen general awareness and facilitate exchange of good practice in </a:t>
            </a:r>
            <a:r>
              <a:rPr lang="hu-HU" dirty="0" smtClean="0"/>
              <a:t>	</a:t>
            </a:r>
            <a:r>
              <a:rPr lang="en-GB" dirty="0" smtClean="0"/>
              <a:t>integrated water management issues in the Danube Basin among decision-makers at all </a:t>
            </a:r>
            <a:r>
              <a:rPr lang="hu-HU" dirty="0" smtClean="0"/>
              <a:t>	</a:t>
            </a:r>
            <a:r>
              <a:rPr lang="en-GB" dirty="0" smtClean="0"/>
              <a:t>levels and among the population of the Region</a:t>
            </a:r>
            <a:endParaRPr lang="hu-HU" dirty="0" smtClean="0"/>
          </a:p>
          <a:p>
            <a:pPr lvl="1">
              <a:buFont typeface="Arial" pitchFamily="34" charset="0"/>
              <a:buNone/>
              <a:defRPr/>
            </a:pPr>
            <a:r>
              <a:rPr lang="hu-HU" dirty="0" smtClean="0"/>
              <a:t>11.		</a:t>
            </a:r>
            <a:r>
              <a:rPr lang="en-GB" dirty="0" smtClean="0"/>
              <a:t>Action: “To promote measures aimed at reducing knowledge deficits, developing and </a:t>
            </a:r>
            <a:r>
              <a:rPr lang="hu-HU" dirty="0" smtClean="0"/>
              <a:t>	</a:t>
            </a:r>
            <a:r>
              <a:rPr lang="en-GB" dirty="0" smtClean="0"/>
              <a:t>transferring tools, methods and guidelines concerning the safeguarding of drinking water </a:t>
            </a:r>
            <a:r>
              <a:rPr lang="hu-HU" dirty="0" smtClean="0"/>
              <a:t>	</a:t>
            </a:r>
            <a:r>
              <a:rPr lang="en-GB" dirty="0" smtClean="0"/>
              <a:t>supply”</a:t>
            </a:r>
            <a:endParaRPr lang="hu-HU" dirty="0" smtClean="0"/>
          </a:p>
        </p:txBody>
      </p:sp>
      <p:sp>
        <p:nvSpPr>
          <p:cNvPr id="5124" name="Textfeld 7"/>
          <p:cNvSpPr txBox="1">
            <a:spLocks noChangeArrowheads="1"/>
          </p:cNvSpPr>
          <p:nvPr/>
        </p:nvSpPr>
        <p:spPr bwMode="auto">
          <a:xfrm>
            <a:off x="0" y="6524625"/>
            <a:ext cx="9144000" cy="307975"/>
          </a:xfrm>
          <a:prstGeom prst="rect">
            <a:avLst/>
          </a:prstGeom>
          <a:noFill/>
          <a:ln w="9525">
            <a:noFill/>
            <a:miter lim="800000"/>
            <a:headEnd/>
            <a:tailEnd/>
          </a:ln>
        </p:spPr>
        <p:txBody>
          <a:bodyPr>
            <a:spAutoFit/>
          </a:bodyPr>
          <a:lstStyle/>
          <a:p>
            <a:pPr algn="ctr"/>
            <a:r>
              <a:rPr lang="de-AT" sz="1400" b="1">
                <a:solidFill>
                  <a:srgbClr val="0E4194"/>
                </a:solidFill>
                <a:latin typeface="Trebuchet MS" pitchFamily="34" charset="0"/>
              </a:rPr>
              <a:t>EU S</a:t>
            </a:r>
            <a:r>
              <a:rPr lang="de-AT" sz="1200" b="1">
                <a:solidFill>
                  <a:srgbClr val="0E4194"/>
                </a:solidFill>
                <a:latin typeface="Trebuchet MS" pitchFamily="34" charset="0"/>
              </a:rPr>
              <a:t>TRATEGY FOR THE </a:t>
            </a:r>
            <a:r>
              <a:rPr lang="de-AT" sz="1400" b="1">
                <a:solidFill>
                  <a:srgbClr val="0E4194"/>
                </a:solidFill>
                <a:latin typeface="Trebuchet MS" pitchFamily="34" charset="0"/>
              </a:rPr>
              <a:t>D</a:t>
            </a:r>
            <a:r>
              <a:rPr lang="de-AT" sz="1200" b="1">
                <a:solidFill>
                  <a:srgbClr val="0E4194"/>
                </a:solidFill>
                <a:latin typeface="Trebuchet MS" pitchFamily="34" charset="0"/>
              </a:rPr>
              <a:t>ANUBE</a:t>
            </a:r>
            <a:r>
              <a:rPr lang="de-AT" sz="1400" b="1">
                <a:solidFill>
                  <a:srgbClr val="0E4194"/>
                </a:solidFill>
                <a:latin typeface="Trebuchet MS" pitchFamily="34" charset="0"/>
              </a:rPr>
              <a:t> R</a:t>
            </a:r>
            <a:r>
              <a:rPr lang="de-AT" sz="1200" b="1">
                <a:solidFill>
                  <a:srgbClr val="0E4194"/>
                </a:solidFill>
                <a:latin typeface="Trebuchet MS" pitchFamily="34" charset="0"/>
              </a:rPr>
              <a:t>EGION</a:t>
            </a:r>
            <a:r>
              <a:rPr lang="de-AT" sz="1400" b="1">
                <a:solidFill>
                  <a:srgbClr val="0E4194"/>
                </a:solidFill>
                <a:latin typeface="Trebuchet MS" pitchFamily="34" charset="0"/>
              </a:rPr>
              <a:t> (EUSDR)  |  www.danube-region.eu</a:t>
            </a:r>
          </a:p>
        </p:txBody>
      </p:sp>
      <p:pic>
        <p:nvPicPr>
          <p:cNvPr id="5125" name="Grafik 3"/>
          <p:cNvPicPr>
            <a:picLocks noChangeAspect="1"/>
          </p:cNvPicPr>
          <p:nvPr/>
        </p:nvPicPr>
        <p:blipFill>
          <a:blip r:embed="rId2"/>
          <a:srcRect/>
          <a:stretch>
            <a:fillRect/>
          </a:stretch>
        </p:blipFill>
        <p:spPr bwMode="auto">
          <a:xfrm>
            <a:off x="179388" y="188913"/>
            <a:ext cx="2879725" cy="1035050"/>
          </a:xfrm>
          <a:prstGeom prst="rect">
            <a:avLst/>
          </a:prstGeom>
          <a:noFill/>
          <a:ln w="9525">
            <a:noFill/>
            <a:miter lim="800000"/>
            <a:headEnd/>
            <a:tailEnd/>
          </a:ln>
        </p:spPr>
      </p:pic>
      <p:pic>
        <p:nvPicPr>
          <p:cNvPr id="5126" name="Kép 8" descr="Logo-05_envir-risks"/>
          <p:cNvPicPr>
            <a:picLocks noChangeAspect="1" noChangeArrowheads="1"/>
          </p:cNvPicPr>
          <p:nvPr/>
        </p:nvPicPr>
        <p:blipFill>
          <a:blip r:embed="rId3"/>
          <a:srcRect/>
          <a:stretch>
            <a:fillRect/>
          </a:stretch>
        </p:blipFill>
        <p:spPr bwMode="auto">
          <a:xfrm>
            <a:off x="3059113" y="188913"/>
            <a:ext cx="2952750" cy="1079500"/>
          </a:xfrm>
          <a:prstGeom prst="rect">
            <a:avLst/>
          </a:prstGeom>
          <a:noFill/>
          <a:ln w="9525">
            <a:noFill/>
            <a:miter lim="800000"/>
            <a:headEnd/>
            <a:tailEnd/>
          </a:ln>
        </p:spPr>
      </p:pic>
      <p:pic>
        <p:nvPicPr>
          <p:cNvPr id="5127" name="Kép 9" descr="Logo-06_biodiversity"/>
          <p:cNvPicPr>
            <a:picLocks noChangeAspect="1" noChangeArrowheads="1"/>
          </p:cNvPicPr>
          <p:nvPr/>
        </p:nvPicPr>
        <p:blipFill>
          <a:blip r:embed="rId4"/>
          <a:srcRect/>
          <a:stretch>
            <a:fillRect/>
          </a:stretch>
        </p:blipFill>
        <p:spPr bwMode="auto">
          <a:xfrm>
            <a:off x="6084888" y="188913"/>
            <a:ext cx="2808287" cy="107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5"/>
          <p:cNvCxnSpPr/>
          <p:nvPr/>
        </p:nvCxnSpPr>
        <p:spPr>
          <a:xfrm flipH="1">
            <a:off x="250825" y="1366838"/>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7" name="Inhaltsplatzhalter 2"/>
          <p:cNvSpPr>
            <a:spLocks noGrp="1"/>
          </p:cNvSpPr>
          <p:nvPr>
            <p:ph idx="4294967295"/>
          </p:nvPr>
        </p:nvSpPr>
        <p:spPr>
          <a:xfrm>
            <a:off x="566738" y="1543050"/>
            <a:ext cx="8229600" cy="4478338"/>
          </a:xfrm>
          <a:prstGeom prst="rect">
            <a:avLst/>
          </a:prstGeom>
        </p:spPr>
        <p:txBody>
          <a:bodyPr>
            <a:normAutofit fontScale="55000" lnSpcReduction="20000"/>
          </a:bodyPr>
          <a:lstStyle/>
          <a:p>
            <a:pPr eaLnBrk="1" fontAlgn="auto" hangingPunct="1">
              <a:spcAft>
                <a:spcPts val="0"/>
              </a:spcAft>
              <a:buFont typeface="Arial" charset="0"/>
              <a:buNone/>
              <a:defRPr/>
            </a:pPr>
            <a:r>
              <a:rPr lang="hu-HU" b="1" dirty="0" smtClean="0">
                <a:latin typeface="Trebuchet MS" pitchFamily="34" charset="0"/>
              </a:rPr>
              <a:t>TARGETS (</a:t>
            </a:r>
            <a:r>
              <a:rPr lang="en-GB" b="1" dirty="0" smtClean="0">
                <a:latin typeface="Trebuchet MS" pitchFamily="34" charset="0"/>
              </a:rPr>
              <a:t>with </a:t>
            </a:r>
            <a:r>
              <a:rPr lang="hu-HU" b="1" dirty="0" smtClean="0">
                <a:latin typeface="Trebuchet MS" pitchFamily="34" charset="0"/>
              </a:rPr>
              <a:t> </a:t>
            </a:r>
            <a:r>
              <a:rPr lang="en-GB" b="1" dirty="0" smtClean="0">
                <a:latin typeface="Trebuchet MS" pitchFamily="34" charset="0"/>
              </a:rPr>
              <a:t>Actions</a:t>
            </a:r>
            <a:r>
              <a:rPr lang="hu-HU" b="1" dirty="0" smtClean="0">
                <a:latin typeface="Trebuchet MS" pitchFamily="34" charset="0"/>
              </a:rPr>
              <a:t> </a:t>
            </a:r>
            <a:r>
              <a:rPr lang="hu-HU" b="1" dirty="0" err="1" smtClean="0">
                <a:latin typeface="Trebuchet MS" pitchFamily="34" charset="0"/>
              </a:rPr>
              <a:t>concerned</a:t>
            </a:r>
            <a:r>
              <a:rPr lang="en-GB" b="1" dirty="0" smtClean="0">
                <a:latin typeface="Trebuchet MS" pitchFamily="34" charset="0"/>
              </a:rPr>
              <a:t>)</a:t>
            </a:r>
          </a:p>
          <a:p>
            <a:pPr>
              <a:buFont typeface="Arial" pitchFamily="34" charset="0"/>
              <a:buNone/>
              <a:defRPr/>
            </a:pPr>
            <a:endParaRPr lang="hu-HU" dirty="0" smtClean="0"/>
          </a:p>
          <a:p>
            <a:pPr marL="571500" indent="-571500">
              <a:buFont typeface="Arial" pitchFamily="34" charset="0"/>
              <a:buNone/>
              <a:defRPr/>
            </a:pPr>
            <a:r>
              <a:rPr lang="hu-HU" b="1" dirty="0" smtClean="0"/>
              <a:t>III.	</a:t>
            </a:r>
            <a:r>
              <a:rPr lang="en-GB" b="1" dirty="0" smtClean="0"/>
              <a:t>Elaborate a Danube Delta Analysis Report by 2013 as a step towards completion of the Delta management Plan, which shall be adopted by 2015</a:t>
            </a:r>
            <a:endParaRPr lang="hu-HU" b="1" dirty="0" smtClean="0"/>
          </a:p>
          <a:p>
            <a:pPr marL="514350" indent="-514350">
              <a:buFont typeface="Arial" pitchFamily="34" charset="0"/>
              <a:buAutoNum type="arabicPeriod" startAt="3"/>
              <a:defRPr/>
            </a:pPr>
            <a:endParaRPr lang="hu-HU" dirty="0" smtClean="0"/>
          </a:p>
          <a:p>
            <a:pPr lvl="1">
              <a:buFont typeface="Arial" pitchFamily="34" charset="0"/>
              <a:buNone/>
              <a:defRPr/>
            </a:pPr>
            <a:r>
              <a:rPr lang="hu-HU" dirty="0" smtClean="0"/>
              <a:t>12.		</a:t>
            </a:r>
            <a:r>
              <a:rPr lang="en-GB" dirty="0" smtClean="0"/>
              <a:t>Action: “To further strengthen Integrated Coastal Zone Management (ICZM) and Maritime </a:t>
            </a:r>
            <a:r>
              <a:rPr lang="hu-HU" dirty="0" smtClean="0"/>
              <a:t>	</a:t>
            </a:r>
            <a:r>
              <a:rPr lang="en-GB" dirty="0" smtClean="0"/>
              <a:t>Spatial Planning (MSP) practices on the Western shores of the Black Sea</a:t>
            </a:r>
            <a:endParaRPr lang="hu-HU" dirty="0" smtClean="0"/>
          </a:p>
          <a:p>
            <a:pPr lvl="1">
              <a:buFont typeface="Arial" pitchFamily="34" charset="0"/>
              <a:buNone/>
              <a:defRPr/>
            </a:pPr>
            <a:endParaRPr lang="hu-HU" dirty="0" smtClean="0"/>
          </a:p>
          <a:p>
            <a:pPr marL="571500" indent="-571500">
              <a:buFont typeface="Arial" pitchFamily="34" charset="0"/>
              <a:buNone/>
              <a:defRPr/>
            </a:pPr>
            <a:r>
              <a:rPr lang="hu-HU" b="1" dirty="0" smtClean="0"/>
              <a:t>IV.	</a:t>
            </a:r>
            <a:r>
              <a:rPr lang="en-GB" b="1" dirty="0" smtClean="0"/>
              <a:t>Secure viable populations of Danube sturgeon species</a:t>
            </a:r>
            <a:endParaRPr lang="hu-HU" b="1" dirty="0" smtClean="0"/>
          </a:p>
          <a:p>
            <a:pPr marL="514350" indent="-514350">
              <a:buFont typeface="Arial" pitchFamily="34" charset="0"/>
              <a:buAutoNum type="arabicPeriod" startAt="4"/>
              <a:defRPr/>
            </a:pPr>
            <a:endParaRPr lang="hu-HU" dirty="0" smtClean="0"/>
          </a:p>
          <a:p>
            <a:pPr lvl="1">
              <a:buFont typeface="Arial" pitchFamily="34" charset="0"/>
              <a:buNone/>
              <a:defRPr/>
            </a:pPr>
            <a:r>
              <a:rPr lang="hu-HU" dirty="0" smtClean="0"/>
              <a:t>13.		</a:t>
            </a:r>
            <a:r>
              <a:rPr lang="en-GB" dirty="0" smtClean="0"/>
              <a:t>Action: “To reduce existing water continuity interruption for fish migration in the Danube </a:t>
            </a:r>
            <a:r>
              <a:rPr lang="hu-HU" dirty="0" smtClean="0"/>
              <a:t>	</a:t>
            </a:r>
            <a:r>
              <a:rPr lang="en-GB" dirty="0" smtClean="0"/>
              <a:t>river basin”</a:t>
            </a:r>
            <a:endParaRPr lang="hu-HU" dirty="0" smtClean="0"/>
          </a:p>
          <a:p>
            <a:pPr lvl="1">
              <a:buFont typeface="Arial" pitchFamily="34" charset="0"/>
              <a:buNone/>
              <a:defRPr/>
            </a:pPr>
            <a:r>
              <a:rPr lang="en-GB" dirty="0" smtClean="0"/>
              <a:t> </a:t>
            </a:r>
            <a:endParaRPr lang="hu-HU" dirty="0" smtClean="0"/>
          </a:p>
          <a:p>
            <a:pPr marL="514350" indent="-514350">
              <a:buFont typeface="Arial" pitchFamily="34" charset="0"/>
              <a:buNone/>
              <a:defRPr/>
            </a:pPr>
            <a:r>
              <a:rPr lang="hu-HU" b="1" dirty="0" smtClean="0"/>
              <a:t>V.	</a:t>
            </a:r>
            <a:r>
              <a:rPr lang="en-GB" b="1" dirty="0" smtClean="0"/>
              <a:t>Elaborate, adopt and implement the sub-basin management plans, such as Sava, Tisza and Prut sub-basins</a:t>
            </a:r>
            <a:endParaRPr lang="hu-HU" b="1" dirty="0" smtClean="0"/>
          </a:p>
          <a:p>
            <a:pPr marL="514350" indent="-514350">
              <a:buFont typeface="Arial" pitchFamily="34" charset="0"/>
              <a:buNone/>
              <a:defRPr/>
            </a:pPr>
            <a:endParaRPr lang="hu-HU" dirty="0" smtClean="0"/>
          </a:p>
          <a:p>
            <a:pPr lvl="1">
              <a:buFont typeface="Arial" pitchFamily="34" charset="0"/>
              <a:buNone/>
              <a:defRPr/>
            </a:pPr>
            <a:r>
              <a:rPr lang="hu-HU" dirty="0" smtClean="0"/>
              <a:t>14.		</a:t>
            </a:r>
            <a:r>
              <a:rPr lang="en-GB" dirty="0" smtClean="0"/>
              <a:t>Action: “To greatly strengthen cooperation at sub-basin level” </a:t>
            </a:r>
            <a:endParaRPr lang="hu-HU" dirty="0" smtClean="0"/>
          </a:p>
          <a:p>
            <a:pPr>
              <a:defRPr/>
            </a:pPr>
            <a:endParaRPr lang="hu-HU" dirty="0" smtClean="0">
              <a:solidFill>
                <a:srgbClr val="FF0000"/>
              </a:solidFill>
            </a:endParaRPr>
          </a:p>
        </p:txBody>
      </p:sp>
      <p:sp>
        <p:nvSpPr>
          <p:cNvPr id="6148" name="Textfeld 7"/>
          <p:cNvSpPr txBox="1">
            <a:spLocks noChangeArrowheads="1"/>
          </p:cNvSpPr>
          <p:nvPr/>
        </p:nvSpPr>
        <p:spPr bwMode="auto">
          <a:xfrm>
            <a:off x="0" y="6524625"/>
            <a:ext cx="9144000" cy="307975"/>
          </a:xfrm>
          <a:prstGeom prst="rect">
            <a:avLst/>
          </a:prstGeom>
          <a:noFill/>
          <a:ln w="9525">
            <a:noFill/>
            <a:miter lim="800000"/>
            <a:headEnd/>
            <a:tailEnd/>
          </a:ln>
        </p:spPr>
        <p:txBody>
          <a:bodyPr>
            <a:spAutoFit/>
          </a:bodyPr>
          <a:lstStyle/>
          <a:p>
            <a:pPr algn="ctr"/>
            <a:r>
              <a:rPr lang="de-AT" sz="1400" b="1">
                <a:solidFill>
                  <a:srgbClr val="0E4194"/>
                </a:solidFill>
                <a:latin typeface="Trebuchet MS" pitchFamily="34" charset="0"/>
              </a:rPr>
              <a:t>EU S</a:t>
            </a:r>
            <a:r>
              <a:rPr lang="de-AT" sz="1200" b="1">
                <a:solidFill>
                  <a:srgbClr val="0E4194"/>
                </a:solidFill>
                <a:latin typeface="Trebuchet MS" pitchFamily="34" charset="0"/>
              </a:rPr>
              <a:t>TRATEGY FOR THE </a:t>
            </a:r>
            <a:r>
              <a:rPr lang="de-AT" sz="1400" b="1">
                <a:solidFill>
                  <a:srgbClr val="0E4194"/>
                </a:solidFill>
                <a:latin typeface="Trebuchet MS" pitchFamily="34" charset="0"/>
              </a:rPr>
              <a:t>D</a:t>
            </a:r>
            <a:r>
              <a:rPr lang="de-AT" sz="1200" b="1">
                <a:solidFill>
                  <a:srgbClr val="0E4194"/>
                </a:solidFill>
                <a:latin typeface="Trebuchet MS" pitchFamily="34" charset="0"/>
              </a:rPr>
              <a:t>ANUBE</a:t>
            </a:r>
            <a:r>
              <a:rPr lang="de-AT" sz="1400" b="1">
                <a:solidFill>
                  <a:srgbClr val="0E4194"/>
                </a:solidFill>
                <a:latin typeface="Trebuchet MS" pitchFamily="34" charset="0"/>
              </a:rPr>
              <a:t> R</a:t>
            </a:r>
            <a:r>
              <a:rPr lang="de-AT" sz="1200" b="1">
                <a:solidFill>
                  <a:srgbClr val="0E4194"/>
                </a:solidFill>
                <a:latin typeface="Trebuchet MS" pitchFamily="34" charset="0"/>
              </a:rPr>
              <a:t>EGION</a:t>
            </a:r>
            <a:r>
              <a:rPr lang="de-AT" sz="1400" b="1">
                <a:solidFill>
                  <a:srgbClr val="0E4194"/>
                </a:solidFill>
                <a:latin typeface="Trebuchet MS" pitchFamily="34" charset="0"/>
              </a:rPr>
              <a:t> (EUSDR)  |  www.danube-region.eu</a:t>
            </a:r>
          </a:p>
        </p:txBody>
      </p:sp>
      <p:pic>
        <p:nvPicPr>
          <p:cNvPr id="6149" name="Grafik 3"/>
          <p:cNvPicPr>
            <a:picLocks noChangeAspect="1"/>
          </p:cNvPicPr>
          <p:nvPr/>
        </p:nvPicPr>
        <p:blipFill>
          <a:blip r:embed="rId2"/>
          <a:srcRect/>
          <a:stretch>
            <a:fillRect/>
          </a:stretch>
        </p:blipFill>
        <p:spPr bwMode="auto">
          <a:xfrm>
            <a:off x="179388" y="188913"/>
            <a:ext cx="2879725" cy="1035050"/>
          </a:xfrm>
          <a:prstGeom prst="rect">
            <a:avLst/>
          </a:prstGeom>
          <a:noFill/>
          <a:ln w="9525">
            <a:noFill/>
            <a:miter lim="800000"/>
            <a:headEnd/>
            <a:tailEnd/>
          </a:ln>
        </p:spPr>
      </p:pic>
      <p:pic>
        <p:nvPicPr>
          <p:cNvPr id="6150" name="Kép 8" descr="Logo-05_envir-risks"/>
          <p:cNvPicPr>
            <a:picLocks noChangeAspect="1" noChangeArrowheads="1"/>
          </p:cNvPicPr>
          <p:nvPr/>
        </p:nvPicPr>
        <p:blipFill>
          <a:blip r:embed="rId3"/>
          <a:srcRect/>
          <a:stretch>
            <a:fillRect/>
          </a:stretch>
        </p:blipFill>
        <p:spPr bwMode="auto">
          <a:xfrm>
            <a:off x="3059113" y="188913"/>
            <a:ext cx="2952750" cy="1079500"/>
          </a:xfrm>
          <a:prstGeom prst="rect">
            <a:avLst/>
          </a:prstGeom>
          <a:noFill/>
          <a:ln w="9525">
            <a:noFill/>
            <a:miter lim="800000"/>
            <a:headEnd/>
            <a:tailEnd/>
          </a:ln>
        </p:spPr>
      </p:pic>
      <p:pic>
        <p:nvPicPr>
          <p:cNvPr id="6151" name="Kép 9" descr="Logo-06_biodiversity"/>
          <p:cNvPicPr>
            <a:picLocks noChangeAspect="1" noChangeArrowheads="1"/>
          </p:cNvPicPr>
          <p:nvPr/>
        </p:nvPicPr>
        <p:blipFill>
          <a:blip r:embed="rId4"/>
          <a:srcRect/>
          <a:stretch>
            <a:fillRect/>
          </a:stretch>
        </p:blipFill>
        <p:spPr bwMode="auto">
          <a:xfrm>
            <a:off x="6084888" y="188913"/>
            <a:ext cx="2808287" cy="107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5"/>
          <p:cNvCxnSpPr/>
          <p:nvPr/>
        </p:nvCxnSpPr>
        <p:spPr>
          <a:xfrm flipH="1">
            <a:off x="250825" y="1366838"/>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7" name="Inhaltsplatzhalter 2"/>
          <p:cNvSpPr>
            <a:spLocks noGrp="1"/>
          </p:cNvSpPr>
          <p:nvPr>
            <p:ph idx="4294967295"/>
          </p:nvPr>
        </p:nvSpPr>
        <p:spPr>
          <a:xfrm>
            <a:off x="395288" y="1557338"/>
            <a:ext cx="8374062" cy="4478337"/>
          </a:xfrm>
          <a:prstGeom prst="rect">
            <a:avLst/>
          </a:prstGeom>
        </p:spPr>
        <p:txBody>
          <a:bodyPr>
            <a:normAutofit lnSpcReduction="10000"/>
          </a:bodyPr>
          <a:lstStyle/>
          <a:p>
            <a:pPr marL="457200" indent="-457200" eaLnBrk="1" fontAlgn="auto" hangingPunct="1">
              <a:spcAft>
                <a:spcPts val="0"/>
              </a:spcAft>
              <a:buFont typeface="Arial" pitchFamily="34" charset="0"/>
              <a:buNone/>
              <a:defRPr/>
            </a:pPr>
            <a:r>
              <a:rPr lang="hu-HU" sz="2000" b="1" dirty="0" smtClean="0">
                <a:latin typeface="Trebuchet MS" pitchFamily="34" charset="0"/>
              </a:rPr>
              <a:t>ACTION GROUPES (</a:t>
            </a:r>
            <a:r>
              <a:rPr lang="en-US" sz="2000" b="1" dirty="0" err="1" smtClean="0">
                <a:latin typeface="Trebuchet MS" pitchFamily="34" charset="0"/>
              </a:rPr>
              <a:t>cloustering</a:t>
            </a:r>
            <a:r>
              <a:rPr lang="en-US" sz="2000" b="1" dirty="0" smtClean="0">
                <a:latin typeface="Trebuchet MS" pitchFamily="34" charset="0"/>
              </a:rPr>
              <a:t> of…)</a:t>
            </a:r>
          </a:p>
          <a:p>
            <a:pPr marL="457200" indent="-457200" eaLnBrk="1" fontAlgn="auto" hangingPunct="1">
              <a:spcAft>
                <a:spcPts val="0"/>
              </a:spcAft>
              <a:buFont typeface="Arial" pitchFamily="34" charset="0"/>
              <a:buNone/>
              <a:defRPr/>
            </a:pPr>
            <a:endParaRPr lang="en-GB" sz="2000" b="1" dirty="0" smtClean="0">
              <a:latin typeface="Trebuchet MS" pitchFamily="34" charset="0"/>
            </a:endParaRPr>
          </a:p>
          <a:p>
            <a:pPr marL="457200" indent="-457200" eaLnBrk="1" fontAlgn="auto" hangingPunct="1">
              <a:spcAft>
                <a:spcPts val="0"/>
              </a:spcAft>
              <a:buFont typeface="+mj-lt"/>
              <a:buAutoNum type="arabicPeriod"/>
              <a:defRPr/>
            </a:pPr>
            <a:r>
              <a:rPr lang="en-GB" sz="2000" b="1" dirty="0" smtClean="0">
                <a:latin typeface="Trebuchet MS" pitchFamily="34" charset="0"/>
              </a:rPr>
              <a:t>Actions </a:t>
            </a:r>
            <a:r>
              <a:rPr lang="en-GB" sz="2000" b="1" dirty="0" smtClean="0">
                <a:solidFill>
                  <a:srgbClr val="FF0000"/>
                </a:solidFill>
                <a:latin typeface="Trebuchet MS" pitchFamily="34" charset="0"/>
              </a:rPr>
              <a:t>for implementation of EU Directives &amp; Strategies </a:t>
            </a:r>
            <a:r>
              <a:rPr lang="en-GB" sz="2000" b="1" dirty="0" smtClean="0">
                <a:latin typeface="Trebuchet MS" pitchFamily="34" charset="0"/>
              </a:rPr>
              <a:t>(in case of Water Quality: Action 1 &amp; 14)</a:t>
            </a:r>
          </a:p>
          <a:p>
            <a:pPr marL="457200" indent="-457200" eaLnBrk="1" fontAlgn="auto" hangingPunct="1">
              <a:spcAft>
                <a:spcPts val="0"/>
              </a:spcAft>
              <a:buFont typeface="+mj-lt"/>
              <a:buAutoNum type="arabicPeriod"/>
              <a:defRPr/>
            </a:pPr>
            <a:r>
              <a:rPr lang="en-GB" sz="2000" b="1" dirty="0" smtClean="0">
                <a:latin typeface="Trebuchet MS" pitchFamily="34" charset="0"/>
              </a:rPr>
              <a:t>Actions </a:t>
            </a:r>
            <a:r>
              <a:rPr lang="en-GB" sz="2000" b="1" dirty="0" smtClean="0">
                <a:solidFill>
                  <a:srgbClr val="FF0000"/>
                </a:solidFill>
                <a:latin typeface="Trebuchet MS" pitchFamily="34" charset="0"/>
              </a:rPr>
              <a:t>for stronger EU by strengthening of cooperation between </a:t>
            </a:r>
            <a:r>
              <a:rPr lang="hu-HU" sz="2000" b="1" dirty="0" err="1" smtClean="0">
                <a:solidFill>
                  <a:srgbClr val="FF0000"/>
                </a:solidFill>
                <a:latin typeface="Trebuchet MS" pitchFamily="34" charset="0"/>
              </a:rPr>
              <a:t>sub-</a:t>
            </a:r>
            <a:r>
              <a:rPr lang="en-GB" sz="2000" b="1" dirty="0" smtClean="0">
                <a:solidFill>
                  <a:srgbClr val="FF0000"/>
                </a:solidFill>
                <a:latin typeface="Trebuchet MS" pitchFamily="34" charset="0"/>
              </a:rPr>
              <a:t>regions, sub-basins, region countries and neighbourhood  countries </a:t>
            </a:r>
            <a:r>
              <a:rPr lang="en-GB" sz="2000" b="1" dirty="0" smtClean="0">
                <a:latin typeface="Trebuchet MS" pitchFamily="34" charset="0"/>
              </a:rPr>
              <a:t>(in case of Water Quality: Action 2 &amp; 6)</a:t>
            </a:r>
          </a:p>
          <a:p>
            <a:pPr marL="457200" indent="-457200" eaLnBrk="1" fontAlgn="auto" hangingPunct="1">
              <a:spcAft>
                <a:spcPts val="0"/>
              </a:spcAft>
              <a:buFont typeface="+mj-lt"/>
              <a:buAutoNum type="arabicPeriod"/>
              <a:defRPr/>
            </a:pPr>
            <a:r>
              <a:rPr lang="en-GB" sz="2000" b="1" dirty="0" smtClean="0">
                <a:latin typeface="Trebuchet MS" pitchFamily="34" charset="0"/>
              </a:rPr>
              <a:t>Actions </a:t>
            </a:r>
            <a:r>
              <a:rPr lang="en-GB" sz="2000" b="1" dirty="0" smtClean="0">
                <a:solidFill>
                  <a:srgbClr val="FF0000"/>
                </a:solidFill>
                <a:latin typeface="Trebuchet MS" pitchFamily="34" charset="0"/>
              </a:rPr>
              <a:t>for region development, innovation and competitiveness </a:t>
            </a:r>
            <a:r>
              <a:rPr lang="en-GB" sz="2000" b="1" dirty="0" smtClean="0">
                <a:latin typeface="Trebuchet MS" pitchFamily="34" charset="0"/>
              </a:rPr>
              <a:t>(in case of Water Quality: Action 3, 4, 5, 8 &amp; 10)</a:t>
            </a:r>
          </a:p>
          <a:p>
            <a:pPr marL="457200" indent="-457200" eaLnBrk="1" fontAlgn="auto" hangingPunct="1">
              <a:spcAft>
                <a:spcPts val="0"/>
              </a:spcAft>
              <a:buFont typeface="+mj-lt"/>
              <a:buAutoNum type="arabicPeriod"/>
              <a:defRPr/>
            </a:pPr>
            <a:r>
              <a:rPr lang="en-GB" sz="2000" b="1" dirty="0" smtClean="0">
                <a:latin typeface="Trebuchet MS" pitchFamily="34" charset="0"/>
              </a:rPr>
              <a:t>Actions </a:t>
            </a:r>
            <a:r>
              <a:rPr lang="en-GB" sz="2000" b="1" dirty="0" smtClean="0">
                <a:solidFill>
                  <a:srgbClr val="FF0000"/>
                </a:solidFill>
                <a:latin typeface="Trebuchet MS" pitchFamily="34" charset="0"/>
              </a:rPr>
              <a:t>for sustainability by improvement </a:t>
            </a:r>
            <a:r>
              <a:rPr lang="hu-HU" sz="2000" b="1" dirty="0" smtClean="0">
                <a:solidFill>
                  <a:srgbClr val="FF0000"/>
                </a:solidFill>
                <a:latin typeface="Trebuchet MS" pitchFamily="34" charset="0"/>
              </a:rPr>
              <a:t>and </a:t>
            </a:r>
            <a:r>
              <a:rPr lang="hu-HU" sz="2000" b="1" dirty="0" err="1" smtClean="0">
                <a:solidFill>
                  <a:srgbClr val="FF0000"/>
                </a:solidFill>
                <a:latin typeface="Trebuchet MS" pitchFamily="34" charset="0"/>
              </a:rPr>
              <a:t>endorsement</a:t>
            </a:r>
            <a:r>
              <a:rPr lang="hu-HU" sz="2000" b="1" dirty="0" smtClean="0">
                <a:solidFill>
                  <a:srgbClr val="FF0000"/>
                </a:solidFill>
                <a:latin typeface="Trebuchet MS" pitchFamily="34" charset="0"/>
              </a:rPr>
              <a:t> </a:t>
            </a:r>
            <a:r>
              <a:rPr lang="en-GB" sz="2000" b="1" dirty="0" smtClean="0">
                <a:solidFill>
                  <a:srgbClr val="FF0000"/>
                </a:solidFill>
                <a:latin typeface="Trebuchet MS" pitchFamily="34" charset="0"/>
              </a:rPr>
              <a:t>of rules and regulations </a:t>
            </a:r>
            <a:r>
              <a:rPr lang="en-GB" sz="2000" b="1" dirty="0" smtClean="0">
                <a:latin typeface="Trebuchet MS" pitchFamily="34" charset="0"/>
              </a:rPr>
              <a:t>(in case of Water Quality: Action 7, 9 &amp; 11)</a:t>
            </a:r>
          </a:p>
          <a:p>
            <a:pPr marL="457200" indent="-457200" eaLnBrk="1" fontAlgn="auto" hangingPunct="1">
              <a:spcAft>
                <a:spcPts val="0"/>
              </a:spcAft>
              <a:buFont typeface="+mj-lt"/>
              <a:buAutoNum type="arabicPeriod"/>
              <a:defRPr/>
            </a:pPr>
            <a:r>
              <a:rPr lang="en-US" sz="2000" b="1" dirty="0" smtClean="0">
                <a:latin typeface="Trebuchet MS" pitchFamily="34" charset="0"/>
              </a:rPr>
              <a:t>Actions </a:t>
            </a:r>
            <a:r>
              <a:rPr lang="en-US" sz="2000" b="1" dirty="0" smtClean="0">
                <a:solidFill>
                  <a:srgbClr val="FF0000"/>
                </a:solidFill>
                <a:latin typeface="Trebuchet MS" pitchFamily="34" charset="0"/>
              </a:rPr>
              <a:t>for region-wide knowledge transferring </a:t>
            </a:r>
            <a:r>
              <a:rPr lang="en-US" sz="2000" b="1" dirty="0" smtClean="0">
                <a:latin typeface="Trebuchet MS" pitchFamily="34" charset="0"/>
              </a:rPr>
              <a:t>(in case of Water Quality: Action 12 &amp; 13)</a:t>
            </a:r>
          </a:p>
          <a:p>
            <a:pPr marL="457200" indent="-457200" eaLnBrk="1" fontAlgn="auto" hangingPunct="1">
              <a:spcAft>
                <a:spcPts val="0"/>
              </a:spcAft>
              <a:buFont typeface="Wingdings" pitchFamily="2" charset="2"/>
              <a:buChar char="Ø"/>
              <a:defRPr/>
            </a:pPr>
            <a:endParaRPr lang="en-GB" sz="2000" b="1" dirty="0" smtClean="0">
              <a:latin typeface="Trebuchet MS" pitchFamily="34" charset="0"/>
            </a:endParaRPr>
          </a:p>
          <a:p>
            <a:pPr marL="457200" indent="-457200" eaLnBrk="1" fontAlgn="auto" hangingPunct="1">
              <a:spcAft>
                <a:spcPts val="0"/>
              </a:spcAft>
              <a:buFont typeface="Wingdings" pitchFamily="2" charset="2"/>
              <a:buChar char="Ø"/>
              <a:defRPr/>
            </a:pPr>
            <a:endParaRPr lang="hu-HU" sz="2000" b="1" dirty="0" smtClean="0">
              <a:latin typeface="Trebuchet MS" pitchFamily="34" charset="0"/>
            </a:endParaRPr>
          </a:p>
          <a:p>
            <a:pPr marL="457200" indent="-457200" eaLnBrk="1" fontAlgn="auto" hangingPunct="1">
              <a:spcAft>
                <a:spcPts val="0"/>
              </a:spcAft>
              <a:buFont typeface="Wingdings" pitchFamily="2" charset="2"/>
              <a:buChar char="Ø"/>
              <a:defRPr/>
            </a:pPr>
            <a:endParaRPr lang="en-GB" sz="2000" b="1" dirty="0" smtClean="0">
              <a:latin typeface="Trebuchet MS" pitchFamily="34" charset="0"/>
            </a:endParaRPr>
          </a:p>
          <a:p>
            <a:pPr marL="457200" indent="-457200" eaLnBrk="1" fontAlgn="auto" hangingPunct="1">
              <a:spcAft>
                <a:spcPts val="0"/>
              </a:spcAft>
              <a:buFont typeface="Wingdings" pitchFamily="2" charset="2"/>
              <a:buChar char="Ø"/>
              <a:defRPr/>
            </a:pPr>
            <a:endParaRPr lang="hu-HU" sz="2000" b="1" dirty="0" smtClean="0">
              <a:latin typeface="Trebuchet MS" pitchFamily="34" charset="0"/>
            </a:endParaRPr>
          </a:p>
          <a:p>
            <a:pPr eaLnBrk="1" fontAlgn="auto" hangingPunct="1">
              <a:spcAft>
                <a:spcPts val="0"/>
              </a:spcAft>
              <a:buFont typeface="Wingdings" pitchFamily="2" charset="2"/>
              <a:buChar char="Ø"/>
              <a:defRPr/>
            </a:pPr>
            <a:endParaRPr lang="en-US" sz="2000" b="1" dirty="0">
              <a:latin typeface="Trebuchet MS" pitchFamily="34" charset="0"/>
            </a:endParaRPr>
          </a:p>
          <a:p>
            <a:pPr eaLnBrk="1" fontAlgn="auto" hangingPunct="1">
              <a:spcAft>
                <a:spcPts val="0"/>
              </a:spcAft>
              <a:buFont typeface="Arial" pitchFamily="34" charset="0"/>
              <a:buNone/>
              <a:defRPr/>
            </a:pPr>
            <a:endParaRPr lang="en-US" sz="2000" dirty="0">
              <a:latin typeface="Trebuchet MS" pitchFamily="34" charset="0"/>
            </a:endParaRPr>
          </a:p>
        </p:txBody>
      </p:sp>
      <p:sp>
        <p:nvSpPr>
          <p:cNvPr id="7172" name="Textfeld 7"/>
          <p:cNvSpPr txBox="1">
            <a:spLocks noChangeArrowheads="1"/>
          </p:cNvSpPr>
          <p:nvPr/>
        </p:nvSpPr>
        <p:spPr bwMode="auto">
          <a:xfrm>
            <a:off x="0" y="6524625"/>
            <a:ext cx="9144000" cy="307975"/>
          </a:xfrm>
          <a:prstGeom prst="rect">
            <a:avLst/>
          </a:prstGeom>
          <a:noFill/>
          <a:ln w="9525">
            <a:noFill/>
            <a:miter lim="800000"/>
            <a:headEnd/>
            <a:tailEnd/>
          </a:ln>
        </p:spPr>
        <p:txBody>
          <a:bodyPr>
            <a:spAutoFit/>
          </a:bodyPr>
          <a:lstStyle/>
          <a:p>
            <a:pPr algn="ctr"/>
            <a:r>
              <a:rPr lang="de-AT" sz="1400" b="1">
                <a:solidFill>
                  <a:srgbClr val="0E4194"/>
                </a:solidFill>
                <a:latin typeface="Trebuchet MS" pitchFamily="34" charset="0"/>
              </a:rPr>
              <a:t>EU S</a:t>
            </a:r>
            <a:r>
              <a:rPr lang="de-AT" sz="1200" b="1">
                <a:solidFill>
                  <a:srgbClr val="0E4194"/>
                </a:solidFill>
                <a:latin typeface="Trebuchet MS" pitchFamily="34" charset="0"/>
              </a:rPr>
              <a:t>TRATEGY FOR THE </a:t>
            </a:r>
            <a:r>
              <a:rPr lang="de-AT" sz="1400" b="1">
                <a:solidFill>
                  <a:srgbClr val="0E4194"/>
                </a:solidFill>
                <a:latin typeface="Trebuchet MS" pitchFamily="34" charset="0"/>
              </a:rPr>
              <a:t>D</a:t>
            </a:r>
            <a:r>
              <a:rPr lang="de-AT" sz="1200" b="1">
                <a:solidFill>
                  <a:srgbClr val="0E4194"/>
                </a:solidFill>
                <a:latin typeface="Trebuchet MS" pitchFamily="34" charset="0"/>
              </a:rPr>
              <a:t>ANUBE</a:t>
            </a:r>
            <a:r>
              <a:rPr lang="de-AT" sz="1400" b="1">
                <a:solidFill>
                  <a:srgbClr val="0E4194"/>
                </a:solidFill>
                <a:latin typeface="Trebuchet MS" pitchFamily="34" charset="0"/>
              </a:rPr>
              <a:t> R</a:t>
            </a:r>
            <a:r>
              <a:rPr lang="de-AT" sz="1200" b="1">
                <a:solidFill>
                  <a:srgbClr val="0E4194"/>
                </a:solidFill>
                <a:latin typeface="Trebuchet MS" pitchFamily="34" charset="0"/>
              </a:rPr>
              <a:t>EGION</a:t>
            </a:r>
            <a:r>
              <a:rPr lang="de-AT" sz="1400" b="1">
                <a:solidFill>
                  <a:srgbClr val="0E4194"/>
                </a:solidFill>
                <a:latin typeface="Trebuchet MS" pitchFamily="34" charset="0"/>
              </a:rPr>
              <a:t> (EUSDR)  |  www.danube-region.eu</a:t>
            </a:r>
          </a:p>
        </p:txBody>
      </p:sp>
      <p:pic>
        <p:nvPicPr>
          <p:cNvPr id="7173" name="Grafik 3"/>
          <p:cNvPicPr>
            <a:picLocks noChangeAspect="1"/>
          </p:cNvPicPr>
          <p:nvPr/>
        </p:nvPicPr>
        <p:blipFill>
          <a:blip r:embed="rId2"/>
          <a:srcRect/>
          <a:stretch>
            <a:fillRect/>
          </a:stretch>
        </p:blipFill>
        <p:spPr bwMode="auto">
          <a:xfrm>
            <a:off x="179388" y="188913"/>
            <a:ext cx="2879725" cy="1035050"/>
          </a:xfrm>
          <a:prstGeom prst="rect">
            <a:avLst/>
          </a:prstGeom>
          <a:noFill/>
          <a:ln w="9525">
            <a:noFill/>
            <a:miter lim="800000"/>
            <a:headEnd/>
            <a:tailEnd/>
          </a:ln>
        </p:spPr>
      </p:pic>
      <p:pic>
        <p:nvPicPr>
          <p:cNvPr id="7174" name="Kép 8" descr="Logo-05_envir-risks"/>
          <p:cNvPicPr>
            <a:picLocks noChangeAspect="1" noChangeArrowheads="1"/>
          </p:cNvPicPr>
          <p:nvPr/>
        </p:nvPicPr>
        <p:blipFill>
          <a:blip r:embed="rId3"/>
          <a:srcRect/>
          <a:stretch>
            <a:fillRect/>
          </a:stretch>
        </p:blipFill>
        <p:spPr bwMode="auto">
          <a:xfrm>
            <a:off x="3059113" y="188913"/>
            <a:ext cx="2952750" cy="1079500"/>
          </a:xfrm>
          <a:prstGeom prst="rect">
            <a:avLst/>
          </a:prstGeom>
          <a:noFill/>
          <a:ln w="9525">
            <a:noFill/>
            <a:miter lim="800000"/>
            <a:headEnd/>
            <a:tailEnd/>
          </a:ln>
        </p:spPr>
      </p:pic>
      <p:pic>
        <p:nvPicPr>
          <p:cNvPr id="7175" name="Kép 9" descr="Logo-06_biodiversity"/>
          <p:cNvPicPr>
            <a:picLocks noChangeAspect="1" noChangeArrowheads="1"/>
          </p:cNvPicPr>
          <p:nvPr/>
        </p:nvPicPr>
        <p:blipFill>
          <a:blip r:embed="rId4"/>
          <a:srcRect/>
          <a:stretch>
            <a:fillRect/>
          </a:stretch>
        </p:blipFill>
        <p:spPr bwMode="auto">
          <a:xfrm>
            <a:off x="6084888" y="188913"/>
            <a:ext cx="2808287" cy="107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5"/>
          <p:cNvCxnSpPr/>
          <p:nvPr/>
        </p:nvCxnSpPr>
        <p:spPr>
          <a:xfrm flipH="1">
            <a:off x="250825" y="1366838"/>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8195" name="Inhaltsplatzhalter 2"/>
          <p:cNvSpPr>
            <a:spLocks noGrp="1"/>
          </p:cNvSpPr>
          <p:nvPr>
            <p:ph idx="4294967295"/>
          </p:nvPr>
        </p:nvSpPr>
        <p:spPr bwMode="auto">
          <a:xfrm>
            <a:off x="566738" y="1543050"/>
            <a:ext cx="8229600" cy="4765675"/>
          </a:xfrm>
          <a:prstGeom prst="rect">
            <a:avLst/>
          </a:prstGeom>
          <a:noFill/>
          <a:ln>
            <a:miter lim="800000"/>
            <a:headEnd/>
            <a:tailEnd/>
          </a:ln>
        </p:spPr>
        <p:txBody>
          <a:bodyPr/>
          <a:lstStyle/>
          <a:p>
            <a:pPr eaLnBrk="1" hangingPunct="1">
              <a:buFont typeface="Arial" pitchFamily="34" charset="0"/>
              <a:buNone/>
            </a:pPr>
            <a:r>
              <a:rPr lang="hu-HU" sz="2000" b="1" smtClean="0">
                <a:latin typeface="Trebuchet MS" pitchFamily="34" charset="0"/>
              </a:rPr>
              <a:t>ROAD-MAPS </a:t>
            </a:r>
            <a:r>
              <a:rPr lang="hu-HU" sz="2000" smtClean="0">
                <a:latin typeface="Trebuchet MS" pitchFamily="34" charset="0"/>
              </a:rPr>
              <a:t>(</a:t>
            </a:r>
            <a:r>
              <a:rPr lang="en-GB" sz="2000" smtClean="0">
                <a:latin typeface="Trebuchet MS" pitchFamily="34" charset="0"/>
              </a:rPr>
              <a:t>principles)</a:t>
            </a:r>
          </a:p>
          <a:p>
            <a:pPr eaLnBrk="1" hangingPunct="1">
              <a:buFont typeface="Arial" pitchFamily="34" charset="0"/>
              <a:buNone/>
            </a:pPr>
            <a:endParaRPr lang="hu-HU" sz="2000" smtClean="0">
              <a:latin typeface="Trebuchet MS" pitchFamily="34" charset="0"/>
            </a:endParaRPr>
          </a:p>
          <a:p>
            <a:pPr eaLnBrk="1" hangingPunct="1">
              <a:buFont typeface="Wingdings" pitchFamily="2" charset="2"/>
              <a:buChar char="Ø"/>
            </a:pPr>
            <a:r>
              <a:rPr lang="hu-HU" sz="2000" smtClean="0">
                <a:latin typeface="Trebuchet MS" pitchFamily="34" charset="0"/>
              </a:rPr>
              <a:t>AIM </a:t>
            </a:r>
            <a:r>
              <a:rPr lang="en-US" sz="2000" smtClean="0">
                <a:latin typeface="Trebuchet MS" pitchFamily="34" charset="0"/>
              </a:rPr>
              <a:t>(of road-maps making)</a:t>
            </a:r>
          </a:p>
          <a:p>
            <a:pPr lvl="1" eaLnBrk="1" hangingPunct="1">
              <a:buFont typeface="Wingdings" pitchFamily="2" charset="2"/>
              <a:buChar char="Ø"/>
            </a:pPr>
            <a:r>
              <a:rPr lang="en-US" sz="1600" smtClean="0">
                <a:latin typeface="Trebuchet MS" pitchFamily="34" charset="0"/>
              </a:rPr>
              <a:t>Presenting work-flows for implementation of Actions per PAs by transparent  way and with responsibility for managing and controlling of action concerned</a:t>
            </a:r>
          </a:p>
          <a:p>
            <a:pPr eaLnBrk="1" hangingPunct="1">
              <a:buFont typeface="Wingdings" pitchFamily="2" charset="2"/>
              <a:buChar char="Ø"/>
            </a:pPr>
            <a:r>
              <a:rPr lang="en-US" sz="2000" smtClean="0">
                <a:latin typeface="Trebuchet MS" pitchFamily="34" charset="0"/>
              </a:rPr>
              <a:t>STUCTURE (of road-maps)</a:t>
            </a:r>
          </a:p>
          <a:p>
            <a:pPr lvl="1" eaLnBrk="1" hangingPunct="1">
              <a:buFont typeface="Wingdings" pitchFamily="2" charset="2"/>
              <a:buChar char="Ø"/>
            </a:pPr>
            <a:r>
              <a:rPr lang="en-US" sz="1600" smtClean="0">
                <a:latin typeface="Trebuchet MS" pitchFamily="34" charset="0"/>
              </a:rPr>
              <a:t>Milestones (main steps for implementation with very definite titles)</a:t>
            </a:r>
          </a:p>
          <a:p>
            <a:pPr lvl="1" eaLnBrk="1" hangingPunct="1">
              <a:buFont typeface="Wingdings" pitchFamily="2" charset="2"/>
              <a:buChar char="Ø"/>
            </a:pPr>
            <a:r>
              <a:rPr lang="en-US" sz="1600" smtClean="0">
                <a:latin typeface="Trebuchet MS" pitchFamily="34" charset="0"/>
              </a:rPr>
              <a:t>Works ( detailed but concisely drafted content  of tasks)</a:t>
            </a:r>
          </a:p>
          <a:p>
            <a:pPr lvl="1" eaLnBrk="1" hangingPunct="1">
              <a:buFont typeface="Wingdings" pitchFamily="2" charset="2"/>
              <a:buChar char="Ø"/>
            </a:pPr>
            <a:r>
              <a:rPr lang="en-US" sz="1600" smtClean="0">
                <a:latin typeface="Trebuchet MS" pitchFamily="34" charset="0"/>
              </a:rPr>
              <a:t>Outputs (documents, upgraded technologies, monitoring, investments, etc.) </a:t>
            </a:r>
          </a:p>
          <a:p>
            <a:pPr lvl="1" eaLnBrk="1" hangingPunct="1">
              <a:buFont typeface="Wingdings" pitchFamily="2" charset="2"/>
              <a:buChar char="Ø"/>
            </a:pPr>
            <a:r>
              <a:rPr lang="en-US" sz="1600" smtClean="0">
                <a:latin typeface="Trebuchet MS" pitchFamily="34" charset="0"/>
              </a:rPr>
              <a:t>Responsible  (most relevant groups, institutions, project leaders, etc.)</a:t>
            </a:r>
          </a:p>
          <a:p>
            <a:pPr lvl="1" eaLnBrk="1" hangingPunct="1">
              <a:buFont typeface="Wingdings" pitchFamily="2" charset="2"/>
              <a:buChar char="Ø"/>
            </a:pPr>
            <a:r>
              <a:rPr lang="en-US" sz="1600" smtClean="0">
                <a:latin typeface="Trebuchet MS" pitchFamily="34" charset="0"/>
              </a:rPr>
              <a:t>Deadline  (expected dates to fulfill tasks nominated in works and/or outputs)</a:t>
            </a:r>
          </a:p>
          <a:p>
            <a:pPr lvl="1" eaLnBrk="1" hangingPunct="1">
              <a:buFont typeface="Wingdings" pitchFamily="2" charset="2"/>
              <a:buChar char="Ø"/>
            </a:pPr>
            <a:r>
              <a:rPr lang="en-US" sz="1600" smtClean="0">
                <a:latin typeface="Trebuchet MS" pitchFamily="34" charset="0"/>
              </a:rPr>
              <a:t>Funding (sources, institutions if known or any)</a:t>
            </a:r>
          </a:p>
          <a:p>
            <a:pPr eaLnBrk="1" hangingPunct="1">
              <a:buFont typeface="Wingdings" pitchFamily="2" charset="2"/>
              <a:buChar char="Ø"/>
            </a:pPr>
            <a:r>
              <a:rPr lang="en-US" sz="2000" smtClean="0">
                <a:latin typeface="Trebuchet MS" pitchFamily="34" charset="0"/>
              </a:rPr>
              <a:t>MANDATE </a:t>
            </a:r>
          </a:p>
          <a:p>
            <a:pPr lvl="1" eaLnBrk="1" hangingPunct="1">
              <a:buFont typeface="Wingdings" pitchFamily="2" charset="2"/>
              <a:buChar char="Ø"/>
            </a:pPr>
            <a:r>
              <a:rPr lang="en-US" sz="1600" smtClean="0">
                <a:latin typeface="Trebuchet MS" pitchFamily="34" charset="0"/>
              </a:rPr>
              <a:t>Presented and discussed on SG meetings with members</a:t>
            </a:r>
          </a:p>
          <a:p>
            <a:pPr lvl="1" eaLnBrk="1" hangingPunct="1">
              <a:buFont typeface="Wingdings" pitchFamily="2" charset="2"/>
              <a:buChar char="Ø"/>
            </a:pPr>
            <a:r>
              <a:rPr lang="en-US" sz="1600" smtClean="0">
                <a:latin typeface="Trebuchet MS" pitchFamily="34" charset="0"/>
              </a:rPr>
              <a:t>Approved by SG members with possibility of upgrading</a:t>
            </a:r>
          </a:p>
          <a:p>
            <a:pPr lvl="1" eaLnBrk="1" hangingPunct="1">
              <a:buFont typeface="Wingdings" pitchFamily="2" charset="2"/>
              <a:buChar char="Ø"/>
            </a:pPr>
            <a:endParaRPr lang="hu-HU" sz="1600" smtClean="0">
              <a:latin typeface="Trebuchet MS" pitchFamily="34" charset="0"/>
            </a:endParaRPr>
          </a:p>
          <a:p>
            <a:pPr eaLnBrk="1" hangingPunct="1">
              <a:buFont typeface="Arial" pitchFamily="34" charset="0"/>
              <a:buNone/>
            </a:pPr>
            <a:endParaRPr lang="en-US" sz="2000" smtClean="0">
              <a:latin typeface="Trebuchet MS" pitchFamily="34" charset="0"/>
            </a:endParaRPr>
          </a:p>
        </p:txBody>
      </p:sp>
      <p:sp>
        <p:nvSpPr>
          <p:cNvPr id="8196" name="Textfeld 7"/>
          <p:cNvSpPr txBox="1">
            <a:spLocks noChangeArrowheads="1"/>
          </p:cNvSpPr>
          <p:nvPr/>
        </p:nvSpPr>
        <p:spPr bwMode="auto">
          <a:xfrm>
            <a:off x="0" y="6524625"/>
            <a:ext cx="9144000" cy="307975"/>
          </a:xfrm>
          <a:prstGeom prst="rect">
            <a:avLst/>
          </a:prstGeom>
          <a:noFill/>
          <a:ln w="9525">
            <a:noFill/>
            <a:miter lim="800000"/>
            <a:headEnd/>
            <a:tailEnd/>
          </a:ln>
        </p:spPr>
        <p:txBody>
          <a:bodyPr>
            <a:spAutoFit/>
          </a:bodyPr>
          <a:lstStyle/>
          <a:p>
            <a:pPr algn="ctr"/>
            <a:r>
              <a:rPr lang="de-AT" sz="1400" b="1">
                <a:solidFill>
                  <a:srgbClr val="0E4194"/>
                </a:solidFill>
                <a:latin typeface="Trebuchet MS" pitchFamily="34" charset="0"/>
              </a:rPr>
              <a:t>EU S</a:t>
            </a:r>
            <a:r>
              <a:rPr lang="de-AT" sz="1200" b="1">
                <a:solidFill>
                  <a:srgbClr val="0E4194"/>
                </a:solidFill>
                <a:latin typeface="Trebuchet MS" pitchFamily="34" charset="0"/>
              </a:rPr>
              <a:t>TRATEGY FOR THE </a:t>
            </a:r>
            <a:r>
              <a:rPr lang="de-AT" sz="1400" b="1">
                <a:solidFill>
                  <a:srgbClr val="0E4194"/>
                </a:solidFill>
                <a:latin typeface="Trebuchet MS" pitchFamily="34" charset="0"/>
              </a:rPr>
              <a:t>D</a:t>
            </a:r>
            <a:r>
              <a:rPr lang="de-AT" sz="1200" b="1">
                <a:solidFill>
                  <a:srgbClr val="0E4194"/>
                </a:solidFill>
                <a:latin typeface="Trebuchet MS" pitchFamily="34" charset="0"/>
              </a:rPr>
              <a:t>ANUBE</a:t>
            </a:r>
            <a:r>
              <a:rPr lang="de-AT" sz="1400" b="1">
                <a:solidFill>
                  <a:srgbClr val="0E4194"/>
                </a:solidFill>
                <a:latin typeface="Trebuchet MS" pitchFamily="34" charset="0"/>
              </a:rPr>
              <a:t> R</a:t>
            </a:r>
            <a:r>
              <a:rPr lang="de-AT" sz="1200" b="1">
                <a:solidFill>
                  <a:srgbClr val="0E4194"/>
                </a:solidFill>
                <a:latin typeface="Trebuchet MS" pitchFamily="34" charset="0"/>
              </a:rPr>
              <a:t>EGION</a:t>
            </a:r>
            <a:r>
              <a:rPr lang="de-AT" sz="1400" b="1">
                <a:solidFill>
                  <a:srgbClr val="0E4194"/>
                </a:solidFill>
                <a:latin typeface="Trebuchet MS" pitchFamily="34" charset="0"/>
              </a:rPr>
              <a:t> (EUSDR)  |  www.danube-region.eu</a:t>
            </a:r>
          </a:p>
        </p:txBody>
      </p:sp>
      <p:pic>
        <p:nvPicPr>
          <p:cNvPr id="8197" name="Grafik 3"/>
          <p:cNvPicPr>
            <a:picLocks noChangeAspect="1"/>
          </p:cNvPicPr>
          <p:nvPr/>
        </p:nvPicPr>
        <p:blipFill>
          <a:blip r:embed="rId2"/>
          <a:srcRect/>
          <a:stretch>
            <a:fillRect/>
          </a:stretch>
        </p:blipFill>
        <p:spPr bwMode="auto">
          <a:xfrm>
            <a:off x="179388" y="188913"/>
            <a:ext cx="2879725" cy="1035050"/>
          </a:xfrm>
          <a:prstGeom prst="rect">
            <a:avLst/>
          </a:prstGeom>
          <a:noFill/>
          <a:ln w="9525">
            <a:noFill/>
            <a:miter lim="800000"/>
            <a:headEnd/>
            <a:tailEnd/>
          </a:ln>
        </p:spPr>
      </p:pic>
      <p:pic>
        <p:nvPicPr>
          <p:cNvPr id="8198" name="Kép 8" descr="Logo-05_envir-risks"/>
          <p:cNvPicPr>
            <a:picLocks noChangeAspect="1" noChangeArrowheads="1"/>
          </p:cNvPicPr>
          <p:nvPr/>
        </p:nvPicPr>
        <p:blipFill>
          <a:blip r:embed="rId3"/>
          <a:srcRect/>
          <a:stretch>
            <a:fillRect/>
          </a:stretch>
        </p:blipFill>
        <p:spPr bwMode="auto">
          <a:xfrm>
            <a:off x="3059113" y="188913"/>
            <a:ext cx="2952750" cy="1079500"/>
          </a:xfrm>
          <a:prstGeom prst="rect">
            <a:avLst/>
          </a:prstGeom>
          <a:noFill/>
          <a:ln w="9525">
            <a:noFill/>
            <a:miter lim="800000"/>
            <a:headEnd/>
            <a:tailEnd/>
          </a:ln>
        </p:spPr>
      </p:pic>
      <p:pic>
        <p:nvPicPr>
          <p:cNvPr id="8199" name="Kép 9" descr="Logo-06_biodiversity"/>
          <p:cNvPicPr>
            <a:picLocks noChangeAspect="1" noChangeArrowheads="1"/>
          </p:cNvPicPr>
          <p:nvPr/>
        </p:nvPicPr>
        <p:blipFill>
          <a:blip r:embed="rId4"/>
          <a:srcRect/>
          <a:stretch>
            <a:fillRect/>
          </a:stretch>
        </p:blipFill>
        <p:spPr bwMode="auto">
          <a:xfrm>
            <a:off x="6084888" y="188913"/>
            <a:ext cx="2808287" cy="107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Gerade Verbindung 5"/>
          <p:cNvCxnSpPr/>
          <p:nvPr/>
        </p:nvCxnSpPr>
        <p:spPr>
          <a:xfrm flipH="1">
            <a:off x="250825" y="1366838"/>
            <a:ext cx="8569325" cy="0"/>
          </a:xfrm>
          <a:prstGeom prst="line">
            <a:avLst/>
          </a:prstGeom>
          <a:ln w="12700">
            <a:solidFill>
              <a:srgbClr val="94C456"/>
            </a:solidFill>
          </a:ln>
        </p:spPr>
        <p:style>
          <a:lnRef idx="1">
            <a:schemeClr val="accent1"/>
          </a:lnRef>
          <a:fillRef idx="0">
            <a:schemeClr val="accent1"/>
          </a:fillRef>
          <a:effectRef idx="0">
            <a:schemeClr val="accent1"/>
          </a:effectRef>
          <a:fontRef idx="minor">
            <a:schemeClr val="tx1"/>
          </a:fontRef>
        </p:style>
      </p:cxnSp>
      <p:sp>
        <p:nvSpPr>
          <p:cNvPr id="11267" name="Inhaltsplatzhalter 2"/>
          <p:cNvSpPr>
            <a:spLocks noGrp="1"/>
          </p:cNvSpPr>
          <p:nvPr>
            <p:ph idx="4294967295"/>
          </p:nvPr>
        </p:nvSpPr>
        <p:spPr bwMode="auto">
          <a:xfrm>
            <a:off x="323850" y="1543050"/>
            <a:ext cx="8640763" cy="4478338"/>
          </a:xfrm>
          <a:prstGeom prst="rect">
            <a:avLst/>
          </a:prstGeom>
          <a:ln>
            <a:miter lim="800000"/>
            <a:headEnd/>
            <a:tailEnd/>
          </a:ln>
        </p:spPr>
        <p:txBody>
          <a:bodyPr/>
          <a:lstStyle/>
          <a:p>
            <a:pPr eaLnBrk="1" hangingPunct="1">
              <a:buFont typeface="Arial" pitchFamily="34" charset="0"/>
              <a:buNone/>
              <a:defRPr/>
            </a:pPr>
            <a:r>
              <a:rPr lang="en-GB" sz="2000" b="1" dirty="0" smtClean="0">
                <a:latin typeface="Trebuchet MS" pitchFamily="34" charset="0"/>
              </a:rPr>
              <a:t>ROAD-MAPS</a:t>
            </a:r>
            <a:r>
              <a:rPr lang="en-GB" sz="2000" dirty="0" smtClean="0">
                <a:latin typeface="Trebuchet MS" pitchFamily="34" charset="0"/>
              </a:rPr>
              <a:t> (briefly summarized by Actions groups)</a:t>
            </a:r>
          </a:p>
          <a:p>
            <a:pPr eaLnBrk="1" hangingPunct="1">
              <a:buFont typeface="Arial" pitchFamily="34" charset="0"/>
              <a:buNone/>
              <a:defRPr/>
            </a:pPr>
            <a:endParaRPr lang="en-GB" sz="2000" dirty="0" smtClean="0">
              <a:latin typeface="Trebuchet MS" pitchFamily="34" charset="0"/>
            </a:endParaRPr>
          </a:p>
          <a:p>
            <a:pPr marL="457200" indent="-457200" eaLnBrk="1" hangingPunct="1">
              <a:buFont typeface="+mj-lt"/>
              <a:buAutoNum type="arabicPeriod"/>
              <a:defRPr/>
            </a:pPr>
            <a:r>
              <a:rPr lang="en-GB" sz="2000" b="1" dirty="0" smtClean="0">
                <a:latin typeface="Trebuchet MS" pitchFamily="34" charset="0"/>
              </a:rPr>
              <a:t>Actions </a:t>
            </a:r>
            <a:r>
              <a:rPr lang="en-GB" sz="2000" b="1" dirty="0" smtClean="0">
                <a:solidFill>
                  <a:srgbClr val="FF0000"/>
                </a:solidFill>
                <a:latin typeface="Trebuchet MS" pitchFamily="34" charset="0"/>
              </a:rPr>
              <a:t>for implementation of EU Directives &amp; Strategies </a:t>
            </a:r>
            <a:r>
              <a:rPr lang="en-GB" sz="2000" b="1" dirty="0" smtClean="0">
                <a:latin typeface="Trebuchet MS" pitchFamily="34" charset="0"/>
              </a:rPr>
              <a:t>(in case of Water Quality: Action 1 &amp; 14)</a:t>
            </a:r>
          </a:p>
          <a:p>
            <a:pPr lvl="1" eaLnBrk="1" hangingPunct="1">
              <a:buFont typeface="Wingdings" pitchFamily="2" charset="2"/>
              <a:buChar char="Ø"/>
              <a:defRPr/>
            </a:pPr>
            <a:r>
              <a:rPr lang="en-GB" sz="2000" dirty="0" smtClean="0">
                <a:latin typeface="Trebuchet MS" pitchFamily="34" charset="0"/>
              </a:rPr>
              <a:t>Milestones</a:t>
            </a:r>
            <a:r>
              <a:rPr lang="en-GB" sz="1600" dirty="0" smtClean="0">
                <a:latin typeface="Trebuchet MS" pitchFamily="34" charset="0"/>
              </a:rPr>
              <a:t>: management planning according to WFD and Coastal Zone Management &amp; Marine Strategy Framework Directive</a:t>
            </a:r>
          </a:p>
          <a:p>
            <a:pPr lvl="1" eaLnBrk="1" hangingPunct="1">
              <a:buFont typeface="Wingdings" pitchFamily="2" charset="2"/>
              <a:buChar char="Ø"/>
              <a:defRPr/>
            </a:pPr>
            <a:r>
              <a:rPr lang="en-GB" sz="2000" dirty="0" smtClean="0">
                <a:latin typeface="Trebuchet MS" pitchFamily="34" charset="0"/>
              </a:rPr>
              <a:t>Works: </a:t>
            </a:r>
            <a:r>
              <a:rPr lang="en-GB" sz="1600" dirty="0" smtClean="0">
                <a:latin typeface="Trebuchet MS" pitchFamily="34" charset="0"/>
              </a:rPr>
              <a:t>Developments and updating tasks, planning</a:t>
            </a:r>
          </a:p>
          <a:p>
            <a:pPr lvl="1" eaLnBrk="1" hangingPunct="1">
              <a:buFont typeface="Wingdings" pitchFamily="2" charset="2"/>
              <a:buChar char="Ø"/>
              <a:defRPr/>
            </a:pPr>
            <a:r>
              <a:rPr lang="en-GB" sz="2000" dirty="0" smtClean="0">
                <a:latin typeface="Trebuchet MS" pitchFamily="34" charset="0"/>
              </a:rPr>
              <a:t>Outputs:</a:t>
            </a:r>
            <a:r>
              <a:rPr lang="en-GB" sz="1600" dirty="0" smtClean="0">
                <a:latin typeface="Trebuchet MS" pitchFamily="34" charset="0"/>
              </a:rPr>
              <a:t> Analysis and interim reports, management plans</a:t>
            </a:r>
          </a:p>
          <a:p>
            <a:pPr lvl="1" eaLnBrk="1" hangingPunct="1">
              <a:buFont typeface="Wingdings" pitchFamily="2" charset="2"/>
              <a:buChar char="Ø"/>
              <a:defRPr/>
            </a:pPr>
            <a:r>
              <a:rPr lang="en-GB" sz="2000" dirty="0" smtClean="0">
                <a:latin typeface="Trebuchet MS" pitchFamily="34" charset="0"/>
              </a:rPr>
              <a:t>Responsible:</a:t>
            </a:r>
            <a:r>
              <a:rPr lang="en-GB" sz="1600" dirty="0" smtClean="0">
                <a:latin typeface="Trebuchet MS" pitchFamily="34" charset="0"/>
              </a:rPr>
              <a:t> interested countries  with coordination of ICPDR</a:t>
            </a:r>
          </a:p>
          <a:p>
            <a:pPr lvl="1" eaLnBrk="1" hangingPunct="1">
              <a:buFont typeface="Wingdings" pitchFamily="2" charset="2"/>
              <a:buChar char="Ø"/>
              <a:defRPr/>
            </a:pPr>
            <a:r>
              <a:rPr lang="en-GB" sz="2000" dirty="0" smtClean="0">
                <a:latin typeface="Trebuchet MS" pitchFamily="34" charset="0"/>
              </a:rPr>
              <a:t>Project</a:t>
            </a:r>
            <a:r>
              <a:rPr lang="hu-HU" sz="2000" dirty="0" smtClean="0">
                <a:latin typeface="Trebuchet MS" pitchFamily="34" charset="0"/>
              </a:rPr>
              <a:t> </a:t>
            </a:r>
            <a:r>
              <a:rPr lang="hu-HU" sz="2000" dirty="0" err="1" smtClean="0">
                <a:latin typeface="Trebuchet MS" pitchFamily="34" charset="0"/>
              </a:rPr>
              <a:t>example</a:t>
            </a:r>
            <a:r>
              <a:rPr lang="en-GB" sz="2000" dirty="0" smtClean="0">
                <a:latin typeface="Trebuchet MS" pitchFamily="34" charset="0"/>
              </a:rPr>
              <a:t>: </a:t>
            </a:r>
            <a:r>
              <a:rPr lang="en-GB" sz="1600" dirty="0" smtClean="0">
                <a:latin typeface="Trebuchet MS" pitchFamily="34" charset="0"/>
              </a:rPr>
              <a:t>ICZM project</a:t>
            </a:r>
            <a:endParaRPr lang="en-GB" sz="2000" dirty="0" smtClean="0">
              <a:latin typeface="Trebuchet MS" pitchFamily="34" charset="0"/>
            </a:endParaRPr>
          </a:p>
          <a:p>
            <a:pPr lvl="1" eaLnBrk="1" hangingPunct="1">
              <a:buFont typeface="Wingdings" pitchFamily="2" charset="2"/>
              <a:buChar char="Ø"/>
              <a:defRPr/>
            </a:pPr>
            <a:r>
              <a:rPr lang="en-GB" sz="2000" dirty="0" smtClean="0">
                <a:latin typeface="Trebuchet MS" pitchFamily="34" charset="0"/>
              </a:rPr>
              <a:t>Deadline:</a:t>
            </a:r>
            <a:r>
              <a:rPr lang="en-GB" sz="1600" dirty="0" smtClean="0">
                <a:latin typeface="Trebuchet MS" pitchFamily="34" charset="0"/>
              </a:rPr>
              <a:t> 201</a:t>
            </a:r>
            <a:r>
              <a:rPr lang="hu-HU" sz="1600" dirty="0" smtClean="0">
                <a:latin typeface="Trebuchet MS" pitchFamily="34" charset="0"/>
              </a:rPr>
              <a:t>2</a:t>
            </a:r>
            <a:r>
              <a:rPr lang="en-GB" sz="1600" dirty="0" smtClean="0">
                <a:latin typeface="Trebuchet MS" pitchFamily="34" charset="0"/>
              </a:rPr>
              <a:t>-2015</a:t>
            </a:r>
          </a:p>
          <a:p>
            <a:pPr lvl="1" eaLnBrk="1" hangingPunct="1">
              <a:buFont typeface="Wingdings" pitchFamily="2" charset="2"/>
              <a:buChar char="Ø"/>
              <a:defRPr/>
            </a:pPr>
            <a:r>
              <a:rPr lang="en-GB" sz="2000" dirty="0" smtClean="0">
                <a:latin typeface="Trebuchet MS" pitchFamily="34" charset="0"/>
              </a:rPr>
              <a:t>Funding:</a:t>
            </a:r>
            <a:r>
              <a:rPr lang="en-GB" sz="1600" dirty="0" smtClean="0">
                <a:latin typeface="Trebuchet MS" pitchFamily="34" charset="0"/>
              </a:rPr>
              <a:t> EU</a:t>
            </a:r>
          </a:p>
          <a:p>
            <a:pPr lvl="1" eaLnBrk="1" hangingPunct="1">
              <a:buFont typeface="Wingdings" pitchFamily="2" charset="2"/>
              <a:buChar char="Ø"/>
              <a:defRPr/>
            </a:pPr>
            <a:endParaRPr lang="hu-HU" sz="1600" b="1" dirty="0" smtClean="0">
              <a:latin typeface="Trebuchet MS" pitchFamily="34" charset="0"/>
            </a:endParaRPr>
          </a:p>
          <a:p>
            <a:pPr lvl="1" eaLnBrk="1" hangingPunct="1">
              <a:buFont typeface="Arial" pitchFamily="34" charset="0"/>
              <a:buNone/>
              <a:defRPr/>
            </a:pPr>
            <a:endParaRPr lang="hu-HU" sz="1600" b="1" dirty="0" smtClean="0">
              <a:latin typeface="Trebuchet MS" pitchFamily="34" charset="0"/>
            </a:endParaRPr>
          </a:p>
          <a:p>
            <a:pPr eaLnBrk="1" hangingPunct="1">
              <a:buFont typeface="Wingdings" pitchFamily="2" charset="2"/>
              <a:buChar char="Ø"/>
              <a:defRPr/>
            </a:pPr>
            <a:endParaRPr lang="hu-HU" sz="2000" b="1" dirty="0" smtClean="0">
              <a:latin typeface="Trebuchet MS" pitchFamily="34" charset="0"/>
            </a:endParaRPr>
          </a:p>
          <a:p>
            <a:pPr lvl="1" eaLnBrk="1" hangingPunct="1">
              <a:buFont typeface="Wingdings" pitchFamily="2" charset="2"/>
              <a:buChar char="Ø"/>
              <a:defRPr/>
            </a:pPr>
            <a:endParaRPr lang="en-GB" sz="1600" b="1" dirty="0" smtClean="0">
              <a:latin typeface="Trebuchet MS" pitchFamily="34" charset="0"/>
            </a:endParaRPr>
          </a:p>
          <a:p>
            <a:pPr eaLnBrk="1" hangingPunct="1">
              <a:buFont typeface="Wingdings" pitchFamily="2" charset="2"/>
              <a:buChar char="Ø"/>
              <a:defRPr/>
            </a:pPr>
            <a:endParaRPr lang="hu-HU" sz="2000" dirty="0" smtClean="0">
              <a:latin typeface="Trebuchet MS" pitchFamily="34" charset="0"/>
            </a:endParaRPr>
          </a:p>
        </p:txBody>
      </p:sp>
      <p:sp>
        <p:nvSpPr>
          <p:cNvPr id="9220" name="Textfeld 7"/>
          <p:cNvSpPr txBox="1">
            <a:spLocks noChangeArrowheads="1"/>
          </p:cNvSpPr>
          <p:nvPr/>
        </p:nvSpPr>
        <p:spPr bwMode="auto">
          <a:xfrm>
            <a:off x="0" y="6524625"/>
            <a:ext cx="9144000" cy="307975"/>
          </a:xfrm>
          <a:prstGeom prst="rect">
            <a:avLst/>
          </a:prstGeom>
          <a:noFill/>
          <a:ln w="9525">
            <a:noFill/>
            <a:miter lim="800000"/>
            <a:headEnd/>
            <a:tailEnd/>
          </a:ln>
        </p:spPr>
        <p:txBody>
          <a:bodyPr>
            <a:spAutoFit/>
          </a:bodyPr>
          <a:lstStyle/>
          <a:p>
            <a:pPr algn="ctr"/>
            <a:r>
              <a:rPr lang="de-AT" sz="1400" b="1">
                <a:solidFill>
                  <a:srgbClr val="0E4194"/>
                </a:solidFill>
                <a:latin typeface="Trebuchet MS" pitchFamily="34" charset="0"/>
              </a:rPr>
              <a:t>EU S</a:t>
            </a:r>
            <a:r>
              <a:rPr lang="de-AT" sz="1200" b="1">
                <a:solidFill>
                  <a:srgbClr val="0E4194"/>
                </a:solidFill>
                <a:latin typeface="Trebuchet MS" pitchFamily="34" charset="0"/>
              </a:rPr>
              <a:t>TRATEGY FOR THE </a:t>
            </a:r>
            <a:r>
              <a:rPr lang="de-AT" sz="1400" b="1">
                <a:solidFill>
                  <a:srgbClr val="0E4194"/>
                </a:solidFill>
                <a:latin typeface="Trebuchet MS" pitchFamily="34" charset="0"/>
              </a:rPr>
              <a:t>D</a:t>
            </a:r>
            <a:r>
              <a:rPr lang="de-AT" sz="1200" b="1">
                <a:solidFill>
                  <a:srgbClr val="0E4194"/>
                </a:solidFill>
                <a:latin typeface="Trebuchet MS" pitchFamily="34" charset="0"/>
              </a:rPr>
              <a:t>ANUBE</a:t>
            </a:r>
            <a:r>
              <a:rPr lang="de-AT" sz="1400" b="1">
                <a:solidFill>
                  <a:srgbClr val="0E4194"/>
                </a:solidFill>
                <a:latin typeface="Trebuchet MS" pitchFamily="34" charset="0"/>
              </a:rPr>
              <a:t> R</a:t>
            </a:r>
            <a:r>
              <a:rPr lang="de-AT" sz="1200" b="1">
                <a:solidFill>
                  <a:srgbClr val="0E4194"/>
                </a:solidFill>
                <a:latin typeface="Trebuchet MS" pitchFamily="34" charset="0"/>
              </a:rPr>
              <a:t>EGION</a:t>
            </a:r>
            <a:r>
              <a:rPr lang="de-AT" sz="1400" b="1">
                <a:solidFill>
                  <a:srgbClr val="0E4194"/>
                </a:solidFill>
                <a:latin typeface="Trebuchet MS" pitchFamily="34" charset="0"/>
              </a:rPr>
              <a:t> (EUSDR)  |  www.danube-region.eu</a:t>
            </a:r>
          </a:p>
        </p:txBody>
      </p:sp>
      <p:pic>
        <p:nvPicPr>
          <p:cNvPr id="9221" name="Grafik 3"/>
          <p:cNvPicPr>
            <a:picLocks noChangeAspect="1"/>
          </p:cNvPicPr>
          <p:nvPr/>
        </p:nvPicPr>
        <p:blipFill>
          <a:blip r:embed="rId2"/>
          <a:srcRect/>
          <a:stretch>
            <a:fillRect/>
          </a:stretch>
        </p:blipFill>
        <p:spPr bwMode="auto">
          <a:xfrm>
            <a:off x="179388" y="188913"/>
            <a:ext cx="2879725" cy="1035050"/>
          </a:xfrm>
          <a:prstGeom prst="rect">
            <a:avLst/>
          </a:prstGeom>
          <a:noFill/>
          <a:ln w="9525">
            <a:noFill/>
            <a:miter lim="800000"/>
            <a:headEnd/>
            <a:tailEnd/>
          </a:ln>
        </p:spPr>
      </p:pic>
      <p:pic>
        <p:nvPicPr>
          <p:cNvPr id="9222" name="Kép 8" descr="Logo-05_envir-risks"/>
          <p:cNvPicPr>
            <a:picLocks noChangeAspect="1" noChangeArrowheads="1"/>
          </p:cNvPicPr>
          <p:nvPr/>
        </p:nvPicPr>
        <p:blipFill>
          <a:blip r:embed="rId3"/>
          <a:srcRect/>
          <a:stretch>
            <a:fillRect/>
          </a:stretch>
        </p:blipFill>
        <p:spPr bwMode="auto">
          <a:xfrm>
            <a:off x="3059113" y="188913"/>
            <a:ext cx="2952750" cy="1079500"/>
          </a:xfrm>
          <a:prstGeom prst="rect">
            <a:avLst/>
          </a:prstGeom>
          <a:noFill/>
          <a:ln w="9525">
            <a:noFill/>
            <a:miter lim="800000"/>
            <a:headEnd/>
            <a:tailEnd/>
          </a:ln>
        </p:spPr>
      </p:pic>
      <p:pic>
        <p:nvPicPr>
          <p:cNvPr id="9223" name="Kép 9" descr="Logo-06_biodiversity"/>
          <p:cNvPicPr>
            <a:picLocks noChangeAspect="1" noChangeArrowheads="1"/>
          </p:cNvPicPr>
          <p:nvPr/>
        </p:nvPicPr>
        <p:blipFill>
          <a:blip r:embed="rId4"/>
          <a:srcRect/>
          <a:stretch>
            <a:fillRect/>
          </a:stretch>
        </p:blipFill>
        <p:spPr bwMode="auto">
          <a:xfrm>
            <a:off x="6084888" y="188913"/>
            <a:ext cx="2808287" cy="1079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1695</TotalTime>
  <Words>900</Words>
  <Application>Microsoft Office PowerPoint</Application>
  <PresentationFormat>Экран (4:3)</PresentationFormat>
  <Paragraphs>204</Paragraphs>
  <Slides>18</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18</vt:i4>
      </vt:variant>
    </vt:vector>
  </HeadingPairs>
  <TitlesOfParts>
    <vt:vector size="26" baseType="lpstr">
      <vt:lpstr>Arial</vt:lpstr>
      <vt:lpstr>Calibri</vt:lpstr>
      <vt:lpstr>Trebuchet MS</vt:lpstr>
      <vt:lpstr>ＭＳ Ｐゴシック</vt:lpstr>
      <vt:lpstr>Trebuchet MS Bold</vt:lpstr>
      <vt:lpstr>Wingdings</vt:lpstr>
      <vt:lpstr>Times New Roman</vt:lpstr>
      <vt:lpstr>Benutzerdefiniertes Design</vt:lpstr>
      <vt:lpstr>WORKFLOW FOR IMPLEMENTATION in PA4 (From actions to road-maps)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vector>
  </TitlesOfParts>
  <Company>Wien Holding GmbH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Presentation</dc:title>
  <dc:creator>Vienna Trainee</dc:creator>
  <cp:lastModifiedBy>User</cp:lastModifiedBy>
  <cp:revision>174</cp:revision>
  <cp:lastPrinted>2011-07-13T10:16:40Z</cp:lastPrinted>
  <dcterms:created xsi:type="dcterms:W3CDTF">2011-07-13T09:29:08Z</dcterms:created>
  <dcterms:modified xsi:type="dcterms:W3CDTF">2019-09-11T13:31:32Z</dcterms:modified>
</cp:coreProperties>
</file>