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3"/>
  </p:notesMasterIdLst>
  <p:handoutMasterIdLst>
    <p:handoutMasterId r:id="rId24"/>
  </p:handoutMasterIdLst>
  <p:sldIdLst>
    <p:sldId id="256" r:id="rId2"/>
    <p:sldId id="422" r:id="rId3"/>
    <p:sldId id="423" r:id="rId4"/>
    <p:sldId id="424" r:id="rId5"/>
    <p:sldId id="425" r:id="rId6"/>
    <p:sldId id="372" r:id="rId7"/>
    <p:sldId id="407" r:id="rId8"/>
    <p:sldId id="374" r:id="rId9"/>
    <p:sldId id="411" r:id="rId10"/>
    <p:sldId id="412" r:id="rId11"/>
    <p:sldId id="428" r:id="rId12"/>
    <p:sldId id="433" r:id="rId13"/>
    <p:sldId id="416" r:id="rId14"/>
    <p:sldId id="417" r:id="rId15"/>
    <p:sldId id="431" r:id="rId16"/>
    <p:sldId id="434" r:id="rId17"/>
    <p:sldId id="421" r:id="rId18"/>
    <p:sldId id="426" r:id="rId19"/>
    <p:sldId id="393" r:id="rId20"/>
    <p:sldId id="432" r:id="rId21"/>
    <p:sldId id="430" r:id="rId22"/>
  </p:sldIdLst>
  <p:sldSz cx="9144000" cy="6858000" type="screen4x3"/>
  <p:notesSz cx="6794500" cy="9931400"/>
  <p:defaultTextStyle>
    <a:defPPr>
      <a:defRPr lang="ro-RO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00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56" autoAdjust="0"/>
    <p:restoredTop sz="91859" autoAdjust="0"/>
  </p:normalViewPr>
  <p:slideViewPr>
    <p:cSldViewPr snapToGrid="0"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380" y="-90"/>
      </p:cViewPr>
      <p:guideLst>
        <p:guide orient="horz" pos="3128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mweltbundesamt.at\projekte\3000\3300_Danube_FloodRisk\Intern\Arbeitspakete\WP6_A8270_MapProduction\BEAM\Material_general\damage_functions_v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9.1206756239658973E-2"/>
          <c:y val="3.1199071589902348E-2"/>
          <c:w val="0.88467708990174931"/>
          <c:h val="0.86905620130816985"/>
        </c:manualLayout>
      </c:layout>
      <c:scatterChart>
        <c:scatterStyle val="lineMarker"/>
        <c:ser>
          <c:idx val="0"/>
          <c:order val="0"/>
          <c:tx>
            <c:strRef>
              <c:f>Select_multi!$G$3</c:f>
              <c:strCache>
                <c:ptCount val="1"/>
                <c:pt idx="0">
                  <c:v> cars (1, Atlas of Saxony)</c:v>
                </c:pt>
              </c:strCache>
            </c:strRef>
          </c:tx>
          <c:spPr>
            <a:ln w="63500"/>
          </c:spPr>
          <c:marker>
            <c:symbol val="none"/>
          </c:marker>
          <c:xVal>
            <c:numRef>
              <c:f>Select_multi!$H$2:$CC$2</c:f>
              <c:numCache>
                <c:formatCode>General</c:formatCode>
                <c:ptCount val="74"/>
                <c:pt idx="0">
                  <c:v>0</c:v>
                </c:pt>
                <c:pt idx="1">
                  <c:v>5.0000000000000072E-2</c:v>
                </c:pt>
                <c:pt idx="2">
                  <c:v>0.1</c:v>
                </c:pt>
                <c:pt idx="3">
                  <c:v>0.15000000000000022</c:v>
                </c:pt>
                <c:pt idx="4">
                  <c:v>0.2</c:v>
                </c:pt>
                <c:pt idx="5">
                  <c:v>0.25</c:v>
                </c:pt>
                <c:pt idx="6">
                  <c:v>0.30000000000000032</c:v>
                </c:pt>
                <c:pt idx="7">
                  <c:v>0.35000000000000031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0.60000000000000064</c:v>
                </c:pt>
                <c:pt idx="13">
                  <c:v>0.65000000000000113</c:v>
                </c:pt>
                <c:pt idx="14">
                  <c:v>0.70000000000000062</c:v>
                </c:pt>
                <c:pt idx="15">
                  <c:v>0.750000000000001</c:v>
                </c:pt>
                <c:pt idx="16">
                  <c:v>0.8</c:v>
                </c:pt>
                <c:pt idx="17">
                  <c:v>0.85000000000000064</c:v>
                </c:pt>
                <c:pt idx="18">
                  <c:v>0.9</c:v>
                </c:pt>
                <c:pt idx="19">
                  <c:v>0.95000000000000062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1.1499999999999981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1.6500000000000001</c:v>
                </c:pt>
                <c:pt idx="34">
                  <c:v>1.7000000000000013</c:v>
                </c:pt>
                <c:pt idx="35">
                  <c:v>1.7500000000000013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1.9500000000000004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2.3499999999999988</c:v>
                </c:pt>
                <c:pt idx="48">
                  <c:v>2.4</c:v>
                </c:pt>
                <c:pt idx="49">
                  <c:v>2.4499999999999997</c:v>
                </c:pt>
                <c:pt idx="50">
                  <c:v>2.5</c:v>
                </c:pt>
                <c:pt idx="51">
                  <c:v>3</c:v>
                </c:pt>
                <c:pt idx="52">
                  <c:v>3.5</c:v>
                </c:pt>
                <c:pt idx="53">
                  <c:v>4</c:v>
                </c:pt>
                <c:pt idx="54">
                  <c:v>4.5</c:v>
                </c:pt>
                <c:pt idx="55">
                  <c:v>5</c:v>
                </c:pt>
                <c:pt idx="56">
                  <c:v>5.5</c:v>
                </c:pt>
                <c:pt idx="57">
                  <c:v>6</c:v>
                </c:pt>
                <c:pt idx="58">
                  <c:v>6.5</c:v>
                </c:pt>
                <c:pt idx="59">
                  <c:v>7</c:v>
                </c:pt>
                <c:pt idx="60">
                  <c:v>7.5</c:v>
                </c:pt>
                <c:pt idx="61">
                  <c:v>8</c:v>
                </c:pt>
                <c:pt idx="62">
                  <c:v>8.5</c:v>
                </c:pt>
                <c:pt idx="63">
                  <c:v>9</c:v>
                </c:pt>
                <c:pt idx="64">
                  <c:v>9.5</c:v>
                </c:pt>
                <c:pt idx="65">
                  <c:v>10</c:v>
                </c:pt>
                <c:pt idx="66">
                  <c:v>10.5</c:v>
                </c:pt>
                <c:pt idx="67">
                  <c:v>11</c:v>
                </c:pt>
                <c:pt idx="68">
                  <c:v>11.5</c:v>
                </c:pt>
                <c:pt idx="69">
                  <c:v>12</c:v>
                </c:pt>
                <c:pt idx="70">
                  <c:v>12.5</c:v>
                </c:pt>
                <c:pt idx="71">
                  <c:v>13</c:v>
                </c:pt>
                <c:pt idx="72">
                  <c:v>13.5</c:v>
                </c:pt>
                <c:pt idx="73">
                  <c:v>14</c:v>
                </c:pt>
              </c:numCache>
            </c:numRef>
          </c:xVal>
          <c:yVal>
            <c:numRef>
              <c:f>Select_multi!$H$3:$BO$3</c:f>
              <c:numCache>
                <c:formatCode>General</c:formatCode>
                <c:ptCount val="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0.8</c:v>
                </c:pt>
                <c:pt idx="7">
                  <c:v>1.6</c:v>
                </c:pt>
                <c:pt idx="8">
                  <c:v>2.4</c:v>
                </c:pt>
                <c:pt idx="9">
                  <c:v>3.2</c:v>
                </c:pt>
                <c:pt idx="10">
                  <c:v>4</c:v>
                </c:pt>
                <c:pt idx="11">
                  <c:v>4.8</c:v>
                </c:pt>
                <c:pt idx="12">
                  <c:v>5.6</c:v>
                </c:pt>
                <c:pt idx="13">
                  <c:v>6.4</c:v>
                </c:pt>
                <c:pt idx="14">
                  <c:v>7.2</c:v>
                </c:pt>
                <c:pt idx="15">
                  <c:v>8</c:v>
                </c:pt>
                <c:pt idx="16">
                  <c:v>8.8000000000000007</c:v>
                </c:pt>
                <c:pt idx="17">
                  <c:v>9.6</c:v>
                </c:pt>
                <c:pt idx="18">
                  <c:v>10.4</c:v>
                </c:pt>
                <c:pt idx="19">
                  <c:v>11.2</c:v>
                </c:pt>
                <c:pt idx="20">
                  <c:v>12</c:v>
                </c:pt>
                <c:pt idx="21">
                  <c:v>12.8</c:v>
                </c:pt>
                <c:pt idx="22">
                  <c:v>13.6</c:v>
                </c:pt>
                <c:pt idx="23">
                  <c:v>14.4</c:v>
                </c:pt>
                <c:pt idx="24">
                  <c:v>15.2</c:v>
                </c:pt>
                <c:pt idx="25">
                  <c:v>16</c:v>
                </c:pt>
                <c:pt idx="26">
                  <c:v>16.8</c:v>
                </c:pt>
                <c:pt idx="27">
                  <c:v>17.600000000000001</c:v>
                </c:pt>
                <c:pt idx="28">
                  <c:v>18.399999999999999</c:v>
                </c:pt>
                <c:pt idx="29">
                  <c:v>19.2</c:v>
                </c:pt>
                <c:pt idx="30">
                  <c:v>20</c:v>
                </c:pt>
                <c:pt idx="31">
                  <c:v>20</c:v>
                </c:pt>
                <c:pt idx="32">
                  <c:v>20</c:v>
                </c:pt>
                <c:pt idx="33">
                  <c:v>20</c:v>
                </c:pt>
                <c:pt idx="34">
                  <c:v>20</c:v>
                </c:pt>
                <c:pt idx="35">
                  <c:v>20</c:v>
                </c:pt>
                <c:pt idx="36">
                  <c:v>20</c:v>
                </c:pt>
                <c:pt idx="37">
                  <c:v>20</c:v>
                </c:pt>
                <c:pt idx="38">
                  <c:v>20</c:v>
                </c:pt>
                <c:pt idx="39">
                  <c:v>20</c:v>
                </c:pt>
                <c:pt idx="40">
                  <c:v>20</c:v>
                </c:pt>
                <c:pt idx="41">
                  <c:v>20</c:v>
                </c:pt>
                <c:pt idx="42">
                  <c:v>20</c:v>
                </c:pt>
                <c:pt idx="43">
                  <c:v>20</c:v>
                </c:pt>
                <c:pt idx="44">
                  <c:v>20</c:v>
                </c:pt>
                <c:pt idx="45">
                  <c:v>20</c:v>
                </c:pt>
                <c:pt idx="46">
                  <c:v>20</c:v>
                </c:pt>
                <c:pt idx="47">
                  <c:v>20</c:v>
                </c:pt>
                <c:pt idx="48">
                  <c:v>20</c:v>
                </c:pt>
                <c:pt idx="49">
                  <c:v>20</c:v>
                </c:pt>
                <c:pt idx="50">
                  <c:v>20</c:v>
                </c:pt>
                <c:pt idx="51">
                  <c:v>20</c:v>
                </c:pt>
                <c:pt idx="52">
                  <c:v>20</c:v>
                </c:pt>
                <c:pt idx="53">
                  <c:v>20</c:v>
                </c:pt>
                <c:pt idx="54">
                  <c:v>20</c:v>
                </c:pt>
                <c:pt idx="55">
                  <c:v>20</c:v>
                </c:pt>
                <c:pt idx="56">
                  <c:v>20</c:v>
                </c:pt>
                <c:pt idx="57">
                  <c:v>20</c:v>
                </c:pt>
                <c:pt idx="58">
                  <c:v>20</c:v>
                </c:pt>
                <c:pt idx="59">
                  <c:v>20</c:v>
                </c:pt>
              </c:numCache>
            </c:numRef>
          </c:yVal>
        </c:ser>
        <c:ser>
          <c:idx val="1"/>
          <c:order val="1"/>
          <c:tx>
            <c:strRef>
              <c:f>Select_multi!$G$4</c:f>
              <c:strCache>
                <c:ptCount val="1"/>
                <c:pt idx="0">
                  <c:v> real estate (private housing) (14, Klaus &amp; Schmidtke)</c:v>
                </c:pt>
              </c:strCache>
            </c:strRef>
          </c:tx>
          <c:spPr>
            <a:ln w="63500"/>
          </c:spPr>
          <c:marker>
            <c:symbol val="none"/>
          </c:marker>
          <c:xVal>
            <c:numRef>
              <c:f>Select_multi!$H$2:$CC$2</c:f>
              <c:numCache>
                <c:formatCode>General</c:formatCode>
                <c:ptCount val="74"/>
                <c:pt idx="0">
                  <c:v>0</c:v>
                </c:pt>
                <c:pt idx="1">
                  <c:v>5.0000000000000072E-2</c:v>
                </c:pt>
                <c:pt idx="2">
                  <c:v>0.1</c:v>
                </c:pt>
                <c:pt idx="3">
                  <c:v>0.15000000000000022</c:v>
                </c:pt>
                <c:pt idx="4">
                  <c:v>0.2</c:v>
                </c:pt>
                <c:pt idx="5">
                  <c:v>0.25</c:v>
                </c:pt>
                <c:pt idx="6">
                  <c:v>0.30000000000000032</c:v>
                </c:pt>
                <c:pt idx="7">
                  <c:v>0.35000000000000031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0.60000000000000064</c:v>
                </c:pt>
                <c:pt idx="13">
                  <c:v>0.65000000000000113</c:v>
                </c:pt>
                <c:pt idx="14">
                  <c:v>0.70000000000000062</c:v>
                </c:pt>
                <c:pt idx="15">
                  <c:v>0.750000000000001</c:v>
                </c:pt>
                <c:pt idx="16">
                  <c:v>0.8</c:v>
                </c:pt>
                <c:pt idx="17">
                  <c:v>0.85000000000000064</c:v>
                </c:pt>
                <c:pt idx="18">
                  <c:v>0.9</c:v>
                </c:pt>
                <c:pt idx="19">
                  <c:v>0.95000000000000062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1.1499999999999981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1.6500000000000001</c:v>
                </c:pt>
                <c:pt idx="34">
                  <c:v>1.7000000000000013</c:v>
                </c:pt>
                <c:pt idx="35">
                  <c:v>1.7500000000000013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1.9500000000000004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2.3499999999999988</c:v>
                </c:pt>
                <c:pt idx="48">
                  <c:v>2.4</c:v>
                </c:pt>
                <c:pt idx="49">
                  <c:v>2.4499999999999997</c:v>
                </c:pt>
                <c:pt idx="50">
                  <c:v>2.5</c:v>
                </c:pt>
                <c:pt idx="51">
                  <c:v>3</c:v>
                </c:pt>
                <c:pt idx="52">
                  <c:v>3.5</c:v>
                </c:pt>
                <c:pt idx="53">
                  <c:v>4</c:v>
                </c:pt>
                <c:pt idx="54">
                  <c:v>4.5</c:v>
                </c:pt>
                <c:pt idx="55">
                  <c:v>5</c:v>
                </c:pt>
                <c:pt idx="56">
                  <c:v>5.5</c:v>
                </c:pt>
                <c:pt idx="57">
                  <c:v>6</c:v>
                </c:pt>
                <c:pt idx="58">
                  <c:v>6.5</c:v>
                </c:pt>
                <c:pt idx="59">
                  <c:v>7</c:v>
                </c:pt>
                <c:pt idx="60">
                  <c:v>7.5</c:v>
                </c:pt>
                <c:pt idx="61">
                  <c:v>8</c:v>
                </c:pt>
                <c:pt idx="62">
                  <c:v>8.5</c:v>
                </c:pt>
                <c:pt idx="63">
                  <c:v>9</c:v>
                </c:pt>
                <c:pt idx="64">
                  <c:v>9.5</c:v>
                </c:pt>
                <c:pt idx="65">
                  <c:v>10</c:v>
                </c:pt>
                <c:pt idx="66">
                  <c:v>10.5</c:v>
                </c:pt>
                <c:pt idx="67">
                  <c:v>11</c:v>
                </c:pt>
                <c:pt idx="68">
                  <c:v>11.5</c:v>
                </c:pt>
                <c:pt idx="69">
                  <c:v>12</c:v>
                </c:pt>
                <c:pt idx="70">
                  <c:v>12.5</c:v>
                </c:pt>
                <c:pt idx="71">
                  <c:v>13</c:v>
                </c:pt>
                <c:pt idx="72">
                  <c:v>13.5</c:v>
                </c:pt>
                <c:pt idx="73">
                  <c:v>14</c:v>
                </c:pt>
              </c:numCache>
            </c:numRef>
          </c:xVal>
          <c:yVal>
            <c:numRef>
              <c:f>Select_multi!$H$4:$BO$4</c:f>
              <c:numCache>
                <c:formatCode>General</c:formatCode>
                <c:ptCount val="60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10.8</c:v>
                </c:pt>
                <c:pt idx="7">
                  <c:v>11.600000000000001</c:v>
                </c:pt>
                <c:pt idx="8">
                  <c:v>12.4</c:v>
                </c:pt>
                <c:pt idx="9">
                  <c:v>13.200000000000001</c:v>
                </c:pt>
                <c:pt idx="10">
                  <c:v>14.000000000000002</c:v>
                </c:pt>
                <c:pt idx="11">
                  <c:v>14.7</c:v>
                </c:pt>
                <c:pt idx="12">
                  <c:v>15.4</c:v>
                </c:pt>
                <c:pt idx="13">
                  <c:v>16.099999999999987</c:v>
                </c:pt>
                <c:pt idx="14">
                  <c:v>16.799999999999986</c:v>
                </c:pt>
                <c:pt idx="15">
                  <c:v>17.5</c:v>
                </c:pt>
                <c:pt idx="16">
                  <c:v>18</c:v>
                </c:pt>
                <c:pt idx="17">
                  <c:v>18.5</c:v>
                </c:pt>
                <c:pt idx="18">
                  <c:v>19</c:v>
                </c:pt>
                <c:pt idx="19">
                  <c:v>19.5</c:v>
                </c:pt>
                <c:pt idx="20">
                  <c:v>20</c:v>
                </c:pt>
                <c:pt idx="21">
                  <c:v>20.5</c:v>
                </c:pt>
                <c:pt idx="22">
                  <c:v>21</c:v>
                </c:pt>
                <c:pt idx="23">
                  <c:v>21.5</c:v>
                </c:pt>
                <c:pt idx="24">
                  <c:v>22</c:v>
                </c:pt>
                <c:pt idx="25">
                  <c:v>22.5</c:v>
                </c:pt>
                <c:pt idx="26">
                  <c:v>22.85</c:v>
                </c:pt>
                <c:pt idx="27">
                  <c:v>23.200000000000003</c:v>
                </c:pt>
                <c:pt idx="28">
                  <c:v>23.55</c:v>
                </c:pt>
                <c:pt idx="29">
                  <c:v>23.900000000000002</c:v>
                </c:pt>
                <c:pt idx="30">
                  <c:v>24.25</c:v>
                </c:pt>
                <c:pt idx="31">
                  <c:v>24.6</c:v>
                </c:pt>
                <c:pt idx="32">
                  <c:v>24.95</c:v>
                </c:pt>
                <c:pt idx="33">
                  <c:v>25.3</c:v>
                </c:pt>
                <c:pt idx="34">
                  <c:v>25.650000000000031</c:v>
                </c:pt>
                <c:pt idx="35">
                  <c:v>26</c:v>
                </c:pt>
                <c:pt idx="36">
                  <c:v>26.400000000000002</c:v>
                </c:pt>
                <c:pt idx="37">
                  <c:v>26.8</c:v>
                </c:pt>
                <c:pt idx="38">
                  <c:v>27.200000000000003</c:v>
                </c:pt>
                <c:pt idx="39">
                  <c:v>27.6</c:v>
                </c:pt>
                <c:pt idx="40">
                  <c:v>28.000000000000004</c:v>
                </c:pt>
                <c:pt idx="41">
                  <c:v>28.400000000000002</c:v>
                </c:pt>
                <c:pt idx="42">
                  <c:v>28.800000000000004</c:v>
                </c:pt>
                <c:pt idx="43">
                  <c:v>29.200000000000003</c:v>
                </c:pt>
                <c:pt idx="44">
                  <c:v>29.600000000000005</c:v>
                </c:pt>
                <c:pt idx="45">
                  <c:v>30</c:v>
                </c:pt>
                <c:pt idx="46">
                  <c:v>30</c:v>
                </c:pt>
                <c:pt idx="47">
                  <c:v>30</c:v>
                </c:pt>
                <c:pt idx="48">
                  <c:v>30</c:v>
                </c:pt>
                <c:pt idx="49">
                  <c:v>30</c:v>
                </c:pt>
                <c:pt idx="50">
                  <c:v>30</c:v>
                </c:pt>
                <c:pt idx="51">
                  <c:v>30</c:v>
                </c:pt>
                <c:pt idx="52">
                  <c:v>30</c:v>
                </c:pt>
                <c:pt idx="53">
                  <c:v>30</c:v>
                </c:pt>
                <c:pt idx="54">
                  <c:v>30</c:v>
                </c:pt>
                <c:pt idx="55">
                  <c:v>30</c:v>
                </c:pt>
                <c:pt idx="56">
                  <c:v>30</c:v>
                </c:pt>
                <c:pt idx="57">
                  <c:v>30</c:v>
                </c:pt>
                <c:pt idx="58">
                  <c:v>30</c:v>
                </c:pt>
                <c:pt idx="59">
                  <c:v>30</c:v>
                </c:pt>
              </c:numCache>
            </c:numRef>
          </c:yVal>
        </c:ser>
        <c:ser>
          <c:idx val="2"/>
          <c:order val="2"/>
          <c:tx>
            <c:strRef>
              <c:f>Select_multi!$G$5</c:f>
              <c:strCache>
                <c:ptCount val="1"/>
                <c:pt idx="0">
                  <c:v> animal livestock (15, Klaus &amp; Schmidtke)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Select_multi!$H$2:$CC$2</c:f>
              <c:numCache>
                <c:formatCode>General</c:formatCode>
                <c:ptCount val="74"/>
                <c:pt idx="0">
                  <c:v>0</c:v>
                </c:pt>
                <c:pt idx="1">
                  <c:v>5.0000000000000072E-2</c:v>
                </c:pt>
                <c:pt idx="2">
                  <c:v>0.1</c:v>
                </c:pt>
                <c:pt idx="3">
                  <c:v>0.15000000000000022</c:v>
                </c:pt>
                <c:pt idx="4">
                  <c:v>0.2</c:v>
                </c:pt>
                <c:pt idx="5">
                  <c:v>0.25</c:v>
                </c:pt>
                <c:pt idx="6">
                  <c:v>0.30000000000000032</c:v>
                </c:pt>
                <c:pt idx="7">
                  <c:v>0.35000000000000031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0.60000000000000064</c:v>
                </c:pt>
                <c:pt idx="13">
                  <c:v>0.65000000000000113</c:v>
                </c:pt>
                <c:pt idx="14">
                  <c:v>0.70000000000000062</c:v>
                </c:pt>
                <c:pt idx="15">
                  <c:v>0.750000000000001</c:v>
                </c:pt>
                <c:pt idx="16">
                  <c:v>0.8</c:v>
                </c:pt>
                <c:pt idx="17">
                  <c:v>0.85000000000000064</c:v>
                </c:pt>
                <c:pt idx="18">
                  <c:v>0.9</c:v>
                </c:pt>
                <c:pt idx="19">
                  <c:v>0.95000000000000062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1.1499999999999981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1.6500000000000001</c:v>
                </c:pt>
                <c:pt idx="34">
                  <c:v>1.7000000000000013</c:v>
                </c:pt>
                <c:pt idx="35">
                  <c:v>1.7500000000000013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1.9500000000000004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2.3499999999999988</c:v>
                </c:pt>
                <c:pt idx="48">
                  <c:v>2.4</c:v>
                </c:pt>
                <c:pt idx="49">
                  <c:v>2.4499999999999997</c:v>
                </c:pt>
                <c:pt idx="50">
                  <c:v>2.5</c:v>
                </c:pt>
                <c:pt idx="51">
                  <c:v>3</c:v>
                </c:pt>
                <c:pt idx="52">
                  <c:v>3.5</c:v>
                </c:pt>
                <c:pt idx="53">
                  <c:v>4</c:v>
                </c:pt>
                <c:pt idx="54">
                  <c:v>4.5</c:v>
                </c:pt>
                <c:pt idx="55">
                  <c:v>5</c:v>
                </c:pt>
                <c:pt idx="56">
                  <c:v>5.5</c:v>
                </c:pt>
                <c:pt idx="57">
                  <c:v>6</c:v>
                </c:pt>
                <c:pt idx="58">
                  <c:v>6.5</c:v>
                </c:pt>
                <c:pt idx="59">
                  <c:v>7</c:v>
                </c:pt>
                <c:pt idx="60">
                  <c:v>7.5</c:v>
                </c:pt>
                <c:pt idx="61">
                  <c:v>8</c:v>
                </c:pt>
                <c:pt idx="62">
                  <c:v>8.5</c:v>
                </c:pt>
                <c:pt idx="63">
                  <c:v>9</c:v>
                </c:pt>
                <c:pt idx="64">
                  <c:v>9.5</c:v>
                </c:pt>
                <c:pt idx="65">
                  <c:v>10</c:v>
                </c:pt>
                <c:pt idx="66">
                  <c:v>10.5</c:v>
                </c:pt>
                <c:pt idx="67">
                  <c:v>11</c:v>
                </c:pt>
                <c:pt idx="68">
                  <c:v>11.5</c:v>
                </c:pt>
                <c:pt idx="69">
                  <c:v>12</c:v>
                </c:pt>
                <c:pt idx="70">
                  <c:v>12.5</c:v>
                </c:pt>
                <c:pt idx="71">
                  <c:v>13</c:v>
                </c:pt>
                <c:pt idx="72">
                  <c:v>13.5</c:v>
                </c:pt>
                <c:pt idx="73">
                  <c:v>14</c:v>
                </c:pt>
              </c:numCache>
            </c:numRef>
          </c:xVal>
          <c:yVal>
            <c:numRef>
              <c:f>Select_multi!$H$5:$BO$5</c:f>
              <c:numCache>
                <c:formatCode>General</c:formatCode>
                <c:ptCount val="60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14.000000000000002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22</c:v>
                </c:pt>
                <c:pt idx="17">
                  <c:v>24</c:v>
                </c:pt>
                <c:pt idx="18">
                  <c:v>26</c:v>
                </c:pt>
                <c:pt idx="19">
                  <c:v>28.000000000000004</c:v>
                </c:pt>
                <c:pt idx="20">
                  <c:v>30</c:v>
                </c:pt>
                <c:pt idx="21">
                  <c:v>36</c:v>
                </c:pt>
                <c:pt idx="22">
                  <c:v>42</c:v>
                </c:pt>
                <c:pt idx="23">
                  <c:v>48</c:v>
                </c:pt>
                <c:pt idx="24">
                  <c:v>54</c:v>
                </c:pt>
                <c:pt idx="25">
                  <c:v>60</c:v>
                </c:pt>
                <c:pt idx="26">
                  <c:v>64</c:v>
                </c:pt>
                <c:pt idx="27">
                  <c:v>68</c:v>
                </c:pt>
                <c:pt idx="28">
                  <c:v>72</c:v>
                </c:pt>
                <c:pt idx="29">
                  <c:v>76</c:v>
                </c:pt>
                <c:pt idx="30">
                  <c:v>80</c:v>
                </c:pt>
                <c:pt idx="31">
                  <c:v>84</c:v>
                </c:pt>
                <c:pt idx="32">
                  <c:v>88</c:v>
                </c:pt>
                <c:pt idx="33">
                  <c:v>92</c:v>
                </c:pt>
                <c:pt idx="34">
                  <c:v>96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100</c:v>
                </c:pt>
                <c:pt idx="39">
                  <c:v>100</c:v>
                </c:pt>
                <c:pt idx="40">
                  <c:v>100</c:v>
                </c:pt>
                <c:pt idx="41">
                  <c:v>100</c:v>
                </c:pt>
                <c:pt idx="42">
                  <c:v>100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  <c:pt idx="52">
                  <c:v>100</c:v>
                </c:pt>
                <c:pt idx="53">
                  <c:v>100</c:v>
                </c:pt>
                <c:pt idx="54">
                  <c:v>100</c:v>
                </c:pt>
                <c:pt idx="55">
                  <c:v>100</c:v>
                </c:pt>
                <c:pt idx="56">
                  <c:v>100</c:v>
                </c:pt>
                <c:pt idx="57">
                  <c:v>100</c:v>
                </c:pt>
                <c:pt idx="58">
                  <c:v>100</c:v>
                </c:pt>
                <c:pt idx="59">
                  <c:v>100</c:v>
                </c:pt>
              </c:numCache>
            </c:numRef>
          </c:yVal>
        </c:ser>
        <c:ser>
          <c:idx val="3"/>
          <c:order val="3"/>
          <c:tx>
            <c:strRef>
              <c:f>Select_multi!$G$6</c:f>
              <c:strCache>
                <c:ptCount val="1"/>
                <c:pt idx="0">
                  <c:v> net fixed assets agriculture (16, Klaus &amp; Schmidtke)</c:v>
                </c:pt>
              </c:strCache>
            </c:strRef>
          </c:tx>
          <c:spPr>
            <a:ln w="63500"/>
          </c:spPr>
          <c:marker>
            <c:symbol val="none"/>
          </c:marker>
          <c:xVal>
            <c:numRef>
              <c:f>Select_multi!$H$2:$CC$2</c:f>
              <c:numCache>
                <c:formatCode>General</c:formatCode>
                <c:ptCount val="74"/>
                <c:pt idx="0">
                  <c:v>0</c:v>
                </c:pt>
                <c:pt idx="1">
                  <c:v>5.0000000000000072E-2</c:v>
                </c:pt>
                <c:pt idx="2">
                  <c:v>0.1</c:v>
                </c:pt>
                <c:pt idx="3">
                  <c:v>0.15000000000000022</c:v>
                </c:pt>
                <c:pt idx="4">
                  <c:v>0.2</c:v>
                </c:pt>
                <c:pt idx="5">
                  <c:v>0.25</c:v>
                </c:pt>
                <c:pt idx="6">
                  <c:v>0.30000000000000032</c:v>
                </c:pt>
                <c:pt idx="7">
                  <c:v>0.35000000000000031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0.60000000000000064</c:v>
                </c:pt>
                <c:pt idx="13">
                  <c:v>0.65000000000000113</c:v>
                </c:pt>
                <c:pt idx="14">
                  <c:v>0.70000000000000062</c:v>
                </c:pt>
                <c:pt idx="15">
                  <c:v>0.750000000000001</c:v>
                </c:pt>
                <c:pt idx="16">
                  <c:v>0.8</c:v>
                </c:pt>
                <c:pt idx="17">
                  <c:v>0.85000000000000064</c:v>
                </c:pt>
                <c:pt idx="18">
                  <c:v>0.9</c:v>
                </c:pt>
                <c:pt idx="19">
                  <c:v>0.95000000000000062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1.1499999999999981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1.6500000000000001</c:v>
                </c:pt>
                <c:pt idx="34">
                  <c:v>1.7000000000000013</c:v>
                </c:pt>
                <c:pt idx="35">
                  <c:v>1.7500000000000013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1.9500000000000004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2.3499999999999988</c:v>
                </c:pt>
                <c:pt idx="48">
                  <c:v>2.4</c:v>
                </c:pt>
                <c:pt idx="49">
                  <c:v>2.4499999999999997</c:v>
                </c:pt>
                <c:pt idx="50">
                  <c:v>2.5</c:v>
                </c:pt>
                <c:pt idx="51">
                  <c:v>3</c:v>
                </c:pt>
                <c:pt idx="52">
                  <c:v>3.5</c:v>
                </c:pt>
                <c:pt idx="53">
                  <c:v>4</c:v>
                </c:pt>
                <c:pt idx="54">
                  <c:v>4.5</c:v>
                </c:pt>
                <c:pt idx="55">
                  <c:v>5</c:v>
                </c:pt>
                <c:pt idx="56">
                  <c:v>5.5</c:v>
                </c:pt>
                <c:pt idx="57">
                  <c:v>6</c:v>
                </c:pt>
                <c:pt idx="58">
                  <c:v>6.5</c:v>
                </c:pt>
                <c:pt idx="59">
                  <c:v>7</c:v>
                </c:pt>
                <c:pt idx="60">
                  <c:v>7.5</c:v>
                </c:pt>
                <c:pt idx="61">
                  <c:v>8</c:v>
                </c:pt>
                <c:pt idx="62">
                  <c:v>8.5</c:v>
                </c:pt>
                <c:pt idx="63">
                  <c:v>9</c:v>
                </c:pt>
                <c:pt idx="64">
                  <c:v>9.5</c:v>
                </c:pt>
                <c:pt idx="65">
                  <c:v>10</c:v>
                </c:pt>
                <c:pt idx="66">
                  <c:v>10.5</c:v>
                </c:pt>
                <c:pt idx="67">
                  <c:v>11</c:v>
                </c:pt>
                <c:pt idx="68">
                  <c:v>11.5</c:v>
                </c:pt>
                <c:pt idx="69">
                  <c:v>12</c:v>
                </c:pt>
                <c:pt idx="70">
                  <c:v>12.5</c:v>
                </c:pt>
                <c:pt idx="71">
                  <c:v>13</c:v>
                </c:pt>
                <c:pt idx="72">
                  <c:v>13.5</c:v>
                </c:pt>
                <c:pt idx="73">
                  <c:v>14</c:v>
                </c:pt>
              </c:numCache>
            </c:numRef>
          </c:xVal>
          <c:yVal>
            <c:numRef>
              <c:f>Select_multi!$H$6:$BO$6</c:f>
              <c:numCache>
                <c:formatCode>General</c:formatCode>
                <c:ptCount val="60"/>
                <c:pt idx="0">
                  <c:v>0</c:v>
                </c:pt>
                <c:pt idx="1">
                  <c:v>1.6</c:v>
                </c:pt>
                <c:pt idx="2">
                  <c:v>3.2</c:v>
                </c:pt>
                <c:pt idx="3">
                  <c:v>4.8</c:v>
                </c:pt>
                <c:pt idx="4">
                  <c:v>6.4</c:v>
                </c:pt>
                <c:pt idx="5">
                  <c:v>8</c:v>
                </c:pt>
                <c:pt idx="6">
                  <c:v>9.3000000000000007</c:v>
                </c:pt>
                <c:pt idx="7">
                  <c:v>10.6</c:v>
                </c:pt>
                <c:pt idx="8">
                  <c:v>11.900000000000002</c:v>
                </c:pt>
                <c:pt idx="9">
                  <c:v>13.200000000000001</c:v>
                </c:pt>
                <c:pt idx="10">
                  <c:v>14.500000000000002</c:v>
                </c:pt>
                <c:pt idx="11">
                  <c:v>15.8</c:v>
                </c:pt>
                <c:pt idx="12">
                  <c:v>17.099999999999987</c:v>
                </c:pt>
                <c:pt idx="13">
                  <c:v>18.399999999999999</c:v>
                </c:pt>
                <c:pt idx="14">
                  <c:v>19.7</c:v>
                </c:pt>
                <c:pt idx="15">
                  <c:v>21</c:v>
                </c:pt>
                <c:pt idx="16">
                  <c:v>21.8</c:v>
                </c:pt>
                <c:pt idx="17">
                  <c:v>22.599999999999987</c:v>
                </c:pt>
                <c:pt idx="18">
                  <c:v>23.4</c:v>
                </c:pt>
                <c:pt idx="19">
                  <c:v>24.2</c:v>
                </c:pt>
                <c:pt idx="20">
                  <c:v>25</c:v>
                </c:pt>
                <c:pt idx="21">
                  <c:v>25.5</c:v>
                </c:pt>
                <c:pt idx="22">
                  <c:v>26</c:v>
                </c:pt>
                <c:pt idx="23">
                  <c:v>26.5</c:v>
                </c:pt>
                <c:pt idx="24">
                  <c:v>27</c:v>
                </c:pt>
                <c:pt idx="25">
                  <c:v>27.500000000000004</c:v>
                </c:pt>
                <c:pt idx="26">
                  <c:v>27.950000000000003</c:v>
                </c:pt>
                <c:pt idx="27">
                  <c:v>28.400000000000002</c:v>
                </c:pt>
                <c:pt idx="28">
                  <c:v>28.850000000000005</c:v>
                </c:pt>
                <c:pt idx="29">
                  <c:v>29.300000000000004</c:v>
                </c:pt>
                <c:pt idx="30">
                  <c:v>29.75</c:v>
                </c:pt>
                <c:pt idx="31">
                  <c:v>30.200000000000003</c:v>
                </c:pt>
                <c:pt idx="32">
                  <c:v>30.650000000000027</c:v>
                </c:pt>
                <c:pt idx="33">
                  <c:v>31.1</c:v>
                </c:pt>
                <c:pt idx="34">
                  <c:v>31.55</c:v>
                </c:pt>
                <c:pt idx="35">
                  <c:v>32</c:v>
                </c:pt>
                <c:pt idx="36">
                  <c:v>32.300000000000004</c:v>
                </c:pt>
                <c:pt idx="37">
                  <c:v>32.6</c:v>
                </c:pt>
                <c:pt idx="38">
                  <c:v>32.9</c:v>
                </c:pt>
                <c:pt idx="39">
                  <c:v>33.200000000000003</c:v>
                </c:pt>
                <c:pt idx="40">
                  <c:v>33.5</c:v>
                </c:pt>
                <c:pt idx="41">
                  <c:v>33.800000000000004</c:v>
                </c:pt>
                <c:pt idx="42">
                  <c:v>34.1</c:v>
                </c:pt>
                <c:pt idx="43">
                  <c:v>34.400000000000006</c:v>
                </c:pt>
                <c:pt idx="44">
                  <c:v>34.700000000000003</c:v>
                </c:pt>
                <c:pt idx="45">
                  <c:v>35</c:v>
                </c:pt>
                <c:pt idx="46">
                  <c:v>35</c:v>
                </c:pt>
                <c:pt idx="47">
                  <c:v>35</c:v>
                </c:pt>
                <c:pt idx="48">
                  <c:v>35</c:v>
                </c:pt>
                <c:pt idx="49">
                  <c:v>35</c:v>
                </c:pt>
                <c:pt idx="50">
                  <c:v>35</c:v>
                </c:pt>
                <c:pt idx="51">
                  <c:v>35</c:v>
                </c:pt>
                <c:pt idx="52">
                  <c:v>35</c:v>
                </c:pt>
                <c:pt idx="53">
                  <c:v>35</c:v>
                </c:pt>
                <c:pt idx="54">
                  <c:v>35</c:v>
                </c:pt>
                <c:pt idx="55">
                  <c:v>35</c:v>
                </c:pt>
                <c:pt idx="56">
                  <c:v>35</c:v>
                </c:pt>
                <c:pt idx="57">
                  <c:v>35</c:v>
                </c:pt>
                <c:pt idx="58">
                  <c:v>35</c:v>
                </c:pt>
                <c:pt idx="59">
                  <c:v>35</c:v>
                </c:pt>
              </c:numCache>
            </c:numRef>
          </c:yVal>
        </c:ser>
        <c:ser>
          <c:idx val="4"/>
          <c:order val="4"/>
          <c:tx>
            <c:strRef>
              <c:f>Select_multi!$G$7</c:f>
              <c:strCache>
                <c:ptCount val="1"/>
                <c:pt idx="0">
                  <c:v> cars (26, Emschergenossenschaft)</c:v>
                </c:pt>
              </c:strCache>
            </c:strRef>
          </c:tx>
          <c:spPr>
            <a:ln w="63500"/>
          </c:spPr>
          <c:marker>
            <c:symbol val="none"/>
          </c:marker>
          <c:xVal>
            <c:numRef>
              <c:f>Select_multi!$H$2:$CC$2</c:f>
              <c:numCache>
                <c:formatCode>General</c:formatCode>
                <c:ptCount val="74"/>
                <c:pt idx="0">
                  <c:v>0</c:v>
                </c:pt>
                <c:pt idx="1">
                  <c:v>5.0000000000000072E-2</c:v>
                </c:pt>
                <c:pt idx="2">
                  <c:v>0.1</c:v>
                </c:pt>
                <c:pt idx="3">
                  <c:v>0.15000000000000022</c:v>
                </c:pt>
                <c:pt idx="4">
                  <c:v>0.2</c:v>
                </c:pt>
                <c:pt idx="5">
                  <c:v>0.25</c:v>
                </c:pt>
                <c:pt idx="6">
                  <c:v>0.30000000000000032</c:v>
                </c:pt>
                <c:pt idx="7">
                  <c:v>0.35000000000000031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0.60000000000000064</c:v>
                </c:pt>
                <c:pt idx="13">
                  <c:v>0.65000000000000113</c:v>
                </c:pt>
                <c:pt idx="14">
                  <c:v>0.70000000000000062</c:v>
                </c:pt>
                <c:pt idx="15">
                  <c:v>0.750000000000001</c:v>
                </c:pt>
                <c:pt idx="16">
                  <c:v>0.8</c:v>
                </c:pt>
                <c:pt idx="17">
                  <c:v>0.85000000000000064</c:v>
                </c:pt>
                <c:pt idx="18">
                  <c:v>0.9</c:v>
                </c:pt>
                <c:pt idx="19">
                  <c:v>0.95000000000000062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1.1499999999999981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1.6500000000000001</c:v>
                </c:pt>
                <c:pt idx="34">
                  <c:v>1.7000000000000013</c:v>
                </c:pt>
                <c:pt idx="35">
                  <c:v>1.7500000000000013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1.9500000000000004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2.3499999999999988</c:v>
                </c:pt>
                <c:pt idx="48">
                  <c:v>2.4</c:v>
                </c:pt>
                <c:pt idx="49">
                  <c:v>2.4499999999999997</c:v>
                </c:pt>
                <c:pt idx="50">
                  <c:v>2.5</c:v>
                </c:pt>
                <c:pt idx="51">
                  <c:v>3</c:v>
                </c:pt>
                <c:pt idx="52">
                  <c:v>3.5</c:v>
                </c:pt>
                <c:pt idx="53">
                  <c:v>4</c:v>
                </c:pt>
                <c:pt idx="54">
                  <c:v>4.5</c:v>
                </c:pt>
                <c:pt idx="55">
                  <c:v>5</c:v>
                </c:pt>
                <c:pt idx="56">
                  <c:v>5.5</c:v>
                </c:pt>
                <c:pt idx="57">
                  <c:v>6</c:v>
                </c:pt>
                <c:pt idx="58">
                  <c:v>6.5</c:v>
                </c:pt>
                <c:pt idx="59">
                  <c:v>7</c:v>
                </c:pt>
                <c:pt idx="60">
                  <c:v>7.5</c:v>
                </c:pt>
                <c:pt idx="61">
                  <c:v>8</c:v>
                </c:pt>
                <c:pt idx="62">
                  <c:v>8.5</c:v>
                </c:pt>
                <c:pt idx="63">
                  <c:v>9</c:v>
                </c:pt>
                <c:pt idx="64">
                  <c:v>9.5</c:v>
                </c:pt>
                <c:pt idx="65">
                  <c:v>10</c:v>
                </c:pt>
                <c:pt idx="66">
                  <c:v>10.5</c:v>
                </c:pt>
                <c:pt idx="67">
                  <c:v>11</c:v>
                </c:pt>
                <c:pt idx="68">
                  <c:v>11.5</c:v>
                </c:pt>
                <c:pt idx="69">
                  <c:v>12</c:v>
                </c:pt>
                <c:pt idx="70">
                  <c:v>12.5</c:v>
                </c:pt>
                <c:pt idx="71">
                  <c:v>13</c:v>
                </c:pt>
                <c:pt idx="72">
                  <c:v>13.5</c:v>
                </c:pt>
                <c:pt idx="73">
                  <c:v>14</c:v>
                </c:pt>
              </c:numCache>
            </c:numRef>
          </c:xVal>
          <c:yVal>
            <c:numRef>
              <c:f>Select_multi!$H$7:$BO$7</c:f>
              <c:numCache>
                <c:formatCode>General</c:formatCode>
                <c:ptCount val="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0.49645791696993113</c:v>
                </c:pt>
                <c:pt idx="7">
                  <c:v>5.3366351128660128</c:v>
                </c:pt>
                <c:pt idx="8">
                  <c:v>9.5293873098834041</c:v>
                </c:pt>
                <c:pt idx="9">
                  <c:v>13.227656846458185</c:v>
                </c:pt>
                <c:pt idx="10">
                  <c:v>16.535871677598291</c:v>
                </c:pt>
                <c:pt idx="11">
                  <c:v>19.528516013274238</c:v>
                </c:pt>
                <c:pt idx="12">
                  <c:v>22.260586239371584</c:v>
                </c:pt>
                <c:pt idx="13">
                  <c:v>24.773847217613024</c:v>
                </c:pt>
                <c:pt idx="14">
                  <c:v>27.100763435267726</c:v>
                </c:pt>
                <c:pt idx="15">
                  <c:v>29.267070607086531</c:v>
                </c:pt>
                <c:pt idx="16">
                  <c:v>31.2935156322851</c:v>
                </c:pt>
                <c:pt idx="17">
                  <c:v>33.197068132699364</c:v>
                </c:pt>
                <c:pt idx="18">
                  <c:v>34.991785168859913</c:v>
                </c:pt>
                <c:pt idx="19">
                  <c:v>36.689441849525302</c:v>
                </c:pt>
                <c:pt idx="20">
                  <c:v>38.300000000000004</c:v>
                </c:pt>
                <c:pt idx="21">
                  <c:v>39.831962364755995</c:v>
                </c:pt>
                <c:pt idx="22">
                  <c:v>41.292644335676009</c:v>
                </c:pt>
                <c:pt idx="23">
                  <c:v>42.6883852286376</c:v>
                </c:pt>
                <c:pt idx="24">
                  <c:v>44.024714561773344</c:v>
                </c:pt>
                <c:pt idx="25">
                  <c:v>45.306484367714773</c:v>
                </c:pt>
                <c:pt idx="26">
                  <c:v>46.537975540014763</c:v>
                </c:pt>
                <c:pt idx="27">
                  <c:v>47.722984098348164</c:v>
                </c:pt>
                <c:pt idx="28">
                  <c:v>48.864891757669326</c:v>
                </c:pt>
                <c:pt idx="29">
                  <c:v>49.966724108423534</c:v>
                </c:pt>
                <c:pt idx="30">
                  <c:v>51.031198929488262</c:v>
                </c:pt>
                <c:pt idx="31">
                  <c:v>52.060766576307344</c:v>
                </c:pt>
                <c:pt idx="32">
                  <c:v>53.057643954686753</c:v>
                </c:pt>
                <c:pt idx="33">
                  <c:v>54.023843265164246</c:v>
                </c:pt>
                <c:pt idx="34">
                  <c:v>54.961196455101074</c:v>
                </c:pt>
                <c:pt idx="35">
                  <c:v>55.871376125384295</c:v>
                </c:pt>
                <c:pt idx="36">
                  <c:v>56.755913491261595</c:v>
                </c:pt>
                <c:pt idx="37">
                  <c:v>57.616213881794224</c:v>
                </c:pt>
                <c:pt idx="38">
                  <c:v>58.453570171927005</c:v>
                </c:pt>
                <c:pt idx="39">
                  <c:v>59.269174469503</c:v>
                </c:pt>
                <c:pt idx="40">
                  <c:v>60.064128322401835</c:v>
                </c:pt>
                <c:pt idx="41">
                  <c:v>60.839451665126795</c:v>
                </c:pt>
                <c:pt idx="42">
                  <c:v>61.596090687157712</c:v>
                </c:pt>
                <c:pt idx="43">
                  <c:v>62.334924775340262</c:v>
                </c:pt>
                <c:pt idx="44">
                  <c:v>63.056772658077719</c:v>
                </c:pt>
                <c:pt idx="45">
                  <c:v>63.762397858976513</c:v>
                </c:pt>
                <c:pt idx="46">
                  <c:v>64.452513551039317</c:v>
                </c:pt>
                <c:pt idx="47">
                  <c:v>65.127786888772349</c:v>
                </c:pt>
                <c:pt idx="48">
                  <c:v>65.788842884175082</c:v>
                </c:pt>
                <c:pt idx="49">
                  <c:v>66.436267883053802</c:v>
                </c:pt>
                <c:pt idx="50">
                  <c:v>67.07061269011659</c:v>
                </c:pt>
                <c:pt idx="51">
                  <c:v>72.795327251889958</c:v>
                </c:pt>
                <c:pt idx="52">
                  <c:v>77.635504447786019</c:v>
                </c:pt>
                <c:pt idx="53">
                  <c:v>81.828256644803446</c:v>
                </c:pt>
                <c:pt idx="54">
                  <c:v>85.526526181378358</c:v>
                </c:pt>
                <c:pt idx="55">
                  <c:v>88.834741012518109</c:v>
                </c:pt>
                <c:pt idx="56">
                  <c:v>91.827385348194184</c:v>
                </c:pt>
                <c:pt idx="57">
                  <c:v>94.559455574291619</c:v>
                </c:pt>
                <c:pt idx="58">
                  <c:v>97.072716552532782</c:v>
                </c:pt>
                <c:pt idx="59">
                  <c:v>99.399632770187779</c:v>
                </c:pt>
              </c:numCache>
            </c:numRef>
          </c:yVal>
        </c:ser>
        <c:dLbls/>
        <c:axId val="54336512"/>
        <c:axId val="54346880"/>
      </c:scatterChart>
      <c:valAx>
        <c:axId val="54336512"/>
        <c:scaling>
          <c:orientation val="minMax"/>
          <c:max val="4"/>
          <c:min val="0"/>
        </c:scaling>
        <c:delete val="1"/>
        <c:axPos val="b"/>
        <c:title>
          <c:tx>
            <c:rich>
              <a:bodyPr/>
              <a:lstStyle/>
              <a:p>
                <a:pPr>
                  <a:defRPr lang="en-GB" sz="2000"/>
                </a:pPr>
                <a:r>
                  <a:rPr lang="en-US" sz="2000" b="1" i="0" baseline="0" dirty="0" smtClean="0"/>
                  <a:t>Damage functions</a:t>
                </a:r>
                <a:endParaRPr lang="de-DE" sz="2000" dirty="0"/>
              </a:p>
            </c:rich>
          </c:tx>
          <c:layout>
            <c:manualLayout>
              <c:xMode val="edge"/>
              <c:yMode val="edge"/>
              <c:x val="0.1937016539107804"/>
              <c:y val="0.26599436381251451"/>
            </c:manualLayout>
          </c:layout>
        </c:title>
        <c:numFmt formatCode="General" sourceLinked="1"/>
        <c:tickLblPos val="none"/>
        <c:crossAx val="54346880"/>
        <c:crosses val="autoZero"/>
        <c:crossBetween val="midCat"/>
        <c:majorUnit val="0.5"/>
      </c:valAx>
      <c:valAx>
        <c:axId val="54346880"/>
        <c:scaling>
          <c:orientation val="minMax"/>
          <c:max val="100"/>
        </c:scaling>
        <c:delete val="1"/>
        <c:axPos val="l"/>
        <c:numFmt formatCode="General" sourceLinked="1"/>
        <c:tickLblPos val="none"/>
        <c:crossAx val="54336512"/>
        <c:crosses val="autoZero"/>
        <c:crossBetween val="midCat"/>
        <c:majorUnit val="10"/>
      </c:valAx>
    </c:plotArea>
    <c:plotVisOnly val="1"/>
    <c:dispBlanksAs val="gap"/>
  </c:chart>
  <c:spPr>
    <a:gradFill flip="none" rotWithShape="1">
      <a:gsLst>
        <a:gs pos="0">
          <a:srgbClr val="C00000">
            <a:tint val="66000"/>
            <a:satMod val="160000"/>
          </a:srgbClr>
        </a:gs>
        <a:gs pos="50000">
          <a:srgbClr val="C00000">
            <a:tint val="44500"/>
            <a:satMod val="160000"/>
          </a:srgbClr>
        </a:gs>
        <a:gs pos="100000">
          <a:srgbClr val="C00000">
            <a:tint val="23500"/>
            <a:satMod val="160000"/>
          </a:srgbClr>
        </a:gs>
      </a:gsLst>
      <a:path path="circle">
        <a:fillToRect t="100000" r="100000"/>
      </a:path>
      <a:tileRect l="-100000" b="-100000"/>
    </a:gradFill>
    <a:ln w="38100">
      <a:solidFill>
        <a:srgbClr val="C00000"/>
      </a:solidFill>
    </a:ln>
  </c:spPr>
  <c:txPr>
    <a:bodyPr/>
    <a:lstStyle/>
    <a:p>
      <a:pPr>
        <a:defRPr sz="16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6A32D5-8499-4889-A5B5-52EC412E4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721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F1B6D6-5A26-4288-B124-5F14C37CB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8921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U+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381000"/>
            <a:ext cx="95726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 descr="SEE_colour_TC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21844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Floodrisk F1 final patrat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47663"/>
            <a:ext cx="1738313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20"/>
          <p:cNvSpPr>
            <a:spLocks noChangeShapeType="1"/>
          </p:cNvSpPr>
          <p:nvPr userDrawn="1"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4603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 face clic pentru editare stil titlu Coordonator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400800" cy="762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Faceţi clic pentru editarea stilului de subtitlu al coordonatorului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38900" y="1752600"/>
            <a:ext cx="1943100" cy="4724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752600"/>
            <a:ext cx="5676900" cy="4724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62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2362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752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smtClean="0"/>
              <a:t>Se face clic pentru editare stil titlu Coordonator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62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smtClean="0"/>
              <a:t>Se face clic pentru editarea stilurilor textului Coordonatorului</a:t>
            </a:r>
          </a:p>
          <a:p>
            <a:pPr lvl="1"/>
            <a:r>
              <a:rPr lang="ro-RO" smtClean="0"/>
              <a:t>Nivelul secund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</a:p>
        </p:txBody>
      </p:sp>
      <p:pic>
        <p:nvPicPr>
          <p:cNvPr id="1028" name="Picture 12" descr="EU+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00" y="381000"/>
            <a:ext cx="95726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3" descr="SEE_colour_TCP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" y="304800"/>
            <a:ext cx="21844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4" descr="Floodrisk F1 final patrat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62400" y="347663"/>
            <a:ext cx="1738313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1" name="Line 15"/>
          <p:cNvSpPr>
            <a:spLocks noChangeShapeType="1"/>
          </p:cNvSpPr>
          <p:nvPr userDrawn="1"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vonne.spira@umweltbundesamt.at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868363" y="3114675"/>
            <a:ext cx="76327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600" b="1" dirty="0" smtClean="0">
                <a:solidFill>
                  <a:srgbClr val="FF0000"/>
                </a:solidFill>
                <a:latin typeface="Corbel" pitchFamily="34" charset="0"/>
              </a:rPr>
              <a:t/>
            </a:r>
            <a:br>
              <a:rPr lang="en-GB" sz="2600" b="1" dirty="0" smtClean="0">
                <a:solidFill>
                  <a:srgbClr val="FF0000"/>
                </a:solidFill>
                <a:latin typeface="Corbel" pitchFamily="34" charset="0"/>
              </a:rPr>
            </a:br>
            <a:endParaRPr lang="en-US" sz="2600" b="1" dirty="0">
              <a:solidFill>
                <a:schemeClr val="tx2"/>
              </a:solidFill>
              <a:latin typeface="Corbel" pitchFamily="34" charset="0"/>
            </a:endParaRPr>
          </a:p>
        </p:txBody>
      </p:sp>
      <p:pic>
        <p:nvPicPr>
          <p:cNvPr id="3075" name="Picture 5" descr="icpdr_logo_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5880100"/>
            <a:ext cx="208915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862013" y="1500188"/>
            <a:ext cx="7129462" cy="227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b="1" i="1" dirty="0" smtClean="0">
                <a:solidFill>
                  <a:schemeClr val="tx2"/>
                </a:solidFill>
                <a:latin typeface="Corbel" pitchFamily="34" charset="0"/>
              </a:rPr>
              <a:t>Communicating Residual Risk in </a:t>
            </a:r>
            <a:r>
              <a:rPr lang="en-GB" sz="2800" b="1" i="1" dirty="0" err="1" smtClean="0">
                <a:solidFill>
                  <a:schemeClr val="tx2"/>
                </a:solidFill>
                <a:latin typeface="Corbel" pitchFamily="34" charset="0"/>
              </a:rPr>
              <a:t>Krems</a:t>
            </a:r>
            <a:r>
              <a:rPr lang="en-GB" sz="2800" b="1" i="1" dirty="0" smtClean="0">
                <a:solidFill>
                  <a:schemeClr val="tx2"/>
                </a:solidFill>
                <a:latin typeface="Corbel" pitchFamily="34" charset="0"/>
              </a:rPr>
              <a:t>, Austria</a:t>
            </a:r>
            <a:r>
              <a:rPr lang="en-GB" sz="2800" b="1" i="1" dirty="0">
                <a:solidFill>
                  <a:schemeClr val="tx2"/>
                </a:solidFill>
                <a:latin typeface="Corbel" pitchFamily="34" charset="0"/>
              </a:rPr>
              <a:t>	</a:t>
            </a:r>
            <a:endParaRPr lang="en-GB" sz="2800" b="1" i="1" dirty="0" smtClean="0">
              <a:solidFill>
                <a:schemeClr val="tx2"/>
              </a:solidFill>
              <a:latin typeface="Corbel" pitchFamily="34" charset="0"/>
            </a:endParaRPr>
          </a:p>
          <a:p>
            <a:pPr algn="ctr"/>
            <a:r>
              <a:rPr lang="en-GB" sz="1600" dirty="0" smtClean="0">
                <a:solidFill>
                  <a:schemeClr val="accent2"/>
                </a:solidFill>
                <a:latin typeface="Corbel" pitchFamily="34" charset="0"/>
              </a:rPr>
              <a:t>Budapest, </a:t>
            </a:r>
            <a:r>
              <a:rPr lang="en-US" sz="1600" dirty="0" smtClean="0">
                <a:solidFill>
                  <a:schemeClr val="accent2"/>
                </a:solidFill>
                <a:latin typeface="Corbel" pitchFamily="34" charset="0"/>
              </a:rPr>
              <a:t>06. November 2012 </a:t>
            </a:r>
            <a:r>
              <a:rPr lang="en-US" sz="1300" dirty="0">
                <a:solidFill>
                  <a:schemeClr val="accent2"/>
                </a:solidFill>
                <a:latin typeface="Corbel" pitchFamily="34" charset="0"/>
              </a:rPr>
              <a:t/>
            </a:r>
            <a:br>
              <a:rPr lang="en-US" sz="1300" dirty="0">
                <a:solidFill>
                  <a:schemeClr val="accent2"/>
                </a:solidFill>
                <a:latin typeface="Corbel" pitchFamily="34" charset="0"/>
              </a:rPr>
            </a:br>
            <a:endParaRPr lang="en-US" sz="1300" dirty="0">
              <a:solidFill>
                <a:schemeClr val="accent2"/>
              </a:solidFill>
              <a:latin typeface="Corbel" pitchFamily="34" charset="0"/>
            </a:endParaRPr>
          </a:p>
        </p:txBody>
      </p:sp>
      <p:sp>
        <p:nvSpPr>
          <p:cNvPr id="3077" name="Rectangle 10"/>
          <p:cNvSpPr>
            <a:spLocks noChangeArrowheads="1"/>
          </p:cNvSpPr>
          <p:nvPr/>
        </p:nvSpPr>
        <p:spPr bwMode="auto">
          <a:xfrm>
            <a:off x="1919628" y="3763462"/>
            <a:ext cx="4987584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r"/>
            <a:r>
              <a:rPr lang="de-DE" sz="1500" b="1" i="1" dirty="0">
                <a:solidFill>
                  <a:schemeClr val="tx2"/>
                </a:solidFill>
                <a:latin typeface="Corbel" pitchFamily="34" charset="0"/>
              </a:rPr>
              <a:t>Dr. Yvonne Spira yvonne.spira@umweltbundesamt.at</a:t>
            </a:r>
          </a:p>
          <a:p>
            <a:pPr algn="r"/>
            <a:r>
              <a:rPr lang="de-DE" sz="1500" b="1" i="1" dirty="0" smtClean="0">
                <a:solidFill>
                  <a:schemeClr val="tx2"/>
                </a:solidFill>
                <a:latin typeface="Corbel" pitchFamily="34" charset="0"/>
              </a:rPr>
              <a:t>Dr. Therese Stickler </a:t>
            </a:r>
            <a:r>
              <a:rPr lang="de-DE" sz="1500" b="1" i="1" u="sng" dirty="0" smtClean="0">
                <a:solidFill>
                  <a:schemeClr val="tx2"/>
                </a:solidFill>
                <a:latin typeface="Corbel" pitchFamily="34" charset="0"/>
              </a:rPr>
              <a:t>therese.stickler@umweltbundesamt.at</a:t>
            </a:r>
          </a:p>
          <a:p>
            <a:pPr algn="r"/>
            <a:r>
              <a:rPr lang="de-DE" sz="1500" b="1" i="1" dirty="0" smtClean="0">
                <a:solidFill>
                  <a:schemeClr val="tx2"/>
                </a:solidFill>
                <a:latin typeface="Corbel" pitchFamily="34" charset="0"/>
              </a:rPr>
              <a:t>Dr. Robert Konecny </a:t>
            </a:r>
            <a:r>
              <a:rPr lang="de-DE" sz="1500" b="1" i="1" u="sng" dirty="0" smtClean="0">
                <a:solidFill>
                  <a:schemeClr val="tx2"/>
                </a:solidFill>
                <a:latin typeface="Corbel" pitchFamily="34" charset="0"/>
              </a:rPr>
              <a:t>robert.konecny@umweltbundesamt.at</a:t>
            </a:r>
          </a:p>
          <a:p>
            <a:pPr algn="r"/>
            <a:r>
              <a:rPr lang="en-US" sz="1300" dirty="0">
                <a:solidFill>
                  <a:schemeClr val="accent2"/>
                </a:solidFill>
                <a:latin typeface="Corbel" pitchFamily="34" charset="0"/>
                <a:hlinkClick r:id="rId3"/>
              </a:rPr>
              <a:t/>
            </a:r>
            <a:br>
              <a:rPr lang="en-US" sz="1300" dirty="0">
                <a:solidFill>
                  <a:schemeClr val="accent2"/>
                </a:solidFill>
                <a:latin typeface="Corbel" pitchFamily="34" charset="0"/>
                <a:hlinkClick r:id="rId3"/>
              </a:rPr>
            </a:br>
            <a:endParaRPr lang="en-US" sz="1300" dirty="0">
              <a:solidFill>
                <a:schemeClr val="accent2"/>
              </a:solidFill>
              <a:latin typeface="Corbel" pitchFamily="34" charset="0"/>
            </a:endParaRPr>
          </a:p>
        </p:txBody>
      </p:sp>
      <p:pic>
        <p:nvPicPr>
          <p:cNvPr id="3078" name="Picture 5" descr="\\Pcsrv3\Projekte\2000\2360_Hi_Ausk\Public\5_Projektvorbereitung_internat_OW_GW\DANUBE_FLOODRISK\Admin\Logos\Umweltbundesamt_RGB_TL-links_eng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2388" y="6335713"/>
            <a:ext cx="3725862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Grafik 6" descr="schriftzug_kre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1234" y="5295679"/>
            <a:ext cx="18399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8041" t="46778" r="66753" b="38144"/>
          <a:stretch>
            <a:fillRect/>
          </a:stretch>
        </p:blipFill>
        <p:spPr bwMode="auto">
          <a:xfrm>
            <a:off x="6839152" y="5121387"/>
            <a:ext cx="1534556" cy="72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34459" t="46778" r="39691" b="41849"/>
          <a:stretch>
            <a:fillRect/>
          </a:stretch>
        </p:blipFill>
        <p:spPr bwMode="auto">
          <a:xfrm>
            <a:off x="312155" y="5057439"/>
            <a:ext cx="2114896" cy="73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 descr="BO_Logo_A3-A4_DE-ENG_RG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7756" y="5689197"/>
            <a:ext cx="1706957" cy="1168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tickler\Documents\Fotos_Logos\Bilder\DSCF6036_ne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89"/>
          <a:stretch/>
        </p:blipFill>
        <p:spPr bwMode="auto">
          <a:xfrm>
            <a:off x="5394035" y="3409759"/>
            <a:ext cx="3712637" cy="342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0723" y="1512903"/>
            <a:ext cx="7772400" cy="457200"/>
          </a:xfrm>
        </p:spPr>
        <p:txBody>
          <a:bodyPr/>
          <a:lstStyle/>
          <a:p>
            <a:r>
              <a:rPr lang="de-DE" b="1" dirty="0" smtClean="0"/>
              <a:t>Further Harbor </a:t>
            </a:r>
            <a:r>
              <a:rPr lang="de-DE" b="1" dirty="0" err="1" smtClean="0"/>
              <a:t>Stakeholder</a:t>
            </a:r>
            <a:r>
              <a:rPr lang="de-DE" b="1" dirty="0" smtClean="0"/>
              <a:t> Workshops</a:t>
            </a:r>
            <a:endParaRPr lang="de-DE" b="1" dirty="0"/>
          </a:p>
        </p:txBody>
      </p:sp>
      <p:sp>
        <p:nvSpPr>
          <p:cNvPr id="6" name="Rechteck 5"/>
          <p:cNvSpPr/>
          <p:nvPr/>
        </p:nvSpPr>
        <p:spPr>
          <a:xfrm>
            <a:off x="4414983" y="3537527"/>
            <a:ext cx="979053" cy="158659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042603"/>
            <a:ext cx="9014691" cy="4606771"/>
          </a:xfrm>
        </p:spPr>
        <p:txBody>
          <a:bodyPr/>
          <a:lstStyle/>
          <a:p>
            <a:pPr marL="0" indent="0" defTabSz="312738">
              <a:buNone/>
              <a:tabLst>
                <a:tab pos="1520825" algn="l"/>
              </a:tabLst>
            </a:pPr>
            <a:r>
              <a:rPr lang="de-DE" dirty="0" smtClean="0"/>
              <a:t>01/2012	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/>
              <a:t>Stakeholder Workshop at </a:t>
            </a:r>
            <a:r>
              <a:rPr lang="en-US" dirty="0" smtClean="0"/>
              <a:t>DYNEA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</a:t>
            </a:r>
            <a:r>
              <a:rPr lang="en-US" dirty="0" smtClean="0">
                <a:sym typeface="Wingdings" pitchFamily="2" charset="2"/>
              </a:rPr>
              <a:t> Presentation </a:t>
            </a:r>
            <a:r>
              <a:rPr lang="en-US" dirty="0">
                <a:sym typeface="Wingdings" pitchFamily="2" charset="2"/>
              </a:rPr>
              <a:t>of results of company </a:t>
            </a:r>
            <a:r>
              <a:rPr lang="en-US" dirty="0" smtClean="0">
                <a:sym typeface="Wingdings" pitchFamily="2" charset="2"/>
              </a:rPr>
              <a:t>meeting 	 	Presentations </a:t>
            </a:r>
            <a:r>
              <a:rPr lang="en-US" dirty="0">
                <a:sym typeface="Wingdings" pitchFamily="2" charset="2"/>
              </a:rPr>
              <a:t>of risk </a:t>
            </a:r>
            <a:r>
              <a:rPr lang="en-US" dirty="0" smtClean="0">
                <a:sym typeface="Wingdings" pitchFamily="2" charset="2"/>
              </a:rPr>
              <a:t>assessment trial (€/m</a:t>
            </a:r>
            <a:r>
              <a:rPr lang="en-US" baseline="30000" dirty="0" smtClean="0">
                <a:sym typeface="Wingdings" pitchFamily="2" charset="2"/>
              </a:rPr>
              <a:t>2</a:t>
            </a:r>
            <a:r>
              <a:rPr lang="en-US" dirty="0" smtClean="0">
                <a:sym typeface="Wingdings" pitchFamily="2" charset="2"/>
              </a:rPr>
              <a:t>) </a:t>
            </a:r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	</a:t>
            </a:r>
            <a:r>
              <a:rPr lang="en-US" dirty="0" smtClean="0">
                <a:solidFill>
                  <a:schemeClr val="accent2"/>
                </a:solidFill>
                <a:sym typeface="Wingdings" pitchFamily="2" charset="2"/>
              </a:rPr>
              <a:t> 	Agreement </a:t>
            </a:r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on other risk assessment </a:t>
            </a:r>
            <a:r>
              <a:rPr lang="en-US" dirty="0" smtClean="0">
                <a:solidFill>
                  <a:schemeClr val="accent2"/>
                </a:solidFill>
                <a:sym typeface="Wingdings" pitchFamily="2" charset="2"/>
              </a:rPr>
              <a:t>method</a:t>
            </a:r>
            <a:endParaRPr lang="en-US" dirty="0">
              <a:solidFill>
                <a:schemeClr val="accent2"/>
              </a:solidFill>
              <a:sym typeface="Wingdings" pitchFamily="2" charset="2"/>
            </a:endParaRPr>
          </a:p>
          <a:p>
            <a:pPr marL="0" indent="0" defTabSz="312738">
              <a:buNone/>
              <a:tabLst>
                <a:tab pos="1520825" algn="l"/>
              </a:tabLst>
            </a:pPr>
            <a:r>
              <a:rPr lang="en-US" dirty="0" smtClean="0">
                <a:sym typeface="Wingdings" pitchFamily="2" charset="2"/>
              </a:rPr>
              <a:t>02/2012	Follow </a:t>
            </a:r>
            <a:r>
              <a:rPr lang="en-US" dirty="0">
                <a:sym typeface="Wingdings" pitchFamily="2" charset="2"/>
              </a:rPr>
              <a:t>up meeting </a:t>
            </a: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	with Local Champion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	and </a:t>
            </a:r>
            <a:r>
              <a:rPr lang="en-US" dirty="0">
                <a:sym typeface="Wingdings" pitchFamily="2" charset="2"/>
              </a:rPr>
              <a:t>risk scientists </a:t>
            </a:r>
            <a:br>
              <a:rPr lang="en-US" dirty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	</a:t>
            </a:r>
            <a:r>
              <a:rPr lang="en-US" dirty="0" smtClean="0">
                <a:solidFill>
                  <a:schemeClr val="accent2"/>
                </a:solidFill>
                <a:sym typeface="Wingdings" pitchFamily="2" charset="2"/>
              </a:rPr>
              <a:t> decision on detailed </a:t>
            </a:r>
            <a:br>
              <a:rPr lang="en-US" dirty="0" smtClean="0">
                <a:solidFill>
                  <a:schemeClr val="accent2"/>
                </a:solidFill>
                <a:sym typeface="Wingdings" pitchFamily="2" charset="2"/>
              </a:rPr>
            </a:br>
            <a:r>
              <a:rPr lang="en-US" dirty="0" smtClean="0">
                <a:solidFill>
                  <a:schemeClr val="accent2"/>
                </a:solidFill>
                <a:sym typeface="Wingdings" pitchFamily="2" charset="2"/>
              </a:rPr>
              <a:t>	risk </a:t>
            </a:r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assessment method </a:t>
            </a:r>
            <a:r>
              <a:rPr lang="en-US" dirty="0" smtClean="0">
                <a:solidFill>
                  <a:schemeClr val="accent2"/>
                </a:solidFill>
                <a:sym typeface="Wingdings" pitchFamily="2" charset="2"/>
              </a:rPr>
              <a:t/>
            </a:r>
            <a:br>
              <a:rPr lang="en-US" dirty="0" smtClean="0">
                <a:solidFill>
                  <a:schemeClr val="accent2"/>
                </a:solidFill>
                <a:sym typeface="Wingdings" pitchFamily="2" charset="2"/>
              </a:rPr>
            </a:br>
            <a:r>
              <a:rPr lang="en-US" dirty="0" smtClean="0">
                <a:solidFill>
                  <a:schemeClr val="accent2"/>
                </a:solidFill>
                <a:sym typeface="Wingdings" pitchFamily="2" charset="2"/>
              </a:rPr>
              <a:t>	and data delivery</a:t>
            </a:r>
            <a:endParaRPr lang="en-US" dirty="0">
              <a:solidFill>
                <a:schemeClr val="accent2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361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567880"/>
            <a:ext cx="7772400" cy="457200"/>
          </a:xfrm>
        </p:spPr>
        <p:txBody>
          <a:bodyPr/>
          <a:lstStyle/>
          <a:p>
            <a:r>
              <a:rPr lang="de-DE" b="1" dirty="0" err="1" smtClean="0"/>
              <a:t>Risk</a:t>
            </a:r>
            <a:r>
              <a:rPr lang="de-DE" b="1" dirty="0" smtClean="0"/>
              <a:t> </a:t>
            </a:r>
            <a:r>
              <a:rPr lang="de-DE" b="1" dirty="0"/>
              <a:t>A</a:t>
            </a:r>
            <a:r>
              <a:rPr lang="de-DE" b="1" dirty="0" smtClean="0"/>
              <a:t>ssessment </a:t>
            </a:r>
            <a:r>
              <a:rPr lang="de-DE" b="1" dirty="0" err="1" smtClean="0"/>
              <a:t>Method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Harbor</a:t>
            </a:r>
            <a:endParaRPr lang="de-DE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38" y="4688907"/>
            <a:ext cx="4544290" cy="179767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3" name="Textfeld 12"/>
          <p:cNvSpPr txBox="1"/>
          <p:nvPr/>
        </p:nvSpPr>
        <p:spPr>
          <a:xfrm>
            <a:off x="132377" y="2189425"/>
            <a:ext cx="8832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kern="0" dirty="0" err="1" smtClean="0">
                <a:latin typeface="+mj-lt"/>
              </a:rPr>
              <a:t>Method</a:t>
            </a:r>
            <a:r>
              <a:rPr lang="de-DE" sz="1400" b="1" kern="0" dirty="0" smtClean="0">
                <a:latin typeface="+mj-lt"/>
              </a:rPr>
              <a:t> </a:t>
            </a:r>
            <a:r>
              <a:rPr lang="de-DE" sz="1400" b="1" kern="0" dirty="0" err="1" smtClean="0">
                <a:latin typeface="+mj-lt"/>
              </a:rPr>
              <a:t>is</a:t>
            </a:r>
            <a:r>
              <a:rPr lang="de-DE" sz="1400" b="1" kern="0" dirty="0" smtClean="0">
                <a:latin typeface="+mj-lt"/>
              </a:rPr>
              <a:t> </a:t>
            </a:r>
            <a:r>
              <a:rPr lang="de-DE" sz="1400" b="1" kern="0" dirty="0" err="1" smtClean="0">
                <a:latin typeface="+mj-lt"/>
              </a:rPr>
              <a:t>similar</a:t>
            </a:r>
            <a:r>
              <a:rPr lang="de-DE" sz="1400" b="1" kern="0" dirty="0" smtClean="0">
                <a:latin typeface="+mj-lt"/>
              </a:rPr>
              <a:t> </a:t>
            </a:r>
            <a:r>
              <a:rPr lang="de-DE" sz="1400" b="1" kern="0" dirty="0" err="1" smtClean="0">
                <a:latin typeface="+mj-lt"/>
              </a:rPr>
              <a:t>to</a:t>
            </a:r>
            <a:r>
              <a:rPr lang="de-DE" sz="1400" b="1" kern="0" dirty="0" smtClean="0">
                <a:latin typeface="+mj-lt"/>
              </a:rPr>
              <a:t> ALP-S model </a:t>
            </a:r>
            <a:r>
              <a:rPr lang="de-DE" sz="1400" b="1" kern="0" dirty="0" err="1" smtClean="0">
                <a:latin typeface="+mj-lt"/>
              </a:rPr>
              <a:t>and</a:t>
            </a:r>
            <a:r>
              <a:rPr lang="de-DE" sz="1400" b="1" kern="0" dirty="0" smtClean="0">
                <a:latin typeface="+mj-lt"/>
              </a:rPr>
              <a:t> </a:t>
            </a:r>
            <a:r>
              <a:rPr lang="de-DE" sz="1400" b="1" kern="0" dirty="0" err="1" smtClean="0">
                <a:latin typeface="+mj-lt"/>
              </a:rPr>
              <a:t>Lower</a:t>
            </a:r>
            <a:r>
              <a:rPr lang="de-DE" sz="1400" b="1" kern="0" dirty="0" smtClean="0">
                <a:latin typeface="+mj-lt"/>
              </a:rPr>
              <a:t> Austria model </a:t>
            </a:r>
            <a:r>
              <a:rPr lang="de-DE" sz="1400" b="1" kern="0" dirty="0" err="1" smtClean="0">
                <a:latin typeface="+mj-lt"/>
              </a:rPr>
              <a:t>for</a:t>
            </a:r>
            <a:r>
              <a:rPr lang="de-DE" sz="1400" b="1" kern="0" dirty="0" smtClean="0">
                <a:latin typeface="+mj-lt"/>
              </a:rPr>
              <a:t> </a:t>
            </a:r>
            <a:r>
              <a:rPr lang="de-DE" sz="1400" b="1" kern="0" dirty="0" err="1" smtClean="0">
                <a:latin typeface="+mj-lt"/>
              </a:rPr>
              <a:t>municipalities</a:t>
            </a:r>
            <a:r>
              <a:rPr lang="de-DE" sz="1400" b="1" kern="0" dirty="0" smtClean="0">
                <a:latin typeface="+mj-lt"/>
              </a:rPr>
              <a:t> </a:t>
            </a:r>
            <a:r>
              <a:rPr lang="de-DE" sz="1400" b="1" kern="0" dirty="0" err="1" smtClean="0">
                <a:latin typeface="+mj-lt"/>
              </a:rPr>
              <a:t>exposed</a:t>
            </a:r>
            <a:r>
              <a:rPr lang="de-DE" sz="1400" b="1" kern="0" dirty="0" smtClean="0">
                <a:latin typeface="+mj-lt"/>
              </a:rPr>
              <a:t> </a:t>
            </a:r>
            <a:r>
              <a:rPr lang="de-DE" sz="1400" b="1" kern="0" dirty="0" err="1" smtClean="0">
                <a:latin typeface="+mj-lt"/>
              </a:rPr>
              <a:t>to</a:t>
            </a:r>
            <a:r>
              <a:rPr lang="de-DE" sz="1400" b="1" kern="0" dirty="0" smtClean="0">
                <a:latin typeface="+mj-lt"/>
              </a:rPr>
              <a:t> different </a:t>
            </a:r>
            <a:r>
              <a:rPr lang="de-DE" sz="1400" b="1" kern="0" dirty="0" err="1" smtClean="0">
                <a:latin typeface="+mj-lt"/>
              </a:rPr>
              <a:t>kinds</a:t>
            </a:r>
            <a:r>
              <a:rPr lang="de-DE" sz="1400" b="1" kern="0" dirty="0" smtClean="0">
                <a:latin typeface="+mj-lt"/>
              </a:rPr>
              <a:t> </a:t>
            </a:r>
            <a:r>
              <a:rPr lang="de-DE" sz="1400" b="1" kern="0" dirty="0" err="1" smtClean="0">
                <a:latin typeface="+mj-lt"/>
              </a:rPr>
              <a:t>of</a:t>
            </a:r>
            <a:r>
              <a:rPr lang="de-DE" sz="1400" b="1" kern="0" dirty="0" smtClean="0">
                <a:latin typeface="+mj-lt"/>
              </a:rPr>
              <a:t> </a:t>
            </a:r>
            <a:r>
              <a:rPr lang="de-DE" sz="1400" b="1" kern="0" dirty="0" err="1" smtClean="0">
                <a:latin typeface="+mj-lt"/>
              </a:rPr>
              <a:t>risk</a:t>
            </a:r>
            <a:endParaRPr lang="de-DE" sz="1400" b="1" dirty="0">
              <a:latin typeface="+mj-lt"/>
            </a:endParaRPr>
          </a:p>
        </p:txBody>
      </p:sp>
      <p:sp>
        <p:nvSpPr>
          <p:cNvPr id="14" name="Gleich 13"/>
          <p:cNvSpPr/>
          <p:nvPr/>
        </p:nvSpPr>
        <p:spPr>
          <a:xfrm>
            <a:off x="5018580" y="5130543"/>
            <a:ext cx="914400" cy="914400"/>
          </a:xfrm>
          <a:prstGeom prst="mathEqual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Plus 14"/>
          <p:cNvSpPr/>
          <p:nvPr/>
        </p:nvSpPr>
        <p:spPr>
          <a:xfrm>
            <a:off x="3458020" y="3000454"/>
            <a:ext cx="914400" cy="9144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 l="11598" t="29575" r="9845" b="14562"/>
          <a:stretch>
            <a:fillRect/>
          </a:stretch>
        </p:blipFill>
        <p:spPr bwMode="auto">
          <a:xfrm>
            <a:off x="217687" y="2604528"/>
            <a:ext cx="3016105" cy="170625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6648" y="2498477"/>
            <a:ext cx="2976312" cy="191835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1" name="Plus 20"/>
          <p:cNvSpPr/>
          <p:nvPr/>
        </p:nvSpPr>
        <p:spPr>
          <a:xfrm>
            <a:off x="7797187" y="3000454"/>
            <a:ext cx="914400" cy="9144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5824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540172"/>
            <a:ext cx="7772400" cy="457200"/>
          </a:xfrm>
        </p:spPr>
        <p:txBody>
          <a:bodyPr/>
          <a:lstStyle/>
          <a:p>
            <a:r>
              <a:rPr lang="de-AT" b="1" dirty="0" smtClean="0"/>
              <a:t>Harbor </a:t>
            </a:r>
            <a:r>
              <a:rPr lang="de-AT" b="1" dirty="0" err="1"/>
              <a:t>H</a:t>
            </a:r>
            <a:r>
              <a:rPr lang="de-AT" b="1" dirty="0" err="1" smtClean="0"/>
              <a:t>azard</a:t>
            </a:r>
            <a:r>
              <a:rPr lang="de-AT" b="1" dirty="0" smtClean="0"/>
              <a:t> </a:t>
            </a:r>
            <a:r>
              <a:rPr lang="de-AT" b="1" dirty="0" err="1" smtClean="0"/>
              <a:t>and</a:t>
            </a:r>
            <a:r>
              <a:rPr lang="de-AT" b="1" dirty="0" smtClean="0"/>
              <a:t> </a:t>
            </a:r>
            <a:r>
              <a:rPr lang="de-AT" b="1" dirty="0" err="1" smtClean="0"/>
              <a:t>Risk</a:t>
            </a:r>
            <a:r>
              <a:rPr lang="de-AT" b="1" dirty="0" smtClean="0"/>
              <a:t> </a:t>
            </a:r>
            <a:r>
              <a:rPr lang="de-AT" b="1" dirty="0" err="1" smtClean="0"/>
              <a:t>Map</a:t>
            </a:r>
            <a:endParaRPr lang="de-AT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2" t="17424" r="1515" b="14205"/>
          <a:stretch/>
        </p:blipFill>
        <p:spPr bwMode="auto">
          <a:xfrm>
            <a:off x="404084" y="2013527"/>
            <a:ext cx="8335832" cy="483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187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0723" y="1512903"/>
            <a:ext cx="7772400" cy="457200"/>
          </a:xfrm>
        </p:spPr>
        <p:txBody>
          <a:bodyPr/>
          <a:lstStyle/>
          <a:p>
            <a:r>
              <a:rPr lang="de-DE" b="1" dirty="0"/>
              <a:t>Settlement Area </a:t>
            </a:r>
            <a:r>
              <a:rPr lang="de-DE" b="1" dirty="0" err="1"/>
              <a:t>Stakeholder</a:t>
            </a:r>
            <a:r>
              <a:rPr lang="de-DE" b="1" dirty="0"/>
              <a:t> </a:t>
            </a:r>
            <a:r>
              <a:rPr lang="de-DE" b="1" dirty="0" smtClean="0"/>
              <a:t>Workshop</a:t>
            </a:r>
            <a:endParaRPr lang="de-DE" b="1" dirty="0"/>
          </a:p>
        </p:txBody>
      </p:sp>
      <p:sp>
        <p:nvSpPr>
          <p:cNvPr id="6" name="Rechteck 5"/>
          <p:cNvSpPr/>
          <p:nvPr/>
        </p:nvSpPr>
        <p:spPr>
          <a:xfrm>
            <a:off x="4414983" y="3537527"/>
            <a:ext cx="979053" cy="158659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042603"/>
            <a:ext cx="9014691" cy="4606771"/>
          </a:xfrm>
        </p:spPr>
        <p:txBody>
          <a:bodyPr/>
          <a:lstStyle/>
          <a:p>
            <a:pPr defTabSz="312738">
              <a:tabLst>
                <a:tab pos="2244725" algn="l"/>
              </a:tabLst>
            </a:pPr>
            <a:r>
              <a:rPr lang="en-US" dirty="0" smtClean="0"/>
              <a:t>03/2012</a:t>
            </a:r>
            <a:r>
              <a:rPr lang="en-US" dirty="0"/>
              <a:t>	</a:t>
            </a:r>
            <a:r>
              <a:rPr lang="en-US" dirty="0" smtClean="0"/>
              <a:t>civil protection staff workshop: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presentation </a:t>
            </a:r>
            <a:r>
              <a:rPr lang="en-US" dirty="0"/>
              <a:t>of settlement </a:t>
            </a:r>
            <a:r>
              <a:rPr lang="en-US" dirty="0" smtClean="0"/>
              <a:t>hazard and risk map 	proposals and asking feedback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olidFill>
                  <a:schemeClr val="accent2"/>
                </a:solidFill>
                <a:sym typeface="Wingdings" pitchFamily="2" charset="2"/>
              </a:rPr>
              <a:t> open and constructive discussion and feedback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350" y="3814627"/>
            <a:ext cx="4302943" cy="28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4365" y="3805391"/>
            <a:ext cx="430388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96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042603"/>
            <a:ext cx="9014691" cy="4606771"/>
          </a:xfrm>
        </p:spPr>
        <p:txBody>
          <a:bodyPr/>
          <a:lstStyle/>
          <a:p>
            <a:pPr defTabSz="312738">
              <a:tabLst>
                <a:tab pos="2244725" algn="l"/>
              </a:tabLst>
            </a:pPr>
            <a:r>
              <a:rPr lang="en-US" dirty="0" smtClean="0"/>
              <a:t>04/2012</a:t>
            </a:r>
            <a:r>
              <a:rPr lang="en-US" dirty="0"/>
              <a:t>	Presentation of </a:t>
            </a:r>
            <a:r>
              <a:rPr lang="en-US" dirty="0" smtClean="0"/>
              <a:t>final FHM </a:t>
            </a:r>
            <a:r>
              <a:rPr lang="en-US" dirty="0"/>
              <a:t>&amp; FRM to broad public </a:t>
            </a:r>
            <a:br>
              <a:rPr lang="en-US" dirty="0"/>
            </a:br>
            <a:r>
              <a:rPr lang="en-US" dirty="0"/>
              <a:t> 	</a:t>
            </a:r>
            <a:r>
              <a:rPr lang="en-US" dirty="0" smtClean="0"/>
              <a:t>(</a:t>
            </a:r>
            <a:r>
              <a:rPr lang="en-US" dirty="0"/>
              <a:t>incl. press release) in cooperation </a:t>
            </a:r>
            <a:r>
              <a:rPr lang="en-US" dirty="0" smtClean="0"/>
              <a:t>with municipality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olidFill>
                  <a:schemeClr val="accent2"/>
                </a:solidFill>
                <a:sym typeface="Wingdings" pitchFamily="2" charset="2"/>
              </a:rPr>
              <a:t> open dialogue</a:t>
            </a:r>
          </a:p>
          <a:p>
            <a:pPr defTabSz="312738">
              <a:tabLst>
                <a:tab pos="2244725" algn="l"/>
              </a:tabLst>
            </a:pPr>
            <a:endParaRPr lang="en-US" dirty="0" smtClean="0">
              <a:solidFill>
                <a:schemeClr val="accent2"/>
              </a:solidFill>
            </a:endParaRPr>
          </a:p>
          <a:p>
            <a:pPr defTabSz="312738">
              <a:tabLst>
                <a:tab pos="2244725" algn="l"/>
              </a:tabLst>
            </a:pPr>
            <a:endParaRPr lang="en-US" dirty="0"/>
          </a:p>
          <a:p>
            <a:pPr defTabSz="312738">
              <a:tabLst>
                <a:tab pos="2244725" algn="l"/>
              </a:tabLst>
            </a:pPr>
            <a:endParaRPr lang="en-US" dirty="0" smtClean="0"/>
          </a:p>
          <a:p>
            <a:pPr defTabSz="312738">
              <a:tabLst>
                <a:tab pos="2244725" algn="l"/>
              </a:tabLst>
            </a:pPr>
            <a:endParaRPr lang="en-US" dirty="0"/>
          </a:p>
          <a:p>
            <a:pPr defTabSz="312738">
              <a:tabLst>
                <a:tab pos="2244725" algn="l"/>
              </a:tabLst>
            </a:pPr>
            <a:endParaRPr lang="en-US" dirty="0" smtClean="0"/>
          </a:p>
          <a:p>
            <a:pPr defTabSz="312738">
              <a:tabLst>
                <a:tab pos="2244725" algn="l"/>
              </a:tabLst>
            </a:pPr>
            <a:endParaRPr lang="en-US" dirty="0"/>
          </a:p>
          <a:p>
            <a:pPr defTabSz="312738">
              <a:tabLst>
                <a:tab pos="2244725" algn="l"/>
              </a:tabLst>
            </a:pPr>
            <a:endParaRPr lang="en-US" sz="1200" dirty="0" smtClean="0"/>
          </a:p>
          <a:p>
            <a:pPr defTabSz="312738">
              <a:tabLst>
                <a:tab pos="2244725" algn="l"/>
              </a:tabLst>
            </a:pPr>
            <a:r>
              <a:rPr lang="en-US" dirty="0" smtClean="0"/>
              <a:t>06/2012	final meeting with municipality and harbor 	stakeholders regarding further use of pilot results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olidFill>
                  <a:schemeClr val="accent2"/>
                </a:solidFill>
                <a:sym typeface="Wingdings" pitchFamily="2" charset="2"/>
              </a:rPr>
              <a:t> positive closure of pilot project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672" y="1512903"/>
            <a:ext cx="8608291" cy="457200"/>
          </a:xfrm>
        </p:spPr>
        <p:txBody>
          <a:bodyPr/>
          <a:lstStyle/>
          <a:p>
            <a:r>
              <a:rPr lang="de-DE" b="1" dirty="0" smtClean="0"/>
              <a:t>Public </a:t>
            </a:r>
            <a:r>
              <a:rPr lang="de-DE" b="1" dirty="0" err="1" smtClean="0"/>
              <a:t>Participation</a:t>
            </a:r>
            <a:r>
              <a:rPr lang="de-DE" b="1" dirty="0" smtClean="0"/>
              <a:t> Event </a:t>
            </a:r>
            <a:r>
              <a:rPr lang="de-DE" b="1" dirty="0" err="1" smtClean="0"/>
              <a:t>and</a:t>
            </a:r>
            <a:r>
              <a:rPr lang="de-DE" b="1" dirty="0" smtClean="0"/>
              <a:t> Final Meeting</a:t>
            </a:r>
            <a:endParaRPr lang="de-DE" b="1" dirty="0"/>
          </a:p>
        </p:txBody>
      </p:sp>
      <p:sp>
        <p:nvSpPr>
          <p:cNvPr id="6" name="Rechteck 5"/>
          <p:cNvSpPr/>
          <p:nvPr/>
        </p:nvSpPr>
        <p:spPr>
          <a:xfrm>
            <a:off x="4414983" y="3537527"/>
            <a:ext cx="979053" cy="158659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 descr="DSC_0025_klein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rcRect l="18578" t="32228" r="7182" b="25305"/>
          <a:stretch/>
        </p:blipFill>
        <p:spPr>
          <a:xfrm>
            <a:off x="1782607" y="3075732"/>
            <a:ext cx="3370733" cy="270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424" y="3080351"/>
            <a:ext cx="3762435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00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194469" y="1577116"/>
            <a:ext cx="8755063" cy="457200"/>
          </a:xfrm>
        </p:spPr>
        <p:txBody>
          <a:bodyPr/>
          <a:lstStyle/>
          <a:p>
            <a:r>
              <a:rPr lang="de-DE" b="1" dirty="0" smtClean="0">
                <a:solidFill>
                  <a:schemeClr val="tx1"/>
                </a:solidFill>
              </a:rPr>
              <a:t>Settlement </a:t>
            </a:r>
            <a:r>
              <a:rPr lang="de-DE" b="1" dirty="0" err="1">
                <a:solidFill>
                  <a:schemeClr val="tx1"/>
                </a:solidFill>
              </a:rPr>
              <a:t>H</a:t>
            </a:r>
            <a:r>
              <a:rPr lang="de-DE" b="1" dirty="0" err="1" smtClean="0">
                <a:solidFill>
                  <a:schemeClr val="tx1"/>
                </a:solidFill>
              </a:rPr>
              <a:t>azard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and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Risk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Map</a:t>
            </a:r>
            <a:r>
              <a:rPr lang="de-DE" b="1" dirty="0" smtClean="0">
                <a:solidFill>
                  <a:schemeClr val="tx1"/>
                </a:solidFill>
              </a:rPr>
              <a:t> 1 (wo 2</a:t>
            </a:r>
            <a:r>
              <a:rPr lang="de-DE" b="1" baseline="30000" dirty="0" smtClean="0">
                <a:solidFill>
                  <a:schemeClr val="tx1"/>
                </a:solidFill>
              </a:rPr>
              <a:t>nd</a:t>
            </a:r>
            <a:r>
              <a:rPr lang="de-DE" b="1" dirty="0" smtClean="0">
                <a:solidFill>
                  <a:schemeClr val="tx1"/>
                </a:solidFill>
              </a:rPr>
              <a:t> D-L)</a:t>
            </a:r>
            <a:endParaRPr lang="de-DE" b="1" i="1" dirty="0" smtClean="0">
              <a:solidFill>
                <a:schemeClr val="tx1"/>
              </a:solidFill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2" t="16911" r="1627" b="11545"/>
          <a:stretch>
            <a:fillRect/>
          </a:stretch>
        </p:blipFill>
        <p:spPr bwMode="auto">
          <a:xfrm>
            <a:off x="6777" y="2216726"/>
            <a:ext cx="9092773" cy="427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Grafik 9" descr="BO_Logo_A3-A4_DE-ENG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2075" y="5853113"/>
            <a:ext cx="13874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86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5" t="16389" r="1627" b="11545"/>
          <a:stretch>
            <a:fillRect/>
          </a:stretch>
        </p:blipFill>
        <p:spPr bwMode="auto">
          <a:xfrm>
            <a:off x="77788" y="2186574"/>
            <a:ext cx="898842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Grafik 9" descr="BO_Logo_A3-A4_DE-ENG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2075" y="5853113"/>
            <a:ext cx="13874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194469" y="1572504"/>
            <a:ext cx="8755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orbe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orbe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orbe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orbe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orbe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orbe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orbe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orbel" pitchFamily="34" charset="0"/>
              </a:defRPr>
            </a:lvl9pPr>
          </a:lstStyle>
          <a:p>
            <a:r>
              <a:rPr lang="de-DE" b="1" dirty="0" smtClean="0">
                <a:solidFill>
                  <a:schemeClr val="tx1"/>
                </a:solidFill>
              </a:rPr>
              <a:t>Settlement </a:t>
            </a:r>
            <a:r>
              <a:rPr lang="de-DE" b="1" dirty="0" err="1" smtClean="0">
                <a:solidFill>
                  <a:schemeClr val="tx1"/>
                </a:solidFill>
              </a:rPr>
              <a:t>Hazard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and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Risk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Map</a:t>
            </a:r>
            <a:r>
              <a:rPr lang="de-DE" b="1" dirty="0" smtClean="0">
                <a:solidFill>
                  <a:schemeClr val="tx1"/>
                </a:solidFill>
              </a:rPr>
              <a:t> 2 (w 2</a:t>
            </a:r>
            <a:r>
              <a:rPr lang="de-DE" b="1" baseline="30000" dirty="0" smtClean="0">
                <a:solidFill>
                  <a:schemeClr val="tx1"/>
                </a:solidFill>
              </a:rPr>
              <a:t>nd</a:t>
            </a:r>
            <a:r>
              <a:rPr lang="de-DE" b="1" dirty="0" smtClean="0">
                <a:solidFill>
                  <a:schemeClr val="tx1"/>
                </a:solidFill>
              </a:rPr>
              <a:t> D-L)</a:t>
            </a:r>
            <a:endParaRPr lang="de-DE" b="1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36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4182" y="1447800"/>
            <a:ext cx="7772400" cy="457200"/>
          </a:xfrm>
        </p:spPr>
        <p:txBody>
          <a:bodyPr/>
          <a:lstStyle/>
          <a:p>
            <a:r>
              <a:rPr lang="de-AT" b="1" dirty="0" err="1" smtClean="0"/>
              <a:t>Conclusions</a:t>
            </a:r>
            <a:r>
              <a:rPr lang="de-AT" b="1" dirty="0" smtClean="0"/>
              <a:t> </a:t>
            </a:r>
            <a:r>
              <a:rPr lang="de-AT" b="1" dirty="0" err="1" smtClean="0"/>
              <a:t>from</a:t>
            </a:r>
            <a:r>
              <a:rPr lang="de-AT" b="1" dirty="0" smtClean="0"/>
              <a:t> Pilot</a:t>
            </a:r>
            <a:endParaRPr lang="de-AT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038927"/>
            <a:ext cx="9079345" cy="4114800"/>
          </a:xfrm>
        </p:spPr>
        <p:txBody>
          <a:bodyPr/>
          <a:lstStyle/>
          <a:p>
            <a:r>
              <a:rPr lang="de-AT" dirty="0" err="1"/>
              <a:t>Effort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Stakeholder</a:t>
            </a:r>
            <a:r>
              <a:rPr lang="de-AT" dirty="0"/>
              <a:t> </a:t>
            </a:r>
            <a:r>
              <a:rPr lang="de-AT" dirty="0" err="1"/>
              <a:t>involvement</a:t>
            </a:r>
            <a:r>
              <a:rPr lang="de-AT" dirty="0"/>
              <a:t> was </a:t>
            </a:r>
            <a:r>
              <a:rPr lang="de-AT" dirty="0" err="1"/>
              <a:t>severely</a:t>
            </a:r>
            <a:r>
              <a:rPr lang="de-AT" dirty="0"/>
              <a:t> </a:t>
            </a:r>
            <a:r>
              <a:rPr lang="de-AT" dirty="0" err="1"/>
              <a:t>underestimated</a:t>
            </a:r>
            <a:r>
              <a:rPr lang="de-AT" dirty="0"/>
              <a:t> </a:t>
            </a:r>
            <a:r>
              <a:rPr lang="de-AT" dirty="0" smtClean="0"/>
              <a:t>(e.g. </a:t>
            </a:r>
            <a:r>
              <a:rPr lang="de-AT" dirty="0" err="1" smtClean="0"/>
              <a:t>more</a:t>
            </a:r>
            <a:r>
              <a:rPr lang="de-AT" dirty="0" smtClean="0"/>
              <a:t> </a:t>
            </a:r>
            <a:r>
              <a:rPr lang="de-AT" dirty="0" err="1" smtClean="0"/>
              <a:t>than</a:t>
            </a:r>
            <a:r>
              <a:rPr lang="de-AT" dirty="0" smtClean="0"/>
              <a:t> 2.5 </a:t>
            </a:r>
            <a:r>
              <a:rPr lang="de-AT" dirty="0" err="1" smtClean="0"/>
              <a:t>years</a:t>
            </a:r>
            <a:r>
              <a:rPr lang="de-AT" dirty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than</a:t>
            </a:r>
            <a:r>
              <a:rPr lang="de-AT" dirty="0"/>
              <a:t> 10 </a:t>
            </a:r>
            <a:r>
              <a:rPr lang="de-AT" dirty="0" err="1"/>
              <a:t>meetings</a:t>
            </a:r>
            <a:r>
              <a:rPr lang="de-AT" dirty="0"/>
              <a:t> </a:t>
            </a:r>
            <a:r>
              <a:rPr lang="de-AT" dirty="0" smtClean="0"/>
              <a:t>in Krems, lots </a:t>
            </a:r>
            <a:r>
              <a:rPr lang="de-AT" dirty="0" err="1" smtClean="0"/>
              <a:t>of</a:t>
            </a:r>
            <a:r>
              <a:rPr lang="de-AT" dirty="0" smtClean="0"/>
              <a:t> „</a:t>
            </a:r>
            <a:r>
              <a:rPr lang="de-AT" dirty="0" err="1" smtClean="0"/>
              <a:t>social</a:t>
            </a:r>
            <a:r>
              <a:rPr lang="de-AT" dirty="0" smtClean="0"/>
              <a:t>“ </a:t>
            </a:r>
            <a:r>
              <a:rPr lang="de-AT" dirty="0" err="1" smtClean="0"/>
              <a:t>telephone</a:t>
            </a:r>
            <a:r>
              <a:rPr lang="de-AT" dirty="0" smtClean="0"/>
              <a:t> </a:t>
            </a:r>
            <a:r>
              <a:rPr lang="de-AT" dirty="0" err="1" smtClean="0"/>
              <a:t>calls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stay</a:t>
            </a:r>
            <a:r>
              <a:rPr lang="de-AT" dirty="0" smtClean="0"/>
              <a:t> in </a:t>
            </a:r>
            <a:r>
              <a:rPr lang="de-AT" dirty="0" err="1" smtClean="0"/>
              <a:t>contact</a:t>
            </a:r>
            <a:r>
              <a:rPr lang="de-AT" dirty="0" smtClean="0"/>
              <a:t>)</a:t>
            </a:r>
            <a:endParaRPr lang="de-AT" dirty="0"/>
          </a:p>
          <a:p>
            <a:r>
              <a:rPr lang="de-AT" dirty="0" smtClean="0"/>
              <a:t>Trust-</a:t>
            </a:r>
            <a:r>
              <a:rPr lang="de-AT" dirty="0" err="1" smtClean="0"/>
              <a:t>building</a:t>
            </a:r>
            <a:r>
              <a:rPr lang="de-AT" dirty="0" smtClean="0"/>
              <a:t> </a:t>
            </a:r>
            <a:r>
              <a:rPr lang="de-AT" dirty="0" err="1" smtClean="0"/>
              <a:t>with</a:t>
            </a:r>
            <a:r>
              <a:rPr lang="de-AT" dirty="0" smtClean="0"/>
              <a:t> </a:t>
            </a:r>
            <a:r>
              <a:rPr lang="de-AT" dirty="0" err="1" smtClean="0"/>
              <a:t>stakeholders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essential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overcome</a:t>
            </a:r>
            <a:r>
              <a:rPr lang="de-AT" dirty="0" smtClean="0"/>
              <a:t> </a:t>
            </a:r>
            <a:r>
              <a:rPr lang="de-AT" dirty="0" err="1" smtClean="0"/>
              <a:t>fear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negative </a:t>
            </a:r>
            <a:r>
              <a:rPr lang="de-AT" dirty="0" err="1" smtClean="0"/>
              <a:t>spin</a:t>
            </a:r>
            <a:r>
              <a:rPr lang="de-AT" dirty="0" smtClean="0"/>
              <a:t> </a:t>
            </a:r>
            <a:r>
              <a:rPr lang="de-AT" dirty="0" err="1" smtClean="0"/>
              <a:t>by</a:t>
            </a:r>
            <a:r>
              <a:rPr lang="de-AT" dirty="0" smtClean="0"/>
              <a:t> </a:t>
            </a:r>
            <a:r>
              <a:rPr lang="de-AT" dirty="0" err="1" smtClean="0"/>
              <a:t>political</a:t>
            </a:r>
            <a:r>
              <a:rPr lang="de-AT" dirty="0" smtClean="0"/>
              <a:t> </a:t>
            </a:r>
            <a:r>
              <a:rPr lang="de-AT" dirty="0" err="1" smtClean="0"/>
              <a:t>opponents</a:t>
            </a:r>
            <a:r>
              <a:rPr lang="de-AT" dirty="0" smtClean="0"/>
              <a:t>/</a:t>
            </a:r>
            <a:r>
              <a:rPr lang="de-AT" dirty="0" err="1" smtClean="0"/>
              <a:t>media</a:t>
            </a:r>
            <a:r>
              <a:rPr lang="de-AT" dirty="0" smtClean="0"/>
              <a:t> </a:t>
            </a:r>
          </a:p>
          <a:p>
            <a:r>
              <a:rPr lang="de-AT" dirty="0" err="1" smtClean="0"/>
              <a:t>Locally</a:t>
            </a:r>
            <a:r>
              <a:rPr lang="de-AT" dirty="0" smtClean="0"/>
              <a:t> </a:t>
            </a:r>
            <a:r>
              <a:rPr lang="de-AT" dirty="0" err="1" smtClean="0"/>
              <a:t>known</a:t>
            </a:r>
            <a:r>
              <a:rPr lang="de-AT" dirty="0" smtClean="0"/>
              <a:t> </a:t>
            </a:r>
            <a:r>
              <a:rPr lang="de-AT" dirty="0" err="1" smtClean="0"/>
              <a:t>door-opener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own</a:t>
            </a:r>
            <a:r>
              <a:rPr lang="de-AT" dirty="0" smtClean="0"/>
              <a:t> </a:t>
            </a:r>
            <a:r>
              <a:rPr lang="de-AT" dirty="0" err="1" smtClean="0"/>
              <a:t>communication</a:t>
            </a:r>
            <a:r>
              <a:rPr lang="de-AT" dirty="0" smtClean="0"/>
              <a:t> </a:t>
            </a:r>
            <a:r>
              <a:rPr lang="de-AT" dirty="0" err="1" smtClean="0"/>
              <a:t>person</a:t>
            </a:r>
            <a:r>
              <a:rPr lang="de-AT" dirty="0"/>
              <a:t> </a:t>
            </a:r>
            <a:r>
              <a:rPr lang="de-AT" dirty="0" err="1"/>
              <a:t>help</a:t>
            </a:r>
            <a:r>
              <a:rPr lang="de-AT" dirty="0"/>
              <a:t> a </a:t>
            </a:r>
            <a:r>
              <a:rPr lang="de-AT" dirty="0" err="1" smtClean="0"/>
              <a:t>lot</a:t>
            </a:r>
            <a:endParaRPr lang="de-AT" dirty="0" smtClean="0"/>
          </a:p>
          <a:p>
            <a:r>
              <a:rPr lang="de-AT" dirty="0" err="1" smtClean="0"/>
              <a:t>Be</a:t>
            </a:r>
            <a:r>
              <a:rPr lang="de-AT" dirty="0" smtClean="0"/>
              <a:t> </a:t>
            </a:r>
            <a:r>
              <a:rPr lang="de-AT" dirty="0"/>
              <a:t>open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creating</a:t>
            </a:r>
            <a:r>
              <a:rPr lang="de-AT" dirty="0"/>
              <a:t> </a:t>
            </a:r>
            <a:r>
              <a:rPr lang="de-AT" dirty="0" err="1"/>
              <a:t>win-win</a:t>
            </a:r>
            <a:r>
              <a:rPr lang="de-AT" dirty="0"/>
              <a:t> </a:t>
            </a:r>
            <a:r>
              <a:rPr lang="de-AT" dirty="0" err="1" smtClean="0"/>
              <a:t>situations</a:t>
            </a:r>
            <a:endParaRPr lang="de-AT" dirty="0" smtClean="0"/>
          </a:p>
          <a:p>
            <a:r>
              <a:rPr lang="de-AT" dirty="0" err="1" smtClean="0"/>
              <a:t>No</a:t>
            </a:r>
            <a:r>
              <a:rPr lang="de-AT" dirty="0" smtClean="0"/>
              <a:t> </a:t>
            </a:r>
            <a:r>
              <a:rPr lang="de-AT" dirty="0" err="1" smtClean="0"/>
              <a:t>pressure</a:t>
            </a:r>
            <a:endParaRPr lang="de-AT" dirty="0"/>
          </a:p>
          <a:p>
            <a:r>
              <a:rPr lang="de-AT" dirty="0" smtClean="0"/>
              <a:t>Learning was not </a:t>
            </a:r>
            <a:r>
              <a:rPr lang="de-AT" dirty="0" err="1" smtClean="0"/>
              <a:t>one-way</a:t>
            </a:r>
            <a:r>
              <a:rPr lang="de-AT" dirty="0" smtClean="0"/>
              <a:t>, but mutual  - a real </a:t>
            </a:r>
            <a:r>
              <a:rPr lang="de-AT" dirty="0" err="1" smtClean="0"/>
              <a:t>dialogue</a:t>
            </a:r>
            <a:endParaRPr lang="de-AT" dirty="0" smtClean="0"/>
          </a:p>
          <a:p>
            <a:endParaRPr lang="de-AT" dirty="0" smtClean="0"/>
          </a:p>
          <a:p>
            <a:pPr marL="0" indent="0">
              <a:buNone/>
            </a:pPr>
            <a:r>
              <a:rPr lang="de-AT" dirty="0" smtClean="0">
                <a:solidFill>
                  <a:schemeClr val="accent2"/>
                </a:solidFill>
                <a:sym typeface="Wingdings" pitchFamily="2" charset="2"/>
              </a:rPr>
              <a:t> </a:t>
            </a:r>
            <a:r>
              <a:rPr lang="de-AT" dirty="0" smtClean="0">
                <a:solidFill>
                  <a:schemeClr val="accent2"/>
                </a:solidFill>
              </a:rPr>
              <a:t>Communication </a:t>
            </a:r>
            <a:r>
              <a:rPr lang="de-AT" dirty="0" err="1">
                <a:solidFill>
                  <a:schemeClr val="accent2"/>
                </a:solidFill>
              </a:rPr>
              <a:t>of</a:t>
            </a:r>
            <a:r>
              <a:rPr lang="de-AT" dirty="0">
                <a:solidFill>
                  <a:schemeClr val="accent2"/>
                </a:solidFill>
              </a:rPr>
              <a:t> residual </a:t>
            </a:r>
            <a:r>
              <a:rPr lang="de-AT" dirty="0" err="1">
                <a:solidFill>
                  <a:schemeClr val="accent2"/>
                </a:solidFill>
              </a:rPr>
              <a:t>risk</a:t>
            </a:r>
            <a:r>
              <a:rPr lang="de-AT" dirty="0">
                <a:solidFill>
                  <a:schemeClr val="accent2"/>
                </a:solidFill>
              </a:rPr>
              <a:t> </a:t>
            </a:r>
            <a:r>
              <a:rPr lang="de-AT" dirty="0" err="1" smtClean="0">
                <a:solidFill>
                  <a:schemeClr val="accent2"/>
                </a:solidFill>
              </a:rPr>
              <a:t>is</a:t>
            </a:r>
            <a:r>
              <a:rPr lang="de-AT" dirty="0" smtClean="0">
                <a:solidFill>
                  <a:schemeClr val="accent2"/>
                </a:solidFill>
              </a:rPr>
              <a:t> </a:t>
            </a:r>
            <a:r>
              <a:rPr lang="de-AT" dirty="0" err="1" smtClean="0">
                <a:solidFill>
                  <a:schemeClr val="accent2"/>
                </a:solidFill>
              </a:rPr>
              <a:t>possible</a:t>
            </a:r>
            <a:r>
              <a:rPr lang="de-AT" dirty="0" smtClean="0">
                <a:solidFill>
                  <a:schemeClr val="accent2"/>
                </a:solidFill>
              </a:rPr>
              <a:t> </a:t>
            </a:r>
            <a:r>
              <a:rPr lang="de-AT" dirty="0" err="1">
                <a:solidFill>
                  <a:schemeClr val="accent2"/>
                </a:solidFill>
              </a:rPr>
              <a:t>and</a:t>
            </a:r>
            <a:r>
              <a:rPr lang="de-AT" dirty="0">
                <a:solidFill>
                  <a:schemeClr val="accent2"/>
                </a:solidFill>
              </a:rPr>
              <a:t> </a:t>
            </a:r>
            <a:r>
              <a:rPr lang="de-AT" dirty="0" smtClean="0">
                <a:solidFill>
                  <a:schemeClr val="accent2"/>
                </a:solidFill>
              </a:rPr>
              <a:t>in </a:t>
            </a:r>
            <a:r>
              <a:rPr lang="de-AT" dirty="0" err="1" smtClean="0">
                <a:solidFill>
                  <a:schemeClr val="accent2"/>
                </a:solidFill>
              </a:rPr>
              <a:t>this</a:t>
            </a:r>
            <a:r>
              <a:rPr lang="de-AT" dirty="0" smtClean="0">
                <a:solidFill>
                  <a:schemeClr val="accent2"/>
                </a:solidFill>
              </a:rPr>
              <a:t> </a:t>
            </a:r>
            <a:r>
              <a:rPr lang="de-AT" dirty="0" err="1" smtClean="0">
                <a:solidFill>
                  <a:schemeClr val="accent2"/>
                </a:solidFill>
              </a:rPr>
              <a:t>case</a:t>
            </a:r>
            <a:r>
              <a:rPr lang="de-AT" dirty="0" smtClean="0">
                <a:solidFill>
                  <a:schemeClr val="accent2"/>
                </a:solidFill>
              </a:rPr>
              <a:t> positive</a:t>
            </a:r>
          </a:p>
          <a:p>
            <a:endParaRPr lang="de-AT" dirty="0"/>
          </a:p>
          <a:p>
            <a:endParaRPr lang="de-AT" dirty="0"/>
          </a:p>
          <a:p>
            <a:endParaRPr lang="de-AT" dirty="0" smtClean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xmlns="" val="11714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err="1" smtClean="0"/>
              <a:t>Conclusions</a:t>
            </a:r>
            <a:r>
              <a:rPr lang="de-AT" b="1" dirty="0" smtClean="0"/>
              <a:t> </a:t>
            </a:r>
            <a:r>
              <a:rPr lang="de-AT" b="1" dirty="0" err="1" smtClean="0"/>
              <a:t>from</a:t>
            </a:r>
            <a:r>
              <a:rPr lang="de-AT" b="1" dirty="0" smtClean="0"/>
              <a:t> DANUBE FLOODRISK </a:t>
            </a:r>
            <a:br>
              <a:rPr lang="de-AT" b="1" dirty="0" smtClean="0"/>
            </a:br>
            <a:r>
              <a:rPr lang="de-AT" b="1" dirty="0" err="1" smtClean="0"/>
              <a:t>for</a:t>
            </a:r>
            <a:r>
              <a:rPr lang="de-AT" b="1" dirty="0" smtClean="0"/>
              <a:t> </a:t>
            </a:r>
            <a:r>
              <a:rPr lang="de-AT" b="1" dirty="0" err="1" smtClean="0"/>
              <a:t>Danube</a:t>
            </a:r>
            <a:r>
              <a:rPr lang="de-AT" b="1" dirty="0" smtClean="0"/>
              <a:t> Region </a:t>
            </a:r>
            <a:r>
              <a:rPr lang="de-AT" b="1" dirty="0" err="1" smtClean="0"/>
              <a:t>Strategy</a:t>
            </a:r>
            <a:endParaRPr lang="de-AT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example of successful international cooperation</a:t>
            </a:r>
          </a:p>
          <a:p>
            <a:r>
              <a:rPr lang="en-US" dirty="0" err="1" smtClean="0"/>
              <a:t>Harmonisation</a:t>
            </a:r>
            <a:r>
              <a:rPr lang="en-US" dirty="0" smtClean="0"/>
              <a:t> of data and methods was possible</a:t>
            </a:r>
          </a:p>
          <a:p>
            <a:r>
              <a:rPr lang="en-US" dirty="0" smtClean="0"/>
              <a:t>Joint atlas helps setting flood risk management priorities </a:t>
            </a:r>
            <a:r>
              <a:rPr lang="en-US" smtClean="0"/>
              <a:t>for Danube river </a:t>
            </a:r>
            <a:r>
              <a:rPr lang="en-US" dirty="0" smtClean="0"/>
              <a:t>basin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xmlns="" val="168075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Thanks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excellent</a:t>
            </a:r>
            <a:r>
              <a:rPr lang="de-DE" b="1" dirty="0" smtClean="0"/>
              <a:t> </a:t>
            </a:r>
            <a:r>
              <a:rPr lang="de-DE" b="1" dirty="0" err="1" smtClean="0"/>
              <a:t>support</a:t>
            </a:r>
            <a:r>
              <a:rPr lang="de-DE" b="1" dirty="0" smtClean="0"/>
              <a:t> </a:t>
            </a:r>
            <a:br>
              <a:rPr lang="de-DE" b="1" dirty="0" smtClean="0"/>
            </a:b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pilot</a:t>
            </a:r>
            <a:r>
              <a:rPr lang="de-DE" b="1" dirty="0" smtClean="0"/>
              <a:t> </a:t>
            </a:r>
            <a:r>
              <a:rPr lang="de-DE" b="1" dirty="0" err="1" smtClean="0"/>
              <a:t>project</a:t>
            </a:r>
            <a:endParaRPr lang="de-DE" b="1" dirty="0" smtClean="0"/>
          </a:p>
        </p:txBody>
      </p:sp>
      <p:pic>
        <p:nvPicPr>
          <p:cNvPr id="30723" name="Grafik 6" descr="schriftzug_krem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765425"/>
            <a:ext cx="30718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65" t="16295" r="76071" b="72768"/>
          <a:stretch>
            <a:fillRect/>
          </a:stretch>
        </p:blipFill>
        <p:spPr bwMode="auto">
          <a:xfrm>
            <a:off x="3730218" y="5416550"/>
            <a:ext cx="1155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 descr="vd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338" y="4270375"/>
            <a:ext cx="23526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Bil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538" y="2708275"/>
            <a:ext cx="142557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Grafik 9" descr="noel-logo-bunt-quer-we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825" y="2684463"/>
            <a:ext cx="14446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Grafik 10" descr="logo_AHP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8200" y="4146550"/>
            <a:ext cx="14890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feld 1"/>
          <p:cNvSpPr txBox="1">
            <a:spLocks noChangeArrowheads="1"/>
          </p:cNvSpPr>
          <p:nvPr/>
        </p:nvSpPr>
        <p:spPr bwMode="auto">
          <a:xfrm>
            <a:off x="190512" y="5416550"/>
            <a:ext cx="3538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 smtClean="0">
                <a:latin typeface="Calibri" pitchFamily="34" charset="0"/>
                <a:cs typeface="Calibri" pitchFamily="34" charset="0"/>
              </a:rPr>
              <a:t>Companies in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harbor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area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de-DE" dirty="0" err="1">
                <a:latin typeface="Calibri" pitchFamily="34" charset="0"/>
                <a:cs typeface="Calibri" pitchFamily="34" charset="0"/>
              </a:rPr>
              <a:t>Mierka</a:t>
            </a:r>
            <a:r>
              <a:rPr lang="de-DE" dirty="0">
                <a:latin typeface="Calibri" pitchFamily="34" charset="0"/>
                <a:cs typeface="Calibri" pitchFamily="34" charset="0"/>
              </a:rPr>
              <a:t>, </a:t>
            </a:r>
            <a:r>
              <a:rPr lang="de-DE" dirty="0" err="1">
                <a:latin typeface="Calibri" pitchFamily="34" charset="0"/>
                <a:cs typeface="Calibri" pitchFamily="34" charset="0"/>
              </a:rPr>
              <a:t>Eybl</a:t>
            </a:r>
            <a:r>
              <a:rPr lang="de-DE" dirty="0">
                <a:latin typeface="Calibri" pitchFamily="34" charset="0"/>
                <a:cs typeface="Calibri" pitchFamily="34" charset="0"/>
              </a:rPr>
              <a:t>, VOEST, Biodiesel, </a:t>
            </a:r>
            <a:r>
              <a:rPr lang="de-DE" dirty="0" err="1">
                <a:latin typeface="Calibri" pitchFamily="34" charset="0"/>
                <a:cs typeface="Calibri" pitchFamily="34" charset="0"/>
              </a:rPr>
              <a:t>Dynea</a:t>
            </a:r>
            <a:endParaRPr lang="de-D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730" name="Textfeld 1"/>
          <p:cNvSpPr txBox="1">
            <a:spLocks noChangeArrowheads="1"/>
          </p:cNvSpPr>
          <p:nvPr/>
        </p:nvSpPr>
        <p:spPr bwMode="auto">
          <a:xfrm>
            <a:off x="5089237" y="5416550"/>
            <a:ext cx="40547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 err="1" smtClean="0">
                <a:latin typeface="Calibri" pitchFamily="34" charset="0"/>
                <a:cs typeface="Calibri" pitchFamily="34" charset="0"/>
              </a:rPr>
              <a:t>Civil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Protection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Units: </a:t>
            </a:r>
            <a:r>
              <a:rPr lang="de-DE" dirty="0">
                <a:latin typeface="Calibri" pitchFamily="34" charset="0"/>
                <a:cs typeface="Calibri" pitchFamily="34" charset="0"/>
              </a:rPr>
              <a:t/>
            </a:r>
            <a:br>
              <a:rPr lang="de-DE" dirty="0">
                <a:latin typeface="Calibri" pitchFamily="34" charset="0"/>
                <a:cs typeface="Calibri" pitchFamily="34" charset="0"/>
              </a:rPr>
            </a:br>
            <a:r>
              <a:rPr lang="de-DE" dirty="0" smtClean="0">
                <a:latin typeface="Calibri" pitchFamily="34" charset="0"/>
                <a:cs typeface="Calibri" pitchFamily="34" charset="0"/>
              </a:rPr>
              <a:t>Police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and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Fire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Brigade </a:t>
            </a:r>
            <a:r>
              <a:rPr lang="de-DE" dirty="0">
                <a:latin typeface="Calibri" pitchFamily="34" charset="0"/>
                <a:cs typeface="Calibri" pitchFamily="34" charset="0"/>
              </a:rPr>
              <a:t>Krems</a:t>
            </a:r>
          </a:p>
        </p:txBody>
      </p:sp>
    </p:spTree>
    <p:extLst>
      <p:ext uri="{BB962C8B-B14F-4D97-AF65-F5344CB8AC3E}">
        <p14:creationId xmlns:p14="http://schemas.microsoft.com/office/powerpoint/2010/main" xmlns="" val="18915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6" t="14015" r="22272" b="37879"/>
          <a:stretch/>
        </p:blipFill>
        <p:spPr bwMode="auto">
          <a:xfrm>
            <a:off x="193961" y="1302633"/>
            <a:ext cx="4895332" cy="4692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79" t="13277" r="31117" b="43361"/>
          <a:stretch/>
        </p:blipFill>
        <p:spPr bwMode="auto">
          <a:xfrm>
            <a:off x="1760703" y="2049572"/>
            <a:ext cx="5291816" cy="422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78" t="31030" r="30990" b="24635"/>
          <a:stretch/>
        </p:blipFill>
        <p:spPr bwMode="auto">
          <a:xfrm>
            <a:off x="3559011" y="2419556"/>
            <a:ext cx="5429341" cy="432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348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" y="2362200"/>
            <a:ext cx="9144000" cy="4114800"/>
          </a:xfrm>
        </p:spPr>
        <p:txBody>
          <a:bodyPr/>
          <a:lstStyle/>
          <a:p>
            <a:r>
              <a:rPr lang="en-US" dirty="0" smtClean="0"/>
              <a:t>2D-model based on LIDAR (floodplain) and </a:t>
            </a:r>
            <a:r>
              <a:rPr lang="en-US" dirty="0" err="1" smtClean="0"/>
              <a:t>multibeam</a:t>
            </a:r>
            <a:r>
              <a:rPr lang="en-US" dirty="0" smtClean="0"/>
              <a:t> </a:t>
            </a:r>
            <a:r>
              <a:rPr lang="en-US" dirty="0" err="1" smtClean="0"/>
              <a:t>echosounding</a:t>
            </a:r>
            <a:r>
              <a:rPr lang="en-US" dirty="0" smtClean="0"/>
              <a:t> (river bed) survey data</a:t>
            </a:r>
          </a:p>
          <a:p>
            <a:r>
              <a:rPr lang="de-DE" dirty="0" smtClean="0"/>
              <a:t>modelling </a:t>
            </a:r>
            <a:r>
              <a:rPr lang="de-DE" dirty="0" err="1" smtClean="0"/>
              <a:t>software</a:t>
            </a:r>
            <a:r>
              <a:rPr lang="de-DE" dirty="0" smtClean="0"/>
              <a:t>: HYDRO_AS-2D</a:t>
            </a:r>
          </a:p>
          <a:p>
            <a:r>
              <a:rPr lang="en-US" dirty="0" smtClean="0"/>
              <a:t>unsteady flow simulation of </a:t>
            </a:r>
            <a:br>
              <a:rPr lang="en-US" dirty="0" smtClean="0"/>
            </a:br>
            <a:r>
              <a:rPr lang="en-US" dirty="0" smtClean="0"/>
              <a:t>Q100 flood wave</a:t>
            </a:r>
          </a:p>
          <a:p>
            <a:r>
              <a:rPr lang="de-DE" dirty="0" err="1" smtClean="0"/>
              <a:t>Failure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mobile </a:t>
            </a:r>
            <a:r>
              <a:rPr lang="de-DE" dirty="0" err="1" smtClean="0"/>
              <a:t>defense</a:t>
            </a:r>
            <a:r>
              <a:rPr lang="de-DE" dirty="0" smtClean="0"/>
              <a:t> wall in Stein</a:t>
            </a:r>
          </a:p>
          <a:p>
            <a:pPr lvl="1"/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peak</a:t>
            </a:r>
            <a:r>
              <a:rPr lang="de-DE" dirty="0" smtClean="0"/>
              <a:t> </a:t>
            </a:r>
            <a:r>
              <a:rPr lang="de-DE" dirty="0" err="1" smtClean="0"/>
              <a:t>discharge</a:t>
            </a:r>
            <a:endParaRPr lang="de-DE" dirty="0" smtClean="0"/>
          </a:p>
          <a:p>
            <a:pPr lvl="1"/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peak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discharge</a:t>
            </a: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upright</a:t>
            </a:r>
            <a:r>
              <a:rPr lang="de-DE" dirty="0" smtClean="0"/>
              <a:t>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defense</a:t>
            </a:r>
            <a:r>
              <a:rPr lang="de-DE" dirty="0" smtClean="0"/>
              <a:t> wall</a:t>
            </a:r>
          </a:p>
          <a:p>
            <a:r>
              <a:rPr lang="de-DE" dirty="0" err="1" smtClean="0"/>
              <a:t>Failure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harbor</a:t>
            </a:r>
            <a:r>
              <a:rPr lang="de-DE" dirty="0" smtClean="0"/>
              <a:t> </a:t>
            </a: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closure</a:t>
            </a:r>
            <a:endParaRPr lang="de-DE" dirty="0" smtClean="0"/>
          </a:p>
          <a:p>
            <a:pPr lvl="1"/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peak</a:t>
            </a:r>
            <a:r>
              <a:rPr lang="de-DE" dirty="0" smtClean="0"/>
              <a:t> </a:t>
            </a:r>
            <a:r>
              <a:rPr lang="de-DE" dirty="0" err="1" smtClean="0"/>
              <a:t>discharge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3454" t="26675" r="16649" b="12629"/>
          <a:stretch>
            <a:fillRect/>
          </a:stretch>
        </p:blipFill>
        <p:spPr bwMode="auto">
          <a:xfrm>
            <a:off x="5194570" y="2753198"/>
            <a:ext cx="3794691" cy="2636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Hydrodynamic</a:t>
            </a:r>
            <a:r>
              <a:rPr lang="de-DE" b="1" dirty="0" smtClean="0"/>
              <a:t> Modelling</a:t>
            </a:r>
            <a:endParaRPr lang="de-DE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041" t="46778" r="66753" b="38144"/>
          <a:stretch>
            <a:fillRect/>
          </a:stretch>
        </p:blipFill>
        <p:spPr bwMode="auto">
          <a:xfrm>
            <a:off x="5124083" y="5745018"/>
            <a:ext cx="1801682" cy="85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4459" t="46778" r="39691" b="41849"/>
          <a:stretch>
            <a:fillRect/>
          </a:stretch>
        </p:blipFill>
        <p:spPr bwMode="auto">
          <a:xfrm>
            <a:off x="6991685" y="5876465"/>
            <a:ext cx="2018209" cy="70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614060"/>
            <a:ext cx="7772400" cy="457200"/>
          </a:xfrm>
        </p:spPr>
        <p:txBody>
          <a:bodyPr/>
          <a:lstStyle/>
          <a:p>
            <a:r>
              <a:rPr lang="de-DE" b="1" dirty="0" err="1" smtClean="0"/>
              <a:t>Risk</a:t>
            </a:r>
            <a:r>
              <a:rPr lang="de-DE" b="1" dirty="0" smtClean="0"/>
              <a:t> </a:t>
            </a:r>
            <a:r>
              <a:rPr lang="de-DE" b="1" dirty="0"/>
              <a:t>A</a:t>
            </a:r>
            <a:r>
              <a:rPr lang="de-DE" b="1" dirty="0" smtClean="0"/>
              <a:t>ssessment </a:t>
            </a:r>
            <a:r>
              <a:rPr lang="de-DE" b="1" dirty="0" err="1" smtClean="0"/>
              <a:t>Method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Settlement Area</a:t>
            </a:r>
            <a:endParaRPr lang="de-DE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217217" y="2253275"/>
            <a:ext cx="1988655" cy="83099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kern="0" dirty="0" err="1" smtClean="0">
                <a:latin typeface="+mj-lt"/>
              </a:rPr>
              <a:t>Municipal</a:t>
            </a:r>
            <a:r>
              <a:rPr lang="de-DE" b="1" kern="0" dirty="0" smtClean="0">
                <a:latin typeface="+mj-lt"/>
              </a:rPr>
              <a:t> </a:t>
            </a:r>
            <a:r>
              <a:rPr lang="de-DE" b="1" kern="0" dirty="0" err="1" smtClean="0">
                <a:latin typeface="+mj-lt"/>
              </a:rPr>
              <a:t>register</a:t>
            </a:r>
            <a:r>
              <a:rPr lang="de-DE" b="1" kern="0" dirty="0" smtClean="0">
                <a:latin typeface="+mj-lt"/>
              </a:rPr>
              <a:t> </a:t>
            </a:r>
            <a:r>
              <a:rPr lang="de-DE" b="1" kern="0" dirty="0" err="1" smtClean="0">
                <a:latin typeface="+mj-lt"/>
              </a:rPr>
              <a:t>data</a:t>
            </a:r>
            <a:endParaRPr lang="de-DE" b="1" dirty="0">
              <a:latin typeface="+mj-lt"/>
            </a:endParaRPr>
          </a:p>
        </p:txBody>
      </p:sp>
      <p:sp>
        <p:nvSpPr>
          <p:cNvPr id="8" name="Plus 7"/>
          <p:cNvSpPr/>
          <p:nvPr/>
        </p:nvSpPr>
        <p:spPr>
          <a:xfrm>
            <a:off x="2792529" y="2687908"/>
            <a:ext cx="914400" cy="9144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22493" t="20339" r="11896" b="21621"/>
          <a:stretch>
            <a:fillRect/>
          </a:stretch>
        </p:blipFill>
        <p:spPr bwMode="auto">
          <a:xfrm>
            <a:off x="3935367" y="2300140"/>
            <a:ext cx="3602056" cy="168993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8" name="Diagramm 17"/>
          <p:cNvGraphicFramePr>
            <a:graphicFrameLocks noGrp="1"/>
          </p:cNvGraphicFramePr>
          <p:nvPr/>
        </p:nvGraphicFramePr>
        <p:xfrm>
          <a:off x="292231" y="4350043"/>
          <a:ext cx="3176834" cy="2036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Plus 18"/>
          <p:cNvSpPr/>
          <p:nvPr/>
        </p:nvSpPr>
        <p:spPr>
          <a:xfrm>
            <a:off x="7765861" y="2687908"/>
            <a:ext cx="914400" cy="9144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574193" y="6177175"/>
            <a:ext cx="2791176" cy="47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 flipV="1">
            <a:off x="584462" y="4541430"/>
            <a:ext cx="5555" cy="16332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leich 26"/>
          <p:cNvSpPr/>
          <p:nvPr/>
        </p:nvSpPr>
        <p:spPr>
          <a:xfrm>
            <a:off x="3574600" y="4911084"/>
            <a:ext cx="914400" cy="914400"/>
          </a:xfrm>
          <a:prstGeom prst="mathEqual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28213" y="3197528"/>
            <a:ext cx="2571547" cy="83099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kern="0" dirty="0" smtClean="0">
                <a:latin typeface="+mj-lt"/>
              </a:rPr>
              <a:t>Statistical </a:t>
            </a:r>
            <a:r>
              <a:rPr lang="de-DE" b="1" kern="0" dirty="0" err="1" smtClean="0">
                <a:latin typeface="+mj-lt"/>
              </a:rPr>
              <a:t>data</a:t>
            </a:r>
            <a:endParaRPr lang="de-DE" b="1" kern="0" dirty="0" smtClean="0">
              <a:latin typeface="+mj-lt"/>
            </a:endParaRPr>
          </a:p>
          <a:p>
            <a:r>
              <a:rPr lang="de-DE" b="1" kern="0" dirty="0" err="1" smtClean="0">
                <a:latin typeface="+mj-lt"/>
              </a:rPr>
              <a:t>re</a:t>
            </a:r>
            <a:r>
              <a:rPr lang="de-DE" b="1" kern="0" dirty="0" smtClean="0">
                <a:latin typeface="+mj-lt"/>
              </a:rPr>
              <a:t> </a:t>
            </a:r>
            <a:r>
              <a:rPr lang="de-DE" b="1" kern="0" dirty="0" err="1" smtClean="0">
                <a:latin typeface="+mj-lt"/>
              </a:rPr>
              <a:t>property</a:t>
            </a:r>
            <a:r>
              <a:rPr lang="de-DE" b="1" kern="0" dirty="0" smtClean="0">
                <a:latin typeface="+mj-lt"/>
              </a:rPr>
              <a:t> </a:t>
            </a:r>
            <a:r>
              <a:rPr lang="de-DE" b="1" kern="0" dirty="0" err="1" smtClean="0">
                <a:latin typeface="+mj-lt"/>
              </a:rPr>
              <a:t>values</a:t>
            </a:r>
            <a:endParaRPr lang="de-DE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70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/>
              <a:t>DANUBE FLOODRISK - </a:t>
            </a:r>
            <a:r>
              <a:rPr lang="de-AT" b="1" dirty="0" err="1" smtClean="0"/>
              <a:t>Objectives</a:t>
            </a:r>
            <a:endParaRPr lang="de-AT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Overall:</a:t>
            </a:r>
          </a:p>
          <a:p>
            <a:r>
              <a:rPr lang="en-US" dirty="0" smtClean="0"/>
              <a:t>Improvement of the socio-economic conditions of the population in the Danube floodplain by flood risk mapping</a:t>
            </a:r>
          </a:p>
          <a:p>
            <a:pPr>
              <a:buNone/>
            </a:pPr>
            <a:r>
              <a:rPr lang="en-US" dirty="0" smtClean="0"/>
              <a:t>Long-term:</a:t>
            </a:r>
          </a:p>
          <a:p>
            <a:r>
              <a:rPr lang="en-US" dirty="0" smtClean="0"/>
              <a:t>Reducing the flood damage in the Danube floodplain</a:t>
            </a:r>
          </a:p>
          <a:p>
            <a:r>
              <a:rPr lang="en-US" dirty="0" smtClean="0"/>
              <a:t>Improving the long-term strategic planning framework for flood risk management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xmlns="" val="23587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658" t="22894" r="49106" b="28976"/>
          <a:stretch>
            <a:fillRect/>
          </a:stretch>
        </p:blipFill>
        <p:spPr bwMode="auto">
          <a:xfrm>
            <a:off x="3969830" y="2330604"/>
            <a:ext cx="5107290" cy="412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/>
              <a:t>DANUBE FLOODRISK - Facts</a:t>
            </a:r>
            <a:endParaRPr lang="de-AT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03/09-10/12</a:t>
            </a:r>
          </a:p>
          <a:p>
            <a:r>
              <a:rPr lang="de-AT" dirty="0" smtClean="0"/>
              <a:t>Budget 5,3 M€ </a:t>
            </a:r>
          </a:p>
          <a:p>
            <a:r>
              <a:rPr lang="de-AT" dirty="0" smtClean="0"/>
              <a:t>14 ERDF Partners </a:t>
            </a:r>
            <a:br>
              <a:rPr lang="de-AT" dirty="0" smtClean="0"/>
            </a:br>
            <a:r>
              <a:rPr lang="de-AT" dirty="0" err="1" smtClean="0"/>
              <a:t>from</a:t>
            </a:r>
            <a:r>
              <a:rPr lang="de-AT" dirty="0" smtClean="0"/>
              <a:t> 6 MS (AT, BG, </a:t>
            </a:r>
            <a:br>
              <a:rPr lang="de-AT" dirty="0" smtClean="0"/>
            </a:br>
            <a:r>
              <a:rPr lang="de-AT" dirty="0" smtClean="0"/>
              <a:t>HU, IT, RO, SK)</a:t>
            </a:r>
          </a:p>
          <a:p>
            <a:r>
              <a:rPr lang="de-AT" dirty="0" smtClean="0"/>
              <a:t>6 IPA Partners </a:t>
            </a:r>
            <a:r>
              <a:rPr lang="de-AT" dirty="0" err="1" smtClean="0"/>
              <a:t>from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2 countries (HR, RS)</a:t>
            </a:r>
          </a:p>
          <a:p>
            <a:r>
              <a:rPr lang="de-AT" dirty="0" smtClean="0"/>
              <a:t>5 </a:t>
            </a:r>
            <a:r>
              <a:rPr lang="de-AT" dirty="0" err="1" smtClean="0"/>
              <a:t>observers</a:t>
            </a:r>
            <a:r>
              <a:rPr lang="de-AT" dirty="0" smtClean="0"/>
              <a:t> </a:t>
            </a:r>
            <a:r>
              <a:rPr lang="de-AT" dirty="0" err="1" smtClean="0"/>
              <a:t>from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3 MS (AT, IT, DE)</a:t>
            </a:r>
          </a:p>
          <a:p>
            <a:r>
              <a:rPr lang="de-AT" dirty="0" smtClean="0"/>
              <a:t>LP: Mary-Jeanne Adler</a:t>
            </a:r>
            <a:br>
              <a:rPr lang="de-AT" dirty="0" smtClean="0"/>
            </a:br>
            <a:r>
              <a:rPr lang="de-AT" dirty="0" err="1" smtClean="0"/>
              <a:t>Ministry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Environment, RO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xmlns="" val="16316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/>
              <a:t>DANUBE FLOODRISK – Main </a:t>
            </a:r>
            <a:r>
              <a:rPr lang="de-AT" b="1" dirty="0" err="1" smtClean="0"/>
              <a:t>Results</a:t>
            </a:r>
            <a:endParaRPr lang="de-AT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Common </a:t>
            </a:r>
            <a:r>
              <a:rPr lang="de-AT" dirty="0" err="1" smtClean="0"/>
              <a:t>methodology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hazard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risk</a:t>
            </a:r>
            <a:r>
              <a:rPr lang="de-AT" dirty="0" smtClean="0"/>
              <a:t> </a:t>
            </a:r>
            <a:r>
              <a:rPr lang="de-AT" dirty="0" err="1" smtClean="0"/>
              <a:t>assessment</a:t>
            </a:r>
            <a:endParaRPr lang="de-AT" dirty="0" smtClean="0"/>
          </a:p>
          <a:p>
            <a:r>
              <a:rPr lang="de-AT" dirty="0" smtClean="0"/>
              <a:t>Common </a:t>
            </a:r>
            <a:r>
              <a:rPr lang="de-AT" dirty="0" err="1" smtClean="0"/>
              <a:t>database</a:t>
            </a:r>
            <a:r>
              <a:rPr lang="de-AT" dirty="0" smtClean="0"/>
              <a:t> </a:t>
            </a:r>
            <a:r>
              <a:rPr lang="de-AT" dirty="0" err="1" smtClean="0"/>
              <a:t>with</a:t>
            </a:r>
            <a:r>
              <a:rPr lang="de-AT" dirty="0" smtClean="0"/>
              <a:t> </a:t>
            </a:r>
            <a:r>
              <a:rPr lang="de-AT" dirty="0" err="1" smtClean="0"/>
              <a:t>hazard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risk</a:t>
            </a:r>
            <a:r>
              <a:rPr lang="de-AT" dirty="0" smtClean="0"/>
              <a:t> </a:t>
            </a:r>
            <a:r>
              <a:rPr lang="de-AT" dirty="0" err="1" smtClean="0"/>
              <a:t>maps</a:t>
            </a:r>
            <a:endParaRPr lang="de-AT" dirty="0" smtClean="0"/>
          </a:p>
          <a:p>
            <a:r>
              <a:rPr lang="de-AT" dirty="0" err="1" smtClean="0"/>
              <a:t>Danube</a:t>
            </a:r>
            <a:r>
              <a:rPr lang="de-AT" dirty="0" smtClean="0"/>
              <a:t> Atlas </a:t>
            </a:r>
            <a:r>
              <a:rPr lang="de-AT" dirty="0" err="1" smtClean="0"/>
              <a:t>with</a:t>
            </a:r>
            <a:r>
              <a:rPr lang="de-AT" dirty="0" smtClean="0"/>
              <a:t> </a:t>
            </a:r>
            <a:r>
              <a:rPr lang="de-AT" dirty="0" err="1" smtClean="0"/>
              <a:t>Hazard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Risk</a:t>
            </a:r>
            <a:r>
              <a:rPr lang="de-AT" dirty="0" smtClean="0"/>
              <a:t> </a:t>
            </a:r>
            <a:r>
              <a:rPr lang="de-AT" dirty="0" err="1" smtClean="0"/>
              <a:t>maps</a:t>
            </a:r>
            <a:endParaRPr lang="de-AT" dirty="0" smtClean="0"/>
          </a:p>
          <a:p>
            <a:r>
              <a:rPr lang="de-AT" dirty="0" smtClean="0"/>
              <a:t>8 Pilot Projects in AT, BG, IT, RO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xmlns="" val="17387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Location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Austrian Pilot Area</a:t>
            </a:r>
            <a:endParaRPr lang="de-DE" b="1" dirty="0"/>
          </a:p>
        </p:txBody>
      </p:sp>
      <p:pic>
        <p:nvPicPr>
          <p:cNvPr id="3" name="Grafik 2" descr="karte-oesterreic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25" y="2343150"/>
            <a:ext cx="3048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Gerade Verbindung mit Pfeil 4"/>
          <p:cNvCxnSpPr>
            <a:stCxn id="7" idx="3"/>
          </p:cNvCxnSpPr>
          <p:nvPr/>
        </p:nvCxnSpPr>
        <p:spPr>
          <a:xfrm flipV="1">
            <a:off x="6080125" y="2884603"/>
            <a:ext cx="2149475" cy="150642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8229600" y="2743200"/>
            <a:ext cx="301658" cy="1508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Inhaltsplatzhalter 3" descr="APSFR_NO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663" y="2333625"/>
            <a:ext cx="5732462" cy="4114800"/>
          </a:xfrm>
          <a:prstGeom prst="rect">
            <a:avLst/>
          </a:prstGeom>
          <a:ln w="28575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feil nach rechts 10"/>
          <p:cNvSpPr/>
          <p:nvPr/>
        </p:nvSpPr>
        <p:spPr>
          <a:xfrm rot="2062704">
            <a:off x="1233117" y="2904255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080124" y="4017821"/>
            <a:ext cx="3063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latin typeface="+mn-lt"/>
              </a:rPr>
              <a:t>Krems</a:t>
            </a:r>
            <a:r>
              <a:rPr lang="de-AT" sz="1600" dirty="0" smtClean="0">
                <a:latin typeface="+mn-lt"/>
              </a:rPr>
              <a:t>:</a:t>
            </a:r>
            <a:r>
              <a:rPr lang="de-AT" sz="16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de-AT" sz="1600" dirty="0" smtClean="0">
                <a:latin typeface="+mn-lt"/>
              </a:rPr>
              <a:t>Long-standing </a:t>
            </a:r>
            <a:r>
              <a:rPr lang="de-AT" sz="1600" dirty="0" err="1">
                <a:latin typeface="+mn-lt"/>
              </a:rPr>
              <a:t>flood</a:t>
            </a:r>
            <a:r>
              <a:rPr lang="de-AT" sz="1600" dirty="0">
                <a:latin typeface="+mn-lt"/>
              </a:rPr>
              <a:t> </a:t>
            </a:r>
            <a:r>
              <a:rPr lang="de-AT" sz="1600" dirty="0" err="1">
                <a:latin typeface="+mn-lt"/>
              </a:rPr>
              <a:t>experience</a:t>
            </a:r>
            <a:endParaRPr lang="de-AT" sz="1600" dirty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de-AT" sz="1600" dirty="0" smtClean="0">
                <a:latin typeface="+mn-lt"/>
              </a:rPr>
              <a:t>Inside APSFR</a:t>
            </a:r>
          </a:p>
          <a:p>
            <a:pPr marL="342900" indent="-342900">
              <a:buFontTx/>
              <a:buChar char="-"/>
            </a:pPr>
            <a:r>
              <a:rPr lang="de-AT" sz="1600" dirty="0" err="1" smtClean="0">
                <a:latin typeface="+mn-lt"/>
              </a:rPr>
              <a:t>Receptors</a:t>
            </a:r>
            <a:r>
              <a:rPr lang="de-AT" sz="1600" dirty="0" smtClean="0">
                <a:latin typeface="+mn-lt"/>
              </a:rPr>
              <a:t>:</a:t>
            </a:r>
          </a:p>
          <a:p>
            <a:pPr marL="800100" lvl="1" indent="-342900">
              <a:buFontTx/>
              <a:buChar char="-"/>
            </a:pPr>
            <a:r>
              <a:rPr lang="de-AT" sz="1600" dirty="0" smtClean="0">
                <a:latin typeface="+mn-lt"/>
              </a:rPr>
              <a:t>25,000 </a:t>
            </a:r>
            <a:r>
              <a:rPr lang="de-AT" sz="1600" dirty="0" err="1" smtClean="0">
                <a:latin typeface="+mn-lt"/>
              </a:rPr>
              <a:t>inhabitants</a:t>
            </a:r>
            <a:endParaRPr lang="de-AT" sz="1600" dirty="0" smtClean="0">
              <a:latin typeface="+mn-lt"/>
            </a:endParaRPr>
          </a:p>
          <a:p>
            <a:pPr marL="800100" lvl="1" indent="-342900">
              <a:buFontTx/>
              <a:buChar char="-"/>
            </a:pPr>
            <a:r>
              <a:rPr lang="de-AT" sz="1600" dirty="0" smtClean="0">
                <a:latin typeface="+mn-lt"/>
              </a:rPr>
              <a:t>Economy</a:t>
            </a:r>
          </a:p>
          <a:p>
            <a:pPr marL="800100" lvl="1" indent="-342900">
              <a:buFontTx/>
              <a:buChar char="-"/>
            </a:pPr>
            <a:r>
              <a:rPr lang="de-AT" sz="1600" dirty="0" smtClean="0">
                <a:latin typeface="+mn-lt"/>
              </a:rPr>
              <a:t>IPPC </a:t>
            </a:r>
            <a:r>
              <a:rPr lang="de-AT" sz="1600" dirty="0" err="1" smtClean="0">
                <a:latin typeface="+mn-lt"/>
              </a:rPr>
              <a:t>installations</a:t>
            </a:r>
            <a:endParaRPr lang="de-AT" sz="1600" dirty="0" smtClean="0">
              <a:latin typeface="+mn-lt"/>
            </a:endParaRPr>
          </a:p>
          <a:p>
            <a:pPr marL="800100" lvl="1" indent="-342900">
              <a:buFontTx/>
              <a:buChar char="-"/>
            </a:pPr>
            <a:r>
              <a:rPr lang="de-AT" sz="1600" dirty="0" smtClean="0">
                <a:latin typeface="+mn-lt"/>
              </a:rPr>
              <a:t>Cultural </a:t>
            </a:r>
            <a:r>
              <a:rPr lang="de-AT" sz="1600" dirty="0" err="1" smtClean="0">
                <a:latin typeface="+mn-lt"/>
              </a:rPr>
              <a:t>world</a:t>
            </a:r>
            <a:r>
              <a:rPr lang="de-AT" sz="1600" dirty="0" smtClean="0">
                <a:latin typeface="+mn-lt"/>
              </a:rPr>
              <a:t> </a:t>
            </a:r>
            <a:r>
              <a:rPr lang="de-AT" sz="1600" dirty="0" err="1" smtClean="0">
                <a:latin typeface="+mn-lt"/>
              </a:rPr>
              <a:t>heritage</a:t>
            </a:r>
            <a:endParaRPr lang="de-AT" sz="16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0723" y="1512903"/>
            <a:ext cx="7772400" cy="457200"/>
          </a:xfrm>
        </p:spPr>
        <p:txBody>
          <a:bodyPr/>
          <a:lstStyle/>
          <a:p>
            <a:r>
              <a:rPr lang="de-DE" b="1" dirty="0" smtClean="0"/>
              <a:t>The Story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/>
              <a:t>M</a:t>
            </a:r>
            <a:r>
              <a:rPr lang="de-DE" b="1" dirty="0" smtClean="0"/>
              <a:t>aking Krems a Pilot Area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042603"/>
            <a:ext cx="9014691" cy="4606771"/>
          </a:xfrm>
        </p:spPr>
        <p:txBody>
          <a:bodyPr/>
          <a:lstStyle/>
          <a:p>
            <a:pPr defTabSz="312738">
              <a:tabLst>
                <a:tab pos="2244725" algn="l"/>
              </a:tabLst>
            </a:pPr>
            <a:r>
              <a:rPr lang="de-DE" dirty="0" smtClean="0"/>
              <a:t>11/09-02/10	</a:t>
            </a:r>
            <a:r>
              <a:rPr lang="de-DE" dirty="0" err="1" smtClean="0"/>
              <a:t>environment</a:t>
            </a:r>
            <a:r>
              <a:rPr lang="de-DE" dirty="0" smtClean="0"/>
              <a:t> </a:t>
            </a:r>
            <a:r>
              <a:rPr lang="de-DE" dirty="0" err="1" smtClean="0"/>
              <a:t>ministry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province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Austria: 	</a:t>
            </a:r>
            <a:r>
              <a:rPr lang="de-DE" dirty="0" err="1" smtClean="0"/>
              <a:t>discussion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suitable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potentially</a:t>
            </a:r>
            <a:r>
              <a:rPr lang="de-DE" dirty="0" smtClean="0"/>
              <a:t> </a:t>
            </a:r>
            <a:r>
              <a:rPr lang="de-DE" dirty="0" err="1" smtClean="0"/>
              <a:t>willing</a:t>
            </a:r>
            <a:r>
              <a:rPr lang="de-DE" dirty="0" smtClean="0"/>
              <a:t> </a:t>
            </a:r>
            <a:r>
              <a:rPr lang="de-DE" dirty="0" err="1" smtClean="0"/>
              <a:t>pilot</a:t>
            </a:r>
            <a:r>
              <a:rPr lang="de-DE" dirty="0" smtClean="0"/>
              <a:t> 	</a:t>
            </a:r>
            <a:r>
              <a:rPr lang="de-DE" dirty="0" err="1" smtClean="0"/>
              <a:t>municipalities</a:t>
            </a:r>
            <a:r>
              <a:rPr lang="de-DE" dirty="0" smtClean="0"/>
              <a:t>  </a:t>
            </a:r>
            <a:r>
              <a:rPr lang="de-DE" dirty="0" smtClean="0">
                <a:solidFill>
                  <a:schemeClr val="accent2"/>
                </a:solidFill>
                <a:sym typeface="Wingdings" pitchFamily="2" charset="2"/>
              </a:rPr>
              <a:t> Krems?</a:t>
            </a:r>
            <a:endParaRPr lang="de-DE" dirty="0" smtClean="0">
              <a:solidFill>
                <a:schemeClr val="accent2"/>
              </a:solidFill>
            </a:endParaRPr>
          </a:p>
          <a:p>
            <a:pPr defTabSz="312738">
              <a:tabLst>
                <a:tab pos="2244725" algn="l"/>
              </a:tabLst>
            </a:pPr>
            <a:r>
              <a:rPr lang="de-DE" dirty="0" smtClean="0"/>
              <a:t>04/2010	1</a:t>
            </a:r>
            <a:r>
              <a:rPr lang="de-DE" baseline="30000" dirty="0" smtClean="0"/>
              <a:t>st</a:t>
            </a:r>
            <a:r>
              <a:rPr lang="de-DE" dirty="0" smtClean="0"/>
              <a:t> </a:t>
            </a:r>
            <a:r>
              <a:rPr lang="de-DE" dirty="0" err="1" smtClean="0"/>
              <a:t>meeting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Krems </a:t>
            </a:r>
            <a:r>
              <a:rPr lang="de-DE" dirty="0" err="1" smtClean="0"/>
              <a:t>municipality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getting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	OK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pilot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</a:t>
            </a:r>
            <a:r>
              <a:rPr lang="de-DE" dirty="0" smtClean="0">
                <a:solidFill>
                  <a:srgbClr val="FF0000"/>
                </a:solidFill>
              </a:rPr>
              <a:t>-  </a:t>
            </a:r>
            <a:r>
              <a:rPr lang="de-DE" dirty="0" err="1">
                <a:solidFill>
                  <a:srgbClr val="FF0000"/>
                </a:solidFill>
              </a:rPr>
              <a:t>no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cooperation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between</a:t>
            </a:r>
            <a:r>
              <a:rPr lang="de-DE" dirty="0">
                <a:solidFill>
                  <a:srgbClr val="FF0000"/>
                </a:solidFill>
              </a:rPr>
              <a:t> UBA-A </a:t>
            </a:r>
            <a:r>
              <a:rPr lang="de-DE" dirty="0" err="1">
                <a:solidFill>
                  <a:srgbClr val="FF0000"/>
                </a:solidFill>
              </a:rPr>
              <a:t>and</a:t>
            </a:r>
            <a:r>
              <a:rPr lang="de-DE" dirty="0">
                <a:solidFill>
                  <a:srgbClr val="FF0000"/>
                </a:solidFill>
              </a:rPr>
              <a:t> Krems so </a:t>
            </a:r>
            <a:r>
              <a:rPr lang="de-DE" dirty="0" err="1">
                <a:solidFill>
                  <a:srgbClr val="FF0000"/>
                </a:solidFill>
              </a:rPr>
              <a:t>far</a:t>
            </a:r>
            <a:r>
              <a:rPr lang="de-DE" dirty="0">
                <a:solidFill>
                  <a:srgbClr val="FF0000"/>
                </a:solidFill>
              </a:rPr>
              <a:t/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	</a:t>
            </a:r>
            <a:r>
              <a:rPr lang="de-DE" dirty="0" smtClean="0">
                <a:solidFill>
                  <a:srgbClr val="00B050"/>
                </a:solidFill>
                <a:sym typeface="Wingdings" pitchFamily="2" charset="2"/>
              </a:rPr>
              <a:t>+ </a:t>
            </a:r>
            <a:r>
              <a:rPr lang="de-DE" dirty="0" err="1" smtClean="0">
                <a:solidFill>
                  <a:srgbClr val="00B050"/>
                </a:solidFill>
                <a:sym typeface="Wingdings" pitchFamily="2" charset="2"/>
              </a:rPr>
              <a:t>known</a:t>
            </a:r>
            <a:r>
              <a:rPr lang="de-DE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sym typeface="Wingdings" pitchFamily="2" charset="2"/>
              </a:rPr>
              <a:t>and</a:t>
            </a:r>
            <a:r>
              <a:rPr lang="de-DE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sym typeface="Wingdings" pitchFamily="2" charset="2"/>
              </a:rPr>
              <a:t>trusted</a:t>
            </a:r>
            <a:r>
              <a:rPr lang="de-DE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sym typeface="Wingdings" pitchFamily="2" charset="2"/>
              </a:rPr>
              <a:t>province</a:t>
            </a:r>
            <a:r>
              <a:rPr lang="de-DE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sym typeface="Wingdings" pitchFamily="2" charset="2"/>
              </a:rPr>
              <a:t>representative</a:t>
            </a:r>
            <a:r>
              <a:rPr lang="de-DE" dirty="0" smtClean="0">
                <a:solidFill>
                  <a:srgbClr val="00B050"/>
                </a:solidFill>
              </a:rPr>
              <a:t/>
            </a:r>
            <a:br>
              <a:rPr lang="de-DE" dirty="0" smtClean="0">
                <a:solidFill>
                  <a:srgbClr val="00B050"/>
                </a:solidFill>
              </a:rPr>
            </a:br>
            <a:r>
              <a:rPr lang="de-DE" dirty="0" smtClean="0"/>
              <a:t>	</a:t>
            </a:r>
            <a:r>
              <a:rPr lang="de-DE" dirty="0" smtClean="0">
                <a:solidFill>
                  <a:srgbClr val="00B050"/>
                </a:solidFill>
              </a:rPr>
              <a:t>+ </a:t>
            </a:r>
            <a:r>
              <a:rPr lang="de-DE" dirty="0" err="1" smtClean="0">
                <a:solidFill>
                  <a:srgbClr val="00B050"/>
                </a:solidFill>
              </a:rPr>
              <a:t>support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of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administration</a:t>
            </a:r>
            <a:r>
              <a:rPr lang="de-DE" dirty="0" smtClean="0">
                <a:solidFill>
                  <a:srgbClr val="00B050"/>
                </a:solidFill>
              </a:rPr>
              <a:t/>
            </a:r>
            <a:br>
              <a:rPr lang="de-DE" dirty="0" smtClean="0">
                <a:solidFill>
                  <a:srgbClr val="00B050"/>
                </a:solidFill>
              </a:rPr>
            </a:br>
            <a:r>
              <a:rPr lang="de-DE" dirty="0" smtClean="0">
                <a:solidFill>
                  <a:srgbClr val="00B050"/>
                </a:solidFill>
              </a:rPr>
              <a:t>	</a:t>
            </a:r>
            <a:r>
              <a:rPr lang="de-DE" dirty="0" smtClean="0">
                <a:solidFill>
                  <a:srgbClr val="FF0000"/>
                </a:solidFill>
                <a:sym typeface="Wingdings" pitchFamily="2" charset="2"/>
              </a:rPr>
              <a:t>-  </a:t>
            </a:r>
            <a:r>
              <a:rPr lang="de-DE" dirty="0" err="1">
                <a:solidFill>
                  <a:srgbClr val="FF0000"/>
                </a:solidFill>
              </a:rPr>
              <a:t>political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reservations</a:t>
            </a:r>
            <a:r>
              <a:rPr lang="de-DE" dirty="0" smtClean="0">
                <a:solidFill>
                  <a:srgbClr val="FF0000"/>
                </a:solidFill>
              </a:rPr>
              <a:t>, strong </a:t>
            </a:r>
            <a:r>
              <a:rPr lang="de-DE" dirty="0" err="1" smtClean="0">
                <a:solidFill>
                  <a:srgbClr val="FF0000"/>
                </a:solidFill>
              </a:rPr>
              <a:t>skepticism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/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	</a:t>
            </a:r>
            <a:r>
              <a:rPr lang="de-DE" dirty="0" smtClean="0">
                <a:solidFill>
                  <a:schemeClr val="accent2"/>
                </a:solidFill>
                <a:sym typeface="Wingdings" pitchFamily="2" charset="2"/>
              </a:rPr>
              <a:t> </a:t>
            </a:r>
            <a:r>
              <a:rPr lang="de-DE" dirty="0" err="1" smtClean="0">
                <a:solidFill>
                  <a:schemeClr val="accent2"/>
                </a:solidFill>
              </a:rPr>
              <a:t>trust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building</a:t>
            </a:r>
            <a:r>
              <a:rPr lang="de-DE" dirty="0" smtClean="0">
                <a:solidFill>
                  <a:schemeClr val="accent2"/>
                </a:solidFill>
              </a:rPr>
              <a:t>: </a:t>
            </a:r>
            <a:r>
              <a:rPr lang="de-DE" dirty="0" err="1" smtClean="0">
                <a:solidFill>
                  <a:schemeClr val="accent2"/>
                </a:solidFill>
              </a:rPr>
              <a:t>experiences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from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other</a:t>
            </a:r>
            <a:r>
              <a:rPr lang="de-DE" dirty="0" smtClean="0">
                <a:solidFill>
                  <a:schemeClr val="accent2"/>
                </a:solidFill>
              </a:rPr>
              <a:t> 		</a:t>
            </a:r>
            <a:r>
              <a:rPr lang="de-DE" dirty="0" err="1" smtClean="0">
                <a:solidFill>
                  <a:schemeClr val="accent2"/>
                </a:solidFill>
              </a:rPr>
              <a:t>stakeholder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involvement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projects</a:t>
            </a:r>
            <a:r>
              <a:rPr lang="de-DE" dirty="0" smtClean="0">
                <a:solidFill>
                  <a:schemeClr val="accent2"/>
                </a:solidFill>
              </a:rPr>
              <a:t>, </a:t>
            </a:r>
            <a:r>
              <a:rPr lang="de-DE" dirty="0" err="1" smtClean="0">
                <a:solidFill>
                  <a:schemeClr val="accent2"/>
                </a:solidFill>
              </a:rPr>
              <a:t>rules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for</a:t>
            </a:r>
            <a:r>
              <a:rPr lang="de-DE" dirty="0" smtClean="0">
                <a:solidFill>
                  <a:schemeClr val="accent2"/>
                </a:solidFill>
              </a:rPr>
              <a:t> 		</a:t>
            </a:r>
            <a:r>
              <a:rPr lang="de-DE" dirty="0" err="1" smtClean="0">
                <a:solidFill>
                  <a:schemeClr val="accent2"/>
                </a:solidFill>
              </a:rPr>
              <a:t>cooperation</a:t>
            </a:r>
            <a:endParaRPr lang="de-DE" dirty="0" smtClean="0">
              <a:solidFill>
                <a:schemeClr val="accent2"/>
              </a:solidFill>
              <a:sym typeface="Wingdings" pitchFamily="2" charset="2"/>
            </a:endParaRPr>
          </a:p>
          <a:p>
            <a:pPr defTabSz="831850">
              <a:buNone/>
              <a:tabLst>
                <a:tab pos="1793875" algn="l"/>
              </a:tabLst>
            </a:pPr>
            <a:r>
              <a:rPr lang="de-DE" sz="2200" dirty="0" smtClean="0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 </a:t>
            </a:r>
            <a:r>
              <a:rPr lang="de-DE" sz="2200" dirty="0" err="1" smtClean="0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agreement</a:t>
            </a:r>
            <a:r>
              <a:rPr lang="de-DE" sz="2200" dirty="0" smtClean="0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 </a:t>
            </a:r>
            <a:r>
              <a:rPr lang="de-DE" sz="2200" dirty="0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on </a:t>
            </a:r>
            <a:r>
              <a:rPr lang="de-DE" sz="2200" dirty="0" err="1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flood</a:t>
            </a:r>
            <a:r>
              <a:rPr lang="de-DE" sz="2200" dirty="0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 </a:t>
            </a:r>
            <a:r>
              <a:rPr lang="de-DE" sz="2200" dirty="0" err="1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scenarios</a:t>
            </a:r>
            <a:r>
              <a:rPr lang="de-DE" sz="2200" dirty="0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 </a:t>
            </a:r>
            <a:r>
              <a:rPr lang="de-DE" sz="2200" dirty="0" smtClean="0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&amp; </a:t>
            </a:r>
            <a:r>
              <a:rPr lang="de-DE" sz="2200" dirty="0" err="1" smtClean="0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support</a:t>
            </a:r>
            <a:r>
              <a:rPr lang="de-DE" sz="2200" dirty="0" smtClean="0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 </a:t>
            </a:r>
            <a:r>
              <a:rPr lang="de-DE" sz="2200" dirty="0" err="1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of</a:t>
            </a:r>
            <a:r>
              <a:rPr lang="de-DE" sz="2200" dirty="0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 </a:t>
            </a:r>
            <a:r>
              <a:rPr lang="de-DE" sz="2200" dirty="0" err="1">
                <a:solidFill>
                  <a:schemeClr val="accent2"/>
                </a:solidFill>
                <a:ea typeface="+mn-ea"/>
                <a:cs typeface="+mn-cs"/>
                <a:sym typeface="Wingdings" pitchFamily="2" charset="2"/>
              </a:rPr>
              <a:t>municipality</a:t>
            </a:r>
            <a:endParaRPr lang="de-DE" sz="2200" dirty="0">
              <a:solidFill>
                <a:schemeClr val="accent2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1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Investigated</a:t>
            </a:r>
            <a:r>
              <a:rPr lang="de-DE" b="1" dirty="0" smtClean="0"/>
              <a:t> Scenarios</a:t>
            </a:r>
            <a:endParaRPr lang="de-DE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0773" t="17160" r="37369" b="10889"/>
          <a:stretch>
            <a:fillRect/>
          </a:stretch>
        </p:blipFill>
        <p:spPr bwMode="auto">
          <a:xfrm rot="5400000">
            <a:off x="4051755" y="837215"/>
            <a:ext cx="3500890" cy="632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4246" t="82266" r="31650" b="10889"/>
          <a:stretch>
            <a:fillRect/>
          </a:stretch>
        </p:blipFill>
        <p:spPr bwMode="auto">
          <a:xfrm rot="5400000">
            <a:off x="6409099" y="5715364"/>
            <a:ext cx="829559" cy="110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7409493" y="5788058"/>
            <a:ext cx="1391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+mj-lt"/>
              </a:rPr>
              <a:t>HQ1000</a:t>
            </a:r>
          </a:p>
          <a:p>
            <a:r>
              <a:rPr lang="de-DE" sz="1400" dirty="0" smtClean="0">
                <a:latin typeface="+mj-lt"/>
              </a:rPr>
              <a:t>HQ100</a:t>
            </a:r>
          </a:p>
          <a:p>
            <a:r>
              <a:rPr lang="de-DE" sz="1400" dirty="0" smtClean="0">
                <a:latin typeface="+mj-lt"/>
              </a:rPr>
              <a:t>HQ100 mobile</a:t>
            </a:r>
          </a:p>
          <a:p>
            <a:r>
              <a:rPr lang="de-DE" sz="1400" dirty="0" smtClean="0">
                <a:latin typeface="+mj-lt"/>
              </a:rPr>
              <a:t>HQ100 </a:t>
            </a:r>
            <a:r>
              <a:rPr lang="de-DE" sz="1400" dirty="0" err="1" smtClean="0">
                <a:latin typeface="+mj-lt"/>
              </a:rPr>
              <a:t>tributary</a:t>
            </a:r>
            <a:endParaRPr lang="de-DE" sz="1400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3122" y="2243579"/>
            <a:ext cx="2469822" cy="13234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+mj-lt"/>
              </a:rPr>
              <a:t>Failure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of</a:t>
            </a:r>
            <a:r>
              <a:rPr lang="de-DE" sz="1600" dirty="0" smtClean="0">
                <a:latin typeface="+mj-lt"/>
              </a:rPr>
              <a:t> mobile </a:t>
            </a:r>
            <a:r>
              <a:rPr lang="de-DE" sz="1600" dirty="0" err="1" smtClean="0">
                <a:latin typeface="+mj-lt"/>
              </a:rPr>
              <a:t>defense</a:t>
            </a:r>
            <a:r>
              <a:rPr lang="de-DE" sz="1600" dirty="0" smtClean="0">
                <a:latin typeface="+mj-lt"/>
              </a:rPr>
              <a:t> wall in </a:t>
            </a:r>
            <a:r>
              <a:rPr lang="de-DE" sz="1600" dirty="0" err="1" smtClean="0">
                <a:latin typeface="+mj-lt"/>
              </a:rPr>
              <a:t>settlement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area</a:t>
            </a:r>
            <a:r>
              <a:rPr lang="de-DE" sz="1600" dirty="0" smtClean="0">
                <a:latin typeface="+mj-lt"/>
              </a:rPr>
              <a:t>, </a:t>
            </a:r>
            <a:br>
              <a:rPr lang="de-DE" sz="1600" dirty="0" smtClean="0">
                <a:latin typeface="+mj-lt"/>
              </a:rPr>
            </a:br>
            <a:r>
              <a:rPr lang="de-DE" sz="1600" dirty="0" err="1" smtClean="0">
                <a:latin typeface="+mj-lt"/>
              </a:rPr>
              <a:t>adverse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consequences</a:t>
            </a:r>
            <a:r>
              <a:rPr lang="de-DE" sz="1600" dirty="0" smtClean="0">
                <a:latin typeface="+mj-lt"/>
              </a:rPr>
              <a:t> </a:t>
            </a:r>
          </a:p>
          <a:p>
            <a:r>
              <a:rPr lang="de-DE" sz="1600" dirty="0" err="1" smtClean="0">
                <a:latin typeface="+mj-lt"/>
              </a:rPr>
              <a:t>to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population</a:t>
            </a:r>
            <a:r>
              <a:rPr lang="de-DE" sz="1600" dirty="0" smtClean="0">
                <a:latin typeface="+mj-lt"/>
              </a:rPr>
              <a:t>, </a:t>
            </a:r>
            <a:r>
              <a:rPr lang="de-DE" sz="1600" dirty="0" err="1" smtClean="0">
                <a:latin typeface="+mj-lt"/>
              </a:rPr>
              <a:t>economy</a:t>
            </a:r>
            <a:r>
              <a:rPr lang="de-DE" sz="1600" dirty="0" smtClean="0">
                <a:latin typeface="+mj-lt"/>
              </a:rPr>
              <a:t>, </a:t>
            </a:r>
            <a:r>
              <a:rPr lang="de-DE" sz="1600" dirty="0" err="1" smtClean="0">
                <a:latin typeface="+mj-lt"/>
              </a:rPr>
              <a:t>culture</a:t>
            </a:r>
            <a:endParaRPr lang="de-DE" sz="1600" dirty="0"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167407" y="3487917"/>
            <a:ext cx="772997" cy="7635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/>
          <p:cNvCxnSpPr>
            <a:stCxn id="6" idx="3"/>
            <a:endCxn id="7" idx="1"/>
          </p:cNvCxnSpPr>
          <p:nvPr/>
        </p:nvCxnSpPr>
        <p:spPr>
          <a:xfrm>
            <a:off x="2582944" y="2905299"/>
            <a:ext cx="697666" cy="69444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24120" y="4347328"/>
            <a:ext cx="2469822" cy="107721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+mj-lt"/>
              </a:rPr>
              <a:t>Failure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of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harbor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gate</a:t>
            </a:r>
            <a:r>
              <a:rPr lang="de-DE" sz="1600" dirty="0" smtClean="0">
                <a:latin typeface="+mj-lt"/>
              </a:rPr>
              <a:t>,</a:t>
            </a:r>
            <a:br>
              <a:rPr lang="de-DE" sz="1600" dirty="0" smtClean="0">
                <a:latin typeface="+mj-lt"/>
              </a:rPr>
            </a:br>
            <a:r>
              <a:rPr lang="de-DE" sz="1600" dirty="0" err="1" smtClean="0">
                <a:latin typeface="+mj-lt"/>
              </a:rPr>
              <a:t>adverse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consequences</a:t>
            </a:r>
            <a:r>
              <a:rPr lang="de-DE" sz="1600" dirty="0" smtClean="0">
                <a:latin typeface="+mj-lt"/>
              </a:rPr>
              <a:t> </a:t>
            </a:r>
          </a:p>
          <a:p>
            <a:r>
              <a:rPr lang="de-DE" sz="1600" dirty="0" err="1" smtClean="0">
                <a:latin typeface="+mj-lt"/>
              </a:rPr>
              <a:t>to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economy</a:t>
            </a:r>
            <a:r>
              <a:rPr lang="de-DE" sz="1600" dirty="0" smtClean="0">
                <a:latin typeface="+mj-lt"/>
              </a:rPr>
              <a:t>, </a:t>
            </a:r>
            <a:r>
              <a:rPr lang="de-DE" sz="1600" dirty="0" err="1" smtClean="0">
                <a:latin typeface="+mj-lt"/>
              </a:rPr>
              <a:t>environment</a:t>
            </a:r>
            <a:r>
              <a:rPr lang="de-DE" sz="1600" dirty="0" smtClean="0">
                <a:latin typeface="+mj-lt"/>
              </a:rPr>
              <a:t> (3 IPPC </a:t>
            </a:r>
            <a:r>
              <a:rPr lang="de-DE" sz="1600" dirty="0" err="1" smtClean="0">
                <a:latin typeface="+mj-lt"/>
              </a:rPr>
              <a:t>companies</a:t>
            </a:r>
            <a:r>
              <a:rPr lang="de-DE" sz="1600" dirty="0" smtClean="0">
                <a:latin typeface="+mj-lt"/>
              </a:rPr>
              <a:t>)</a:t>
            </a:r>
            <a:endParaRPr lang="de-DE" sz="1600" dirty="0">
              <a:latin typeface="+mj-lt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761350" y="3432927"/>
            <a:ext cx="772997" cy="7635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13"/>
          <p:cNvCxnSpPr>
            <a:endCxn id="10" idx="3"/>
          </p:cNvCxnSpPr>
          <p:nvPr/>
        </p:nvCxnSpPr>
        <p:spPr>
          <a:xfrm flipH="1">
            <a:off x="2593942" y="3999908"/>
            <a:ext cx="3208258" cy="88602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199857" y="6060912"/>
            <a:ext cx="2008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+mj-lt"/>
              </a:rPr>
              <a:t>Existing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flood</a:t>
            </a:r>
            <a:r>
              <a:rPr lang="de-DE" sz="1400" dirty="0" smtClean="0">
                <a:latin typeface="+mj-lt"/>
              </a:rPr>
              <a:t> </a:t>
            </a:r>
            <a:r>
              <a:rPr lang="de-DE" sz="1400" dirty="0" err="1" smtClean="0">
                <a:latin typeface="+mj-lt"/>
              </a:rPr>
              <a:t>protection</a:t>
            </a:r>
            <a:endParaRPr lang="de-DE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0723" y="1512903"/>
            <a:ext cx="7772400" cy="457200"/>
          </a:xfrm>
        </p:spPr>
        <p:txBody>
          <a:bodyPr/>
          <a:lstStyle/>
          <a:p>
            <a:r>
              <a:rPr lang="de-DE" b="1" dirty="0" smtClean="0"/>
              <a:t>Start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Stakeholder</a:t>
            </a:r>
            <a:r>
              <a:rPr lang="de-DE" b="1" dirty="0" smtClean="0"/>
              <a:t> Workshops</a:t>
            </a:r>
            <a:endParaRPr lang="de-DE" b="1" dirty="0"/>
          </a:p>
        </p:txBody>
      </p:sp>
      <p:sp>
        <p:nvSpPr>
          <p:cNvPr id="6" name="Rechteck 5"/>
          <p:cNvSpPr/>
          <p:nvPr/>
        </p:nvSpPr>
        <p:spPr>
          <a:xfrm>
            <a:off x="4904502" y="3842327"/>
            <a:ext cx="2022771" cy="3694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4904501" y="5832763"/>
            <a:ext cx="738917" cy="74352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042603"/>
            <a:ext cx="9014691" cy="4606771"/>
          </a:xfrm>
        </p:spPr>
        <p:txBody>
          <a:bodyPr/>
          <a:lstStyle/>
          <a:p>
            <a:pPr marL="1163638" indent="-1163638" defTabSz="312738">
              <a:buNone/>
              <a:tabLst>
                <a:tab pos="1252538" algn="l"/>
              </a:tabLst>
            </a:pPr>
            <a:r>
              <a:rPr lang="de-DE" dirty="0" smtClean="0"/>
              <a:t>10/2011	</a:t>
            </a:r>
            <a:r>
              <a:rPr lang="en-US" dirty="0"/>
              <a:t>Presentation of </a:t>
            </a:r>
            <a:r>
              <a:rPr lang="en-US" dirty="0" smtClean="0"/>
              <a:t>hazard </a:t>
            </a:r>
            <a:r>
              <a:rPr lang="en-US" dirty="0"/>
              <a:t>results to municipality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Agreement on harbor </a:t>
            </a:r>
            <a:r>
              <a:rPr lang="en-US" dirty="0"/>
              <a:t>stakeholder </a:t>
            </a:r>
            <a:r>
              <a:rPr lang="en-US" dirty="0" smtClean="0"/>
              <a:t>involvement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Agreement on risk </a:t>
            </a:r>
            <a:r>
              <a:rPr lang="en-US" dirty="0"/>
              <a:t>mapping for settlement area </a:t>
            </a:r>
            <a:r>
              <a:rPr lang="en-US" dirty="0" smtClean="0"/>
              <a:t>and on stakeholder </a:t>
            </a:r>
            <a:r>
              <a:rPr lang="en-US" dirty="0"/>
              <a:t>and </a:t>
            </a:r>
            <a:r>
              <a:rPr lang="en-US" dirty="0" smtClean="0"/>
              <a:t>broad public involvement </a:t>
            </a:r>
            <a:r>
              <a:rPr lang="en-US" dirty="0" smtClean="0">
                <a:sym typeface="Wingdings" pitchFamily="2" charset="2"/>
              </a:rPr>
              <a:t> </a:t>
            </a:r>
            <a:r>
              <a:rPr lang="en-US" dirty="0" smtClean="0"/>
              <a:t>positive atmosphere</a:t>
            </a:r>
          </a:p>
          <a:p>
            <a:pPr marL="0" indent="0" defTabSz="312738">
              <a:buNone/>
              <a:tabLst>
                <a:tab pos="1163638" algn="l"/>
              </a:tabLst>
            </a:pPr>
            <a:r>
              <a:rPr lang="en-US" dirty="0" smtClean="0"/>
              <a:t>11/2011	1</a:t>
            </a:r>
            <a:r>
              <a:rPr lang="en-US" baseline="30000" dirty="0" smtClean="0"/>
              <a:t>st</a:t>
            </a:r>
            <a:r>
              <a:rPr lang="en-US" dirty="0" smtClean="0"/>
              <a:t> Stakeholder Workshop at VOEST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olidFill>
                  <a:srgbClr val="00B050"/>
                </a:solidFill>
              </a:rPr>
              <a:t>+ municipality as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	door opener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	+ one strong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	company supporter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	(“Local champion”)</a:t>
            </a:r>
          </a:p>
          <a:p>
            <a:pPr marL="0" indent="0" defTabSz="312738">
              <a:buNone/>
              <a:tabLst>
                <a:tab pos="1163638" algn="l"/>
              </a:tabLst>
            </a:pP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sz="2000" dirty="0" smtClean="0">
                <a:sym typeface="Wingdings" pitchFamily="2" charset="2"/>
              </a:rPr>
              <a:t> companies decided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meet</a:t>
            </a:r>
            <a:r>
              <a:rPr lang="de-DE" sz="2000" dirty="0"/>
              <a:t> </a:t>
            </a:r>
            <a:r>
              <a:rPr lang="de-DE" sz="2000" dirty="0" err="1" smtClean="0"/>
              <a:t>internally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/>
              <a:t>define</a:t>
            </a:r>
            <a:r>
              <a:rPr lang="de-DE" sz="2000" dirty="0"/>
              <a:t> </a:t>
            </a:r>
            <a:r>
              <a:rPr lang="de-DE" sz="2000" dirty="0" err="1" smtClean="0"/>
              <a:t>suggestions</a:t>
            </a:r>
            <a:r>
              <a:rPr lang="de-DE" sz="2000" dirty="0" smtClean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 smtClean="0"/>
              <a:t>risk</a:t>
            </a:r>
            <a:r>
              <a:rPr lang="de-DE" sz="2000" dirty="0" smtClean="0"/>
              <a:t> </a:t>
            </a:r>
            <a:r>
              <a:rPr lang="de-DE" sz="2000" dirty="0" err="1" smtClean="0"/>
              <a:t>assessment</a:t>
            </a:r>
            <a:endParaRPr lang="de-DE" sz="2200" dirty="0"/>
          </a:p>
        </p:txBody>
      </p:sp>
      <p:pic>
        <p:nvPicPr>
          <p:cNvPr id="5" name="Picture 2" descr="\\umweltbundesamt.at\projekte\3000\3300_Danube_FloodRisk\Intern\Arbeitspakete\WP7_A8271_Pilots\7_2_PilotProject\AT\Meetings\Krems_20111124\Fotos\DSCF6027.jpg_ne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4502" y="3842326"/>
            <a:ext cx="4193310" cy="297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59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rbel"/>
        <a:ea typeface=""/>
        <a:cs typeface=""/>
      </a:majorFont>
      <a:minorFont>
        <a:latin typeface="Humanst521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427</Words>
  <Application>Microsoft Office PowerPoint</Application>
  <PresentationFormat>Экран (4:3)</PresentationFormat>
  <Paragraphs>105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Default Design</vt:lpstr>
      <vt:lpstr>Слайд 1</vt:lpstr>
      <vt:lpstr>Слайд 2</vt:lpstr>
      <vt:lpstr>DANUBE FLOODRISK - Objectives</vt:lpstr>
      <vt:lpstr>DANUBE FLOODRISK - Facts</vt:lpstr>
      <vt:lpstr>DANUBE FLOODRISK – Main Results</vt:lpstr>
      <vt:lpstr>Location of Austrian Pilot Area</vt:lpstr>
      <vt:lpstr>The Story of Making Krems a Pilot Area</vt:lpstr>
      <vt:lpstr>Investigated Scenarios</vt:lpstr>
      <vt:lpstr>Start of Stakeholder Workshops</vt:lpstr>
      <vt:lpstr>Further Harbor Stakeholder Workshops</vt:lpstr>
      <vt:lpstr>Risk Assessment Method for Harbor</vt:lpstr>
      <vt:lpstr>Harbor Hazard and Risk Map</vt:lpstr>
      <vt:lpstr>Settlement Area Stakeholder Workshop</vt:lpstr>
      <vt:lpstr>Public Participation Event and Final Meeting</vt:lpstr>
      <vt:lpstr>Settlement Hazard and Risk Map 1 (wo 2nd D-L)</vt:lpstr>
      <vt:lpstr>Слайд 16</vt:lpstr>
      <vt:lpstr>Conclusions from Pilot</vt:lpstr>
      <vt:lpstr>Conclusions from DANUBE FLOODRISK  for Danube Region Strategy</vt:lpstr>
      <vt:lpstr>Thanks for the excellent support  to our pilot project</vt:lpstr>
      <vt:lpstr>Hydrodynamic Modelling</vt:lpstr>
      <vt:lpstr>Risk Assessment Method for Settlement Area</vt:lpstr>
    </vt:vector>
  </TitlesOfParts>
  <Company>CESEP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strategy</dc:title>
  <dc:creator>Marian Dragoi</dc:creator>
  <cp:lastModifiedBy>User</cp:lastModifiedBy>
  <cp:revision>258</cp:revision>
  <dcterms:created xsi:type="dcterms:W3CDTF">2009-08-23T14:21:49Z</dcterms:created>
  <dcterms:modified xsi:type="dcterms:W3CDTF">2019-09-11T13:54:41Z</dcterms:modified>
</cp:coreProperties>
</file>