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80" r:id="rId3"/>
    <p:sldId id="292" r:id="rId4"/>
    <p:sldId id="282" r:id="rId5"/>
    <p:sldId id="291" r:id="rId6"/>
    <p:sldId id="261" r:id="rId7"/>
    <p:sldId id="257" r:id="rId8"/>
    <p:sldId id="262" r:id="rId9"/>
    <p:sldId id="289" r:id="rId10"/>
    <p:sldId id="290" r:id="rId11"/>
    <p:sldId id="268" r:id="rId12"/>
    <p:sldId id="285" r:id="rId13"/>
    <p:sldId id="286" r:id="rId14"/>
    <p:sldId id="274" r:id="rId15"/>
    <p:sldId id="287" r:id="rId16"/>
    <p:sldId id="288" r:id="rId17"/>
    <p:sldId id="279" r:id="rId18"/>
  </p:sldIdLst>
  <p:sldSz cx="9144000" cy="6858000" type="screen4x3"/>
  <p:notesSz cx="6858000" cy="9144000"/>
  <p:defaultTextStyle>
    <a:defPPr>
      <a:defRPr lang="hu-H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1A16"/>
    <a:srgbClr val="C64413"/>
    <a:srgbClr val="EAEAEA"/>
    <a:srgbClr val="585657"/>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60" autoAdjust="0"/>
  </p:normalViewPr>
  <p:slideViewPr>
    <p:cSldViewPr>
      <p:cViewPr>
        <p:scale>
          <a:sx n="75" d="100"/>
          <a:sy n="75" d="100"/>
        </p:scale>
        <p:origin x="-36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2022"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hu-HU"/>
          </a:p>
        </p:txBody>
      </p:sp>
      <p:sp>
        <p:nvSpPr>
          <p:cNvPr id="3" name="Dátum hely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A577BC4-E9B1-4565-9479-05DD982CB0BD}" type="datetimeFigureOut">
              <a:rPr lang="hu-HU"/>
              <a:pPr>
                <a:defRPr/>
              </a:pPr>
              <a:t>2019. 09. 11.</a:t>
            </a:fld>
            <a:endParaRPr lang="hu-HU"/>
          </a:p>
        </p:txBody>
      </p:sp>
      <p:sp>
        <p:nvSpPr>
          <p:cNvPr id="4" name="Élőláb hely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hu-HU"/>
          </a:p>
        </p:txBody>
      </p:sp>
      <p:sp>
        <p:nvSpPr>
          <p:cNvPr id="5" name="Dia számának hely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07F2D4C-25A4-4511-8CFA-A2C9FEFADF77}" type="slidenum">
              <a:rPr lang="hu-HU"/>
              <a:pPr>
                <a:defRPr/>
              </a:pPr>
              <a:t>‹#›</a:t>
            </a:fld>
            <a:endParaRPr lang="hu-H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6FA6EBE-D904-4CC0-8C42-8960785B1D67}" type="datetimeFigureOut">
              <a:rPr lang="hu-HU"/>
              <a:pPr>
                <a:defRPr/>
              </a:pPr>
              <a:t>2019. 09. 11.</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hu-HU" noProof="0"/>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endParaRPr lang="hu-HU" noProof="0"/>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A21D233-4517-4F63-B62F-FD60952F76F8}" type="slidenum">
              <a:rPr lang="hu-HU"/>
              <a:pPr>
                <a:defRPr/>
              </a:pPr>
              <a:t>‹#›</a:t>
            </a:fld>
            <a:endParaRPr lang="hu-H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bwMode="auto">
          <a:noFill/>
          <a:ln>
            <a:solidFill>
              <a:srgbClr val="000000"/>
            </a:solidFill>
            <a:miter lim="800000"/>
            <a:headEnd/>
            <a:tailEnd/>
          </a:ln>
        </p:spPr>
      </p:sp>
      <p:sp>
        <p:nvSpPr>
          <p:cNvPr id="30723" name="Rectangle 3"/>
          <p:cNvSpPr>
            <a:spLocks noGrp="1"/>
          </p:cNvSpPr>
          <p:nvPr>
            <p:ph type="body" idx="1"/>
          </p:nvPr>
        </p:nvSpPr>
        <p:spPr bwMode="auto">
          <a:xfrm>
            <a:off x="687388" y="4343400"/>
            <a:ext cx="5486400" cy="4114800"/>
          </a:xfrm>
          <a:noFill/>
        </p:spPr>
        <p:txBody>
          <a:bodyPr wrap="square" numCol="1" anchor="t" anchorCtr="0" compatLnSpc="1">
            <a:prstTxWarp prst="textNoShape">
              <a:avLst/>
            </a:prstTxWarp>
          </a:bodyPr>
          <a:lstStyle/>
          <a:p>
            <a:r>
              <a:rPr lang="hu-HU" smtClean="0"/>
              <a:t>A katasztrófa kockázat kezelés ábrája</a:t>
            </a:r>
          </a:p>
          <a:p>
            <a:r>
              <a:rPr lang="hu-HU" smtClean="0"/>
              <a:t>Katasztrófát megelőző időszak egyben a megelőzés és a felkészülés időszaka is. Itt kell megtenni azokat az elsődleges lépéseket, amelyek segítségével megelőzhető egy súlyos esemény. A megelőzés eszközei lehetnek a jogszabályok, a jogkövető magatartás kieszközölése, a tervek (kitelepítési és befogadási terv), lakossági tájékoztató kiadványok, míg a felkészülés eszköze pl. a gyakorlatok szervezése és lebonyolítása.</a:t>
            </a:r>
          </a:p>
          <a:p>
            <a:r>
              <a:rPr lang="hu-HU" smtClean="0"/>
              <a:t>Válasz – Ha már bekövetkezett a nem várt esemény, válaszolni kell rá, megfelelő mértékben és a megfelelő időben. Ez egy lecsengő folyamat, a bekövetkezett esemény kezdetekor hirtelen megemelkedik a beavatkozások száma, az életmentéssel és az azonnali segítségnyújtással kapcsolatos tevékenységek – kimenekítés vagy kitelepítés. Ezt követően – az életveszély megszűntetése után egy lassabb, elemző szakasz következik, a további segítségnyújtás és a további teendők átgondolása.</a:t>
            </a:r>
          </a:p>
          <a:p>
            <a:r>
              <a:rPr lang="hu-HU" smtClean="0"/>
              <a:t>Katasztrófa utáni időszak – először is a helyreállítás, majd az újjáépítés. Az újjáépítés a polgári védelmi mechanizmusban például nem haladhatja meg a katasztrófát megelőző helyzet szintjét. Nálunk ez nem így van, lásd vörösiszap katasztrófa.</a:t>
            </a:r>
          </a:p>
          <a:p>
            <a:endParaRPr lang="hu-H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TextEdit="1"/>
          </p:cNvSpPr>
          <p:nvPr>
            <p:ph type="sldImg"/>
          </p:nvPr>
        </p:nvSpPr>
        <p:spPr bwMode="auto">
          <a:noFill/>
          <a:ln>
            <a:solidFill>
              <a:srgbClr val="000000"/>
            </a:solidFill>
            <a:miter lim="800000"/>
            <a:headEnd/>
            <a:tailEnd/>
          </a:ln>
        </p:spPr>
      </p:sp>
      <p:sp>
        <p:nvSpPr>
          <p:cNvPr id="31747" name="Rectangle 3"/>
          <p:cNvSpPr>
            <a:spLocks noGrp="1"/>
          </p:cNvSpPr>
          <p:nvPr>
            <p:ph type="body" idx="1"/>
          </p:nvPr>
        </p:nvSpPr>
        <p:spPr bwMode="auto">
          <a:xfrm>
            <a:off x="687388" y="4343400"/>
            <a:ext cx="5486400" cy="4114800"/>
          </a:xfrm>
          <a:noFill/>
        </p:spPr>
        <p:txBody>
          <a:bodyPr wrap="square" numCol="1" anchor="t" anchorCtr="0" compatLnSpc="1">
            <a:prstTxWarp prst="textNoShape">
              <a:avLst/>
            </a:prstTxWarp>
          </a:bodyPr>
          <a:lstStyle/>
          <a:p>
            <a:r>
              <a:rPr lang="hu-HU" smtClean="0"/>
              <a:t>On 4 March 2009, the Commission submitted to the Council, the European Parliament, the European Economic and Social Committee and the Committee of the Regions, a communication on a Community approach on the prevention of natural and man-made disasters.</a:t>
            </a:r>
          </a:p>
          <a:p>
            <a:r>
              <a:rPr lang="hu-HU" smtClean="0"/>
              <a:t>Based on this paper draft Council conclusions were examined. One of them was accepted by the Working Party on Civil Protection.</a:t>
            </a:r>
          </a:p>
          <a:p>
            <a:r>
              <a:rPr lang="hu-HU" smtClean="0"/>
              <a:t>According to the council conclusion was published in November 2009 the council invites the Member States that before the end of 2011, make available to the Commission information on risks of relevance for the development of an overview of the major risks the Community may face in the future.</a:t>
            </a:r>
          </a:p>
          <a:p>
            <a:endParaRPr lang="hu-HU" smtClean="0"/>
          </a:p>
          <a:p>
            <a:r>
              <a:rPr lang="hu-HU" smtClean="0"/>
              <a:t>Member States are invited to further develop national approaches to, and procedures for, risk management, including risk analyses, covering the potential major natural and man-made disasters, taking into account the future impact of climate change, and recalling that before the end of 2012 the Commission, using the available national risk analysis and taking into account the future impact of climate change and the need for climate adaptation, is to prepare a cross-sectoral overview of the major natural and man-made risks that the EU may face in the future and on this basis identify risks or types of risks that would be shared by Member States or regions in different Member States.</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jpeg"/><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ímdia">
    <p:spTree>
      <p:nvGrpSpPr>
        <p:cNvPr id="1" name=""/>
        <p:cNvGrpSpPr/>
        <p:nvPr/>
      </p:nvGrpSpPr>
      <p:grpSpPr>
        <a:xfrm>
          <a:off x="0" y="0"/>
          <a:ext cx="0" cy="0"/>
          <a:chOff x="0" y="0"/>
          <a:chExt cx="0" cy="0"/>
        </a:xfrm>
      </p:grpSpPr>
      <p:pic>
        <p:nvPicPr>
          <p:cNvPr id="4" name="Kép 5" descr="see.jpg"/>
          <p:cNvPicPr>
            <a:picLocks noChangeAspect="1"/>
          </p:cNvPicPr>
          <p:nvPr userDrawn="1"/>
        </p:nvPicPr>
        <p:blipFill>
          <a:blip r:embed="rId2">
            <a:clrChange>
              <a:clrFrom>
                <a:srgbClr val="FFFFFF"/>
              </a:clrFrom>
              <a:clrTo>
                <a:srgbClr val="FFFFFF">
                  <a:alpha val="0"/>
                </a:srgbClr>
              </a:clrTo>
            </a:clrChange>
          </a:blip>
          <a:srcRect/>
          <a:stretch>
            <a:fillRect/>
          </a:stretch>
        </p:blipFill>
        <p:spPr bwMode="auto">
          <a:xfrm>
            <a:off x="468313" y="260350"/>
            <a:ext cx="2035175" cy="939800"/>
          </a:xfrm>
          <a:prstGeom prst="rect">
            <a:avLst/>
          </a:prstGeom>
          <a:noFill/>
          <a:ln w="9525">
            <a:noFill/>
            <a:miter lim="800000"/>
            <a:headEnd/>
            <a:tailEnd/>
          </a:ln>
        </p:spPr>
      </p:pic>
      <p:pic>
        <p:nvPicPr>
          <p:cNvPr id="5" name="Kép 7" descr="seerisk.jpg"/>
          <p:cNvPicPr>
            <a:picLocks noChangeAspect="1"/>
          </p:cNvPicPr>
          <p:nvPr userDrawn="1"/>
        </p:nvPicPr>
        <p:blipFill>
          <a:blip r:embed="rId3">
            <a:clrChange>
              <a:clrFrom>
                <a:srgbClr val="FFFFFF"/>
              </a:clrFrom>
              <a:clrTo>
                <a:srgbClr val="FFFFFF">
                  <a:alpha val="0"/>
                </a:srgbClr>
              </a:clrTo>
            </a:clrChange>
          </a:blip>
          <a:srcRect/>
          <a:stretch>
            <a:fillRect/>
          </a:stretch>
        </p:blipFill>
        <p:spPr bwMode="auto">
          <a:xfrm>
            <a:off x="3851275" y="333375"/>
            <a:ext cx="1416050" cy="774700"/>
          </a:xfrm>
          <a:prstGeom prst="rect">
            <a:avLst/>
          </a:prstGeom>
          <a:noFill/>
          <a:ln w="9525">
            <a:noFill/>
            <a:miter lim="800000"/>
            <a:headEnd/>
            <a:tailEnd/>
          </a:ln>
        </p:spPr>
      </p:pic>
      <p:pic>
        <p:nvPicPr>
          <p:cNvPr id="6" name="Kép 8" descr="eu.jpg"/>
          <p:cNvPicPr>
            <a:picLocks noChangeAspect="1"/>
          </p:cNvPicPr>
          <p:nvPr userDrawn="1"/>
        </p:nvPicPr>
        <p:blipFill>
          <a:blip r:embed="rId4"/>
          <a:srcRect/>
          <a:stretch>
            <a:fillRect/>
          </a:stretch>
        </p:blipFill>
        <p:spPr bwMode="auto">
          <a:xfrm>
            <a:off x="7308850" y="404813"/>
            <a:ext cx="1079500" cy="898525"/>
          </a:xfrm>
          <a:prstGeom prst="rect">
            <a:avLst/>
          </a:prstGeom>
          <a:noFill/>
          <a:ln w="9525">
            <a:noFill/>
            <a:miter lim="800000"/>
            <a:headEnd/>
            <a:tailEnd/>
          </a:ln>
        </p:spPr>
      </p:pic>
      <p:pic>
        <p:nvPicPr>
          <p:cNvPr id="7" name="Kép 9" descr="Slogan.jpg"/>
          <p:cNvPicPr>
            <a:picLocks noChangeAspect="1"/>
          </p:cNvPicPr>
          <p:nvPr userDrawn="1"/>
        </p:nvPicPr>
        <p:blipFill>
          <a:blip r:embed="rId5" cstate="print">
            <a:clrChange>
              <a:clrFrom>
                <a:srgbClr val="FFFFFF"/>
              </a:clrFrom>
              <a:clrTo>
                <a:srgbClr val="FFFFFF">
                  <a:alpha val="0"/>
                </a:srgbClr>
              </a:clrTo>
            </a:clrChange>
          </a:blip>
          <a:srcRect/>
          <a:stretch>
            <a:fillRect/>
          </a:stretch>
        </p:blipFill>
        <p:spPr bwMode="auto">
          <a:xfrm>
            <a:off x="3276600" y="6421438"/>
            <a:ext cx="2879725" cy="206375"/>
          </a:xfrm>
          <a:prstGeom prst="rect">
            <a:avLst/>
          </a:prstGeom>
          <a:noFill/>
          <a:ln w="9525">
            <a:noFill/>
            <a:miter lim="800000"/>
            <a:headEnd/>
            <a:tailEnd/>
          </a:ln>
        </p:spPr>
      </p:pic>
      <p:sp>
        <p:nvSpPr>
          <p:cNvPr id="2" name="Cím 1"/>
          <p:cNvSpPr>
            <a:spLocks noGrp="1"/>
          </p:cNvSpPr>
          <p:nvPr>
            <p:ph type="ctrTitle"/>
          </p:nvPr>
        </p:nvSpPr>
        <p:spPr>
          <a:xfrm>
            <a:off x="0" y="2276872"/>
            <a:ext cx="9144000" cy="1470025"/>
          </a:xfrm>
          <a:solidFill>
            <a:srgbClr val="C64413"/>
          </a:solidFill>
        </p:spPr>
        <p:txBody>
          <a:bodyPr/>
          <a:lstStyle>
            <a:lvl1pPr marL="92075" indent="173038">
              <a:defRPr b="1">
                <a:solidFill>
                  <a:srgbClr val="EAEAEA"/>
                </a:solidFill>
              </a:defRPr>
            </a:lvl1pPr>
          </a:lstStyle>
          <a:p>
            <a:r>
              <a:rPr lang="en-GB" noProof="0" dirty="0" err="1" smtClean="0"/>
              <a:t>Mintacím</a:t>
            </a:r>
            <a:r>
              <a:rPr lang="en-GB" noProof="0" dirty="0" smtClean="0"/>
              <a:t> </a:t>
            </a:r>
            <a:r>
              <a:rPr lang="en-GB" noProof="0" dirty="0" err="1" smtClean="0"/>
              <a:t>szerkesztése</a:t>
            </a:r>
            <a:endParaRPr lang="en-GB" noProof="0" dirty="0"/>
          </a:p>
        </p:txBody>
      </p:sp>
      <p:sp>
        <p:nvSpPr>
          <p:cNvPr id="3" name="Alcím 2"/>
          <p:cNvSpPr>
            <a:spLocks noGrp="1"/>
          </p:cNvSpPr>
          <p:nvPr>
            <p:ph type="subTitle" idx="1"/>
          </p:nvPr>
        </p:nvSpPr>
        <p:spPr>
          <a:xfrm>
            <a:off x="251520" y="4174232"/>
            <a:ext cx="7520880" cy="694928"/>
          </a:xfrm>
        </p:spPr>
        <p:txBody>
          <a:bodyPr>
            <a:normAutofit/>
          </a:bodyPr>
          <a:lstStyle>
            <a:lvl1pPr marL="0" indent="0" algn="l">
              <a:buNone/>
              <a:defRPr sz="2800">
                <a:solidFill>
                  <a:srgbClr val="C6441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err="1" smtClean="0"/>
              <a:t>Alcím</a:t>
            </a:r>
            <a:r>
              <a:rPr lang="en-GB" noProof="0" dirty="0" smtClean="0"/>
              <a:t> </a:t>
            </a:r>
            <a:r>
              <a:rPr lang="en-GB" noProof="0" dirty="0" err="1" smtClean="0"/>
              <a:t>mintájának</a:t>
            </a:r>
            <a:r>
              <a:rPr lang="en-GB" noProof="0" dirty="0" smtClean="0"/>
              <a:t> </a:t>
            </a:r>
            <a:r>
              <a:rPr lang="en-GB" noProof="0" dirty="0" err="1" smtClean="0"/>
              <a:t>szerkesztése</a:t>
            </a:r>
            <a:endParaRPr lang="en-GB" noProof="0" dirty="0"/>
          </a:p>
        </p:txBody>
      </p:sp>
      <p:sp>
        <p:nvSpPr>
          <p:cNvPr id="8" name="Dátum helye 3"/>
          <p:cNvSpPr>
            <a:spLocks noGrp="1"/>
          </p:cNvSpPr>
          <p:nvPr>
            <p:ph type="dt" sz="half" idx="10"/>
          </p:nvPr>
        </p:nvSpPr>
        <p:spPr/>
        <p:txBody>
          <a:bodyPr/>
          <a:lstStyle>
            <a:lvl1pPr>
              <a:defRPr/>
            </a:lvl1pPr>
          </a:lstStyle>
          <a:p>
            <a:pPr>
              <a:defRPr/>
            </a:pPr>
            <a:fld id="{3A1BF7FD-5A79-4664-A351-4B6616CCCD6B}" type="datetime1">
              <a:rPr lang="hu-HU"/>
              <a:pPr>
                <a:defRPr/>
              </a:pPr>
              <a:t>2019. 09. 11.</a:t>
            </a:fld>
            <a:endParaRPr lang="hu-H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Egyéni elrendezé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3"/>
          <p:cNvSpPr>
            <a:spLocks noGrp="1"/>
          </p:cNvSpPr>
          <p:nvPr>
            <p:ph type="dt" sz="half" idx="10"/>
          </p:nvPr>
        </p:nvSpPr>
        <p:spPr/>
        <p:txBody>
          <a:bodyPr/>
          <a:lstStyle>
            <a:lvl1pPr>
              <a:defRPr/>
            </a:lvl1pPr>
          </a:lstStyle>
          <a:p>
            <a:pPr>
              <a:defRPr/>
            </a:pPr>
            <a:fld id="{E15CD7BC-05B4-46E7-9002-AF082692B4E4}" type="datetime1">
              <a:rPr lang="hu-HU"/>
              <a:pPr>
                <a:defRPr/>
              </a:pPr>
              <a:t>2019. 09. 11.</a:t>
            </a:fld>
            <a:endParaRPr lang="hu-H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002B3A99-5FE6-4241-9737-8FB2042050D4}" type="datetime1">
              <a:rPr lang="hu-HU"/>
              <a:pPr>
                <a:defRPr/>
              </a:pPr>
              <a:t>2019. 09. 11.</a:t>
            </a:fld>
            <a:endParaRPr lang="hu-HU"/>
          </a:p>
        </p:txBody>
      </p:sp>
      <p:sp>
        <p:nvSpPr>
          <p:cNvPr id="5" name="Élőláb hely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hu-HU"/>
          </a:p>
        </p:txBody>
      </p:sp>
      <p:sp>
        <p:nvSpPr>
          <p:cNvPr id="6" name="Dia számának helye 5"/>
          <p:cNvSpPr>
            <a:spLocks noGrp="1"/>
          </p:cNvSpPr>
          <p:nvPr>
            <p:ph type="sldNum" sz="quarter" idx="12"/>
          </p:nvPr>
        </p:nvSpPr>
        <p:spPr>
          <a:xfrm>
            <a:off x="7524750" y="6021388"/>
            <a:ext cx="1162050" cy="700087"/>
          </a:xfrm>
          <a:prstGeom prst="rect">
            <a:avLst/>
          </a:prstGeom>
        </p:spPr>
        <p:txBody>
          <a:bodyPr/>
          <a:lstStyle>
            <a:lvl1pPr fontAlgn="auto">
              <a:spcBef>
                <a:spcPts val="0"/>
              </a:spcBef>
              <a:spcAft>
                <a:spcPts val="0"/>
              </a:spcAft>
              <a:defRPr>
                <a:latin typeface="+mn-lt"/>
                <a:cs typeface="+mn-cs"/>
              </a:defRPr>
            </a:lvl1pPr>
          </a:lstStyle>
          <a:p>
            <a:pPr>
              <a:defRPr/>
            </a:pPr>
            <a:fld id="{E45641C2-3A5E-4027-90D2-AA198BCBF718}" type="slidenum">
              <a:rPr lang="hu-HU"/>
              <a:pPr>
                <a:defRPr/>
              </a:pPr>
              <a:t>‹#›</a:t>
            </a:fld>
            <a:endParaRPr lang="hu-H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1196752"/>
            <a:ext cx="2057400" cy="4929411"/>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ABF6AC70-0878-4EF3-B68D-79D4FD0C18F3}" type="datetime1">
              <a:rPr lang="hu-HU"/>
              <a:pPr>
                <a:defRPr/>
              </a:pPr>
              <a:t>2019. 09. 11.</a:t>
            </a:fld>
            <a:endParaRPr lang="hu-HU"/>
          </a:p>
        </p:txBody>
      </p:sp>
      <p:sp>
        <p:nvSpPr>
          <p:cNvPr id="5" name="Élőláb helye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hu-HU"/>
          </a:p>
        </p:txBody>
      </p:sp>
      <p:sp>
        <p:nvSpPr>
          <p:cNvPr id="6" name="Dia számának helye 5"/>
          <p:cNvSpPr>
            <a:spLocks noGrp="1"/>
          </p:cNvSpPr>
          <p:nvPr>
            <p:ph type="sldNum" sz="quarter" idx="12"/>
          </p:nvPr>
        </p:nvSpPr>
        <p:spPr>
          <a:xfrm>
            <a:off x="7524750" y="6021388"/>
            <a:ext cx="1162050" cy="700087"/>
          </a:xfrm>
          <a:prstGeom prst="rect">
            <a:avLst/>
          </a:prstGeom>
        </p:spPr>
        <p:txBody>
          <a:bodyPr/>
          <a:lstStyle>
            <a:lvl1pPr fontAlgn="auto">
              <a:spcBef>
                <a:spcPts val="0"/>
              </a:spcBef>
              <a:spcAft>
                <a:spcPts val="0"/>
              </a:spcAft>
              <a:defRPr>
                <a:latin typeface="+mn-lt"/>
                <a:cs typeface="+mn-cs"/>
              </a:defRPr>
            </a:lvl1pPr>
          </a:lstStyle>
          <a:p>
            <a:pPr>
              <a:defRPr/>
            </a:pPr>
            <a:fld id="{73234244-82E3-4A71-B243-D5514F1A906C}" type="slidenum">
              <a:rPr lang="hu-HU"/>
              <a:pPr>
                <a:defRPr/>
              </a:pPr>
              <a:t>‹#›</a:t>
            </a:fld>
            <a:endParaRPr lang="hu-H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gyéni elrendezé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lvl1pPr>
              <a:defRPr/>
            </a:lvl1pPr>
          </a:lstStyle>
          <a:p>
            <a:pPr>
              <a:defRPr/>
            </a:pPr>
            <a:fld id="{35C0EB90-EE0A-4D86-A38E-E45C757AEFC8}" type="datetime1">
              <a:rPr lang="hu-HU"/>
              <a:pPr>
                <a:defRPr/>
              </a:pPr>
              <a:t>2019. 09. 11.</a:t>
            </a:fld>
            <a:endParaRPr lang="hu-HU" dirty="0"/>
          </a:p>
        </p:txBody>
      </p:sp>
      <p:sp>
        <p:nvSpPr>
          <p:cNvPr id="4" name="Élőláb helye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hu-H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Cím, szöveg és 2 tartalomrész">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5986463" cy="1143000"/>
          </a:xfrm>
        </p:spPr>
        <p:txBody>
          <a:bodyPr/>
          <a:lstStyle/>
          <a:p>
            <a:r>
              <a:rPr lang="hu-HU" smtClean="0"/>
              <a:t>Mintacím szerkesztése</a:t>
            </a:r>
            <a:endParaRPr lang="hu-HU"/>
          </a:p>
        </p:txBody>
      </p:sp>
      <p:sp>
        <p:nvSpPr>
          <p:cNvPr id="3" name="Szöveg helye 2"/>
          <p:cNvSpPr>
            <a:spLocks noGrp="1"/>
          </p:cNvSpPr>
          <p:nvPr>
            <p:ph type="body" sz="half" idx="1"/>
          </p:nvPr>
        </p:nvSpPr>
        <p:spPr>
          <a:xfrm>
            <a:off x="457200" y="1600200"/>
            <a:ext cx="4038600" cy="4525963"/>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quarter" idx="2"/>
          </p:nvPr>
        </p:nvSpPr>
        <p:spPr>
          <a:xfrm>
            <a:off x="4648200" y="1600200"/>
            <a:ext cx="4038600" cy="21859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Tartalom helye 4"/>
          <p:cNvSpPr>
            <a:spLocks noGrp="1"/>
          </p:cNvSpPr>
          <p:nvPr>
            <p:ph sz="quarter" idx="3"/>
          </p:nvPr>
        </p:nvSpPr>
        <p:spPr>
          <a:xfrm>
            <a:off x="4648200" y="3938588"/>
            <a:ext cx="4038600" cy="2187575"/>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Dátum helye 3"/>
          <p:cNvSpPr>
            <a:spLocks noGrp="1"/>
          </p:cNvSpPr>
          <p:nvPr>
            <p:ph type="dt" sz="half" idx="10"/>
          </p:nvPr>
        </p:nvSpPr>
        <p:spPr/>
        <p:txBody>
          <a:bodyPr/>
          <a:lstStyle>
            <a:lvl1pPr>
              <a:defRPr/>
            </a:lvl1pPr>
          </a:lstStyle>
          <a:p>
            <a:pPr>
              <a:defRPr/>
            </a:pPr>
            <a:fld id="{3876970C-330E-4C38-B1D7-95AFA26E0791}" type="datetime1">
              <a:rPr lang="hu-HU"/>
              <a:pPr>
                <a:defRPr/>
              </a:pPr>
              <a:t>2019. 09. 11.</a:t>
            </a:fld>
            <a:endParaRPr lang="hu-H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lvl1pPr>
              <a:buFontTx/>
              <a:buBlip>
                <a:blip r:embed="rId2"/>
              </a:buBlip>
              <a:defRPr/>
            </a:lvl1pPr>
            <a:lvl2pPr>
              <a:buFontTx/>
              <a:buBlip>
                <a:blip r:embed="rId2"/>
              </a:buBlip>
              <a:defRPr/>
            </a:lvl2pPr>
            <a:lvl3pPr>
              <a:buFontTx/>
              <a:buBlip>
                <a:blip r:embed="rId2"/>
              </a:buBlip>
              <a:defRPr/>
            </a:lvl3pPr>
            <a:lvl4pPr>
              <a:buFontTx/>
              <a:buBlip>
                <a:blip r:embed="rId2"/>
              </a:buBlip>
              <a:defRPr/>
            </a:lvl4pPr>
            <a:lvl5pPr>
              <a:buFontTx/>
              <a:buBlip>
                <a:blip r:embed="rId2"/>
              </a:buBlip>
              <a:defRPr/>
            </a:lvl5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4" name="Dátum helye 3"/>
          <p:cNvSpPr>
            <a:spLocks noGrp="1"/>
          </p:cNvSpPr>
          <p:nvPr>
            <p:ph type="dt" sz="half" idx="10"/>
          </p:nvPr>
        </p:nvSpPr>
        <p:spPr/>
        <p:txBody>
          <a:bodyPr/>
          <a:lstStyle>
            <a:lvl1pPr>
              <a:defRPr/>
            </a:lvl1pPr>
          </a:lstStyle>
          <a:p>
            <a:pPr>
              <a:defRPr/>
            </a:pPr>
            <a:fld id="{E7871D16-A107-4DEE-950F-9ED9C13EE227}" type="datetime1">
              <a:rPr lang="hu-HU"/>
              <a:pPr>
                <a:defRPr/>
              </a:pPr>
              <a:t>2019. 09. 11.</a:t>
            </a:fld>
            <a:endParaRPr lang="hu-H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a:ln>
            <a:noFill/>
          </a:ln>
        </p:spPr>
        <p:txBody>
          <a:bodyPr anchor="t"/>
          <a:lstStyle>
            <a:lvl1pPr algn="l">
              <a:defRPr sz="4000" b="1" u="none" cap="all" baseline="0">
                <a:uFill>
                  <a:solidFill>
                    <a:srgbClr val="C64413"/>
                  </a:solidFill>
                </a:uFill>
              </a:defRPr>
            </a:lvl1pPr>
          </a:lstStyle>
          <a:p>
            <a:r>
              <a:rPr lang="hu-HU" dirty="0" smtClean="0"/>
              <a:t>Mintacím szerkesztése</a:t>
            </a:r>
            <a:endParaRPr lang="hu-HU" dirty="0"/>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rgbClr val="C6441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dirty="0" smtClean="0"/>
              <a:t>Mintaszöveg szerkesztése</a:t>
            </a:r>
          </a:p>
        </p:txBody>
      </p:sp>
      <p:sp>
        <p:nvSpPr>
          <p:cNvPr id="4" name="Dátum helye 3"/>
          <p:cNvSpPr>
            <a:spLocks noGrp="1"/>
          </p:cNvSpPr>
          <p:nvPr>
            <p:ph type="dt" sz="half" idx="10"/>
          </p:nvPr>
        </p:nvSpPr>
        <p:spPr/>
        <p:txBody>
          <a:bodyPr/>
          <a:lstStyle>
            <a:lvl1pPr>
              <a:defRPr/>
            </a:lvl1pPr>
          </a:lstStyle>
          <a:p>
            <a:pPr>
              <a:defRPr/>
            </a:pPr>
            <a:fld id="{A500BEDB-A403-4E8E-B258-E48A02F265DA}" type="datetime1">
              <a:rPr lang="hu-HU"/>
              <a:pPr>
                <a:defRPr/>
              </a:pPr>
              <a:t>2019. 09. 11.</a:t>
            </a:fld>
            <a:endParaRPr lang="hu-H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lvl1pPr>
              <a:defRPr/>
            </a:lvl1pPr>
          </a:lstStyle>
          <a:p>
            <a:pPr>
              <a:defRPr/>
            </a:pPr>
            <a:fld id="{8CB6CD98-4170-4F53-A294-E1447E0B1CFF}" type="datetime1">
              <a:rPr lang="hu-HU"/>
              <a:pPr>
                <a:defRPr/>
              </a:pPr>
              <a:t>2019. 09. 11.</a:t>
            </a:fld>
            <a:endParaRPr lang="hu-HU" dirty="0"/>
          </a:p>
        </p:txBody>
      </p:sp>
      <p:sp>
        <p:nvSpPr>
          <p:cNvPr id="6" name="Élőláb helye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hu-HU"/>
          </a:p>
        </p:txBody>
      </p:sp>
      <p:sp>
        <p:nvSpPr>
          <p:cNvPr id="7" name="Dia számának helye 6"/>
          <p:cNvSpPr>
            <a:spLocks noGrp="1"/>
          </p:cNvSpPr>
          <p:nvPr>
            <p:ph type="sldNum" sz="quarter" idx="12"/>
          </p:nvPr>
        </p:nvSpPr>
        <p:spPr>
          <a:xfrm>
            <a:off x="7524750" y="6021388"/>
            <a:ext cx="1162050" cy="700087"/>
          </a:xfrm>
          <a:prstGeom prst="rect">
            <a:avLst/>
          </a:prstGeom>
        </p:spPr>
        <p:txBody>
          <a:bodyPr/>
          <a:lstStyle>
            <a:lvl1pPr fontAlgn="auto">
              <a:spcBef>
                <a:spcPts val="0"/>
              </a:spcBef>
              <a:spcAft>
                <a:spcPts val="0"/>
              </a:spcAft>
              <a:defRPr>
                <a:latin typeface="+mn-lt"/>
                <a:cs typeface="+mn-cs"/>
              </a:defRPr>
            </a:lvl1pPr>
          </a:lstStyle>
          <a:p>
            <a:pPr>
              <a:defRPr/>
            </a:pPr>
            <a:fld id="{BCB3561E-5357-4E3B-BC6F-F7D3A9865583}" type="slidenum">
              <a:rPr lang="hu-HU"/>
              <a:pPr>
                <a:defRPr/>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lvl1pPr>
              <a:defRPr/>
            </a:lvl1pPr>
          </a:lstStyle>
          <a:p>
            <a:pPr>
              <a:defRPr/>
            </a:pPr>
            <a:fld id="{A9194C76-5B86-4463-94BC-696800C5C2E0}" type="datetime1">
              <a:rPr lang="hu-HU"/>
              <a:pPr>
                <a:defRPr/>
              </a:pPr>
              <a:t>2019. 09. 11.</a:t>
            </a:fld>
            <a:endParaRPr lang="hu-HU"/>
          </a:p>
        </p:txBody>
      </p:sp>
      <p:sp>
        <p:nvSpPr>
          <p:cNvPr id="8" name="Élőláb helye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hu-HU"/>
          </a:p>
        </p:txBody>
      </p:sp>
      <p:sp>
        <p:nvSpPr>
          <p:cNvPr id="9" name="Dia számának helye 8"/>
          <p:cNvSpPr>
            <a:spLocks noGrp="1"/>
          </p:cNvSpPr>
          <p:nvPr>
            <p:ph type="sldNum" sz="quarter" idx="12"/>
          </p:nvPr>
        </p:nvSpPr>
        <p:spPr>
          <a:xfrm>
            <a:off x="7524750" y="6021388"/>
            <a:ext cx="1162050" cy="700087"/>
          </a:xfrm>
          <a:prstGeom prst="rect">
            <a:avLst/>
          </a:prstGeom>
        </p:spPr>
        <p:txBody>
          <a:bodyPr/>
          <a:lstStyle>
            <a:lvl1pPr fontAlgn="auto">
              <a:spcBef>
                <a:spcPts val="0"/>
              </a:spcBef>
              <a:spcAft>
                <a:spcPts val="0"/>
              </a:spcAft>
              <a:defRPr>
                <a:latin typeface="+mn-lt"/>
                <a:cs typeface="+mn-cs"/>
              </a:defRPr>
            </a:lvl1pPr>
          </a:lstStyle>
          <a:p>
            <a:pPr>
              <a:defRPr/>
            </a:pPr>
            <a:fld id="{6D639428-4717-422A-AEEA-F12D5375AB1D}" type="slidenum">
              <a:rPr lang="hu-HU"/>
              <a:pPr>
                <a:defRPr/>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lvl1pPr>
              <a:defRPr/>
            </a:lvl1pPr>
          </a:lstStyle>
          <a:p>
            <a:pPr>
              <a:defRPr/>
            </a:pPr>
            <a:fld id="{03AD214A-1FC7-4599-9385-B79201415335}" type="datetime1">
              <a:rPr lang="hu-HU"/>
              <a:pPr>
                <a:defRPr/>
              </a:pPr>
              <a:t>2019. 09. 11.</a:t>
            </a:fld>
            <a:endParaRPr lang="hu-HU"/>
          </a:p>
        </p:txBody>
      </p:sp>
      <p:sp>
        <p:nvSpPr>
          <p:cNvPr id="4" name="Élőláb helye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hu-HU"/>
          </a:p>
        </p:txBody>
      </p:sp>
      <p:sp>
        <p:nvSpPr>
          <p:cNvPr id="5" name="Dia számának helye 4"/>
          <p:cNvSpPr>
            <a:spLocks noGrp="1"/>
          </p:cNvSpPr>
          <p:nvPr>
            <p:ph type="sldNum" sz="quarter" idx="12"/>
          </p:nvPr>
        </p:nvSpPr>
        <p:spPr>
          <a:xfrm>
            <a:off x="7524750" y="6021388"/>
            <a:ext cx="1162050" cy="700087"/>
          </a:xfrm>
          <a:prstGeom prst="rect">
            <a:avLst/>
          </a:prstGeom>
        </p:spPr>
        <p:txBody>
          <a:bodyPr/>
          <a:lstStyle>
            <a:lvl1pPr fontAlgn="auto">
              <a:spcBef>
                <a:spcPts val="0"/>
              </a:spcBef>
              <a:spcAft>
                <a:spcPts val="0"/>
              </a:spcAft>
              <a:defRPr>
                <a:latin typeface="+mn-lt"/>
                <a:cs typeface="+mn-cs"/>
              </a:defRPr>
            </a:lvl1pPr>
          </a:lstStyle>
          <a:p>
            <a:pPr>
              <a:defRPr/>
            </a:pPr>
            <a:fld id="{42F604A9-8051-4652-B0D7-990EF8B4DC07}" type="slidenum">
              <a:rPr lang="hu-HU"/>
              <a:pPr>
                <a:defRPr/>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pPr>
              <a:defRPr/>
            </a:pPr>
            <a:fld id="{1363341C-7E82-4E8C-9856-29EA0F5ADE2C}" type="datetime1">
              <a:rPr lang="hu-HU"/>
              <a:pPr>
                <a:defRPr/>
              </a:pPr>
              <a:t>2019. 09. 11.</a:t>
            </a:fld>
            <a:endParaRPr lang="hu-HU"/>
          </a:p>
        </p:txBody>
      </p:sp>
      <p:sp>
        <p:nvSpPr>
          <p:cNvPr id="3" name="Élőláb helye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hu-HU"/>
          </a:p>
        </p:txBody>
      </p:sp>
      <p:sp>
        <p:nvSpPr>
          <p:cNvPr id="4" name="Dia számának helye 3"/>
          <p:cNvSpPr>
            <a:spLocks noGrp="1"/>
          </p:cNvSpPr>
          <p:nvPr>
            <p:ph type="sldNum" sz="quarter" idx="12"/>
          </p:nvPr>
        </p:nvSpPr>
        <p:spPr>
          <a:xfrm>
            <a:off x="7524750" y="6021388"/>
            <a:ext cx="1162050" cy="700087"/>
          </a:xfrm>
          <a:prstGeom prst="rect">
            <a:avLst/>
          </a:prstGeom>
        </p:spPr>
        <p:txBody>
          <a:bodyPr/>
          <a:lstStyle>
            <a:lvl1pPr fontAlgn="auto">
              <a:spcBef>
                <a:spcPts val="0"/>
              </a:spcBef>
              <a:spcAft>
                <a:spcPts val="0"/>
              </a:spcAft>
              <a:defRPr>
                <a:latin typeface="+mn-lt"/>
                <a:cs typeface="+mn-cs"/>
              </a:defRPr>
            </a:lvl1pPr>
          </a:lstStyle>
          <a:p>
            <a:pPr>
              <a:defRPr/>
            </a:pPr>
            <a:fld id="{6972182A-C9CA-4387-ABB1-5C94B8EAE4EF}" type="slidenum">
              <a:rPr lang="hu-HU"/>
              <a:pPr>
                <a:defRPr/>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1268760"/>
            <a:ext cx="5111750" cy="485740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dirty="0" smtClean="0"/>
              <a:t>Mintaszöveg szerkesztése</a:t>
            </a:r>
          </a:p>
          <a:p>
            <a:pPr lvl="1"/>
            <a:r>
              <a:rPr lang="hu-HU" dirty="0" smtClean="0"/>
              <a:t>Második szint</a:t>
            </a:r>
          </a:p>
          <a:p>
            <a:pPr lvl="2"/>
            <a:r>
              <a:rPr lang="hu-HU" dirty="0" smtClean="0"/>
              <a:t>Harmadik szint</a:t>
            </a:r>
          </a:p>
          <a:p>
            <a:pPr lvl="3"/>
            <a:r>
              <a:rPr lang="hu-HU" dirty="0" smtClean="0"/>
              <a:t>Negyedik szint</a:t>
            </a:r>
          </a:p>
          <a:p>
            <a:pPr lvl="4"/>
            <a:r>
              <a:rPr lang="hu-HU" dirty="0" smtClean="0"/>
              <a:t>Ötödik szint</a:t>
            </a:r>
            <a:endParaRPr lang="hu-HU" dirty="0"/>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pPr>
              <a:defRPr/>
            </a:pPr>
            <a:fld id="{1CEB30EE-7511-4931-B278-4AA4835653DC}" type="datetime1">
              <a:rPr lang="hu-HU"/>
              <a:pPr>
                <a:defRPr/>
              </a:pPr>
              <a:t>2019. 09. 11.</a:t>
            </a:fld>
            <a:endParaRPr lang="hu-HU"/>
          </a:p>
        </p:txBody>
      </p:sp>
      <p:sp>
        <p:nvSpPr>
          <p:cNvPr id="6" name="Élőláb helye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hu-HU"/>
          </a:p>
        </p:txBody>
      </p:sp>
      <p:sp>
        <p:nvSpPr>
          <p:cNvPr id="7" name="Dia számának helye 6"/>
          <p:cNvSpPr>
            <a:spLocks noGrp="1"/>
          </p:cNvSpPr>
          <p:nvPr>
            <p:ph type="sldNum" sz="quarter" idx="12"/>
          </p:nvPr>
        </p:nvSpPr>
        <p:spPr>
          <a:xfrm>
            <a:off x="7524750" y="6021388"/>
            <a:ext cx="1162050" cy="700087"/>
          </a:xfrm>
          <a:prstGeom prst="rect">
            <a:avLst/>
          </a:prstGeom>
        </p:spPr>
        <p:txBody>
          <a:bodyPr/>
          <a:lstStyle>
            <a:lvl1pPr fontAlgn="auto">
              <a:spcBef>
                <a:spcPts val="0"/>
              </a:spcBef>
              <a:spcAft>
                <a:spcPts val="0"/>
              </a:spcAft>
              <a:defRPr>
                <a:latin typeface="+mn-lt"/>
                <a:cs typeface="+mn-cs"/>
              </a:defRPr>
            </a:lvl1pPr>
          </a:lstStyle>
          <a:p>
            <a:pPr>
              <a:defRPr/>
            </a:pPr>
            <a:fld id="{25FB67A7-0B23-4EC2-8EB1-493588ACA443}" type="slidenum">
              <a:rPr lang="hu-HU"/>
              <a:pPr>
                <a:defRPr/>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en-GB" noProof="0" dirty="0" err="1" smtClean="0"/>
              <a:t>Mintacím</a:t>
            </a:r>
            <a:r>
              <a:rPr lang="en-GB" noProof="0" dirty="0" smtClean="0"/>
              <a:t> </a:t>
            </a:r>
            <a:r>
              <a:rPr lang="en-GB" noProof="0" dirty="0" err="1" smtClean="0"/>
              <a:t>szerkesztése</a:t>
            </a:r>
            <a:endParaRPr lang="en-GB" noProof="0" dirty="0"/>
          </a:p>
        </p:txBody>
      </p:sp>
      <p:sp>
        <p:nvSpPr>
          <p:cNvPr id="3" name="Kép hely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dirty="0" err="1" smtClean="0"/>
              <a:t>Mintaszöveg</a:t>
            </a:r>
            <a:r>
              <a:rPr lang="en-GB" noProof="0" dirty="0" smtClean="0"/>
              <a:t> </a:t>
            </a:r>
            <a:r>
              <a:rPr lang="en-GB" noProof="0" dirty="0" err="1" smtClean="0"/>
              <a:t>szerkesztése</a:t>
            </a:r>
            <a:endParaRPr lang="en-GB" noProof="0" dirty="0" smtClean="0"/>
          </a:p>
        </p:txBody>
      </p:sp>
      <p:sp>
        <p:nvSpPr>
          <p:cNvPr id="5" name="Dátum helye 4"/>
          <p:cNvSpPr>
            <a:spLocks noGrp="1"/>
          </p:cNvSpPr>
          <p:nvPr>
            <p:ph type="dt" sz="half" idx="10"/>
          </p:nvPr>
        </p:nvSpPr>
        <p:spPr/>
        <p:txBody>
          <a:bodyPr/>
          <a:lstStyle>
            <a:lvl1pPr>
              <a:defRPr/>
            </a:lvl1pPr>
          </a:lstStyle>
          <a:p>
            <a:pPr>
              <a:defRPr/>
            </a:pPr>
            <a:fld id="{0850C52B-32ED-4AC5-A1E9-0ABAE32C0F45}" type="datetime1">
              <a:rPr lang="hu-HU"/>
              <a:pPr>
                <a:defRPr/>
              </a:pPr>
              <a:t>2019. 09. 11.</a:t>
            </a:fld>
            <a:endParaRPr lang="hu-HU"/>
          </a:p>
        </p:txBody>
      </p:sp>
      <p:sp>
        <p:nvSpPr>
          <p:cNvPr id="6" name="Élőláb helye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hu-HU"/>
          </a:p>
        </p:txBody>
      </p:sp>
      <p:sp>
        <p:nvSpPr>
          <p:cNvPr id="7" name="Dia számának helye 6"/>
          <p:cNvSpPr>
            <a:spLocks noGrp="1"/>
          </p:cNvSpPr>
          <p:nvPr>
            <p:ph type="sldNum" sz="quarter" idx="12"/>
          </p:nvPr>
        </p:nvSpPr>
        <p:spPr>
          <a:xfrm>
            <a:off x="7524750" y="6021388"/>
            <a:ext cx="1162050" cy="700087"/>
          </a:xfrm>
          <a:prstGeom prst="rect">
            <a:avLst/>
          </a:prstGeom>
        </p:spPr>
        <p:txBody>
          <a:bodyPr/>
          <a:lstStyle>
            <a:lvl1pPr fontAlgn="auto">
              <a:spcBef>
                <a:spcPts val="0"/>
              </a:spcBef>
              <a:spcAft>
                <a:spcPts val="0"/>
              </a:spcAft>
              <a:defRPr>
                <a:latin typeface="+mn-lt"/>
                <a:cs typeface="+mn-cs"/>
              </a:defRPr>
            </a:lvl1pPr>
          </a:lstStyle>
          <a:p>
            <a:pPr>
              <a:defRPr/>
            </a:pPr>
            <a:fld id="{EA09C811-D022-4022-955F-561BDFC1AD38}" type="slidenum">
              <a:rPr lang="hu-HU"/>
              <a:pPr>
                <a:defRPr/>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e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Cím helye 1"/>
          <p:cNvSpPr>
            <a:spLocks noGrp="1"/>
          </p:cNvSpPr>
          <p:nvPr>
            <p:ph type="title"/>
          </p:nvPr>
        </p:nvSpPr>
        <p:spPr bwMode="auto">
          <a:xfrm>
            <a:off x="457200" y="274638"/>
            <a:ext cx="598646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Mintacím szerkesztése</a:t>
            </a:r>
          </a:p>
        </p:txBody>
      </p:sp>
      <p:sp>
        <p:nvSpPr>
          <p:cNvPr id="1027" name="Szöveg hely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Mintaszöveg szerkesztése</a:t>
            </a:r>
          </a:p>
          <a:p>
            <a:pPr lvl="1"/>
            <a:r>
              <a:rPr lang="en-GB" smtClean="0"/>
              <a:t>Második szint</a:t>
            </a:r>
          </a:p>
          <a:p>
            <a:pPr lvl="2"/>
            <a:r>
              <a:rPr lang="en-GB" smtClean="0"/>
              <a:t>Harmadik szint</a:t>
            </a:r>
          </a:p>
          <a:p>
            <a:pPr lvl="3"/>
            <a:r>
              <a:rPr lang="en-GB" smtClean="0"/>
              <a:t>Negyedik szint</a:t>
            </a:r>
          </a:p>
          <a:p>
            <a:pPr lvl="4"/>
            <a:r>
              <a:rPr lang="en-GB" smtClean="0"/>
              <a:t>Ötödik szint</a:t>
            </a:r>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rgbClr val="585657"/>
                </a:solidFill>
                <a:latin typeface="+mn-lt"/>
                <a:cs typeface="+mn-cs"/>
              </a:defRPr>
            </a:lvl1pPr>
          </a:lstStyle>
          <a:p>
            <a:pPr>
              <a:defRPr/>
            </a:pPr>
            <a:fld id="{D482D65F-A278-4D68-A0D2-102462B91E80}" type="datetime1">
              <a:rPr lang="hu-HU"/>
              <a:pPr>
                <a:defRPr/>
              </a:pPr>
              <a:t>2019. 09. 11.</a:t>
            </a:fld>
            <a:endParaRPr lang="hu-HU" dirty="0"/>
          </a:p>
        </p:txBody>
      </p:sp>
      <p:pic>
        <p:nvPicPr>
          <p:cNvPr id="1029" name="Kép 6" descr="seerisk.jpg"/>
          <p:cNvPicPr>
            <a:picLocks noChangeAspect="1"/>
          </p:cNvPicPr>
          <p:nvPr userDrawn="1"/>
        </p:nvPicPr>
        <p:blipFill>
          <a:blip r:embed="rId17">
            <a:clrChange>
              <a:clrFrom>
                <a:srgbClr val="FFFFFF"/>
              </a:clrFrom>
              <a:clrTo>
                <a:srgbClr val="FFFFFF">
                  <a:alpha val="0"/>
                </a:srgbClr>
              </a:clrTo>
            </a:clrChange>
          </a:blip>
          <a:srcRect/>
          <a:stretch>
            <a:fillRect/>
          </a:stretch>
        </p:blipFill>
        <p:spPr bwMode="auto">
          <a:xfrm>
            <a:off x="7308850" y="476250"/>
            <a:ext cx="1079500" cy="5921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6" r:id="rId1"/>
    <p:sldLayoutId id="2147483742" r:id="rId2"/>
    <p:sldLayoutId id="2147483743" r:id="rId3"/>
    <p:sldLayoutId id="2147483747" r:id="rId4"/>
    <p:sldLayoutId id="2147483748" r:id="rId5"/>
    <p:sldLayoutId id="2147483749" r:id="rId6"/>
    <p:sldLayoutId id="2147483750" r:id="rId7"/>
    <p:sldLayoutId id="2147483751" r:id="rId8"/>
    <p:sldLayoutId id="2147483752" r:id="rId9"/>
    <p:sldLayoutId id="2147483744" r:id="rId10"/>
    <p:sldLayoutId id="2147483753" r:id="rId11"/>
    <p:sldLayoutId id="2147483754" r:id="rId12"/>
    <p:sldLayoutId id="2147483755" r:id="rId13"/>
    <p:sldLayoutId id="2147483745" r:id="rId14"/>
  </p:sldLayoutIdLst>
  <p:hf sldNum="0" hdr="0" ftr="0" dt="0"/>
  <p:txStyles>
    <p:titleStyle>
      <a:lvl1pPr algn="l" rtl="0" eaLnBrk="0" fontAlgn="base" hangingPunct="0">
        <a:spcBef>
          <a:spcPct val="0"/>
        </a:spcBef>
        <a:spcAft>
          <a:spcPct val="0"/>
        </a:spcAft>
        <a:defRPr sz="4400" b="1" kern="1200">
          <a:solidFill>
            <a:srgbClr val="585657"/>
          </a:solidFill>
          <a:latin typeface="+mj-lt"/>
          <a:ea typeface="+mj-ea"/>
          <a:cs typeface="+mj-cs"/>
        </a:defRPr>
      </a:lvl1pPr>
      <a:lvl2pPr algn="l" rtl="0" eaLnBrk="0" fontAlgn="base" hangingPunct="0">
        <a:spcBef>
          <a:spcPct val="0"/>
        </a:spcBef>
        <a:spcAft>
          <a:spcPct val="0"/>
        </a:spcAft>
        <a:defRPr sz="4400" b="1">
          <a:solidFill>
            <a:srgbClr val="585657"/>
          </a:solidFill>
          <a:latin typeface="Gautami" pitchFamily="34" charset="0"/>
        </a:defRPr>
      </a:lvl2pPr>
      <a:lvl3pPr algn="l" rtl="0" eaLnBrk="0" fontAlgn="base" hangingPunct="0">
        <a:spcBef>
          <a:spcPct val="0"/>
        </a:spcBef>
        <a:spcAft>
          <a:spcPct val="0"/>
        </a:spcAft>
        <a:defRPr sz="4400" b="1">
          <a:solidFill>
            <a:srgbClr val="585657"/>
          </a:solidFill>
          <a:latin typeface="Gautami" pitchFamily="34" charset="0"/>
        </a:defRPr>
      </a:lvl3pPr>
      <a:lvl4pPr algn="l" rtl="0" eaLnBrk="0" fontAlgn="base" hangingPunct="0">
        <a:spcBef>
          <a:spcPct val="0"/>
        </a:spcBef>
        <a:spcAft>
          <a:spcPct val="0"/>
        </a:spcAft>
        <a:defRPr sz="4400" b="1">
          <a:solidFill>
            <a:srgbClr val="585657"/>
          </a:solidFill>
          <a:latin typeface="Gautami" pitchFamily="34" charset="0"/>
        </a:defRPr>
      </a:lvl4pPr>
      <a:lvl5pPr algn="l" rtl="0" eaLnBrk="0" fontAlgn="base" hangingPunct="0">
        <a:spcBef>
          <a:spcPct val="0"/>
        </a:spcBef>
        <a:spcAft>
          <a:spcPct val="0"/>
        </a:spcAft>
        <a:defRPr sz="4400" b="1">
          <a:solidFill>
            <a:srgbClr val="585657"/>
          </a:solidFill>
          <a:latin typeface="Gautami" pitchFamily="34" charset="0"/>
        </a:defRPr>
      </a:lvl5pPr>
      <a:lvl6pPr marL="457200" algn="l" rtl="0" fontAlgn="base">
        <a:spcBef>
          <a:spcPct val="0"/>
        </a:spcBef>
        <a:spcAft>
          <a:spcPct val="0"/>
        </a:spcAft>
        <a:defRPr sz="4400" b="1">
          <a:solidFill>
            <a:srgbClr val="585657"/>
          </a:solidFill>
          <a:latin typeface="Gautami" pitchFamily="34" charset="0"/>
        </a:defRPr>
      </a:lvl6pPr>
      <a:lvl7pPr marL="914400" algn="l" rtl="0" fontAlgn="base">
        <a:spcBef>
          <a:spcPct val="0"/>
        </a:spcBef>
        <a:spcAft>
          <a:spcPct val="0"/>
        </a:spcAft>
        <a:defRPr sz="4400" b="1">
          <a:solidFill>
            <a:srgbClr val="585657"/>
          </a:solidFill>
          <a:latin typeface="Gautami" pitchFamily="34" charset="0"/>
        </a:defRPr>
      </a:lvl7pPr>
      <a:lvl8pPr marL="1371600" algn="l" rtl="0" fontAlgn="base">
        <a:spcBef>
          <a:spcPct val="0"/>
        </a:spcBef>
        <a:spcAft>
          <a:spcPct val="0"/>
        </a:spcAft>
        <a:defRPr sz="4400" b="1">
          <a:solidFill>
            <a:srgbClr val="585657"/>
          </a:solidFill>
          <a:latin typeface="Gautami" pitchFamily="34" charset="0"/>
        </a:defRPr>
      </a:lvl8pPr>
      <a:lvl9pPr marL="1828800" algn="l" rtl="0" fontAlgn="base">
        <a:spcBef>
          <a:spcPct val="0"/>
        </a:spcBef>
        <a:spcAft>
          <a:spcPct val="0"/>
        </a:spcAft>
        <a:defRPr sz="4400" b="1">
          <a:solidFill>
            <a:srgbClr val="585657"/>
          </a:solidFill>
          <a:latin typeface="Gautami" pitchFamily="34" charset="0"/>
        </a:defRPr>
      </a:lvl9pPr>
    </p:titleStyle>
    <p:bodyStyle>
      <a:lvl1pPr marL="342900" indent="-342900" algn="l" rtl="0" eaLnBrk="0" fontAlgn="base" hangingPunct="0">
        <a:spcBef>
          <a:spcPct val="20000"/>
        </a:spcBef>
        <a:spcAft>
          <a:spcPct val="0"/>
        </a:spcAft>
        <a:buBlip>
          <a:blip r:embed="rId18"/>
        </a:buBlip>
        <a:defRPr sz="3200" kern="1200">
          <a:solidFill>
            <a:srgbClr val="C64413"/>
          </a:solidFill>
          <a:latin typeface="+mn-lt"/>
          <a:ea typeface="+mn-ea"/>
          <a:cs typeface="+mn-cs"/>
        </a:defRPr>
      </a:lvl1pPr>
      <a:lvl2pPr marL="742950" indent="-285750" algn="l" rtl="0" eaLnBrk="0" fontAlgn="base" hangingPunct="0">
        <a:spcBef>
          <a:spcPct val="20000"/>
        </a:spcBef>
        <a:spcAft>
          <a:spcPct val="0"/>
        </a:spcAft>
        <a:buBlip>
          <a:blip r:embed="rId18"/>
        </a:buBlip>
        <a:defRPr sz="2800" kern="1200">
          <a:solidFill>
            <a:srgbClr val="C64413"/>
          </a:solidFill>
          <a:latin typeface="+mn-lt"/>
          <a:ea typeface="+mn-ea"/>
          <a:cs typeface="+mn-cs"/>
        </a:defRPr>
      </a:lvl2pPr>
      <a:lvl3pPr marL="1143000" indent="-228600" algn="l" rtl="0" eaLnBrk="0" fontAlgn="base" hangingPunct="0">
        <a:spcBef>
          <a:spcPct val="20000"/>
        </a:spcBef>
        <a:spcAft>
          <a:spcPct val="0"/>
        </a:spcAft>
        <a:buBlip>
          <a:blip r:embed="rId18"/>
        </a:buBlip>
        <a:defRPr sz="2400" kern="1200">
          <a:solidFill>
            <a:srgbClr val="C64413"/>
          </a:solidFill>
          <a:latin typeface="+mn-lt"/>
          <a:ea typeface="+mn-ea"/>
          <a:cs typeface="+mn-cs"/>
        </a:defRPr>
      </a:lvl3pPr>
      <a:lvl4pPr marL="1600200" indent="-228600" algn="l" rtl="0" eaLnBrk="0" fontAlgn="base" hangingPunct="0">
        <a:spcBef>
          <a:spcPct val="20000"/>
        </a:spcBef>
        <a:spcAft>
          <a:spcPct val="0"/>
        </a:spcAft>
        <a:buBlip>
          <a:blip r:embed="rId18"/>
        </a:buBlip>
        <a:defRPr sz="2000" kern="1200">
          <a:solidFill>
            <a:srgbClr val="C64413"/>
          </a:solidFill>
          <a:latin typeface="+mn-lt"/>
          <a:ea typeface="+mn-ea"/>
          <a:cs typeface="+mn-cs"/>
        </a:defRPr>
      </a:lvl4pPr>
      <a:lvl5pPr marL="2057400" indent="-228600" algn="l" rtl="0" eaLnBrk="0" fontAlgn="base" hangingPunct="0">
        <a:spcBef>
          <a:spcPct val="20000"/>
        </a:spcBef>
        <a:spcAft>
          <a:spcPct val="0"/>
        </a:spcAft>
        <a:buBlip>
          <a:blip r:embed="rId18"/>
        </a:buBlip>
        <a:defRPr sz="2000" kern="1200">
          <a:solidFill>
            <a:srgbClr val="C6441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anube-region.eu/" TargetMode="External"/><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danube-region.e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Agnes.rajacic@katved.gov.hu"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hyperlink" Target="http://www.danube-region.eu/"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danube-region.e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hyperlink" Target="http://www.danube-region.eu/"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ím 1"/>
          <p:cNvSpPr>
            <a:spLocks noGrp="1"/>
          </p:cNvSpPr>
          <p:nvPr>
            <p:ph type="ctrTitle"/>
          </p:nvPr>
        </p:nvSpPr>
        <p:spPr>
          <a:xfrm>
            <a:off x="0" y="2276475"/>
            <a:ext cx="9144000" cy="1470025"/>
          </a:xfrm>
        </p:spPr>
        <p:txBody>
          <a:bodyPr/>
          <a:lstStyle/>
          <a:p>
            <a:pPr algn="ctr" eaLnBrk="1" hangingPunct="1"/>
            <a:r>
              <a:rPr lang="hu-HU" sz="3600" smtClean="0">
                <a:latin typeface="Arial" charset="0"/>
              </a:rPr>
              <a:t>SEERisk: </a:t>
            </a:r>
            <a:br>
              <a:rPr lang="hu-HU" sz="3600" smtClean="0">
                <a:latin typeface="Arial" charset="0"/>
              </a:rPr>
            </a:br>
            <a:r>
              <a:rPr lang="hu-HU" sz="3600" smtClean="0">
                <a:latin typeface="Arial" charset="0"/>
              </a:rPr>
              <a:t>„</a:t>
            </a:r>
            <a:r>
              <a:rPr lang="hu-HU" sz="3200" smtClean="0">
                <a:latin typeface="Calibri" pitchFamily="34" charset="0"/>
                <a:ea typeface="Times New Roman" pitchFamily="18" charset="0"/>
                <a:cs typeface="Calibri" pitchFamily="34" charset="0"/>
              </a:rPr>
              <a:t>Joint Disaster Management risk assessment and preparedness in the Danube macro-region</a:t>
            </a:r>
            <a:r>
              <a:rPr lang="hu-HU" sz="4000" smtClean="0">
                <a:latin typeface="Arial" charset="0"/>
              </a:rPr>
              <a:t>”</a:t>
            </a:r>
            <a:endParaRPr lang="en-GB" sz="4000" smtClean="0">
              <a:latin typeface="Arial" charset="0"/>
            </a:endParaRPr>
          </a:p>
        </p:txBody>
      </p:sp>
      <p:sp>
        <p:nvSpPr>
          <p:cNvPr id="12291" name="Alcím 2"/>
          <p:cNvSpPr>
            <a:spLocks noGrp="1"/>
          </p:cNvSpPr>
          <p:nvPr>
            <p:ph type="subTitle" idx="1"/>
          </p:nvPr>
        </p:nvSpPr>
        <p:spPr>
          <a:xfrm>
            <a:off x="395288" y="4508500"/>
            <a:ext cx="7521575" cy="1368425"/>
          </a:xfrm>
        </p:spPr>
        <p:txBody>
          <a:bodyPr>
            <a:normAutofit fontScale="92500" lnSpcReduction="20000"/>
          </a:bodyPr>
          <a:lstStyle/>
          <a:p>
            <a:pPr eaLnBrk="1" hangingPunct="1">
              <a:lnSpc>
                <a:spcPct val="80000"/>
              </a:lnSpc>
              <a:defRPr/>
            </a:pPr>
            <a:endParaRPr lang="en-GB" sz="900" b="1" i="1" smtClean="0">
              <a:latin typeface="Arial" charset="0"/>
            </a:endParaRPr>
          </a:p>
          <a:p>
            <a:pPr eaLnBrk="1" hangingPunct="1">
              <a:lnSpc>
                <a:spcPct val="80000"/>
              </a:lnSpc>
              <a:defRPr/>
            </a:pPr>
            <a:r>
              <a:rPr lang="hu-HU" sz="2000" b="1" i="1" smtClean="0">
                <a:latin typeface="Arial" charset="0"/>
              </a:rPr>
              <a:t>Ágnes Rajacic, project manager</a:t>
            </a:r>
          </a:p>
          <a:p>
            <a:pPr eaLnBrk="1" hangingPunct="1">
              <a:lnSpc>
                <a:spcPct val="80000"/>
              </a:lnSpc>
              <a:defRPr/>
            </a:pPr>
            <a:r>
              <a:rPr lang="hu-HU" sz="2000" b="1" i="1" smtClean="0">
                <a:latin typeface="Arial" charset="0"/>
              </a:rPr>
              <a:t>National Directorate General for Disaster Management</a:t>
            </a:r>
          </a:p>
          <a:p>
            <a:pPr eaLnBrk="1" hangingPunct="1">
              <a:lnSpc>
                <a:spcPct val="80000"/>
              </a:lnSpc>
              <a:defRPr/>
            </a:pPr>
            <a:endParaRPr lang="hu-HU" sz="2000" b="1" i="1" smtClean="0">
              <a:latin typeface="Arial" charset="0"/>
            </a:endParaRPr>
          </a:p>
          <a:p>
            <a:pPr eaLnBrk="1" hangingPunct="1">
              <a:lnSpc>
                <a:spcPct val="80000"/>
              </a:lnSpc>
              <a:defRPr/>
            </a:pPr>
            <a:r>
              <a:rPr lang="en-US" sz="2000" b="1" i="1" smtClean="0">
                <a:latin typeface="Arial" charset="0"/>
              </a:rPr>
              <a:t>Stakeholder Seminar of Environmental Pillar of EU </a:t>
            </a:r>
            <a:endParaRPr lang="hu-HU" sz="2000" b="1" i="1" smtClean="0">
              <a:latin typeface="Arial" charset="0"/>
            </a:endParaRPr>
          </a:p>
          <a:p>
            <a:pPr eaLnBrk="1" hangingPunct="1">
              <a:lnSpc>
                <a:spcPct val="80000"/>
              </a:lnSpc>
              <a:defRPr/>
            </a:pPr>
            <a:r>
              <a:rPr lang="en-US" sz="2000" b="1" i="1" smtClean="0">
                <a:latin typeface="Arial" charset="0"/>
              </a:rPr>
              <a:t>Strategy for the Danube Region</a:t>
            </a:r>
            <a:r>
              <a:rPr lang="hu-HU" sz="2000" b="1" i="1" smtClean="0">
                <a:latin typeface="Arial" charset="0"/>
              </a:rPr>
              <a:t>, 6/11/2012</a:t>
            </a:r>
          </a:p>
        </p:txBody>
      </p:sp>
      <p:pic>
        <p:nvPicPr>
          <p:cNvPr id="12292" name="Picture 6" descr="OKF logo kicsi"/>
          <p:cNvPicPr>
            <a:picLocks noChangeAspect="1" noChangeArrowheads="1"/>
          </p:cNvPicPr>
          <p:nvPr/>
        </p:nvPicPr>
        <p:blipFill>
          <a:blip r:embed="rId2"/>
          <a:srcRect/>
          <a:stretch>
            <a:fillRect/>
          </a:stretch>
        </p:blipFill>
        <p:spPr bwMode="auto">
          <a:xfrm>
            <a:off x="7967663" y="5240338"/>
            <a:ext cx="1176337" cy="1617662"/>
          </a:xfrm>
          <a:prstGeom prst="rect">
            <a:avLst/>
          </a:prstGeom>
          <a:noFill/>
          <a:ln w="9525">
            <a:noFill/>
            <a:miter lim="800000"/>
            <a:headEnd/>
            <a:tailEnd/>
          </a:ln>
        </p:spPr>
      </p:pic>
      <p:pic>
        <p:nvPicPr>
          <p:cNvPr id="12293" name="Picture 7" descr="logo_DRS_2011_general">
            <a:hlinkClick r:id="rId3"/>
          </p:cNvPr>
          <p:cNvPicPr>
            <a:picLocks noChangeAspect="1" noChangeArrowheads="1"/>
          </p:cNvPicPr>
          <p:nvPr/>
        </p:nvPicPr>
        <p:blipFill>
          <a:blip r:embed="rId4"/>
          <a:srcRect/>
          <a:stretch>
            <a:fillRect/>
          </a:stretch>
        </p:blipFill>
        <p:spPr bwMode="auto">
          <a:xfrm>
            <a:off x="5219700" y="404813"/>
            <a:ext cx="1908175" cy="712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p:txBody>
          <a:bodyPr/>
          <a:lstStyle/>
          <a:p>
            <a:r>
              <a:rPr lang="hu-HU" smtClean="0"/>
              <a:t>3. RESULT</a:t>
            </a:r>
          </a:p>
        </p:txBody>
      </p:sp>
      <p:sp>
        <p:nvSpPr>
          <p:cNvPr id="60419" name="Text Box 3"/>
          <p:cNvSpPr txBox="1">
            <a:spLocks noChangeArrowheads="1"/>
          </p:cNvSpPr>
          <p:nvPr/>
        </p:nvSpPr>
        <p:spPr bwMode="auto">
          <a:xfrm>
            <a:off x="430213" y="1700213"/>
            <a:ext cx="8713787" cy="579437"/>
          </a:xfrm>
          <a:prstGeom prst="rect">
            <a:avLst/>
          </a:prstGeom>
          <a:solidFill>
            <a:schemeClr val="bg2"/>
          </a:solidFill>
          <a:ln w="9525">
            <a:noFill/>
            <a:miter lim="800000"/>
            <a:headEnd/>
            <a:tailEnd/>
          </a:ln>
          <a:effectLst/>
        </p:spPr>
        <p:txBody>
          <a:bodyPr>
            <a:spAutoFit/>
          </a:bodyPr>
          <a:lstStyle/>
          <a:p>
            <a:pPr marL="457200" indent="-457200" algn="ctr">
              <a:spcBef>
                <a:spcPct val="50000"/>
              </a:spcBef>
              <a:defRPr/>
            </a:pPr>
            <a:r>
              <a:rPr lang="hu-HU" sz="3200">
                <a:effectLst>
                  <a:outerShdw blurRad="38100" dist="38100" dir="2700000" algn="tl">
                    <a:srgbClr val="000000"/>
                  </a:outerShdw>
                </a:effectLst>
              </a:rPr>
              <a:t>From the merge of the outcome of I. and II.</a:t>
            </a:r>
          </a:p>
        </p:txBody>
      </p:sp>
      <p:sp>
        <p:nvSpPr>
          <p:cNvPr id="60420" name="Text Box 4"/>
          <p:cNvSpPr txBox="1">
            <a:spLocks noChangeArrowheads="1"/>
          </p:cNvSpPr>
          <p:nvPr/>
        </p:nvSpPr>
        <p:spPr bwMode="auto">
          <a:xfrm>
            <a:off x="395288" y="5516563"/>
            <a:ext cx="8353425" cy="579437"/>
          </a:xfrm>
          <a:prstGeom prst="rect">
            <a:avLst/>
          </a:prstGeom>
          <a:solidFill>
            <a:schemeClr val="bg2"/>
          </a:solidFill>
          <a:ln w="9525">
            <a:noFill/>
            <a:miter lim="800000"/>
            <a:headEnd/>
            <a:tailEnd/>
          </a:ln>
          <a:effectLst/>
        </p:spPr>
        <p:txBody>
          <a:bodyPr>
            <a:spAutoFit/>
          </a:bodyPr>
          <a:lstStyle/>
          <a:p>
            <a:pPr algn="ctr">
              <a:spcBef>
                <a:spcPct val="50000"/>
              </a:spcBef>
              <a:defRPr/>
            </a:pPr>
            <a:r>
              <a:rPr lang="hu-HU" sz="3200">
                <a:effectLst>
                  <a:outerShdw blurRad="38100" dist="38100" dir="2700000" algn="tl">
                    <a:srgbClr val="000000"/>
                  </a:outerShdw>
                </a:effectLst>
              </a:rPr>
              <a:t>Carry out a strategy action plan at local level.</a:t>
            </a:r>
          </a:p>
        </p:txBody>
      </p:sp>
      <p:sp>
        <p:nvSpPr>
          <p:cNvPr id="21509" name="AutoShape 5"/>
          <p:cNvSpPr>
            <a:spLocks noChangeArrowheads="1"/>
          </p:cNvSpPr>
          <p:nvPr/>
        </p:nvSpPr>
        <p:spPr bwMode="auto">
          <a:xfrm>
            <a:off x="4211638" y="2492375"/>
            <a:ext cx="792162" cy="2808288"/>
          </a:xfrm>
          <a:prstGeom prst="downArrow">
            <a:avLst>
              <a:gd name="adj1" fmla="val 50000"/>
              <a:gd name="adj2" fmla="val 88627"/>
            </a:avLst>
          </a:prstGeom>
          <a:solidFill>
            <a:srgbClr val="FF0000"/>
          </a:solidFill>
          <a:ln w="25400">
            <a:solidFill>
              <a:srgbClr val="FFFF00"/>
            </a:solidFill>
            <a:miter lim="800000"/>
            <a:headEnd/>
            <a:tailEnd/>
          </a:ln>
        </p:spPr>
        <p:txBody>
          <a:bodyPr wrap="none" anchor="ctr"/>
          <a:lstStyle/>
          <a:p>
            <a:endParaRPr lang="ru-RU"/>
          </a:p>
        </p:txBody>
      </p:sp>
      <p:sp>
        <p:nvSpPr>
          <p:cNvPr id="60422" name="Text Box 6"/>
          <p:cNvSpPr txBox="1">
            <a:spLocks noChangeArrowheads="1"/>
          </p:cNvSpPr>
          <p:nvPr/>
        </p:nvSpPr>
        <p:spPr bwMode="auto">
          <a:xfrm>
            <a:off x="3059113" y="2781300"/>
            <a:ext cx="3095625" cy="1554163"/>
          </a:xfrm>
          <a:prstGeom prst="rect">
            <a:avLst/>
          </a:prstGeom>
          <a:solidFill>
            <a:schemeClr val="bg2">
              <a:alpha val="81000"/>
            </a:schemeClr>
          </a:solidFill>
          <a:ln w="9525">
            <a:noFill/>
            <a:miter lim="800000"/>
            <a:headEnd/>
            <a:tailEnd/>
          </a:ln>
          <a:effectLst/>
        </p:spPr>
        <p:txBody>
          <a:bodyPr>
            <a:spAutoFit/>
          </a:bodyPr>
          <a:lstStyle/>
          <a:p>
            <a:pPr algn="ctr">
              <a:spcBef>
                <a:spcPct val="50000"/>
              </a:spcBef>
              <a:defRPr/>
            </a:pPr>
            <a:r>
              <a:rPr lang="hu-HU" sz="3200">
                <a:solidFill>
                  <a:schemeClr val="tx2"/>
                </a:solidFill>
                <a:effectLst>
                  <a:outerShdw blurRad="38100" dist="38100" dir="2700000" algn="tl">
                    <a:srgbClr val="000000"/>
                  </a:outerShdw>
                </a:effectLst>
              </a:rPr>
              <a:t>Examine the effectiveness of DM III.</a:t>
            </a:r>
          </a:p>
        </p:txBody>
      </p:sp>
      <p:pic>
        <p:nvPicPr>
          <p:cNvPr id="21511" name="Picture 7" descr="logo_DRS_2011_general">
            <a:hlinkClick r:id="rId2"/>
          </p:cNvPr>
          <p:cNvPicPr>
            <a:picLocks noChangeAspect="1" noChangeArrowheads="1"/>
          </p:cNvPicPr>
          <p:nvPr/>
        </p:nvPicPr>
        <p:blipFill>
          <a:blip r:embed="rId3"/>
          <a:srcRect/>
          <a:stretch>
            <a:fillRect/>
          </a:stretch>
        </p:blipFill>
        <p:spPr bwMode="auto">
          <a:xfrm>
            <a:off x="5219700" y="404813"/>
            <a:ext cx="1908175" cy="712787"/>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xfrm>
            <a:off x="457200" y="274638"/>
            <a:ext cx="6707188" cy="1143000"/>
          </a:xfrm>
        </p:spPr>
        <p:txBody>
          <a:bodyPr/>
          <a:lstStyle/>
          <a:p>
            <a:r>
              <a:rPr lang="hu-HU" sz="4000" smtClean="0">
                <a:latin typeface="Arial" charset="0"/>
              </a:rPr>
              <a:t>Work Package 3 – Risk Assessment</a:t>
            </a:r>
          </a:p>
        </p:txBody>
      </p:sp>
      <p:sp>
        <p:nvSpPr>
          <p:cNvPr id="22531" name="Rectangle 3"/>
          <p:cNvSpPr>
            <a:spLocks noGrp="1"/>
          </p:cNvSpPr>
          <p:nvPr>
            <p:ph type="body" idx="1"/>
          </p:nvPr>
        </p:nvSpPr>
        <p:spPr>
          <a:xfrm>
            <a:off x="611188" y="1628775"/>
            <a:ext cx="8229600" cy="4525963"/>
          </a:xfrm>
        </p:spPr>
        <p:txBody>
          <a:bodyPr/>
          <a:lstStyle/>
          <a:p>
            <a:pPr>
              <a:buFontTx/>
              <a:buBlip>
                <a:blip r:embed="rId2"/>
              </a:buBlip>
            </a:pPr>
            <a:r>
              <a:rPr lang="hu-HU" smtClean="0">
                <a:latin typeface="Arial" charset="0"/>
              </a:rPr>
              <a:t>Aim: to produce a commonly elaborated methodology on the assessment of climate change triggered risks for the SEE area.</a:t>
            </a:r>
          </a:p>
        </p:txBody>
      </p:sp>
      <p:pic>
        <p:nvPicPr>
          <p:cNvPr id="22532" name="Picture 5" descr="http://cdn.theatlantic.com/static/infocus/sky071112/s_s22_91314970.jpg"/>
          <p:cNvPicPr>
            <a:picLocks noChangeAspect="1" noChangeArrowheads="1"/>
          </p:cNvPicPr>
          <p:nvPr/>
        </p:nvPicPr>
        <p:blipFill>
          <a:blip r:embed="rId3"/>
          <a:srcRect/>
          <a:stretch>
            <a:fillRect/>
          </a:stretch>
        </p:blipFill>
        <p:spPr bwMode="auto">
          <a:xfrm>
            <a:off x="1835150" y="3213100"/>
            <a:ext cx="5507038" cy="364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p:txBody>
          <a:bodyPr/>
          <a:lstStyle/>
          <a:p>
            <a:r>
              <a:rPr lang="hu-HU" smtClean="0"/>
              <a:t>WP3</a:t>
            </a:r>
          </a:p>
        </p:txBody>
      </p:sp>
      <p:sp>
        <p:nvSpPr>
          <p:cNvPr id="8" name="Cím 1"/>
          <p:cNvSpPr txBox="1">
            <a:spLocks/>
          </p:cNvSpPr>
          <p:nvPr/>
        </p:nvSpPr>
        <p:spPr>
          <a:xfrm>
            <a:off x="468313" y="3429000"/>
            <a:ext cx="2160587" cy="1082675"/>
          </a:xfrm>
          <a:prstGeom prst="rect">
            <a:avLst/>
          </a:prstGeom>
          <a:solidFill>
            <a:schemeClr val="accent6">
              <a:lumMod val="60000"/>
              <a:lumOff val="40000"/>
            </a:schemeClr>
          </a:solidFill>
        </p:spPr>
        <p:txBody>
          <a:bodyPr anchor="ctr">
            <a:normAutofit/>
          </a:bodyPr>
          <a:lstStyle/>
          <a:p>
            <a:pPr fontAlgn="auto">
              <a:spcAft>
                <a:spcPts val="0"/>
              </a:spcAft>
              <a:defRPr/>
            </a:pPr>
            <a:r>
              <a:rPr lang="hu-HU" sz="1900" dirty="0">
                <a:latin typeface="Calibri" pitchFamily="34" charset="0"/>
              </a:rPr>
              <a:t>WP3 </a:t>
            </a:r>
            <a:r>
              <a:rPr lang="hu-HU" sz="1900" dirty="0" err="1">
                <a:latin typeface="Calibri" pitchFamily="34" charset="0"/>
              </a:rPr>
              <a:t>Risk</a:t>
            </a:r>
            <a:r>
              <a:rPr lang="hu-HU" sz="1900" dirty="0">
                <a:latin typeface="Calibri" pitchFamily="34" charset="0"/>
              </a:rPr>
              <a:t> </a:t>
            </a:r>
            <a:r>
              <a:rPr lang="hu-HU" sz="1900" dirty="0" err="1">
                <a:latin typeface="Calibri" pitchFamily="34" charset="0"/>
              </a:rPr>
              <a:t>mapping</a:t>
            </a:r>
            <a:r>
              <a:rPr lang="hu-HU" sz="1900" dirty="0">
                <a:latin typeface="Calibri" pitchFamily="34" charset="0"/>
              </a:rPr>
              <a:t> and </a:t>
            </a:r>
            <a:r>
              <a:rPr lang="hu-HU" sz="1900" dirty="0" err="1">
                <a:latin typeface="Calibri" pitchFamily="34" charset="0"/>
              </a:rPr>
              <a:t>assessment</a:t>
            </a:r>
            <a:endParaRPr lang="hu-HU" sz="1900" dirty="0">
              <a:latin typeface="Calibri" pitchFamily="34" charset="0"/>
            </a:endParaRPr>
          </a:p>
        </p:txBody>
      </p:sp>
      <p:sp>
        <p:nvSpPr>
          <p:cNvPr id="15" name="Cím 1"/>
          <p:cNvSpPr txBox="1">
            <a:spLocks/>
          </p:cNvSpPr>
          <p:nvPr/>
        </p:nvSpPr>
        <p:spPr>
          <a:xfrm>
            <a:off x="5292725" y="1412875"/>
            <a:ext cx="2160588" cy="1082675"/>
          </a:xfrm>
          <a:prstGeom prst="rect">
            <a:avLst/>
          </a:prstGeom>
          <a:solidFill>
            <a:schemeClr val="accent6">
              <a:lumMod val="40000"/>
              <a:lumOff val="60000"/>
            </a:schemeClr>
          </a:solidFill>
        </p:spPr>
        <p:txBody>
          <a:bodyPr anchor="ctr">
            <a:normAutofit fontScale="92500" lnSpcReduction="20000"/>
          </a:bodyPr>
          <a:lstStyle/>
          <a:p>
            <a:pPr>
              <a:defRPr/>
            </a:pPr>
            <a:r>
              <a:rPr lang="hu-HU" sz="2000" dirty="0">
                <a:latin typeface="Calibri" pitchFamily="34" charset="0"/>
              </a:rPr>
              <a:t>3.1 </a:t>
            </a:r>
            <a:r>
              <a:rPr lang="hu-HU" sz="2000" dirty="0" err="1">
                <a:latin typeface="Calibri" pitchFamily="34" charset="0"/>
              </a:rPr>
              <a:t>Elaboration</a:t>
            </a:r>
            <a:r>
              <a:rPr lang="hu-HU" sz="2000" dirty="0">
                <a:latin typeface="Calibri" pitchFamily="34" charset="0"/>
              </a:rPr>
              <a:t> of a </a:t>
            </a:r>
            <a:r>
              <a:rPr lang="hu-HU" sz="2000" dirty="0" err="1">
                <a:latin typeface="Calibri" pitchFamily="34" charset="0"/>
              </a:rPr>
              <a:t>common</a:t>
            </a:r>
            <a:r>
              <a:rPr lang="hu-HU" sz="2000" dirty="0"/>
              <a:t> </a:t>
            </a:r>
            <a:r>
              <a:rPr lang="hu-HU" sz="2000" dirty="0" err="1">
                <a:latin typeface="Calibri" pitchFamily="34" charset="0"/>
              </a:rPr>
              <a:t>risk</a:t>
            </a:r>
            <a:r>
              <a:rPr lang="hu-HU" sz="2000" dirty="0">
                <a:latin typeface="Calibri" pitchFamily="34" charset="0"/>
              </a:rPr>
              <a:t> </a:t>
            </a:r>
            <a:r>
              <a:rPr lang="hu-HU" sz="2000" dirty="0" err="1">
                <a:latin typeface="Calibri" pitchFamily="34" charset="0"/>
              </a:rPr>
              <a:t>assessment</a:t>
            </a:r>
            <a:r>
              <a:rPr lang="hu-HU" sz="2000" dirty="0">
                <a:latin typeface="Calibri" pitchFamily="34" charset="0"/>
              </a:rPr>
              <a:t> </a:t>
            </a:r>
            <a:r>
              <a:rPr lang="hu-HU" sz="2000" dirty="0" err="1">
                <a:latin typeface="Calibri" pitchFamily="34" charset="0"/>
              </a:rPr>
              <a:t>methodology</a:t>
            </a:r>
            <a:endParaRPr lang="hu-HU" sz="2000" dirty="0">
              <a:latin typeface="Calibri" pitchFamily="34" charset="0"/>
            </a:endParaRPr>
          </a:p>
        </p:txBody>
      </p:sp>
      <p:sp>
        <p:nvSpPr>
          <p:cNvPr id="16" name="Cím 1"/>
          <p:cNvSpPr txBox="1">
            <a:spLocks/>
          </p:cNvSpPr>
          <p:nvPr/>
        </p:nvSpPr>
        <p:spPr>
          <a:xfrm>
            <a:off x="5292725" y="4076700"/>
            <a:ext cx="2160588" cy="1082675"/>
          </a:xfrm>
          <a:prstGeom prst="rect">
            <a:avLst/>
          </a:prstGeom>
          <a:solidFill>
            <a:schemeClr val="accent6">
              <a:lumMod val="40000"/>
              <a:lumOff val="60000"/>
            </a:schemeClr>
          </a:solidFill>
        </p:spPr>
        <p:txBody>
          <a:bodyPr anchor="ctr"/>
          <a:lstStyle/>
          <a:p>
            <a:pPr fontAlgn="auto">
              <a:spcAft>
                <a:spcPts val="0"/>
              </a:spcAft>
              <a:defRPr/>
            </a:pPr>
            <a:r>
              <a:rPr lang="hu-HU" dirty="0">
                <a:latin typeface="Calibri" pitchFamily="34" charset="0"/>
              </a:rPr>
              <a:t>3.3 </a:t>
            </a:r>
            <a:r>
              <a:rPr lang="hu-HU" dirty="0" err="1">
                <a:latin typeface="Calibri" pitchFamily="34" charset="0"/>
              </a:rPr>
              <a:t>Analysis</a:t>
            </a:r>
            <a:r>
              <a:rPr lang="hu-HU" dirty="0">
                <a:latin typeface="Calibri" pitchFamily="34" charset="0"/>
              </a:rPr>
              <a:t> of </a:t>
            </a:r>
            <a:r>
              <a:rPr lang="hu-HU" dirty="0" err="1">
                <a:latin typeface="Calibri" pitchFamily="34" charset="0"/>
              </a:rPr>
              <a:t>social</a:t>
            </a:r>
            <a:r>
              <a:rPr lang="hu-HU" dirty="0">
                <a:latin typeface="Calibri" pitchFamily="34" charset="0"/>
              </a:rPr>
              <a:t> </a:t>
            </a:r>
            <a:r>
              <a:rPr lang="hu-HU" dirty="0" err="1">
                <a:latin typeface="Calibri" pitchFamily="34" charset="0"/>
              </a:rPr>
              <a:t>awareness</a:t>
            </a:r>
            <a:r>
              <a:rPr lang="hu-HU" dirty="0">
                <a:latin typeface="Calibri" pitchFamily="34" charset="0"/>
              </a:rPr>
              <a:t>  and </a:t>
            </a:r>
            <a:r>
              <a:rPr lang="hu-HU" dirty="0" err="1">
                <a:latin typeface="Calibri" pitchFamily="34" charset="0"/>
              </a:rPr>
              <a:t>authority</a:t>
            </a:r>
            <a:r>
              <a:rPr lang="hu-HU" dirty="0">
                <a:latin typeface="Calibri" pitchFamily="34" charset="0"/>
              </a:rPr>
              <a:t> </a:t>
            </a:r>
            <a:r>
              <a:rPr lang="hu-HU" dirty="0" err="1">
                <a:latin typeface="Calibri" pitchFamily="34" charset="0"/>
              </a:rPr>
              <a:t>regulation</a:t>
            </a:r>
            <a:r>
              <a:rPr lang="hu-HU" dirty="0">
                <a:latin typeface="Calibri" pitchFamily="34" charset="0"/>
              </a:rPr>
              <a:t> of </a:t>
            </a:r>
            <a:r>
              <a:rPr lang="hu-HU" dirty="0" err="1">
                <a:latin typeface="Calibri" pitchFamily="34" charset="0"/>
              </a:rPr>
              <a:t>the</a:t>
            </a:r>
            <a:r>
              <a:rPr lang="hu-HU" dirty="0">
                <a:latin typeface="Calibri" pitchFamily="34" charset="0"/>
              </a:rPr>
              <a:t> pilot </a:t>
            </a:r>
            <a:r>
              <a:rPr lang="hu-HU" dirty="0" err="1">
                <a:latin typeface="Calibri" pitchFamily="34" charset="0"/>
              </a:rPr>
              <a:t>areas</a:t>
            </a:r>
            <a:endParaRPr lang="hu-HU" dirty="0">
              <a:latin typeface="Calibri" pitchFamily="34" charset="0"/>
            </a:endParaRPr>
          </a:p>
        </p:txBody>
      </p:sp>
      <p:sp>
        <p:nvSpPr>
          <p:cNvPr id="17" name="Cím 1"/>
          <p:cNvSpPr txBox="1">
            <a:spLocks/>
          </p:cNvSpPr>
          <p:nvPr/>
        </p:nvSpPr>
        <p:spPr>
          <a:xfrm>
            <a:off x="5292725" y="2781300"/>
            <a:ext cx="2160588" cy="1082675"/>
          </a:xfrm>
          <a:prstGeom prst="rect">
            <a:avLst/>
          </a:prstGeom>
          <a:solidFill>
            <a:schemeClr val="accent6">
              <a:lumMod val="40000"/>
              <a:lumOff val="60000"/>
            </a:schemeClr>
          </a:solidFill>
        </p:spPr>
        <p:txBody>
          <a:bodyPr anchor="ctr">
            <a:normAutofit/>
          </a:bodyPr>
          <a:lstStyle/>
          <a:p>
            <a:pPr fontAlgn="auto">
              <a:spcAft>
                <a:spcPts val="0"/>
              </a:spcAft>
              <a:defRPr/>
            </a:pPr>
            <a:r>
              <a:rPr lang="hu-HU" sz="1900" dirty="0">
                <a:latin typeface="Calibri" pitchFamily="34" charset="0"/>
              </a:rPr>
              <a:t>3.2 </a:t>
            </a:r>
            <a:r>
              <a:rPr lang="hu-HU" sz="1900" dirty="0" err="1">
                <a:latin typeface="Calibri" pitchFamily="34" charset="0"/>
              </a:rPr>
              <a:t>Mapping</a:t>
            </a:r>
            <a:r>
              <a:rPr lang="hu-HU" sz="1900" dirty="0">
                <a:latin typeface="Calibri" pitchFamily="34" charset="0"/>
              </a:rPr>
              <a:t> and </a:t>
            </a:r>
            <a:r>
              <a:rPr lang="hu-HU" sz="1900" dirty="0" err="1">
                <a:latin typeface="Calibri" pitchFamily="34" charset="0"/>
              </a:rPr>
              <a:t>risk</a:t>
            </a:r>
            <a:r>
              <a:rPr lang="hu-HU" sz="1900" dirty="0">
                <a:latin typeface="Calibri" pitchFamily="34" charset="0"/>
              </a:rPr>
              <a:t> </a:t>
            </a:r>
            <a:r>
              <a:rPr lang="hu-HU" sz="1900" dirty="0" err="1">
                <a:latin typeface="Calibri" pitchFamily="34" charset="0"/>
              </a:rPr>
              <a:t>assessment</a:t>
            </a:r>
            <a:r>
              <a:rPr lang="hu-HU" sz="1900" dirty="0">
                <a:latin typeface="Calibri" pitchFamily="34" charset="0"/>
              </a:rPr>
              <a:t> of </a:t>
            </a:r>
            <a:r>
              <a:rPr lang="hu-HU" sz="1900" dirty="0" err="1">
                <a:latin typeface="Calibri" pitchFamily="34" charset="0"/>
              </a:rPr>
              <a:t>the</a:t>
            </a:r>
            <a:r>
              <a:rPr lang="hu-HU" sz="1900" dirty="0">
                <a:latin typeface="Calibri" pitchFamily="34" charset="0"/>
              </a:rPr>
              <a:t> pilot </a:t>
            </a:r>
            <a:r>
              <a:rPr lang="hu-HU" sz="1900" dirty="0" err="1">
                <a:latin typeface="Calibri" pitchFamily="34" charset="0"/>
              </a:rPr>
              <a:t>areas</a:t>
            </a:r>
            <a:endParaRPr lang="hu-HU" sz="1900" dirty="0">
              <a:latin typeface="Calibri" pitchFamily="34" charset="0"/>
            </a:endParaRPr>
          </a:p>
        </p:txBody>
      </p:sp>
      <p:sp>
        <p:nvSpPr>
          <p:cNvPr id="18" name="Cím 1"/>
          <p:cNvSpPr txBox="1">
            <a:spLocks/>
          </p:cNvSpPr>
          <p:nvPr/>
        </p:nvSpPr>
        <p:spPr>
          <a:xfrm>
            <a:off x="5292725" y="5445125"/>
            <a:ext cx="2160588" cy="1082675"/>
          </a:xfrm>
          <a:prstGeom prst="rect">
            <a:avLst/>
          </a:prstGeom>
          <a:solidFill>
            <a:schemeClr val="accent6">
              <a:lumMod val="40000"/>
              <a:lumOff val="60000"/>
            </a:schemeClr>
          </a:solidFill>
        </p:spPr>
        <p:txBody>
          <a:bodyPr anchor="ctr">
            <a:normAutofit/>
          </a:bodyPr>
          <a:lstStyle/>
          <a:p>
            <a:pPr>
              <a:lnSpc>
                <a:spcPct val="80000"/>
              </a:lnSpc>
              <a:defRPr/>
            </a:pPr>
            <a:r>
              <a:rPr lang="hu-HU" sz="1900">
                <a:latin typeface="Calibri" pitchFamily="34" charset="0"/>
              </a:rPr>
              <a:t>3.4 Guideline on climate </a:t>
            </a:r>
            <a:br>
              <a:rPr lang="hu-HU" sz="1900">
                <a:latin typeface="Calibri" pitchFamily="34" charset="0"/>
              </a:rPr>
            </a:br>
            <a:r>
              <a:rPr lang="hu-HU" sz="1900">
                <a:latin typeface="Calibri" pitchFamily="34" charset="0"/>
              </a:rPr>
              <a:t>change adaptation &amp; risk assessment</a:t>
            </a:r>
          </a:p>
        </p:txBody>
      </p:sp>
      <p:sp>
        <p:nvSpPr>
          <p:cNvPr id="23560" name="AutoShape 8"/>
          <p:cNvSpPr>
            <a:spLocks noChangeArrowheads="1"/>
          </p:cNvSpPr>
          <p:nvPr/>
        </p:nvSpPr>
        <p:spPr bwMode="auto">
          <a:xfrm rot="-1959343">
            <a:off x="2916238" y="2205038"/>
            <a:ext cx="2016125" cy="431800"/>
          </a:xfrm>
          <a:prstGeom prst="rightArrow">
            <a:avLst>
              <a:gd name="adj1" fmla="val 50000"/>
              <a:gd name="adj2" fmla="val 116728"/>
            </a:avLst>
          </a:prstGeom>
          <a:solidFill>
            <a:schemeClr val="accent1"/>
          </a:solidFill>
          <a:ln w="9525">
            <a:solidFill>
              <a:schemeClr val="tx1"/>
            </a:solidFill>
            <a:miter lim="800000"/>
            <a:headEnd/>
            <a:tailEnd/>
          </a:ln>
        </p:spPr>
        <p:txBody>
          <a:bodyPr wrap="none" anchor="ctr"/>
          <a:lstStyle/>
          <a:p>
            <a:endParaRPr lang="ru-RU"/>
          </a:p>
        </p:txBody>
      </p:sp>
      <p:sp>
        <p:nvSpPr>
          <p:cNvPr id="23561" name="AutoShape 9"/>
          <p:cNvSpPr>
            <a:spLocks noChangeArrowheads="1"/>
          </p:cNvSpPr>
          <p:nvPr/>
        </p:nvSpPr>
        <p:spPr bwMode="auto">
          <a:xfrm rot="-853246">
            <a:off x="3132138" y="3141663"/>
            <a:ext cx="2016125" cy="431800"/>
          </a:xfrm>
          <a:prstGeom prst="rightArrow">
            <a:avLst>
              <a:gd name="adj1" fmla="val 50000"/>
              <a:gd name="adj2" fmla="val 116728"/>
            </a:avLst>
          </a:prstGeom>
          <a:solidFill>
            <a:schemeClr val="accent1"/>
          </a:solidFill>
          <a:ln w="9525">
            <a:solidFill>
              <a:schemeClr val="tx1"/>
            </a:solidFill>
            <a:miter lim="800000"/>
            <a:headEnd/>
            <a:tailEnd/>
          </a:ln>
        </p:spPr>
        <p:txBody>
          <a:bodyPr wrap="none" anchor="ctr"/>
          <a:lstStyle/>
          <a:p>
            <a:endParaRPr lang="ru-RU"/>
          </a:p>
        </p:txBody>
      </p:sp>
      <p:sp>
        <p:nvSpPr>
          <p:cNvPr id="23562" name="AutoShape 10"/>
          <p:cNvSpPr>
            <a:spLocks noChangeArrowheads="1"/>
          </p:cNvSpPr>
          <p:nvPr/>
        </p:nvSpPr>
        <p:spPr bwMode="auto">
          <a:xfrm rot="848052">
            <a:off x="3059113" y="4221163"/>
            <a:ext cx="2016125" cy="431800"/>
          </a:xfrm>
          <a:prstGeom prst="rightArrow">
            <a:avLst>
              <a:gd name="adj1" fmla="val 50000"/>
              <a:gd name="adj2" fmla="val 116728"/>
            </a:avLst>
          </a:prstGeom>
          <a:solidFill>
            <a:schemeClr val="accent1"/>
          </a:solidFill>
          <a:ln w="9525">
            <a:solidFill>
              <a:schemeClr val="tx1"/>
            </a:solidFill>
            <a:miter lim="800000"/>
            <a:headEnd/>
            <a:tailEnd/>
          </a:ln>
        </p:spPr>
        <p:txBody>
          <a:bodyPr wrap="none" anchor="ctr"/>
          <a:lstStyle/>
          <a:p>
            <a:endParaRPr lang="ru-RU"/>
          </a:p>
        </p:txBody>
      </p:sp>
      <p:sp>
        <p:nvSpPr>
          <p:cNvPr id="23563" name="AutoShape 11"/>
          <p:cNvSpPr>
            <a:spLocks noChangeArrowheads="1"/>
          </p:cNvSpPr>
          <p:nvPr/>
        </p:nvSpPr>
        <p:spPr bwMode="auto">
          <a:xfrm rot="1688692">
            <a:off x="2916238" y="5229225"/>
            <a:ext cx="2016125" cy="431800"/>
          </a:xfrm>
          <a:prstGeom prst="rightArrow">
            <a:avLst>
              <a:gd name="adj1" fmla="val 50000"/>
              <a:gd name="adj2" fmla="val 116728"/>
            </a:avLst>
          </a:prstGeom>
          <a:solidFill>
            <a:schemeClr val="accent1"/>
          </a:solidFill>
          <a:ln w="9525">
            <a:solidFill>
              <a:schemeClr val="tx1"/>
            </a:solidFill>
            <a:miter lim="800000"/>
            <a:headEnd/>
            <a:tailEnd/>
          </a:ln>
        </p:spPr>
        <p:txBody>
          <a:bodyPr wrap="none" anchor="ctr"/>
          <a:lstStyle/>
          <a:p>
            <a:endParaRPr lang="ru-RU"/>
          </a:p>
        </p:txBody>
      </p:sp>
      <p:pic>
        <p:nvPicPr>
          <p:cNvPr id="53253" name="Picture 5" descr="http://www.austrac.gov.au/elearning_amlctf_programcourse/images/content/diagram_risk_matrix.gif"/>
          <p:cNvPicPr>
            <a:picLocks noChangeAspect="1" noChangeArrowheads="1"/>
          </p:cNvPicPr>
          <p:nvPr/>
        </p:nvPicPr>
        <p:blipFill>
          <a:blip r:embed="rId2"/>
          <a:srcRect/>
          <a:stretch>
            <a:fillRect/>
          </a:stretch>
        </p:blipFill>
        <p:spPr bwMode="auto">
          <a:xfrm>
            <a:off x="0" y="0"/>
            <a:ext cx="4238625" cy="2724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3253"/>
                                        </p:tgtEl>
                                        <p:attrNameLst>
                                          <p:attrName>style.visibility</p:attrName>
                                        </p:attrNameLst>
                                      </p:cBhvr>
                                      <p:to>
                                        <p:strVal val="visible"/>
                                      </p:to>
                                    </p:set>
                                    <p:animEffect transition="in" filter="fade">
                                      <p:cBhvr>
                                        <p:cTn id="7" dur="1000"/>
                                        <p:tgtEl>
                                          <p:spTgt spid="53253"/>
                                        </p:tgtEl>
                                      </p:cBhvr>
                                    </p:animEffect>
                                    <p:anim calcmode="lin" valueType="num">
                                      <p:cBhvr>
                                        <p:cTn id="8" dur="1000" fill="hold"/>
                                        <p:tgtEl>
                                          <p:spTgt spid="53253"/>
                                        </p:tgtEl>
                                        <p:attrNameLst>
                                          <p:attrName>ppt_x</p:attrName>
                                        </p:attrNameLst>
                                      </p:cBhvr>
                                      <p:tavLst>
                                        <p:tav tm="0">
                                          <p:val>
                                            <p:strVal val="#ppt_x"/>
                                          </p:val>
                                        </p:tav>
                                        <p:tav tm="100000">
                                          <p:val>
                                            <p:strVal val="#ppt_x"/>
                                          </p:val>
                                        </p:tav>
                                      </p:tavLst>
                                    </p:anim>
                                    <p:anim calcmode="lin" valueType="num">
                                      <p:cBhvr>
                                        <p:cTn id="9" dur="900" decel="100000" fill="hold"/>
                                        <p:tgtEl>
                                          <p:spTgt spid="5325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32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a:xfrm>
            <a:off x="395288" y="333375"/>
            <a:ext cx="5986462" cy="779463"/>
          </a:xfrm>
        </p:spPr>
        <p:txBody>
          <a:bodyPr/>
          <a:lstStyle/>
          <a:p>
            <a:pPr>
              <a:defRPr/>
            </a:pPr>
            <a:r>
              <a:rPr lang="hu-HU" sz="2000" dirty="0" smtClean="0">
                <a:solidFill>
                  <a:schemeClr val="tx1"/>
                </a:solidFill>
                <a:latin typeface="Arial" charset="0"/>
                <a:ea typeface="+mn-ea"/>
                <a:cs typeface="Arial" charset="0"/>
              </a:rPr>
              <a:t>WP3 </a:t>
            </a:r>
            <a:r>
              <a:rPr lang="hu-HU" sz="2000" dirty="0" err="1" smtClean="0">
                <a:solidFill>
                  <a:schemeClr val="tx1"/>
                </a:solidFill>
                <a:latin typeface="Arial" charset="0"/>
                <a:ea typeface="+mn-ea"/>
                <a:cs typeface="Arial" charset="0"/>
              </a:rPr>
              <a:t>Risk</a:t>
            </a:r>
            <a:r>
              <a:rPr lang="hu-HU" sz="2000" dirty="0" smtClean="0">
                <a:solidFill>
                  <a:schemeClr val="tx1"/>
                </a:solidFill>
                <a:latin typeface="Arial" charset="0"/>
                <a:ea typeface="+mn-ea"/>
                <a:cs typeface="Arial" charset="0"/>
              </a:rPr>
              <a:t> </a:t>
            </a:r>
            <a:r>
              <a:rPr lang="hu-HU" sz="2000" dirty="0" err="1" smtClean="0">
                <a:solidFill>
                  <a:schemeClr val="tx1"/>
                </a:solidFill>
                <a:latin typeface="Arial" charset="0"/>
                <a:ea typeface="+mn-ea"/>
                <a:cs typeface="Arial" charset="0"/>
              </a:rPr>
              <a:t>assessment</a:t>
            </a:r>
            <a:endParaRPr lang="hu-HU" sz="2000" dirty="0" smtClean="0">
              <a:solidFill>
                <a:schemeClr val="tx1"/>
              </a:solidFill>
              <a:latin typeface="Arial" charset="0"/>
              <a:ea typeface="+mn-ea"/>
              <a:cs typeface="Arial" charset="0"/>
            </a:endParaRPr>
          </a:p>
        </p:txBody>
      </p:sp>
      <p:sp>
        <p:nvSpPr>
          <p:cNvPr id="24579" name="Rectangle 3"/>
          <p:cNvSpPr>
            <a:spLocks noChangeArrowheads="1"/>
          </p:cNvSpPr>
          <p:nvPr/>
        </p:nvSpPr>
        <p:spPr bwMode="auto">
          <a:xfrm>
            <a:off x="0" y="1268413"/>
            <a:ext cx="9144000" cy="4838700"/>
          </a:xfrm>
          <a:prstGeom prst="rect">
            <a:avLst/>
          </a:prstGeom>
          <a:solidFill>
            <a:schemeClr val="bg2"/>
          </a:solidFill>
          <a:ln w="9525">
            <a:noFill/>
            <a:miter lim="800000"/>
            <a:headEnd/>
            <a:tailEnd/>
          </a:ln>
        </p:spPr>
        <p:txBody>
          <a:bodyPr>
            <a:spAutoFit/>
          </a:bodyPr>
          <a:lstStyle/>
          <a:p>
            <a:pPr>
              <a:lnSpc>
                <a:spcPct val="120000"/>
              </a:lnSpc>
            </a:pPr>
            <a:r>
              <a:rPr lang="hu-HU" sz="2000" b="1"/>
              <a:t>3.1 Common definition of harmonised methodology for risk mapping and</a:t>
            </a:r>
            <a:br>
              <a:rPr lang="hu-HU" sz="2000" b="1"/>
            </a:br>
            <a:r>
              <a:rPr lang="hu-HU" sz="2000" b="1"/>
              <a:t>assessment.</a:t>
            </a:r>
            <a:br>
              <a:rPr lang="hu-HU" sz="2000" b="1"/>
            </a:br>
            <a:endParaRPr lang="hu-HU" sz="2000" b="1"/>
          </a:p>
          <a:p>
            <a:pPr>
              <a:lnSpc>
                <a:spcPct val="120000"/>
              </a:lnSpc>
            </a:pPr>
            <a:r>
              <a:rPr lang="hu-HU" sz="2000" b="1"/>
              <a:t>3.2 Execution of risk mapping and assessment in the pilot areas (PA)</a:t>
            </a:r>
            <a:br>
              <a:rPr lang="hu-HU" sz="2000" b="1"/>
            </a:br>
            <a:endParaRPr lang="hu-HU" sz="2000" b="1"/>
          </a:p>
          <a:p>
            <a:pPr>
              <a:lnSpc>
                <a:spcPct val="120000"/>
              </a:lnSpc>
            </a:pPr>
            <a:r>
              <a:rPr lang="hu-HU" sz="2000" b="1"/>
              <a:t>3.3 The social awareness on emergency situations shall be surveyed analysed and discussed within a PA. Comparison of social awareness and risk assessment results. Analysis on the coherence of local authority regulation and relevant territorial and sectoral planning documents  with the disaster management exposure and plans.    </a:t>
            </a:r>
          </a:p>
          <a:p>
            <a:pPr>
              <a:lnSpc>
                <a:spcPct val="120000"/>
              </a:lnSpc>
            </a:pPr>
            <a:r>
              <a:rPr lang="hu-HU" sz="2000" b="1"/>
              <a:t>                                     </a:t>
            </a:r>
            <a:br>
              <a:rPr lang="hu-HU" sz="2000" b="1"/>
            </a:br>
            <a:r>
              <a:rPr lang="hu-HU" sz="2000" b="1"/>
              <a:t>3.4 Comparison of different PA risk assessment and social awareness</a:t>
            </a:r>
            <a:br>
              <a:rPr lang="hu-HU" sz="2000" b="1"/>
            </a:br>
            <a:r>
              <a:rPr lang="hu-HU" sz="2000" b="1"/>
              <a:t>results. Prevention and mitigation advices.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a:xfrm>
            <a:off x="539750" y="404813"/>
            <a:ext cx="7499350" cy="1143000"/>
          </a:xfrm>
        </p:spPr>
        <p:txBody>
          <a:bodyPr/>
          <a:lstStyle/>
          <a:p>
            <a:r>
              <a:rPr lang="hu-HU" sz="4000" smtClean="0">
                <a:latin typeface="Arial" charset="0"/>
              </a:rPr>
              <a:t> </a:t>
            </a:r>
            <a:r>
              <a:rPr lang="hu-HU" sz="3200" smtClean="0">
                <a:latin typeface="Arial" charset="0"/>
              </a:rPr>
              <a:t>Work Package 4 – Joint preparedness for climate change caused risk</a:t>
            </a:r>
          </a:p>
        </p:txBody>
      </p:sp>
      <p:sp>
        <p:nvSpPr>
          <p:cNvPr id="25603" name="Rectangle 3"/>
          <p:cNvSpPr>
            <a:spLocks noGrp="1"/>
          </p:cNvSpPr>
          <p:nvPr>
            <p:ph type="body" idx="1"/>
          </p:nvPr>
        </p:nvSpPr>
        <p:spPr>
          <a:xfrm>
            <a:off x="323850" y="2636838"/>
            <a:ext cx="8229600" cy="4525962"/>
          </a:xfrm>
        </p:spPr>
        <p:txBody>
          <a:bodyPr/>
          <a:lstStyle/>
          <a:p>
            <a:pPr>
              <a:buFontTx/>
              <a:buBlip>
                <a:blip r:embed="rId2"/>
              </a:buBlip>
            </a:pPr>
            <a:r>
              <a:rPr lang="hu-HU" smtClean="0">
                <a:latin typeface="Arial" charset="0"/>
              </a:rPr>
              <a:t>Aim: to enhance the quality of decision-making in disaster management by know-how transfer and to review the local plans and regulations upon which the disaster communication plans are built</a:t>
            </a:r>
          </a:p>
          <a:p>
            <a:pPr>
              <a:buFontTx/>
              <a:buNone/>
            </a:pPr>
            <a:endParaRPr lang="hu-HU" smtClean="0">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p:txBody>
          <a:bodyPr/>
          <a:lstStyle/>
          <a:p>
            <a:pPr fontAlgn="auto">
              <a:spcAft>
                <a:spcPts val="0"/>
              </a:spcAft>
              <a:defRPr/>
            </a:pPr>
            <a:r>
              <a:rPr lang="hu-HU" sz="3200" dirty="0" smtClean="0">
                <a:solidFill>
                  <a:schemeClr val="tx1"/>
                </a:solidFill>
                <a:latin typeface="Calibri" pitchFamily="34" charset="0"/>
                <a:ea typeface="+mn-ea"/>
                <a:cs typeface="Arial" charset="0"/>
              </a:rPr>
              <a:t>WP4</a:t>
            </a:r>
          </a:p>
        </p:txBody>
      </p:sp>
      <p:sp>
        <p:nvSpPr>
          <p:cNvPr id="26627" name="AutoShape 3"/>
          <p:cNvSpPr>
            <a:spLocks noChangeArrowheads="1"/>
          </p:cNvSpPr>
          <p:nvPr/>
        </p:nvSpPr>
        <p:spPr bwMode="auto">
          <a:xfrm rot="-1959343">
            <a:off x="2916238" y="2205038"/>
            <a:ext cx="2016125" cy="431800"/>
          </a:xfrm>
          <a:prstGeom prst="rightArrow">
            <a:avLst>
              <a:gd name="adj1" fmla="val 50000"/>
              <a:gd name="adj2" fmla="val 116728"/>
            </a:avLst>
          </a:prstGeom>
          <a:solidFill>
            <a:schemeClr val="accent1"/>
          </a:solidFill>
          <a:ln w="9525">
            <a:solidFill>
              <a:schemeClr val="tx1"/>
            </a:solidFill>
            <a:miter lim="800000"/>
            <a:headEnd/>
            <a:tailEnd/>
          </a:ln>
        </p:spPr>
        <p:txBody>
          <a:bodyPr wrap="none" anchor="ctr"/>
          <a:lstStyle/>
          <a:p>
            <a:endParaRPr lang="ru-RU"/>
          </a:p>
        </p:txBody>
      </p:sp>
      <p:sp>
        <p:nvSpPr>
          <p:cNvPr id="26628" name="AutoShape 4"/>
          <p:cNvSpPr>
            <a:spLocks noChangeArrowheads="1"/>
          </p:cNvSpPr>
          <p:nvPr/>
        </p:nvSpPr>
        <p:spPr bwMode="auto">
          <a:xfrm rot="-853246">
            <a:off x="3132138" y="3141663"/>
            <a:ext cx="2016125" cy="431800"/>
          </a:xfrm>
          <a:prstGeom prst="rightArrow">
            <a:avLst>
              <a:gd name="adj1" fmla="val 50000"/>
              <a:gd name="adj2" fmla="val 116728"/>
            </a:avLst>
          </a:prstGeom>
          <a:solidFill>
            <a:schemeClr val="accent1"/>
          </a:solidFill>
          <a:ln w="9525">
            <a:solidFill>
              <a:schemeClr val="tx1"/>
            </a:solidFill>
            <a:miter lim="800000"/>
            <a:headEnd/>
            <a:tailEnd/>
          </a:ln>
        </p:spPr>
        <p:txBody>
          <a:bodyPr wrap="none" anchor="ctr"/>
          <a:lstStyle/>
          <a:p>
            <a:endParaRPr lang="ru-RU"/>
          </a:p>
        </p:txBody>
      </p:sp>
      <p:sp>
        <p:nvSpPr>
          <p:cNvPr id="26629" name="AutoShape 5"/>
          <p:cNvSpPr>
            <a:spLocks noChangeArrowheads="1"/>
          </p:cNvSpPr>
          <p:nvPr/>
        </p:nvSpPr>
        <p:spPr bwMode="auto">
          <a:xfrm rot="848052">
            <a:off x="3059113" y="4221163"/>
            <a:ext cx="2016125" cy="431800"/>
          </a:xfrm>
          <a:prstGeom prst="rightArrow">
            <a:avLst>
              <a:gd name="adj1" fmla="val 50000"/>
              <a:gd name="adj2" fmla="val 116728"/>
            </a:avLst>
          </a:prstGeom>
          <a:solidFill>
            <a:schemeClr val="accent1"/>
          </a:solidFill>
          <a:ln w="9525">
            <a:solidFill>
              <a:schemeClr val="tx1"/>
            </a:solidFill>
            <a:miter lim="800000"/>
            <a:headEnd/>
            <a:tailEnd/>
          </a:ln>
        </p:spPr>
        <p:txBody>
          <a:bodyPr wrap="none" anchor="ctr"/>
          <a:lstStyle/>
          <a:p>
            <a:endParaRPr lang="ru-RU"/>
          </a:p>
        </p:txBody>
      </p:sp>
      <p:sp>
        <p:nvSpPr>
          <p:cNvPr id="26630" name="AutoShape 6"/>
          <p:cNvSpPr>
            <a:spLocks noChangeArrowheads="1"/>
          </p:cNvSpPr>
          <p:nvPr/>
        </p:nvSpPr>
        <p:spPr bwMode="auto">
          <a:xfrm rot="1688692">
            <a:off x="2916238" y="5229225"/>
            <a:ext cx="2016125" cy="431800"/>
          </a:xfrm>
          <a:prstGeom prst="rightArrow">
            <a:avLst>
              <a:gd name="adj1" fmla="val 50000"/>
              <a:gd name="adj2" fmla="val 116728"/>
            </a:avLst>
          </a:prstGeom>
          <a:solidFill>
            <a:schemeClr val="accent1"/>
          </a:solidFill>
          <a:ln w="9525">
            <a:solidFill>
              <a:schemeClr val="tx1"/>
            </a:solidFill>
            <a:miter lim="800000"/>
            <a:headEnd/>
            <a:tailEnd/>
          </a:ln>
        </p:spPr>
        <p:txBody>
          <a:bodyPr wrap="none" anchor="ctr"/>
          <a:lstStyle/>
          <a:p>
            <a:endParaRPr lang="ru-RU"/>
          </a:p>
        </p:txBody>
      </p:sp>
      <p:sp>
        <p:nvSpPr>
          <p:cNvPr id="9" name="Cím 1"/>
          <p:cNvSpPr txBox="1">
            <a:spLocks/>
          </p:cNvSpPr>
          <p:nvPr/>
        </p:nvSpPr>
        <p:spPr>
          <a:xfrm>
            <a:off x="323850" y="3429000"/>
            <a:ext cx="2160588" cy="1082675"/>
          </a:xfrm>
          <a:prstGeom prst="rect">
            <a:avLst/>
          </a:prstGeom>
          <a:solidFill>
            <a:schemeClr val="accent6">
              <a:lumMod val="60000"/>
              <a:lumOff val="40000"/>
            </a:schemeClr>
          </a:solidFill>
        </p:spPr>
        <p:txBody>
          <a:bodyPr anchor="ctr">
            <a:normAutofit/>
          </a:bodyPr>
          <a:lstStyle/>
          <a:p>
            <a:pPr algn="ctr" fontAlgn="auto">
              <a:spcAft>
                <a:spcPts val="0"/>
              </a:spcAft>
              <a:defRPr/>
            </a:pPr>
            <a:r>
              <a:rPr lang="hu-HU" sz="1900" dirty="0">
                <a:latin typeface="Calibri" pitchFamily="34" charset="0"/>
              </a:rPr>
              <a:t>WP4 </a:t>
            </a:r>
            <a:r>
              <a:rPr lang="hu-HU" sz="1900" dirty="0" err="1">
                <a:latin typeface="Calibri" pitchFamily="34" charset="0"/>
              </a:rPr>
              <a:t>Joint</a:t>
            </a:r>
            <a:r>
              <a:rPr lang="hu-HU" sz="1900" dirty="0">
                <a:latin typeface="Calibri" pitchFamily="34" charset="0"/>
              </a:rPr>
              <a:t> </a:t>
            </a:r>
            <a:r>
              <a:rPr lang="hu-HU" sz="1900" dirty="0" err="1">
                <a:latin typeface="Calibri" pitchFamily="34" charset="0"/>
              </a:rPr>
              <a:t>regional</a:t>
            </a:r>
            <a:r>
              <a:rPr lang="hu-HU" sz="1900" dirty="0">
                <a:latin typeface="Calibri" pitchFamily="34" charset="0"/>
              </a:rPr>
              <a:t> </a:t>
            </a:r>
            <a:r>
              <a:rPr lang="hu-HU" sz="1900" dirty="0" err="1">
                <a:latin typeface="Calibri" pitchFamily="34" charset="0"/>
              </a:rPr>
              <a:t>preparedness</a:t>
            </a:r>
            <a:endParaRPr lang="hu-HU" sz="1900" dirty="0">
              <a:latin typeface="Calibri" pitchFamily="34" charset="0"/>
            </a:endParaRPr>
          </a:p>
        </p:txBody>
      </p:sp>
      <p:sp>
        <p:nvSpPr>
          <p:cNvPr id="19" name="Cím 1"/>
          <p:cNvSpPr txBox="1">
            <a:spLocks/>
          </p:cNvSpPr>
          <p:nvPr/>
        </p:nvSpPr>
        <p:spPr>
          <a:xfrm>
            <a:off x="5435600" y="1484313"/>
            <a:ext cx="2160588" cy="1082675"/>
          </a:xfrm>
          <a:prstGeom prst="rect">
            <a:avLst/>
          </a:prstGeom>
          <a:solidFill>
            <a:schemeClr val="accent6">
              <a:lumMod val="40000"/>
              <a:lumOff val="60000"/>
            </a:schemeClr>
          </a:solidFill>
        </p:spPr>
        <p:txBody>
          <a:bodyPr anchor="ctr">
            <a:normAutofit/>
          </a:bodyPr>
          <a:lstStyle/>
          <a:p>
            <a:pPr fontAlgn="auto">
              <a:spcAft>
                <a:spcPts val="0"/>
              </a:spcAft>
              <a:defRPr/>
            </a:pPr>
            <a:r>
              <a:rPr lang="hu-HU" sz="1900" dirty="0">
                <a:latin typeface="Calibri" pitchFamily="34" charset="0"/>
              </a:rPr>
              <a:t>4.1 </a:t>
            </a:r>
            <a:r>
              <a:rPr lang="hu-HU" sz="1900" dirty="0" err="1">
                <a:latin typeface="Calibri" pitchFamily="34" charset="0"/>
              </a:rPr>
              <a:t>Workshops</a:t>
            </a:r>
            <a:r>
              <a:rPr lang="hu-HU" sz="1900" dirty="0">
                <a:latin typeface="Calibri" pitchFamily="34" charset="0"/>
              </a:rPr>
              <a:t> </a:t>
            </a:r>
            <a:r>
              <a:rPr lang="hu-HU" sz="1900" dirty="0" err="1">
                <a:latin typeface="Calibri" pitchFamily="34" charset="0"/>
              </a:rPr>
              <a:t>on</a:t>
            </a:r>
            <a:r>
              <a:rPr lang="hu-HU" sz="1900" dirty="0">
                <a:latin typeface="Calibri" pitchFamily="34" charset="0"/>
              </a:rPr>
              <a:t> </a:t>
            </a:r>
            <a:r>
              <a:rPr lang="hu-HU" sz="1900" dirty="0" err="1">
                <a:latin typeface="Calibri" pitchFamily="34" charset="0"/>
              </a:rPr>
              <a:t>emergency</a:t>
            </a:r>
            <a:r>
              <a:rPr lang="hu-HU" sz="1900" dirty="0">
                <a:latin typeface="Calibri" pitchFamily="34" charset="0"/>
              </a:rPr>
              <a:t> management </a:t>
            </a:r>
            <a:r>
              <a:rPr lang="hu-HU" sz="1900" dirty="0" err="1">
                <a:latin typeface="Calibri" pitchFamily="34" charset="0"/>
              </a:rPr>
              <a:t>issues</a:t>
            </a:r>
            <a:endParaRPr lang="hu-HU" sz="1900" dirty="0">
              <a:latin typeface="Calibri" pitchFamily="34" charset="0"/>
            </a:endParaRPr>
          </a:p>
        </p:txBody>
      </p:sp>
      <p:sp>
        <p:nvSpPr>
          <p:cNvPr id="20" name="Cím 1"/>
          <p:cNvSpPr txBox="1">
            <a:spLocks/>
          </p:cNvSpPr>
          <p:nvPr/>
        </p:nvSpPr>
        <p:spPr>
          <a:xfrm>
            <a:off x="5435600" y="3932238"/>
            <a:ext cx="2160588" cy="1082675"/>
          </a:xfrm>
          <a:prstGeom prst="rect">
            <a:avLst/>
          </a:prstGeom>
          <a:solidFill>
            <a:schemeClr val="accent6">
              <a:lumMod val="40000"/>
              <a:lumOff val="60000"/>
            </a:schemeClr>
          </a:solidFill>
        </p:spPr>
        <p:txBody>
          <a:bodyPr anchor="ctr">
            <a:normAutofit/>
          </a:bodyPr>
          <a:lstStyle/>
          <a:p>
            <a:pPr>
              <a:defRPr/>
            </a:pPr>
            <a:r>
              <a:rPr lang="hu-HU" sz="1900" dirty="0">
                <a:latin typeface="Calibri" pitchFamily="34" charset="0"/>
              </a:rPr>
              <a:t>4.3 </a:t>
            </a:r>
            <a:r>
              <a:rPr lang="hu-HU" sz="1900" dirty="0" err="1">
                <a:latin typeface="Calibri" pitchFamily="34" charset="0"/>
              </a:rPr>
              <a:t>Joint</a:t>
            </a:r>
            <a:r>
              <a:rPr lang="hu-HU" sz="1900" dirty="0">
                <a:latin typeface="Calibri" pitchFamily="34" charset="0"/>
              </a:rPr>
              <a:t> </a:t>
            </a:r>
            <a:r>
              <a:rPr lang="hu-HU" sz="1900" dirty="0" err="1">
                <a:latin typeface="Calibri" pitchFamily="34" charset="0"/>
              </a:rPr>
              <a:t>simulation</a:t>
            </a:r>
            <a:r>
              <a:rPr lang="hu-HU" sz="1900" dirty="0">
                <a:latin typeface="Calibri" pitchFamily="34" charset="0"/>
              </a:rPr>
              <a:t> </a:t>
            </a:r>
            <a:r>
              <a:rPr lang="hu-HU" sz="1900" dirty="0" err="1">
                <a:latin typeface="Calibri" pitchFamily="34" charset="0"/>
              </a:rPr>
              <a:t>field-exercises</a:t>
            </a:r>
            <a:r>
              <a:rPr lang="hu-HU" sz="1900" dirty="0">
                <a:latin typeface="Calibri" pitchFamily="34" charset="0"/>
              </a:rPr>
              <a:t> (</a:t>
            </a:r>
            <a:r>
              <a:rPr lang="hu-HU" sz="1900" dirty="0" err="1">
                <a:latin typeface="Calibri" pitchFamily="34" charset="0"/>
              </a:rPr>
              <a:t>at</a:t>
            </a:r>
            <a:r>
              <a:rPr lang="hu-HU" sz="1900" dirty="0">
                <a:latin typeface="Calibri" pitchFamily="34" charset="0"/>
              </a:rPr>
              <a:t> </a:t>
            </a:r>
            <a:r>
              <a:rPr lang="hu-HU" sz="1900" dirty="0"/>
              <a:t>5</a:t>
            </a:r>
            <a:r>
              <a:rPr lang="hu-HU" sz="1900" dirty="0">
                <a:latin typeface="Calibri" pitchFamily="34" charset="0"/>
              </a:rPr>
              <a:t> pilot </a:t>
            </a:r>
            <a:r>
              <a:rPr lang="hu-HU" sz="1900" dirty="0" err="1">
                <a:latin typeface="Calibri" pitchFamily="34" charset="0"/>
              </a:rPr>
              <a:t>areas</a:t>
            </a:r>
            <a:r>
              <a:rPr lang="hu-HU" sz="1900" dirty="0">
                <a:latin typeface="Calibri" pitchFamily="34" charset="0"/>
              </a:rPr>
              <a:t>)</a:t>
            </a:r>
          </a:p>
        </p:txBody>
      </p:sp>
      <p:sp>
        <p:nvSpPr>
          <p:cNvPr id="21" name="Cím 1"/>
          <p:cNvSpPr txBox="1">
            <a:spLocks/>
          </p:cNvSpPr>
          <p:nvPr/>
        </p:nvSpPr>
        <p:spPr>
          <a:xfrm>
            <a:off x="5435600" y="5156200"/>
            <a:ext cx="2160588" cy="1082675"/>
          </a:xfrm>
          <a:prstGeom prst="rect">
            <a:avLst/>
          </a:prstGeom>
          <a:solidFill>
            <a:schemeClr val="accent6">
              <a:lumMod val="40000"/>
              <a:lumOff val="60000"/>
            </a:schemeClr>
          </a:solidFill>
        </p:spPr>
        <p:txBody>
          <a:bodyPr anchor="ctr">
            <a:normAutofit fontScale="92500" lnSpcReduction="10000"/>
          </a:bodyPr>
          <a:lstStyle/>
          <a:p>
            <a:pPr>
              <a:defRPr/>
            </a:pPr>
            <a:r>
              <a:rPr lang="hu-HU" sz="1900">
                <a:latin typeface="Calibri" pitchFamily="34" charset="0"/>
              </a:rPr>
              <a:t>4.4 Common emergency communication strategy</a:t>
            </a:r>
          </a:p>
        </p:txBody>
      </p:sp>
      <p:sp>
        <p:nvSpPr>
          <p:cNvPr id="23" name="Cím 1"/>
          <p:cNvSpPr txBox="1">
            <a:spLocks/>
          </p:cNvSpPr>
          <p:nvPr/>
        </p:nvSpPr>
        <p:spPr>
          <a:xfrm>
            <a:off x="5435600" y="2709863"/>
            <a:ext cx="2160588" cy="1082675"/>
          </a:xfrm>
          <a:prstGeom prst="rect">
            <a:avLst/>
          </a:prstGeom>
          <a:solidFill>
            <a:schemeClr val="accent6">
              <a:lumMod val="40000"/>
              <a:lumOff val="60000"/>
            </a:schemeClr>
          </a:solidFill>
        </p:spPr>
        <p:txBody>
          <a:bodyPr anchor="ctr">
            <a:normAutofit/>
          </a:bodyPr>
          <a:lstStyle/>
          <a:p>
            <a:pPr fontAlgn="auto">
              <a:spcAft>
                <a:spcPts val="0"/>
              </a:spcAft>
              <a:defRPr/>
            </a:pPr>
            <a:r>
              <a:rPr lang="hu-HU" sz="1900" dirty="0">
                <a:latin typeface="Calibri" pitchFamily="34" charset="0"/>
              </a:rPr>
              <a:t>4.2 </a:t>
            </a:r>
            <a:r>
              <a:rPr lang="hu-HU" sz="1900" dirty="0" err="1">
                <a:latin typeface="Calibri" pitchFamily="34" charset="0"/>
              </a:rPr>
              <a:t>Collection</a:t>
            </a:r>
            <a:r>
              <a:rPr lang="hu-HU" sz="1900" dirty="0">
                <a:latin typeface="Calibri" pitchFamily="34" charset="0"/>
              </a:rPr>
              <a:t> of GIS </a:t>
            </a:r>
            <a:r>
              <a:rPr lang="hu-HU" sz="1900" dirty="0" err="1">
                <a:latin typeface="Calibri" pitchFamily="34" charset="0"/>
              </a:rPr>
              <a:t>best</a:t>
            </a:r>
            <a:r>
              <a:rPr lang="hu-HU" sz="1900" dirty="0">
                <a:latin typeface="Calibri" pitchFamily="34" charset="0"/>
              </a:rPr>
              <a:t> </a:t>
            </a:r>
            <a:r>
              <a:rPr lang="hu-HU" sz="1900" dirty="0" err="1">
                <a:latin typeface="Calibri" pitchFamily="34" charset="0"/>
              </a:rPr>
              <a:t>practices</a:t>
            </a:r>
            <a:r>
              <a:rPr lang="hu-HU" sz="1900" dirty="0">
                <a:latin typeface="Calibri" pitchFamily="34" charset="0"/>
              </a:rPr>
              <a:t> </a:t>
            </a:r>
            <a:r>
              <a:rPr lang="hu-HU" sz="1900" dirty="0" err="1">
                <a:latin typeface="Calibri" pitchFamily="34" charset="0"/>
              </a:rPr>
              <a:t>in</a:t>
            </a:r>
            <a:r>
              <a:rPr lang="hu-HU" sz="1900" dirty="0">
                <a:latin typeface="Calibri" pitchFamily="34" charset="0"/>
              </a:rPr>
              <a:t> </a:t>
            </a:r>
            <a:r>
              <a:rPr lang="hu-HU" sz="1900" dirty="0" err="1">
                <a:latin typeface="Calibri" pitchFamily="34" charset="0"/>
              </a:rPr>
              <a:t>emergency</a:t>
            </a:r>
            <a:r>
              <a:rPr lang="hu-HU" sz="1900" dirty="0">
                <a:latin typeface="Calibri" pitchFamily="34" charset="0"/>
              </a:rPr>
              <a:t> </a:t>
            </a:r>
            <a:r>
              <a:rPr lang="hu-HU" sz="1900" dirty="0" err="1">
                <a:latin typeface="Calibri" pitchFamily="34" charset="0"/>
              </a:rPr>
              <a:t>mgt</a:t>
            </a:r>
            <a:r>
              <a:rPr lang="hu-HU" sz="1900" dirty="0">
                <a:latin typeface="Calibri" pitchFamily="34" charset="0"/>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p:cNvSpPr>
          <p:nvPr>
            <p:ph type="title"/>
          </p:nvPr>
        </p:nvSpPr>
        <p:spPr>
          <a:xfrm>
            <a:off x="457200" y="274638"/>
            <a:ext cx="5986463" cy="779462"/>
          </a:xfrm>
        </p:spPr>
        <p:txBody>
          <a:bodyPr/>
          <a:lstStyle/>
          <a:p>
            <a:pPr>
              <a:defRPr/>
            </a:pPr>
            <a:r>
              <a:rPr lang="hu-HU" sz="2000" dirty="0" smtClean="0">
                <a:solidFill>
                  <a:schemeClr val="tx1"/>
                </a:solidFill>
                <a:latin typeface="Arial" charset="0"/>
                <a:ea typeface="+mn-ea"/>
                <a:cs typeface="Arial" charset="0"/>
              </a:rPr>
              <a:t>WP4 </a:t>
            </a:r>
            <a:r>
              <a:rPr lang="hu-HU" sz="2000" dirty="0" err="1" smtClean="0">
                <a:solidFill>
                  <a:schemeClr val="tx1"/>
                </a:solidFill>
                <a:latin typeface="Arial" charset="0"/>
                <a:ea typeface="+mn-ea"/>
                <a:cs typeface="Arial" charset="0"/>
              </a:rPr>
              <a:t>Joint</a:t>
            </a:r>
            <a:r>
              <a:rPr lang="hu-HU" sz="2000" dirty="0" smtClean="0">
                <a:solidFill>
                  <a:schemeClr val="tx1"/>
                </a:solidFill>
                <a:latin typeface="Arial" charset="0"/>
                <a:ea typeface="+mn-ea"/>
                <a:cs typeface="Arial" charset="0"/>
              </a:rPr>
              <a:t> </a:t>
            </a:r>
            <a:r>
              <a:rPr lang="hu-HU" sz="2000" dirty="0" err="1" smtClean="0">
                <a:solidFill>
                  <a:schemeClr val="tx1"/>
                </a:solidFill>
                <a:latin typeface="Arial" charset="0"/>
                <a:ea typeface="+mn-ea"/>
                <a:cs typeface="Arial" charset="0"/>
              </a:rPr>
              <a:t>regional</a:t>
            </a:r>
            <a:r>
              <a:rPr lang="hu-HU" sz="2000" dirty="0" smtClean="0">
                <a:solidFill>
                  <a:schemeClr val="tx1"/>
                </a:solidFill>
                <a:latin typeface="Arial" charset="0"/>
                <a:ea typeface="+mn-ea"/>
                <a:cs typeface="Arial" charset="0"/>
              </a:rPr>
              <a:t> </a:t>
            </a:r>
            <a:r>
              <a:rPr lang="hu-HU" sz="2000" dirty="0" err="1" smtClean="0">
                <a:solidFill>
                  <a:schemeClr val="tx1"/>
                </a:solidFill>
                <a:latin typeface="Arial" charset="0"/>
                <a:ea typeface="+mn-ea"/>
                <a:cs typeface="Arial" charset="0"/>
              </a:rPr>
              <a:t>preparedness</a:t>
            </a:r>
            <a:endParaRPr lang="hu-HU" sz="2000" dirty="0" smtClean="0">
              <a:solidFill>
                <a:schemeClr val="tx1"/>
              </a:solidFill>
              <a:latin typeface="Arial" charset="0"/>
              <a:ea typeface="+mn-ea"/>
              <a:cs typeface="Arial" charset="0"/>
            </a:endParaRPr>
          </a:p>
        </p:txBody>
      </p:sp>
      <p:sp>
        <p:nvSpPr>
          <p:cNvPr id="27651" name="Rectangle 3"/>
          <p:cNvSpPr>
            <a:spLocks noChangeArrowheads="1"/>
          </p:cNvSpPr>
          <p:nvPr/>
        </p:nvSpPr>
        <p:spPr bwMode="auto">
          <a:xfrm>
            <a:off x="179388" y="1412875"/>
            <a:ext cx="8820150" cy="4664075"/>
          </a:xfrm>
          <a:prstGeom prst="rect">
            <a:avLst/>
          </a:prstGeom>
          <a:solidFill>
            <a:schemeClr val="bg2"/>
          </a:solidFill>
          <a:ln w="9525">
            <a:noFill/>
            <a:miter lim="800000"/>
            <a:headEnd/>
            <a:tailEnd/>
          </a:ln>
        </p:spPr>
        <p:txBody>
          <a:bodyPr>
            <a:spAutoFit/>
          </a:bodyPr>
          <a:lstStyle/>
          <a:p>
            <a:r>
              <a:rPr lang="hu-HU" sz="2000" b="1"/>
              <a:t>4.1 Thematic technical internal workshops (4), public forums will be</a:t>
            </a:r>
            <a:br>
              <a:rPr lang="hu-HU" sz="2000" b="1"/>
            </a:br>
            <a:r>
              <a:rPr lang="hu-HU" sz="2000" b="1"/>
              <a:t>organized on emergency prevention and mitigation issues in order to</a:t>
            </a:r>
            <a:br>
              <a:rPr lang="hu-HU" sz="2000" b="1"/>
            </a:br>
            <a:r>
              <a:rPr lang="hu-HU" sz="2000" b="1"/>
              <a:t>enhance joint preparedness by know-how transfer.</a:t>
            </a:r>
            <a:br>
              <a:rPr lang="hu-HU" sz="2000" b="1"/>
            </a:br>
            <a:endParaRPr lang="hu-HU" sz="2000" b="1"/>
          </a:p>
          <a:p>
            <a:r>
              <a:rPr lang="hu-HU" sz="2000" b="1"/>
              <a:t>4.2 Collection and know-how exchange of best practice applications,</a:t>
            </a:r>
            <a:br>
              <a:rPr lang="hu-HU" sz="2000" b="1"/>
            </a:br>
            <a:r>
              <a:rPr lang="hu-HU" sz="2000" b="1"/>
              <a:t>workflow or projects based on GIS software.</a:t>
            </a:r>
            <a:br>
              <a:rPr lang="hu-HU" sz="2000" b="1"/>
            </a:br>
            <a:endParaRPr lang="hu-HU" sz="2000" b="1"/>
          </a:p>
          <a:p>
            <a:r>
              <a:rPr lang="hu-HU" sz="2000" b="1"/>
              <a:t>4.3 Planning, organising and execution of joint disaster management</a:t>
            </a:r>
            <a:br>
              <a:rPr lang="hu-HU" sz="2000" b="1"/>
            </a:br>
            <a:r>
              <a:rPr lang="hu-HU" sz="2000" b="1"/>
              <a:t>transnational field-exercises.</a:t>
            </a:r>
            <a:br>
              <a:rPr lang="hu-HU" sz="2000" b="1"/>
            </a:br>
            <a:endParaRPr lang="hu-HU" sz="2000" b="1"/>
          </a:p>
          <a:p>
            <a:r>
              <a:rPr lang="hu-HU" sz="2000" b="1"/>
              <a:t>4.4 Analysis of present emergency communication and public information procedures (SWOT) of the countries and elaboration of a common guideline to improve the coordination of emergency cases with transnational character.</a:t>
            </a:r>
          </a:p>
          <a:p>
            <a:endParaRPr lang="hu-HU" sz="2000" b="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p:txBody>
          <a:bodyPr/>
          <a:lstStyle/>
          <a:p>
            <a:endParaRPr lang="ru-RU" smtClean="0"/>
          </a:p>
        </p:txBody>
      </p:sp>
      <p:sp>
        <p:nvSpPr>
          <p:cNvPr id="62467" name="Rectangle 3"/>
          <p:cNvSpPr>
            <a:spLocks noGrp="1"/>
          </p:cNvSpPr>
          <p:nvPr>
            <p:ph type="body" idx="1"/>
          </p:nvPr>
        </p:nvSpPr>
        <p:spPr>
          <a:xfrm>
            <a:off x="611188" y="1341438"/>
            <a:ext cx="8302625" cy="5040312"/>
          </a:xfrm>
        </p:spPr>
        <p:txBody>
          <a:bodyPr/>
          <a:lstStyle/>
          <a:p>
            <a:pPr>
              <a:lnSpc>
                <a:spcPct val="80000"/>
              </a:lnSpc>
              <a:buFontTx/>
              <a:buBlip>
                <a:blip r:embed="rId2"/>
              </a:buBlip>
            </a:pPr>
            <a:endParaRPr lang="hu-HU" sz="1800" smtClean="0">
              <a:latin typeface="Arial" charset="0"/>
            </a:endParaRPr>
          </a:p>
          <a:p>
            <a:pPr>
              <a:lnSpc>
                <a:spcPct val="80000"/>
              </a:lnSpc>
              <a:buFontTx/>
              <a:buBlip>
                <a:blip r:embed="rId2"/>
              </a:buBlip>
            </a:pPr>
            <a:endParaRPr lang="hu-HU" sz="1800" smtClean="0">
              <a:latin typeface="Arial" charset="0"/>
            </a:endParaRPr>
          </a:p>
          <a:p>
            <a:pPr algn="ctr">
              <a:lnSpc>
                <a:spcPct val="80000"/>
              </a:lnSpc>
              <a:buFontTx/>
              <a:buNone/>
            </a:pPr>
            <a:r>
              <a:rPr lang="hu-HU" sz="1800" smtClean="0">
                <a:latin typeface="Arial" charset="0"/>
              </a:rPr>
              <a:t>		</a:t>
            </a:r>
          </a:p>
          <a:p>
            <a:pPr>
              <a:lnSpc>
                <a:spcPct val="80000"/>
              </a:lnSpc>
              <a:buFontTx/>
              <a:buNone/>
            </a:pPr>
            <a:endParaRPr lang="hu-HU" sz="1800" b="1" smtClean="0">
              <a:latin typeface="Arial" charset="0"/>
            </a:endParaRPr>
          </a:p>
          <a:p>
            <a:pPr>
              <a:lnSpc>
                <a:spcPct val="80000"/>
              </a:lnSpc>
              <a:buFontTx/>
              <a:buNone/>
            </a:pPr>
            <a:endParaRPr lang="hu-HU" sz="1800" b="1" smtClean="0">
              <a:latin typeface="Arial" charset="0"/>
            </a:endParaRPr>
          </a:p>
          <a:p>
            <a:pPr>
              <a:lnSpc>
                <a:spcPct val="80000"/>
              </a:lnSpc>
              <a:buFontTx/>
              <a:buNone/>
            </a:pPr>
            <a:endParaRPr lang="hu-HU" sz="1800" b="1" smtClean="0">
              <a:latin typeface="Arial" charset="0"/>
            </a:endParaRPr>
          </a:p>
          <a:p>
            <a:pPr>
              <a:lnSpc>
                <a:spcPct val="80000"/>
              </a:lnSpc>
              <a:buFontTx/>
              <a:buNone/>
            </a:pPr>
            <a:endParaRPr lang="hu-HU" sz="1800" b="1" smtClean="0">
              <a:latin typeface="Arial" charset="0"/>
            </a:endParaRPr>
          </a:p>
          <a:p>
            <a:pPr>
              <a:lnSpc>
                <a:spcPct val="80000"/>
              </a:lnSpc>
              <a:buFontTx/>
              <a:buNone/>
            </a:pPr>
            <a:endParaRPr lang="hu-HU" sz="2000" b="1" smtClean="0">
              <a:latin typeface="Arial" charset="0"/>
            </a:endParaRPr>
          </a:p>
          <a:p>
            <a:pPr>
              <a:lnSpc>
                <a:spcPct val="80000"/>
              </a:lnSpc>
              <a:buFontTx/>
              <a:buNone/>
            </a:pPr>
            <a:endParaRPr lang="hu-HU" sz="2000" b="1" smtClean="0">
              <a:latin typeface="Arial" charset="0"/>
            </a:endParaRPr>
          </a:p>
          <a:p>
            <a:pPr>
              <a:lnSpc>
                <a:spcPct val="80000"/>
              </a:lnSpc>
              <a:buFontTx/>
              <a:buNone/>
            </a:pPr>
            <a:endParaRPr lang="hu-HU" sz="2000" b="1" smtClean="0">
              <a:latin typeface="Arial" charset="0"/>
            </a:endParaRPr>
          </a:p>
          <a:p>
            <a:pPr>
              <a:lnSpc>
                <a:spcPct val="80000"/>
              </a:lnSpc>
              <a:buFontTx/>
              <a:buNone/>
            </a:pPr>
            <a:endParaRPr lang="hu-HU" sz="2000" b="1" smtClean="0">
              <a:latin typeface="Arial" charset="0"/>
            </a:endParaRPr>
          </a:p>
          <a:p>
            <a:pPr>
              <a:lnSpc>
                <a:spcPct val="80000"/>
              </a:lnSpc>
              <a:buFontTx/>
              <a:buNone/>
            </a:pPr>
            <a:endParaRPr lang="hu-HU" sz="2000" b="1" smtClean="0">
              <a:latin typeface="Arial" charset="0"/>
            </a:endParaRPr>
          </a:p>
          <a:p>
            <a:pPr>
              <a:lnSpc>
                <a:spcPct val="80000"/>
              </a:lnSpc>
              <a:buFontTx/>
              <a:buNone/>
            </a:pPr>
            <a:endParaRPr lang="hu-HU" sz="2000" b="1" smtClean="0">
              <a:latin typeface="Arial" charset="0"/>
            </a:endParaRPr>
          </a:p>
          <a:p>
            <a:pPr algn="ctr">
              <a:lnSpc>
                <a:spcPct val="80000"/>
              </a:lnSpc>
              <a:buFontTx/>
              <a:buNone/>
            </a:pPr>
            <a:r>
              <a:rPr lang="hu-HU" sz="2000" b="1" smtClean="0">
                <a:latin typeface="Arial" charset="0"/>
              </a:rPr>
              <a:t>Thank you for your attention!</a:t>
            </a:r>
          </a:p>
          <a:p>
            <a:pPr algn="ctr">
              <a:lnSpc>
                <a:spcPct val="80000"/>
              </a:lnSpc>
              <a:buFontTx/>
              <a:buNone/>
            </a:pPr>
            <a:r>
              <a:rPr lang="hu-HU" sz="2000" b="1" smtClean="0">
                <a:latin typeface="Arial" charset="0"/>
                <a:hlinkClick r:id="rId3"/>
              </a:rPr>
              <a:t>Agnes.rajacic@katved.gov.hu</a:t>
            </a:r>
            <a:endParaRPr lang="hu-HU" sz="2000" b="1" smtClean="0">
              <a:latin typeface="Arial" charset="0"/>
            </a:endParaRPr>
          </a:p>
          <a:p>
            <a:pPr algn="ctr">
              <a:lnSpc>
                <a:spcPct val="80000"/>
              </a:lnSpc>
              <a:buFontTx/>
              <a:buNone/>
            </a:pPr>
            <a:r>
              <a:rPr lang="hu-HU" sz="2000" b="1" smtClean="0">
                <a:latin typeface="Arial" charset="0"/>
              </a:rPr>
              <a:t>Phone: </a:t>
            </a:r>
            <a:r>
              <a:rPr lang="en-US" sz="2000" b="1" smtClean="0"/>
              <a:t>+36 1 469 41 18</a:t>
            </a:r>
            <a:endParaRPr lang="hu-HU" sz="2000" b="1" smtClean="0">
              <a:latin typeface="Arial" charset="0"/>
            </a:endParaRPr>
          </a:p>
          <a:p>
            <a:pPr algn="ctr">
              <a:lnSpc>
                <a:spcPct val="80000"/>
              </a:lnSpc>
              <a:buFontTx/>
              <a:buNone/>
            </a:pPr>
            <a:r>
              <a:rPr lang="hu-HU" sz="2000" b="1" smtClean="0">
                <a:latin typeface="Arial" charset="0"/>
              </a:rPr>
              <a:t>Mobile: </a:t>
            </a:r>
            <a:r>
              <a:rPr lang="hu-HU" sz="2000" b="1" smtClean="0"/>
              <a:t>+36 20 929 24 47</a:t>
            </a:r>
          </a:p>
        </p:txBody>
      </p:sp>
      <p:pic>
        <p:nvPicPr>
          <p:cNvPr id="28676" name="Picture 7" descr="floodsinsurance-main"/>
          <p:cNvPicPr>
            <a:picLocks noChangeAspect="1" noChangeArrowheads="1"/>
          </p:cNvPicPr>
          <p:nvPr/>
        </p:nvPicPr>
        <p:blipFill>
          <a:blip r:embed="rId4"/>
          <a:srcRect/>
          <a:stretch>
            <a:fillRect/>
          </a:stretch>
        </p:blipFill>
        <p:spPr bwMode="auto">
          <a:xfrm>
            <a:off x="900113" y="404813"/>
            <a:ext cx="7524750" cy="45164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2467">
                                            <p:txEl>
                                              <p:pRg st="2" end="2"/>
                                            </p:txEl>
                                          </p:spTgt>
                                        </p:tgtEl>
                                        <p:attrNameLst>
                                          <p:attrName>style.visibility</p:attrName>
                                        </p:attrNameLst>
                                      </p:cBhvr>
                                      <p:to>
                                        <p:strVal val="visible"/>
                                      </p:to>
                                    </p:set>
                                    <p:animEffect transition="in" filter="fade">
                                      <p:cBhvr>
                                        <p:cTn id="7" dur="1000"/>
                                        <p:tgtEl>
                                          <p:spTgt spid="62467">
                                            <p:txEl>
                                              <p:pRg st="2" end="2"/>
                                            </p:txEl>
                                          </p:spTgt>
                                        </p:tgtEl>
                                      </p:cBhvr>
                                    </p:animEffect>
                                    <p:anim calcmode="lin" valueType="num">
                                      <p:cBhvr>
                                        <p:cTn id="8" dur="1000" fill="hold"/>
                                        <p:tgtEl>
                                          <p:spTgt spid="62467">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62467">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2467">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2467">
                                            <p:txEl>
                                              <p:pRg st="13" end="13"/>
                                            </p:txEl>
                                          </p:spTgt>
                                        </p:tgtEl>
                                        <p:attrNameLst>
                                          <p:attrName>style.visibility</p:attrName>
                                        </p:attrNameLst>
                                      </p:cBhvr>
                                      <p:to>
                                        <p:strVal val="visible"/>
                                      </p:to>
                                    </p:set>
                                    <p:animEffect transition="in" filter="fade">
                                      <p:cBhvr>
                                        <p:cTn id="15" dur="1000"/>
                                        <p:tgtEl>
                                          <p:spTgt spid="62467">
                                            <p:txEl>
                                              <p:pRg st="13" end="13"/>
                                            </p:txEl>
                                          </p:spTgt>
                                        </p:tgtEl>
                                      </p:cBhvr>
                                    </p:animEffect>
                                    <p:anim calcmode="lin" valueType="num">
                                      <p:cBhvr>
                                        <p:cTn id="16" dur="1000" fill="hold"/>
                                        <p:tgtEl>
                                          <p:spTgt spid="62467">
                                            <p:txEl>
                                              <p:pRg st="13" end="13"/>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62467">
                                            <p:txEl>
                                              <p:pRg st="13" end="13"/>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2467">
                                            <p:txEl>
                                              <p:pRg st="13" end="13"/>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62467">
                                            <p:txEl>
                                              <p:pRg st="14" end="14"/>
                                            </p:txEl>
                                          </p:spTgt>
                                        </p:tgtEl>
                                        <p:attrNameLst>
                                          <p:attrName>style.visibility</p:attrName>
                                        </p:attrNameLst>
                                      </p:cBhvr>
                                      <p:to>
                                        <p:strVal val="visible"/>
                                      </p:to>
                                    </p:set>
                                    <p:animEffect transition="in" filter="fade">
                                      <p:cBhvr>
                                        <p:cTn id="23" dur="1000"/>
                                        <p:tgtEl>
                                          <p:spTgt spid="62467">
                                            <p:txEl>
                                              <p:pRg st="14" end="14"/>
                                            </p:txEl>
                                          </p:spTgt>
                                        </p:tgtEl>
                                      </p:cBhvr>
                                    </p:animEffect>
                                    <p:anim calcmode="lin" valueType="num">
                                      <p:cBhvr>
                                        <p:cTn id="24" dur="1000" fill="hold"/>
                                        <p:tgtEl>
                                          <p:spTgt spid="62467">
                                            <p:txEl>
                                              <p:pRg st="14" end="14"/>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62467">
                                            <p:txEl>
                                              <p:pRg st="14" end="14"/>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2467">
                                            <p:txEl>
                                              <p:pRg st="14" end="14"/>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62467">
                                            <p:txEl>
                                              <p:pRg st="15" end="15"/>
                                            </p:txEl>
                                          </p:spTgt>
                                        </p:tgtEl>
                                        <p:attrNameLst>
                                          <p:attrName>style.visibility</p:attrName>
                                        </p:attrNameLst>
                                      </p:cBhvr>
                                      <p:to>
                                        <p:strVal val="visible"/>
                                      </p:to>
                                    </p:set>
                                    <p:animEffect transition="in" filter="fade">
                                      <p:cBhvr>
                                        <p:cTn id="31" dur="1000"/>
                                        <p:tgtEl>
                                          <p:spTgt spid="62467">
                                            <p:txEl>
                                              <p:pRg st="15" end="15"/>
                                            </p:txEl>
                                          </p:spTgt>
                                        </p:tgtEl>
                                      </p:cBhvr>
                                    </p:animEffect>
                                    <p:anim calcmode="lin" valueType="num">
                                      <p:cBhvr>
                                        <p:cTn id="32" dur="1000" fill="hold"/>
                                        <p:tgtEl>
                                          <p:spTgt spid="62467">
                                            <p:txEl>
                                              <p:pRg st="15" end="15"/>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62467">
                                            <p:txEl>
                                              <p:pRg st="15" end="15"/>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2467">
                                            <p:txEl>
                                              <p:pRg st="15" end="15"/>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62467">
                                            <p:txEl>
                                              <p:pRg st="16" end="16"/>
                                            </p:txEl>
                                          </p:spTgt>
                                        </p:tgtEl>
                                        <p:attrNameLst>
                                          <p:attrName>style.visibility</p:attrName>
                                        </p:attrNameLst>
                                      </p:cBhvr>
                                      <p:to>
                                        <p:strVal val="visible"/>
                                      </p:to>
                                    </p:set>
                                    <p:animEffect transition="in" filter="fade">
                                      <p:cBhvr>
                                        <p:cTn id="39" dur="1000"/>
                                        <p:tgtEl>
                                          <p:spTgt spid="62467">
                                            <p:txEl>
                                              <p:pRg st="16" end="16"/>
                                            </p:txEl>
                                          </p:spTgt>
                                        </p:tgtEl>
                                      </p:cBhvr>
                                    </p:animEffect>
                                    <p:anim calcmode="lin" valueType="num">
                                      <p:cBhvr>
                                        <p:cTn id="40" dur="1000" fill="hold"/>
                                        <p:tgtEl>
                                          <p:spTgt spid="62467">
                                            <p:txEl>
                                              <p:pRg st="16" end="16"/>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62467">
                                            <p:txEl>
                                              <p:pRg st="16" end="16"/>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62467">
                                            <p:txEl>
                                              <p:pRg st="16" end="1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ím 1"/>
          <p:cNvSpPr>
            <a:spLocks noGrp="1"/>
          </p:cNvSpPr>
          <p:nvPr>
            <p:ph type="title"/>
          </p:nvPr>
        </p:nvSpPr>
        <p:spPr>
          <a:xfrm>
            <a:off x="468313" y="404813"/>
            <a:ext cx="5986462" cy="1143000"/>
          </a:xfrm>
        </p:spPr>
        <p:txBody>
          <a:bodyPr/>
          <a:lstStyle/>
          <a:p>
            <a:r>
              <a:rPr lang="hu-HU" smtClean="0">
                <a:latin typeface="Arial" charset="0"/>
                <a:cs typeface="Arial" charset="0"/>
              </a:rPr>
              <a:t>Table of content</a:t>
            </a:r>
          </a:p>
        </p:txBody>
      </p:sp>
      <p:sp>
        <p:nvSpPr>
          <p:cNvPr id="13315" name="Tartalom helye 2"/>
          <p:cNvSpPr>
            <a:spLocks noGrp="1"/>
          </p:cNvSpPr>
          <p:nvPr>
            <p:ph idx="1"/>
          </p:nvPr>
        </p:nvSpPr>
        <p:spPr>
          <a:xfrm>
            <a:off x="468313" y="1628775"/>
            <a:ext cx="8229600" cy="3557588"/>
          </a:xfrm>
        </p:spPr>
        <p:txBody>
          <a:bodyPr/>
          <a:lstStyle/>
          <a:p>
            <a:pPr marL="514350" indent="-514350">
              <a:buFontTx/>
              <a:buAutoNum type="arabicPeriod"/>
            </a:pPr>
            <a:r>
              <a:rPr lang="hu-HU" smtClean="0">
                <a:latin typeface="Arial" charset="0"/>
                <a:cs typeface="Arial" charset="0"/>
              </a:rPr>
              <a:t>Background &amp; Rationale</a:t>
            </a:r>
          </a:p>
          <a:p>
            <a:pPr marL="514350" indent="-514350">
              <a:buFontTx/>
              <a:buNone/>
            </a:pPr>
            <a:r>
              <a:rPr lang="hu-HU" smtClean="0">
                <a:latin typeface="Arial" charset="0"/>
                <a:cs typeface="Arial" charset="0"/>
              </a:rPr>
              <a:t>2. Objective of SEERisk</a:t>
            </a:r>
          </a:p>
          <a:p>
            <a:pPr marL="514350" indent="-514350">
              <a:buFontTx/>
              <a:buNone/>
            </a:pPr>
            <a:r>
              <a:rPr lang="hu-HU" smtClean="0">
                <a:latin typeface="Arial" charset="0"/>
                <a:cs typeface="Arial" charset="0"/>
              </a:rPr>
              <a:t>3. Steps of SEErisk</a:t>
            </a:r>
          </a:p>
          <a:p>
            <a:pPr marL="514350" indent="-514350">
              <a:buFontTx/>
              <a:buNone/>
            </a:pPr>
            <a:endParaRPr lang="hu-HU" smtClean="0">
              <a:latin typeface="Arial" charset="0"/>
              <a:cs typeface="Arial" charset="0"/>
            </a:endParaRPr>
          </a:p>
        </p:txBody>
      </p:sp>
      <p:pic>
        <p:nvPicPr>
          <p:cNvPr id="13316" name="Picture 2" descr="http://cdn.theatlantic.com/static/infocus/sky071112/s_s17_a1335455.jpg"/>
          <p:cNvPicPr>
            <a:picLocks noChangeAspect="1" noChangeArrowheads="1"/>
          </p:cNvPicPr>
          <p:nvPr/>
        </p:nvPicPr>
        <p:blipFill>
          <a:blip r:embed="rId2"/>
          <a:srcRect/>
          <a:stretch>
            <a:fillRect/>
          </a:stretch>
        </p:blipFill>
        <p:spPr bwMode="auto">
          <a:xfrm>
            <a:off x="4119563" y="3552825"/>
            <a:ext cx="5024437" cy="3305175"/>
          </a:xfrm>
          <a:prstGeom prst="rect">
            <a:avLst/>
          </a:prstGeom>
          <a:noFill/>
          <a:ln w="9525">
            <a:noFill/>
            <a:miter lim="800000"/>
            <a:headEnd/>
            <a:tailEnd/>
          </a:ln>
        </p:spPr>
      </p:pic>
      <p:pic>
        <p:nvPicPr>
          <p:cNvPr id="13317" name="Picture 6" descr="logo_DRS_2011_general">
            <a:hlinkClick r:id="rId3"/>
          </p:cNvPr>
          <p:cNvPicPr>
            <a:picLocks noChangeAspect="1" noChangeArrowheads="1"/>
          </p:cNvPicPr>
          <p:nvPr/>
        </p:nvPicPr>
        <p:blipFill>
          <a:blip r:embed="rId4"/>
          <a:srcRect/>
          <a:stretch>
            <a:fillRect/>
          </a:stretch>
        </p:blipFill>
        <p:spPr bwMode="auto">
          <a:xfrm>
            <a:off x="5148263" y="404813"/>
            <a:ext cx="1908175" cy="712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p:txBody>
          <a:bodyPr/>
          <a:lstStyle/>
          <a:p>
            <a:r>
              <a:rPr lang="hu-HU" sz="3600" smtClean="0">
                <a:latin typeface="Arial" charset="0"/>
              </a:rPr>
              <a:t>1.Basic facts</a:t>
            </a:r>
          </a:p>
        </p:txBody>
      </p:sp>
      <p:sp>
        <p:nvSpPr>
          <p:cNvPr id="14339" name="Rectangle 3"/>
          <p:cNvSpPr>
            <a:spLocks noGrp="1"/>
          </p:cNvSpPr>
          <p:nvPr>
            <p:ph type="body" idx="1"/>
          </p:nvPr>
        </p:nvSpPr>
        <p:spPr/>
        <p:txBody>
          <a:bodyPr/>
          <a:lstStyle/>
          <a:p>
            <a:pPr>
              <a:lnSpc>
                <a:spcPct val="90000"/>
              </a:lnSpc>
              <a:buFontTx/>
              <a:buNone/>
            </a:pPr>
            <a:r>
              <a:rPr lang="en-GB" sz="2400" smtClean="0">
                <a:latin typeface="Arial" charset="0"/>
                <a:cs typeface="Arial" charset="0"/>
              </a:rPr>
              <a:t>Project preparation: April 2011- April 2012</a:t>
            </a:r>
          </a:p>
          <a:p>
            <a:pPr>
              <a:lnSpc>
                <a:spcPct val="90000"/>
              </a:lnSpc>
              <a:buFontTx/>
              <a:buNone/>
            </a:pPr>
            <a:r>
              <a:rPr lang="en-GB" sz="2400" smtClean="0">
                <a:latin typeface="Arial" charset="0"/>
                <a:cs typeface="Arial" charset="0"/>
              </a:rPr>
              <a:t>Project started: July 2012</a:t>
            </a:r>
          </a:p>
          <a:p>
            <a:pPr>
              <a:lnSpc>
                <a:spcPct val="90000"/>
              </a:lnSpc>
              <a:buFontTx/>
              <a:buNone/>
            </a:pPr>
            <a:r>
              <a:rPr lang="en-GB" sz="2400" smtClean="0">
                <a:latin typeface="Arial" charset="0"/>
                <a:cs typeface="Arial" charset="0"/>
              </a:rPr>
              <a:t>Funding: South-East Europe programme</a:t>
            </a:r>
          </a:p>
          <a:p>
            <a:pPr>
              <a:lnSpc>
                <a:spcPct val="90000"/>
              </a:lnSpc>
              <a:buFontTx/>
              <a:buNone/>
            </a:pPr>
            <a:r>
              <a:rPr lang="en-GB" sz="2400" smtClean="0">
                <a:latin typeface="Arial" charset="0"/>
                <a:cs typeface="Arial" charset="0"/>
              </a:rPr>
              <a:t>Project partners:18 (municipalities, disaster management bodies, universities in the region)</a:t>
            </a:r>
          </a:p>
          <a:p>
            <a:pPr>
              <a:lnSpc>
                <a:spcPct val="90000"/>
              </a:lnSpc>
              <a:buFontTx/>
              <a:buNone/>
            </a:pPr>
            <a:r>
              <a:rPr lang="en-GB" sz="2400" smtClean="0">
                <a:latin typeface="Arial" charset="0"/>
                <a:cs typeface="Arial" charset="0"/>
              </a:rPr>
              <a:t>Countries involved: </a:t>
            </a:r>
            <a:r>
              <a:rPr lang="en-GB" sz="2400" smtClean="0">
                <a:latin typeface="Arial" charset="0"/>
              </a:rPr>
              <a:t>Austria,</a:t>
            </a:r>
            <a:r>
              <a:rPr lang="en-GB" sz="2400" smtClean="0">
                <a:latin typeface="Arial" charset="0"/>
                <a:cs typeface="Arial" charset="0"/>
              </a:rPr>
              <a:t> </a:t>
            </a:r>
            <a:r>
              <a:rPr lang="en-GB" sz="2400" smtClean="0">
                <a:latin typeface="Arial" charset="0"/>
              </a:rPr>
              <a:t>Bosnia and Herzegovina, Bulgaria,</a:t>
            </a:r>
            <a:r>
              <a:rPr lang="en-GB" sz="2400" smtClean="0">
                <a:latin typeface="Arial" charset="0"/>
                <a:cs typeface="Arial" charset="0"/>
              </a:rPr>
              <a:t> </a:t>
            </a:r>
            <a:r>
              <a:rPr lang="en-GB" sz="2400" smtClean="0">
                <a:latin typeface="Arial" charset="0"/>
              </a:rPr>
              <a:t>Hungary, Serbia, Romania, Slovakia, Slovenia,</a:t>
            </a:r>
            <a:r>
              <a:rPr lang="hu-HU" sz="2400" smtClean="0">
                <a:latin typeface="Arial" charset="0"/>
              </a:rPr>
              <a:t> </a:t>
            </a:r>
            <a:r>
              <a:rPr lang="en-GB" sz="2400" smtClean="0">
                <a:latin typeface="Arial" charset="0"/>
              </a:rPr>
              <a:t>Croatia</a:t>
            </a:r>
            <a:endParaRPr lang="en-GB" sz="2400" smtClean="0">
              <a:latin typeface="Arial" charset="0"/>
              <a:cs typeface="Arial" charset="0"/>
            </a:endParaRPr>
          </a:p>
          <a:p>
            <a:pPr>
              <a:lnSpc>
                <a:spcPct val="90000"/>
              </a:lnSpc>
              <a:buFontTx/>
              <a:buNone/>
            </a:pPr>
            <a:r>
              <a:rPr lang="en-GB" sz="2400" smtClean="0">
                <a:latin typeface="Arial" charset="0"/>
                <a:cs typeface="Arial" charset="0"/>
              </a:rPr>
              <a:t>Lead partner: National Directorate General for Disaster Management, Hungary</a:t>
            </a:r>
          </a:p>
          <a:p>
            <a:pPr>
              <a:lnSpc>
                <a:spcPct val="90000"/>
              </a:lnSpc>
              <a:buFontTx/>
              <a:buNone/>
            </a:pPr>
            <a:r>
              <a:rPr lang="en-GB" sz="2400" smtClean="0">
                <a:latin typeface="Arial" charset="0"/>
                <a:cs typeface="Arial" charset="0"/>
              </a:rPr>
              <a:t>Project pilot areas: 6 (Srbac, Siófok, Temerin, Trnava, Velingrad)</a:t>
            </a:r>
          </a:p>
          <a:p>
            <a:pPr>
              <a:lnSpc>
                <a:spcPct val="90000"/>
              </a:lnSpc>
              <a:buFontTx/>
              <a:buNone/>
            </a:pPr>
            <a:r>
              <a:rPr lang="en-GB" sz="2400" smtClean="0">
                <a:latin typeface="Arial" charset="0"/>
                <a:cs typeface="Arial" charset="0"/>
              </a:rPr>
              <a:t>Received DRS label </a:t>
            </a:r>
          </a:p>
          <a:p>
            <a:pPr>
              <a:lnSpc>
                <a:spcPct val="90000"/>
              </a:lnSpc>
              <a:buFontTx/>
              <a:buNone/>
            </a:pPr>
            <a:endParaRPr lang="en-GB" sz="2400" smtClean="0">
              <a:latin typeface="Arial" charset="0"/>
              <a:cs typeface="Arial" charset="0"/>
            </a:endParaRPr>
          </a:p>
        </p:txBody>
      </p:sp>
      <p:pic>
        <p:nvPicPr>
          <p:cNvPr id="14340" name="Picture 5" descr="logo_DRS_2011_general">
            <a:hlinkClick r:id="rId2"/>
          </p:cNvPr>
          <p:cNvPicPr>
            <a:picLocks noChangeAspect="1" noChangeArrowheads="1"/>
          </p:cNvPicPr>
          <p:nvPr/>
        </p:nvPicPr>
        <p:blipFill>
          <a:blip r:embed="rId3"/>
          <a:srcRect/>
          <a:stretch>
            <a:fillRect/>
          </a:stretch>
        </p:blipFill>
        <p:spPr bwMode="auto">
          <a:xfrm>
            <a:off x="5003800" y="404813"/>
            <a:ext cx="1908175" cy="71278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ph type="body" idx="1"/>
          </p:nvPr>
        </p:nvPicPr>
        <p:blipFill>
          <a:blip r:embed="rId3"/>
          <a:srcRect/>
          <a:stretch>
            <a:fillRect/>
          </a:stretch>
        </p:blipFill>
        <p:spPr>
          <a:xfrm>
            <a:off x="1258888" y="0"/>
            <a:ext cx="6983412" cy="6858000"/>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79388" y="1581150"/>
            <a:ext cx="8820150" cy="762000"/>
          </a:xfrm>
          <a:prstGeom prst="rect">
            <a:avLst/>
          </a:prstGeom>
          <a:solidFill>
            <a:schemeClr val="bg1"/>
          </a:solidFill>
          <a:ln w="9525">
            <a:noFill/>
            <a:miter lim="800000"/>
            <a:headEnd/>
            <a:tailEnd/>
          </a:ln>
        </p:spPr>
        <p:txBody>
          <a:bodyPr anchor="ctr">
            <a:spAutoFit/>
          </a:bodyPr>
          <a:lstStyle/>
          <a:p>
            <a:pPr algn="ctr"/>
            <a:r>
              <a:rPr lang="hu-HU" sz="2200" b="1">
                <a:solidFill>
                  <a:srgbClr val="EAEAEA"/>
                </a:solidFill>
                <a:latin typeface="Times New Roman" pitchFamily="18" charset="0"/>
                <a:cs typeface="Times New Roman" pitchFamily="18" charset="0"/>
              </a:rPr>
              <a:t>March 2009 – Annoncement of the EU Commission</a:t>
            </a:r>
          </a:p>
          <a:p>
            <a:pPr algn="ctr"/>
            <a:r>
              <a:rPr lang="hu-HU" sz="2200" b="1" i="1">
                <a:solidFill>
                  <a:srgbClr val="EAEAEA"/>
                </a:solidFill>
                <a:latin typeface="Times New Roman" pitchFamily="18" charset="0"/>
                <a:cs typeface="Times New Roman" pitchFamily="18" charset="0"/>
              </a:rPr>
              <a:t>„Conception on the prevention of natural and man made disasters”</a:t>
            </a:r>
            <a:endParaRPr lang="hu-HU" sz="2200" b="1">
              <a:solidFill>
                <a:srgbClr val="EAEAEA"/>
              </a:solidFill>
              <a:latin typeface="Times New Roman" pitchFamily="18" charset="0"/>
              <a:cs typeface="Times New Roman" pitchFamily="18" charset="0"/>
            </a:endParaRPr>
          </a:p>
        </p:txBody>
      </p:sp>
      <p:sp>
        <p:nvSpPr>
          <p:cNvPr id="16387" name="Rectangle 3"/>
          <p:cNvSpPr>
            <a:spLocks noChangeArrowheads="1"/>
          </p:cNvSpPr>
          <p:nvPr/>
        </p:nvSpPr>
        <p:spPr bwMode="auto">
          <a:xfrm>
            <a:off x="179388" y="3170238"/>
            <a:ext cx="8497887" cy="1096962"/>
          </a:xfrm>
          <a:prstGeom prst="rect">
            <a:avLst/>
          </a:prstGeom>
          <a:solidFill>
            <a:schemeClr val="bg1"/>
          </a:solidFill>
          <a:ln w="9525">
            <a:noFill/>
            <a:miter lim="800000"/>
            <a:headEnd/>
            <a:tailEnd/>
          </a:ln>
        </p:spPr>
        <p:txBody>
          <a:bodyPr anchor="ctr">
            <a:spAutoFit/>
          </a:bodyPr>
          <a:lstStyle/>
          <a:p>
            <a:pPr algn="ctr"/>
            <a:r>
              <a:rPr lang="hu-HU" sz="2200" b="1">
                <a:solidFill>
                  <a:srgbClr val="EAEAEA"/>
                </a:solidFill>
                <a:latin typeface="Times New Roman" pitchFamily="18" charset="0"/>
                <a:cs typeface="Times New Roman" pitchFamily="18" charset="0"/>
              </a:rPr>
              <a:t>November 2009 – EU Council Conclusion No. 15394/09</a:t>
            </a:r>
          </a:p>
          <a:p>
            <a:pPr algn="ctr"/>
            <a:r>
              <a:rPr lang="hu-HU" sz="2200" i="1">
                <a:solidFill>
                  <a:srgbClr val="EAEAEA"/>
                </a:solidFill>
                <a:latin typeface="Times New Roman" pitchFamily="18" charset="0"/>
                <a:cs typeface="Times New Roman" pitchFamily="18" charset="0"/>
              </a:rPr>
              <a:t>„Conclusion on a Community framework on disaster prevention</a:t>
            </a:r>
          </a:p>
          <a:p>
            <a:pPr algn="ctr"/>
            <a:r>
              <a:rPr lang="hu-HU" sz="2200" i="1">
                <a:solidFill>
                  <a:srgbClr val="EAEAEA"/>
                </a:solidFill>
                <a:latin typeface="Times New Roman" pitchFamily="18" charset="0"/>
                <a:cs typeface="Times New Roman" pitchFamily="18" charset="0"/>
              </a:rPr>
              <a:t>within the EU”</a:t>
            </a:r>
          </a:p>
        </p:txBody>
      </p:sp>
      <p:sp>
        <p:nvSpPr>
          <p:cNvPr id="16388" name="Rectangle 4"/>
          <p:cNvSpPr>
            <a:spLocks noChangeArrowheads="1"/>
          </p:cNvSpPr>
          <p:nvPr/>
        </p:nvSpPr>
        <p:spPr bwMode="auto">
          <a:xfrm>
            <a:off x="179388" y="4995863"/>
            <a:ext cx="8820150" cy="1096962"/>
          </a:xfrm>
          <a:prstGeom prst="rect">
            <a:avLst/>
          </a:prstGeom>
          <a:solidFill>
            <a:schemeClr val="bg1"/>
          </a:solidFill>
          <a:ln w="9525">
            <a:noFill/>
            <a:miter lim="800000"/>
            <a:headEnd/>
            <a:tailEnd/>
          </a:ln>
        </p:spPr>
        <p:txBody>
          <a:bodyPr anchor="ctr">
            <a:spAutoFit/>
          </a:bodyPr>
          <a:lstStyle/>
          <a:p>
            <a:pPr algn="ctr"/>
            <a:r>
              <a:rPr lang="hu-HU" sz="2200" b="1">
                <a:solidFill>
                  <a:srgbClr val="EAEAEA"/>
                </a:solidFill>
                <a:latin typeface="Times New Roman" pitchFamily="18" charset="0"/>
                <a:cs typeface="Times New Roman" pitchFamily="18" charset="0"/>
              </a:rPr>
              <a:t>April 2011 - EU Council Conclusion No. 8068/11</a:t>
            </a:r>
          </a:p>
          <a:p>
            <a:pPr algn="ctr"/>
            <a:r>
              <a:rPr lang="hu-HU" sz="2200" i="1">
                <a:solidFill>
                  <a:srgbClr val="EAEAEA"/>
                </a:solidFill>
                <a:latin typeface="Times New Roman" pitchFamily="18" charset="0"/>
                <a:cs typeface="Times New Roman" pitchFamily="18" charset="0"/>
              </a:rPr>
              <a:t>„on Further Developing Risk Assessment for Disaster</a:t>
            </a:r>
          </a:p>
          <a:p>
            <a:pPr algn="ctr"/>
            <a:r>
              <a:rPr lang="hu-HU" sz="2200" i="1">
                <a:solidFill>
                  <a:srgbClr val="EAEAEA"/>
                </a:solidFill>
                <a:latin typeface="Times New Roman" pitchFamily="18" charset="0"/>
                <a:cs typeface="Times New Roman" pitchFamily="18" charset="0"/>
              </a:rPr>
              <a:t>Management within the European Union”</a:t>
            </a:r>
            <a:r>
              <a:rPr lang="hu-HU" sz="2200" i="1">
                <a:latin typeface="Times New Roman" pitchFamily="18" charset="0"/>
                <a:cs typeface="Times New Roman" pitchFamily="18" charset="0"/>
              </a:rPr>
              <a:t> </a:t>
            </a:r>
          </a:p>
        </p:txBody>
      </p:sp>
      <p:sp>
        <p:nvSpPr>
          <p:cNvPr id="16389" name="AutoShape 5"/>
          <p:cNvSpPr>
            <a:spLocks noChangeArrowheads="1"/>
          </p:cNvSpPr>
          <p:nvPr/>
        </p:nvSpPr>
        <p:spPr bwMode="auto">
          <a:xfrm>
            <a:off x="3563938" y="2563813"/>
            <a:ext cx="1893887" cy="436562"/>
          </a:xfrm>
          <a:prstGeom prst="downArrow">
            <a:avLst>
              <a:gd name="adj1" fmla="val 50000"/>
              <a:gd name="adj2" fmla="val 25000"/>
            </a:avLst>
          </a:prstGeom>
          <a:solidFill>
            <a:srgbClr val="FF0000"/>
          </a:solidFill>
          <a:ln w="25400">
            <a:solidFill>
              <a:srgbClr val="FFFF00"/>
            </a:solidFill>
            <a:miter lim="800000"/>
            <a:headEnd/>
            <a:tailEnd/>
          </a:ln>
        </p:spPr>
        <p:txBody>
          <a:bodyPr wrap="none" anchor="ctr"/>
          <a:lstStyle/>
          <a:p>
            <a:endParaRPr lang="ru-RU"/>
          </a:p>
        </p:txBody>
      </p:sp>
      <p:sp>
        <p:nvSpPr>
          <p:cNvPr id="16390" name="AutoShape 6"/>
          <p:cNvSpPr>
            <a:spLocks noChangeArrowheads="1"/>
          </p:cNvSpPr>
          <p:nvPr/>
        </p:nvSpPr>
        <p:spPr bwMode="auto">
          <a:xfrm>
            <a:off x="3563938" y="4359275"/>
            <a:ext cx="1893887" cy="436563"/>
          </a:xfrm>
          <a:prstGeom prst="downArrow">
            <a:avLst>
              <a:gd name="adj1" fmla="val 50000"/>
              <a:gd name="adj2" fmla="val 25000"/>
            </a:avLst>
          </a:prstGeom>
          <a:solidFill>
            <a:srgbClr val="FF0000"/>
          </a:solidFill>
          <a:ln w="25400">
            <a:solidFill>
              <a:srgbClr val="FFFF00"/>
            </a:solidFill>
            <a:miter lim="800000"/>
            <a:headEnd/>
            <a:tailEnd/>
          </a:ln>
        </p:spPr>
        <p:txBody>
          <a:bodyPr wrap="none" anchor="ctr"/>
          <a:lstStyle/>
          <a:p>
            <a:endParaRPr lang="ru-RU"/>
          </a:p>
        </p:txBody>
      </p:sp>
      <p:sp>
        <p:nvSpPr>
          <p:cNvPr id="16391" name="Rectangle 7"/>
          <p:cNvSpPr>
            <a:spLocks noChangeArrowheads="1"/>
          </p:cNvSpPr>
          <p:nvPr/>
        </p:nvSpPr>
        <p:spPr bwMode="auto">
          <a:xfrm>
            <a:off x="0" y="388938"/>
            <a:ext cx="9144000" cy="519112"/>
          </a:xfrm>
          <a:prstGeom prst="rect">
            <a:avLst/>
          </a:prstGeom>
          <a:noFill/>
          <a:ln w="9525" algn="ctr">
            <a:noFill/>
            <a:miter lim="800000"/>
            <a:headEnd/>
            <a:tailEnd/>
          </a:ln>
        </p:spPr>
        <p:txBody>
          <a:bodyPr>
            <a:spAutoFit/>
          </a:bodyPr>
          <a:lstStyle/>
          <a:p>
            <a:pPr algn="ctr"/>
            <a:r>
              <a:rPr lang="hu-HU" sz="2800" b="1">
                <a:latin typeface="Times New Roman" pitchFamily="18" charset="0"/>
                <a:cs typeface="Times New Roman" pitchFamily="18" charset="0"/>
              </a:rPr>
              <a:t>1. Disaster Risk Assessment in the EU</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ím 1"/>
          <p:cNvSpPr>
            <a:spLocks noGrp="1"/>
          </p:cNvSpPr>
          <p:nvPr>
            <p:ph type="title"/>
          </p:nvPr>
        </p:nvSpPr>
        <p:spPr>
          <a:xfrm>
            <a:off x="468313" y="260350"/>
            <a:ext cx="6851650" cy="1143000"/>
          </a:xfrm>
        </p:spPr>
        <p:txBody>
          <a:bodyPr/>
          <a:lstStyle/>
          <a:p>
            <a:pPr eaLnBrk="1" hangingPunct="1"/>
            <a:r>
              <a:rPr lang="hu-HU" smtClean="0">
                <a:latin typeface="Arial" charset="0"/>
              </a:rPr>
              <a:t>Extreme weather</a:t>
            </a:r>
            <a:endParaRPr lang="en-GB" smtClean="0">
              <a:latin typeface="Arial" charset="0"/>
            </a:endParaRPr>
          </a:p>
        </p:txBody>
      </p:sp>
      <p:sp>
        <p:nvSpPr>
          <p:cNvPr id="17411" name="Tartalom helye 2"/>
          <p:cNvSpPr>
            <a:spLocks noGrp="1"/>
          </p:cNvSpPr>
          <p:nvPr>
            <p:ph idx="1"/>
          </p:nvPr>
        </p:nvSpPr>
        <p:spPr/>
        <p:txBody>
          <a:bodyPr/>
          <a:lstStyle/>
          <a:p>
            <a:pPr eaLnBrk="1" hangingPunct="1">
              <a:buFontTx/>
              <a:buBlip>
                <a:blip r:embed="rId2"/>
              </a:buBlip>
            </a:pPr>
            <a:r>
              <a:rPr lang="hu-HU" smtClean="0">
                <a:latin typeface="Arial" charset="0"/>
              </a:rPr>
              <a:t>South Eastern European (SEE) region: Common challenges and territorial coherence </a:t>
            </a:r>
          </a:p>
          <a:p>
            <a:pPr eaLnBrk="1" hangingPunct="1">
              <a:buFontTx/>
              <a:buBlip>
                <a:blip r:embed="rId2"/>
              </a:buBlip>
            </a:pPr>
            <a:r>
              <a:rPr lang="hu-HU" smtClean="0">
                <a:latin typeface="Arial" charset="0"/>
                <a:sym typeface="Wingdings" pitchFamily="2" charset="2"/>
              </a:rPr>
              <a:t>Climate change</a:t>
            </a:r>
            <a:r>
              <a:rPr lang="hu-HU" smtClean="0">
                <a:latin typeface="Arial" charset="0"/>
              </a:rPr>
              <a:t>Extreme climate events</a:t>
            </a:r>
            <a:r>
              <a:rPr lang="hu-HU" smtClean="0">
                <a:latin typeface="Arial" charset="0"/>
                <a:sym typeface="Wingdings" pitchFamily="2" charset="2"/>
              </a:rPr>
              <a:t>wide range of risk types (flashflood, thunderstorm, draughts etc.)</a:t>
            </a:r>
          </a:p>
          <a:p>
            <a:pPr eaLnBrk="1" hangingPunct="1">
              <a:buFontTx/>
              <a:buBlip>
                <a:blip r:embed="rId2"/>
              </a:buBlip>
            </a:pPr>
            <a:r>
              <a:rPr lang="hu-HU" smtClean="0">
                <a:latin typeface="Arial" charset="0"/>
              </a:rPr>
              <a:t>Challanges: low level of awareness, weaker preparedness and territorial planning, institutional gaps</a:t>
            </a:r>
          </a:p>
          <a:p>
            <a:pPr eaLnBrk="1" hangingPunct="1">
              <a:buFontTx/>
              <a:buBlip>
                <a:blip r:embed="rId2"/>
              </a:buBlip>
            </a:pPr>
            <a:endParaRPr lang="hu-HU" smtClean="0">
              <a:latin typeface="Arial" charset="0"/>
            </a:endParaRPr>
          </a:p>
          <a:p>
            <a:pPr eaLnBrk="1" hangingPunct="1">
              <a:buFontTx/>
              <a:buBlip>
                <a:blip r:embed="rId2"/>
              </a:buBlip>
            </a:pPr>
            <a:endParaRPr lang="hu-HU" smtClean="0">
              <a:latin typeface="Arial" charset="0"/>
            </a:endParaRPr>
          </a:p>
          <a:p>
            <a:pPr eaLnBrk="1" hangingPunct="1">
              <a:buFontTx/>
              <a:buBlip>
                <a:blip r:embed="rId2"/>
              </a:buBlip>
            </a:pPr>
            <a:endParaRPr lang="hu-HU" smtClean="0">
              <a:latin typeface="Arial" charset="0"/>
            </a:endParaRPr>
          </a:p>
          <a:p>
            <a:pPr eaLnBrk="1" hangingPunct="1">
              <a:buFontTx/>
              <a:buNone/>
            </a:pPr>
            <a:endParaRPr lang="hu-HU" smtClean="0"/>
          </a:p>
        </p:txBody>
      </p:sp>
      <p:pic>
        <p:nvPicPr>
          <p:cNvPr id="13320" name="Picture 8" descr="http://farm4.static.flickr.com/3076/2686726812_01cddf81e2.jpg"/>
          <p:cNvPicPr>
            <a:picLocks noChangeAspect="1" noChangeArrowheads="1"/>
          </p:cNvPicPr>
          <p:nvPr/>
        </p:nvPicPr>
        <p:blipFill>
          <a:blip r:embed="rId3"/>
          <a:srcRect/>
          <a:stretch>
            <a:fillRect/>
          </a:stretch>
        </p:blipFill>
        <p:spPr bwMode="auto">
          <a:xfrm>
            <a:off x="323850" y="620713"/>
            <a:ext cx="4762500" cy="3571875"/>
          </a:xfrm>
          <a:prstGeom prst="rect">
            <a:avLst/>
          </a:prstGeom>
          <a:noFill/>
          <a:ln w="9525">
            <a:noFill/>
            <a:miter lim="800000"/>
            <a:headEnd/>
            <a:tailEnd/>
          </a:ln>
        </p:spPr>
      </p:pic>
      <p:pic>
        <p:nvPicPr>
          <p:cNvPr id="13322" name="Picture 10" descr="http://www.ownedpix.com/var/albums/Nature-Pics/Beautiful%20Thunderstorm%20004.jpg?m=1339122187"/>
          <p:cNvPicPr>
            <a:picLocks noChangeAspect="1" noChangeArrowheads="1"/>
          </p:cNvPicPr>
          <p:nvPr/>
        </p:nvPicPr>
        <p:blipFill>
          <a:blip r:embed="rId4"/>
          <a:srcRect/>
          <a:stretch>
            <a:fillRect/>
          </a:stretch>
        </p:blipFill>
        <p:spPr bwMode="auto">
          <a:xfrm>
            <a:off x="1476375" y="620713"/>
            <a:ext cx="6408738" cy="3600450"/>
          </a:xfrm>
          <a:prstGeom prst="rect">
            <a:avLst/>
          </a:prstGeom>
          <a:noFill/>
          <a:ln w="9525">
            <a:noFill/>
            <a:miter lim="800000"/>
            <a:headEnd/>
            <a:tailEnd/>
          </a:ln>
        </p:spPr>
      </p:pic>
      <p:pic>
        <p:nvPicPr>
          <p:cNvPr id="13324" name="Picture 12" descr="http://4.bp.blogspot.com/_1h7a1i3wRvc/TBIXTC4_oZI/AAAAAAAAAEw/T-yMkoXxSdk/s1600/draught_resevoir_big.jpg"/>
          <p:cNvPicPr>
            <a:picLocks noChangeAspect="1" noChangeArrowheads="1"/>
          </p:cNvPicPr>
          <p:nvPr/>
        </p:nvPicPr>
        <p:blipFill>
          <a:blip r:embed="rId5"/>
          <a:srcRect/>
          <a:stretch>
            <a:fillRect/>
          </a:stretch>
        </p:blipFill>
        <p:spPr bwMode="auto">
          <a:xfrm>
            <a:off x="4140200" y="549275"/>
            <a:ext cx="4824413" cy="3641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3320"/>
                                        </p:tgtEl>
                                        <p:attrNameLst>
                                          <p:attrName>style.visibility</p:attrName>
                                        </p:attrNameLst>
                                      </p:cBhvr>
                                      <p:to>
                                        <p:strVal val="visible"/>
                                      </p:to>
                                    </p:set>
                                    <p:animEffect transition="in" filter="fade">
                                      <p:cBhvr>
                                        <p:cTn id="7" dur="500"/>
                                        <p:tgtEl>
                                          <p:spTgt spid="13320"/>
                                        </p:tgtEl>
                                      </p:cBhvr>
                                    </p:animEffect>
                                    <p:anim calcmode="lin" valueType="num">
                                      <p:cBhvr>
                                        <p:cTn id="8" dur="500" fill="hold"/>
                                        <p:tgtEl>
                                          <p:spTgt spid="13320"/>
                                        </p:tgtEl>
                                        <p:attrNameLst>
                                          <p:attrName>ppt_x</p:attrName>
                                        </p:attrNameLst>
                                      </p:cBhvr>
                                      <p:tavLst>
                                        <p:tav tm="0">
                                          <p:val>
                                            <p:strVal val="#ppt_x"/>
                                          </p:val>
                                        </p:tav>
                                        <p:tav tm="100000">
                                          <p:val>
                                            <p:strVal val="#ppt_x"/>
                                          </p:val>
                                        </p:tav>
                                      </p:tavLst>
                                    </p:anim>
                                    <p:anim calcmode="lin" valueType="num">
                                      <p:cBhvr>
                                        <p:cTn id="9" dur="450" decel="100000" fill="hold"/>
                                        <p:tgtEl>
                                          <p:spTgt spid="13320"/>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13320"/>
                                        </p:tgtEl>
                                        <p:attrNameLst>
                                          <p:attrName>ppt_y</p:attrName>
                                        </p:attrNameLst>
                                      </p:cBhvr>
                                      <p:tavLst>
                                        <p:tav tm="0">
                                          <p:val>
                                            <p:strVal val="#ppt_y-.03"/>
                                          </p:val>
                                        </p:tav>
                                        <p:tav tm="100000">
                                          <p:val>
                                            <p:strVal val="#ppt_y"/>
                                          </p:val>
                                        </p:tav>
                                      </p:tavLst>
                                    </p:anim>
                                  </p:childTnLst>
                                </p:cTn>
                              </p:par>
                            </p:childTnLst>
                          </p:cTn>
                        </p:par>
                        <p:par>
                          <p:cTn id="11" fill="hold">
                            <p:stCondLst>
                              <p:cond delay="500"/>
                            </p:stCondLst>
                            <p:childTnLst>
                              <p:par>
                                <p:cTn id="12" presetID="37" presetClass="entr" presetSubtype="0" fill="hold" nodeType="afterEffect">
                                  <p:stCondLst>
                                    <p:cond delay="1500"/>
                                  </p:stCondLst>
                                  <p:childTnLst>
                                    <p:set>
                                      <p:cBhvr>
                                        <p:cTn id="13" dur="1" fill="hold">
                                          <p:stCondLst>
                                            <p:cond delay="0"/>
                                          </p:stCondLst>
                                        </p:cTn>
                                        <p:tgtEl>
                                          <p:spTgt spid="13322"/>
                                        </p:tgtEl>
                                        <p:attrNameLst>
                                          <p:attrName>style.visibility</p:attrName>
                                        </p:attrNameLst>
                                      </p:cBhvr>
                                      <p:to>
                                        <p:strVal val="visible"/>
                                      </p:to>
                                    </p:set>
                                    <p:animEffect transition="in" filter="fade">
                                      <p:cBhvr>
                                        <p:cTn id="14" dur="1000"/>
                                        <p:tgtEl>
                                          <p:spTgt spid="13322"/>
                                        </p:tgtEl>
                                      </p:cBhvr>
                                    </p:animEffect>
                                    <p:anim calcmode="lin" valueType="num">
                                      <p:cBhvr>
                                        <p:cTn id="15" dur="1000" fill="hold"/>
                                        <p:tgtEl>
                                          <p:spTgt spid="13322"/>
                                        </p:tgtEl>
                                        <p:attrNameLst>
                                          <p:attrName>ppt_x</p:attrName>
                                        </p:attrNameLst>
                                      </p:cBhvr>
                                      <p:tavLst>
                                        <p:tav tm="0">
                                          <p:val>
                                            <p:strVal val="#ppt_x"/>
                                          </p:val>
                                        </p:tav>
                                        <p:tav tm="100000">
                                          <p:val>
                                            <p:strVal val="#ppt_x"/>
                                          </p:val>
                                        </p:tav>
                                      </p:tavLst>
                                    </p:anim>
                                    <p:anim calcmode="lin" valueType="num">
                                      <p:cBhvr>
                                        <p:cTn id="16" dur="900" decel="100000" fill="hold"/>
                                        <p:tgtEl>
                                          <p:spTgt spid="13322"/>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3322"/>
                                        </p:tgtEl>
                                        <p:attrNameLst>
                                          <p:attrName>ppt_y</p:attrName>
                                        </p:attrNameLst>
                                      </p:cBhvr>
                                      <p:tavLst>
                                        <p:tav tm="0">
                                          <p:val>
                                            <p:strVal val="#ppt_y-.03"/>
                                          </p:val>
                                        </p:tav>
                                        <p:tav tm="100000">
                                          <p:val>
                                            <p:strVal val="#ppt_y"/>
                                          </p:val>
                                        </p:tav>
                                      </p:tavLst>
                                    </p:anim>
                                  </p:childTnLst>
                                </p:cTn>
                              </p:par>
                            </p:childTnLst>
                          </p:cTn>
                        </p:par>
                        <p:par>
                          <p:cTn id="18" fill="hold">
                            <p:stCondLst>
                              <p:cond delay="3000"/>
                            </p:stCondLst>
                            <p:childTnLst>
                              <p:par>
                                <p:cTn id="19" presetID="37" presetClass="entr" presetSubtype="0" fill="hold" nodeType="afterEffect">
                                  <p:stCondLst>
                                    <p:cond delay="1500"/>
                                  </p:stCondLst>
                                  <p:childTnLst>
                                    <p:set>
                                      <p:cBhvr>
                                        <p:cTn id="20" dur="1" fill="hold">
                                          <p:stCondLst>
                                            <p:cond delay="0"/>
                                          </p:stCondLst>
                                        </p:cTn>
                                        <p:tgtEl>
                                          <p:spTgt spid="13324"/>
                                        </p:tgtEl>
                                        <p:attrNameLst>
                                          <p:attrName>style.visibility</p:attrName>
                                        </p:attrNameLst>
                                      </p:cBhvr>
                                      <p:to>
                                        <p:strVal val="visible"/>
                                      </p:to>
                                    </p:set>
                                    <p:animEffect transition="in" filter="fade">
                                      <p:cBhvr>
                                        <p:cTn id="21" dur="1000"/>
                                        <p:tgtEl>
                                          <p:spTgt spid="13324"/>
                                        </p:tgtEl>
                                      </p:cBhvr>
                                    </p:animEffect>
                                    <p:anim calcmode="lin" valueType="num">
                                      <p:cBhvr>
                                        <p:cTn id="22" dur="1000" fill="hold"/>
                                        <p:tgtEl>
                                          <p:spTgt spid="13324"/>
                                        </p:tgtEl>
                                        <p:attrNameLst>
                                          <p:attrName>ppt_x</p:attrName>
                                        </p:attrNameLst>
                                      </p:cBhvr>
                                      <p:tavLst>
                                        <p:tav tm="0">
                                          <p:val>
                                            <p:strVal val="#ppt_x"/>
                                          </p:val>
                                        </p:tav>
                                        <p:tav tm="100000">
                                          <p:val>
                                            <p:strVal val="#ppt_x"/>
                                          </p:val>
                                        </p:tav>
                                      </p:tavLst>
                                    </p:anim>
                                    <p:anim calcmode="lin" valueType="num">
                                      <p:cBhvr>
                                        <p:cTn id="23" dur="900" decel="100000" fill="hold"/>
                                        <p:tgtEl>
                                          <p:spTgt spid="1332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33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ím 1"/>
          <p:cNvSpPr>
            <a:spLocks noGrp="1"/>
          </p:cNvSpPr>
          <p:nvPr>
            <p:ph type="title"/>
          </p:nvPr>
        </p:nvSpPr>
        <p:spPr>
          <a:xfrm>
            <a:off x="468313" y="260350"/>
            <a:ext cx="7067550" cy="1143000"/>
          </a:xfrm>
        </p:spPr>
        <p:txBody>
          <a:bodyPr/>
          <a:lstStyle/>
          <a:p>
            <a:pPr eaLnBrk="1" hangingPunct="1"/>
            <a:r>
              <a:rPr lang="hu-HU" smtClean="0">
                <a:latin typeface="Arial" charset="0"/>
              </a:rPr>
              <a:t>1. Rationale</a:t>
            </a:r>
            <a:endParaRPr lang="en-GB" smtClean="0">
              <a:latin typeface="Arial" charset="0"/>
            </a:endParaRPr>
          </a:p>
        </p:txBody>
      </p:sp>
      <p:sp>
        <p:nvSpPr>
          <p:cNvPr id="18435" name="Tartalom helye 3"/>
          <p:cNvSpPr>
            <a:spLocks noGrp="1"/>
          </p:cNvSpPr>
          <p:nvPr>
            <p:ph idx="1"/>
          </p:nvPr>
        </p:nvSpPr>
        <p:spPr>
          <a:xfrm>
            <a:off x="457200" y="1600200"/>
            <a:ext cx="8686800" cy="4525963"/>
          </a:xfrm>
        </p:spPr>
        <p:txBody>
          <a:bodyPr/>
          <a:lstStyle/>
          <a:p>
            <a:pPr eaLnBrk="1" hangingPunct="1">
              <a:buFontTx/>
              <a:buBlip>
                <a:blip r:embed="rId2"/>
              </a:buBlip>
            </a:pPr>
            <a:r>
              <a:rPr lang="hu-HU" sz="2800" smtClean="0">
                <a:latin typeface="Arial" charset="0"/>
              </a:rPr>
              <a:t>National requirements/preparadness </a:t>
            </a:r>
            <a:r>
              <a:rPr lang="hu-HU" sz="2800" smtClean="0">
                <a:latin typeface="Arial" charset="0"/>
                <a:sym typeface="Wingdings" pitchFamily="2" charset="2"/>
              </a:rPr>
              <a:t>vs local authorities’ ability to response</a:t>
            </a:r>
          </a:p>
          <a:p>
            <a:pPr eaLnBrk="1" hangingPunct="1">
              <a:buFontTx/>
              <a:buBlip>
                <a:blip r:embed="rId2"/>
              </a:buBlip>
            </a:pPr>
            <a:r>
              <a:rPr lang="hu-HU" sz="2800" smtClean="0">
                <a:latin typeface="Arial" charset="0"/>
                <a:sym typeface="Wingdings" pitchFamily="2" charset="2"/>
              </a:rPr>
              <a:t>Local communities: regionally uneven awareness</a:t>
            </a:r>
            <a:endParaRPr lang="hu-HU" sz="2800" smtClean="0">
              <a:latin typeface="Arial" charset="0"/>
            </a:endParaRPr>
          </a:p>
          <a:p>
            <a:pPr eaLnBrk="1" hangingPunct="1">
              <a:buFontTx/>
              <a:buBlip>
                <a:blip r:embed="rId2"/>
              </a:buBlip>
            </a:pPr>
            <a:r>
              <a:rPr lang="hu-HU" sz="2800" smtClean="0">
                <a:latin typeface="Arial" charset="0"/>
              </a:rPr>
              <a:t>Local authorities: varying degree of resilience/preparadness </a:t>
            </a:r>
            <a:r>
              <a:rPr lang="hu-HU" sz="2800" smtClean="0">
                <a:latin typeface="Arial" charset="0"/>
                <a:sym typeface="Wingdings" pitchFamily="2" charset="2"/>
              </a:rPr>
              <a:t> same event may result in different magnitude of damage in SEE region</a:t>
            </a:r>
            <a:r>
              <a:rPr lang="hu-HU" sz="2800" smtClean="0">
                <a:latin typeface="Arial" charset="0"/>
              </a:rPr>
              <a:t> </a:t>
            </a:r>
          </a:p>
          <a:p>
            <a:pPr eaLnBrk="1" hangingPunct="1">
              <a:buFontTx/>
              <a:buBlip>
                <a:blip r:embed="rId2"/>
              </a:buBlip>
            </a:pPr>
            <a:r>
              <a:rPr lang="hu-HU" sz="2800" smtClean="0">
                <a:solidFill>
                  <a:srgbClr val="C41A16"/>
                </a:solidFill>
                <a:latin typeface="Arial" charset="0"/>
              </a:rPr>
              <a:t>Goal: incorporate climate change into harmonized regional plans for SEE region</a:t>
            </a:r>
            <a:endParaRPr lang="en-GB" sz="2800" smtClean="0">
              <a:solidFill>
                <a:srgbClr val="C41A16"/>
              </a:solidFill>
              <a:latin typeface="Arial" charset="0"/>
            </a:endParaRPr>
          </a:p>
        </p:txBody>
      </p:sp>
      <p:pic>
        <p:nvPicPr>
          <p:cNvPr id="18436" name="Picture 5" descr="logo_DRS_2011_general">
            <a:hlinkClick r:id="rId3"/>
          </p:cNvPr>
          <p:cNvPicPr>
            <a:picLocks noChangeAspect="1" noChangeArrowheads="1"/>
          </p:cNvPicPr>
          <p:nvPr/>
        </p:nvPicPr>
        <p:blipFill>
          <a:blip r:embed="rId4"/>
          <a:srcRect/>
          <a:stretch>
            <a:fillRect/>
          </a:stretch>
        </p:blipFill>
        <p:spPr bwMode="auto">
          <a:xfrm>
            <a:off x="5219700" y="404813"/>
            <a:ext cx="1908175" cy="712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xfrm>
            <a:off x="457200" y="274638"/>
            <a:ext cx="6851650" cy="1143000"/>
          </a:xfrm>
        </p:spPr>
        <p:txBody>
          <a:bodyPr/>
          <a:lstStyle/>
          <a:p>
            <a:r>
              <a:rPr lang="hu-HU" sz="4000" smtClean="0">
                <a:latin typeface="Arial" charset="0"/>
              </a:rPr>
              <a:t>2. Objective of the Project</a:t>
            </a:r>
          </a:p>
        </p:txBody>
      </p:sp>
      <p:sp>
        <p:nvSpPr>
          <p:cNvPr id="19459" name="Rectangle 3"/>
          <p:cNvSpPr>
            <a:spLocks noGrp="1"/>
          </p:cNvSpPr>
          <p:nvPr>
            <p:ph type="body" idx="1"/>
          </p:nvPr>
        </p:nvSpPr>
        <p:spPr/>
        <p:txBody>
          <a:bodyPr/>
          <a:lstStyle/>
          <a:p>
            <a:pPr>
              <a:lnSpc>
                <a:spcPct val="80000"/>
              </a:lnSpc>
              <a:buFontTx/>
              <a:buBlip>
                <a:blip r:embed="rId2"/>
              </a:buBlip>
            </a:pPr>
            <a:r>
              <a:rPr lang="hu-HU" sz="2800" smtClean="0">
                <a:latin typeface="Arial" charset="0"/>
              </a:rPr>
              <a:t>Develop a </a:t>
            </a:r>
            <a:r>
              <a:rPr lang="hu-HU" sz="2800" smtClean="0">
                <a:solidFill>
                  <a:srgbClr val="C41A16"/>
                </a:solidFill>
                <a:latin typeface="Arial" charset="0"/>
              </a:rPr>
              <a:t>consistent risk assessment  and emergency preparedness tool</a:t>
            </a:r>
            <a:r>
              <a:rPr lang="hu-HU" sz="2800" smtClean="0">
                <a:latin typeface="Arial" charset="0"/>
              </a:rPr>
              <a:t> in SEE countries at national and local level, especially in case of disasters intensified/created by climate change.</a:t>
            </a:r>
          </a:p>
          <a:p>
            <a:pPr algn="ctr">
              <a:lnSpc>
                <a:spcPct val="80000"/>
              </a:lnSpc>
              <a:buFontTx/>
              <a:buNone/>
            </a:pPr>
            <a:r>
              <a:rPr lang="hu-HU" sz="2800" smtClean="0">
                <a:latin typeface="Arial" charset="0"/>
              </a:rPr>
              <a:t>by</a:t>
            </a:r>
          </a:p>
          <a:p>
            <a:pPr>
              <a:lnSpc>
                <a:spcPct val="80000"/>
              </a:lnSpc>
              <a:buFontTx/>
              <a:buBlip>
                <a:blip r:embed="rId2"/>
              </a:buBlip>
            </a:pPr>
            <a:r>
              <a:rPr lang="hu-HU" sz="2800" smtClean="0">
                <a:latin typeface="Arial" charset="0"/>
              </a:rPr>
              <a:t>formulating a </a:t>
            </a:r>
            <a:r>
              <a:rPr lang="hu-HU" sz="2800" i="1" smtClean="0">
                <a:solidFill>
                  <a:srgbClr val="C41A16"/>
                </a:solidFill>
                <a:latin typeface="Arial" charset="0"/>
              </a:rPr>
              <a:t>common risk assessment methodology</a:t>
            </a:r>
            <a:r>
              <a:rPr lang="hu-HU" sz="2800" smtClean="0">
                <a:latin typeface="Arial" charset="0"/>
              </a:rPr>
              <a:t> for natural hazards intensified/created by climate change </a:t>
            </a:r>
          </a:p>
          <a:p>
            <a:pPr>
              <a:lnSpc>
                <a:spcPct val="80000"/>
              </a:lnSpc>
              <a:buFontTx/>
              <a:buBlip>
                <a:blip r:embed="rId2"/>
              </a:buBlip>
            </a:pPr>
            <a:r>
              <a:rPr lang="hu-HU" sz="2800" smtClean="0">
                <a:latin typeface="Arial" charset="0"/>
              </a:rPr>
              <a:t>enhancing the quality of decision-making in disaster management by know-how transfer and to </a:t>
            </a:r>
            <a:r>
              <a:rPr lang="hu-HU" sz="2800" i="1" smtClean="0">
                <a:latin typeface="Arial" charset="0"/>
              </a:rPr>
              <a:t>review the local plans and regulations</a:t>
            </a:r>
            <a:r>
              <a:rPr lang="hu-HU" sz="2800" smtClean="0">
                <a:latin typeface="Arial" charset="0"/>
              </a:rPr>
              <a:t> upon which the disaster communication plans are built</a:t>
            </a:r>
          </a:p>
          <a:p>
            <a:pPr>
              <a:lnSpc>
                <a:spcPct val="80000"/>
              </a:lnSpc>
              <a:buFontTx/>
              <a:buNone/>
            </a:pPr>
            <a:endParaRPr lang="hu-HU" sz="2800" smtClean="0">
              <a:latin typeface="Arial" charset="0"/>
            </a:endParaRPr>
          </a:p>
          <a:p>
            <a:pPr>
              <a:lnSpc>
                <a:spcPct val="80000"/>
              </a:lnSpc>
              <a:buFontTx/>
              <a:buBlip>
                <a:blip r:embed="rId2"/>
              </a:buBlip>
            </a:pPr>
            <a:endParaRPr lang="hu-HU" sz="2800" smtClean="0">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539750" y="188913"/>
            <a:ext cx="8226425" cy="504825"/>
          </a:xfrm>
        </p:spPr>
        <p:txBody>
          <a:bodyPr/>
          <a:lstStyle/>
          <a:p>
            <a:r>
              <a:rPr lang="hu-HU" sz="4000" smtClean="0"/>
              <a:t>3. STEPS</a:t>
            </a:r>
          </a:p>
        </p:txBody>
      </p:sp>
      <p:sp>
        <p:nvSpPr>
          <p:cNvPr id="59395" name="Text Box 3"/>
          <p:cNvSpPr txBox="1">
            <a:spLocks noChangeArrowheads="1"/>
          </p:cNvSpPr>
          <p:nvPr/>
        </p:nvSpPr>
        <p:spPr bwMode="auto">
          <a:xfrm>
            <a:off x="5651500" y="1700213"/>
            <a:ext cx="2808288" cy="822325"/>
          </a:xfrm>
          <a:prstGeom prst="rect">
            <a:avLst/>
          </a:prstGeom>
          <a:solidFill>
            <a:schemeClr val="bg2"/>
          </a:solidFill>
          <a:ln w="9525">
            <a:noFill/>
            <a:miter lim="800000"/>
            <a:headEnd/>
            <a:tailEnd/>
          </a:ln>
          <a:effectLst/>
        </p:spPr>
        <p:txBody>
          <a:bodyPr>
            <a:spAutoFit/>
          </a:bodyPr>
          <a:lstStyle/>
          <a:p>
            <a:pPr marL="457200" indent="-457200" algn="ctr">
              <a:spcBef>
                <a:spcPct val="50000"/>
              </a:spcBef>
              <a:buFontTx/>
              <a:buAutoNum type="romanUcPeriod" startAt="2"/>
              <a:defRPr/>
            </a:pPr>
            <a:r>
              <a:rPr lang="hu-HU" sz="2400">
                <a:effectLst>
                  <a:outerShdw blurRad="38100" dist="38100" dir="2700000" algn="tl">
                    <a:srgbClr val="000000"/>
                  </a:outerShdw>
                </a:effectLst>
              </a:rPr>
              <a:t>Preparedness assessment </a:t>
            </a:r>
          </a:p>
        </p:txBody>
      </p:sp>
      <p:sp>
        <p:nvSpPr>
          <p:cNvPr id="59396" name="Text Box 4"/>
          <p:cNvSpPr txBox="1">
            <a:spLocks noChangeArrowheads="1"/>
          </p:cNvSpPr>
          <p:nvPr/>
        </p:nvSpPr>
        <p:spPr bwMode="auto">
          <a:xfrm>
            <a:off x="611188" y="1844675"/>
            <a:ext cx="3025775" cy="457200"/>
          </a:xfrm>
          <a:prstGeom prst="rect">
            <a:avLst/>
          </a:prstGeom>
          <a:solidFill>
            <a:schemeClr val="bg2"/>
          </a:solidFill>
          <a:ln w="9525">
            <a:noFill/>
            <a:miter lim="800000"/>
            <a:headEnd/>
            <a:tailEnd/>
          </a:ln>
          <a:effectLst/>
        </p:spPr>
        <p:txBody>
          <a:bodyPr>
            <a:spAutoFit/>
          </a:bodyPr>
          <a:lstStyle/>
          <a:p>
            <a:pPr algn="ctr">
              <a:spcBef>
                <a:spcPct val="50000"/>
              </a:spcBef>
              <a:defRPr/>
            </a:pPr>
            <a:r>
              <a:rPr lang="hu-HU" sz="2400">
                <a:effectLst>
                  <a:outerShdw blurRad="38100" dist="38100" dir="2700000" algn="tl">
                    <a:srgbClr val="000000"/>
                  </a:outerShdw>
                </a:effectLst>
              </a:rPr>
              <a:t>I. Risk assessment</a:t>
            </a:r>
          </a:p>
        </p:txBody>
      </p:sp>
      <p:sp>
        <p:nvSpPr>
          <p:cNvPr id="59397" name="Text Box 5"/>
          <p:cNvSpPr txBox="1">
            <a:spLocks noChangeArrowheads="1"/>
          </p:cNvSpPr>
          <p:nvPr/>
        </p:nvSpPr>
        <p:spPr bwMode="auto">
          <a:xfrm>
            <a:off x="1116013" y="3860800"/>
            <a:ext cx="1943100" cy="457200"/>
          </a:xfrm>
          <a:prstGeom prst="rect">
            <a:avLst/>
          </a:prstGeom>
          <a:solidFill>
            <a:schemeClr val="bg2"/>
          </a:solidFill>
          <a:ln w="9525">
            <a:noFill/>
            <a:miter lim="800000"/>
            <a:headEnd/>
            <a:tailEnd/>
          </a:ln>
          <a:effectLst/>
        </p:spPr>
        <p:txBody>
          <a:bodyPr>
            <a:spAutoFit/>
          </a:bodyPr>
          <a:lstStyle/>
          <a:p>
            <a:pPr algn="ctr">
              <a:spcBef>
                <a:spcPct val="50000"/>
              </a:spcBef>
              <a:defRPr/>
            </a:pPr>
            <a:r>
              <a:rPr lang="hu-HU" sz="2400" b="1">
                <a:effectLst>
                  <a:outerShdw blurRad="38100" dist="38100" dir="2700000" algn="tl">
                    <a:srgbClr val="000000"/>
                  </a:outerShdw>
                </a:effectLst>
              </a:rPr>
              <a:t>Risk map</a:t>
            </a:r>
          </a:p>
        </p:txBody>
      </p:sp>
      <p:sp>
        <p:nvSpPr>
          <p:cNvPr id="20486" name="AutoShape 6"/>
          <p:cNvSpPr>
            <a:spLocks noChangeArrowheads="1"/>
          </p:cNvSpPr>
          <p:nvPr/>
        </p:nvSpPr>
        <p:spPr bwMode="auto">
          <a:xfrm rot="5400000">
            <a:off x="1727200" y="3032125"/>
            <a:ext cx="720725" cy="504825"/>
          </a:xfrm>
          <a:prstGeom prst="rightArrow">
            <a:avLst>
              <a:gd name="adj1" fmla="val 50000"/>
              <a:gd name="adj2" fmla="val 35692"/>
            </a:avLst>
          </a:prstGeom>
          <a:solidFill>
            <a:schemeClr val="accent1"/>
          </a:solidFill>
          <a:ln w="9525">
            <a:solidFill>
              <a:schemeClr val="tx1"/>
            </a:solidFill>
            <a:miter lim="800000"/>
            <a:headEnd/>
            <a:tailEnd/>
          </a:ln>
        </p:spPr>
        <p:txBody>
          <a:bodyPr wrap="none" anchor="ctr"/>
          <a:lstStyle/>
          <a:p>
            <a:endParaRPr lang="ru-RU"/>
          </a:p>
        </p:txBody>
      </p:sp>
      <p:sp>
        <p:nvSpPr>
          <p:cNvPr id="20487" name="AutoShape 7"/>
          <p:cNvSpPr>
            <a:spLocks noChangeArrowheads="1"/>
          </p:cNvSpPr>
          <p:nvPr/>
        </p:nvSpPr>
        <p:spPr bwMode="auto">
          <a:xfrm rot="5400000">
            <a:off x="6769100" y="3105150"/>
            <a:ext cx="720725" cy="504825"/>
          </a:xfrm>
          <a:prstGeom prst="rightArrow">
            <a:avLst>
              <a:gd name="adj1" fmla="val 50000"/>
              <a:gd name="adj2" fmla="val 35692"/>
            </a:avLst>
          </a:prstGeom>
          <a:solidFill>
            <a:schemeClr val="accent1"/>
          </a:solidFill>
          <a:ln w="9525">
            <a:solidFill>
              <a:schemeClr val="tx1"/>
            </a:solidFill>
            <a:miter lim="800000"/>
            <a:headEnd/>
            <a:tailEnd/>
          </a:ln>
        </p:spPr>
        <p:txBody>
          <a:bodyPr wrap="none" anchor="ctr"/>
          <a:lstStyle/>
          <a:p>
            <a:endParaRPr lang="ru-RU"/>
          </a:p>
        </p:txBody>
      </p:sp>
      <p:sp>
        <p:nvSpPr>
          <p:cNvPr id="59400" name="Text Box 8"/>
          <p:cNvSpPr txBox="1">
            <a:spLocks noChangeArrowheads="1"/>
          </p:cNvSpPr>
          <p:nvPr/>
        </p:nvSpPr>
        <p:spPr bwMode="auto">
          <a:xfrm>
            <a:off x="6011863" y="3860800"/>
            <a:ext cx="2305050" cy="457200"/>
          </a:xfrm>
          <a:prstGeom prst="rect">
            <a:avLst/>
          </a:prstGeom>
          <a:solidFill>
            <a:schemeClr val="bg2"/>
          </a:solidFill>
          <a:ln w="9525">
            <a:noFill/>
            <a:miter lim="800000"/>
            <a:headEnd/>
            <a:tailEnd/>
          </a:ln>
          <a:effectLst/>
        </p:spPr>
        <p:txBody>
          <a:bodyPr>
            <a:spAutoFit/>
          </a:bodyPr>
          <a:lstStyle/>
          <a:p>
            <a:pPr algn="ctr">
              <a:spcBef>
                <a:spcPct val="50000"/>
              </a:spcBef>
              <a:defRPr/>
            </a:pPr>
            <a:r>
              <a:rPr lang="hu-HU" sz="2400" b="1">
                <a:effectLst>
                  <a:outerShdw blurRad="38100" dist="38100" dir="2700000" algn="tl">
                    <a:srgbClr val="000000"/>
                  </a:outerShdw>
                </a:effectLst>
              </a:rPr>
              <a:t>Information</a:t>
            </a:r>
          </a:p>
        </p:txBody>
      </p:sp>
      <p:sp>
        <p:nvSpPr>
          <p:cNvPr id="20489" name="Line 9"/>
          <p:cNvSpPr>
            <a:spLocks noChangeShapeType="1"/>
          </p:cNvSpPr>
          <p:nvPr/>
        </p:nvSpPr>
        <p:spPr bwMode="auto">
          <a:xfrm>
            <a:off x="0" y="4941888"/>
            <a:ext cx="9144000" cy="0"/>
          </a:xfrm>
          <a:prstGeom prst="line">
            <a:avLst/>
          </a:prstGeom>
          <a:noFill/>
          <a:ln w="38100">
            <a:solidFill>
              <a:srgbClr val="FF0000"/>
            </a:solidFill>
            <a:round/>
            <a:headEnd/>
            <a:tailEnd/>
          </a:ln>
        </p:spPr>
        <p:txBody>
          <a:bodyPr/>
          <a:lstStyle/>
          <a:p>
            <a:endParaRPr lang="ru-RU"/>
          </a:p>
        </p:txBody>
      </p:sp>
      <p:sp>
        <p:nvSpPr>
          <p:cNvPr id="20490" name="Oval 10"/>
          <p:cNvSpPr>
            <a:spLocks noChangeArrowheads="1"/>
          </p:cNvSpPr>
          <p:nvPr/>
        </p:nvSpPr>
        <p:spPr bwMode="auto">
          <a:xfrm>
            <a:off x="0" y="1125538"/>
            <a:ext cx="4284663" cy="3744912"/>
          </a:xfrm>
          <a:prstGeom prst="ellipse">
            <a:avLst/>
          </a:prstGeom>
          <a:noFill/>
          <a:ln w="57150">
            <a:solidFill>
              <a:srgbClr val="FFFF00"/>
            </a:solidFill>
            <a:round/>
            <a:headEnd/>
            <a:tailEnd/>
          </a:ln>
        </p:spPr>
        <p:txBody>
          <a:bodyPr wrap="none" anchor="ctr"/>
          <a:lstStyle/>
          <a:p>
            <a:endParaRPr lang="ru-RU"/>
          </a:p>
        </p:txBody>
      </p:sp>
      <p:sp>
        <p:nvSpPr>
          <p:cNvPr id="20491" name="Oval 11"/>
          <p:cNvSpPr>
            <a:spLocks noChangeArrowheads="1"/>
          </p:cNvSpPr>
          <p:nvPr/>
        </p:nvSpPr>
        <p:spPr bwMode="auto">
          <a:xfrm>
            <a:off x="4859338" y="1125538"/>
            <a:ext cx="4284662" cy="3744912"/>
          </a:xfrm>
          <a:prstGeom prst="ellipse">
            <a:avLst/>
          </a:prstGeom>
          <a:noFill/>
          <a:ln w="57150">
            <a:solidFill>
              <a:srgbClr val="FFFF00"/>
            </a:solidFill>
            <a:round/>
            <a:headEnd/>
            <a:tailEnd/>
          </a:ln>
        </p:spPr>
        <p:txBody>
          <a:bodyPr wrap="none" anchor="ctr"/>
          <a:lstStyle/>
          <a:p>
            <a:endParaRPr lang="ru-RU"/>
          </a:p>
        </p:txBody>
      </p:sp>
      <p:sp>
        <p:nvSpPr>
          <p:cNvPr id="20492" name="AutoShape 12"/>
          <p:cNvSpPr>
            <a:spLocks noChangeArrowheads="1"/>
          </p:cNvSpPr>
          <p:nvPr/>
        </p:nvSpPr>
        <p:spPr bwMode="auto">
          <a:xfrm>
            <a:off x="3924300" y="4005263"/>
            <a:ext cx="1295400" cy="2087562"/>
          </a:xfrm>
          <a:prstGeom prst="downArrow">
            <a:avLst>
              <a:gd name="adj1" fmla="val 50000"/>
              <a:gd name="adj2" fmla="val 40288"/>
            </a:avLst>
          </a:prstGeom>
          <a:solidFill>
            <a:srgbClr val="FF0000"/>
          </a:solidFill>
          <a:ln w="25400">
            <a:solidFill>
              <a:srgbClr val="FFFF00"/>
            </a:solidFill>
            <a:miter lim="800000"/>
            <a:headEnd/>
            <a:tailEnd/>
          </a:ln>
        </p:spPr>
        <p:txBody>
          <a:bodyPr wrap="none" anchor="ctr"/>
          <a:lstStyle/>
          <a:p>
            <a:endParaRPr lang="ru-RU"/>
          </a:p>
        </p:txBody>
      </p:sp>
      <p:sp>
        <p:nvSpPr>
          <p:cNvPr id="59405" name="Text Box 13"/>
          <p:cNvSpPr txBox="1">
            <a:spLocks noChangeArrowheads="1"/>
          </p:cNvSpPr>
          <p:nvPr/>
        </p:nvSpPr>
        <p:spPr bwMode="auto">
          <a:xfrm>
            <a:off x="1187450" y="5805488"/>
            <a:ext cx="1943100" cy="457200"/>
          </a:xfrm>
          <a:prstGeom prst="rect">
            <a:avLst/>
          </a:prstGeom>
          <a:solidFill>
            <a:schemeClr val="bg2"/>
          </a:solidFill>
          <a:ln w="9525">
            <a:noFill/>
            <a:miter lim="800000"/>
            <a:headEnd/>
            <a:tailEnd/>
          </a:ln>
          <a:effectLst/>
        </p:spPr>
        <p:txBody>
          <a:bodyPr>
            <a:spAutoFit/>
          </a:bodyPr>
          <a:lstStyle/>
          <a:p>
            <a:pPr algn="ctr">
              <a:spcBef>
                <a:spcPct val="50000"/>
              </a:spcBef>
              <a:defRPr/>
            </a:pPr>
            <a:r>
              <a:rPr lang="hu-HU" sz="2400" b="1">
                <a:effectLst>
                  <a:outerShdw blurRad="38100" dist="38100" dir="2700000" algn="tl">
                    <a:srgbClr val="000000"/>
                  </a:outerShdw>
                </a:effectLst>
              </a:rPr>
              <a:t>Risk map</a:t>
            </a:r>
          </a:p>
        </p:txBody>
      </p:sp>
      <p:sp>
        <p:nvSpPr>
          <p:cNvPr id="59406" name="Text Box 14"/>
          <p:cNvSpPr txBox="1">
            <a:spLocks noChangeArrowheads="1"/>
          </p:cNvSpPr>
          <p:nvPr/>
        </p:nvSpPr>
        <p:spPr bwMode="auto">
          <a:xfrm>
            <a:off x="0" y="5013325"/>
            <a:ext cx="1943100" cy="457200"/>
          </a:xfrm>
          <a:prstGeom prst="rect">
            <a:avLst/>
          </a:prstGeom>
          <a:noFill/>
          <a:ln w="9525">
            <a:noFill/>
            <a:miter lim="800000"/>
            <a:headEnd/>
            <a:tailEnd/>
          </a:ln>
          <a:effectLst/>
        </p:spPr>
        <p:txBody>
          <a:bodyPr>
            <a:spAutoFit/>
          </a:bodyPr>
          <a:lstStyle/>
          <a:p>
            <a:pPr algn="ctr">
              <a:spcBef>
                <a:spcPct val="50000"/>
              </a:spcBef>
              <a:defRPr/>
            </a:pPr>
            <a:r>
              <a:rPr lang="hu-HU" sz="2400" b="1">
                <a:effectLst>
                  <a:outerShdw blurRad="38100" dist="38100" dir="2700000" algn="tl">
                    <a:srgbClr val="000000"/>
                  </a:outerShdw>
                </a:effectLst>
              </a:rPr>
              <a:t>Local level</a:t>
            </a:r>
          </a:p>
        </p:txBody>
      </p:sp>
      <p:sp>
        <p:nvSpPr>
          <p:cNvPr id="59407" name="Text Box 15"/>
          <p:cNvSpPr txBox="1">
            <a:spLocks noChangeArrowheads="1"/>
          </p:cNvSpPr>
          <p:nvPr/>
        </p:nvSpPr>
        <p:spPr bwMode="auto">
          <a:xfrm>
            <a:off x="5940425" y="5805488"/>
            <a:ext cx="2305050" cy="457200"/>
          </a:xfrm>
          <a:prstGeom prst="rect">
            <a:avLst/>
          </a:prstGeom>
          <a:solidFill>
            <a:schemeClr val="bg2"/>
          </a:solidFill>
          <a:ln w="9525">
            <a:noFill/>
            <a:miter lim="800000"/>
            <a:headEnd/>
            <a:tailEnd/>
          </a:ln>
          <a:effectLst/>
        </p:spPr>
        <p:txBody>
          <a:bodyPr>
            <a:spAutoFit/>
          </a:bodyPr>
          <a:lstStyle/>
          <a:p>
            <a:pPr algn="ctr">
              <a:spcBef>
                <a:spcPct val="50000"/>
              </a:spcBef>
              <a:defRPr/>
            </a:pPr>
            <a:r>
              <a:rPr lang="hu-HU" sz="2400" b="1">
                <a:effectLst>
                  <a:outerShdw blurRad="38100" dist="38100" dir="2700000" algn="tl">
                    <a:srgbClr val="000000"/>
                  </a:outerShdw>
                </a:effectLst>
              </a:rPr>
              <a:t>Information</a:t>
            </a:r>
          </a:p>
        </p:txBody>
      </p:sp>
      <p:sp>
        <p:nvSpPr>
          <p:cNvPr id="59408" name="Text Box 16"/>
          <p:cNvSpPr txBox="1">
            <a:spLocks noChangeArrowheads="1"/>
          </p:cNvSpPr>
          <p:nvPr/>
        </p:nvSpPr>
        <p:spPr bwMode="auto">
          <a:xfrm>
            <a:off x="0" y="549275"/>
            <a:ext cx="2268538" cy="457200"/>
          </a:xfrm>
          <a:prstGeom prst="rect">
            <a:avLst/>
          </a:prstGeom>
          <a:noFill/>
          <a:ln w="9525">
            <a:noFill/>
            <a:miter lim="800000"/>
            <a:headEnd/>
            <a:tailEnd/>
          </a:ln>
          <a:effectLst/>
        </p:spPr>
        <p:txBody>
          <a:bodyPr>
            <a:spAutoFit/>
          </a:bodyPr>
          <a:lstStyle/>
          <a:p>
            <a:pPr>
              <a:spcBef>
                <a:spcPct val="50000"/>
              </a:spcBef>
              <a:defRPr/>
            </a:pPr>
            <a:r>
              <a:rPr lang="hu-HU" sz="2400" b="1">
                <a:effectLst>
                  <a:outerShdw blurRad="38100" dist="38100" dir="2700000" algn="tl">
                    <a:srgbClr val="000000"/>
                  </a:outerShdw>
                </a:effectLst>
              </a:rPr>
              <a:t>National level</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SEERISK">
      <a:dk1>
        <a:srgbClr val="C64413"/>
      </a:dk1>
      <a:lt1>
        <a:srgbClr val="585657"/>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ERISK">
      <a:majorFont>
        <a:latin typeface="Gautami"/>
        <a:ea typeface=""/>
        <a:cs typeface=""/>
      </a:majorFont>
      <a:minorFont>
        <a:latin typeface="Gautam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1197</TotalTime>
  <Words>1017</Words>
  <Application>Microsoft Office PowerPoint</Application>
  <PresentationFormat>Экран (4:3)</PresentationFormat>
  <Paragraphs>110</Paragraphs>
  <Slides>17</Slides>
  <Notes>2</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17</vt:i4>
      </vt:variant>
    </vt:vector>
  </HeadingPairs>
  <TitlesOfParts>
    <vt:vector size="23" baseType="lpstr">
      <vt:lpstr>Arial</vt:lpstr>
      <vt:lpstr>Gautami</vt:lpstr>
      <vt:lpstr>Calibri</vt:lpstr>
      <vt:lpstr>Times New Roman</vt:lpstr>
      <vt:lpstr>Wingdings</vt:lpstr>
      <vt:lpstr>Office-téma</vt:lpstr>
      <vt:lpstr>SEERisk:  „Joint Disaster Management risk assessment and preparedness in the Danube macro-region”</vt:lpstr>
      <vt:lpstr>Table of content</vt:lpstr>
      <vt:lpstr>1.Basic facts</vt:lpstr>
      <vt:lpstr>Слайд 4</vt:lpstr>
      <vt:lpstr>Слайд 5</vt:lpstr>
      <vt:lpstr>Extreme weather</vt:lpstr>
      <vt:lpstr>1. Rationale</vt:lpstr>
      <vt:lpstr>2. Objective of the Project</vt:lpstr>
      <vt:lpstr>3. STEPS</vt:lpstr>
      <vt:lpstr>3. RESULT</vt:lpstr>
      <vt:lpstr>Work Package 3 – Risk Assessment</vt:lpstr>
      <vt:lpstr>WP3</vt:lpstr>
      <vt:lpstr>WP3 Risk assessment</vt:lpstr>
      <vt:lpstr> Work Package 4 – Joint preparedness for climate change caused risk</vt:lpstr>
      <vt:lpstr>WP4</vt:lpstr>
      <vt:lpstr>WP4 Joint regional preparedness</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Sajgó Nikoletta</dc:creator>
  <cp:lastModifiedBy>User</cp:lastModifiedBy>
  <cp:revision>70</cp:revision>
  <dcterms:created xsi:type="dcterms:W3CDTF">2012-07-10T11:58:01Z</dcterms:created>
  <dcterms:modified xsi:type="dcterms:W3CDTF">2019-09-11T13:52:43Z</dcterms:modified>
</cp:coreProperties>
</file>