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322" r:id="rId2"/>
    <p:sldId id="360" r:id="rId3"/>
    <p:sldId id="362" r:id="rId4"/>
    <p:sldId id="363" r:id="rId5"/>
    <p:sldId id="364" r:id="rId6"/>
    <p:sldId id="361" r:id="rId7"/>
    <p:sldId id="365" r:id="rId8"/>
    <p:sldId id="341" r:id="rId9"/>
    <p:sldId id="328" r:id="rId10"/>
    <p:sldId id="343" r:id="rId11"/>
    <p:sldId id="367" r:id="rId12"/>
    <p:sldId id="280" r:id="rId13"/>
  </p:sldIdLst>
  <p:sldSz cx="10553700" cy="7239000"/>
  <p:notesSz cx="6797675" cy="9926638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FFFF"/>
    <a:srgbClr val="DAEBAF"/>
    <a:srgbClr val="D4910A"/>
    <a:srgbClr val="FF0558"/>
    <a:srgbClr val="A7D040"/>
    <a:srgbClr val="E5BB09"/>
    <a:srgbClr val="42C7F0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61" autoAdjust="0"/>
  </p:normalViewPr>
  <p:slideViewPr>
    <p:cSldViewPr>
      <p:cViewPr>
        <p:scale>
          <a:sx n="66" d="100"/>
          <a:sy n="66" d="100"/>
        </p:scale>
        <p:origin x="156" y="54"/>
      </p:cViewPr>
      <p:guideLst>
        <p:guide orient="horz" pos="2280"/>
        <p:guide pos="33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969F8B1F-DA50-494D-88D2-06EF18B701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194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19138" y="755650"/>
            <a:ext cx="539908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686300"/>
            <a:ext cx="4992687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19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47213"/>
            <a:ext cx="29194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08206CA8-B32B-4BC2-8073-85EC399ED1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ugv_din_a4_quer"/>
          <p:cNvPicPr>
            <a:picLocks noChangeAspect="1" noChangeArrowheads="1"/>
          </p:cNvPicPr>
          <p:nvPr userDrawn="1"/>
        </p:nvPicPr>
        <p:blipFill>
          <a:blip r:embed="rId2"/>
          <a:srcRect l="53764"/>
          <a:stretch>
            <a:fillRect/>
          </a:stretch>
        </p:blipFill>
        <p:spPr bwMode="auto">
          <a:xfrm>
            <a:off x="1028700" y="0"/>
            <a:ext cx="33321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danube -header biodiversit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1513" y="6313488"/>
            <a:ext cx="2262187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MK logo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10700" y="0"/>
            <a:ext cx="11430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 descr="ugv_din_a4_quer"/>
          <p:cNvPicPr>
            <a:picLocks noChangeAspect="1" noChangeArrowheads="1"/>
          </p:cNvPicPr>
          <p:nvPr userDrawn="1"/>
        </p:nvPicPr>
        <p:blipFill>
          <a:blip r:embed="rId2"/>
          <a:srcRect r="86819"/>
          <a:stretch>
            <a:fillRect/>
          </a:stretch>
        </p:blipFill>
        <p:spPr bwMode="auto">
          <a:xfrm>
            <a:off x="0" y="0"/>
            <a:ext cx="987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70713" y="1517650"/>
            <a:ext cx="2068512" cy="5162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1517650"/>
            <a:ext cx="6056313" cy="5162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438" y="4651375"/>
            <a:ext cx="8970962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3438" y="3068638"/>
            <a:ext cx="8970962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2362200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76813" y="2362200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0" y="290513"/>
            <a:ext cx="94996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050" y="1620838"/>
            <a:ext cx="4664075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050" y="2295525"/>
            <a:ext cx="4664075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60988" y="1620838"/>
            <a:ext cx="4665662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60988" y="2295525"/>
            <a:ext cx="4665662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050" y="288925"/>
            <a:ext cx="347345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5913" y="288925"/>
            <a:ext cx="5900737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7050" y="1514475"/>
            <a:ext cx="347345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8513" y="5067300"/>
            <a:ext cx="6332537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68513" y="646113"/>
            <a:ext cx="6332537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68513" y="5665788"/>
            <a:ext cx="6332537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9F7FF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362200"/>
            <a:ext cx="8277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17650"/>
            <a:ext cx="82772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69963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86BC"/>
          </a:solidFill>
          <a:latin typeface="+mj-lt"/>
          <a:ea typeface="+mj-ea"/>
          <a:cs typeface="+mj-cs"/>
        </a:defRPr>
      </a:lvl1pPr>
      <a:lvl2pPr algn="ctr" defTabSz="969963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86BC"/>
          </a:solidFill>
          <a:latin typeface="Arial" charset="0"/>
        </a:defRPr>
      </a:lvl2pPr>
      <a:lvl3pPr algn="ctr" defTabSz="969963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86BC"/>
          </a:solidFill>
          <a:latin typeface="Arial" charset="0"/>
        </a:defRPr>
      </a:lvl3pPr>
      <a:lvl4pPr algn="ctr" defTabSz="969963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86BC"/>
          </a:solidFill>
          <a:latin typeface="Arial" charset="0"/>
        </a:defRPr>
      </a:lvl4pPr>
      <a:lvl5pPr algn="ctr" defTabSz="969963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86BC"/>
          </a:solidFill>
          <a:latin typeface="Arial" charset="0"/>
        </a:defRPr>
      </a:lvl5pPr>
      <a:lvl6pPr marL="457200" algn="ctr" defTabSz="969963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86BC"/>
          </a:solidFill>
          <a:latin typeface="Arial" charset="0"/>
        </a:defRPr>
      </a:lvl6pPr>
      <a:lvl7pPr marL="914400" algn="ctr" defTabSz="969963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86BC"/>
          </a:solidFill>
          <a:latin typeface="Arial" charset="0"/>
        </a:defRPr>
      </a:lvl7pPr>
      <a:lvl8pPr marL="1371600" algn="ctr" defTabSz="969963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86BC"/>
          </a:solidFill>
          <a:latin typeface="Arial" charset="0"/>
        </a:defRPr>
      </a:lvl8pPr>
      <a:lvl9pPr marL="1828800" algn="ctr" defTabSz="969963" rtl="0" eaLnBrk="0" fontAlgn="base" hangingPunct="0">
        <a:spcBef>
          <a:spcPct val="0"/>
        </a:spcBef>
        <a:spcAft>
          <a:spcPct val="0"/>
        </a:spcAft>
        <a:defRPr kumimoji="1" sz="3000">
          <a:solidFill>
            <a:srgbClr val="0086BC"/>
          </a:solidFill>
          <a:latin typeface="Arial" charset="0"/>
        </a:defRPr>
      </a:lvl9pPr>
    </p:titleStyle>
    <p:bodyStyle>
      <a:lvl1pPr marL="381000" indent="-381000" algn="l" defTabSz="969963" rtl="0" eaLnBrk="0" fontAlgn="base" hangingPunct="0">
        <a:spcBef>
          <a:spcPct val="20000"/>
        </a:spcBef>
        <a:spcAft>
          <a:spcPct val="0"/>
        </a:spcAft>
        <a:buClr>
          <a:srgbClr val="0086BC"/>
        </a:buClr>
        <a:buFont typeface="Symbol" pitchFamily="18" charset="2"/>
        <a:buChar char="·"/>
        <a:tabLst>
          <a:tab pos="1238250" algn="l"/>
          <a:tab pos="1333500" algn="l"/>
        </a:tabLst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969963" rtl="0" eaLnBrk="0" fontAlgn="base" hangingPunct="0">
        <a:spcBef>
          <a:spcPct val="20000"/>
        </a:spcBef>
        <a:spcAft>
          <a:spcPct val="0"/>
        </a:spcAft>
        <a:buClr>
          <a:srgbClr val="0086BC"/>
        </a:buClr>
        <a:buFont typeface="Wingdings" pitchFamily="2" charset="2"/>
        <a:buChar char=""/>
        <a:tabLst>
          <a:tab pos="1238250" algn="l"/>
          <a:tab pos="1333500" algn="l"/>
        </a:tabLst>
        <a:defRPr kumimoji="1" sz="2000">
          <a:solidFill>
            <a:schemeClr val="tx1"/>
          </a:solidFill>
          <a:latin typeface="+mn-lt"/>
        </a:defRPr>
      </a:lvl2pPr>
      <a:lvl3pPr marL="1238250" indent="-190500" algn="l" defTabSz="969963" rtl="0" eaLnBrk="0" fontAlgn="base" hangingPunct="0">
        <a:spcBef>
          <a:spcPct val="20000"/>
        </a:spcBef>
        <a:spcAft>
          <a:spcPct val="0"/>
        </a:spcAft>
        <a:buClr>
          <a:srgbClr val="0086BC"/>
        </a:buClr>
        <a:buSzPct val="80000"/>
        <a:buChar char="•"/>
        <a:tabLst>
          <a:tab pos="1238250" algn="l"/>
          <a:tab pos="1333500" algn="l"/>
        </a:tabLst>
        <a:defRPr kumimoji="1" sz="1600">
          <a:solidFill>
            <a:schemeClr val="tx1"/>
          </a:solidFill>
          <a:latin typeface="+mn-lt"/>
        </a:defRPr>
      </a:lvl3pPr>
      <a:lvl4pPr marL="1619250" indent="-190500" algn="l" defTabSz="969963" rtl="0" eaLnBrk="0" fontAlgn="base" hangingPunct="0">
        <a:spcBef>
          <a:spcPct val="20000"/>
        </a:spcBef>
        <a:spcAft>
          <a:spcPct val="0"/>
        </a:spcAft>
        <a:buClr>
          <a:srgbClr val="0086BC"/>
        </a:buClr>
        <a:buFont typeface="Wingdings" pitchFamily="2" charset="2"/>
        <a:buChar char=" "/>
        <a:tabLst>
          <a:tab pos="1238250" algn="l"/>
          <a:tab pos="1333500" algn="l"/>
        </a:tabLst>
        <a:defRPr kumimoji="1" sz="1400">
          <a:solidFill>
            <a:schemeClr val="tx1"/>
          </a:solidFill>
          <a:latin typeface="+mn-lt"/>
        </a:defRPr>
      </a:lvl4pPr>
      <a:lvl5pPr marL="2865438" indent="-241300" algn="l" defTabSz="969963" rtl="0" eaLnBrk="0" fontAlgn="base" hangingPunct="0">
        <a:spcBef>
          <a:spcPct val="20000"/>
        </a:spcBef>
        <a:spcAft>
          <a:spcPct val="0"/>
        </a:spcAft>
        <a:buClr>
          <a:srgbClr val="0086BC"/>
        </a:buClr>
        <a:buFont typeface="Wingdings" pitchFamily="2" charset="2"/>
        <a:buChar char="n"/>
        <a:tabLst>
          <a:tab pos="1238250" algn="l"/>
          <a:tab pos="1333500" algn="l"/>
        </a:tabLst>
        <a:defRPr kumimoji="1" sz="1600">
          <a:solidFill>
            <a:schemeClr val="tx1"/>
          </a:solidFill>
          <a:latin typeface="+mn-lt"/>
        </a:defRPr>
      </a:lvl5pPr>
      <a:lvl6pPr marL="3322638" indent="-241300" algn="l" defTabSz="969963" rtl="0" eaLnBrk="0" fontAlgn="base" hangingPunct="0">
        <a:spcBef>
          <a:spcPct val="20000"/>
        </a:spcBef>
        <a:spcAft>
          <a:spcPct val="0"/>
        </a:spcAft>
        <a:buClr>
          <a:srgbClr val="0086BC"/>
        </a:buClr>
        <a:buFont typeface="Wingdings" pitchFamily="2" charset="2"/>
        <a:buChar char="n"/>
        <a:tabLst>
          <a:tab pos="1238250" algn="l"/>
          <a:tab pos="1333500" algn="l"/>
        </a:tabLst>
        <a:defRPr kumimoji="1" sz="1600">
          <a:solidFill>
            <a:schemeClr val="tx1"/>
          </a:solidFill>
          <a:latin typeface="+mn-lt"/>
        </a:defRPr>
      </a:lvl6pPr>
      <a:lvl7pPr marL="3779838" indent="-241300" algn="l" defTabSz="969963" rtl="0" eaLnBrk="0" fontAlgn="base" hangingPunct="0">
        <a:spcBef>
          <a:spcPct val="20000"/>
        </a:spcBef>
        <a:spcAft>
          <a:spcPct val="0"/>
        </a:spcAft>
        <a:buClr>
          <a:srgbClr val="0086BC"/>
        </a:buClr>
        <a:buFont typeface="Wingdings" pitchFamily="2" charset="2"/>
        <a:buChar char="n"/>
        <a:tabLst>
          <a:tab pos="1238250" algn="l"/>
          <a:tab pos="1333500" algn="l"/>
        </a:tabLst>
        <a:defRPr kumimoji="1" sz="1600">
          <a:solidFill>
            <a:schemeClr val="tx1"/>
          </a:solidFill>
          <a:latin typeface="+mn-lt"/>
        </a:defRPr>
      </a:lvl7pPr>
      <a:lvl8pPr marL="4237038" indent="-241300" algn="l" defTabSz="969963" rtl="0" eaLnBrk="0" fontAlgn="base" hangingPunct="0">
        <a:spcBef>
          <a:spcPct val="20000"/>
        </a:spcBef>
        <a:spcAft>
          <a:spcPct val="0"/>
        </a:spcAft>
        <a:buClr>
          <a:srgbClr val="0086BC"/>
        </a:buClr>
        <a:buFont typeface="Wingdings" pitchFamily="2" charset="2"/>
        <a:buChar char="n"/>
        <a:tabLst>
          <a:tab pos="1238250" algn="l"/>
          <a:tab pos="1333500" algn="l"/>
        </a:tabLst>
        <a:defRPr kumimoji="1" sz="1600">
          <a:solidFill>
            <a:schemeClr val="tx1"/>
          </a:solidFill>
          <a:latin typeface="+mn-lt"/>
        </a:defRPr>
      </a:lvl8pPr>
      <a:lvl9pPr marL="4694238" indent="-241300" algn="l" defTabSz="969963" rtl="0" eaLnBrk="0" fontAlgn="base" hangingPunct="0">
        <a:spcBef>
          <a:spcPct val="20000"/>
        </a:spcBef>
        <a:spcAft>
          <a:spcPct val="0"/>
        </a:spcAft>
        <a:buClr>
          <a:srgbClr val="0086BC"/>
        </a:buClr>
        <a:buFont typeface="Wingdings" pitchFamily="2" charset="2"/>
        <a:buChar char="n"/>
        <a:tabLst>
          <a:tab pos="1238250" algn="l"/>
          <a:tab pos="1333500" algn="l"/>
        </a:tabLst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140450"/>
            <a:ext cx="10553700" cy="10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723900" algn="ctr"/>
            <a:r>
              <a:rPr lang="en-US" sz="1800" b="1">
                <a:solidFill>
                  <a:schemeClr val="tx1"/>
                </a:solidFill>
              </a:rPr>
              <a:t>	Budapest, 06. November 2012</a:t>
            </a:r>
            <a:endParaRPr lang="de-DE"/>
          </a:p>
        </p:txBody>
      </p:sp>
      <p:pic>
        <p:nvPicPr>
          <p:cNvPr id="3075" name="Picture 3" descr="Logo-06_biod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563" y="955675"/>
            <a:ext cx="604837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ugv_din_a4_quer"/>
          <p:cNvPicPr>
            <a:picLocks noChangeAspect="1" noChangeArrowheads="1"/>
          </p:cNvPicPr>
          <p:nvPr/>
        </p:nvPicPr>
        <p:blipFill>
          <a:blip r:embed="rId3"/>
          <a:srcRect l="53764"/>
          <a:stretch>
            <a:fillRect/>
          </a:stretch>
        </p:blipFill>
        <p:spPr bwMode="auto">
          <a:xfrm>
            <a:off x="1028700" y="6251575"/>
            <a:ext cx="2879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ugv_din_a4_quer"/>
          <p:cNvPicPr>
            <a:picLocks noChangeAspect="1" noChangeArrowheads="1"/>
          </p:cNvPicPr>
          <p:nvPr/>
        </p:nvPicPr>
        <p:blipFill>
          <a:blip r:embed="rId4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Naslov 1"/>
          <p:cNvSpPr>
            <a:spLocks/>
          </p:cNvSpPr>
          <p:nvPr/>
        </p:nvSpPr>
        <p:spPr bwMode="auto">
          <a:xfrm>
            <a:off x="236538" y="0"/>
            <a:ext cx="101409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72" tIns="50836" rIns="101672" bIns="50836"/>
          <a:lstStyle/>
          <a:p>
            <a:pPr algn="ctr" defTabSz="969963"/>
            <a:r>
              <a:rPr kumimoji="1" lang="en-US" sz="1800">
                <a:solidFill>
                  <a:srgbClr val="0086BC"/>
                </a:solidFill>
              </a:rPr>
              <a:t>Protecting the Environment in the Danube Region </a:t>
            </a:r>
            <a:r>
              <a:rPr kumimoji="1" lang="hr-HR" sz="1800">
                <a:solidFill>
                  <a:srgbClr val="0086BC"/>
                </a:solidFill>
              </a:rPr>
              <a:t/>
            </a:r>
            <a:br>
              <a:rPr kumimoji="1" lang="hr-HR" sz="1800">
                <a:solidFill>
                  <a:srgbClr val="0086BC"/>
                </a:solidFill>
              </a:rPr>
            </a:br>
            <a:r>
              <a:rPr kumimoji="1" lang="de-DE" sz="1800">
                <a:solidFill>
                  <a:srgbClr val="0086BC"/>
                </a:solidFill>
              </a:rPr>
              <a:t>PA6: </a:t>
            </a:r>
            <a:r>
              <a:rPr kumimoji="1" lang="en-GB" sz="1900" b="1">
                <a:solidFill>
                  <a:srgbClr val="0086BC"/>
                </a:solidFill>
              </a:rPr>
              <a:t>Preserving biodiversity, landscapes and the quality of air and </a:t>
            </a:r>
            <a:r>
              <a:rPr kumimoji="1" lang="hr-HR" sz="1900" b="1">
                <a:solidFill>
                  <a:srgbClr val="0086BC"/>
                </a:solidFill>
              </a:rPr>
              <a:t>s</a:t>
            </a:r>
            <a:r>
              <a:rPr kumimoji="1" lang="en-GB" sz="1900" b="1">
                <a:solidFill>
                  <a:srgbClr val="0086BC"/>
                </a:solidFill>
              </a:rPr>
              <a:t>oils</a:t>
            </a: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236538" y="5078413"/>
            <a:ext cx="48958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l"/>
            <a:r>
              <a:rPr kumimoji="1" lang="en-US" sz="1800">
                <a:solidFill>
                  <a:schemeClr val="tx1"/>
                </a:solidFill>
              </a:rPr>
              <a:t>Florian Ballnus</a:t>
            </a:r>
          </a:p>
          <a:p>
            <a:pPr algn="l"/>
            <a:r>
              <a:rPr kumimoji="1" lang="en-US" sz="1800">
                <a:solidFill>
                  <a:schemeClr val="tx1"/>
                </a:solidFill>
              </a:rPr>
              <a:t>Bavarian State Ministry of the Environment</a:t>
            </a:r>
          </a:p>
          <a:p>
            <a:pPr algn="l"/>
            <a:r>
              <a:rPr kumimoji="1" lang="en-US" sz="1800">
                <a:solidFill>
                  <a:schemeClr val="tx1"/>
                </a:solidFill>
              </a:rPr>
              <a:t>and Public Health</a:t>
            </a:r>
            <a:endParaRPr kumimoji="1" lang="hr-HR" sz="1800">
              <a:solidFill>
                <a:schemeClr val="tx1"/>
              </a:solidFill>
            </a:endParaRP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4205288" y="5635625"/>
            <a:ext cx="3357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r>
              <a:rPr lang="de-DE"/>
              <a:t>Priority Area Coordinator</a:t>
            </a: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1460500" y="3548063"/>
            <a:ext cx="7561263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72" tIns="50836" rIns="101672" bIns="50836">
            <a:spAutoFit/>
          </a:bodyPr>
          <a:lstStyle/>
          <a:p>
            <a:pPr algn="ctr" defTabSz="1016000" eaLnBrk="1" hangingPunct="1"/>
            <a:endParaRPr lang="hr-HR" sz="1800">
              <a:solidFill>
                <a:schemeClr val="tx1"/>
              </a:solidFill>
            </a:endParaRPr>
          </a:p>
          <a:p>
            <a:pPr algn="ctr" defTabSz="1016000"/>
            <a:r>
              <a:rPr lang="en-GB" b="1"/>
              <a:t>Annual Stakeholder Seminar of the Pillar II</a:t>
            </a:r>
          </a:p>
          <a:p>
            <a:pPr algn="ctr" defTabSz="1016000"/>
            <a:r>
              <a:rPr lang="en-GB" b="1"/>
              <a:t>- Protecting the Environment - </a:t>
            </a:r>
          </a:p>
          <a:p>
            <a:pPr algn="ctr" defTabSz="1016000"/>
            <a:r>
              <a:rPr lang="en-GB" b="1"/>
              <a:t>of the EU Strategy for the Danube Region</a:t>
            </a:r>
            <a:endParaRPr lang="de-DE"/>
          </a:p>
          <a:p>
            <a:pPr algn="l" defTabSz="1016000" eaLnBrk="1" hangingPunct="1"/>
            <a:endParaRPr lang="hr-HR"/>
          </a:p>
        </p:txBody>
      </p:sp>
      <p:pic>
        <p:nvPicPr>
          <p:cNvPr id="3082" name="Picture 12" descr="danube -header biodivers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7800" y="6175375"/>
            <a:ext cx="2447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140450"/>
            <a:ext cx="10553700" cy="10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pic>
        <p:nvPicPr>
          <p:cNvPr id="20483" name="Picture 4" descr="ugv_din_a4_quer"/>
          <p:cNvPicPr>
            <a:picLocks noChangeAspect="1" noChangeArrowheads="1"/>
          </p:cNvPicPr>
          <p:nvPr/>
        </p:nvPicPr>
        <p:blipFill>
          <a:blip r:embed="rId2"/>
          <a:srcRect l="53764"/>
          <a:stretch>
            <a:fillRect/>
          </a:stretch>
        </p:blipFill>
        <p:spPr bwMode="auto">
          <a:xfrm>
            <a:off x="1028700" y="6251575"/>
            <a:ext cx="2879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ugv_din_a4_quer"/>
          <p:cNvPicPr>
            <a:picLocks noChangeAspect="1" noChangeArrowheads="1"/>
          </p:cNvPicPr>
          <p:nvPr/>
        </p:nvPicPr>
        <p:blipFill>
          <a:blip r:embed="rId3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0"/>
            <a:ext cx="105537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en-US" sz="2000" b="1"/>
              <a:t> </a:t>
            </a:r>
          </a:p>
        </p:txBody>
      </p:sp>
      <p:sp>
        <p:nvSpPr>
          <p:cNvPr id="20486" name="Rezervirano mjesto sadržaja 2"/>
          <p:cNvSpPr>
            <a:spLocks/>
          </p:cNvSpPr>
          <p:nvPr/>
        </p:nvSpPr>
        <p:spPr bwMode="auto">
          <a:xfrm>
            <a:off x="2540000" y="2251075"/>
            <a:ext cx="597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72" tIns="50836" rIns="101672" bIns="50836"/>
          <a:lstStyle/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US" sz="3000" b="1">
                <a:solidFill>
                  <a:schemeClr val="tx1"/>
                </a:solidFill>
              </a:rPr>
              <a:t>Example on Project level</a:t>
            </a: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endParaRPr kumimoji="1" lang="en-US" sz="3000" b="1">
              <a:solidFill>
                <a:schemeClr val="tx1"/>
              </a:solidFill>
            </a:endParaRP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US" sz="3000" b="1">
                <a:solidFill>
                  <a:schemeClr val="tx1"/>
                </a:solidFill>
              </a:rPr>
              <a:t>Danubeparks 2.0</a:t>
            </a: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endParaRPr kumimoji="1" lang="en-US" sz="3000" b="1">
              <a:solidFill>
                <a:schemeClr val="tx1"/>
              </a:solidFill>
            </a:endParaRP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US" sz="3000" b="1">
                <a:solidFill>
                  <a:schemeClr val="tx1"/>
                </a:solidFill>
              </a:rPr>
              <a:t>Georg Frank</a:t>
            </a: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US" sz="3000" b="1">
                <a:solidFill>
                  <a:schemeClr val="tx1"/>
                </a:solidFill>
              </a:rPr>
              <a:t>Donau-Auen National Park</a:t>
            </a:r>
          </a:p>
        </p:txBody>
      </p:sp>
      <p:pic>
        <p:nvPicPr>
          <p:cNvPr id="20487" name="Picture 10" descr="danube -header 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7800" y="6175375"/>
            <a:ext cx="2447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6140450"/>
            <a:ext cx="10553700" cy="10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pic>
        <p:nvPicPr>
          <p:cNvPr id="21507" name="Picture 3" descr="ugv_din_a4_quer"/>
          <p:cNvPicPr>
            <a:picLocks noChangeAspect="1" noChangeArrowheads="1"/>
          </p:cNvPicPr>
          <p:nvPr/>
        </p:nvPicPr>
        <p:blipFill>
          <a:blip r:embed="rId2"/>
          <a:srcRect l="53764"/>
          <a:stretch>
            <a:fillRect/>
          </a:stretch>
        </p:blipFill>
        <p:spPr bwMode="auto">
          <a:xfrm>
            <a:off x="1028700" y="6251575"/>
            <a:ext cx="2879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ugv_din_a4_quer"/>
          <p:cNvPicPr>
            <a:picLocks noChangeAspect="1" noChangeArrowheads="1"/>
          </p:cNvPicPr>
          <p:nvPr/>
        </p:nvPicPr>
        <p:blipFill>
          <a:blip r:embed="rId3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105537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en-US" sz="2000" b="1"/>
              <a:t> </a:t>
            </a:r>
          </a:p>
        </p:txBody>
      </p:sp>
      <p:sp>
        <p:nvSpPr>
          <p:cNvPr id="21510" name="Rezervirano mjesto sadržaja 2"/>
          <p:cNvSpPr>
            <a:spLocks/>
          </p:cNvSpPr>
          <p:nvPr/>
        </p:nvSpPr>
        <p:spPr bwMode="auto">
          <a:xfrm>
            <a:off x="2540000" y="2251075"/>
            <a:ext cx="597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72" tIns="50836" rIns="101672" bIns="50836"/>
          <a:lstStyle/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US" sz="3000" b="1">
                <a:solidFill>
                  <a:schemeClr val="tx1"/>
                </a:solidFill>
              </a:rPr>
              <a:t>Example on Project level</a:t>
            </a: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endParaRPr kumimoji="1" lang="en-US" sz="3000" b="1">
              <a:solidFill>
                <a:schemeClr val="tx1"/>
              </a:solidFill>
            </a:endParaRP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US" sz="3000" b="1">
                <a:solidFill>
                  <a:schemeClr val="tx1"/>
                </a:solidFill>
              </a:rPr>
              <a:t>Mura-Drava-Danube TBR</a:t>
            </a:r>
          </a:p>
        </p:txBody>
      </p:sp>
      <p:pic>
        <p:nvPicPr>
          <p:cNvPr id="21511" name="Picture 7" descr="danube -header 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7800" y="6175375"/>
            <a:ext cx="2447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6140450"/>
            <a:ext cx="10553700" cy="10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531" name="Naslov 1"/>
          <p:cNvSpPr>
            <a:spLocks noGrp="1"/>
          </p:cNvSpPr>
          <p:nvPr>
            <p:ph type="title" idx="4294967295"/>
          </p:nvPr>
        </p:nvSpPr>
        <p:spPr>
          <a:xfrm>
            <a:off x="739775" y="1171575"/>
            <a:ext cx="8277225" cy="539750"/>
          </a:xfrm>
        </p:spPr>
        <p:txBody>
          <a:bodyPr lIns="101672" tIns="50836" rIns="101672" bIns="50836"/>
          <a:lstStyle/>
          <a:p>
            <a:r>
              <a:rPr lang="en-US" smtClean="0"/>
              <a:t>Thank you for your attention!</a:t>
            </a:r>
          </a:p>
        </p:txBody>
      </p:sp>
      <p:sp>
        <p:nvSpPr>
          <p:cNvPr id="22532" name="Rezervirano mjesto sadržaja 2"/>
          <p:cNvSpPr>
            <a:spLocks noGrp="1"/>
          </p:cNvSpPr>
          <p:nvPr>
            <p:ph idx="4294967295"/>
          </p:nvPr>
        </p:nvSpPr>
        <p:spPr>
          <a:xfrm>
            <a:off x="307975" y="2179638"/>
            <a:ext cx="4392613" cy="2160587"/>
          </a:xfrm>
        </p:spPr>
        <p:txBody>
          <a:bodyPr lIns="101672" tIns="50836" rIns="101672" bIns="50836"/>
          <a:lstStyle/>
          <a:p>
            <a:pPr>
              <a:buFont typeface="Symbol" pitchFamily="18" charset="2"/>
              <a:buNone/>
            </a:pPr>
            <a:r>
              <a:rPr lang="en-US" sz="1600" dirty="0" smtClean="0"/>
              <a:t>Dr. </a:t>
            </a:r>
            <a:r>
              <a:rPr lang="en-US" sz="1600" dirty="0" err="1" smtClean="0"/>
              <a:t>Florian</a:t>
            </a:r>
            <a:r>
              <a:rPr lang="en-US" sz="1600" dirty="0" smtClean="0"/>
              <a:t> </a:t>
            </a:r>
            <a:r>
              <a:rPr lang="en-US" sz="1600" dirty="0" err="1" smtClean="0"/>
              <a:t>Ballnus</a:t>
            </a:r>
            <a:endParaRPr lang="en-US" sz="1600" dirty="0" smtClean="0"/>
          </a:p>
          <a:p>
            <a:pPr>
              <a:buFont typeface="Symbol" pitchFamily="18" charset="2"/>
              <a:buNone/>
            </a:pPr>
            <a:r>
              <a:rPr lang="en-US" sz="1600" dirty="0" smtClean="0"/>
              <a:t>Bavarian State Ministry of the Environment</a:t>
            </a:r>
          </a:p>
          <a:p>
            <a:pPr>
              <a:buFont typeface="Symbol" pitchFamily="18" charset="2"/>
              <a:buNone/>
            </a:pPr>
            <a:r>
              <a:rPr lang="en-US" sz="1600" dirty="0" smtClean="0"/>
              <a:t>and Public Health</a:t>
            </a:r>
          </a:p>
          <a:p>
            <a:pPr>
              <a:buFont typeface="Symbol" pitchFamily="18" charset="2"/>
              <a:buNone/>
            </a:pPr>
            <a:r>
              <a:rPr lang="en-US" sz="1600" dirty="0" err="1" smtClean="0"/>
              <a:t>Rosenkavalierplatz</a:t>
            </a:r>
            <a:r>
              <a:rPr lang="en-US" sz="1600" dirty="0" smtClean="0"/>
              <a:t> 2</a:t>
            </a:r>
          </a:p>
          <a:p>
            <a:pPr>
              <a:buFont typeface="Symbol" pitchFamily="18" charset="2"/>
              <a:buNone/>
            </a:pPr>
            <a:r>
              <a:rPr lang="en-US" sz="1600" dirty="0" smtClean="0"/>
              <a:t>81925 </a:t>
            </a:r>
            <a:r>
              <a:rPr lang="en-US" sz="1600" dirty="0" err="1" smtClean="0"/>
              <a:t>München</a:t>
            </a:r>
            <a:endParaRPr lang="en-US" sz="1600" dirty="0" smtClean="0"/>
          </a:p>
          <a:p>
            <a:pPr>
              <a:buFont typeface="Symbol" pitchFamily="18" charset="2"/>
              <a:buNone/>
            </a:pPr>
            <a:r>
              <a:rPr lang="en-US" sz="1600" dirty="0" smtClean="0"/>
              <a:t>Germany</a:t>
            </a:r>
          </a:p>
          <a:p>
            <a:pPr>
              <a:buFont typeface="Symbol" pitchFamily="18" charset="2"/>
              <a:buNone/>
            </a:pPr>
            <a:r>
              <a:rPr lang="en-US" sz="1600" dirty="0" smtClean="0"/>
              <a:t>Phone: +49 (0)89 9214-3144</a:t>
            </a:r>
          </a:p>
          <a:p>
            <a:pPr>
              <a:buFont typeface="Symbol" pitchFamily="18" charset="2"/>
              <a:buNone/>
            </a:pPr>
            <a:r>
              <a:rPr lang="en-US" sz="1600" dirty="0" smtClean="0"/>
              <a:t>florian.ballnus@stmug.bayern.de</a:t>
            </a:r>
          </a:p>
        </p:txBody>
      </p:sp>
      <p:pic>
        <p:nvPicPr>
          <p:cNvPr id="22533" name="Picture 6" descr="ugv_din_a4_quer"/>
          <p:cNvPicPr>
            <a:picLocks noChangeAspect="1" noChangeArrowheads="1"/>
          </p:cNvPicPr>
          <p:nvPr/>
        </p:nvPicPr>
        <p:blipFill>
          <a:blip r:embed="rId2"/>
          <a:srcRect l="53764"/>
          <a:stretch>
            <a:fillRect/>
          </a:stretch>
        </p:blipFill>
        <p:spPr bwMode="auto">
          <a:xfrm>
            <a:off x="1028700" y="6251575"/>
            <a:ext cx="2879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ugv_din_a4_quer"/>
          <p:cNvPicPr>
            <a:picLocks noChangeAspect="1" noChangeArrowheads="1"/>
          </p:cNvPicPr>
          <p:nvPr/>
        </p:nvPicPr>
        <p:blipFill>
          <a:blip r:embed="rId3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0" y="0"/>
            <a:ext cx="105537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de-DE"/>
              <a:t>   Contacts</a:t>
            </a:r>
            <a:endParaRPr lang="de-DE" sz="2000" b="1"/>
          </a:p>
        </p:txBody>
      </p:sp>
      <p:pic>
        <p:nvPicPr>
          <p:cNvPr id="22536" name="Picture 11" descr="danube -header 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7800" y="6175375"/>
            <a:ext cx="2447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140450"/>
            <a:ext cx="10553700" cy="10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pic>
        <p:nvPicPr>
          <p:cNvPr id="11267" name="Picture 3" descr="ugv_din_a4_quer"/>
          <p:cNvPicPr>
            <a:picLocks noChangeAspect="1" noChangeArrowheads="1"/>
          </p:cNvPicPr>
          <p:nvPr/>
        </p:nvPicPr>
        <p:blipFill>
          <a:blip r:embed="rId2"/>
          <a:srcRect l="53764"/>
          <a:stretch>
            <a:fillRect/>
          </a:stretch>
        </p:blipFill>
        <p:spPr bwMode="auto">
          <a:xfrm>
            <a:off x="1028700" y="6251575"/>
            <a:ext cx="2879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ugv_din_a4_quer"/>
          <p:cNvPicPr>
            <a:picLocks noChangeAspect="1" noChangeArrowheads="1"/>
          </p:cNvPicPr>
          <p:nvPr/>
        </p:nvPicPr>
        <p:blipFill>
          <a:blip r:embed="rId3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5537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en-US" sz="2000" b="1"/>
              <a:t> </a:t>
            </a:r>
          </a:p>
        </p:txBody>
      </p:sp>
      <p:sp>
        <p:nvSpPr>
          <p:cNvPr id="11270" name="Rezervirano mjesto sadržaja 2"/>
          <p:cNvSpPr>
            <a:spLocks/>
          </p:cNvSpPr>
          <p:nvPr/>
        </p:nvSpPr>
        <p:spPr bwMode="auto">
          <a:xfrm>
            <a:off x="1604963" y="1316038"/>
            <a:ext cx="71294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72" tIns="50836" rIns="101672" bIns="50836"/>
          <a:lstStyle/>
          <a:p>
            <a:pPr marL="381000" indent="-381000" algn="ctr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GB" sz="3000" b="1">
                <a:solidFill>
                  <a:schemeClr val="tx1"/>
                </a:solidFill>
              </a:rPr>
              <a:t>Implementing PA6  </a:t>
            </a:r>
          </a:p>
          <a:p>
            <a:pPr marL="381000" indent="-381000" algn="ctr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endParaRPr kumimoji="1" lang="en-GB" sz="3000" b="1">
              <a:solidFill>
                <a:schemeClr val="tx1"/>
              </a:solidFill>
            </a:endParaRPr>
          </a:p>
          <a:p>
            <a:pPr marL="381000" indent="-381000" algn="ctr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GB" sz="3000" b="1">
                <a:solidFill>
                  <a:schemeClr val="tx1"/>
                </a:solidFill>
              </a:rPr>
              <a:t>Expectations and Experiences</a:t>
            </a:r>
            <a:r>
              <a:rPr kumimoji="1" lang="de-DE" sz="3000">
                <a:solidFill>
                  <a:schemeClr val="tx1"/>
                </a:solidFill>
              </a:rPr>
              <a:t> </a:t>
            </a:r>
            <a:endParaRPr kumimoji="1" lang="en-US" sz="3000" b="1">
              <a:solidFill>
                <a:schemeClr val="tx1"/>
              </a:solidFill>
            </a:endParaRPr>
          </a:p>
          <a:p>
            <a:pPr marL="381000" indent="-381000" algn="ctr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endParaRPr kumimoji="1" lang="en-US" sz="3000" b="1">
              <a:solidFill>
                <a:schemeClr val="tx1"/>
              </a:solidFill>
            </a:endParaRPr>
          </a:p>
        </p:txBody>
      </p:sp>
      <p:pic>
        <p:nvPicPr>
          <p:cNvPr id="11271" name="Picture 7" descr="danube -header 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7800" y="6175375"/>
            <a:ext cx="2447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Bern 168"/>
          <p:cNvPicPr>
            <a:picLocks noChangeAspect="1" noChangeArrowheads="1"/>
          </p:cNvPicPr>
          <p:nvPr/>
        </p:nvPicPr>
        <p:blipFill>
          <a:blip r:embed="rId5" cstate="print"/>
          <a:srcRect t="21500" b="15941"/>
          <a:stretch>
            <a:fillRect/>
          </a:stretch>
        </p:blipFill>
        <p:spPr bwMode="auto">
          <a:xfrm>
            <a:off x="2252663" y="3690938"/>
            <a:ext cx="5519737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176213" y="5216525"/>
            <a:ext cx="102060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How can the EUSDR – PA 6 - contribute significantly to maintain and enhance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the status of the Danube, its tributaries and the entire region as an area with 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rich biodiversity assets?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6140450"/>
            <a:ext cx="10553700" cy="10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0"/>
            <a:ext cx="105537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de-DE"/>
              <a:t>  </a:t>
            </a:r>
            <a:r>
              <a:rPr lang="en-US" sz="2000" b="1"/>
              <a:t>The Danube – Important habitat for Europe</a:t>
            </a:r>
          </a:p>
        </p:txBody>
      </p:sp>
      <p:sp>
        <p:nvSpPr>
          <p:cNvPr id="12293" name="Rezervirano mjesto sadržaja 2"/>
          <p:cNvSpPr>
            <a:spLocks/>
          </p:cNvSpPr>
          <p:nvPr/>
        </p:nvSpPr>
        <p:spPr bwMode="auto">
          <a:xfrm>
            <a:off x="163513" y="811213"/>
            <a:ext cx="80660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72" tIns="50836" rIns="101672" bIns="50836"/>
          <a:lstStyle/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As the only European river, the Danube flows from west to east.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It connects Western Europe with the Black Sea and crosses a variety of different habitats.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The Danube valley touches many natural areas and is therefore a connecting corridor between the different landscapes.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Danube has great significance for animal migrations, particularly for migratory fish. 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Migratory birds use the Danube River as a major axis on the way south or north. A variety of areas along the Danube are suitable for resting, culmination in Danube Delta.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The corridor function results in a large diversity of species and habitats along the Danube River.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endParaRPr kumimoji="1" lang="en-US" sz="1600">
              <a:solidFill>
                <a:schemeClr val="tx1"/>
              </a:solidFill>
            </a:endParaRPr>
          </a:p>
        </p:txBody>
      </p:sp>
      <p:pic>
        <p:nvPicPr>
          <p:cNvPr id="12294" name="Picture 3" descr="danube -header biod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263" y="6262688"/>
            <a:ext cx="26114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ugv_din_a4_quer"/>
          <p:cNvPicPr>
            <a:picLocks noChangeAspect="1" noChangeArrowheads="1"/>
          </p:cNvPicPr>
          <p:nvPr/>
        </p:nvPicPr>
        <p:blipFill>
          <a:blip r:embed="rId3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ugv_din_a4_quer"/>
          <p:cNvPicPr>
            <a:picLocks noChangeAspect="1" noChangeArrowheads="1"/>
          </p:cNvPicPr>
          <p:nvPr/>
        </p:nvPicPr>
        <p:blipFill>
          <a:blip r:embed="rId4"/>
          <a:srcRect l="53764"/>
          <a:stretch>
            <a:fillRect/>
          </a:stretch>
        </p:blipFill>
        <p:spPr bwMode="auto">
          <a:xfrm>
            <a:off x="1028700" y="6251575"/>
            <a:ext cx="2879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1188" y="800100"/>
            <a:ext cx="2173287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Grafik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1663" y="2274888"/>
            <a:ext cx="21605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Grafik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1663" y="3749675"/>
            <a:ext cx="21986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6140450"/>
            <a:ext cx="10553700" cy="10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pic>
        <p:nvPicPr>
          <p:cNvPr id="13315" name="Picture 3" descr="danube -header biod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263" y="6262688"/>
            <a:ext cx="26114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ugv_din_a4_quer"/>
          <p:cNvPicPr>
            <a:picLocks noChangeAspect="1" noChangeArrowheads="1"/>
          </p:cNvPicPr>
          <p:nvPr/>
        </p:nvPicPr>
        <p:blipFill>
          <a:blip r:embed="rId3"/>
          <a:srcRect l="53764"/>
          <a:stretch>
            <a:fillRect/>
          </a:stretch>
        </p:blipFill>
        <p:spPr bwMode="auto">
          <a:xfrm>
            <a:off x="1028700" y="6251575"/>
            <a:ext cx="2879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ugv_din_a4_quer"/>
          <p:cNvPicPr>
            <a:picLocks noChangeAspect="1" noChangeArrowheads="1"/>
          </p:cNvPicPr>
          <p:nvPr/>
        </p:nvPicPr>
        <p:blipFill>
          <a:blip r:embed="rId4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105537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de-DE"/>
              <a:t>  </a:t>
            </a:r>
            <a:r>
              <a:rPr lang="en-US" sz="2000" b="1"/>
              <a:t>Implementing the EUSDR – the PA6 approach</a:t>
            </a:r>
          </a:p>
        </p:txBody>
      </p:sp>
      <p:sp>
        <p:nvSpPr>
          <p:cNvPr id="166919" name="Rezervirano mjesto sadržaja 2"/>
          <p:cNvSpPr>
            <a:spLocks/>
          </p:cNvSpPr>
          <p:nvPr/>
        </p:nvSpPr>
        <p:spPr bwMode="auto">
          <a:xfrm>
            <a:off x="163513" y="739775"/>
            <a:ext cx="100091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72" tIns="50836" rIns="101672" bIns="50836"/>
          <a:lstStyle/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US" sz="1400" b="1">
                <a:solidFill>
                  <a:schemeClr val="tx1"/>
                </a:solidFill>
              </a:rPr>
              <a:t>The start (February 2011 – June 2011):</a:t>
            </a:r>
            <a:endParaRPr kumimoji="1" lang="en-US" sz="1600">
              <a:solidFill>
                <a:schemeClr val="tx1"/>
              </a:solidFill>
            </a:endParaRP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Political start, high-level conferences, beginning of Pillar II cooperation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Capacity building, organisational setting, organigram, internal networking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Establishing first contacts to actors on various levels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First Steering Group meeting in June 2011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endParaRPr kumimoji="1" lang="en-US" sz="1600">
              <a:solidFill>
                <a:schemeClr val="tx1"/>
              </a:solidFill>
            </a:endParaRP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US" sz="1400" b="1">
                <a:solidFill>
                  <a:schemeClr val="tx1"/>
                </a:solidFill>
              </a:rPr>
              <a:t>The progress (July 2011 – June 2012):</a:t>
            </a:r>
            <a:endParaRPr kumimoji="1" lang="en-US" sz="1600">
              <a:solidFill>
                <a:schemeClr val="tx1"/>
              </a:solidFill>
            </a:endParaRP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Official start of the EUSDR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Balancing between high expectations and actual possibilities (“Three no´s”)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Strenghtening the network and gathering project ideas (in preperation and ongoing)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Development of further working documents, establishing the labelling system within Pillar II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Participation at project events, bilateral meetings with stakeholder, information activities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2nd and 3rd Steering Group meeting, 1</a:t>
            </a:r>
            <a:r>
              <a:rPr kumimoji="1" lang="en-US" sz="1600" baseline="30000">
                <a:solidFill>
                  <a:schemeClr val="tx1"/>
                </a:solidFill>
              </a:rPr>
              <a:t>st</a:t>
            </a:r>
            <a:r>
              <a:rPr kumimoji="1" lang="en-US" sz="1600">
                <a:solidFill>
                  <a:schemeClr val="tx1"/>
                </a:solidFill>
              </a:rPr>
              <a:t> report to EU COM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Enhancing integrative approach within EUSDR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140450"/>
            <a:ext cx="10553700" cy="10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pic>
        <p:nvPicPr>
          <p:cNvPr id="14339" name="Picture 3" descr="danube -header biod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263" y="6262688"/>
            <a:ext cx="26114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ugv_din_a4_quer"/>
          <p:cNvPicPr>
            <a:picLocks noChangeAspect="1" noChangeArrowheads="1"/>
          </p:cNvPicPr>
          <p:nvPr/>
        </p:nvPicPr>
        <p:blipFill>
          <a:blip r:embed="rId3"/>
          <a:srcRect l="53764"/>
          <a:stretch>
            <a:fillRect/>
          </a:stretch>
        </p:blipFill>
        <p:spPr bwMode="auto">
          <a:xfrm>
            <a:off x="1028700" y="6251575"/>
            <a:ext cx="2879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ugv_din_a4_quer"/>
          <p:cNvPicPr>
            <a:picLocks noChangeAspect="1" noChangeArrowheads="1"/>
          </p:cNvPicPr>
          <p:nvPr/>
        </p:nvPicPr>
        <p:blipFill>
          <a:blip r:embed="rId4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105537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de-DE"/>
              <a:t>  </a:t>
            </a:r>
            <a:r>
              <a:rPr lang="en-US" sz="2000" b="1"/>
              <a:t>Implementing the EUSDR – the PA6 approach</a:t>
            </a:r>
          </a:p>
        </p:txBody>
      </p:sp>
      <p:sp>
        <p:nvSpPr>
          <p:cNvPr id="167943" name="Rezervirano mjesto sadržaja 2"/>
          <p:cNvSpPr>
            <a:spLocks/>
          </p:cNvSpPr>
          <p:nvPr/>
        </p:nvSpPr>
        <p:spPr bwMode="auto">
          <a:xfrm>
            <a:off x="163513" y="739775"/>
            <a:ext cx="100091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72" tIns="50836" rIns="101672" bIns="50836"/>
          <a:lstStyle/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US" sz="1400" b="1">
                <a:solidFill>
                  <a:schemeClr val="tx1"/>
                </a:solidFill>
              </a:rPr>
              <a:t>The current situation July 2012 - now</a:t>
            </a:r>
            <a:endParaRPr kumimoji="1" lang="en-GB" sz="1600">
              <a:solidFill>
                <a:schemeClr val="tx1"/>
              </a:solidFill>
            </a:endParaRP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Lessons learned in dialogue with stakeholders: level of international/transnational cooperation and the setting of existing networks in the field of biodiversity and nature protection is quite weak. 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Stakeholder involvement and their networking is seen as precondition for PA6 and EUSDR-related activities. 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PA6´s mission: Make the voices </a:t>
            </a:r>
            <a:r>
              <a:rPr kumimoji="1" lang="en-GB" sz="1600">
                <a:solidFill>
                  <a:schemeClr val="accent1"/>
                </a:solidFill>
              </a:rPr>
              <a:t>of biodiversity and nature protection</a:t>
            </a:r>
            <a:r>
              <a:rPr kumimoji="1" lang="en-GB" sz="1600">
                <a:solidFill>
                  <a:srgbClr val="B7F4B2"/>
                </a:solidFill>
              </a:rPr>
              <a:t> </a:t>
            </a:r>
            <a:r>
              <a:rPr kumimoji="1" lang="en-GB" sz="1600">
                <a:solidFill>
                  <a:schemeClr val="tx1"/>
                </a:solidFill>
              </a:rPr>
              <a:t>heard by using EUSDR momentum!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Make the voices </a:t>
            </a:r>
            <a:r>
              <a:rPr kumimoji="1" lang="en-GB" sz="1600">
                <a:solidFill>
                  <a:schemeClr val="accent1"/>
                </a:solidFill>
              </a:rPr>
              <a:t>of biodiversity and nature protection</a:t>
            </a:r>
            <a:r>
              <a:rPr kumimoji="1" lang="en-GB" sz="1600">
                <a:solidFill>
                  <a:srgbClr val="B7F4B2"/>
                </a:solidFill>
              </a:rPr>
              <a:t> </a:t>
            </a:r>
            <a:r>
              <a:rPr kumimoji="1" lang="en-GB" sz="1600">
                <a:solidFill>
                  <a:schemeClr val="tx1"/>
                </a:solidFill>
              </a:rPr>
              <a:t>heard by developing and implementing realistic and convincing activities! 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endParaRPr kumimoji="1" lang="en-US" sz="1600">
              <a:solidFill>
                <a:schemeClr val="tx1"/>
              </a:solidFill>
            </a:endParaRP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Challenge: bridge the time gap until 2014 without project funding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Preparing “ready-to-go” projects for next EU funding period 2014-2020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Capacity building, Networking and Content oriented implementation as main pillars to proceed.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endParaRPr kumimoji="1" lang="en-US" sz="1600">
              <a:solidFill>
                <a:schemeClr val="tx1"/>
              </a:solidFill>
            </a:endParaRP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Information about opportunities and possibilities of PA6 and EUSDR to stakeholder and public.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140450"/>
            <a:ext cx="10553700" cy="10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0" y="0"/>
            <a:ext cx="105537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de-DE"/>
              <a:t>  </a:t>
            </a:r>
            <a:endParaRPr lang="en-US" sz="2000" b="1"/>
          </a:p>
        </p:txBody>
      </p:sp>
      <p:sp>
        <p:nvSpPr>
          <p:cNvPr id="15364" name="Rezervirano mjesto sadržaja 2"/>
          <p:cNvSpPr>
            <a:spLocks/>
          </p:cNvSpPr>
          <p:nvPr/>
        </p:nvSpPr>
        <p:spPr bwMode="auto">
          <a:xfrm>
            <a:off x="163513" y="739775"/>
            <a:ext cx="97218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72" tIns="50836" rIns="101672" bIns="50836"/>
          <a:lstStyle/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de-DE" sz="1400" b="1">
                <a:solidFill>
                  <a:schemeClr val="tx1"/>
                </a:solidFill>
              </a:rPr>
              <a:t>Integrative approach within EUSDR</a:t>
            </a: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endParaRPr kumimoji="1" lang="de-DE" sz="1400" b="1">
              <a:solidFill>
                <a:schemeClr val="tx1"/>
              </a:solidFill>
            </a:endParaRP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Cooperation in the Environmental Pillar II is developing very well.</a:t>
            </a: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Biodiversity is strongly connected to other Priority Areas (e.g. Transport, Energy), cooperation must be enhanced here as well.</a:t>
            </a: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PA6 starts cooperation with PA1 (Steering Group attendance, Joint Panel in Regensburg).</a:t>
            </a: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US" sz="1600">
                <a:solidFill>
                  <a:schemeClr val="tx1"/>
                </a:solidFill>
              </a:rPr>
              <a:t>EUSDR provides opportunity to create and develop horizontal thematic links among different “branches”!</a:t>
            </a:r>
          </a:p>
          <a:p>
            <a:pPr marL="381000" indent="-381000" algn="l" defTabSz="969963">
              <a:spcBef>
                <a:spcPct val="2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endParaRPr kumimoji="1" lang="en-US" sz="1600">
              <a:solidFill>
                <a:schemeClr val="tx1"/>
              </a:solidFill>
            </a:endParaRPr>
          </a:p>
        </p:txBody>
      </p:sp>
      <p:pic>
        <p:nvPicPr>
          <p:cNvPr id="15365" name="Picture 3" descr="danube -header biod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263" y="6262688"/>
            <a:ext cx="26114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105537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de-DE"/>
              <a:t>  </a:t>
            </a:r>
            <a:r>
              <a:rPr lang="en-US" sz="2000" b="1"/>
              <a:t>Implementing the EUSDR – the PA6 approach</a:t>
            </a: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307975" y="3260725"/>
            <a:ext cx="95773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355600" indent="-355600" algn="l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</a:pPr>
            <a:r>
              <a:rPr kumimoji="1" lang="de-DE" sz="1400" b="1">
                <a:solidFill>
                  <a:schemeClr val="tx1"/>
                </a:solidFill>
              </a:rPr>
              <a:t>Further Reflections</a:t>
            </a:r>
          </a:p>
          <a:p>
            <a:pPr marL="355600" indent="-355600" algn="l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</a:pPr>
            <a:endParaRPr kumimoji="1" lang="en-US" sz="1600">
              <a:solidFill>
                <a:schemeClr val="tx1"/>
              </a:solidFill>
            </a:endParaRPr>
          </a:p>
          <a:p>
            <a:pPr marL="355600" indent="-355600" algn="l">
              <a:spcBef>
                <a:spcPct val="20000"/>
              </a:spcBef>
              <a:buClr>
                <a:srgbClr val="0086BC"/>
              </a:buClr>
              <a:buFont typeface="Symbol" pitchFamily="18" charset="2"/>
              <a:buChar char="·"/>
            </a:pPr>
            <a:r>
              <a:rPr kumimoji="1" lang="en-US" sz="1600">
                <a:solidFill>
                  <a:schemeClr val="tx1"/>
                </a:solidFill>
              </a:rPr>
              <a:t>Tendency of „hot spots“ with high degree of activities and areas without EUSDR knowledge or interest. </a:t>
            </a:r>
          </a:p>
          <a:p>
            <a:pPr marL="355600" indent="-355600" algn="l">
              <a:spcBef>
                <a:spcPct val="20000"/>
              </a:spcBef>
              <a:buClr>
                <a:srgbClr val="0086BC"/>
              </a:buClr>
              <a:buFont typeface="Symbol" pitchFamily="18" charset="2"/>
              <a:buChar char="·"/>
            </a:pPr>
            <a:r>
              <a:rPr kumimoji="1" lang="en-US" sz="1600">
                <a:solidFill>
                  <a:schemeClr val="tx1"/>
                </a:solidFill>
              </a:rPr>
              <a:t>“Danube Strategy“ tends to become a well known term.</a:t>
            </a:r>
          </a:p>
          <a:p>
            <a:pPr marL="355600" indent="-355600" algn="l">
              <a:spcBef>
                <a:spcPct val="20000"/>
              </a:spcBef>
              <a:buClr>
                <a:srgbClr val="0086BC"/>
              </a:buClr>
              <a:buFont typeface="Symbol" pitchFamily="18" charset="2"/>
              <a:buChar char="·"/>
            </a:pPr>
            <a:r>
              <a:rPr kumimoji="1" lang="en-US" sz="1600">
                <a:solidFill>
                  <a:schemeClr val="tx1"/>
                </a:solidFill>
              </a:rPr>
              <a:t>Media coverage generally positive.</a:t>
            </a:r>
          </a:p>
          <a:p>
            <a:pPr marL="355600" indent="-355600" algn="l">
              <a:spcBef>
                <a:spcPct val="20000"/>
              </a:spcBef>
              <a:buClr>
                <a:srgbClr val="0086BC"/>
              </a:buClr>
              <a:buFont typeface="Symbol" pitchFamily="18" charset="2"/>
              <a:buChar char="·"/>
            </a:pPr>
            <a:endParaRPr kumimoji="1" lang="en-US" sz="1600">
              <a:solidFill>
                <a:schemeClr val="tx1"/>
              </a:solidFill>
            </a:endParaRPr>
          </a:p>
          <a:p>
            <a:pPr marL="355600" indent="-355600" algn="l">
              <a:spcBef>
                <a:spcPct val="20000"/>
              </a:spcBef>
              <a:buClr>
                <a:srgbClr val="0086BC"/>
              </a:buClr>
              <a:buFont typeface="Symbol" pitchFamily="18" charset="2"/>
              <a:buChar char="·"/>
            </a:pPr>
            <a:r>
              <a:rPr kumimoji="1" lang="en-US" sz="1600">
                <a:solidFill>
                  <a:schemeClr val="tx1"/>
                </a:solidFill>
              </a:rPr>
              <a:t>Complexity of Danube Strategy is not easy to communicate.</a:t>
            </a:r>
          </a:p>
          <a:p>
            <a:pPr marL="355600" indent="-355600" algn="l">
              <a:spcBef>
                <a:spcPct val="20000"/>
              </a:spcBef>
              <a:buClr>
                <a:srgbClr val="0086BC"/>
              </a:buClr>
              <a:buFont typeface="Symbol" pitchFamily="18" charset="2"/>
              <a:buNone/>
            </a:pPr>
            <a:endParaRPr kumimoji="1" lang="en-US" sz="1600">
              <a:solidFill>
                <a:schemeClr val="tx1"/>
              </a:solidFill>
            </a:endParaRPr>
          </a:p>
        </p:txBody>
      </p:sp>
      <p:pic>
        <p:nvPicPr>
          <p:cNvPr id="15368" name="Picture 8" descr="ugv_din_a4_quer"/>
          <p:cNvPicPr>
            <a:picLocks noChangeAspect="1" noChangeArrowheads="1"/>
          </p:cNvPicPr>
          <p:nvPr/>
        </p:nvPicPr>
        <p:blipFill>
          <a:blip r:embed="rId3"/>
          <a:srcRect l="53764"/>
          <a:stretch>
            <a:fillRect/>
          </a:stretch>
        </p:blipFill>
        <p:spPr bwMode="auto">
          <a:xfrm>
            <a:off x="1028700" y="6251575"/>
            <a:ext cx="2879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ugv_din_a4_quer"/>
          <p:cNvPicPr>
            <a:picLocks noChangeAspect="1" noChangeArrowheads="1"/>
          </p:cNvPicPr>
          <p:nvPr/>
        </p:nvPicPr>
        <p:blipFill>
          <a:blip r:embed="rId4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140450"/>
            <a:ext cx="10553700" cy="10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pic>
        <p:nvPicPr>
          <p:cNvPr id="16387" name="Picture 3" descr="danube -header biodiver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263" y="6262688"/>
            <a:ext cx="26114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ugv_din_a4_quer"/>
          <p:cNvPicPr>
            <a:picLocks noChangeAspect="1" noChangeArrowheads="1"/>
          </p:cNvPicPr>
          <p:nvPr/>
        </p:nvPicPr>
        <p:blipFill>
          <a:blip r:embed="rId3"/>
          <a:srcRect l="53764"/>
          <a:stretch>
            <a:fillRect/>
          </a:stretch>
        </p:blipFill>
        <p:spPr bwMode="auto">
          <a:xfrm>
            <a:off x="1028700" y="6251575"/>
            <a:ext cx="2879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ugv_din_a4_quer"/>
          <p:cNvPicPr>
            <a:picLocks noChangeAspect="1" noChangeArrowheads="1"/>
          </p:cNvPicPr>
          <p:nvPr/>
        </p:nvPicPr>
        <p:blipFill>
          <a:blip r:embed="rId4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105537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de-DE"/>
              <a:t>  </a:t>
            </a:r>
            <a:r>
              <a:rPr lang="en-US" sz="2000" b="1"/>
              <a:t>Implementing the EUSDR – the PA6 approach</a:t>
            </a:r>
          </a:p>
        </p:txBody>
      </p:sp>
      <p:sp>
        <p:nvSpPr>
          <p:cNvPr id="16391" name="Rezervirano mjesto sadržaja 2"/>
          <p:cNvSpPr>
            <a:spLocks/>
          </p:cNvSpPr>
          <p:nvPr/>
        </p:nvSpPr>
        <p:spPr bwMode="auto">
          <a:xfrm>
            <a:off x="163513" y="739775"/>
            <a:ext cx="100091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72" tIns="50836" rIns="101672" bIns="50836"/>
          <a:lstStyle/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US" sz="1400" b="1">
                <a:solidFill>
                  <a:schemeClr val="tx1"/>
                </a:solidFill>
              </a:rPr>
              <a:t>Summary of the PA6 approach – key characteristics</a:t>
            </a:r>
            <a:endParaRPr kumimoji="1" lang="en-US" sz="1600">
              <a:solidFill>
                <a:schemeClr val="tx1"/>
              </a:solidFill>
            </a:endParaRP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Horizontal integration: cross-sectoral perspective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Vertical integration: bottom-up (involving stakeholder and actors), connection to policy level, using EUSDR-momentum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Demand-driven: facilitate, strengthen and foster emerging and existing activities 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Open and flexible processes, there is no “one-fits-it-all” approach.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Networking of stakeholder, projects, other networks, …, in entire Danube Region to join forces.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Development of PA6 Stakeholder Network in Danube Region.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endParaRPr kumimoji="1" lang="en-GB" sz="1600">
              <a:solidFill>
                <a:schemeClr val="tx1"/>
              </a:solidFill>
            </a:endParaRP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None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Philosophy: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Realistic and feasible activities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Positive and self-confident activities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Respect principles of sustainability and equal opportunities</a:t>
            </a:r>
          </a:p>
          <a:p>
            <a:pPr marL="381000" indent="-381000" algn="l" defTabSz="969963">
              <a:lnSpc>
                <a:spcPct val="110000"/>
              </a:lnSpc>
              <a:spcBef>
                <a:spcPct val="50000"/>
              </a:spcBef>
              <a:buClr>
                <a:srgbClr val="0086BC"/>
              </a:buClr>
              <a:buFont typeface="Symbol" pitchFamily="18" charset="2"/>
              <a:buChar char="·"/>
              <a:tabLst>
                <a:tab pos="1238250" algn="l"/>
                <a:tab pos="1333500" algn="l"/>
              </a:tabLst>
            </a:pPr>
            <a:r>
              <a:rPr kumimoji="1" lang="en-GB" sz="1600">
                <a:solidFill>
                  <a:schemeClr val="tx1"/>
                </a:solidFill>
              </a:rPr>
              <a:t>Enhancing visibility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/>
          <p:cNvSpPr>
            <a:spLocks noChangeArrowheads="1"/>
          </p:cNvSpPr>
          <p:nvPr/>
        </p:nvSpPr>
        <p:spPr bwMode="auto">
          <a:xfrm rot="-5400000">
            <a:off x="2601913" y="-638175"/>
            <a:ext cx="4176712" cy="9380538"/>
          </a:xfrm>
          <a:custGeom>
            <a:avLst/>
            <a:gdLst>
              <a:gd name="T0" fmla="*/ 3660811 w 21600"/>
              <a:gd name="T1" fmla="*/ 4690269 h 21600"/>
              <a:gd name="T2" fmla="*/ 2088356 w 21600"/>
              <a:gd name="T3" fmla="*/ 9380538 h 21600"/>
              <a:gd name="T4" fmla="*/ 515901 w 21600"/>
              <a:gd name="T5" fmla="*/ 4690269 h 21600"/>
              <a:gd name="T6" fmla="*/ 208835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68 w 21600"/>
              <a:gd name="T13" fmla="*/ 4468 h 21600"/>
              <a:gd name="T14" fmla="*/ 17132 w 21600"/>
              <a:gd name="T15" fmla="*/ 171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36" y="21600"/>
                </a:lnTo>
                <a:lnTo>
                  <a:pt x="1626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4484688" y="379413"/>
            <a:ext cx="4537075" cy="3024187"/>
          </a:xfrm>
          <a:prstGeom prst="rect">
            <a:avLst/>
          </a:prstGeom>
          <a:solidFill>
            <a:srgbClr val="CCFFFF">
              <a:alpha val="6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379413"/>
            <a:ext cx="4484688" cy="3024187"/>
          </a:xfrm>
          <a:prstGeom prst="rect">
            <a:avLst/>
          </a:prstGeom>
          <a:solidFill>
            <a:srgbClr val="CCFFCC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413" name="Rectangle 25"/>
          <p:cNvSpPr>
            <a:spLocks noChangeArrowheads="1"/>
          </p:cNvSpPr>
          <p:nvPr/>
        </p:nvSpPr>
        <p:spPr bwMode="auto">
          <a:xfrm>
            <a:off x="0" y="6283325"/>
            <a:ext cx="10553700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0086BC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6283325"/>
            <a:ext cx="10553700" cy="955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pic>
        <p:nvPicPr>
          <p:cNvPr id="17415" name="Picture 8" descr="ugv_din_a4_quer"/>
          <p:cNvPicPr>
            <a:picLocks noChangeAspect="1" noChangeArrowheads="1"/>
          </p:cNvPicPr>
          <p:nvPr/>
        </p:nvPicPr>
        <p:blipFill>
          <a:blip r:embed="rId2"/>
          <a:srcRect l="53764"/>
          <a:stretch>
            <a:fillRect/>
          </a:stretch>
        </p:blipFill>
        <p:spPr bwMode="auto">
          <a:xfrm>
            <a:off x="1027113" y="6251575"/>
            <a:ext cx="2881312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ugv_din_a4_quer"/>
          <p:cNvPicPr>
            <a:picLocks noChangeAspect="1" noChangeArrowheads="1"/>
          </p:cNvPicPr>
          <p:nvPr/>
        </p:nvPicPr>
        <p:blipFill>
          <a:blip r:embed="rId3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6" name="AutoShape 10"/>
          <p:cNvSpPr>
            <a:spLocks noChangeArrowheads="1"/>
          </p:cNvSpPr>
          <p:nvPr/>
        </p:nvSpPr>
        <p:spPr bwMode="auto">
          <a:xfrm>
            <a:off x="92075" y="2682875"/>
            <a:ext cx="16557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400"/>
              <a:t>EUSDR</a:t>
            </a:r>
          </a:p>
          <a:p>
            <a:pPr algn="ctr"/>
            <a:r>
              <a:rPr lang="de-DE" sz="1400"/>
              <a:t>Priority Areas 1-11</a:t>
            </a:r>
          </a:p>
        </p:txBody>
      </p:sp>
      <p:sp>
        <p:nvSpPr>
          <p:cNvPr id="142347" name="AutoShape 11"/>
          <p:cNvSpPr>
            <a:spLocks noChangeArrowheads="1"/>
          </p:cNvSpPr>
          <p:nvPr/>
        </p:nvSpPr>
        <p:spPr bwMode="auto">
          <a:xfrm>
            <a:off x="6429375" y="1027113"/>
            <a:ext cx="16557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200"/>
              <a:t>High Level Group</a:t>
            </a:r>
          </a:p>
          <a:p>
            <a:pPr algn="ctr"/>
            <a:r>
              <a:rPr lang="de-DE" sz="1200"/>
              <a:t>National Contact Points</a:t>
            </a:r>
          </a:p>
        </p:txBody>
      </p:sp>
      <p:sp>
        <p:nvSpPr>
          <p:cNvPr id="142348" name="AutoShape 12"/>
          <p:cNvSpPr>
            <a:spLocks noChangeArrowheads="1"/>
          </p:cNvSpPr>
          <p:nvPr/>
        </p:nvSpPr>
        <p:spPr bwMode="auto">
          <a:xfrm>
            <a:off x="3044825" y="955675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400"/>
              <a:t>European Commission</a:t>
            </a:r>
          </a:p>
          <a:p>
            <a:pPr algn="ctr"/>
            <a:r>
              <a:rPr lang="de-DE" sz="1400"/>
              <a:t>DG Regio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572250" y="1674813"/>
            <a:ext cx="2017713" cy="936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PA6 Steering Group</a:t>
            </a:r>
          </a:p>
          <a:p>
            <a:pPr algn="ctr"/>
            <a:r>
              <a:rPr lang="de-DE" sz="1200">
                <a:solidFill>
                  <a:schemeClr val="tx1"/>
                </a:solidFill>
              </a:rPr>
              <a:t>Decision making body</a:t>
            </a:r>
          </a:p>
          <a:p>
            <a:pPr algn="ctr"/>
            <a:endParaRPr lang="de-DE" sz="1200">
              <a:solidFill>
                <a:schemeClr val="tx1"/>
              </a:solidFill>
            </a:endParaRPr>
          </a:p>
          <a:p>
            <a:pPr algn="ctr"/>
            <a:r>
              <a:rPr lang="de-DE" sz="1200">
                <a:solidFill>
                  <a:schemeClr val="tx1"/>
                </a:solidFill>
              </a:rPr>
              <a:t>Danube Countries repres.</a:t>
            </a:r>
          </a:p>
          <a:p>
            <a:pPr algn="ctr"/>
            <a:r>
              <a:rPr lang="de-DE" sz="1200">
                <a:solidFill>
                  <a:schemeClr val="tx1"/>
                </a:solidFill>
              </a:rPr>
              <a:t>Observers</a:t>
            </a:r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 flipV="1">
            <a:off x="5276850" y="2181225"/>
            <a:ext cx="12239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51" name="Text Box 12"/>
          <p:cNvSpPr txBox="1">
            <a:spLocks noChangeArrowheads="1"/>
          </p:cNvSpPr>
          <p:nvPr/>
        </p:nvSpPr>
        <p:spPr bwMode="auto">
          <a:xfrm rot="-1575921">
            <a:off x="5132388" y="2252663"/>
            <a:ext cx="13668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65" tIns="50833" rIns="101665" bIns="50833">
            <a:spAutoFit/>
          </a:bodyPr>
          <a:lstStyle/>
          <a:p>
            <a:pPr algn="l" defTabSz="1016000"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inform &amp; involve</a:t>
            </a: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H="1">
            <a:off x="5421313" y="2395538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53" name="Text Box 12"/>
          <p:cNvSpPr txBox="1">
            <a:spLocks noChangeArrowheads="1"/>
          </p:cNvSpPr>
          <p:nvPr/>
        </p:nvSpPr>
        <p:spPr bwMode="auto">
          <a:xfrm rot="-1652274">
            <a:off x="5421313" y="2682875"/>
            <a:ext cx="13668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65" tIns="50833" rIns="101665" bIns="50833">
            <a:spAutoFit/>
          </a:bodyPr>
          <a:lstStyle/>
          <a:p>
            <a:pPr algn="l" defTabSz="1016000"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inform &amp; decide</a:t>
            </a: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3168650" y="4627563"/>
            <a:ext cx="2376488" cy="1512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85725" algn="l"/>
            <a:r>
              <a:rPr lang="de-DE" sz="1400" b="1"/>
              <a:t>PA6 Stakeholder Network</a:t>
            </a:r>
          </a:p>
          <a:p>
            <a:pPr marL="85725" algn="l"/>
            <a:endParaRPr lang="de-DE" sz="1400" b="1"/>
          </a:p>
          <a:p>
            <a:pPr marL="85725" algn="l"/>
            <a:r>
              <a:rPr lang="de-DE" sz="1200">
                <a:solidFill>
                  <a:schemeClr val="tx1"/>
                </a:solidFill>
              </a:rPr>
              <a:t>NGO´s, local authorities, networks</a:t>
            </a:r>
          </a:p>
          <a:p>
            <a:pPr marL="85725" algn="l"/>
            <a:r>
              <a:rPr lang="de-DE" sz="1200">
                <a:solidFill>
                  <a:schemeClr val="tx1"/>
                </a:solidFill>
              </a:rPr>
              <a:t>(-&gt; potential project holder)</a:t>
            </a:r>
          </a:p>
          <a:p>
            <a:pPr marL="85725" algn="l"/>
            <a:endParaRPr lang="de-DE" sz="1200">
              <a:solidFill>
                <a:schemeClr val="tx1"/>
              </a:solidFill>
            </a:endParaRPr>
          </a:p>
          <a:p>
            <a:pPr marL="85725" algn="l"/>
            <a:r>
              <a:rPr lang="de-DE" sz="1200">
                <a:solidFill>
                  <a:schemeClr val="tx1"/>
                </a:solidFill>
              </a:rPr>
              <a:t>Thematic Working Groups</a:t>
            </a:r>
          </a:p>
          <a:p>
            <a:pPr marL="85725" algn="l"/>
            <a:r>
              <a:rPr lang="de-DE" sz="1200">
                <a:solidFill>
                  <a:schemeClr val="tx1"/>
                </a:solidFill>
              </a:rPr>
              <a:t>Workshops, ad hoc meetings </a:t>
            </a:r>
          </a:p>
          <a:p>
            <a:pPr marL="85725" algn="l"/>
            <a:r>
              <a:rPr lang="de-DE" sz="1200">
                <a:solidFill>
                  <a:schemeClr val="tx1"/>
                </a:solidFill>
              </a:rPr>
              <a:t>Public Participation</a:t>
            </a:r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3981450" y="36909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56" name="Text Box 12"/>
          <p:cNvSpPr txBox="1">
            <a:spLocks noChangeArrowheads="1"/>
          </p:cNvSpPr>
          <p:nvPr/>
        </p:nvSpPr>
        <p:spPr bwMode="auto">
          <a:xfrm>
            <a:off x="2828925" y="3906838"/>
            <a:ext cx="13319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65" tIns="50833" rIns="101665" bIns="50833">
            <a:spAutoFit/>
          </a:bodyPr>
          <a:lstStyle/>
          <a:p>
            <a:pPr algn="l" defTabSz="1016000"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Information &amp; Service offered</a:t>
            </a:r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 flipV="1">
            <a:off x="4249738" y="36909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58" name="Text Box 12"/>
          <p:cNvSpPr txBox="1">
            <a:spLocks noChangeArrowheads="1"/>
          </p:cNvSpPr>
          <p:nvPr/>
        </p:nvSpPr>
        <p:spPr bwMode="auto">
          <a:xfrm>
            <a:off x="4249738" y="3835400"/>
            <a:ext cx="13287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65" tIns="50833" rIns="101665" bIns="50833">
            <a:spAutoFit/>
          </a:bodyPr>
          <a:lstStyle/>
          <a:p>
            <a:pPr algn="l" defTabSz="1016000"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Feedback, Project ideas, demands</a:t>
            </a: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6572250" y="2898775"/>
            <a:ext cx="1944688" cy="7921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85725" algn="l"/>
            <a:r>
              <a:rPr lang="de-DE" sz="1300" b="1"/>
              <a:t>Funding Opportunities</a:t>
            </a:r>
          </a:p>
          <a:p>
            <a:pPr marL="85725" algn="l"/>
            <a:r>
              <a:rPr lang="de-DE" sz="1100">
                <a:solidFill>
                  <a:schemeClr val="tx1"/>
                </a:solidFill>
              </a:rPr>
              <a:t>EU programmes e.g. ETC, </a:t>
            </a:r>
          </a:p>
          <a:p>
            <a:pPr marL="85725" algn="l"/>
            <a:r>
              <a:rPr lang="de-DE" sz="1100">
                <a:solidFill>
                  <a:schemeClr val="tx1"/>
                </a:solidFill>
              </a:rPr>
              <a:t>LIFE, FPR, …,Obj. 1 &amp; 2,</a:t>
            </a:r>
          </a:p>
          <a:p>
            <a:pPr marL="85725" algn="l"/>
            <a:r>
              <a:rPr lang="de-DE" sz="1100">
                <a:solidFill>
                  <a:schemeClr val="tx1"/>
                </a:solidFill>
              </a:rPr>
              <a:t>Foundations, others..</a:t>
            </a:r>
          </a:p>
        </p:txBody>
      </p:sp>
      <p:sp>
        <p:nvSpPr>
          <p:cNvPr id="142360" name="AutoShape 24"/>
          <p:cNvSpPr>
            <a:spLocks noChangeArrowheads="1"/>
          </p:cNvSpPr>
          <p:nvPr/>
        </p:nvSpPr>
        <p:spPr bwMode="auto">
          <a:xfrm>
            <a:off x="92075" y="3333750"/>
            <a:ext cx="1655763" cy="4302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400"/>
              <a:t>Pillar II</a:t>
            </a:r>
          </a:p>
          <a:p>
            <a:pPr algn="ctr"/>
            <a:r>
              <a:rPr lang="de-DE" sz="1400"/>
              <a:t>Priority Area 4-6</a:t>
            </a:r>
          </a:p>
        </p:txBody>
      </p:sp>
      <p:sp>
        <p:nvSpPr>
          <p:cNvPr id="142361" name="Line 25"/>
          <p:cNvSpPr>
            <a:spLocks noChangeShapeType="1"/>
          </p:cNvSpPr>
          <p:nvPr/>
        </p:nvSpPr>
        <p:spPr bwMode="auto">
          <a:xfrm>
            <a:off x="1801813" y="354965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62" name="Text Box 12"/>
          <p:cNvSpPr txBox="1">
            <a:spLocks noChangeArrowheads="1"/>
          </p:cNvSpPr>
          <p:nvPr/>
        </p:nvSpPr>
        <p:spPr bwMode="auto">
          <a:xfrm>
            <a:off x="1892300" y="3043238"/>
            <a:ext cx="110013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65" tIns="50833" rIns="101665" bIns="50833">
            <a:spAutoFit/>
          </a:bodyPr>
          <a:lstStyle/>
          <a:p>
            <a:pPr algn="l" defTabSz="1016000"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Exchange </a:t>
            </a:r>
          </a:p>
          <a:p>
            <a:pPr algn="l" defTabSz="1016000"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/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Cooperation</a:t>
            </a:r>
          </a:p>
        </p:txBody>
      </p:sp>
      <p:sp>
        <p:nvSpPr>
          <p:cNvPr id="142363" name="Line 27"/>
          <p:cNvSpPr>
            <a:spLocks noChangeShapeType="1"/>
          </p:cNvSpPr>
          <p:nvPr/>
        </p:nvSpPr>
        <p:spPr bwMode="auto">
          <a:xfrm flipV="1">
            <a:off x="4608513" y="16748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64" name="Line 28"/>
          <p:cNvSpPr>
            <a:spLocks noChangeShapeType="1"/>
          </p:cNvSpPr>
          <p:nvPr/>
        </p:nvSpPr>
        <p:spPr bwMode="auto">
          <a:xfrm>
            <a:off x="4392613" y="17478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65" name="Text Box 12"/>
          <p:cNvSpPr txBox="1">
            <a:spLocks noChangeArrowheads="1"/>
          </p:cNvSpPr>
          <p:nvPr/>
        </p:nvSpPr>
        <p:spPr bwMode="auto">
          <a:xfrm>
            <a:off x="2954338" y="1747838"/>
            <a:ext cx="13287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65" tIns="50833" rIns="101665" bIns="50833">
            <a:spAutoFit/>
          </a:bodyPr>
          <a:lstStyle/>
          <a:p>
            <a:pPr defTabSz="1016000"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Advice &amp; support</a:t>
            </a:r>
          </a:p>
          <a:p>
            <a:pPr defTabSz="1016000"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Technical Ass.</a:t>
            </a:r>
          </a:p>
        </p:txBody>
      </p:sp>
      <p:sp>
        <p:nvSpPr>
          <p:cNvPr id="142366" name="Text Box 12"/>
          <p:cNvSpPr txBox="1">
            <a:spLocks noChangeArrowheads="1"/>
          </p:cNvSpPr>
          <p:nvPr/>
        </p:nvSpPr>
        <p:spPr bwMode="auto">
          <a:xfrm>
            <a:off x="4679950" y="1819275"/>
            <a:ext cx="6683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65" tIns="50833" rIns="101665" bIns="50833">
            <a:spAutoFit/>
          </a:bodyPr>
          <a:lstStyle/>
          <a:p>
            <a:pPr algn="l" defTabSz="1016000"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Report</a:t>
            </a:r>
          </a:p>
        </p:txBody>
      </p:sp>
      <p:sp>
        <p:nvSpPr>
          <p:cNvPr id="142367" name="AutoShape 31"/>
          <p:cNvSpPr>
            <a:spLocks noChangeArrowheads="1"/>
          </p:cNvSpPr>
          <p:nvPr/>
        </p:nvSpPr>
        <p:spPr bwMode="auto">
          <a:xfrm>
            <a:off x="1676400" y="1890713"/>
            <a:ext cx="1295400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400"/>
              <a:t>Interact</a:t>
            </a:r>
          </a:p>
        </p:txBody>
      </p:sp>
      <p:sp>
        <p:nvSpPr>
          <p:cNvPr id="142368" name="Line 32"/>
          <p:cNvSpPr>
            <a:spLocks noChangeShapeType="1"/>
          </p:cNvSpPr>
          <p:nvPr/>
        </p:nvSpPr>
        <p:spPr bwMode="auto">
          <a:xfrm>
            <a:off x="5637213" y="33337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69" name="Line 33"/>
          <p:cNvSpPr>
            <a:spLocks noChangeShapeType="1"/>
          </p:cNvSpPr>
          <p:nvPr/>
        </p:nvSpPr>
        <p:spPr bwMode="auto">
          <a:xfrm>
            <a:off x="8516938" y="3333750"/>
            <a:ext cx="309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70" name="Line 34"/>
          <p:cNvSpPr>
            <a:spLocks noChangeShapeType="1"/>
          </p:cNvSpPr>
          <p:nvPr/>
        </p:nvSpPr>
        <p:spPr bwMode="auto">
          <a:xfrm flipV="1">
            <a:off x="5783263" y="3979863"/>
            <a:ext cx="100647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71" name="Line 35"/>
          <p:cNvSpPr>
            <a:spLocks noChangeShapeType="1"/>
          </p:cNvSpPr>
          <p:nvPr/>
        </p:nvSpPr>
        <p:spPr bwMode="auto">
          <a:xfrm>
            <a:off x="1820863" y="2898775"/>
            <a:ext cx="12255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 flipV="1">
            <a:off x="884238" y="2251075"/>
            <a:ext cx="7207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73" name="Line 37"/>
          <p:cNvSpPr>
            <a:spLocks noChangeShapeType="1"/>
          </p:cNvSpPr>
          <p:nvPr/>
        </p:nvSpPr>
        <p:spPr bwMode="auto">
          <a:xfrm flipV="1">
            <a:off x="2322513" y="1458913"/>
            <a:ext cx="72231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74" name="AutoShape 38"/>
          <p:cNvSpPr>
            <a:spLocks noChangeArrowheads="1"/>
          </p:cNvSpPr>
          <p:nvPr/>
        </p:nvSpPr>
        <p:spPr bwMode="auto">
          <a:xfrm>
            <a:off x="8177213" y="4051300"/>
            <a:ext cx="2376487" cy="21605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ctr"/>
            <a:r>
              <a:rPr lang="de-DE"/>
              <a:t>bottom-up</a:t>
            </a:r>
          </a:p>
        </p:txBody>
      </p:sp>
      <p:sp>
        <p:nvSpPr>
          <p:cNvPr id="142375" name="AutoShape 39"/>
          <p:cNvSpPr>
            <a:spLocks noChangeArrowheads="1"/>
          </p:cNvSpPr>
          <p:nvPr/>
        </p:nvSpPr>
        <p:spPr bwMode="auto">
          <a:xfrm rot="10800000">
            <a:off x="8229600" y="595313"/>
            <a:ext cx="2181225" cy="2016125"/>
          </a:xfrm>
          <a:prstGeom prst="triangle">
            <a:avLst>
              <a:gd name="adj" fmla="val 49528"/>
            </a:avLst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lIns="0" tIns="0" rIns="0" bIns="0"/>
          <a:lstStyle/>
          <a:p>
            <a:pPr algn="ctr"/>
            <a:r>
              <a:rPr lang="de-DE"/>
              <a:t>top-down</a:t>
            </a:r>
          </a:p>
        </p:txBody>
      </p:sp>
      <p:sp>
        <p:nvSpPr>
          <p:cNvPr id="142376" name="WordArt 40"/>
          <p:cNvSpPr>
            <a:spLocks noChangeArrowheads="1" noChangeShapeType="1" noTextEdit="1"/>
          </p:cNvSpPr>
          <p:nvPr/>
        </p:nvSpPr>
        <p:spPr bwMode="auto">
          <a:xfrm>
            <a:off x="5492750" y="450850"/>
            <a:ext cx="2355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Concepts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2377" name="WordArt 41"/>
          <p:cNvSpPr>
            <a:spLocks noChangeArrowheads="1" noChangeShapeType="1" noTextEdit="1"/>
          </p:cNvSpPr>
          <p:nvPr/>
        </p:nvSpPr>
        <p:spPr bwMode="auto">
          <a:xfrm rot="-2174806">
            <a:off x="5997575" y="42672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Impact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2378" name="WordArt 42"/>
          <p:cNvSpPr>
            <a:spLocks noChangeArrowheads="1" noChangeShapeType="1" noTextEdit="1"/>
          </p:cNvSpPr>
          <p:nvPr/>
        </p:nvSpPr>
        <p:spPr bwMode="auto">
          <a:xfrm rot="-1885201">
            <a:off x="100013" y="1208088"/>
            <a:ext cx="2498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Coordination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2379" name="Line 43"/>
          <p:cNvSpPr>
            <a:spLocks noChangeShapeType="1"/>
          </p:cNvSpPr>
          <p:nvPr/>
        </p:nvSpPr>
        <p:spPr bwMode="auto">
          <a:xfrm flipH="1">
            <a:off x="5564188" y="11715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7451" name="AutoShape 11"/>
          <p:cNvSpPr>
            <a:spLocks noChangeArrowheads="1"/>
          </p:cNvSpPr>
          <p:nvPr/>
        </p:nvSpPr>
        <p:spPr bwMode="auto">
          <a:xfrm>
            <a:off x="3097213" y="3043238"/>
            <a:ext cx="2374900" cy="58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D040"/>
              </a:gs>
              <a:gs pos="50000">
                <a:srgbClr val="DAEBAF"/>
              </a:gs>
              <a:gs pos="100000">
                <a:srgbClr val="A7D04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665" tIns="50833" rIns="101665" bIns="50833" anchor="ctr"/>
          <a:lstStyle/>
          <a:p>
            <a:pPr algn="ctr" defTabSz="1016000" eaLnBrk="1" hangingPunct="1"/>
            <a:r>
              <a:rPr lang="de-DE" sz="1200">
                <a:solidFill>
                  <a:srgbClr val="000000"/>
                </a:solidFill>
              </a:rPr>
              <a:t>Priority Area Coordinator</a:t>
            </a:r>
          </a:p>
          <a:p>
            <a:pPr algn="ctr" defTabSz="1016000" eaLnBrk="1" hangingPunct="1"/>
            <a:r>
              <a:rPr lang="de-DE" sz="1200">
                <a:solidFill>
                  <a:srgbClr val="000000"/>
                </a:solidFill>
              </a:rPr>
              <a:t>Bavaria &amp; Croatia</a:t>
            </a:r>
          </a:p>
        </p:txBody>
      </p:sp>
      <p:sp>
        <p:nvSpPr>
          <p:cNvPr id="142381" name="Oval 45"/>
          <p:cNvSpPr>
            <a:spLocks noChangeArrowheads="1"/>
          </p:cNvSpPr>
          <p:nvPr/>
        </p:nvSpPr>
        <p:spPr bwMode="auto">
          <a:xfrm>
            <a:off x="8805863" y="2682875"/>
            <a:ext cx="1295400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400" b="1"/>
              <a:t>Projects</a:t>
            </a:r>
          </a:p>
          <a:p>
            <a:pPr algn="ctr"/>
            <a:r>
              <a:rPr lang="de-DE" sz="1200">
                <a:solidFill>
                  <a:schemeClr val="tx1"/>
                </a:solidFill>
              </a:rPr>
              <a:t>Implementation </a:t>
            </a:r>
          </a:p>
          <a:p>
            <a:pPr algn="ctr"/>
            <a:r>
              <a:rPr lang="de-DE" sz="1200">
                <a:solidFill>
                  <a:schemeClr val="tx1"/>
                </a:solidFill>
              </a:rPr>
              <a:t>of Action Plan</a:t>
            </a:r>
            <a:endParaRPr lang="de-DE"/>
          </a:p>
        </p:txBody>
      </p:sp>
      <p:sp>
        <p:nvSpPr>
          <p:cNvPr id="142383" name="Oval 47"/>
          <p:cNvSpPr>
            <a:spLocks noChangeArrowheads="1"/>
          </p:cNvSpPr>
          <p:nvPr/>
        </p:nvSpPr>
        <p:spPr bwMode="auto">
          <a:xfrm>
            <a:off x="523875" y="3979863"/>
            <a:ext cx="2305050" cy="935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600"/>
              <a:t>Working Groups</a:t>
            </a:r>
          </a:p>
          <a:p>
            <a:pPr algn="ctr"/>
            <a:r>
              <a:rPr lang="de-DE" sz="1600"/>
              <a:t>Project Development</a:t>
            </a:r>
          </a:p>
        </p:txBody>
      </p:sp>
      <p:sp>
        <p:nvSpPr>
          <p:cNvPr id="142384" name="Line 48"/>
          <p:cNvSpPr>
            <a:spLocks noChangeShapeType="1"/>
          </p:cNvSpPr>
          <p:nvPr/>
        </p:nvSpPr>
        <p:spPr bwMode="auto">
          <a:xfrm>
            <a:off x="6932613" y="2682875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42385" name="Text Box 12"/>
          <p:cNvSpPr txBox="1">
            <a:spLocks noChangeArrowheads="1"/>
          </p:cNvSpPr>
          <p:nvPr/>
        </p:nvSpPr>
        <p:spPr bwMode="auto">
          <a:xfrm rot="-1575921">
            <a:off x="596900" y="2179638"/>
            <a:ext cx="13668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65" tIns="50833" rIns="101665" bIns="50833">
            <a:spAutoFit/>
          </a:bodyPr>
          <a:lstStyle/>
          <a:p>
            <a:pPr algn="ctr" defTabSz="1016000" eaLnBrk="1" hangingPunct="1"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techn. support &amp; </a:t>
            </a:r>
          </a:p>
          <a:p>
            <a:pPr algn="ctr" defTabSz="1016000" eaLnBrk="1" hangingPunct="1"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guidance</a:t>
            </a:r>
          </a:p>
        </p:txBody>
      </p:sp>
      <p:sp>
        <p:nvSpPr>
          <p:cNvPr id="142386" name="Line 50"/>
          <p:cNvSpPr>
            <a:spLocks noChangeShapeType="1"/>
          </p:cNvSpPr>
          <p:nvPr/>
        </p:nvSpPr>
        <p:spPr bwMode="auto">
          <a:xfrm>
            <a:off x="7148513" y="14589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 lIns="0" tIns="0" rIns="0" bIns="0" anchor="b"/>
          <a:lstStyle/>
          <a:p>
            <a:endParaRPr lang="ru-RU"/>
          </a:p>
        </p:txBody>
      </p:sp>
      <p:sp>
        <p:nvSpPr>
          <p:cNvPr id="17457" name="Rectangle 51"/>
          <p:cNvSpPr>
            <a:spLocks noChangeArrowheads="1"/>
          </p:cNvSpPr>
          <p:nvPr/>
        </p:nvSpPr>
        <p:spPr bwMode="auto">
          <a:xfrm>
            <a:off x="0" y="0"/>
            <a:ext cx="7839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l"/>
            <a:r>
              <a:rPr lang="en-US" b="1">
                <a:solidFill>
                  <a:srgbClr val="0086BC"/>
                </a:solidFill>
              </a:rPr>
              <a:t>Organisation Chart of PA6 – Reflection (October 2012)</a:t>
            </a:r>
          </a:p>
        </p:txBody>
      </p:sp>
      <p:pic>
        <p:nvPicPr>
          <p:cNvPr id="17458" name="Picture 53" descr="danube -header 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775" y="6324600"/>
            <a:ext cx="2447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39" grpId="0" animBg="1"/>
      <p:bldP spid="142340" grpId="0" animBg="1"/>
      <p:bldP spid="142346" grpId="0" animBg="1"/>
      <p:bldP spid="142347" grpId="0" animBg="1"/>
      <p:bldP spid="142348" grpId="0" animBg="1"/>
      <p:bldP spid="142349" grpId="0" animBg="1"/>
      <p:bldP spid="142350" grpId="0" animBg="1"/>
      <p:bldP spid="142351" grpId="0"/>
      <p:bldP spid="142352" grpId="0" animBg="1"/>
      <p:bldP spid="142353" grpId="0"/>
      <p:bldP spid="142354" grpId="0" animBg="1"/>
      <p:bldP spid="142355" grpId="0" animBg="1"/>
      <p:bldP spid="142356" grpId="0"/>
      <p:bldP spid="142357" grpId="0" animBg="1"/>
      <p:bldP spid="142358" grpId="0"/>
      <p:bldP spid="142359" grpId="0" animBg="1"/>
      <p:bldP spid="142360" grpId="0" animBg="1"/>
      <p:bldP spid="142361" grpId="0" animBg="1"/>
      <p:bldP spid="142362" grpId="0"/>
      <p:bldP spid="142363" grpId="0" animBg="1"/>
      <p:bldP spid="142364" grpId="0" animBg="1"/>
      <p:bldP spid="142365" grpId="0"/>
      <p:bldP spid="142366" grpId="0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3" grpId="0" animBg="1"/>
      <p:bldP spid="142374" grpId="0" animBg="1"/>
      <p:bldP spid="142375" grpId="0" animBg="1"/>
      <p:bldP spid="142376" grpId="0" animBg="1"/>
      <p:bldP spid="142377" grpId="0" animBg="1"/>
      <p:bldP spid="142378" grpId="0" animBg="1"/>
      <p:bldP spid="142379" grpId="0" animBg="1"/>
      <p:bldP spid="142381" grpId="0" animBg="1"/>
      <p:bldP spid="142383" grpId="0" animBg="1"/>
      <p:bldP spid="142384" grpId="0" animBg="1"/>
      <p:bldP spid="142385" grpId="0"/>
      <p:bldP spid="1423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55675"/>
            <a:ext cx="8277225" cy="4319588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2000" smtClean="0"/>
              <a:t>What can the PAC do for you?</a:t>
            </a:r>
            <a:endParaRPr lang="de-DE" sz="2000" smtClean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de-DE" sz="2000" smtClean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de-DE" sz="2000" smtClean="0"/>
              <a:t>Policy level</a:t>
            </a:r>
            <a:endParaRPr lang="hr-HR" sz="2000" smtClean="0"/>
          </a:p>
          <a:p>
            <a:pPr>
              <a:lnSpc>
                <a:spcPct val="80000"/>
              </a:lnSpc>
            </a:pPr>
            <a:r>
              <a:rPr lang="en-US" sz="1800" smtClean="0"/>
              <a:t>Establish policy discussions and policy development on PA6-related issues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Make policy level aware of specific projects and potential or open conflicts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Monitor and report to the Commission on the progress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n-US" sz="1800" smtClean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1800" smtClean="0"/>
              <a:t>Project Level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Identify Project Leaders and assist them in order to facilitate the implementation of projects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Seek for available funding opportunities </a:t>
            </a:r>
            <a:r>
              <a:rPr lang="hr-HR" sz="1800" smtClean="0"/>
              <a:t>and </a:t>
            </a:r>
            <a:r>
              <a:rPr lang="en-US" sz="1800" smtClean="0"/>
              <a:t>make full use of already existing sources of information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Identify new project ideas and track on-going projects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Coordination with other Priority Areas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Ensure communication and visibility of results, promote public awareness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Monitor and report to the Commission on the progress</a:t>
            </a:r>
            <a:endParaRPr lang="hr-HR" sz="1800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6140450"/>
            <a:ext cx="10553700" cy="109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05537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de-DE"/>
              <a:t>   </a:t>
            </a:r>
            <a:r>
              <a:rPr lang="de-DE" sz="2000" b="1"/>
              <a:t>Tasks of the Priority Area Coordinators</a:t>
            </a:r>
          </a:p>
        </p:txBody>
      </p:sp>
      <p:pic>
        <p:nvPicPr>
          <p:cNvPr id="18437" name="Picture 6" descr="ugv_din_a4_quer"/>
          <p:cNvPicPr>
            <a:picLocks noChangeAspect="1" noChangeArrowheads="1"/>
          </p:cNvPicPr>
          <p:nvPr/>
        </p:nvPicPr>
        <p:blipFill>
          <a:blip r:embed="rId2"/>
          <a:srcRect l="53764"/>
          <a:stretch>
            <a:fillRect/>
          </a:stretch>
        </p:blipFill>
        <p:spPr bwMode="auto">
          <a:xfrm>
            <a:off x="1028700" y="6251575"/>
            <a:ext cx="2879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ugv_din_a4_quer"/>
          <p:cNvPicPr>
            <a:picLocks noChangeAspect="1" noChangeArrowheads="1"/>
          </p:cNvPicPr>
          <p:nvPr/>
        </p:nvPicPr>
        <p:blipFill>
          <a:blip r:embed="rId3"/>
          <a:srcRect r="86819"/>
          <a:stretch>
            <a:fillRect/>
          </a:stretch>
        </p:blipFill>
        <p:spPr bwMode="auto">
          <a:xfrm>
            <a:off x="0" y="6256338"/>
            <a:ext cx="8540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danube -header 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775" y="6324600"/>
            <a:ext cx="2447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0086BC"/>
      </a:dk2>
      <a:lt2>
        <a:srgbClr val="5E574E"/>
      </a:lt2>
      <a:accent1>
        <a:srgbClr val="F955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BB4AA"/>
      </a:accent5>
      <a:accent6>
        <a:srgbClr val="E7B900"/>
      </a:accent6>
      <a:hlink>
        <a:srgbClr val="00F5FF"/>
      </a:hlink>
      <a:folHlink>
        <a:srgbClr val="8080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1011</Words>
  <Application>Microsoft PowerPoint</Application>
  <PresentationFormat>Произвольный</PresentationFormat>
  <Paragraphs>166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Symbol</vt:lpstr>
      <vt:lpstr>Wingdings</vt:lpstr>
      <vt:lpstr>Times New Roman</vt:lpstr>
      <vt:lpstr>Standarddesign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Chef</dc:creator>
  <cp:lastModifiedBy>User</cp:lastModifiedBy>
  <cp:revision>113</cp:revision>
  <cp:lastPrinted>2001-09-05T08:06:53Z</cp:lastPrinted>
  <dcterms:created xsi:type="dcterms:W3CDTF">2002-06-11T07:23:12Z</dcterms:created>
  <dcterms:modified xsi:type="dcterms:W3CDTF">2019-09-11T14:00:13Z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ISAutor">
    <vt:lpwstr/>
  </property>
</Properties>
</file>