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42"/>
  </p:notesMasterIdLst>
  <p:sldIdLst>
    <p:sldId id="256" r:id="rId3"/>
    <p:sldId id="349" r:id="rId4"/>
    <p:sldId id="401" r:id="rId5"/>
    <p:sldId id="390" r:id="rId6"/>
    <p:sldId id="343" r:id="rId7"/>
    <p:sldId id="394" r:id="rId8"/>
    <p:sldId id="377" r:id="rId9"/>
    <p:sldId id="350" r:id="rId10"/>
    <p:sldId id="344" r:id="rId11"/>
    <p:sldId id="402" r:id="rId12"/>
    <p:sldId id="346" r:id="rId13"/>
    <p:sldId id="404" r:id="rId14"/>
    <p:sldId id="387" r:id="rId15"/>
    <p:sldId id="369" r:id="rId16"/>
    <p:sldId id="370" r:id="rId17"/>
    <p:sldId id="378" r:id="rId18"/>
    <p:sldId id="374" r:id="rId19"/>
    <p:sldId id="384" r:id="rId20"/>
    <p:sldId id="332" r:id="rId21"/>
    <p:sldId id="410" r:id="rId22"/>
    <p:sldId id="301" r:id="rId23"/>
    <p:sldId id="395" r:id="rId24"/>
    <p:sldId id="411" r:id="rId25"/>
    <p:sldId id="359" r:id="rId26"/>
    <p:sldId id="385" r:id="rId27"/>
    <p:sldId id="396" r:id="rId28"/>
    <p:sldId id="380" r:id="rId29"/>
    <p:sldId id="381" r:id="rId30"/>
    <p:sldId id="361" r:id="rId31"/>
    <p:sldId id="304" r:id="rId32"/>
    <p:sldId id="358" r:id="rId33"/>
    <p:sldId id="409" r:id="rId34"/>
    <p:sldId id="405" r:id="rId35"/>
    <p:sldId id="407" r:id="rId36"/>
    <p:sldId id="363" r:id="rId37"/>
    <p:sldId id="365" r:id="rId38"/>
    <p:sldId id="367" r:id="rId39"/>
    <p:sldId id="391" r:id="rId40"/>
    <p:sldId id="293" r:id="rId41"/>
  </p:sldIdLst>
  <p:sldSz cx="9144000" cy="6858000" type="screen4x3"/>
  <p:notesSz cx="6858000" cy="9144000"/>
  <p:defaultTextStyle>
    <a:defPPr>
      <a:defRPr lang="hu-H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99FF"/>
    <a:srgbClr val="A69765"/>
    <a:srgbClr val="A29061"/>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69" d="100"/>
          <a:sy n="69" d="100"/>
        </p:scale>
        <p:origin x="-546" y="-108"/>
      </p:cViewPr>
      <p:guideLst>
        <p:guide orient="horz" pos="2160"/>
        <p:guide pos="2880"/>
      </p:guideLst>
    </p:cSldViewPr>
  </p:slideViewPr>
  <p:notesTextViewPr>
    <p:cViewPr>
      <p:scale>
        <a:sx n="100" d="100"/>
        <a:sy n="100" d="100"/>
      </p:scale>
      <p:origin x="0" y="0"/>
    </p:cViewPr>
  </p:notesTextViewPr>
  <p:notesViewPr>
    <p:cSldViewPr>
      <p:cViewPr varScale="1">
        <p:scale>
          <a:sx n="82" d="100"/>
          <a:sy n="82" d="100"/>
        </p:scale>
        <p:origin x="-2064" y="-90"/>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hu-H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D97AA295-1A6A-4A86-AB7A-07D5DBABAA41}" type="datetimeFigureOut">
              <a:rPr lang="hu-HU"/>
              <a:pPr>
                <a:defRPr/>
              </a:pPr>
              <a:t>2019. 09. 11.</a:t>
            </a:fld>
            <a:endParaRPr lang="hu-H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hu-HU"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hu-HU" noProof="0"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hu-H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C461B6CE-8349-4D18-8CEA-DA1287D47424}" type="slidenum">
              <a:rPr lang="hu-HU"/>
              <a:pPr>
                <a:defRPr/>
              </a:pPr>
              <a:t>‹#›</a:t>
            </a:fld>
            <a:endParaRPr lang="hu-H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Diakép helye 1"/>
          <p:cNvSpPr>
            <a:spLocks noGrp="1" noRot="1" noChangeAspect="1" noTextEdit="1"/>
          </p:cNvSpPr>
          <p:nvPr>
            <p:ph type="sldImg"/>
          </p:nvPr>
        </p:nvSpPr>
        <p:spPr bwMode="auto">
          <a:noFill/>
          <a:ln>
            <a:solidFill>
              <a:srgbClr val="000000"/>
            </a:solidFill>
            <a:miter lim="800000"/>
            <a:headEnd/>
            <a:tailEnd/>
          </a:ln>
        </p:spPr>
      </p:sp>
      <p:sp>
        <p:nvSpPr>
          <p:cNvPr id="47107" name="Jegyzetek helye 2"/>
          <p:cNvSpPr>
            <a:spLocks noGrp="1"/>
          </p:cNvSpPr>
          <p:nvPr>
            <p:ph type="body" idx="1"/>
          </p:nvPr>
        </p:nvSpPr>
        <p:spPr bwMode="auto">
          <a:noFill/>
        </p:spPr>
        <p:txBody>
          <a:bodyPr wrap="square" numCol="1" anchor="t" anchorCtr="0" compatLnSpc="1">
            <a:prstTxWarp prst="textNoShape">
              <a:avLst/>
            </a:prstTxWarp>
          </a:bodyPr>
          <a:lstStyle/>
          <a:p>
            <a:endParaRPr lang="hu-HU" smtClean="0"/>
          </a:p>
        </p:txBody>
      </p:sp>
      <p:sp>
        <p:nvSpPr>
          <p:cNvPr id="4" name="Dia számának helye 3"/>
          <p:cNvSpPr>
            <a:spLocks noGrp="1"/>
          </p:cNvSpPr>
          <p:nvPr>
            <p:ph type="sldNum" sz="quarter" idx="5"/>
          </p:nvPr>
        </p:nvSpPr>
        <p:spPr/>
        <p:txBody>
          <a:bodyPr/>
          <a:lstStyle/>
          <a:p>
            <a:pPr>
              <a:defRPr/>
            </a:pPr>
            <a:fld id="{66D4DF99-927E-4B31-B280-079F3D02EF87}" type="slidenum">
              <a:rPr lang="hu-HU" smtClean="0"/>
              <a:pPr>
                <a:defRPr/>
              </a:pPr>
              <a:t>4</a:t>
            </a:fld>
            <a:endParaRPr lang="hu-H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FEF2E12-4871-4741-9C63-F6AA2B3C11DD}" type="slidenum">
              <a:rPr lang="hu-HU"/>
              <a:pPr>
                <a:defRPr/>
              </a:pPr>
              <a:t>25</a:t>
            </a:fld>
            <a:endParaRPr lang="hu-HU"/>
          </a:p>
        </p:txBody>
      </p:sp>
      <p:sp>
        <p:nvSpPr>
          <p:cNvPr id="573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7348"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hu-HU"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3A22A31-0772-450B-B66C-4AAAFE69BC17}" type="slidenum">
              <a:rPr lang="hu-HU"/>
              <a:pPr>
                <a:defRPr/>
              </a:pPr>
              <a:t>30</a:t>
            </a:fld>
            <a:endParaRPr lang="hu-HU"/>
          </a:p>
        </p:txBody>
      </p:sp>
      <p:sp>
        <p:nvSpPr>
          <p:cNvPr id="583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8372"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hu-HU"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p:txBody>
          <a:bodyPr/>
          <a:lstStyle/>
          <a:p>
            <a:pPr>
              <a:defRPr/>
            </a:pPr>
            <a:fld id="{3BDF93D6-427B-4B7E-B389-4A456C9A456B}" type="slidenum">
              <a:rPr lang="de-DE"/>
              <a:pPr>
                <a:defRPr/>
              </a:pPr>
              <a:t>32</a:t>
            </a:fld>
            <a:endParaRPr lang="de-DE"/>
          </a:p>
        </p:txBody>
      </p:sp>
      <p:sp>
        <p:nvSpPr>
          <p:cNvPr id="593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939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smtClean="0"/>
              <a:t>Migratory fish species, such as sturgeons or Danube Salmon, are good indicators of the ecological condition of the entire Danube River Basin.  The Danube itself as well as its tributaries are key migration routes. Through test sites and best practice cases, the ICPDR fosters the development of fish passes, wetland reconnection and habitat protection. This has a positive effect not only on fish populations, but also on landscape diversity and biodiversity.</a:t>
            </a:r>
            <a:endParaRPr lang="en-GB"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0419" name="Rectangle 3"/>
          <p:cNvSpPr>
            <a:spLocks noGrp="1" noChangeArrowheads="1"/>
          </p:cNvSpPr>
          <p:nvPr>
            <p:ph type="body" idx="1"/>
          </p:nvPr>
        </p:nvSpPr>
        <p:spPr bwMode="auto">
          <a:xfrm>
            <a:off x="914400" y="4346575"/>
            <a:ext cx="5029200" cy="4111625"/>
          </a:xfrm>
          <a:noFill/>
        </p:spPr>
        <p:txBody>
          <a:bodyPr wrap="square" numCol="1" anchor="t" anchorCtr="0" compatLnSpc="1">
            <a:prstTxWarp prst="textNoShape">
              <a:avLst/>
            </a:prstTxWarp>
          </a:bodyPr>
          <a:lstStyle/>
          <a:p>
            <a:endParaRPr lang="en-US" smtClean="0">
              <a:latin typeface="Times"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TextEdit="1"/>
          </p:cNvSpPr>
          <p:nvPr>
            <p:ph type="sldImg"/>
          </p:nvPr>
        </p:nvSpPr>
        <p:spPr bwMode="auto">
          <a:xfrm>
            <a:off x="1144588" y="685800"/>
            <a:ext cx="4573587" cy="3429000"/>
          </a:xfrm>
          <a:noFill/>
          <a:ln>
            <a:solidFill>
              <a:srgbClr val="000000"/>
            </a:solidFill>
            <a:miter lim="800000"/>
            <a:headEnd/>
            <a:tailEnd/>
          </a:ln>
        </p:spPr>
      </p:sp>
      <p:sp>
        <p:nvSpPr>
          <p:cNvPr id="48131" name="Rectangle 3"/>
          <p:cNvSpPr>
            <a:spLocks noGrp="1"/>
          </p:cNvSpPr>
          <p:nvPr>
            <p:ph type="body" idx="1"/>
          </p:nvPr>
        </p:nvSpPr>
        <p:spPr bwMode="auto">
          <a:xfrm>
            <a:off x="914400" y="4346575"/>
            <a:ext cx="5029200" cy="4111625"/>
          </a:xfrm>
          <a:noFill/>
        </p:spPr>
        <p:txBody>
          <a:bodyPr wrap="square" numCol="1" anchor="t" anchorCtr="0" compatLnSpc="1">
            <a:prstTxWarp prst="textNoShape">
              <a:avLst/>
            </a:prstTxWarp>
          </a:bodyPr>
          <a:lstStyle/>
          <a:p>
            <a:r>
              <a:rPr lang="en-US" smtClean="0">
                <a:cs typeface="Times New Roman" pitchFamily="18" charset="0"/>
              </a:rPr>
              <a:t>Despite the differences the countries signed the DRPC in 1994.</a:t>
            </a:r>
            <a:endParaRPr lang="en-GB"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p:txBody>
          <a:bodyPr/>
          <a:lstStyle/>
          <a:p>
            <a:pPr>
              <a:defRPr/>
            </a:pPr>
            <a:fld id="{4015C7A2-53CA-4186-9968-FD8CD2E4CDDD}" type="slidenum">
              <a:rPr lang="de-DE"/>
              <a:pPr>
                <a:defRPr/>
              </a:pPr>
              <a:t>10</a:t>
            </a:fld>
            <a:endParaRPr lang="de-DE"/>
          </a:p>
        </p:txBody>
      </p:sp>
      <p:sp>
        <p:nvSpPr>
          <p:cNvPr id="491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91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smtClean="0"/>
              <a:t>The ICPDR consists of the delegations of its contracting parties and the EU. This panel meets twice a year, once in December, once in June. It is supported in operative issues by the permanent secretariat, which has about 12 members of staff. In addition, there are currently seven expert groups and several task groups for specific topics. The expert groups draw their members from the contracting parties, typically the relevant ministries of countries. Expert groups meet twice or three times a year. </a:t>
            </a:r>
            <a:endParaRPr lang="en-GB"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4EC36CA-A051-4B0A-ACDE-677DED476201}" type="slidenum">
              <a:rPr lang="de-DE"/>
              <a:pPr>
                <a:defRPr/>
              </a:pPr>
              <a:t>11</a:t>
            </a:fld>
            <a:endParaRPr lang="de-DE"/>
          </a:p>
        </p:txBody>
      </p:sp>
      <p:sp>
        <p:nvSpPr>
          <p:cNvPr id="50179" name="Rectangle 2"/>
          <p:cNvSpPr>
            <a:spLocks noGrp="1" noRot="1" noChangeAspect="1" noChangeArrowheads="1" noTextEdit="1"/>
          </p:cNvSpPr>
          <p:nvPr>
            <p:ph type="sldImg"/>
          </p:nvPr>
        </p:nvSpPr>
        <p:spPr bwMode="auto">
          <a:xfrm>
            <a:off x="1168400" y="720725"/>
            <a:ext cx="4522788" cy="3390900"/>
          </a:xfrm>
          <a:noFill/>
          <a:ln>
            <a:solidFill>
              <a:srgbClr val="000000"/>
            </a:solidFill>
            <a:miter lim="800000"/>
            <a:headEnd/>
            <a:tailEnd/>
          </a:ln>
        </p:spPr>
      </p:sp>
      <p:sp>
        <p:nvSpPr>
          <p:cNvPr id="50180" name="Rectangle 3"/>
          <p:cNvSpPr>
            <a:spLocks noGrp="1" noChangeArrowheads="1"/>
          </p:cNvSpPr>
          <p:nvPr>
            <p:ph type="body" idx="1"/>
          </p:nvPr>
        </p:nvSpPr>
        <p:spPr bwMode="auto">
          <a:xfrm>
            <a:off x="915988" y="4325938"/>
            <a:ext cx="5026025" cy="4111625"/>
          </a:xfrm>
          <a:noFill/>
        </p:spPr>
        <p:txBody>
          <a:bodyPr wrap="square" numCol="1" anchor="t" anchorCtr="0" compatLnSpc="1">
            <a:prstTxWarp prst="textNoShape">
              <a:avLst/>
            </a:prstTxWarp>
          </a:bodyPr>
          <a:lstStyle/>
          <a:p>
            <a:r>
              <a:rPr lang="en-GB" smtClean="0"/>
              <a:t>Wide range of observers</a:t>
            </a:r>
          </a:p>
          <a:p>
            <a:r>
              <a:rPr lang="en-GB" smtClean="0"/>
              <a:t>17 spanning from NGOs, business associations, scientific institutions</a:t>
            </a:r>
          </a:p>
          <a:p>
            <a:endParaRPr lang="en-GB" smtClean="0"/>
          </a:p>
          <a:p>
            <a:r>
              <a:rPr lang="en-GB" smtClean="0"/>
              <a:t>We spent a lot of effort in the last years to enhance the cooperation and to establish good working relation with stakeholder groups – actually based on a stakeholder analysis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bwMode="auto">
          <a:xfrm>
            <a:off x="1149350" y="685800"/>
            <a:ext cx="4568825" cy="3427413"/>
          </a:xfrm>
          <a:noFill/>
          <a:ln>
            <a:solidFill>
              <a:srgbClr val="000000"/>
            </a:solidFill>
            <a:miter lim="800000"/>
            <a:headEnd/>
            <a:tailEnd/>
          </a:ln>
        </p:spPr>
      </p:sp>
      <p:sp>
        <p:nvSpPr>
          <p:cNvPr id="51203" name="Rectangle 3"/>
          <p:cNvSpPr>
            <a:spLocks noGrp="1" noChangeArrowheads="1"/>
          </p:cNvSpPr>
          <p:nvPr>
            <p:ph type="body" idx="1"/>
          </p:nvPr>
        </p:nvSpPr>
        <p:spPr bwMode="auto">
          <a:xfrm>
            <a:off x="915988" y="4344988"/>
            <a:ext cx="5026025" cy="4113212"/>
          </a:xfrm>
          <a:noFill/>
        </p:spPr>
        <p:txBody>
          <a:bodyPr wrap="square" numCol="1" anchor="t" anchorCtr="0" compatLnSpc="1">
            <a:prstTxWarp prst="textNoShape">
              <a:avLst/>
            </a:prstTxWarp>
          </a:bodyPr>
          <a:lstStyle/>
          <a:p>
            <a:endParaRPr lang="en-GB" smtClean="0">
              <a:latin typeface="Times"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bwMode="auto">
          <a:xfrm>
            <a:off x="1149350" y="685800"/>
            <a:ext cx="4568825" cy="3427413"/>
          </a:xfrm>
          <a:noFill/>
          <a:ln>
            <a:solidFill>
              <a:srgbClr val="000000"/>
            </a:solidFill>
            <a:miter lim="800000"/>
            <a:headEnd/>
            <a:tailEnd/>
          </a:ln>
        </p:spPr>
      </p:sp>
      <p:sp>
        <p:nvSpPr>
          <p:cNvPr id="52227" name="Rectangle 3"/>
          <p:cNvSpPr>
            <a:spLocks noGrp="1" noChangeArrowheads="1"/>
          </p:cNvSpPr>
          <p:nvPr>
            <p:ph type="body" idx="1"/>
          </p:nvPr>
        </p:nvSpPr>
        <p:spPr bwMode="auto">
          <a:xfrm>
            <a:off x="915988" y="4344988"/>
            <a:ext cx="5026025" cy="4113212"/>
          </a:xfrm>
          <a:noFill/>
        </p:spPr>
        <p:txBody>
          <a:bodyPr wrap="square" numCol="1" anchor="t" anchorCtr="0" compatLnSpc="1">
            <a:prstTxWarp prst="textNoShape">
              <a:avLst/>
            </a:prstTxWarp>
          </a:bodyPr>
          <a:lstStyle/>
          <a:p>
            <a:endParaRPr lang="en-GB" smtClean="0">
              <a:latin typeface="Times"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Diakép helye 1"/>
          <p:cNvSpPr>
            <a:spLocks noGrp="1" noRot="1" noChangeAspect="1" noTextEdit="1"/>
          </p:cNvSpPr>
          <p:nvPr>
            <p:ph type="sldImg"/>
          </p:nvPr>
        </p:nvSpPr>
        <p:spPr bwMode="auto">
          <a:noFill/>
          <a:ln>
            <a:solidFill>
              <a:srgbClr val="000000"/>
            </a:solidFill>
            <a:miter lim="800000"/>
            <a:headEnd/>
            <a:tailEnd/>
          </a:ln>
        </p:spPr>
      </p:sp>
      <p:sp>
        <p:nvSpPr>
          <p:cNvPr id="54275" name="Jegyzetek helye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Municipalities generate around 60% of the wastewater discharge in the Danube River Basin, and much of this wastewater is released into rivers not sufficiently treated. Inadequate treatment of municipal wastewater has been identified a severe problem in the Danube River Basin. Among other measures, the ICPDR encourages that more nutrients are removed from municipal wastewaters in wastewater treatment plants and water pollution from landfills must be prevented. Until 2015, many plants will be modernised or newly built according to the River Basin Management Plan.</a:t>
            </a:r>
            <a:endParaRPr lang="hu-HU" smtClean="0"/>
          </a:p>
        </p:txBody>
      </p:sp>
      <p:sp>
        <p:nvSpPr>
          <p:cNvPr id="34820" name="Dia számának helye 3"/>
          <p:cNvSpPr>
            <a:spLocks noGrp="1"/>
          </p:cNvSpPr>
          <p:nvPr>
            <p:ph type="sldNum" sz="quarter" idx="5"/>
          </p:nvPr>
        </p:nvSpPr>
        <p:spPr/>
        <p:txBody>
          <a:bodyPr/>
          <a:lstStyle/>
          <a:p>
            <a:pPr>
              <a:defRPr/>
            </a:pPr>
            <a:fld id="{08E787AE-540A-4AC7-9603-884510495872}" type="slidenum">
              <a:rPr lang="de-DE"/>
              <a:pPr>
                <a:defRPr/>
              </a:pPr>
              <a:t>20</a:t>
            </a:fld>
            <a:endParaRPr 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F3CFB67-D670-4FCB-807D-CA5F4478E88F}" type="slidenum">
              <a:rPr lang="hu-HU"/>
              <a:pPr>
                <a:defRPr/>
              </a:pPr>
              <a:t>21</a:t>
            </a:fld>
            <a:endParaRPr lang="hu-HU"/>
          </a:p>
        </p:txBody>
      </p:sp>
      <p:sp>
        <p:nvSpPr>
          <p:cNvPr id="552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530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hu-HU"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8F2A287-FA37-42FE-BB59-003FFA65A261}" type="slidenum">
              <a:rPr lang="hu-HU"/>
              <a:pPr>
                <a:defRPr/>
              </a:pPr>
              <a:t>23</a:t>
            </a:fld>
            <a:endParaRPr lang="hu-HU"/>
          </a:p>
        </p:txBody>
      </p:sp>
      <p:sp>
        <p:nvSpPr>
          <p:cNvPr id="563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6324"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hu-HU"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lap">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178759"/>
            <a:ext cx="7772400" cy="1470025"/>
          </a:xfrm>
        </p:spPr>
        <p:txBody>
          <a:bodyPr>
            <a:normAutofit/>
          </a:bodyPr>
          <a:lstStyle>
            <a:lvl1pPr>
              <a:defRPr sz="3000">
                <a:solidFill>
                  <a:srgbClr val="A69765"/>
                </a:solidFill>
                <a:latin typeface="Times New Roman" pitchFamily="18" charset="0"/>
                <a:cs typeface="Times New Roman" pitchFamily="18" charset="0"/>
              </a:defRPr>
            </a:lvl1pPr>
          </a:lstStyle>
          <a:p>
            <a:r>
              <a:rPr lang="en-US" dirty="0" smtClean="0"/>
              <a:t>Click to edit Master title style</a:t>
            </a:r>
            <a:endParaRPr lang="hu-HU" dirty="0"/>
          </a:p>
        </p:txBody>
      </p:sp>
      <p:sp>
        <p:nvSpPr>
          <p:cNvPr id="3" name="Subtitle 2"/>
          <p:cNvSpPr>
            <a:spLocks noGrp="1"/>
          </p:cNvSpPr>
          <p:nvPr>
            <p:ph type="subTitle" idx="1"/>
          </p:nvPr>
        </p:nvSpPr>
        <p:spPr>
          <a:xfrm>
            <a:off x="1371600" y="4786322"/>
            <a:ext cx="6400800" cy="1357298"/>
          </a:xfrm>
        </p:spPr>
        <p:txBody>
          <a:bodyPr>
            <a:normAutofit/>
          </a:bodyPr>
          <a:lstStyle>
            <a:lvl1pPr marL="0" indent="0" algn="ctr">
              <a:buNone/>
              <a:defRPr sz="1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hu-HU" dirty="0" smtClean="0"/>
          </a:p>
        </p:txBody>
      </p:sp>
      <p:sp>
        <p:nvSpPr>
          <p:cNvPr id="4" name="Date Placeholder 3"/>
          <p:cNvSpPr>
            <a:spLocks noGrp="1"/>
          </p:cNvSpPr>
          <p:nvPr>
            <p:ph type="dt" sz="half" idx="10"/>
          </p:nvPr>
        </p:nvSpPr>
        <p:spPr/>
        <p:txBody>
          <a:bodyPr/>
          <a:lstStyle>
            <a:lvl1pPr>
              <a:defRPr/>
            </a:lvl1pPr>
          </a:lstStyle>
          <a:p>
            <a:pPr>
              <a:defRPr/>
            </a:pPr>
            <a:fld id="{CB43588C-E832-4710-BFBF-1EDC2AC61C83}" type="datetimeFigureOut">
              <a:rPr lang="hu-HU"/>
              <a:pPr>
                <a:defRPr/>
              </a:pPr>
              <a:t>2019. 09. 11.</a:t>
            </a:fld>
            <a:endParaRPr lang="hu-HU"/>
          </a:p>
        </p:txBody>
      </p:sp>
      <p:sp>
        <p:nvSpPr>
          <p:cNvPr id="5" name="Footer Placeholder 4"/>
          <p:cNvSpPr>
            <a:spLocks noGrp="1"/>
          </p:cNvSpPr>
          <p:nvPr>
            <p:ph type="ftr" sz="quarter" idx="11"/>
          </p:nvPr>
        </p:nvSpPr>
        <p:spPr/>
        <p:txBody>
          <a:bodyPr/>
          <a:lstStyle>
            <a:lvl1pPr>
              <a:defRPr/>
            </a:lvl1pPr>
          </a:lstStyle>
          <a:p>
            <a:pPr>
              <a:defRPr/>
            </a:pPr>
            <a:endParaRPr lang="hu-HU"/>
          </a:p>
        </p:txBody>
      </p:sp>
      <p:sp>
        <p:nvSpPr>
          <p:cNvPr id="6" name="Slide Number Placeholder 5"/>
          <p:cNvSpPr>
            <a:spLocks noGrp="1"/>
          </p:cNvSpPr>
          <p:nvPr>
            <p:ph type="sldNum" sz="quarter" idx="12"/>
          </p:nvPr>
        </p:nvSpPr>
        <p:spPr>
          <a:xfrm>
            <a:off x="6740525" y="6089650"/>
            <a:ext cx="2133600" cy="365125"/>
          </a:xfrm>
        </p:spPr>
        <p:txBody>
          <a:bodyPr/>
          <a:lstStyle>
            <a:lvl1pPr>
              <a:defRPr sz="1000">
                <a:solidFill>
                  <a:srgbClr val="A69765"/>
                </a:solidFill>
                <a:latin typeface="Times New Roman" pitchFamily="18" charset="0"/>
                <a:cs typeface="Times New Roman" pitchFamily="18" charset="0"/>
              </a:defRPr>
            </a:lvl1pPr>
          </a:lstStyle>
          <a:p>
            <a:pPr>
              <a:defRPr/>
            </a:pPr>
            <a:fld id="{68988F8A-78A3-43ED-8B68-1246362B724E}" type="slidenum">
              <a:rPr lang="hu-HU"/>
              <a:pPr>
                <a:defRPr/>
              </a:pPr>
              <a:t>‹#›</a:t>
            </a:fld>
            <a:endParaRPr lang="hu-H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ate Placeholder 3"/>
          <p:cNvSpPr>
            <a:spLocks noGrp="1"/>
          </p:cNvSpPr>
          <p:nvPr>
            <p:ph type="dt" sz="half" idx="10"/>
          </p:nvPr>
        </p:nvSpPr>
        <p:spPr/>
        <p:txBody>
          <a:bodyPr/>
          <a:lstStyle>
            <a:lvl1pPr>
              <a:defRPr/>
            </a:lvl1pPr>
          </a:lstStyle>
          <a:p>
            <a:pPr>
              <a:defRPr/>
            </a:pPr>
            <a:fld id="{8B3878C2-F6AD-4DB9-B205-45BCA63783B5}" type="datetimeFigureOut">
              <a:rPr lang="hu-HU"/>
              <a:pPr>
                <a:defRPr/>
              </a:pPr>
              <a:t>2019. 09. 11.</a:t>
            </a:fld>
            <a:endParaRPr lang="hu-HU"/>
          </a:p>
        </p:txBody>
      </p:sp>
      <p:sp>
        <p:nvSpPr>
          <p:cNvPr id="6" name="Footer Placeholder 4"/>
          <p:cNvSpPr>
            <a:spLocks noGrp="1"/>
          </p:cNvSpPr>
          <p:nvPr>
            <p:ph type="ftr" sz="quarter" idx="11"/>
          </p:nvPr>
        </p:nvSpPr>
        <p:spPr/>
        <p:txBody>
          <a:bodyPr/>
          <a:lstStyle>
            <a:lvl1pPr>
              <a:defRPr/>
            </a:lvl1pPr>
          </a:lstStyle>
          <a:p>
            <a:pPr>
              <a:defRPr/>
            </a:pPr>
            <a:endParaRPr lang="hu-H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első oldal 1">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28736"/>
            <a:ext cx="7772400" cy="1285884"/>
          </a:xfrm>
        </p:spPr>
        <p:txBody>
          <a:bodyPr anchor="t">
            <a:normAutofit/>
          </a:bodyPr>
          <a:lstStyle>
            <a:lvl1pPr>
              <a:defRPr sz="3000">
                <a:solidFill>
                  <a:srgbClr val="A69765"/>
                </a:solidFill>
                <a:latin typeface="Times New Roman" pitchFamily="18" charset="0"/>
                <a:cs typeface="Times New Roman" pitchFamily="18" charset="0"/>
              </a:defRPr>
            </a:lvl1pPr>
          </a:lstStyle>
          <a:p>
            <a:r>
              <a:rPr lang="en-US" dirty="0" smtClean="0"/>
              <a:t>Click to edit Master title style</a:t>
            </a:r>
            <a:endParaRPr lang="hu-HU" dirty="0"/>
          </a:p>
        </p:txBody>
      </p:sp>
      <p:sp>
        <p:nvSpPr>
          <p:cNvPr id="3" name="Subtitle 2"/>
          <p:cNvSpPr>
            <a:spLocks noGrp="1"/>
          </p:cNvSpPr>
          <p:nvPr>
            <p:ph type="subTitle" idx="1"/>
          </p:nvPr>
        </p:nvSpPr>
        <p:spPr>
          <a:xfrm>
            <a:off x="1371600" y="2786058"/>
            <a:ext cx="6400800" cy="714380"/>
          </a:xfrm>
        </p:spPr>
        <p:txBody>
          <a:bodyPr>
            <a:normAutofit/>
          </a:bodyPr>
          <a:lstStyle>
            <a:lvl1pPr marL="0" indent="0" algn="ctr">
              <a:buNone/>
              <a:defRPr sz="180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hu-HU" dirty="0"/>
          </a:p>
        </p:txBody>
      </p:sp>
      <p:sp>
        <p:nvSpPr>
          <p:cNvPr id="8" name="Content Placeholder 4"/>
          <p:cNvSpPr>
            <a:spLocks noGrp="1"/>
          </p:cNvSpPr>
          <p:nvPr>
            <p:ph idx="13"/>
          </p:nvPr>
        </p:nvSpPr>
        <p:spPr bwMode="auto">
          <a:xfrm>
            <a:off x="785786" y="3571876"/>
            <a:ext cx="7572428" cy="1143008"/>
          </a:xfrm>
          <a:noFill/>
          <a:ln>
            <a:miter lim="800000"/>
            <a:headEnd/>
            <a:tailEnd/>
          </a:ln>
        </p:spPr>
        <p:txBody>
          <a:bodyPr>
            <a:normAutofit/>
          </a:bodyPr>
          <a:lstStyle>
            <a:lvl1pPr>
              <a:buNone/>
              <a:defRPr sz="1400">
                <a:latin typeface="Arial" pitchFamily="34" charset="0"/>
                <a:cs typeface="Arial" pitchFamily="34" charset="0"/>
              </a:defRPr>
            </a:lvl1pPr>
          </a:lstStyle>
          <a:p>
            <a:endParaRPr lang="hu-HU" dirty="0" smtClean="0"/>
          </a:p>
        </p:txBody>
      </p:sp>
      <p:sp>
        <p:nvSpPr>
          <p:cNvPr id="9" name="Content Placeholder 4"/>
          <p:cNvSpPr>
            <a:spLocks noGrp="1"/>
          </p:cNvSpPr>
          <p:nvPr>
            <p:ph idx="14"/>
          </p:nvPr>
        </p:nvSpPr>
        <p:spPr bwMode="auto">
          <a:xfrm>
            <a:off x="785786" y="4786322"/>
            <a:ext cx="7572428" cy="1000132"/>
          </a:xfrm>
          <a:noFill/>
          <a:ln>
            <a:miter lim="800000"/>
            <a:headEnd/>
            <a:tailEnd/>
          </a:ln>
        </p:spPr>
        <p:txBody>
          <a:bodyPr>
            <a:normAutofit/>
          </a:bodyPr>
          <a:lstStyle>
            <a:lvl1pPr algn="l">
              <a:buFont typeface="+mj-lt"/>
              <a:buAutoNum type="arabicPeriod"/>
              <a:defRPr sz="1400">
                <a:latin typeface="Arial" pitchFamily="34" charset="0"/>
                <a:cs typeface="Arial" pitchFamily="34" charset="0"/>
              </a:defRPr>
            </a:lvl1pPr>
          </a:lstStyle>
          <a:p>
            <a:endParaRPr lang="hu-HU" dirty="0" smtClean="0"/>
          </a:p>
        </p:txBody>
      </p:sp>
      <p:sp>
        <p:nvSpPr>
          <p:cNvPr id="6" name="Date Placeholder 3"/>
          <p:cNvSpPr>
            <a:spLocks noGrp="1"/>
          </p:cNvSpPr>
          <p:nvPr>
            <p:ph type="dt" sz="half" idx="15"/>
          </p:nvPr>
        </p:nvSpPr>
        <p:spPr/>
        <p:txBody>
          <a:bodyPr/>
          <a:lstStyle>
            <a:lvl1pPr>
              <a:defRPr/>
            </a:lvl1pPr>
          </a:lstStyle>
          <a:p>
            <a:pPr>
              <a:defRPr/>
            </a:pPr>
            <a:fld id="{0607EECE-C17F-4C0A-9A66-8C4B328E6EED}" type="datetimeFigureOut">
              <a:rPr lang="hu-HU"/>
              <a:pPr>
                <a:defRPr/>
              </a:pPr>
              <a:t>2019. 09. 11.</a:t>
            </a:fld>
            <a:endParaRPr lang="hu-HU"/>
          </a:p>
        </p:txBody>
      </p:sp>
      <p:sp>
        <p:nvSpPr>
          <p:cNvPr id="7" name="Footer Placeholder 4"/>
          <p:cNvSpPr>
            <a:spLocks noGrp="1"/>
          </p:cNvSpPr>
          <p:nvPr>
            <p:ph type="ftr" sz="quarter" idx="16"/>
          </p:nvPr>
        </p:nvSpPr>
        <p:spPr/>
        <p:txBody>
          <a:bodyPr/>
          <a:lstStyle>
            <a:lvl1pPr>
              <a:defRPr/>
            </a:lvl1pPr>
          </a:lstStyle>
          <a:p>
            <a:pPr>
              <a:defRPr/>
            </a:pPr>
            <a:endParaRPr lang="hu-H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első oldal 2">
    <p:spTree>
      <p:nvGrpSpPr>
        <p:cNvPr id="1" name=""/>
        <p:cNvGrpSpPr/>
        <p:nvPr/>
      </p:nvGrpSpPr>
      <p:grpSpPr>
        <a:xfrm>
          <a:off x="0" y="0"/>
          <a:ext cx="0" cy="0"/>
          <a:chOff x="0" y="0"/>
          <a:chExt cx="0" cy="0"/>
        </a:xfrm>
      </p:grpSpPr>
      <p:sp>
        <p:nvSpPr>
          <p:cNvPr id="2" name="Title 1"/>
          <p:cNvSpPr>
            <a:spLocks noGrp="1"/>
          </p:cNvSpPr>
          <p:nvPr>
            <p:ph type="title"/>
          </p:nvPr>
        </p:nvSpPr>
        <p:spPr>
          <a:xfrm>
            <a:off x="3671910" y="1285860"/>
            <a:ext cx="3471858" cy="857256"/>
          </a:xfrm>
        </p:spPr>
        <p:txBody>
          <a:bodyPr anchor="t">
            <a:normAutofit/>
          </a:bodyPr>
          <a:lstStyle>
            <a:lvl1pPr algn="l">
              <a:defRPr sz="1800">
                <a:latin typeface="Arial" pitchFamily="34" charset="0"/>
                <a:cs typeface="Arial" pitchFamily="34" charset="0"/>
              </a:defRPr>
            </a:lvl1pPr>
          </a:lstStyle>
          <a:p>
            <a:r>
              <a:rPr lang="en-US" dirty="0" smtClean="0"/>
              <a:t>Click to edit Master title style</a:t>
            </a:r>
            <a:endParaRPr lang="hu-HU" dirty="0"/>
          </a:p>
        </p:txBody>
      </p:sp>
      <p:sp>
        <p:nvSpPr>
          <p:cNvPr id="8" name="Content Placeholder 4"/>
          <p:cNvSpPr>
            <a:spLocks noGrp="1"/>
          </p:cNvSpPr>
          <p:nvPr>
            <p:ph idx="14"/>
          </p:nvPr>
        </p:nvSpPr>
        <p:spPr bwMode="auto">
          <a:xfrm>
            <a:off x="3663561" y="2214554"/>
            <a:ext cx="4714908" cy="4000528"/>
          </a:xfrm>
          <a:noFill/>
          <a:ln>
            <a:miter lim="800000"/>
            <a:headEnd/>
            <a:tailEnd/>
          </a:ln>
        </p:spPr>
        <p:txBody>
          <a:bodyPr>
            <a:normAutofit/>
          </a:bodyPr>
          <a:lstStyle>
            <a:lvl1pPr>
              <a:buFont typeface="Arial" pitchFamily="34" charset="0"/>
              <a:buChar char="•"/>
              <a:defRPr sz="1400">
                <a:latin typeface="Arial" pitchFamily="34" charset="0"/>
                <a:cs typeface="Arial" pitchFamily="34" charset="0"/>
              </a:defRPr>
            </a:lvl1pPr>
          </a:lstStyle>
          <a:p>
            <a:endParaRPr lang="hu-HU" dirty="0" smtClean="0"/>
          </a:p>
        </p:txBody>
      </p:sp>
      <p:sp>
        <p:nvSpPr>
          <p:cNvPr id="10" name="Tartalom helye 2"/>
          <p:cNvSpPr>
            <a:spLocks noGrp="1"/>
          </p:cNvSpPr>
          <p:nvPr>
            <p:ph idx="13"/>
          </p:nvPr>
        </p:nvSpPr>
        <p:spPr>
          <a:xfrm>
            <a:off x="908566" y="1376038"/>
            <a:ext cx="2651379" cy="4802819"/>
          </a:xfrm>
          <a:prstGeom prst="rect">
            <a:avLst/>
          </a:prstGeom>
        </p:spPr>
        <p:txBody>
          <a:bodyPr/>
          <a:lstStyle>
            <a:lvl1pPr>
              <a:buFontTx/>
              <a:buNone/>
              <a:defRPr/>
            </a:lvl1pPr>
          </a:lstStyle>
          <a:p>
            <a:pPr lvl="0"/>
            <a:endParaRPr lang="hu-HU" dirty="0"/>
          </a:p>
        </p:txBody>
      </p:sp>
      <p:sp>
        <p:nvSpPr>
          <p:cNvPr id="5" name="Date Placeholder 3"/>
          <p:cNvSpPr>
            <a:spLocks noGrp="1"/>
          </p:cNvSpPr>
          <p:nvPr>
            <p:ph type="dt" sz="half" idx="15"/>
          </p:nvPr>
        </p:nvSpPr>
        <p:spPr/>
        <p:txBody>
          <a:bodyPr/>
          <a:lstStyle>
            <a:lvl1pPr>
              <a:defRPr/>
            </a:lvl1pPr>
          </a:lstStyle>
          <a:p>
            <a:pPr>
              <a:defRPr/>
            </a:pPr>
            <a:fld id="{F0DACD8D-DDC4-4091-8F0B-0DAFECCA08D5}" type="datetimeFigureOut">
              <a:rPr lang="hu-HU"/>
              <a:pPr>
                <a:defRPr/>
              </a:pPr>
              <a:t>2019. 09. 11.</a:t>
            </a:fld>
            <a:endParaRPr lang="hu-HU"/>
          </a:p>
        </p:txBody>
      </p:sp>
      <p:sp>
        <p:nvSpPr>
          <p:cNvPr id="6" name="Footer Placeholder 4"/>
          <p:cNvSpPr>
            <a:spLocks noGrp="1"/>
          </p:cNvSpPr>
          <p:nvPr>
            <p:ph type="ftr" sz="quarter" idx="16"/>
          </p:nvPr>
        </p:nvSpPr>
        <p:spPr/>
        <p:txBody>
          <a:bodyPr/>
          <a:lstStyle>
            <a:lvl1pPr>
              <a:defRPr/>
            </a:lvl1pPr>
          </a:lstStyle>
          <a:p>
            <a:pPr>
              <a:defRPr/>
            </a:pPr>
            <a:endParaRPr lang="hu-H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első oldal 3">
    <p:spTree>
      <p:nvGrpSpPr>
        <p:cNvPr id="1" name=""/>
        <p:cNvGrpSpPr/>
        <p:nvPr/>
      </p:nvGrpSpPr>
      <p:grpSpPr>
        <a:xfrm>
          <a:off x="0" y="0"/>
          <a:ext cx="0" cy="0"/>
          <a:chOff x="0" y="0"/>
          <a:chExt cx="0" cy="0"/>
        </a:xfrm>
      </p:grpSpPr>
      <p:sp>
        <p:nvSpPr>
          <p:cNvPr id="2" name="Title 1"/>
          <p:cNvSpPr>
            <a:spLocks noGrp="1"/>
          </p:cNvSpPr>
          <p:nvPr>
            <p:ph type="title"/>
          </p:nvPr>
        </p:nvSpPr>
        <p:spPr>
          <a:xfrm>
            <a:off x="722313" y="1281107"/>
            <a:ext cx="7772400" cy="504819"/>
          </a:xfrm>
        </p:spPr>
        <p:txBody>
          <a:bodyPr anchor="t">
            <a:normAutofit/>
          </a:bodyPr>
          <a:lstStyle>
            <a:lvl1pPr algn="ctr">
              <a:defRPr sz="1800" b="0" cap="none">
                <a:latin typeface="Arial" pitchFamily="34" charset="0"/>
                <a:cs typeface="Arial" pitchFamily="34" charset="0"/>
              </a:defRPr>
            </a:lvl1pPr>
          </a:lstStyle>
          <a:p>
            <a:r>
              <a:rPr lang="en-US" smtClean="0"/>
              <a:t>Click to edit Master title style</a:t>
            </a:r>
            <a:endParaRPr lang="hu-HU" dirty="0"/>
          </a:p>
        </p:txBody>
      </p:sp>
      <p:sp>
        <p:nvSpPr>
          <p:cNvPr id="8" name="Content Placeholder 4"/>
          <p:cNvSpPr>
            <a:spLocks noGrp="1"/>
          </p:cNvSpPr>
          <p:nvPr>
            <p:ph idx="13"/>
          </p:nvPr>
        </p:nvSpPr>
        <p:spPr bwMode="auto">
          <a:xfrm>
            <a:off x="785786" y="4786322"/>
            <a:ext cx="7572428" cy="1500198"/>
          </a:xfrm>
          <a:noFill/>
          <a:ln>
            <a:miter lim="800000"/>
            <a:headEnd/>
            <a:tailEnd/>
          </a:ln>
        </p:spPr>
        <p:txBody>
          <a:bodyPr>
            <a:normAutofit/>
          </a:bodyPr>
          <a:lstStyle>
            <a:lvl1pPr>
              <a:buNone/>
              <a:defRPr sz="1400">
                <a:latin typeface="Arial" pitchFamily="34" charset="0"/>
                <a:cs typeface="Arial" pitchFamily="34" charset="0"/>
              </a:defRPr>
            </a:lvl1pPr>
          </a:lstStyle>
          <a:p>
            <a:endParaRPr lang="hu-HU" dirty="0" smtClean="0"/>
          </a:p>
        </p:txBody>
      </p:sp>
      <p:sp>
        <p:nvSpPr>
          <p:cNvPr id="9" name="Tartalom helye 2"/>
          <p:cNvSpPr>
            <a:spLocks noGrp="1"/>
          </p:cNvSpPr>
          <p:nvPr>
            <p:ph idx="14"/>
          </p:nvPr>
        </p:nvSpPr>
        <p:spPr>
          <a:xfrm>
            <a:off x="908566" y="1928803"/>
            <a:ext cx="3601290" cy="2696464"/>
          </a:xfrm>
          <a:prstGeom prst="rect">
            <a:avLst/>
          </a:prstGeom>
        </p:spPr>
        <p:txBody>
          <a:bodyPr/>
          <a:lstStyle>
            <a:lvl1pPr>
              <a:buFontTx/>
              <a:buNone/>
              <a:defRPr/>
            </a:lvl1pPr>
          </a:lstStyle>
          <a:p>
            <a:pPr lvl="0"/>
            <a:endParaRPr lang="hu-HU" dirty="0"/>
          </a:p>
        </p:txBody>
      </p:sp>
      <p:sp>
        <p:nvSpPr>
          <p:cNvPr id="12" name="Tartalom helye 2"/>
          <p:cNvSpPr>
            <a:spLocks noGrp="1"/>
          </p:cNvSpPr>
          <p:nvPr>
            <p:ph idx="15"/>
          </p:nvPr>
        </p:nvSpPr>
        <p:spPr>
          <a:xfrm>
            <a:off x="4643438" y="1928803"/>
            <a:ext cx="3601290" cy="2696464"/>
          </a:xfrm>
          <a:prstGeom prst="rect">
            <a:avLst/>
          </a:prstGeom>
        </p:spPr>
        <p:txBody>
          <a:bodyPr/>
          <a:lstStyle>
            <a:lvl1pPr>
              <a:buFontTx/>
              <a:buNone/>
              <a:defRPr/>
            </a:lvl1pPr>
          </a:lstStyle>
          <a:p>
            <a:pPr lvl="0"/>
            <a:endParaRPr lang="hu-HU" dirty="0"/>
          </a:p>
        </p:txBody>
      </p:sp>
      <p:sp>
        <p:nvSpPr>
          <p:cNvPr id="6" name="Date Placeholder 3"/>
          <p:cNvSpPr>
            <a:spLocks noGrp="1"/>
          </p:cNvSpPr>
          <p:nvPr>
            <p:ph type="dt" sz="half" idx="16"/>
          </p:nvPr>
        </p:nvSpPr>
        <p:spPr/>
        <p:txBody>
          <a:bodyPr/>
          <a:lstStyle>
            <a:lvl1pPr>
              <a:defRPr/>
            </a:lvl1pPr>
          </a:lstStyle>
          <a:p>
            <a:pPr>
              <a:defRPr/>
            </a:pPr>
            <a:fld id="{625BF2C2-4142-4754-B56A-7E50B5E2EFEC}" type="datetimeFigureOut">
              <a:rPr lang="hu-HU"/>
              <a:pPr>
                <a:defRPr/>
              </a:pPr>
              <a:t>2019. 09. 11.</a:t>
            </a:fld>
            <a:endParaRPr lang="hu-HU"/>
          </a:p>
        </p:txBody>
      </p:sp>
      <p:sp>
        <p:nvSpPr>
          <p:cNvPr id="7" name="Footer Placeholder 4"/>
          <p:cNvSpPr>
            <a:spLocks noGrp="1"/>
          </p:cNvSpPr>
          <p:nvPr>
            <p:ph type="ftr" sz="quarter" idx="17"/>
          </p:nvPr>
        </p:nvSpPr>
        <p:spPr/>
        <p:txBody>
          <a:bodyPr/>
          <a:lstStyle>
            <a:lvl1pPr>
              <a:defRPr/>
            </a:lvl1pPr>
          </a:lstStyle>
          <a:p>
            <a:pPr>
              <a:defRPr/>
            </a:pPr>
            <a:endParaRPr lang="hu-H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218B6CF-5AA5-4352-8F96-A51DAFF329A6}" type="datetimeFigureOut">
              <a:rPr lang="hu-HU"/>
              <a:pPr>
                <a:defRPr/>
              </a:pPr>
              <a:t>2019. 09. 11.</a:t>
            </a:fld>
            <a:endParaRPr lang="hu-HU"/>
          </a:p>
        </p:txBody>
      </p:sp>
      <p:sp>
        <p:nvSpPr>
          <p:cNvPr id="3" name="Footer Placeholder 4"/>
          <p:cNvSpPr>
            <a:spLocks noGrp="1"/>
          </p:cNvSpPr>
          <p:nvPr>
            <p:ph type="ftr" sz="quarter" idx="11"/>
          </p:nvPr>
        </p:nvSpPr>
        <p:spPr/>
        <p:txBody>
          <a:bodyPr/>
          <a:lstStyle>
            <a:lvl1pPr>
              <a:defRPr/>
            </a:lvl1pPr>
          </a:lstStyle>
          <a:p>
            <a:pPr>
              <a:defRPr/>
            </a:pPr>
            <a:endParaRPr lang="hu-H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Tartalom">
    <p:spTree>
      <p:nvGrpSpPr>
        <p:cNvPr id="1" name=""/>
        <p:cNvGrpSpPr/>
        <p:nvPr/>
      </p:nvGrpSpPr>
      <p:grpSpPr>
        <a:xfrm>
          <a:off x="0" y="0"/>
          <a:ext cx="0" cy="0"/>
          <a:chOff x="0" y="0"/>
          <a:chExt cx="0" cy="0"/>
        </a:xfrm>
      </p:grpSpPr>
      <p:sp>
        <p:nvSpPr>
          <p:cNvPr id="2" name="Tartalom helye 1"/>
          <p:cNvSpPr>
            <a:spLocks noGrp="1"/>
          </p:cNvSpPr>
          <p:nvPr>
            <p:ph/>
          </p:nvPr>
        </p:nvSpPr>
        <p:spPr>
          <a:xfrm>
            <a:off x="457200" y="274638"/>
            <a:ext cx="8229600" cy="5851525"/>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3" name="Date Placeholder 3"/>
          <p:cNvSpPr>
            <a:spLocks noGrp="1"/>
          </p:cNvSpPr>
          <p:nvPr>
            <p:ph type="dt" sz="half" idx="10"/>
          </p:nvPr>
        </p:nvSpPr>
        <p:spPr/>
        <p:txBody>
          <a:bodyPr/>
          <a:lstStyle>
            <a:lvl1pPr>
              <a:defRPr/>
            </a:lvl1pPr>
          </a:lstStyle>
          <a:p>
            <a:pPr>
              <a:defRPr/>
            </a:pPr>
            <a:fld id="{D02F1BAC-EA69-4A2B-98D2-14A429718ED0}" type="datetimeFigureOut">
              <a:rPr lang="hu-HU"/>
              <a:pPr>
                <a:defRPr/>
              </a:pPr>
              <a:t>2019. 09. 11.</a:t>
            </a:fld>
            <a:endParaRPr lang="hu-HU"/>
          </a:p>
        </p:txBody>
      </p:sp>
      <p:sp>
        <p:nvSpPr>
          <p:cNvPr id="4" name="Footer Placeholder 4"/>
          <p:cNvSpPr>
            <a:spLocks noGrp="1"/>
          </p:cNvSpPr>
          <p:nvPr>
            <p:ph type="ftr" sz="quarter" idx="11"/>
          </p:nvPr>
        </p:nvSpPr>
        <p:spPr/>
        <p:txBody>
          <a:bodyPr/>
          <a:lstStyle>
            <a:lvl1pPr>
              <a:defRPr/>
            </a:lvl1pPr>
          </a:lstStyle>
          <a:p>
            <a:pPr>
              <a:defRPr/>
            </a:pPr>
            <a:endParaRPr lang="hu-H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Tartalom helye 2"/>
          <p:cNvSpPr>
            <a:spLocks noGrp="1"/>
          </p:cNvSpPr>
          <p:nvPr>
            <p:ph idx="1"/>
          </p:nvPr>
        </p:nvSpPr>
        <p:spPr>
          <a:xfrm>
            <a:off x="457200" y="1600200"/>
            <a:ext cx="8229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ate Placeholder 3"/>
          <p:cNvSpPr>
            <a:spLocks noGrp="1"/>
          </p:cNvSpPr>
          <p:nvPr>
            <p:ph type="dt" sz="half" idx="10"/>
          </p:nvPr>
        </p:nvSpPr>
        <p:spPr/>
        <p:txBody>
          <a:bodyPr/>
          <a:lstStyle>
            <a:lvl1pPr>
              <a:defRPr/>
            </a:lvl1pPr>
          </a:lstStyle>
          <a:p>
            <a:pPr>
              <a:defRPr/>
            </a:pPr>
            <a:fld id="{13207096-C79A-4D3E-B1FE-1FBEEF2626B6}" type="datetimeFigureOut">
              <a:rPr lang="hu-HU"/>
              <a:pPr>
                <a:defRPr/>
              </a:pPr>
              <a:t>2019. 09. 11.</a:t>
            </a:fld>
            <a:endParaRPr lang="hu-HU"/>
          </a:p>
        </p:txBody>
      </p:sp>
      <p:sp>
        <p:nvSpPr>
          <p:cNvPr id="5" name="Footer Placeholder 4"/>
          <p:cNvSpPr>
            <a:spLocks noGrp="1"/>
          </p:cNvSpPr>
          <p:nvPr>
            <p:ph type="ftr" sz="quarter" idx="11"/>
          </p:nvPr>
        </p:nvSpPr>
        <p:spPr/>
        <p:txBody>
          <a:bodyPr/>
          <a:lstStyle>
            <a:lvl1pPr>
              <a:defRPr/>
            </a:lvl1pPr>
          </a:lstStyle>
          <a:p>
            <a:pPr>
              <a:defRPr/>
            </a:pPr>
            <a:endParaRPr lang="hu-H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AndTwoObj" preserve="1">
  <p:cSld name="Cím, szöveg és 2 tartalomrész">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Szöveg helye 2"/>
          <p:cNvSpPr>
            <a:spLocks noGrp="1"/>
          </p:cNvSpPr>
          <p:nvPr>
            <p:ph type="body" sz="half" idx="1"/>
          </p:nvPr>
        </p:nvSpPr>
        <p:spPr>
          <a:xfrm>
            <a:off x="457200" y="1600200"/>
            <a:ext cx="4038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quarter" idx="2"/>
          </p:nvPr>
        </p:nvSpPr>
        <p:spPr>
          <a:xfrm>
            <a:off x="4648200" y="1600200"/>
            <a:ext cx="4038600" cy="21859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Tartalom helye 4"/>
          <p:cNvSpPr>
            <a:spLocks noGrp="1"/>
          </p:cNvSpPr>
          <p:nvPr>
            <p:ph sz="quarter" idx="3"/>
          </p:nvPr>
        </p:nvSpPr>
        <p:spPr>
          <a:xfrm>
            <a:off x="4648200" y="3938588"/>
            <a:ext cx="4038600" cy="2187575"/>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Date Placeholder 3"/>
          <p:cNvSpPr>
            <a:spLocks noGrp="1"/>
          </p:cNvSpPr>
          <p:nvPr>
            <p:ph type="dt" sz="half" idx="10"/>
          </p:nvPr>
        </p:nvSpPr>
        <p:spPr/>
        <p:txBody>
          <a:bodyPr/>
          <a:lstStyle>
            <a:lvl1pPr>
              <a:defRPr/>
            </a:lvl1pPr>
          </a:lstStyle>
          <a:p>
            <a:pPr>
              <a:defRPr/>
            </a:pPr>
            <a:fld id="{9F5E93EF-744E-46BD-B0BE-CB1B53A94BAF}" type="datetimeFigureOut">
              <a:rPr lang="hu-HU"/>
              <a:pPr>
                <a:defRPr/>
              </a:pPr>
              <a:t>2019. 09. 11.</a:t>
            </a:fld>
            <a:endParaRPr lang="hu-HU"/>
          </a:p>
        </p:txBody>
      </p:sp>
      <p:sp>
        <p:nvSpPr>
          <p:cNvPr id="7" name="Footer Placeholder 4"/>
          <p:cNvSpPr>
            <a:spLocks noGrp="1"/>
          </p:cNvSpPr>
          <p:nvPr>
            <p:ph type="ftr" sz="quarter" idx="11"/>
          </p:nvPr>
        </p:nvSpPr>
        <p:spPr/>
        <p:txBody>
          <a:bodyPr/>
          <a:lstStyle>
            <a:lvl1pPr>
              <a:defRPr/>
            </a:lvl1pPr>
          </a:lstStyle>
          <a:p>
            <a:pPr>
              <a:defRPr/>
            </a:pPr>
            <a:endParaRPr lang="hu-H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AndObj" preserve="1">
  <p:cSld name="Cím, szöveg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Szöveg helye 2"/>
          <p:cNvSpPr>
            <a:spLocks noGrp="1"/>
          </p:cNvSpPr>
          <p:nvPr>
            <p:ph type="body" sz="half" idx="1"/>
          </p:nvPr>
        </p:nvSpPr>
        <p:spPr>
          <a:xfrm>
            <a:off x="457200" y="1600200"/>
            <a:ext cx="4038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ate Placeholder 3"/>
          <p:cNvSpPr>
            <a:spLocks noGrp="1"/>
          </p:cNvSpPr>
          <p:nvPr>
            <p:ph type="dt" sz="half" idx="10"/>
          </p:nvPr>
        </p:nvSpPr>
        <p:spPr/>
        <p:txBody>
          <a:bodyPr/>
          <a:lstStyle>
            <a:lvl1pPr>
              <a:defRPr/>
            </a:lvl1pPr>
          </a:lstStyle>
          <a:p>
            <a:pPr>
              <a:defRPr/>
            </a:pPr>
            <a:fld id="{E81D10C5-BE11-48C5-AB53-890F18E1B332}" type="datetimeFigureOut">
              <a:rPr lang="hu-HU"/>
              <a:pPr>
                <a:defRPr/>
              </a:pPr>
              <a:t>2019. 09. 11.</a:t>
            </a:fld>
            <a:endParaRPr lang="hu-HU"/>
          </a:p>
        </p:txBody>
      </p:sp>
      <p:sp>
        <p:nvSpPr>
          <p:cNvPr id="6" name="Footer Placeholder 4"/>
          <p:cNvSpPr>
            <a:spLocks noGrp="1"/>
          </p:cNvSpPr>
          <p:nvPr>
            <p:ph type="ftr" sz="quarter" idx="11"/>
          </p:nvPr>
        </p:nvSpPr>
        <p:spPr/>
        <p:txBody>
          <a:bodyPr/>
          <a:lstStyle>
            <a:lvl1pPr>
              <a:defRPr/>
            </a:lvl1pPr>
          </a:lstStyle>
          <a:p>
            <a:pPr>
              <a:defRPr/>
            </a:pPr>
            <a:endParaRPr lang="hu-HU"/>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2.jpeg"/><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699FF"/>
        </a:solidFill>
        <a:effectLst/>
      </p:bgPr>
    </p:bg>
    <p:spTree>
      <p:nvGrpSpPr>
        <p:cNvPr id="1" name=""/>
        <p:cNvGrpSpPr/>
        <p:nvPr/>
      </p:nvGrpSpPr>
      <p:grpSpPr>
        <a:xfrm>
          <a:off x="0" y="0"/>
          <a:ext cx="0" cy="0"/>
          <a:chOff x="0" y="0"/>
          <a:chExt cx="0" cy="0"/>
        </a:xfrm>
      </p:grpSpPr>
      <p:pic>
        <p:nvPicPr>
          <p:cNvPr id="1026" name="Picture 6" descr="bg_1.jpg"/>
          <p:cNvPicPr>
            <a:picLocks noChangeAspect="1"/>
          </p:cNvPicPr>
          <p:nvPr userDrawn="1"/>
        </p:nvPicPr>
        <p:blipFill>
          <a:blip r:embed="rId3" cstate="print"/>
          <a:srcRect/>
          <a:stretch>
            <a:fillRect/>
          </a:stretch>
        </p:blipFill>
        <p:spPr bwMode="auto">
          <a:xfrm>
            <a:off x="1588" y="14288"/>
            <a:ext cx="9140825" cy="6829425"/>
          </a:xfrm>
          <a:prstGeom prst="rect">
            <a:avLst/>
          </a:prstGeom>
          <a:noFill/>
          <a:ln w="9525">
            <a:noFill/>
            <a:miter lim="800000"/>
            <a:headEnd/>
            <a:tailEnd/>
          </a:ln>
        </p:spPr>
      </p:pic>
      <p:sp>
        <p:nvSpPr>
          <p:cNvPr id="1027"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hu-HU" smtClean="0"/>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A9387134-C0A2-4791-BF29-302BD66A3FAE}" type="datetimeFigureOut">
              <a:rPr lang="hu-HU"/>
              <a:pPr>
                <a:defRPr/>
              </a:pPr>
              <a:t>2019. 09. 11.</a:t>
            </a:fld>
            <a:endParaRPr lang="hu-H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hu-HU"/>
          </a:p>
        </p:txBody>
      </p:sp>
      <p:sp>
        <p:nvSpPr>
          <p:cNvPr id="6" name="Slide Number Placeholder 5"/>
          <p:cNvSpPr>
            <a:spLocks noGrp="1"/>
          </p:cNvSpPr>
          <p:nvPr>
            <p:ph type="sldNum" sz="quarter" idx="4"/>
          </p:nvPr>
        </p:nvSpPr>
        <p:spPr>
          <a:xfrm>
            <a:off x="6724650" y="6143625"/>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9B5F972B-16C7-4D1D-B115-9E064BF0F44A}" type="slidenum">
              <a:rPr lang="hu-HU"/>
              <a:pPr>
                <a:defRPr/>
              </a:pPr>
              <a:t>‹#›</a:t>
            </a:fld>
            <a:endParaRPr lang="hu-HU" dirty="0"/>
          </a:p>
        </p:txBody>
      </p:sp>
    </p:spTree>
  </p:cSld>
  <p:clrMap bg1="lt1" tx1="dk1" bg2="lt2" tx2="dk2" accent1="accent1" accent2="accent2" accent3="accent3" accent4="accent4" accent5="accent5" accent6="accent6" hlink="hlink" folHlink="folHlink"/>
  <p:sldLayoutIdLst>
    <p:sldLayoutId id="2147483697"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6699FF"/>
        </a:solidFill>
        <a:effectLst/>
      </p:bgPr>
    </p:bg>
    <p:spTree>
      <p:nvGrpSpPr>
        <p:cNvPr id="1" name=""/>
        <p:cNvGrpSpPr/>
        <p:nvPr/>
      </p:nvGrpSpPr>
      <p:grpSpPr>
        <a:xfrm>
          <a:off x="0" y="0"/>
          <a:ext cx="0" cy="0"/>
          <a:chOff x="0" y="0"/>
          <a:chExt cx="0" cy="0"/>
        </a:xfrm>
      </p:grpSpPr>
      <p:pic>
        <p:nvPicPr>
          <p:cNvPr id="2050" name="Picture 7" descr="bg_2_beloldal.jpg"/>
          <p:cNvPicPr>
            <a:picLocks noChangeAspect="1"/>
          </p:cNvPicPr>
          <p:nvPr userDrawn="1"/>
        </p:nvPicPr>
        <p:blipFill>
          <a:blip r:embed="rId11" cstate="print"/>
          <a:srcRect/>
          <a:stretch>
            <a:fillRect/>
          </a:stretch>
        </p:blipFill>
        <p:spPr bwMode="auto">
          <a:xfrm>
            <a:off x="1588" y="14288"/>
            <a:ext cx="9140825" cy="6829425"/>
          </a:xfrm>
          <a:prstGeom prst="rect">
            <a:avLst/>
          </a:prstGeom>
          <a:noFill/>
          <a:ln w="9525">
            <a:noFill/>
            <a:miter lim="800000"/>
            <a:headEnd/>
            <a:tailEnd/>
          </a:ln>
        </p:spPr>
      </p:pic>
      <p:sp>
        <p:nvSpPr>
          <p:cNvPr id="2051"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hu-HU" smtClean="0"/>
          </a:p>
        </p:txBody>
      </p:sp>
      <p:sp>
        <p:nvSpPr>
          <p:cNvPr id="2052"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DC70A2BA-1600-4D86-AD8E-799DCE1070DD}" type="datetimeFigureOut">
              <a:rPr lang="hu-HU"/>
              <a:pPr>
                <a:defRPr/>
              </a:pPr>
              <a:t>2019. 09. 11.</a:t>
            </a:fld>
            <a:endParaRPr lang="hu-H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hu-HU"/>
          </a:p>
        </p:txBody>
      </p:sp>
      <p:sp>
        <p:nvSpPr>
          <p:cNvPr id="7" name="Slide Number Placeholder 5"/>
          <p:cNvSpPr txBox="1">
            <a:spLocks/>
          </p:cNvSpPr>
          <p:nvPr userDrawn="1"/>
        </p:nvSpPr>
        <p:spPr>
          <a:xfrm>
            <a:off x="6740525" y="6421438"/>
            <a:ext cx="2133600" cy="365125"/>
          </a:xfrm>
          <a:prstGeom prst="rect">
            <a:avLst/>
          </a:prstGeom>
        </p:spPr>
        <p:txBody>
          <a:bodyPr/>
          <a:lstStyle>
            <a:lvl1pPr>
              <a:defRPr sz="1000">
                <a:solidFill>
                  <a:srgbClr val="A69765"/>
                </a:solidFill>
                <a:latin typeface="Times New Roman" pitchFamily="18" charset="0"/>
                <a:cs typeface="Times New Roman" pitchFamily="18" charset="0"/>
              </a:defRPr>
            </a:lvl1pPr>
          </a:lstStyle>
          <a:p>
            <a:pPr algn="r" fontAlgn="auto">
              <a:spcBef>
                <a:spcPts val="0"/>
              </a:spcBef>
              <a:spcAft>
                <a:spcPts val="0"/>
              </a:spcAft>
              <a:defRPr/>
            </a:pPr>
            <a:fld id="{06208A0C-E423-4E02-ACD5-F111C00974DC}" type="slidenum">
              <a:rPr lang="hu-HU" smtClean="0"/>
              <a:pPr algn="r" fontAlgn="auto">
                <a:spcBef>
                  <a:spcPts val="0"/>
                </a:spcBef>
                <a:spcAft>
                  <a:spcPts val="0"/>
                </a:spcAft>
                <a:defRPr/>
              </a:pPr>
              <a:t>‹#›</a:t>
            </a:fld>
            <a:endParaRPr lang="hu-HU" dirty="0" smtClean="0"/>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notesSlide" Target="../notesSlides/notesSlide3.xml"/><Relationship Id="rId16" Type="http://schemas.openxmlformats.org/officeDocument/2006/relationships/image" Target="../media/image22.png"/><Relationship Id="rId1" Type="http://schemas.openxmlformats.org/officeDocument/2006/relationships/slideLayout" Target="../slideLayouts/slideLayout5.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hyperlink" Target="http://www.unesco.org/water/ihp/" TargetMode="External"/><Relationship Id="rId18" Type="http://schemas.openxmlformats.org/officeDocument/2006/relationships/image" Target="../media/image35.jpeg"/><Relationship Id="rId3" Type="http://schemas.openxmlformats.org/officeDocument/2006/relationships/image" Target="../media/image24.png"/><Relationship Id="rId21" Type="http://schemas.openxmlformats.org/officeDocument/2006/relationships/hyperlink" Target="http://www.dredging.org/" TargetMode="External"/><Relationship Id="rId7" Type="http://schemas.openxmlformats.org/officeDocument/2006/relationships/image" Target="../media/image26.png"/><Relationship Id="rId12" Type="http://schemas.openxmlformats.org/officeDocument/2006/relationships/image" Target="../media/image30.png"/><Relationship Id="rId17" Type="http://schemas.openxmlformats.org/officeDocument/2006/relationships/image" Target="../media/image34.png"/><Relationship Id="rId25" Type="http://schemas.openxmlformats.org/officeDocument/2006/relationships/image" Target="../media/image40.jpeg"/><Relationship Id="rId2" Type="http://schemas.openxmlformats.org/officeDocument/2006/relationships/notesSlide" Target="../notesSlides/notesSlide4.xml"/><Relationship Id="rId16" Type="http://schemas.openxmlformats.org/officeDocument/2006/relationships/image" Target="../media/image33.jpeg"/><Relationship Id="rId20" Type="http://schemas.openxmlformats.org/officeDocument/2006/relationships/image" Target="../media/image37.png"/><Relationship Id="rId1" Type="http://schemas.openxmlformats.org/officeDocument/2006/relationships/slideLayout" Target="../slideLayouts/slideLayout10.xml"/><Relationship Id="rId6" Type="http://schemas.openxmlformats.org/officeDocument/2006/relationships/hyperlink" Target="http://www.iawd.at/" TargetMode="External"/><Relationship Id="rId11" Type="http://schemas.openxmlformats.org/officeDocument/2006/relationships/image" Target="../media/image29.png"/><Relationship Id="rId24" Type="http://schemas.openxmlformats.org/officeDocument/2006/relationships/image" Target="../media/image39.jpeg"/><Relationship Id="rId5" Type="http://schemas.openxmlformats.org/officeDocument/2006/relationships/image" Target="../media/image25.png"/><Relationship Id="rId15" Type="http://schemas.openxmlformats.org/officeDocument/2006/relationships/image" Target="../media/image32.png"/><Relationship Id="rId23" Type="http://schemas.openxmlformats.org/officeDocument/2006/relationships/hyperlink" Target="http://www.eaa-europe.org/web/&amp;Template/MenuEN.htm" TargetMode="External"/><Relationship Id="rId10" Type="http://schemas.openxmlformats.org/officeDocument/2006/relationships/hyperlink" Target="http://www.gwpforum.org/" TargetMode="External"/><Relationship Id="rId19" Type="http://schemas.openxmlformats.org/officeDocument/2006/relationships/image" Target="../media/image36.jpeg"/><Relationship Id="rId4" Type="http://schemas.openxmlformats.org/officeDocument/2006/relationships/hyperlink" Target="http://www.iad.gs/" TargetMode="External"/><Relationship Id="rId9" Type="http://schemas.openxmlformats.org/officeDocument/2006/relationships/image" Target="../media/image28.png"/><Relationship Id="rId14" Type="http://schemas.openxmlformats.org/officeDocument/2006/relationships/image" Target="../media/image31.png"/><Relationship Id="rId22"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xml"/><Relationship Id="rId5" Type="http://schemas.openxmlformats.org/officeDocument/2006/relationships/image" Target="../media/image47.jpe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5.xml"/><Relationship Id="rId5" Type="http://schemas.openxmlformats.org/officeDocument/2006/relationships/image" Target="../media/image55.jpeg"/><Relationship Id="rId4" Type="http://schemas.openxmlformats.org/officeDocument/2006/relationships/image" Target="../media/image5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58.w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image" Target="../media/image61.jpeg"/><Relationship Id="rId1" Type="http://schemas.openxmlformats.org/officeDocument/2006/relationships/slideLayout" Target="../slideLayouts/slideLayout5.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2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5.xml"/><Relationship Id="rId5" Type="http://schemas.openxmlformats.org/officeDocument/2006/relationships/image" Target="../media/image70.jpeg"/><Relationship Id="rId4" Type="http://schemas.openxmlformats.org/officeDocument/2006/relationships/image" Target="../media/image69.jpeg"/></Relationships>
</file>

<file path=ppt/slides/_rels/slide29.xml.rels><?xml version="1.0" encoding="UTF-8" standalone="yes"?>
<Relationships xmlns="http://schemas.openxmlformats.org/package/2006/relationships"><Relationship Id="rId2" Type="http://schemas.openxmlformats.org/officeDocument/2006/relationships/image" Target="../media/image71.wmf"/><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5.xml"/><Relationship Id="rId5" Type="http://schemas.openxmlformats.org/officeDocument/2006/relationships/image" Target="../media/image75.png"/><Relationship Id="rId4" Type="http://schemas.openxmlformats.org/officeDocument/2006/relationships/image" Target="../media/image74.jpeg"/></Relationships>
</file>

<file path=ppt/slides/_rels/slide32.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87.wmf"/><Relationship Id="rId7" Type="http://schemas.openxmlformats.org/officeDocument/2006/relationships/image" Target="../media/image89.png"/><Relationship Id="rId2" Type="http://schemas.openxmlformats.org/officeDocument/2006/relationships/image" Target="../media/image86.wmf"/><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88.jpeg"/><Relationship Id="rId4" Type="http://schemas.openxmlformats.org/officeDocument/2006/relationships/hyperlink" Target="http://www.naiades.info/platina/downloads"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699FF"/>
        </a:solidFill>
        <a:effectLst/>
      </p:bgPr>
    </p:bg>
    <p:spTree>
      <p:nvGrpSpPr>
        <p:cNvPr id="1" name=""/>
        <p:cNvGrpSpPr/>
        <p:nvPr/>
      </p:nvGrpSpPr>
      <p:grpSpPr>
        <a:xfrm>
          <a:off x="0" y="0"/>
          <a:ext cx="0" cy="0"/>
          <a:chOff x="0" y="0"/>
          <a:chExt cx="0" cy="0"/>
        </a:xfrm>
      </p:grpSpPr>
      <p:sp>
        <p:nvSpPr>
          <p:cNvPr id="4098" name="Title 1"/>
          <p:cNvSpPr>
            <a:spLocks noGrp="1"/>
          </p:cNvSpPr>
          <p:nvPr>
            <p:ph type="ctrTitle"/>
          </p:nvPr>
        </p:nvSpPr>
        <p:spPr>
          <a:xfrm>
            <a:off x="685800" y="3178175"/>
            <a:ext cx="7772400" cy="1470025"/>
          </a:xfrm>
        </p:spPr>
        <p:txBody>
          <a:bodyPr/>
          <a:lstStyle/>
          <a:p>
            <a:pPr eaLnBrk="1" hangingPunct="1"/>
            <a:r>
              <a:rPr lang="hu-HU" sz="4000" b="1" dirty="0" err="1" smtClean="0">
                <a:solidFill>
                  <a:schemeClr val="tx1"/>
                </a:solidFill>
                <a:latin typeface="Calibri" pitchFamily="34" charset="0"/>
              </a:rPr>
              <a:t>Hungarian</a:t>
            </a:r>
            <a:r>
              <a:rPr lang="hu-HU" sz="4000" b="1" dirty="0" smtClean="0">
                <a:solidFill>
                  <a:schemeClr val="tx1"/>
                </a:solidFill>
                <a:latin typeface="Calibri" pitchFamily="34" charset="0"/>
              </a:rPr>
              <a:t> Water Management and </a:t>
            </a:r>
            <a:r>
              <a:rPr lang="hu-HU" sz="4000" b="1" dirty="0" err="1" smtClean="0">
                <a:solidFill>
                  <a:schemeClr val="tx1"/>
                </a:solidFill>
                <a:latin typeface="Calibri" pitchFamily="34" charset="0"/>
              </a:rPr>
              <a:t>the</a:t>
            </a:r>
            <a:r>
              <a:rPr lang="hu-HU" sz="4000" b="1" dirty="0" smtClean="0">
                <a:solidFill>
                  <a:schemeClr val="tx1"/>
                </a:solidFill>
                <a:latin typeface="Calibri" pitchFamily="34" charset="0"/>
              </a:rPr>
              <a:t> EU </a:t>
            </a:r>
            <a:r>
              <a:rPr lang="en-GB" sz="4000" b="1" dirty="0" smtClean="0">
                <a:solidFill>
                  <a:schemeClr val="tx1"/>
                </a:solidFill>
                <a:latin typeface="Calibri" pitchFamily="34" charset="0"/>
              </a:rPr>
              <a:t>Danube</a:t>
            </a:r>
            <a:r>
              <a:rPr lang="hu-HU" sz="4000" b="1" dirty="0" smtClean="0">
                <a:solidFill>
                  <a:schemeClr val="tx1"/>
                </a:solidFill>
                <a:latin typeface="Calibri" pitchFamily="34" charset="0"/>
              </a:rPr>
              <a:t> </a:t>
            </a:r>
            <a:r>
              <a:rPr lang="hu-HU" sz="4000" b="1" dirty="0" err="1" smtClean="0">
                <a:solidFill>
                  <a:schemeClr val="tx1"/>
                </a:solidFill>
                <a:latin typeface="Calibri" pitchFamily="34" charset="0"/>
              </a:rPr>
              <a:t>Regional</a:t>
            </a:r>
            <a:r>
              <a:rPr lang="en-GB" sz="4000" b="1" dirty="0" smtClean="0">
                <a:solidFill>
                  <a:schemeClr val="tx1"/>
                </a:solidFill>
                <a:latin typeface="Calibri" pitchFamily="34" charset="0"/>
              </a:rPr>
              <a:t> </a:t>
            </a:r>
            <a:r>
              <a:rPr lang="hu-HU" sz="4000" b="1" dirty="0" err="1" smtClean="0">
                <a:solidFill>
                  <a:schemeClr val="tx1"/>
                </a:solidFill>
                <a:latin typeface="Calibri" pitchFamily="34" charset="0"/>
              </a:rPr>
              <a:t>Strategy</a:t>
            </a:r>
            <a:endParaRPr lang="en-GB" sz="4000" b="1" dirty="0" smtClean="0">
              <a:solidFill>
                <a:schemeClr val="tx1"/>
              </a:solidFill>
              <a:latin typeface="Calibri" pitchFamily="34" charset="0"/>
            </a:endParaRPr>
          </a:p>
        </p:txBody>
      </p:sp>
      <p:sp>
        <p:nvSpPr>
          <p:cNvPr id="4099" name="Subtitle 2"/>
          <p:cNvSpPr>
            <a:spLocks noGrp="1"/>
          </p:cNvSpPr>
          <p:nvPr>
            <p:ph type="subTitle" idx="1"/>
          </p:nvPr>
        </p:nvSpPr>
        <p:spPr>
          <a:xfrm>
            <a:off x="1371600" y="4786313"/>
            <a:ext cx="6400800" cy="1357312"/>
          </a:xfrm>
        </p:spPr>
        <p:txBody>
          <a:bodyPr>
            <a:normAutofit fontScale="62500" lnSpcReduction="20000"/>
          </a:bodyPr>
          <a:lstStyle/>
          <a:p>
            <a:pPr>
              <a:buFont typeface="Arial" pitchFamily="34" charset="0"/>
              <a:buNone/>
              <a:defRPr/>
            </a:pPr>
            <a:r>
              <a:rPr lang="en-GB" sz="2800" b="1" dirty="0" smtClean="0">
                <a:solidFill>
                  <a:schemeClr val="tx2"/>
                </a:solidFill>
                <a:latin typeface="Times New Roman" pitchFamily="18" charset="0"/>
                <a:cs typeface="Times New Roman" pitchFamily="18" charset="0"/>
              </a:rPr>
              <a:t>Mr. Péter Kovács </a:t>
            </a:r>
          </a:p>
          <a:p>
            <a:pPr>
              <a:buFont typeface="Arial" pitchFamily="34" charset="0"/>
              <a:buNone/>
              <a:defRPr/>
            </a:pPr>
            <a:r>
              <a:rPr lang="en-GB" sz="1800" b="1" i="1" dirty="0" smtClean="0">
                <a:solidFill>
                  <a:schemeClr val="tx2"/>
                </a:solidFill>
                <a:latin typeface="Times New Roman" pitchFamily="18" charset="0"/>
                <a:cs typeface="Times New Roman" pitchFamily="18" charset="0"/>
              </a:rPr>
              <a:t>State Secretary for Water</a:t>
            </a:r>
          </a:p>
          <a:p>
            <a:pPr>
              <a:buFont typeface="Arial" pitchFamily="34" charset="0"/>
              <a:buNone/>
              <a:defRPr/>
            </a:pPr>
            <a:endParaRPr lang="en-GB" sz="1800" b="1" i="1" dirty="0" smtClean="0">
              <a:solidFill>
                <a:schemeClr val="tx2"/>
              </a:solidFill>
              <a:latin typeface="Times New Roman" pitchFamily="18" charset="0"/>
              <a:cs typeface="Times New Roman" pitchFamily="18" charset="0"/>
            </a:endParaRPr>
          </a:p>
          <a:p>
            <a:pPr>
              <a:buFont typeface="Arial" pitchFamily="34" charset="0"/>
              <a:buNone/>
              <a:defRPr/>
            </a:pPr>
            <a:r>
              <a:rPr lang="en-GB" sz="1800" b="1" i="1" dirty="0" smtClean="0">
                <a:solidFill>
                  <a:schemeClr val="tx2"/>
                </a:solidFill>
                <a:latin typeface="Times New Roman" pitchFamily="18" charset="0"/>
                <a:cs typeface="Times New Roman" pitchFamily="18" charset="0"/>
              </a:rPr>
              <a:t>Annual Stakeholder Seminar of Pillar II. – Protecting the Environment  - of the EU Strategy for</a:t>
            </a:r>
            <a:r>
              <a:rPr lang="hu-HU" sz="1800" b="1" i="1" dirty="0" smtClean="0">
                <a:solidFill>
                  <a:schemeClr val="tx2"/>
                </a:solidFill>
                <a:latin typeface="Times New Roman" pitchFamily="18" charset="0"/>
                <a:cs typeface="Times New Roman" pitchFamily="18" charset="0"/>
              </a:rPr>
              <a:t> </a:t>
            </a:r>
            <a:r>
              <a:rPr lang="en-GB" sz="1800" b="1" i="1" dirty="0" smtClean="0">
                <a:solidFill>
                  <a:schemeClr val="tx2"/>
                </a:solidFill>
                <a:latin typeface="Times New Roman" pitchFamily="18" charset="0"/>
                <a:cs typeface="Times New Roman" pitchFamily="18" charset="0"/>
              </a:rPr>
              <a:t>the Danube Region</a:t>
            </a:r>
          </a:p>
          <a:p>
            <a:pPr>
              <a:buFont typeface="Arial" pitchFamily="34" charset="0"/>
              <a:buNone/>
              <a:defRPr/>
            </a:pPr>
            <a:endParaRPr lang="en-GB" sz="1800" b="1" i="1" dirty="0" smtClean="0">
              <a:solidFill>
                <a:schemeClr val="tx2"/>
              </a:solidFill>
              <a:latin typeface="Times New Roman" pitchFamily="18" charset="0"/>
              <a:cs typeface="Times New Roman" pitchFamily="18" charset="0"/>
            </a:endParaRPr>
          </a:p>
          <a:p>
            <a:pPr>
              <a:buFont typeface="Arial" pitchFamily="34" charset="0"/>
              <a:buNone/>
              <a:defRPr/>
            </a:pPr>
            <a:r>
              <a:rPr lang="hu-HU" sz="1800" b="1" i="1" dirty="0" smtClean="0">
                <a:solidFill>
                  <a:schemeClr val="tx2"/>
                </a:solidFill>
                <a:latin typeface="Times New Roman" pitchFamily="18" charset="0"/>
                <a:cs typeface="Times New Roman" pitchFamily="18" charset="0"/>
              </a:rPr>
              <a:t>06 November </a:t>
            </a:r>
            <a:r>
              <a:rPr lang="en-GB" sz="1800" b="1" i="1" dirty="0" smtClean="0">
                <a:solidFill>
                  <a:schemeClr val="tx2"/>
                </a:solidFill>
                <a:latin typeface="Times New Roman" pitchFamily="18" charset="0"/>
                <a:cs typeface="Times New Roman" pitchFamily="18" charset="0"/>
              </a:rPr>
              <a:t>1012. </a:t>
            </a:r>
            <a:r>
              <a:rPr lang="hu-HU" sz="1800" b="1" i="1" dirty="0" smtClean="0">
                <a:solidFill>
                  <a:schemeClr val="tx2"/>
                </a:solidFill>
                <a:latin typeface="Times New Roman" pitchFamily="18" charset="0"/>
                <a:cs typeface="Times New Roman" pitchFamily="18" charset="0"/>
              </a:rPr>
              <a:t>Budapest</a:t>
            </a:r>
            <a:endParaRPr lang="en-GB" sz="1800" dirty="0" smtClean="0">
              <a:latin typeface="Times New Roman" pitchFamily="18" charset="0"/>
              <a:cs typeface="Times New Roman" pitchFamily="18" charset="0"/>
            </a:endParaRPr>
          </a:p>
        </p:txBody>
      </p:sp>
      <p:pic>
        <p:nvPicPr>
          <p:cNvPr id="4100" name="Obrázok 1"/>
          <p:cNvPicPr>
            <a:picLocks noChangeAspect="1" noChangeArrowheads="1"/>
          </p:cNvPicPr>
          <p:nvPr/>
        </p:nvPicPr>
        <p:blipFill>
          <a:blip r:embed="rId2" cstate="print"/>
          <a:srcRect l="22435" t="21143" r="22502" b="46510"/>
          <a:stretch>
            <a:fillRect/>
          </a:stretch>
        </p:blipFill>
        <p:spPr bwMode="auto">
          <a:xfrm>
            <a:off x="6875463" y="476250"/>
            <a:ext cx="1979612" cy="86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0" y="-42863"/>
            <a:ext cx="9144000" cy="1800226"/>
          </a:xfrm>
          <a:prstGeom prst="rect">
            <a:avLst/>
          </a:prstGeom>
          <a:solidFill>
            <a:schemeClr val="bg1"/>
          </a:solidFill>
          <a:ln w="9525">
            <a:noFill/>
            <a:miter lim="800000"/>
            <a:headEnd/>
            <a:tailEnd/>
          </a:ln>
        </p:spPr>
        <p:txBody>
          <a:bodyPr wrap="none" anchor="ctr"/>
          <a:lstStyle/>
          <a:p>
            <a:endParaRPr lang="hu-HU"/>
          </a:p>
        </p:txBody>
      </p:sp>
      <p:sp>
        <p:nvSpPr>
          <p:cNvPr id="13315" name="Rectangle 3"/>
          <p:cNvSpPr>
            <a:spLocks noChangeArrowheads="1"/>
          </p:cNvSpPr>
          <p:nvPr/>
        </p:nvSpPr>
        <p:spPr bwMode="auto">
          <a:xfrm>
            <a:off x="1647825" y="677863"/>
            <a:ext cx="6048375" cy="792162"/>
          </a:xfrm>
          <a:prstGeom prst="rect">
            <a:avLst/>
          </a:prstGeom>
          <a:noFill/>
          <a:ln w="63500">
            <a:solidFill>
              <a:srgbClr val="3A86AC"/>
            </a:solidFill>
            <a:miter lim="800000"/>
            <a:headEnd/>
            <a:tailEnd/>
          </a:ln>
        </p:spPr>
        <p:txBody>
          <a:bodyPr wrap="none" anchor="ctr"/>
          <a:lstStyle/>
          <a:p>
            <a:endParaRPr lang="hu-HU"/>
          </a:p>
        </p:txBody>
      </p:sp>
      <p:sp>
        <p:nvSpPr>
          <p:cNvPr id="13316" name="Text Box 4"/>
          <p:cNvSpPr txBox="1">
            <a:spLocks noChangeArrowheads="1"/>
          </p:cNvSpPr>
          <p:nvPr/>
        </p:nvSpPr>
        <p:spPr bwMode="auto">
          <a:xfrm>
            <a:off x="1763713" y="831850"/>
            <a:ext cx="5905500" cy="457200"/>
          </a:xfrm>
          <a:prstGeom prst="rect">
            <a:avLst/>
          </a:prstGeom>
          <a:noFill/>
          <a:ln w="9525">
            <a:noFill/>
            <a:miter lim="800000"/>
            <a:headEnd/>
            <a:tailEnd/>
          </a:ln>
        </p:spPr>
        <p:txBody>
          <a:bodyPr>
            <a:spAutoFit/>
          </a:bodyPr>
          <a:lstStyle/>
          <a:p>
            <a:pPr>
              <a:spcBef>
                <a:spcPct val="50000"/>
              </a:spcBef>
            </a:pPr>
            <a:r>
              <a:rPr lang="en-GB"/>
              <a:t>ICPDR Delegations of Contracting Parties</a:t>
            </a:r>
          </a:p>
        </p:txBody>
      </p:sp>
      <p:sp>
        <p:nvSpPr>
          <p:cNvPr id="13317" name="Line 5"/>
          <p:cNvSpPr>
            <a:spLocks noChangeShapeType="1"/>
          </p:cNvSpPr>
          <p:nvPr/>
        </p:nvSpPr>
        <p:spPr bwMode="auto">
          <a:xfrm flipH="1">
            <a:off x="4643438" y="1479550"/>
            <a:ext cx="1587" cy="1444625"/>
          </a:xfrm>
          <a:prstGeom prst="line">
            <a:avLst/>
          </a:prstGeom>
          <a:noFill/>
          <a:ln w="63500">
            <a:solidFill>
              <a:srgbClr val="3A86AC"/>
            </a:solidFill>
            <a:round/>
            <a:headEnd/>
            <a:tailEnd/>
          </a:ln>
        </p:spPr>
        <p:txBody>
          <a:bodyPr/>
          <a:lstStyle/>
          <a:p>
            <a:endParaRPr lang="hu-HU"/>
          </a:p>
        </p:txBody>
      </p:sp>
      <p:sp>
        <p:nvSpPr>
          <p:cNvPr id="13318" name="Text Box 6"/>
          <p:cNvSpPr txBox="1">
            <a:spLocks noChangeArrowheads="1"/>
          </p:cNvSpPr>
          <p:nvPr/>
        </p:nvSpPr>
        <p:spPr bwMode="auto">
          <a:xfrm>
            <a:off x="7380288" y="4195763"/>
            <a:ext cx="1655762" cy="581025"/>
          </a:xfrm>
          <a:prstGeom prst="rect">
            <a:avLst/>
          </a:prstGeom>
          <a:noFill/>
          <a:ln w="9525">
            <a:noFill/>
            <a:miter lim="800000"/>
            <a:headEnd/>
            <a:tailEnd/>
          </a:ln>
        </p:spPr>
        <p:txBody>
          <a:bodyPr>
            <a:spAutoFit/>
          </a:bodyPr>
          <a:lstStyle/>
          <a:p>
            <a:pPr algn="ctr">
              <a:spcBef>
                <a:spcPct val="50000"/>
              </a:spcBef>
            </a:pPr>
            <a:r>
              <a:rPr lang="en-US" sz="1600"/>
              <a:t>River Basin Management</a:t>
            </a:r>
            <a:endParaRPr lang="en-GB" sz="1600"/>
          </a:p>
        </p:txBody>
      </p:sp>
      <p:grpSp>
        <p:nvGrpSpPr>
          <p:cNvPr id="13319" name="Group 7"/>
          <p:cNvGrpSpPr>
            <a:grpSpLocks/>
          </p:cNvGrpSpPr>
          <p:nvPr/>
        </p:nvGrpSpPr>
        <p:grpSpPr bwMode="auto">
          <a:xfrm>
            <a:off x="6124575" y="3849688"/>
            <a:ext cx="1512888" cy="576262"/>
            <a:chOff x="4785" y="2523"/>
            <a:chExt cx="953" cy="363"/>
          </a:xfrm>
        </p:grpSpPr>
        <p:sp>
          <p:nvSpPr>
            <p:cNvPr id="13379" name="Rectangle 8"/>
            <p:cNvSpPr>
              <a:spLocks noChangeArrowheads="1"/>
            </p:cNvSpPr>
            <p:nvPr/>
          </p:nvSpPr>
          <p:spPr bwMode="auto">
            <a:xfrm>
              <a:off x="4831" y="2523"/>
              <a:ext cx="861" cy="363"/>
            </a:xfrm>
            <a:prstGeom prst="rect">
              <a:avLst/>
            </a:prstGeom>
            <a:noFill/>
            <a:ln w="63500">
              <a:solidFill>
                <a:srgbClr val="3A86AC"/>
              </a:solidFill>
              <a:miter lim="800000"/>
              <a:headEnd/>
              <a:tailEnd/>
            </a:ln>
          </p:spPr>
          <p:txBody>
            <a:bodyPr wrap="none" anchor="ctr"/>
            <a:lstStyle/>
            <a:p>
              <a:endParaRPr lang="hu-HU"/>
            </a:p>
          </p:txBody>
        </p:sp>
        <p:sp>
          <p:nvSpPr>
            <p:cNvPr id="13380" name="Text Box 9"/>
            <p:cNvSpPr txBox="1">
              <a:spLocks noChangeArrowheads="1"/>
            </p:cNvSpPr>
            <p:nvPr/>
          </p:nvSpPr>
          <p:spPr bwMode="auto">
            <a:xfrm>
              <a:off x="4785" y="2568"/>
              <a:ext cx="953" cy="288"/>
            </a:xfrm>
            <a:prstGeom prst="rect">
              <a:avLst/>
            </a:prstGeom>
            <a:noFill/>
            <a:ln w="9525">
              <a:noFill/>
              <a:miter lim="800000"/>
              <a:headEnd/>
              <a:tailEnd/>
            </a:ln>
          </p:spPr>
          <p:txBody>
            <a:bodyPr>
              <a:spAutoFit/>
            </a:bodyPr>
            <a:lstStyle/>
            <a:p>
              <a:pPr algn="ctr">
                <a:spcBef>
                  <a:spcPct val="50000"/>
                </a:spcBef>
              </a:pPr>
              <a:r>
                <a:rPr lang="en-US"/>
                <a:t>RBM EG</a:t>
              </a:r>
              <a:endParaRPr lang="en-GB"/>
            </a:p>
          </p:txBody>
        </p:sp>
      </p:grpSp>
      <p:grpSp>
        <p:nvGrpSpPr>
          <p:cNvPr id="13320" name="Group 10"/>
          <p:cNvGrpSpPr>
            <a:grpSpLocks/>
          </p:cNvGrpSpPr>
          <p:nvPr/>
        </p:nvGrpSpPr>
        <p:grpSpPr bwMode="auto">
          <a:xfrm>
            <a:off x="5446713" y="4606925"/>
            <a:ext cx="1512887" cy="576263"/>
            <a:chOff x="3833" y="2523"/>
            <a:chExt cx="953" cy="363"/>
          </a:xfrm>
        </p:grpSpPr>
        <p:sp>
          <p:nvSpPr>
            <p:cNvPr id="13377" name="Rectangle 11"/>
            <p:cNvSpPr>
              <a:spLocks noChangeArrowheads="1"/>
            </p:cNvSpPr>
            <p:nvPr/>
          </p:nvSpPr>
          <p:spPr bwMode="auto">
            <a:xfrm>
              <a:off x="3879" y="2523"/>
              <a:ext cx="861" cy="363"/>
            </a:xfrm>
            <a:prstGeom prst="rect">
              <a:avLst/>
            </a:prstGeom>
            <a:noFill/>
            <a:ln w="63500">
              <a:solidFill>
                <a:srgbClr val="3A86AC"/>
              </a:solidFill>
              <a:miter lim="800000"/>
              <a:headEnd/>
              <a:tailEnd/>
            </a:ln>
          </p:spPr>
          <p:txBody>
            <a:bodyPr wrap="none" anchor="ctr"/>
            <a:lstStyle/>
            <a:p>
              <a:endParaRPr lang="hu-HU"/>
            </a:p>
          </p:txBody>
        </p:sp>
        <p:sp>
          <p:nvSpPr>
            <p:cNvPr id="13378" name="Text Box 12"/>
            <p:cNvSpPr txBox="1">
              <a:spLocks noChangeArrowheads="1"/>
            </p:cNvSpPr>
            <p:nvPr/>
          </p:nvSpPr>
          <p:spPr bwMode="auto">
            <a:xfrm>
              <a:off x="3833" y="2568"/>
              <a:ext cx="953" cy="288"/>
            </a:xfrm>
            <a:prstGeom prst="rect">
              <a:avLst/>
            </a:prstGeom>
            <a:noFill/>
            <a:ln w="9525">
              <a:noFill/>
              <a:miter lim="800000"/>
              <a:headEnd/>
              <a:tailEnd/>
            </a:ln>
          </p:spPr>
          <p:txBody>
            <a:bodyPr>
              <a:spAutoFit/>
            </a:bodyPr>
            <a:lstStyle/>
            <a:p>
              <a:pPr algn="ctr">
                <a:spcBef>
                  <a:spcPct val="50000"/>
                </a:spcBef>
              </a:pPr>
              <a:r>
                <a:rPr lang="en-US"/>
                <a:t>PM EG</a:t>
              </a:r>
              <a:endParaRPr lang="en-GB"/>
            </a:p>
          </p:txBody>
        </p:sp>
      </p:grpSp>
      <p:grpSp>
        <p:nvGrpSpPr>
          <p:cNvPr id="13321" name="Group 13"/>
          <p:cNvGrpSpPr>
            <a:grpSpLocks/>
          </p:cNvGrpSpPr>
          <p:nvPr/>
        </p:nvGrpSpPr>
        <p:grpSpPr bwMode="auto">
          <a:xfrm>
            <a:off x="3203575" y="5367338"/>
            <a:ext cx="1512888" cy="576262"/>
            <a:chOff x="2880" y="2523"/>
            <a:chExt cx="953" cy="363"/>
          </a:xfrm>
        </p:grpSpPr>
        <p:sp>
          <p:nvSpPr>
            <p:cNvPr id="13375" name="Rectangle 14"/>
            <p:cNvSpPr>
              <a:spLocks noChangeArrowheads="1"/>
            </p:cNvSpPr>
            <p:nvPr/>
          </p:nvSpPr>
          <p:spPr bwMode="auto">
            <a:xfrm>
              <a:off x="2926" y="2523"/>
              <a:ext cx="861" cy="363"/>
            </a:xfrm>
            <a:prstGeom prst="rect">
              <a:avLst/>
            </a:prstGeom>
            <a:noFill/>
            <a:ln w="63500">
              <a:solidFill>
                <a:srgbClr val="3A86AC"/>
              </a:solidFill>
              <a:miter lim="800000"/>
              <a:headEnd/>
              <a:tailEnd/>
            </a:ln>
          </p:spPr>
          <p:txBody>
            <a:bodyPr wrap="none" anchor="ctr"/>
            <a:lstStyle/>
            <a:p>
              <a:endParaRPr lang="hu-HU"/>
            </a:p>
          </p:txBody>
        </p:sp>
        <p:sp>
          <p:nvSpPr>
            <p:cNvPr id="13376" name="Text Box 15"/>
            <p:cNvSpPr txBox="1">
              <a:spLocks noChangeArrowheads="1"/>
            </p:cNvSpPr>
            <p:nvPr/>
          </p:nvSpPr>
          <p:spPr bwMode="auto">
            <a:xfrm>
              <a:off x="2880" y="2568"/>
              <a:ext cx="953" cy="288"/>
            </a:xfrm>
            <a:prstGeom prst="rect">
              <a:avLst/>
            </a:prstGeom>
            <a:noFill/>
            <a:ln w="9525">
              <a:noFill/>
              <a:miter lim="800000"/>
              <a:headEnd/>
              <a:tailEnd/>
            </a:ln>
          </p:spPr>
          <p:txBody>
            <a:bodyPr>
              <a:spAutoFit/>
            </a:bodyPr>
            <a:lstStyle/>
            <a:p>
              <a:pPr algn="ctr">
                <a:spcBef>
                  <a:spcPct val="50000"/>
                </a:spcBef>
              </a:pPr>
              <a:r>
                <a:rPr lang="en-US"/>
                <a:t>MA EG</a:t>
              </a:r>
              <a:endParaRPr lang="en-GB"/>
            </a:p>
          </p:txBody>
        </p:sp>
      </p:grpSp>
      <p:grpSp>
        <p:nvGrpSpPr>
          <p:cNvPr id="13322" name="Group 16"/>
          <p:cNvGrpSpPr>
            <a:grpSpLocks/>
          </p:cNvGrpSpPr>
          <p:nvPr/>
        </p:nvGrpSpPr>
        <p:grpSpPr bwMode="auto">
          <a:xfrm>
            <a:off x="2349500" y="4598988"/>
            <a:ext cx="1512888" cy="576262"/>
            <a:chOff x="1927" y="2523"/>
            <a:chExt cx="953" cy="363"/>
          </a:xfrm>
        </p:grpSpPr>
        <p:sp>
          <p:nvSpPr>
            <p:cNvPr id="13373" name="Rectangle 17"/>
            <p:cNvSpPr>
              <a:spLocks noChangeArrowheads="1"/>
            </p:cNvSpPr>
            <p:nvPr/>
          </p:nvSpPr>
          <p:spPr bwMode="auto">
            <a:xfrm>
              <a:off x="1974" y="2523"/>
              <a:ext cx="861" cy="363"/>
            </a:xfrm>
            <a:prstGeom prst="rect">
              <a:avLst/>
            </a:prstGeom>
            <a:noFill/>
            <a:ln w="63500">
              <a:solidFill>
                <a:srgbClr val="3A86AC"/>
              </a:solidFill>
              <a:miter lim="800000"/>
              <a:headEnd/>
              <a:tailEnd/>
            </a:ln>
          </p:spPr>
          <p:txBody>
            <a:bodyPr wrap="none" anchor="ctr"/>
            <a:lstStyle/>
            <a:p>
              <a:endParaRPr lang="hu-HU"/>
            </a:p>
          </p:txBody>
        </p:sp>
        <p:sp>
          <p:nvSpPr>
            <p:cNvPr id="13374" name="Text Box 18"/>
            <p:cNvSpPr txBox="1">
              <a:spLocks noChangeArrowheads="1"/>
            </p:cNvSpPr>
            <p:nvPr/>
          </p:nvSpPr>
          <p:spPr bwMode="auto">
            <a:xfrm>
              <a:off x="1927" y="2568"/>
              <a:ext cx="953" cy="288"/>
            </a:xfrm>
            <a:prstGeom prst="rect">
              <a:avLst/>
            </a:prstGeom>
            <a:noFill/>
            <a:ln w="9525">
              <a:noFill/>
              <a:miter lim="800000"/>
              <a:headEnd/>
              <a:tailEnd/>
            </a:ln>
          </p:spPr>
          <p:txBody>
            <a:bodyPr>
              <a:spAutoFit/>
            </a:bodyPr>
            <a:lstStyle/>
            <a:p>
              <a:pPr algn="ctr">
                <a:spcBef>
                  <a:spcPct val="50000"/>
                </a:spcBef>
              </a:pPr>
              <a:r>
                <a:rPr lang="en-US"/>
                <a:t>Flood EG</a:t>
              </a:r>
              <a:endParaRPr lang="en-GB"/>
            </a:p>
          </p:txBody>
        </p:sp>
      </p:grpSp>
      <p:grpSp>
        <p:nvGrpSpPr>
          <p:cNvPr id="13323" name="Group 19"/>
          <p:cNvGrpSpPr>
            <a:grpSpLocks/>
          </p:cNvGrpSpPr>
          <p:nvPr/>
        </p:nvGrpSpPr>
        <p:grpSpPr bwMode="auto">
          <a:xfrm>
            <a:off x="938213" y="2841625"/>
            <a:ext cx="1512887" cy="822325"/>
            <a:chOff x="975" y="2504"/>
            <a:chExt cx="953" cy="518"/>
          </a:xfrm>
        </p:grpSpPr>
        <p:sp>
          <p:nvSpPr>
            <p:cNvPr id="13371" name="Rectangle 20"/>
            <p:cNvSpPr>
              <a:spLocks noChangeArrowheads="1"/>
            </p:cNvSpPr>
            <p:nvPr/>
          </p:nvSpPr>
          <p:spPr bwMode="auto">
            <a:xfrm>
              <a:off x="1020" y="2523"/>
              <a:ext cx="861" cy="499"/>
            </a:xfrm>
            <a:prstGeom prst="rect">
              <a:avLst/>
            </a:prstGeom>
            <a:noFill/>
            <a:ln w="63500">
              <a:solidFill>
                <a:srgbClr val="3A86AC"/>
              </a:solidFill>
              <a:miter lim="800000"/>
              <a:headEnd/>
              <a:tailEnd/>
            </a:ln>
          </p:spPr>
          <p:txBody>
            <a:bodyPr wrap="none" anchor="ctr"/>
            <a:lstStyle/>
            <a:p>
              <a:endParaRPr lang="hu-HU"/>
            </a:p>
          </p:txBody>
        </p:sp>
        <p:sp>
          <p:nvSpPr>
            <p:cNvPr id="13372" name="Text Box 21"/>
            <p:cNvSpPr txBox="1">
              <a:spLocks noChangeArrowheads="1"/>
            </p:cNvSpPr>
            <p:nvPr/>
          </p:nvSpPr>
          <p:spPr bwMode="auto">
            <a:xfrm>
              <a:off x="975" y="2504"/>
              <a:ext cx="953" cy="518"/>
            </a:xfrm>
            <a:prstGeom prst="rect">
              <a:avLst/>
            </a:prstGeom>
            <a:noFill/>
            <a:ln w="9525">
              <a:noFill/>
              <a:miter lim="800000"/>
              <a:headEnd/>
              <a:tailEnd/>
            </a:ln>
          </p:spPr>
          <p:txBody>
            <a:bodyPr>
              <a:spAutoFit/>
            </a:bodyPr>
            <a:lstStyle/>
            <a:p>
              <a:pPr algn="ctr">
                <a:spcBef>
                  <a:spcPct val="50000"/>
                </a:spcBef>
              </a:pPr>
              <a:r>
                <a:rPr lang="en-US"/>
                <a:t>IMGIS EG</a:t>
              </a:r>
              <a:endParaRPr lang="en-GB"/>
            </a:p>
          </p:txBody>
        </p:sp>
      </p:grpSp>
      <p:grpSp>
        <p:nvGrpSpPr>
          <p:cNvPr id="13324" name="Group 22"/>
          <p:cNvGrpSpPr>
            <a:grpSpLocks/>
          </p:cNvGrpSpPr>
          <p:nvPr/>
        </p:nvGrpSpPr>
        <p:grpSpPr bwMode="auto">
          <a:xfrm>
            <a:off x="1658938" y="3849688"/>
            <a:ext cx="1512887" cy="576262"/>
            <a:chOff x="22" y="2523"/>
            <a:chExt cx="953" cy="363"/>
          </a:xfrm>
        </p:grpSpPr>
        <p:sp>
          <p:nvSpPr>
            <p:cNvPr id="13369" name="Rectangle 23"/>
            <p:cNvSpPr>
              <a:spLocks noChangeArrowheads="1"/>
            </p:cNvSpPr>
            <p:nvPr/>
          </p:nvSpPr>
          <p:spPr bwMode="auto">
            <a:xfrm>
              <a:off x="69" y="2523"/>
              <a:ext cx="861" cy="363"/>
            </a:xfrm>
            <a:prstGeom prst="rect">
              <a:avLst/>
            </a:prstGeom>
            <a:noFill/>
            <a:ln w="63500">
              <a:solidFill>
                <a:srgbClr val="3A86AC"/>
              </a:solidFill>
              <a:miter lim="800000"/>
              <a:headEnd/>
              <a:tailEnd/>
            </a:ln>
          </p:spPr>
          <p:txBody>
            <a:bodyPr wrap="none" anchor="ctr"/>
            <a:lstStyle/>
            <a:p>
              <a:endParaRPr lang="hu-HU"/>
            </a:p>
          </p:txBody>
        </p:sp>
        <p:sp>
          <p:nvSpPr>
            <p:cNvPr id="13370" name="Text Box 24"/>
            <p:cNvSpPr txBox="1">
              <a:spLocks noChangeArrowheads="1"/>
            </p:cNvSpPr>
            <p:nvPr/>
          </p:nvSpPr>
          <p:spPr bwMode="auto">
            <a:xfrm>
              <a:off x="22" y="2568"/>
              <a:ext cx="953" cy="288"/>
            </a:xfrm>
            <a:prstGeom prst="rect">
              <a:avLst/>
            </a:prstGeom>
            <a:noFill/>
            <a:ln w="9525">
              <a:noFill/>
              <a:miter lim="800000"/>
              <a:headEnd/>
              <a:tailEnd/>
            </a:ln>
          </p:spPr>
          <p:txBody>
            <a:bodyPr>
              <a:spAutoFit/>
            </a:bodyPr>
            <a:lstStyle/>
            <a:p>
              <a:pPr algn="ctr">
                <a:spcBef>
                  <a:spcPct val="50000"/>
                </a:spcBef>
              </a:pPr>
              <a:r>
                <a:rPr lang="en-US"/>
                <a:t>PP EG</a:t>
              </a:r>
              <a:endParaRPr lang="en-GB"/>
            </a:p>
          </p:txBody>
        </p:sp>
      </p:grpSp>
      <p:grpSp>
        <p:nvGrpSpPr>
          <p:cNvPr id="13325" name="Group 25"/>
          <p:cNvGrpSpPr>
            <a:grpSpLocks/>
          </p:cNvGrpSpPr>
          <p:nvPr/>
        </p:nvGrpSpPr>
        <p:grpSpPr bwMode="auto">
          <a:xfrm>
            <a:off x="4932363" y="1557338"/>
            <a:ext cx="1800225" cy="935037"/>
            <a:chOff x="2119" y="981"/>
            <a:chExt cx="1134" cy="589"/>
          </a:xfrm>
        </p:grpSpPr>
        <p:sp>
          <p:nvSpPr>
            <p:cNvPr id="13367" name="Text Box 26"/>
            <p:cNvSpPr txBox="1">
              <a:spLocks noChangeArrowheads="1"/>
            </p:cNvSpPr>
            <p:nvPr/>
          </p:nvSpPr>
          <p:spPr bwMode="auto">
            <a:xfrm>
              <a:off x="2119" y="1007"/>
              <a:ext cx="1134" cy="518"/>
            </a:xfrm>
            <a:prstGeom prst="rect">
              <a:avLst/>
            </a:prstGeom>
            <a:noFill/>
            <a:ln w="9525">
              <a:noFill/>
              <a:miter lim="800000"/>
              <a:headEnd/>
              <a:tailEnd/>
            </a:ln>
          </p:spPr>
          <p:txBody>
            <a:bodyPr>
              <a:spAutoFit/>
            </a:bodyPr>
            <a:lstStyle/>
            <a:p>
              <a:pPr algn="ctr">
                <a:spcBef>
                  <a:spcPct val="50000"/>
                </a:spcBef>
              </a:pPr>
              <a:r>
                <a:rPr lang="en-GB"/>
                <a:t>ICPDR</a:t>
              </a:r>
              <a:br>
                <a:rPr lang="en-GB"/>
              </a:br>
              <a:r>
                <a:rPr lang="en-GB"/>
                <a:t>Secretariat</a:t>
              </a:r>
            </a:p>
          </p:txBody>
        </p:sp>
        <p:sp>
          <p:nvSpPr>
            <p:cNvPr id="13368" name="Rectangle 27"/>
            <p:cNvSpPr>
              <a:spLocks noChangeArrowheads="1"/>
            </p:cNvSpPr>
            <p:nvPr/>
          </p:nvSpPr>
          <p:spPr bwMode="auto">
            <a:xfrm>
              <a:off x="2172" y="981"/>
              <a:ext cx="1043" cy="589"/>
            </a:xfrm>
            <a:prstGeom prst="rect">
              <a:avLst/>
            </a:prstGeom>
            <a:noFill/>
            <a:ln w="63500">
              <a:solidFill>
                <a:srgbClr val="3A86AC"/>
              </a:solidFill>
              <a:miter lim="800000"/>
              <a:headEnd/>
              <a:tailEnd/>
            </a:ln>
          </p:spPr>
          <p:txBody>
            <a:bodyPr wrap="none" anchor="ctr"/>
            <a:lstStyle/>
            <a:p>
              <a:endParaRPr lang="hu-HU"/>
            </a:p>
          </p:txBody>
        </p:sp>
      </p:grpSp>
      <p:grpSp>
        <p:nvGrpSpPr>
          <p:cNvPr id="13326" name="Group 28"/>
          <p:cNvGrpSpPr>
            <a:grpSpLocks/>
          </p:cNvGrpSpPr>
          <p:nvPr/>
        </p:nvGrpSpPr>
        <p:grpSpPr bwMode="auto">
          <a:xfrm>
            <a:off x="6807200" y="2841625"/>
            <a:ext cx="1512888" cy="822325"/>
            <a:chOff x="975" y="2504"/>
            <a:chExt cx="953" cy="518"/>
          </a:xfrm>
        </p:grpSpPr>
        <p:sp>
          <p:nvSpPr>
            <p:cNvPr id="13365" name="Rectangle 29"/>
            <p:cNvSpPr>
              <a:spLocks noChangeArrowheads="1"/>
            </p:cNvSpPr>
            <p:nvPr/>
          </p:nvSpPr>
          <p:spPr bwMode="auto">
            <a:xfrm>
              <a:off x="1020" y="2523"/>
              <a:ext cx="861" cy="499"/>
            </a:xfrm>
            <a:prstGeom prst="rect">
              <a:avLst/>
            </a:prstGeom>
            <a:noFill/>
            <a:ln w="63500">
              <a:solidFill>
                <a:srgbClr val="3A86AC"/>
              </a:solidFill>
              <a:miter lim="800000"/>
              <a:headEnd/>
              <a:tailEnd/>
            </a:ln>
          </p:spPr>
          <p:txBody>
            <a:bodyPr wrap="none" anchor="ctr"/>
            <a:lstStyle/>
            <a:p>
              <a:endParaRPr lang="hu-HU"/>
            </a:p>
          </p:txBody>
        </p:sp>
        <p:sp>
          <p:nvSpPr>
            <p:cNvPr id="13366" name="Text Box 30"/>
            <p:cNvSpPr txBox="1">
              <a:spLocks noChangeArrowheads="1"/>
            </p:cNvSpPr>
            <p:nvPr/>
          </p:nvSpPr>
          <p:spPr bwMode="auto">
            <a:xfrm>
              <a:off x="975" y="2504"/>
              <a:ext cx="953" cy="518"/>
            </a:xfrm>
            <a:prstGeom prst="rect">
              <a:avLst/>
            </a:prstGeom>
            <a:noFill/>
            <a:ln w="9525">
              <a:noFill/>
              <a:miter lim="800000"/>
              <a:headEnd/>
              <a:tailEnd/>
            </a:ln>
          </p:spPr>
          <p:txBody>
            <a:bodyPr>
              <a:spAutoFit/>
            </a:bodyPr>
            <a:lstStyle/>
            <a:p>
              <a:pPr algn="ctr">
                <a:spcBef>
                  <a:spcPct val="50000"/>
                </a:spcBef>
              </a:pPr>
              <a:r>
                <a:rPr lang="en-US"/>
                <a:t>ad hoc</a:t>
              </a:r>
              <a:br>
                <a:rPr lang="en-US"/>
              </a:br>
              <a:r>
                <a:rPr lang="en-US"/>
                <a:t>S EG</a:t>
              </a:r>
              <a:endParaRPr lang="en-GB"/>
            </a:p>
          </p:txBody>
        </p:sp>
      </p:grpSp>
      <p:sp>
        <p:nvSpPr>
          <p:cNvPr id="13327" name="Line 31"/>
          <p:cNvSpPr>
            <a:spLocks noChangeShapeType="1"/>
          </p:cNvSpPr>
          <p:nvPr/>
        </p:nvSpPr>
        <p:spPr bwMode="auto">
          <a:xfrm flipH="1">
            <a:off x="2373313" y="2913063"/>
            <a:ext cx="2271712" cy="358775"/>
          </a:xfrm>
          <a:prstGeom prst="line">
            <a:avLst/>
          </a:prstGeom>
          <a:noFill/>
          <a:ln w="63500">
            <a:solidFill>
              <a:srgbClr val="3A86AC"/>
            </a:solidFill>
            <a:round/>
            <a:headEnd/>
            <a:tailEnd/>
          </a:ln>
        </p:spPr>
        <p:txBody>
          <a:bodyPr/>
          <a:lstStyle/>
          <a:p>
            <a:endParaRPr lang="hu-HU"/>
          </a:p>
        </p:txBody>
      </p:sp>
      <p:sp>
        <p:nvSpPr>
          <p:cNvPr id="13328" name="Line 32"/>
          <p:cNvSpPr>
            <a:spLocks noChangeShapeType="1"/>
          </p:cNvSpPr>
          <p:nvPr/>
        </p:nvSpPr>
        <p:spPr bwMode="auto">
          <a:xfrm flipH="1">
            <a:off x="3078163" y="2913063"/>
            <a:ext cx="1566862" cy="946150"/>
          </a:xfrm>
          <a:prstGeom prst="line">
            <a:avLst/>
          </a:prstGeom>
          <a:noFill/>
          <a:ln w="63500">
            <a:solidFill>
              <a:srgbClr val="3A86AC"/>
            </a:solidFill>
            <a:round/>
            <a:headEnd/>
            <a:tailEnd/>
          </a:ln>
        </p:spPr>
        <p:txBody>
          <a:bodyPr/>
          <a:lstStyle/>
          <a:p>
            <a:endParaRPr lang="hu-HU"/>
          </a:p>
        </p:txBody>
      </p:sp>
      <p:sp>
        <p:nvSpPr>
          <p:cNvPr id="13329" name="Line 33"/>
          <p:cNvSpPr>
            <a:spLocks noChangeShapeType="1"/>
          </p:cNvSpPr>
          <p:nvPr/>
        </p:nvSpPr>
        <p:spPr bwMode="auto">
          <a:xfrm flipH="1">
            <a:off x="3786188" y="2913063"/>
            <a:ext cx="858837" cy="1695450"/>
          </a:xfrm>
          <a:prstGeom prst="line">
            <a:avLst/>
          </a:prstGeom>
          <a:noFill/>
          <a:ln w="63500">
            <a:solidFill>
              <a:srgbClr val="3A86AC"/>
            </a:solidFill>
            <a:round/>
            <a:headEnd/>
            <a:tailEnd/>
          </a:ln>
        </p:spPr>
        <p:txBody>
          <a:bodyPr/>
          <a:lstStyle/>
          <a:p>
            <a:endParaRPr lang="hu-HU"/>
          </a:p>
        </p:txBody>
      </p:sp>
      <p:sp>
        <p:nvSpPr>
          <p:cNvPr id="13330" name="Line 34"/>
          <p:cNvSpPr>
            <a:spLocks noChangeShapeType="1"/>
          </p:cNvSpPr>
          <p:nvPr/>
        </p:nvSpPr>
        <p:spPr bwMode="auto">
          <a:xfrm flipH="1">
            <a:off x="4067175" y="2913063"/>
            <a:ext cx="577850" cy="2454275"/>
          </a:xfrm>
          <a:prstGeom prst="line">
            <a:avLst/>
          </a:prstGeom>
          <a:noFill/>
          <a:ln w="63500">
            <a:solidFill>
              <a:srgbClr val="3A86AC"/>
            </a:solidFill>
            <a:round/>
            <a:headEnd/>
            <a:tailEnd/>
          </a:ln>
        </p:spPr>
        <p:txBody>
          <a:bodyPr/>
          <a:lstStyle/>
          <a:p>
            <a:endParaRPr lang="hu-HU"/>
          </a:p>
        </p:txBody>
      </p:sp>
      <p:sp>
        <p:nvSpPr>
          <p:cNvPr id="13331" name="Line 35"/>
          <p:cNvSpPr>
            <a:spLocks noChangeShapeType="1"/>
          </p:cNvSpPr>
          <p:nvPr/>
        </p:nvSpPr>
        <p:spPr bwMode="auto">
          <a:xfrm>
            <a:off x="4645025" y="2913063"/>
            <a:ext cx="876300" cy="1704975"/>
          </a:xfrm>
          <a:prstGeom prst="line">
            <a:avLst/>
          </a:prstGeom>
          <a:noFill/>
          <a:ln w="63500">
            <a:solidFill>
              <a:srgbClr val="3A86AC"/>
            </a:solidFill>
            <a:round/>
            <a:headEnd/>
            <a:tailEnd/>
          </a:ln>
        </p:spPr>
        <p:txBody>
          <a:bodyPr/>
          <a:lstStyle/>
          <a:p>
            <a:endParaRPr lang="hu-HU"/>
          </a:p>
        </p:txBody>
      </p:sp>
      <p:sp>
        <p:nvSpPr>
          <p:cNvPr id="13332" name="Line 36"/>
          <p:cNvSpPr>
            <a:spLocks noChangeShapeType="1"/>
          </p:cNvSpPr>
          <p:nvPr/>
        </p:nvSpPr>
        <p:spPr bwMode="auto">
          <a:xfrm>
            <a:off x="4645025" y="2913063"/>
            <a:ext cx="1555750" cy="938212"/>
          </a:xfrm>
          <a:prstGeom prst="line">
            <a:avLst/>
          </a:prstGeom>
          <a:noFill/>
          <a:ln w="63500">
            <a:solidFill>
              <a:srgbClr val="3A86AC"/>
            </a:solidFill>
            <a:round/>
            <a:headEnd/>
            <a:tailEnd/>
          </a:ln>
        </p:spPr>
        <p:txBody>
          <a:bodyPr/>
          <a:lstStyle/>
          <a:p>
            <a:endParaRPr lang="hu-HU"/>
          </a:p>
        </p:txBody>
      </p:sp>
      <p:sp>
        <p:nvSpPr>
          <p:cNvPr id="13333" name="Line 37"/>
          <p:cNvSpPr>
            <a:spLocks noChangeShapeType="1"/>
          </p:cNvSpPr>
          <p:nvPr/>
        </p:nvSpPr>
        <p:spPr bwMode="auto">
          <a:xfrm>
            <a:off x="4640263" y="2913063"/>
            <a:ext cx="2219325" cy="331787"/>
          </a:xfrm>
          <a:prstGeom prst="line">
            <a:avLst/>
          </a:prstGeom>
          <a:noFill/>
          <a:ln w="63500">
            <a:solidFill>
              <a:srgbClr val="3A86AC"/>
            </a:solidFill>
            <a:round/>
            <a:headEnd/>
            <a:tailEnd/>
          </a:ln>
        </p:spPr>
        <p:txBody>
          <a:bodyPr/>
          <a:lstStyle/>
          <a:p>
            <a:endParaRPr lang="hu-HU"/>
          </a:p>
        </p:txBody>
      </p:sp>
      <p:sp>
        <p:nvSpPr>
          <p:cNvPr id="13334" name="Text Box 38"/>
          <p:cNvSpPr txBox="1">
            <a:spLocks noChangeArrowheads="1"/>
          </p:cNvSpPr>
          <p:nvPr/>
        </p:nvSpPr>
        <p:spPr bwMode="auto">
          <a:xfrm>
            <a:off x="7524750" y="3644900"/>
            <a:ext cx="1655763" cy="336550"/>
          </a:xfrm>
          <a:prstGeom prst="rect">
            <a:avLst/>
          </a:prstGeom>
          <a:noFill/>
          <a:ln w="9525">
            <a:noFill/>
            <a:miter lim="800000"/>
            <a:headEnd/>
            <a:tailEnd/>
          </a:ln>
        </p:spPr>
        <p:txBody>
          <a:bodyPr>
            <a:spAutoFit/>
          </a:bodyPr>
          <a:lstStyle/>
          <a:p>
            <a:pPr algn="ctr">
              <a:spcBef>
                <a:spcPct val="50000"/>
              </a:spcBef>
            </a:pPr>
            <a:r>
              <a:rPr lang="en-US" sz="1600"/>
              <a:t>ad hoc Strategic</a:t>
            </a:r>
            <a:endParaRPr lang="en-GB" sz="1600"/>
          </a:p>
        </p:txBody>
      </p:sp>
      <p:sp>
        <p:nvSpPr>
          <p:cNvPr id="13335" name="Text Box 39"/>
          <p:cNvSpPr txBox="1">
            <a:spLocks noChangeArrowheads="1"/>
          </p:cNvSpPr>
          <p:nvPr/>
        </p:nvSpPr>
        <p:spPr bwMode="auto">
          <a:xfrm>
            <a:off x="6300788" y="5151438"/>
            <a:ext cx="1655762" cy="581025"/>
          </a:xfrm>
          <a:prstGeom prst="rect">
            <a:avLst/>
          </a:prstGeom>
          <a:noFill/>
          <a:ln w="9525">
            <a:noFill/>
            <a:miter lim="800000"/>
            <a:headEnd/>
            <a:tailEnd/>
          </a:ln>
        </p:spPr>
        <p:txBody>
          <a:bodyPr>
            <a:spAutoFit/>
          </a:bodyPr>
          <a:lstStyle/>
          <a:p>
            <a:pPr algn="ctr">
              <a:spcBef>
                <a:spcPct val="50000"/>
              </a:spcBef>
            </a:pPr>
            <a:r>
              <a:rPr lang="en-US" sz="1600"/>
              <a:t>Pressures &amp; Measures </a:t>
            </a:r>
            <a:endParaRPr lang="en-GB" sz="1600"/>
          </a:p>
        </p:txBody>
      </p:sp>
      <p:sp>
        <p:nvSpPr>
          <p:cNvPr id="13336" name="Text Box 40"/>
          <p:cNvSpPr txBox="1">
            <a:spLocks noChangeArrowheads="1"/>
          </p:cNvSpPr>
          <p:nvPr/>
        </p:nvSpPr>
        <p:spPr bwMode="auto">
          <a:xfrm>
            <a:off x="3132138" y="5937250"/>
            <a:ext cx="1655762" cy="581025"/>
          </a:xfrm>
          <a:prstGeom prst="rect">
            <a:avLst/>
          </a:prstGeom>
          <a:noFill/>
          <a:ln w="9525">
            <a:noFill/>
            <a:miter lim="800000"/>
            <a:headEnd/>
            <a:tailEnd/>
          </a:ln>
        </p:spPr>
        <p:txBody>
          <a:bodyPr>
            <a:spAutoFit/>
          </a:bodyPr>
          <a:lstStyle/>
          <a:p>
            <a:pPr algn="ctr">
              <a:spcBef>
                <a:spcPct val="50000"/>
              </a:spcBef>
            </a:pPr>
            <a:r>
              <a:rPr lang="en-US" sz="1600"/>
              <a:t>Monitoring &amp; Assessment</a:t>
            </a:r>
            <a:endParaRPr lang="en-GB" sz="1600"/>
          </a:p>
        </p:txBody>
      </p:sp>
      <p:sp>
        <p:nvSpPr>
          <p:cNvPr id="13337" name="Text Box 41"/>
          <p:cNvSpPr txBox="1">
            <a:spLocks noChangeArrowheads="1"/>
          </p:cNvSpPr>
          <p:nvPr/>
        </p:nvSpPr>
        <p:spPr bwMode="auto">
          <a:xfrm>
            <a:off x="1835150" y="5145088"/>
            <a:ext cx="1655763" cy="581025"/>
          </a:xfrm>
          <a:prstGeom prst="rect">
            <a:avLst/>
          </a:prstGeom>
          <a:noFill/>
          <a:ln w="9525">
            <a:noFill/>
            <a:miter lim="800000"/>
            <a:headEnd/>
            <a:tailEnd/>
          </a:ln>
        </p:spPr>
        <p:txBody>
          <a:bodyPr>
            <a:spAutoFit/>
          </a:bodyPr>
          <a:lstStyle/>
          <a:p>
            <a:pPr algn="ctr">
              <a:spcBef>
                <a:spcPct val="50000"/>
              </a:spcBef>
            </a:pPr>
            <a:r>
              <a:rPr lang="en-US" sz="1600"/>
              <a:t>Flood Protection</a:t>
            </a:r>
            <a:endParaRPr lang="en-GB" sz="1600"/>
          </a:p>
        </p:txBody>
      </p:sp>
      <p:sp>
        <p:nvSpPr>
          <p:cNvPr id="13338" name="Text Box 42"/>
          <p:cNvSpPr txBox="1">
            <a:spLocks noChangeArrowheads="1"/>
          </p:cNvSpPr>
          <p:nvPr/>
        </p:nvSpPr>
        <p:spPr bwMode="auto">
          <a:xfrm>
            <a:off x="971550" y="4425950"/>
            <a:ext cx="1655763" cy="581025"/>
          </a:xfrm>
          <a:prstGeom prst="rect">
            <a:avLst/>
          </a:prstGeom>
          <a:noFill/>
          <a:ln w="9525">
            <a:noFill/>
            <a:miter lim="800000"/>
            <a:headEnd/>
            <a:tailEnd/>
          </a:ln>
        </p:spPr>
        <p:txBody>
          <a:bodyPr>
            <a:spAutoFit/>
          </a:bodyPr>
          <a:lstStyle/>
          <a:p>
            <a:pPr algn="ctr">
              <a:spcBef>
                <a:spcPct val="50000"/>
              </a:spcBef>
            </a:pPr>
            <a:r>
              <a:rPr lang="en-US" sz="1600"/>
              <a:t>Public Participation</a:t>
            </a:r>
            <a:endParaRPr lang="en-GB" sz="1600"/>
          </a:p>
        </p:txBody>
      </p:sp>
      <p:sp>
        <p:nvSpPr>
          <p:cNvPr id="13339" name="Text Box 43"/>
          <p:cNvSpPr txBox="1">
            <a:spLocks noChangeArrowheads="1"/>
          </p:cNvSpPr>
          <p:nvPr/>
        </p:nvSpPr>
        <p:spPr bwMode="auto">
          <a:xfrm>
            <a:off x="-36513" y="3614738"/>
            <a:ext cx="1655763" cy="1314450"/>
          </a:xfrm>
          <a:prstGeom prst="rect">
            <a:avLst/>
          </a:prstGeom>
          <a:noFill/>
          <a:ln w="9525">
            <a:noFill/>
            <a:miter lim="800000"/>
            <a:headEnd/>
            <a:tailEnd/>
          </a:ln>
        </p:spPr>
        <p:txBody>
          <a:bodyPr>
            <a:spAutoFit/>
          </a:bodyPr>
          <a:lstStyle/>
          <a:p>
            <a:pPr algn="ctr">
              <a:spcBef>
                <a:spcPct val="50000"/>
              </a:spcBef>
            </a:pPr>
            <a:r>
              <a:rPr lang="en-US" sz="1600"/>
              <a:t>Information Management &amp; Geographical Information System</a:t>
            </a:r>
            <a:endParaRPr lang="en-GB" sz="1600"/>
          </a:p>
        </p:txBody>
      </p:sp>
      <p:grpSp>
        <p:nvGrpSpPr>
          <p:cNvPr id="13340" name="Group 44"/>
          <p:cNvGrpSpPr>
            <a:grpSpLocks/>
          </p:cNvGrpSpPr>
          <p:nvPr/>
        </p:nvGrpSpPr>
        <p:grpSpPr bwMode="auto">
          <a:xfrm>
            <a:off x="0" y="101600"/>
            <a:ext cx="9159875" cy="412750"/>
            <a:chOff x="0" y="3929"/>
            <a:chExt cx="5393" cy="243"/>
          </a:xfrm>
        </p:grpSpPr>
        <p:pic>
          <p:nvPicPr>
            <p:cNvPr id="13350" name="Picture 45"/>
            <p:cNvPicPr>
              <a:picLocks noChangeAspect="1" noChangeArrowheads="1"/>
            </p:cNvPicPr>
            <p:nvPr/>
          </p:nvPicPr>
          <p:blipFill>
            <a:blip r:embed="rId3" cstate="print"/>
            <a:srcRect/>
            <a:stretch>
              <a:fillRect/>
            </a:stretch>
          </p:blipFill>
          <p:spPr bwMode="auto">
            <a:xfrm>
              <a:off x="0" y="3929"/>
              <a:ext cx="360" cy="240"/>
            </a:xfrm>
            <a:prstGeom prst="rect">
              <a:avLst/>
            </a:prstGeom>
            <a:noFill/>
            <a:ln w="9525">
              <a:noFill/>
              <a:miter lim="800000"/>
              <a:headEnd/>
              <a:tailEnd/>
            </a:ln>
          </p:spPr>
        </p:pic>
        <p:pic>
          <p:nvPicPr>
            <p:cNvPr id="13351" name="Picture 46"/>
            <p:cNvPicPr>
              <a:picLocks noChangeAspect="1" noChangeArrowheads="1"/>
            </p:cNvPicPr>
            <p:nvPr/>
          </p:nvPicPr>
          <p:blipFill>
            <a:blip r:embed="rId4" cstate="print"/>
            <a:srcRect/>
            <a:stretch>
              <a:fillRect/>
            </a:stretch>
          </p:blipFill>
          <p:spPr bwMode="auto">
            <a:xfrm>
              <a:off x="360" y="3929"/>
              <a:ext cx="360" cy="240"/>
            </a:xfrm>
            <a:prstGeom prst="rect">
              <a:avLst/>
            </a:prstGeom>
            <a:noFill/>
            <a:ln w="9525">
              <a:noFill/>
              <a:miter lim="800000"/>
              <a:headEnd/>
              <a:tailEnd/>
            </a:ln>
          </p:spPr>
        </p:pic>
        <p:pic>
          <p:nvPicPr>
            <p:cNvPr id="13352" name="Picture 47"/>
            <p:cNvPicPr>
              <a:picLocks noChangeAspect="1" noChangeArrowheads="1"/>
            </p:cNvPicPr>
            <p:nvPr/>
          </p:nvPicPr>
          <p:blipFill>
            <a:blip r:embed="rId5" cstate="print"/>
            <a:srcRect/>
            <a:stretch>
              <a:fillRect/>
            </a:stretch>
          </p:blipFill>
          <p:spPr bwMode="auto">
            <a:xfrm>
              <a:off x="719" y="3929"/>
              <a:ext cx="360" cy="240"/>
            </a:xfrm>
            <a:prstGeom prst="rect">
              <a:avLst/>
            </a:prstGeom>
            <a:noFill/>
            <a:ln w="9525">
              <a:noFill/>
              <a:miter lim="800000"/>
              <a:headEnd/>
              <a:tailEnd/>
            </a:ln>
          </p:spPr>
        </p:pic>
        <p:pic>
          <p:nvPicPr>
            <p:cNvPr id="13353" name="Picture 48"/>
            <p:cNvPicPr>
              <a:picLocks noChangeAspect="1" noChangeArrowheads="1"/>
            </p:cNvPicPr>
            <p:nvPr/>
          </p:nvPicPr>
          <p:blipFill>
            <a:blip r:embed="rId6" cstate="print"/>
            <a:srcRect/>
            <a:stretch>
              <a:fillRect/>
            </a:stretch>
          </p:blipFill>
          <p:spPr bwMode="auto">
            <a:xfrm>
              <a:off x="1080" y="3929"/>
              <a:ext cx="360" cy="240"/>
            </a:xfrm>
            <a:prstGeom prst="rect">
              <a:avLst/>
            </a:prstGeom>
            <a:noFill/>
            <a:ln w="9525">
              <a:noFill/>
              <a:miter lim="800000"/>
              <a:headEnd/>
              <a:tailEnd/>
            </a:ln>
          </p:spPr>
        </p:pic>
        <p:pic>
          <p:nvPicPr>
            <p:cNvPr id="13354" name="Picture 49"/>
            <p:cNvPicPr>
              <a:picLocks noChangeAspect="1" noChangeArrowheads="1"/>
            </p:cNvPicPr>
            <p:nvPr/>
          </p:nvPicPr>
          <p:blipFill>
            <a:blip r:embed="rId7" cstate="print"/>
            <a:srcRect/>
            <a:stretch>
              <a:fillRect/>
            </a:stretch>
          </p:blipFill>
          <p:spPr bwMode="auto">
            <a:xfrm>
              <a:off x="1439" y="3929"/>
              <a:ext cx="360" cy="240"/>
            </a:xfrm>
            <a:prstGeom prst="rect">
              <a:avLst/>
            </a:prstGeom>
            <a:noFill/>
            <a:ln w="9525">
              <a:noFill/>
              <a:miter lim="800000"/>
              <a:headEnd/>
              <a:tailEnd/>
            </a:ln>
          </p:spPr>
        </p:pic>
        <p:pic>
          <p:nvPicPr>
            <p:cNvPr id="13355" name="Picture 50"/>
            <p:cNvPicPr>
              <a:picLocks noChangeAspect="1" noChangeArrowheads="1"/>
            </p:cNvPicPr>
            <p:nvPr/>
          </p:nvPicPr>
          <p:blipFill>
            <a:blip r:embed="rId8" cstate="print"/>
            <a:srcRect/>
            <a:stretch>
              <a:fillRect/>
            </a:stretch>
          </p:blipFill>
          <p:spPr bwMode="auto">
            <a:xfrm>
              <a:off x="1791" y="3929"/>
              <a:ext cx="360" cy="240"/>
            </a:xfrm>
            <a:prstGeom prst="rect">
              <a:avLst/>
            </a:prstGeom>
            <a:noFill/>
            <a:ln w="9525">
              <a:noFill/>
              <a:miter lim="800000"/>
              <a:headEnd/>
              <a:tailEnd/>
            </a:ln>
          </p:spPr>
        </p:pic>
        <p:pic>
          <p:nvPicPr>
            <p:cNvPr id="13356" name="Picture 51"/>
            <p:cNvPicPr>
              <a:picLocks noChangeAspect="1" noChangeArrowheads="1"/>
            </p:cNvPicPr>
            <p:nvPr/>
          </p:nvPicPr>
          <p:blipFill>
            <a:blip r:embed="rId9" cstate="print"/>
            <a:srcRect/>
            <a:stretch>
              <a:fillRect/>
            </a:stretch>
          </p:blipFill>
          <p:spPr bwMode="auto">
            <a:xfrm>
              <a:off x="2152" y="3929"/>
              <a:ext cx="360" cy="240"/>
            </a:xfrm>
            <a:prstGeom prst="rect">
              <a:avLst/>
            </a:prstGeom>
            <a:noFill/>
            <a:ln w="9525">
              <a:noFill/>
              <a:miter lim="800000"/>
              <a:headEnd/>
              <a:tailEnd/>
            </a:ln>
          </p:spPr>
        </p:pic>
        <p:pic>
          <p:nvPicPr>
            <p:cNvPr id="13357" name="Picture 52"/>
            <p:cNvPicPr>
              <a:picLocks noChangeAspect="1" noChangeArrowheads="1"/>
            </p:cNvPicPr>
            <p:nvPr/>
          </p:nvPicPr>
          <p:blipFill>
            <a:blip r:embed="rId10" cstate="print"/>
            <a:srcRect/>
            <a:stretch>
              <a:fillRect/>
            </a:stretch>
          </p:blipFill>
          <p:spPr bwMode="auto">
            <a:xfrm>
              <a:off x="2511" y="3929"/>
              <a:ext cx="360" cy="240"/>
            </a:xfrm>
            <a:prstGeom prst="rect">
              <a:avLst/>
            </a:prstGeom>
            <a:noFill/>
            <a:ln w="9525">
              <a:noFill/>
              <a:miter lim="800000"/>
              <a:headEnd/>
              <a:tailEnd/>
            </a:ln>
          </p:spPr>
        </p:pic>
        <p:pic>
          <p:nvPicPr>
            <p:cNvPr id="13358" name="Picture 53"/>
            <p:cNvPicPr>
              <a:picLocks noChangeAspect="1" noChangeArrowheads="1"/>
            </p:cNvPicPr>
            <p:nvPr/>
          </p:nvPicPr>
          <p:blipFill>
            <a:blip r:embed="rId11" cstate="print"/>
            <a:srcRect/>
            <a:stretch>
              <a:fillRect/>
            </a:stretch>
          </p:blipFill>
          <p:spPr bwMode="auto">
            <a:xfrm>
              <a:off x="2869" y="3929"/>
              <a:ext cx="360" cy="240"/>
            </a:xfrm>
            <a:prstGeom prst="rect">
              <a:avLst/>
            </a:prstGeom>
            <a:noFill/>
            <a:ln w="9525">
              <a:noFill/>
              <a:miter lim="800000"/>
              <a:headEnd/>
              <a:tailEnd/>
            </a:ln>
          </p:spPr>
        </p:pic>
        <p:pic>
          <p:nvPicPr>
            <p:cNvPr id="13359" name="Picture 54"/>
            <p:cNvPicPr>
              <a:picLocks noChangeAspect="1" noChangeArrowheads="1"/>
            </p:cNvPicPr>
            <p:nvPr/>
          </p:nvPicPr>
          <p:blipFill>
            <a:blip r:embed="rId12" cstate="print"/>
            <a:srcRect/>
            <a:stretch>
              <a:fillRect/>
            </a:stretch>
          </p:blipFill>
          <p:spPr bwMode="auto">
            <a:xfrm>
              <a:off x="3229" y="3929"/>
              <a:ext cx="364" cy="243"/>
            </a:xfrm>
            <a:prstGeom prst="rect">
              <a:avLst/>
            </a:prstGeom>
            <a:noFill/>
            <a:ln w="9525">
              <a:noFill/>
              <a:miter lim="800000"/>
              <a:headEnd/>
              <a:tailEnd/>
            </a:ln>
          </p:spPr>
        </p:pic>
        <p:pic>
          <p:nvPicPr>
            <p:cNvPr id="13360" name="Picture 55"/>
            <p:cNvPicPr>
              <a:picLocks noChangeAspect="1" noChangeArrowheads="1"/>
            </p:cNvPicPr>
            <p:nvPr/>
          </p:nvPicPr>
          <p:blipFill>
            <a:blip r:embed="rId13" cstate="print"/>
            <a:srcRect/>
            <a:stretch>
              <a:fillRect/>
            </a:stretch>
          </p:blipFill>
          <p:spPr bwMode="auto">
            <a:xfrm>
              <a:off x="3594" y="3929"/>
              <a:ext cx="360" cy="240"/>
            </a:xfrm>
            <a:prstGeom prst="rect">
              <a:avLst/>
            </a:prstGeom>
            <a:noFill/>
            <a:ln w="9525">
              <a:noFill/>
              <a:miter lim="800000"/>
              <a:headEnd/>
              <a:tailEnd/>
            </a:ln>
          </p:spPr>
        </p:pic>
        <p:pic>
          <p:nvPicPr>
            <p:cNvPr id="13361" name="Picture 56"/>
            <p:cNvPicPr>
              <a:picLocks noChangeAspect="1" noChangeArrowheads="1"/>
            </p:cNvPicPr>
            <p:nvPr/>
          </p:nvPicPr>
          <p:blipFill>
            <a:blip r:embed="rId14" cstate="print"/>
            <a:srcRect/>
            <a:stretch>
              <a:fillRect/>
            </a:stretch>
          </p:blipFill>
          <p:spPr bwMode="auto">
            <a:xfrm>
              <a:off x="3953" y="3930"/>
              <a:ext cx="360" cy="240"/>
            </a:xfrm>
            <a:prstGeom prst="rect">
              <a:avLst/>
            </a:prstGeom>
            <a:noFill/>
            <a:ln w="9525">
              <a:noFill/>
              <a:miter lim="800000"/>
              <a:headEnd/>
              <a:tailEnd/>
            </a:ln>
          </p:spPr>
        </p:pic>
        <p:pic>
          <p:nvPicPr>
            <p:cNvPr id="13362" name="Picture 57"/>
            <p:cNvPicPr>
              <a:picLocks noChangeAspect="1" noChangeArrowheads="1"/>
            </p:cNvPicPr>
            <p:nvPr/>
          </p:nvPicPr>
          <p:blipFill>
            <a:blip r:embed="rId15" cstate="print"/>
            <a:srcRect/>
            <a:stretch>
              <a:fillRect/>
            </a:stretch>
          </p:blipFill>
          <p:spPr bwMode="auto">
            <a:xfrm>
              <a:off x="4314" y="3929"/>
              <a:ext cx="360" cy="240"/>
            </a:xfrm>
            <a:prstGeom prst="rect">
              <a:avLst/>
            </a:prstGeom>
            <a:noFill/>
            <a:ln w="9525">
              <a:noFill/>
              <a:miter lim="800000"/>
              <a:headEnd/>
              <a:tailEnd/>
            </a:ln>
          </p:spPr>
        </p:pic>
        <p:pic>
          <p:nvPicPr>
            <p:cNvPr id="13363" name="Picture 58"/>
            <p:cNvPicPr>
              <a:picLocks noChangeAspect="1" noChangeArrowheads="1"/>
            </p:cNvPicPr>
            <p:nvPr/>
          </p:nvPicPr>
          <p:blipFill>
            <a:blip r:embed="rId16" cstate="print"/>
            <a:srcRect/>
            <a:stretch>
              <a:fillRect/>
            </a:stretch>
          </p:blipFill>
          <p:spPr bwMode="auto">
            <a:xfrm>
              <a:off x="4673" y="3929"/>
              <a:ext cx="360" cy="240"/>
            </a:xfrm>
            <a:prstGeom prst="rect">
              <a:avLst/>
            </a:prstGeom>
            <a:noFill/>
            <a:ln w="9525">
              <a:noFill/>
              <a:miter lim="800000"/>
              <a:headEnd/>
              <a:tailEnd/>
            </a:ln>
          </p:spPr>
        </p:pic>
        <p:pic>
          <p:nvPicPr>
            <p:cNvPr id="13364" name="Picture 59"/>
            <p:cNvPicPr>
              <a:picLocks noChangeAspect="1" noChangeArrowheads="1"/>
            </p:cNvPicPr>
            <p:nvPr/>
          </p:nvPicPr>
          <p:blipFill>
            <a:blip r:embed="rId17" cstate="print"/>
            <a:srcRect/>
            <a:stretch>
              <a:fillRect/>
            </a:stretch>
          </p:blipFill>
          <p:spPr bwMode="auto">
            <a:xfrm>
              <a:off x="5033" y="3929"/>
              <a:ext cx="360" cy="240"/>
            </a:xfrm>
            <a:prstGeom prst="rect">
              <a:avLst/>
            </a:prstGeom>
            <a:noFill/>
            <a:ln w="9525">
              <a:noFill/>
              <a:miter lim="800000"/>
              <a:headEnd/>
              <a:tailEnd/>
            </a:ln>
          </p:spPr>
        </p:pic>
      </p:grpSp>
      <p:sp>
        <p:nvSpPr>
          <p:cNvPr id="13341" name="Line 60"/>
          <p:cNvSpPr>
            <a:spLocks noChangeShapeType="1"/>
          </p:cNvSpPr>
          <p:nvPr/>
        </p:nvSpPr>
        <p:spPr bwMode="auto">
          <a:xfrm flipV="1">
            <a:off x="4643438" y="1989138"/>
            <a:ext cx="360362" cy="1587"/>
          </a:xfrm>
          <a:prstGeom prst="line">
            <a:avLst/>
          </a:prstGeom>
          <a:noFill/>
          <a:ln w="63500">
            <a:solidFill>
              <a:srgbClr val="3A86AC"/>
            </a:solidFill>
            <a:round/>
            <a:headEnd/>
            <a:tailEnd/>
          </a:ln>
        </p:spPr>
        <p:txBody>
          <a:bodyPr/>
          <a:lstStyle/>
          <a:p>
            <a:endParaRPr lang="hu-HU"/>
          </a:p>
        </p:txBody>
      </p:sp>
      <p:sp>
        <p:nvSpPr>
          <p:cNvPr id="13342" name="Line 61"/>
          <p:cNvSpPr>
            <a:spLocks noChangeShapeType="1"/>
          </p:cNvSpPr>
          <p:nvPr/>
        </p:nvSpPr>
        <p:spPr bwMode="auto">
          <a:xfrm>
            <a:off x="4643438" y="2917825"/>
            <a:ext cx="649287" cy="2449513"/>
          </a:xfrm>
          <a:prstGeom prst="line">
            <a:avLst/>
          </a:prstGeom>
          <a:noFill/>
          <a:ln w="63500">
            <a:solidFill>
              <a:srgbClr val="3A86AC"/>
            </a:solidFill>
            <a:round/>
            <a:headEnd/>
            <a:tailEnd/>
          </a:ln>
        </p:spPr>
        <p:txBody>
          <a:bodyPr/>
          <a:lstStyle/>
          <a:p>
            <a:endParaRPr lang="hu-HU"/>
          </a:p>
        </p:txBody>
      </p:sp>
      <p:grpSp>
        <p:nvGrpSpPr>
          <p:cNvPr id="13343" name="Group 62"/>
          <p:cNvGrpSpPr>
            <a:grpSpLocks/>
          </p:cNvGrpSpPr>
          <p:nvPr/>
        </p:nvGrpSpPr>
        <p:grpSpPr bwMode="auto">
          <a:xfrm>
            <a:off x="4716463" y="5367338"/>
            <a:ext cx="1512887" cy="576262"/>
            <a:chOff x="2880" y="2523"/>
            <a:chExt cx="953" cy="363"/>
          </a:xfrm>
        </p:grpSpPr>
        <p:sp>
          <p:nvSpPr>
            <p:cNvPr id="13348" name="Rectangle 63"/>
            <p:cNvSpPr>
              <a:spLocks noChangeArrowheads="1"/>
            </p:cNvSpPr>
            <p:nvPr/>
          </p:nvSpPr>
          <p:spPr bwMode="auto">
            <a:xfrm>
              <a:off x="2926" y="2523"/>
              <a:ext cx="861" cy="363"/>
            </a:xfrm>
            <a:prstGeom prst="rect">
              <a:avLst/>
            </a:prstGeom>
            <a:noFill/>
            <a:ln w="63500">
              <a:solidFill>
                <a:srgbClr val="3A86AC"/>
              </a:solidFill>
              <a:miter lim="800000"/>
              <a:headEnd/>
              <a:tailEnd/>
            </a:ln>
          </p:spPr>
          <p:txBody>
            <a:bodyPr wrap="none" anchor="ctr"/>
            <a:lstStyle/>
            <a:p>
              <a:endParaRPr lang="hu-HU"/>
            </a:p>
          </p:txBody>
        </p:sp>
        <p:sp>
          <p:nvSpPr>
            <p:cNvPr id="13349" name="Text Box 64"/>
            <p:cNvSpPr txBox="1">
              <a:spLocks noChangeArrowheads="1"/>
            </p:cNvSpPr>
            <p:nvPr/>
          </p:nvSpPr>
          <p:spPr bwMode="auto">
            <a:xfrm>
              <a:off x="2880" y="2568"/>
              <a:ext cx="953" cy="288"/>
            </a:xfrm>
            <a:prstGeom prst="rect">
              <a:avLst/>
            </a:prstGeom>
            <a:noFill/>
            <a:ln w="9525">
              <a:noFill/>
              <a:miter lim="800000"/>
              <a:headEnd/>
              <a:tailEnd/>
            </a:ln>
          </p:spPr>
          <p:txBody>
            <a:bodyPr>
              <a:spAutoFit/>
            </a:bodyPr>
            <a:lstStyle/>
            <a:p>
              <a:pPr algn="ctr">
                <a:spcBef>
                  <a:spcPct val="50000"/>
                </a:spcBef>
              </a:pPr>
              <a:r>
                <a:rPr lang="en-US"/>
                <a:t>APC EG</a:t>
              </a:r>
              <a:endParaRPr lang="en-GB"/>
            </a:p>
          </p:txBody>
        </p:sp>
      </p:grpSp>
      <p:sp>
        <p:nvSpPr>
          <p:cNvPr id="13344" name="Text Box 65"/>
          <p:cNvSpPr txBox="1">
            <a:spLocks noChangeArrowheads="1"/>
          </p:cNvSpPr>
          <p:nvPr/>
        </p:nvSpPr>
        <p:spPr bwMode="auto">
          <a:xfrm>
            <a:off x="4643438" y="5943600"/>
            <a:ext cx="1871662" cy="581025"/>
          </a:xfrm>
          <a:prstGeom prst="rect">
            <a:avLst/>
          </a:prstGeom>
          <a:noFill/>
          <a:ln w="9525">
            <a:noFill/>
            <a:miter lim="800000"/>
            <a:headEnd/>
            <a:tailEnd/>
          </a:ln>
        </p:spPr>
        <p:txBody>
          <a:bodyPr>
            <a:spAutoFit/>
          </a:bodyPr>
          <a:lstStyle/>
          <a:p>
            <a:pPr algn="ctr">
              <a:spcBef>
                <a:spcPct val="50000"/>
              </a:spcBef>
            </a:pPr>
            <a:r>
              <a:rPr lang="en-US" sz="1600"/>
              <a:t>Accident Prevention/Control</a:t>
            </a:r>
            <a:endParaRPr lang="en-GB" sz="1600"/>
          </a:p>
        </p:txBody>
      </p:sp>
      <p:grpSp>
        <p:nvGrpSpPr>
          <p:cNvPr id="13345" name="Group 66"/>
          <p:cNvGrpSpPr>
            <a:grpSpLocks/>
          </p:cNvGrpSpPr>
          <p:nvPr/>
        </p:nvGrpSpPr>
        <p:grpSpPr bwMode="auto">
          <a:xfrm>
            <a:off x="7092950" y="5661025"/>
            <a:ext cx="1873250" cy="1079500"/>
            <a:chOff x="158" y="3430"/>
            <a:chExt cx="1180" cy="680"/>
          </a:xfrm>
        </p:grpSpPr>
        <p:sp>
          <p:nvSpPr>
            <p:cNvPr id="13346" name="Oval 67"/>
            <p:cNvSpPr>
              <a:spLocks noChangeArrowheads="1"/>
            </p:cNvSpPr>
            <p:nvPr/>
          </p:nvSpPr>
          <p:spPr bwMode="auto">
            <a:xfrm>
              <a:off x="158" y="3430"/>
              <a:ext cx="1180" cy="680"/>
            </a:xfrm>
            <a:prstGeom prst="ellipse">
              <a:avLst/>
            </a:prstGeom>
            <a:noFill/>
            <a:ln w="63500">
              <a:solidFill>
                <a:schemeClr val="tx2"/>
              </a:solidFill>
              <a:round/>
              <a:headEnd/>
              <a:tailEnd/>
            </a:ln>
          </p:spPr>
          <p:txBody>
            <a:bodyPr wrap="none" anchor="ctr"/>
            <a:lstStyle/>
            <a:p>
              <a:endParaRPr lang="hu-HU"/>
            </a:p>
          </p:txBody>
        </p:sp>
        <p:sp>
          <p:nvSpPr>
            <p:cNvPr id="13347" name="Text Box 68"/>
            <p:cNvSpPr txBox="1">
              <a:spLocks noChangeArrowheads="1"/>
            </p:cNvSpPr>
            <p:nvPr/>
          </p:nvSpPr>
          <p:spPr bwMode="auto">
            <a:xfrm>
              <a:off x="204" y="3475"/>
              <a:ext cx="1043" cy="518"/>
            </a:xfrm>
            <a:prstGeom prst="rect">
              <a:avLst/>
            </a:prstGeom>
            <a:noFill/>
            <a:ln w="9525">
              <a:noFill/>
              <a:miter lim="800000"/>
              <a:headEnd/>
              <a:tailEnd/>
            </a:ln>
          </p:spPr>
          <p:txBody>
            <a:bodyPr>
              <a:spAutoFit/>
            </a:bodyPr>
            <a:lstStyle/>
            <a:p>
              <a:pPr algn="ctr">
                <a:spcBef>
                  <a:spcPct val="50000"/>
                </a:spcBef>
              </a:pPr>
              <a:r>
                <a:rPr lang="en-GB"/>
                <a:t>+ Task Groups</a:t>
              </a:r>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Danube Commission (DC)"/>
          <p:cNvPicPr>
            <a:picLocks noChangeAspect="1" noChangeArrowheads="1"/>
          </p:cNvPicPr>
          <p:nvPr/>
        </p:nvPicPr>
        <p:blipFill>
          <a:blip r:embed="rId3" cstate="print"/>
          <a:srcRect/>
          <a:stretch>
            <a:fillRect/>
          </a:stretch>
        </p:blipFill>
        <p:spPr bwMode="auto">
          <a:xfrm>
            <a:off x="609600" y="3421063"/>
            <a:ext cx="1189038" cy="892175"/>
          </a:xfrm>
          <a:prstGeom prst="rect">
            <a:avLst/>
          </a:prstGeom>
          <a:noFill/>
          <a:ln w="9525">
            <a:noFill/>
            <a:miter lim="800000"/>
            <a:headEnd/>
            <a:tailEnd/>
          </a:ln>
        </p:spPr>
      </p:pic>
      <p:pic>
        <p:nvPicPr>
          <p:cNvPr id="14339" name="Picture 3" descr=" International Association for Danube Research (IAD)">
            <a:hlinkClick r:id="rId4"/>
          </p:cNvPr>
          <p:cNvPicPr>
            <a:picLocks noChangeAspect="1" noChangeArrowheads="1"/>
          </p:cNvPicPr>
          <p:nvPr/>
        </p:nvPicPr>
        <p:blipFill>
          <a:blip r:embed="rId5" cstate="print"/>
          <a:srcRect/>
          <a:stretch>
            <a:fillRect/>
          </a:stretch>
        </p:blipFill>
        <p:spPr bwMode="auto">
          <a:xfrm>
            <a:off x="7235825" y="3500438"/>
            <a:ext cx="1417638" cy="992187"/>
          </a:xfrm>
          <a:prstGeom prst="rect">
            <a:avLst/>
          </a:prstGeom>
          <a:noFill/>
          <a:ln w="9525">
            <a:noFill/>
            <a:miter lim="800000"/>
            <a:headEnd/>
            <a:tailEnd/>
          </a:ln>
        </p:spPr>
      </p:pic>
      <p:pic>
        <p:nvPicPr>
          <p:cNvPr id="14340" name="Picture 4" descr="International Association of Water Supply Companies in the Danube River Catchment Area (IAWD)">
            <a:hlinkClick r:id="rId6"/>
          </p:cNvPr>
          <p:cNvPicPr>
            <a:picLocks noChangeAspect="1" noChangeArrowheads="1"/>
          </p:cNvPicPr>
          <p:nvPr/>
        </p:nvPicPr>
        <p:blipFill>
          <a:blip r:embed="rId7" cstate="print"/>
          <a:srcRect/>
          <a:stretch>
            <a:fillRect/>
          </a:stretch>
        </p:blipFill>
        <p:spPr bwMode="auto">
          <a:xfrm>
            <a:off x="5029200" y="2216150"/>
            <a:ext cx="1189038" cy="831850"/>
          </a:xfrm>
          <a:prstGeom prst="rect">
            <a:avLst/>
          </a:prstGeom>
          <a:noFill/>
          <a:ln w="9525">
            <a:noFill/>
            <a:miter lim="800000"/>
            <a:headEnd/>
            <a:tailEnd/>
          </a:ln>
        </p:spPr>
      </p:pic>
      <p:pic>
        <p:nvPicPr>
          <p:cNvPr id="14341" name="Picture 5" descr="Ramsar Convention on Wetlands (RAMSAR)"/>
          <p:cNvPicPr>
            <a:picLocks noChangeAspect="1" noChangeArrowheads="1"/>
          </p:cNvPicPr>
          <p:nvPr/>
        </p:nvPicPr>
        <p:blipFill>
          <a:blip r:embed="rId8" cstate="print"/>
          <a:srcRect/>
          <a:stretch>
            <a:fillRect/>
          </a:stretch>
        </p:blipFill>
        <p:spPr bwMode="auto">
          <a:xfrm>
            <a:off x="152400" y="5345113"/>
            <a:ext cx="1371600" cy="892175"/>
          </a:xfrm>
          <a:prstGeom prst="rect">
            <a:avLst/>
          </a:prstGeom>
          <a:noFill/>
          <a:ln w="9525">
            <a:noFill/>
            <a:miter lim="800000"/>
            <a:headEnd/>
            <a:tailEnd/>
          </a:ln>
        </p:spPr>
      </p:pic>
      <p:pic>
        <p:nvPicPr>
          <p:cNvPr id="14342" name="Picture 6" descr="World Wide Fund for Nature (WWF)"/>
          <p:cNvPicPr>
            <a:picLocks noChangeAspect="1" noChangeArrowheads="1"/>
          </p:cNvPicPr>
          <p:nvPr/>
        </p:nvPicPr>
        <p:blipFill>
          <a:blip r:embed="rId9" cstate="print"/>
          <a:srcRect l="17168" r="21030"/>
          <a:stretch>
            <a:fillRect/>
          </a:stretch>
        </p:blipFill>
        <p:spPr bwMode="auto">
          <a:xfrm>
            <a:off x="3779838" y="3500438"/>
            <a:ext cx="1079500" cy="1031875"/>
          </a:xfrm>
          <a:prstGeom prst="rect">
            <a:avLst/>
          </a:prstGeom>
          <a:noFill/>
          <a:ln w="9525">
            <a:noFill/>
            <a:miter lim="800000"/>
            <a:headEnd/>
            <a:tailEnd/>
          </a:ln>
        </p:spPr>
      </p:pic>
      <p:grpSp>
        <p:nvGrpSpPr>
          <p:cNvPr id="14343" name="Group 7"/>
          <p:cNvGrpSpPr>
            <a:grpSpLocks/>
          </p:cNvGrpSpPr>
          <p:nvPr/>
        </p:nvGrpSpPr>
        <p:grpSpPr bwMode="auto">
          <a:xfrm>
            <a:off x="5867400" y="4800600"/>
            <a:ext cx="1371600" cy="996950"/>
            <a:chOff x="3168" y="2727"/>
            <a:chExt cx="1056" cy="825"/>
          </a:xfrm>
        </p:grpSpPr>
        <p:pic>
          <p:nvPicPr>
            <p:cNvPr id="14368" name="Picture 8" descr="Global Water Partnership">
              <a:hlinkClick r:id="rId10"/>
            </p:cNvPr>
            <p:cNvPicPr>
              <a:picLocks noChangeAspect="1" noChangeArrowheads="1"/>
            </p:cNvPicPr>
            <p:nvPr/>
          </p:nvPicPr>
          <p:blipFill>
            <a:blip r:embed="rId11" cstate="print"/>
            <a:srcRect/>
            <a:stretch>
              <a:fillRect/>
            </a:stretch>
          </p:blipFill>
          <p:spPr bwMode="auto">
            <a:xfrm>
              <a:off x="3168" y="2727"/>
              <a:ext cx="1030" cy="825"/>
            </a:xfrm>
            <a:prstGeom prst="rect">
              <a:avLst/>
            </a:prstGeom>
            <a:noFill/>
            <a:ln w="9525">
              <a:noFill/>
              <a:miter lim="800000"/>
              <a:headEnd/>
              <a:tailEnd/>
            </a:ln>
          </p:spPr>
        </p:pic>
        <p:sp>
          <p:nvSpPr>
            <p:cNvPr id="14369" name="Text Box 9"/>
            <p:cNvSpPr txBox="1">
              <a:spLocks noChangeArrowheads="1"/>
            </p:cNvSpPr>
            <p:nvPr/>
          </p:nvSpPr>
          <p:spPr bwMode="auto">
            <a:xfrm>
              <a:off x="3168" y="3264"/>
              <a:ext cx="1056" cy="259"/>
            </a:xfrm>
            <a:prstGeom prst="rect">
              <a:avLst/>
            </a:prstGeom>
            <a:noFill/>
            <a:ln w="9525">
              <a:noFill/>
              <a:miter lim="800000"/>
              <a:headEnd/>
              <a:tailEnd/>
            </a:ln>
          </p:spPr>
          <p:txBody>
            <a:bodyPr>
              <a:spAutoFit/>
            </a:bodyPr>
            <a:lstStyle/>
            <a:p>
              <a:pPr algn="ctr">
                <a:lnSpc>
                  <a:spcPct val="90000"/>
                </a:lnSpc>
                <a:spcBef>
                  <a:spcPct val="20000"/>
                </a:spcBef>
              </a:pPr>
              <a:r>
                <a:rPr lang="en-US" sz="1600">
                  <a:latin typeface="Verdana" pitchFamily="34" charset="0"/>
                  <a:cs typeface="Times New Roman" pitchFamily="18" charset="0"/>
                </a:rPr>
                <a:t>GWP CEE</a:t>
              </a:r>
            </a:p>
          </p:txBody>
        </p:sp>
      </p:grpSp>
      <p:pic>
        <p:nvPicPr>
          <p:cNvPr id="14344" name="Picture 10" descr="Regional Environmental Center for Central and Eastern Europe (REC)"/>
          <p:cNvPicPr>
            <a:picLocks noChangeAspect="1" noChangeArrowheads="1"/>
          </p:cNvPicPr>
          <p:nvPr/>
        </p:nvPicPr>
        <p:blipFill>
          <a:blip r:embed="rId12" cstate="print"/>
          <a:srcRect/>
          <a:stretch>
            <a:fillRect/>
          </a:stretch>
        </p:blipFill>
        <p:spPr bwMode="auto">
          <a:xfrm>
            <a:off x="1619250" y="5257800"/>
            <a:ext cx="1143000" cy="733425"/>
          </a:xfrm>
          <a:prstGeom prst="rect">
            <a:avLst/>
          </a:prstGeom>
          <a:noFill/>
          <a:ln w="9525">
            <a:noFill/>
            <a:miter lim="800000"/>
            <a:headEnd/>
            <a:tailEnd/>
          </a:ln>
        </p:spPr>
      </p:pic>
      <p:grpSp>
        <p:nvGrpSpPr>
          <p:cNvPr id="14345" name="Group 11"/>
          <p:cNvGrpSpPr>
            <a:grpSpLocks/>
          </p:cNvGrpSpPr>
          <p:nvPr/>
        </p:nvGrpSpPr>
        <p:grpSpPr bwMode="auto">
          <a:xfrm>
            <a:off x="7493000" y="4797425"/>
            <a:ext cx="1651000" cy="895350"/>
            <a:chOff x="4362" y="1008"/>
            <a:chExt cx="1534" cy="1033"/>
          </a:xfrm>
        </p:grpSpPr>
        <p:pic>
          <p:nvPicPr>
            <p:cNvPr id="14366" name="Picture 12" descr="International Hydrological Programme (IHP)">
              <a:hlinkClick r:id="rId13"/>
            </p:cNvPr>
            <p:cNvPicPr>
              <a:picLocks noChangeAspect="1" noChangeArrowheads="1"/>
            </p:cNvPicPr>
            <p:nvPr/>
          </p:nvPicPr>
          <p:blipFill>
            <a:blip r:embed="rId14" cstate="print"/>
            <a:srcRect/>
            <a:stretch>
              <a:fillRect/>
            </a:stretch>
          </p:blipFill>
          <p:spPr bwMode="auto">
            <a:xfrm>
              <a:off x="4560" y="1008"/>
              <a:ext cx="1104" cy="673"/>
            </a:xfrm>
            <a:prstGeom prst="rect">
              <a:avLst/>
            </a:prstGeom>
            <a:noFill/>
            <a:ln w="9525">
              <a:noFill/>
              <a:miter lim="800000"/>
              <a:headEnd/>
              <a:tailEnd/>
            </a:ln>
          </p:spPr>
        </p:pic>
        <p:sp>
          <p:nvSpPr>
            <p:cNvPr id="14367" name="Text Box 13"/>
            <p:cNvSpPr txBox="1">
              <a:spLocks noChangeArrowheads="1"/>
            </p:cNvSpPr>
            <p:nvPr/>
          </p:nvSpPr>
          <p:spPr bwMode="auto">
            <a:xfrm>
              <a:off x="4362" y="1680"/>
              <a:ext cx="1534" cy="361"/>
            </a:xfrm>
            <a:prstGeom prst="rect">
              <a:avLst/>
            </a:prstGeom>
            <a:noFill/>
            <a:ln w="9525">
              <a:noFill/>
              <a:miter lim="800000"/>
              <a:headEnd/>
              <a:tailEnd/>
            </a:ln>
          </p:spPr>
          <p:txBody>
            <a:bodyPr wrap="none">
              <a:spAutoFit/>
            </a:bodyPr>
            <a:lstStyle/>
            <a:p>
              <a:pPr algn="ctr">
                <a:lnSpc>
                  <a:spcPct val="90000"/>
                </a:lnSpc>
                <a:spcBef>
                  <a:spcPct val="20000"/>
                </a:spcBef>
              </a:pPr>
              <a:r>
                <a:rPr lang="en-US" sz="1600">
                  <a:latin typeface="Verdana" pitchFamily="34" charset="0"/>
                  <a:cs typeface="Times New Roman" pitchFamily="18" charset="0"/>
                </a:rPr>
                <a:t>UNESCO - IHP</a:t>
              </a:r>
            </a:p>
          </p:txBody>
        </p:sp>
      </p:grpSp>
      <p:sp>
        <p:nvSpPr>
          <p:cNvPr id="14346" name="Text Box 14"/>
          <p:cNvSpPr txBox="1">
            <a:spLocks noChangeArrowheads="1"/>
          </p:cNvSpPr>
          <p:nvPr/>
        </p:nvSpPr>
        <p:spPr bwMode="auto">
          <a:xfrm>
            <a:off x="407988" y="4419600"/>
            <a:ext cx="1649412" cy="533400"/>
          </a:xfrm>
          <a:prstGeom prst="rect">
            <a:avLst/>
          </a:prstGeom>
          <a:noFill/>
          <a:ln w="9525">
            <a:noFill/>
            <a:miter lim="800000"/>
            <a:headEnd/>
            <a:tailEnd/>
          </a:ln>
        </p:spPr>
        <p:txBody>
          <a:bodyPr>
            <a:spAutoFit/>
          </a:bodyPr>
          <a:lstStyle/>
          <a:p>
            <a:pPr algn="ctr">
              <a:lnSpc>
                <a:spcPct val="90000"/>
              </a:lnSpc>
              <a:spcBef>
                <a:spcPct val="20000"/>
              </a:spcBef>
            </a:pPr>
            <a:r>
              <a:rPr lang="en-US" sz="1600">
                <a:latin typeface="Verdana" pitchFamily="34" charset="0"/>
                <a:cs typeface="Times New Roman" pitchFamily="18" charset="0"/>
              </a:rPr>
              <a:t>Navigation Commission</a:t>
            </a:r>
          </a:p>
        </p:txBody>
      </p:sp>
      <p:grpSp>
        <p:nvGrpSpPr>
          <p:cNvPr id="14347" name="Group 15"/>
          <p:cNvGrpSpPr>
            <a:grpSpLocks/>
          </p:cNvGrpSpPr>
          <p:nvPr/>
        </p:nvGrpSpPr>
        <p:grpSpPr bwMode="auto">
          <a:xfrm>
            <a:off x="168275" y="2057400"/>
            <a:ext cx="2563813" cy="885825"/>
            <a:chOff x="-153" y="931"/>
            <a:chExt cx="2005" cy="927"/>
          </a:xfrm>
        </p:grpSpPr>
        <p:pic>
          <p:nvPicPr>
            <p:cNvPr id="14364" name="Picture 16" descr="Black Sea Protection Convention"/>
            <p:cNvPicPr>
              <a:picLocks noChangeAspect="1" noChangeArrowheads="1"/>
            </p:cNvPicPr>
            <p:nvPr/>
          </p:nvPicPr>
          <p:blipFill>
            <a:blip r:embed="rId15" cstate="print"/>
            <a:srcRect/>
            <a:stretch>
              <a:fillRect/>
            </a:stretch>
          </p:blipFill>
          <p:spPr bwMode="auto">
            <a:xfrm>
              <a:off x="240" y="931"/>
              <a:ext cx="1104" cy="773"/>
            </a:xfrm>
            <a:prstGeom prst="rect">
              <a:avLst/>
            </a:prstGeom>
            <a:noFill/>
            <a:ln w="9525">
              <a:noFill/>
              <a:miter lim="800000"/>
              <a:headEnd/>
              <a:tailEnd/>
            </a:ln>
          </p:spPr>
        </p:pic>
        <p:sp>
          <p:nvSpPr>
            <p:cNvPr id="14365" name="Text Box 17"/>
            <p:cNvSpPr txBox="1">
              <a:spLocks noChangeArrowheads="1"/>
            </p:cNvSpPr>
            <p:nvPr/>
          </p:nvSpPr>
          <p:spPr bwMode="auto">
            <a:xfrm>
              <a:off x="-153" y="1531"/>
              <a:ext cx="2005" cy="327"/>
            </a:xfrm>
            <a:prstGeom prst="rect">
              <a:avLst/>
            </a:prstGeom>
            <a:noFill/>
            <a:ln w="9525">
              <a:noFill/>
              <a:miter lim="800000"/>
              <a:headEnd/>
              <a:tailEnd/>
            </a:ln>
          </p:spPr>
          <p:txBody>
            <a:bodyPr wrap="none">
              <a:spAutoFit/>
            </a:bodyPr>
            <a:lstStyle/>
            <a:p>
              <a:pPr algn="ctr">
                <a:lnSpc>
                  <a:spcPct val="90000"/>
                </a:lnSpc>
                <a:spcBef>
                  <a:spcPct val="20000"/>
                </a:spcBef>
              </a:pPr>
              <a:r>
                <a:rPr lang="en-US" sz="1600">
                  <a:latin typeface="Verdana" pitchFamily="34" charset="0"/>
                  <a:cs typeface="Times New Roman" pitchFamily="18" charset="0"/>
                </a:rPr>
                <a:t>Black Sea Commission </a:t>
              </a:r>
            </a:p>
          </p:txBody>
        </p:sp>
      </p:grpSp>
      <p:pic>
        <p:nvPicPr>
          <p:cNvPr id="14348" name="Picture 18" descr="Bestlogo - 72 dpi"/>
          <p:cNvPicPr>
            <a:picLocks noChangeAspect="1" noChangeArrowheads="1"/>
          </p:cNvPicPr>
          <p:nvPr/>
        </p:nvPicPr>
        <p:blipFill>
          <a:blip r:embed="rId16" cstate="print"/>
          <a:srcRect/>
          <a:stretch>
            <a:fillRect/>
          </a:stretch>
        </p:blipFill>
        <p:spPr bwMode="auto">
          <a:xfrm>
            <a:off x="6748463" y="2133600"/>
            <a:ext cx="1362075" cy="603250"/>
          </a:xfrm>
          <a:prstGeom prst="rect">
            <a:avLst/>
          </a:prstGeom>
          <a:noFill/>
          <a:ln w="3175">
            <a:noFill/>
            <a:miter lim="800000"/>
            <a:headEnd/>
            <a:tailEnd/>
          </a:ln>
        </p:spPr>
      </p:pic>
      <p:sp>
        <p:nvSpPr>
          <p:cNvPr id="14349" name="Text Box 19"/>
          <p:cNvSpPr txBox="1">
            <a:spLocks noChangeArrowheads="1"/>
          </p:cNvSpPr>
          <p:nvPr/>
        </p:nvSpPr>
        <p:spPr bwMode="auto">
          <a:xfrm>
            <a:off x="6096000" y="2771775"/>
            <a:ext cx="2667000" cy="582613"/>
          </a:xfrm>
          <a:prstGeom prst="rect">
            <a:avLst/>
          </a:prstGeom>
          <a:noFill/>
          <a:ln w="9525">
            <a:noFill/>
            <a:miter lim="800000"/>
            <a:headEnd/>
            <a:tailEnd/>
          </a:ln>
        </p:spPr>
        <p:txBody>
          <a:bodyPr>
            <a:spAutoFit/>
          </a:bodyPr>
          <a:lstStyle/>
          <a:p>
            <a:pPr algn="ctr">
              <a:lnSpc>
                <a:spcPct val="90000"/>
              </a:lnSpc>
              <a:spcBef>
                <a:spcPct val="20000"/>
              </a:spcBef>
            </a:pPr>
            <a:r>
              <a:rPr lang="en-US" sz="1600">
                <a:latin typeface="Verdana" pitchFamily="34" charset="0"/>
                <a:cs typeface="Times New Roman" pitchFamily="18" charset="0"/>
              </a:rPr>
              <a:t>Die Donau –</a:t>
            </a:r>
          </a:p>
          <a:p>
            <a:pPr algn="ctr">
              <a:lnSpc>
                <a:spcPct val="90000"/>
              </a:lnSpc>
              <a:spcBef>
                <a:spcPct val="20000"/>
              </a:spcBef>
            </a:pPr>
            <a:r>
              <a:rPr lang="en-GB" sz="1600">
                <a:latin typeface="Verdana" pitchFamily="34" charset="0"/>
                <a:cs typeface="Times New Roman" pitchFamily="18" charset="0"/>
              </a:rPr>
              <a:t>Tourism Commission</a:t>
            </a:r>
            <a:endParaRPr lang="en-US" sz="1600">
              <a:latin typeface="Verdana" pitchFamily="34" charset="0"/>
              <a:cs typeface="Times New Roman" pitchFamily="18" charset="0"/>
            </a:endParaRPr>
          </a:p>
        </p:txBody>
      </p:sp>
      <p:grpSp>
        <p:nvGrpSpPr>
          <p:cNvPr id="14350" name="Group 20"/>
          <p:cNvGrpSpPr>
            <a:grpSpLocks/>
          </p:cNvGrpSpPr>
          <p:nvPr/>
        </p:nvGrpSpPr>
        <p:grpSpPr bwMode="auto">
          <a:xfrm>
            <a:off x="3392488" y="5757863"/>
            <a:ext cx="1865312" cy="766762"/>
            <a:chOff x="4468" y="2293"/>
            <a:chExt cx="1360" cy="667"/>
          </a:xfrm>
        </p:grpSpPr>
        <p:sp>
          <p:nvSpPr>
            <p:cNvPr id="14362" name="Text Box 21"/>
            <p:cNvSpPr txBox="1">
              <a:spLocks noChangeArrowheads="1"/>
            </p:cNvSpPr>
            <p:nvPr/>
          </p:nvSpPr>
          <p:spPr bwMode="auto">
            <a:xfrm>
              <a:off x="4468" y="2688"/>
              <a:ext cx="1360" cy="272"/>
            </a:xfrm>
            <a:prstGeom prst="rect">
              <a:avLst/>
            </a:prstGeom>
            <a:noFill/>
            <a:ln w="9525">
              <a:noFill/>
              <a:miter lim="800000"/>
              <a:headEnd/>
              <a:tailEnd/>
            </a:ln>
          </p:spPr>
          <p:txBody>
            <a:bodyPr wrap="none">
              <a:spAutoFit/>
            </a:bodyPr>
            <a:lstStyle/>
            <a:p>
              <a:pPr>
                <a:lnSpc>
                  <a:spcPct val="90000"/>
                </a:lnSpc>
                <a:spcBef>
                  <a:spcPct val="20000"/>
                </a:spcBef>
              </a:pPr>
              <a:r>
                <a:rPr lang="en-US" sz="1600">
                  <a:latin typeface="Verdana" pitchFamily="34" charset="0"/>
                  <a:cs typeface="Times New Roman" pitchFamily="18" charset="0"/>
                </a:rPr>
                <a:t>VGB Power Tech</a:t>
              </a:r>
            </a:p>
          </p:txBody>
        </p:sp>
        <p:pic>
          <p:nvPicPr>
            <p:cNvPr id="14363" name="Picture 22" descr="VGB Logo"/>
            <p:cNvPicPr>
              <a:picLocks noChangeAspect="1" noChangeArrowheads="1"/>
            </p:cNvPicPr>
            <p:nvPr/>
          </p:nvPicPr>
          <p:blipFill>
            <a:blip r:embed="rId17" cstate="print"/>
            <a:srcRect/>
            <a:stretch>
              <a:fillRect/>
            </a:stretch>
          </p:blipFill>
          <p:spPr bwMode="auto">
            <a:xfrm>
              <a:off x="4512" y="2293"/>
              <a:ext cx="891" cy="308"/>
            </a:xfrm>
            <a:prstGeom prst="rect">
              <a:avLst/>
            </a:prstGeom>
            <a:noFill/>
            <a:ln w="9525">
              <a:noFill/>
              <a:miter lim="800000"/>
              <a:headEnd/>
              <a:tailEnd/>
            </a:ln>
          </p:spPr>
        </p:pic>
      </p:grpSp>
      <p:pic>
        <p:nvPicPr>
          <p:cNvPr id="14351" name="Picture 23" descr="DEF_LOGO"/>
          <p:cNvPicPr>
            <a:picLocks noChangeAspect="1" noChangeArrowheads="1"/>
          </p:cNvPicPr>
          <p:nvPr/>
        </p:nvPicPr>
        <p:blipFill>
          <a:blip r:embed="rId18" cstate="print"/>
          <a:srcRect/>
          <a:stretch>
            <a:fillRect/>
          </a:stretch>
        </p:blipFill>
        <p:spPr bwMode="auto">
          <a:xfrm>
            <a:off x="2195513" y="3560763"/>
            <a:ext cx="1600200" cy="1087437"/>
          </a:xfrm>
          <a:prstGeom prst="rect">
            <a:avLst/>
          </a:prstGeom>
          <a:noFill/>
          <a:ln w="9525">
            <a:noFill/>
            <a:miter lim="800000"/>
            <a:headEnd/>
            <a:tailEnd/>
          </a:ln>
        </p:spPr>
      </p:pic>
      <p:sp>
        <p:nvSpPr>
          <p:cNvPr id="14352" name="Text Box 24"/>
          <p:cNvSpPr txBox="1">
            <a:spLocks noChangeArrowheads="1"/>
          </p:cNvSpPr>
          <p:nvPr/>
        </p:nvSpPr>
        <p:spPr bwMode="auto">
          <a:xfrm>
            <a:off x="1889125" y="6019800"/>
            <a:ext cx="595313" cy="312738"/>
          </a:xfrm>
          <a:prstGeom prst="rect">
            <a:avLst/>
          </a:prstGeom>
          <a:noFill/>
          <a:ln w="9525">
            <a:noFill/>
            <a:miter lim="800000"/>
            <a:headEnd/>
            <a:tailEnd/>
          </a:ln>
        </p:spPr>
        <p:txBody>
          <a:bodyPr wrap="none">
            <a:spAutoFit/>
          </a:bodyPr>
          <a:lstStyle/>
          <a:p>
            <a:pPr>
              <a:lnSpc>
                <a:spcPct val="90000"/>
              </a:lnSpc>
              <a:spcBef>
                <a:spcPct val="20000"/>
              </a:spcBef>
            </a:pPr>
            <a:r>
              <a:rPr lang="en-US" sz="1600">
                <a:latin typeface="Verdana" pitchFamily="34" charset="0"/>
                <a:cs typeface="Times New Roman" pitchFamily="18" charset="0"/>
              </a:rPr>
              <a:t>REC</a:t>
            </a:r>
          </a:p>
        </p:txBody>
      </p:sp>
      <p:pic>
        <p:nvPicPr>
          <p:cNvPr id="14353" name="Picture 25" descr="logo_100dpi"/>
          <p:cNvPicPr>
            <a:picLocks noChangeAspect="1" noChangeArrowheads="1"/>
          </p:cNvPicPr>
          <p:nvPr/>
        </p:nvPicPr>
        <p:blipFill>
          <a:blip r:embed="rId19" cstate="print"/>
          <a:srcRect/>
          <a:stretch>
            <a:fillRect/>
          </a:stretch>
        </p:blipFill>
        <p:spPr bwMode="auto">
          <a:xfrm>
            <a:off x="2971800" y="2133600"/>
            <a:ext cx="1752600" cy="350838"/>
          </a:xfrm>
          <a:prstGeom prst="rect">
            <a:avLst/>
          </a:prstGeom>
          <a:noFill/>
          <a:ln w="9525">
            <a:noFill/>
            <a:miter lim="800000"/>
            <a:headEnd/>
            <a:tailEnd/>
          </a:ln>
        </p:spPr>
      </p:pic>
      <p:pic>
        <p:nvPicPr>
          <p:cNvPr id="14354" name="Picture 26" descr="logo"/>
          <p:cNvPicPr>
            <a:picLocks noChangeAspect="1" noChangeArrowheads="1"/>
          </p:cNvPicPr>
          <p:nvPr/>
        </p:nvPicPr>
        <p:blipFill>
          <a:blip r:embed="rId20" cstate="print"/>
          <a:srcRect/>
          <a:stretch>
            <a:fillRect/>
          </a:stretch>
        </p:blipFill>
        <p:spPr bwMode="auto">
          <a:xfrm>
            <a:off x="5435600" y="6178550"/>
            <a:ext cx="2728913" cy="346075"/>
          </a:xfrm>
          <a:prstGeom prst="rect">
            <a:avLst/>
          </a:prstGeom>
          <a:noFill/>
          <a:ln w="9525">
            <a:noFill/>
            <a:miter lim="800000"/>
            <a:headEnd/>
            <a:tailEnd/>
          </a:ln>
        </p:spPr>
      </p:pic>
      <p:sp>
        <p:nvSpPr>
          <p:cNvPr id="14355" name="Rectangle 27"/>
          <p:cNvSpPr>
            <a:spLocks noChangeArrowheads="1"/>
          </p:cNvSpPr>
          <p:nvPr/>
        </p:nvSpPr>
        <p:spPr bwMode="auto">
          <a:xfrm>
            <a:off x="298450" y="609600"/>
            <a:ext cx="6026150" cy="1143000"/>
          </a:xfrm>
          <a:prstGeom prst="rect">
            <a:avLst/>
          </a:prstGeom>
          <a:noFill/>
          <a:ln w="9525">
            <a:noFill/>
            <a:miter lim="800000"/>
            <a:headEnd/>
            <a:tailEnd/>
          </a:ln>
        </p:spPr>
        <p:txBody>
          <a:bodyPr lIns="0" tIns="0" rIns="0" bIns="0" anchor="b"/>
          <a:lstStyle/>
          <a:p>
            <a:pPr>
              <a:lnSpc>
                <a:spcPct val="80000"/>
              </a:lnSpc>
            </a:pPr>
            <a:r>
              <a:rPr lang="hu-HU" sz="4000"/>
              <a:t>„Observers”</a:t>
            </a:r>
            <a:endParaRPr lang="en-GB" sz="4000"/>
          </a:p>
        </p:txBody>
      </p:sp>
      <p:pic>
        <p:nvPicPr>
          <p:cNvPr id="14356" name="Picture 28" descr="CEDA logo">
            <a:hlinkClick r:id="rId21"/>
          </p:cNvPr>
          <p:cNvPicPr>
            <a:picLocks noChangeAspect="1" noChangeArrowheads="1"/>
          </p:cNvPicPr>
          <p:nvPr/>
        </p:nvPicPr>
        <p:blipFill>
          <a:blip r:embed="rId22" cstate="print"/>
          <a:srcRect/>
          <a:stretch>
            <a:fillRect/>
          </a:stretch>
        </p:blipFill>
        <p:spPr bwMode="auto">
          <a:xfrm>
            <a:off x="2987675" y="2852738"/>
            <a:ext cx="1600200" cy="560387"/>
          </a:xfrm>
          <a:prstGeom prst="rect">
            <a:avLst/>
          </a:prstGeom>
          <a:noFill/>
          <a:ln w="9525">
            <a:noFill/>
            <a:miter lim="800000"/>
            <a:headEnd/>
            <a:tailEnd/>
          </a:ln>
        </p:spPr>
      </p:pic>
      <p:pic>
        <p:nvPicPr>
          <p:cNvPr id="14357" name="Picture 29" descr="logoEAA-highres-No-text-100">
            <a:hlinkClick r:id="rId23"/>
          </p:cNvPr>
          <p:cNvPicPr>
            <a:picLocks noChangeAspect="1" noChangeArrowheads="1"/>
          </p:cNvPicPr>
          <p:nvPr/>
        </p:nvPicPr>
        <p:blipFill>
          <a:blip r:embed="rId24" cstate="print"/>
          <a:srcRect/>
          <a:stretch>
            <a:fillRect/>
          </a:stretch>
        </p:blipFill>
        <p:spPr bwMode="auto">
          <a:xfrm>
            <a:off x="3059113" y="4797425"/>
            <a:ext cx="815975" cy="750888"/>
          </a:xfrm>
          <a:prstGeom prst="rect">
            <a:avLst/>
          </a:prstGeom>
          <a:noFill/>
          <a:ln w="9525">
            <a:noFill/>
            <a:miter lim="800000"/>
            <a:headEnd/>
            <a:tailEnd/>
          </a:ln>
        </p:spPr>
      </p:pic>
      <p:sp>
        <p:nvSpPr>
          <p:cNvPr id="14358" name="Text Box 30"/>
          <p:cNvSpPr txBox="1">
            <a:spLocks noChangeArrowheads="1"/>
          </p:cNvSpPr>
          <p:nvPr/>
        </p:nvSpPr>
        <p:spPr bwMode="auto">
          <a:xfrm>
            <a:off x="3708400" y="5203825"/>
            <a:ext cx="2185988" cy="312738"/>
          </a:xfrm>
          <a:prstGeom prst="rect">
            <a:avLst/>
          </a:prstGeom>
          <a:noFill/>
          <a:ln w="9525">
            <a:noFill/>
            <a:miter lim="800000"/>
            <a:headEnd/>
            <a:tailEnd/>
          </a:ln>
        </p:spPr>
        <p:txBody>
          <a:bodyPr wrap="none">
            <a:spAutoFit/>
          </a:bodyPr>
          <a:lstStyle/>
          <a:p>
            <a:pPr>
              <a:lnSpc>
                <a:spcPct val="90000"/>
              </a:lnSpc>
              <a:spcBef>
                <a:spcPct val="20000"/>
              </a:spcBef>
            </a:pPr>
            <a:r>
              <a:rPr lang="en-US" sz="1600">
                <a:latin typeface="Verdana" pitchFamily="34" charset="0"/>
                <a:cs typeface="Times New Roman" pitchFamily="18" charset="0"/>
              </a:rPr>
              <a:t>Europ. Angling Ass.</a:t>
            </a:r>
          </a:p>
        </p:txBody>
      </p:sp>
      <p:grpSp>
        <p:nvGrpSpPr>
          <p:cNvPr id="14359" name="Group 31"/>
          <p:cNvGrpSpPr>
            <a:grpSpLocks/>
          </p:cNvGrpSpPr>
          <p:nvPr/>
        </p:nvGrpSpPr>
        <p:grpSpPr bwMode="auto">
          <a:xfrm>
            <a:off x="5003800" y="3500438"/>
            <a:ext cx="1955800" cy="1152525"/>
            <a:chOff x="4542" y="2931"/>
            <a:chExt cx="1232" cy="726"/>
          </a:xfrm>
        </p:grpSpPr>
        <p:pic>
          <p:nvPicPr>
            <p:cNvPr id="14360" name="Picture 32" descr="logo NaturFreunde"/>
            <p:cNvPicPr>
              <a:picLocks noChangeAspect="1" noChangeArrowheads="1"/>
            </p:cNvPicPr>
            <p:nvPr/>
          </p:nvPicPr>
          <p:blipFill>
            <a:blip r:embed="rId25" cstate="print"/>
            <a:srcRect/>
            <a:stretch>
              <a:fillRect/>
            </a:stretch>
          </p:blipFill>
          <p:spPr bwMode="auto">
            <a:xfrm>
              <a:off x="4921" y="2931"/>
              <a:ext cx="561" cy="514"/>
            </a:xfrm>
            <a:prstGeom prst="rect">
              <a:avLst/>
            </a:prstGeom>
            <a:noFill/>
            <a:ln w="9525">
              <a:noFill/>
              <a:miter lim="800000"/>
              <a:headEnd/>
              <a:tailEnd/>
            </a:ln>
          </p:spPr>
        </p:pic>
        <p:sp>
          <p:nvSpPr>
            <p:cNvPr id="14361" name="Text Box 33"/>
            <p:cNvSpPr txBox="1">
              <a:spLocks noChangeArrowheads="1"/>
            </p:cNvSpPr>
            <p:nvPr/>
          </p:nvSpPr>
          <p:spPr bwMode="auto">
            <a:xfrm>
              <a:off x="4542" y="3460"/>
              <a:ext cx="1232" cy="197"/>
            </a:xfrm>
            <a:prstGeom prst="rect">
              <a:avLst/>
            </a:prstGeom>
            <a:noFill/>
            <a:ln w="9525">
              <a:noFill/>
              <a:miter lim="800000"/>
              <a:headEnd/>
              <a:tailEnd/>
            </a:ln>
          </p:spPr>
          <p:txBody>
            <a:bodyPr wrap="none">
              <a:spAutoFit/>
            </a:bodyPr>
            <a:lstStyle/>
            <a:p>
              <a:pPr>
                <a:lnSpc>
                  <a:spcPct val="90000"/>
                </a:lnSpc>
                <a:spcBef>
                  <a:spcPct val="20000"/>
                </a:spcBef>
              </a:pPr>
              <a:r>
                <a:rPr lang="en-US" sz="1600">
                  <a:latin typeface="Verdana" pitchFamily="34" charset="0"/>
                  <a:cs typeface="Times New Roman" pitchFamily="18" charset="0"/>
                </a:rPr>
                <a:t>Friends of Nature</a:t>
              </a:r>
            </a:p>
          </p:txBody>
        </p:sp>
      </p:gr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150813" y="2058988"/>
            <a:ext cx="7877175" cy="2017712"/>
          </a:xfrm>
          <a:prstGeom prst="rect">
            <a:avLst/>
          </a:prstGeom>
          <a:noFill/>
          <a:ln w="3175">
            <a:noFill/>
            <a:miter lim="800000"/>
            <a:headEnd/>
            <a:tailEnd/>
          </a:ln>
        </p:spPr>
        <p:txBody>
          <a:bodyPr/>
          <a:lstStyle/>
          <a:p>
            <a:pPr marL="546100" lvl="1" indent="-363538">
              <a:lnSpc>
                <a:spcPct val="130000"/>
              </a:lnSpc>
              <a:spcBef>
                <a:spcPct val="20000"/>
              </a:spcBef>
              <a:buClr>
                <a:schemeClr val="tx2"/>
              </a:buClr>
              <a:buFont typeface="Times New Roman" pitchFamily="18" charset="0"/>
              <a:buChar char="►"/>
            </a:pPr>
            <a:endParaRPr lang="en-GB" sz="2400">
              <a:ea typeface="Arial Unicode MS" pitchFamily="34" charset="-128"/>
              <a:cs typeface="Arial Unicode MS" pitchFamily="34" charset="-128"/>
            </a:endParaRPr>
          </a:p>
        </p:txBody>
      </p:sp>
      <p:pic>
        <p:nvPicPr>
          <p:cNvPr id="15363" name="Picture 3" descr="Logo Water Framework Directive"/>
          <p:cNvPicPr>
            <a:picLocks noChangeAspect="1" noChangeArrowheads="1"/>
          </p:cNvPicPr>
          <p:nvPr/>
        </p:nvPicPr>
        <p:blipFill>
          <a:blip r:embed="rId3" cstate="print"/>
          <a:srcRect/>
          <a:stretch>
            <a:fillRect/>
          </a:stretch>
        </p:blipFill>
        <p:spPr bwMode="auto">
          <a:xfrm>
            <a:off x="7308850" y="333375"/>
            <a:ext cx="1225550" cy="1057275"/>
          </a:xfrm>
          <a:prstGeom prst="rect">
            <a:avLst/>
          </a:prstGeom>
          <a:noFill/>
          <a:ln w="9525">
            <a:noFill/>
            <a:miter lim="800000"/>
            <a:headEnd/>
            <a:tailEnd/>
          </a:ln>
        </p:spPr>
      </p:pic>
      <p:sp>
        <p:nvSpPr>
          <p:cNvPr id="15364" name="Rectangle 4"/>
          <p:cNvSpPr>
            <a:spLocks noChangeArrowheads="1"/>
          </p:cNvSpPr>
          <p:nvPr/>
        </p:nvSpPr>
        <p:spPr bwMode="auto">
          <a:xfrm>
            <a:off x="323850" y="549275"/>
            <a:ext cx="5184775" cy="1152525"/>
          </a:xfrm>
          <a:prstGeom prst="rect">
            <a:avLst/>
          </a:prstGeom>
          <a:noFill/>
          <a:ln w="9525">
            <a:noFill/>
            <a:miter lim="800000"/>
            <a:headEnd/>
            <a:tailEnd/>
          </a:ln>
        </p:spPr>
        <p:txBody>
          <a:bodyPr anchor="ctr"/>
          <a:lstStyle/>
          <a:p>
            <a:r>
              <a:rPr lang="en-GB" sz="2400" b="1">
                <a:ea typeface="Arial Unicode MS" pitchFamily="34" charset="-128"/>
                <a:cs typeface="Arial Unicode MS" pitchFamily="34" charset="-128"/>
              </a:rPr>
              <a:t>ICPDR and the </a:t>
            </a:r>
            <a:endParaRPr lang="hu-HU" sz="2400" b="1">
              <a:ea typeface="Arial Unicode MS" pitchFamily="34" charset="-128"/>
              <a:cs typeface="Arial Unicode MS" pitchFamily="34" charset="-128"/>
            </a:endParaRPr>
          </a:p>
          <a:p>
            <a:r>
              <a:rPr lang="en-GB" sz="2400" b="1">
                <a:ea typeface="Arial Unicode MS" pitchFamily="34" charset="-128"/>
                <a:cs typeface="Arial Unicode MS" pitchFamily="34" charset="-128"/>
              </a:rPr>
              <a:t>EU Danube Region Strategy</a:t>
            </a:r>
          </a:p>
        </p:txBody>
      </p:sp>
      <p:sp>
        <p:nvSpPr>
          <p:cNvPr id="15365" name="Rectangle 5"/>
          <p:cNvSpPr>
            <a:spLocks noChangeArrowheads="1"/>
          </p:cNvSpPr>
          <p:nvPr/>
        </p:nvSpPr>
        <p:spPr bwMode="auto">
          <a:xfrm>
            <a:off x="466725" y="4868863"/>
            <a:ext cx="6337300" cy="1655762"/>
          </a:xfrm>
          <a:prstGeom prst="rect">
            <a:avLst/>
          </a:prstGeom>
          <a:noFill/>
          <a:ln w="3175">
            <a:noFill/>
            <a:miter lim="800000"/>
            <a:headEnd/>
            <a:tailEnd/>
          </a:ln>
        </p:spPr>
        <p:txBody>
          <a:bodyPr/>
          <a:lstStyle/>
          <a:p>
            <a:pPr indent="3175">
              <a:lnSpc>
                <a:spcPct val="130000"/>
              </a:lnSpc>
              <a:spcBef>
                <a:spcPct val="20000"/>
              </a:spcBef>
              <a:buClr>
                <a:srgbClr val="3985AA"/>
              </a:buClr>
              <a:buFont typeface="Wingdings" pitchFamily="2" charset="2"/>
              <a:buNone/>
            </a:pPr>
            <a:endParaRPr lang="en-GB" sz="2400">
              <a:ea typeface="Arial Unicode MS" pitchFamily="34" charset="-128"/>
              <a:cs typeface="Arial Unicode MS" pitchFamily="34" charset="-128"/>
            </a:endParaRPr>
          </a:p>
        </p:txBody>
      </p:sp>
      <p:sp>
        <p:nvSpPr>
          <p:cNvPr id="15366" name="Téglalap 6"/>
          <p:cNvSpPr>
            <a:spLocks noChangeArrowheads="1"/>
          </p:cNvSpPr>
          <p:nvPr/>
        </p:nvSpPr>
        <p:spPr bwMode="auto">
          <a:xfrm>
            <a:off x="323850" y="1779588"/>
            <a:ext cx="8496300" cy="4648200"/>
          </a:xfrm>
          <a:prstGeom prst="rect">
            <a:avLst/>
          </a:prstGeom>
          <a:noFill/>
          <a:ln w="9525">
            <a:noFill/>
            <a:miter lim="800000"/>
            <a:headEnd/>
            <a:tailEnd/>
          </a:ln>
        </p:spPr>
        <p:txBody>
          <a:bodyPr>
            <a:spAutoFit/>
          </a:bodyPr>
          <a:lstStyle/>
          <a:p>
            <a:pPr>
              <a:buFont typeface="Arial" charset="0"/>
              <a:buNone/>
            </a:pPr>
            <a:r>
              <a:rPr lang="en-GB" sz="1600" b="1" u="sng"/>
              <a:t>Connecting the Danube Region   </a:t>
            </a:r>
            <a:endParaRPr lang="hu-HU" sz="1600" b="1"/>
          </a:p>
          <a:p>
            <a:r>
              <a:rPr lang="en-GB" sz="1600"/>
              <a:t>(1) improving mobility -  </a:t>
            </a:r>
            <a:endParaRPr lang="hu-HU" sz="1600"/>
          </a:p>
          <a:p>
            <a:r>
              <a:rPr lang="en-GB" sz="1600">
                <a:solidFill>
                  <a:srgbClr val="6699FF"/>
                </a:solidFill>
              </a:rPr>
              <a:t>1a (inland navigation)  –  AT, RO;  </a:t>
            </a:r>
            <a:endParaRPr lang="hu-HU" sz="1600">
              <a:solidFill>
                <a:srgbClr val="6699FF"/>
              </a:solidFill>
            </a:endParaRPr>
          </a:p>
          <a:p>
            <a:r>
              <a:rPr lang="en-GB" sz="1600"/>
              <a:t>1b (rail, road air) – SI, SRB</a:t>
            </a:r>
            <a:endParaRPr lang="hu-HU" sz="1600"/>
          </a:p>
          <a:p>
            <a:r>
              <a:rPr lang="en-GB" sz="1600">
                <a:solidFill>
                  <a:srgbClr val="6699FF"/>
                </a:solidFill>
              </a:rPr>
              <a:t>(2) encouraging sustainable energy – CZ, HU </a:t>
            </a:r>
            <a:endParaRPr lang="hu-HU" sz="1600">
              <a:solidFill>
                <a:srgbClr val="6699FF"/>
              </a:solidFill>
            </a:endParaRPr>
          </a:p>
          <a:p>
            <a:r>
              <a:rPr lang="en-GB" sz="1600">
                <a:solidFill>
                  <a:srgbClr val="6699FF"/>
                </a:solidFill>
              </a:rPr>
              <a:t>(3) promoting culture and tourism – BG, RO</a:t>
            </a:r>
            <a:endParaRPr lang="hu-HU" sz="1600">
              <a:solidFill>
                <a:srgbClr val="6699FF"/>
              </a:solidFill>
            </a:endParaRPr>
          </a:p>
          <a:p>
            <a:pPr>
              <a:buFont typeface="Arial" charset="0"/>
              <a:buNone/>
            </a:pPr>
            <a:r>
              <a:rPr lang="en-GB" sz="1600" b="1" u="sng"/>
              <a:t>Protecting the environment in the Danube Region</a:t>
            </a:r>
            <a:r>
              <a:rPr lang="en-GB" sz="1600" b="1"/>
              <a:t>  </a:t>
            </a:r>
            <a:endParaRPr lang="hu-HU" sz="1600" b="1"/>
          </a:p>
          <a:p>
            <a:r>
              <a:rPr lang="en-GB" sz="1600">
                <a:solidFill>
                  <a:srgbClr val="6699FF"/>
                </a:solidFill>
              </a:rPr>
              <a:t>(4) restoring water quality – HU, SK</a:t>
            </a:r>
            <a:endParaRPr lang="hu-HU" sz="1600">
              <a:solidFill>
                <a:srgbClr val="6699FF"/>
              </a:solidFill>
            </a:endParaRPr>
          </a:p>
          <a:p>
            <a:r>
              <a:rPr lang="en-GB" sz="1600">
                <a:solidFill>
                  <a:srgbClr val="6699FF"/>
                </a:solidFill>
              </a:rPr>
              <a:t>(5) managing environmental risks – HU, RO</a:t>
            </a:r>
            <a:endParaRPr lang="hu-HU" sz="1600">
              <a:solidFill>
                <a:srgbClr val="6699FF"/>
              </a:solidFill>
            </a:endParaRPr>
          </a:p>
          <a:p>
            <a:r>
              <a:rPr lang="en-GB" sz="1600">
                <a:solidFill>
                  <a:srgbClr val="6699FF"/>
                </a:solidFill>
              </a:rPr>
              <a:t>(6) preserving biodiversity – GE, CRO</a:t>
            </a:r>
            <a:endParaRPr lang="hu-HU" sz="1600">
              <a:solidFill>
                <a:srgbClr val="6699FF"/>
              </a:solidFill>
            </a:endParaRPr>
          </a:p>
          <a:p>
            <a:pPr>
              <a:buFont typeface="Arial" charset="0"/>
              <a:buNone/>
            </a:pPr>
            <a:r>
              <a:rPr lang="en-GB" sz="1600" b="1" u="sng"/>
              <a:t>Building prosperity in the Danube Region  </a:t>
            </a:r>
            <a:endParaRPr lang="hu-HU" sz="1600" b="1"/>
          </a:p>
          <a:p>
            <a:r>
              <a:rPr lang="en-GB" sz="1600"/>
              <a:t>(7) developing research capacity – SK, SRB </a:t>
            </a:r>
            <a:endParaRPr lang="hu-HU" sz="1600"/>
          </a:p>
          <a:p>
            <a:r>
              <a:rPr lang="en-GB" sz="1600"/>
              <a:t>(8) </a:t>
            </a:r>
            <a:r>
              <a:rPr lang="en-GB" sz="1600">
                <a:solidFill>
                  <a:srgbClr val="6699FF"/>
                </a:solidFill>
              </a:rPr>
              <a:t>education</a:t>
            </a:r>
            <a:r>
              <a:rPr lang="en-GB" sz="1600"/>
              <a:t> and information technologies, supporting </a:t>
            </a:r>
            <a:endParaRPr lang="hu-HU" sz="1600"/>
          </a:p>
          <a:p>
            <a:r>
              <a:rPr lang="en-GB" sz="1600"/>
              <a:t>     the competitiveness of enterprises - DE, CRO</a:t>
            </a:r>
            <a:endParaRPr lang="hu-HU" sz="1600"/>
          </a:p>
          <a:p>
            <a:r>
              <a:rPr lang="en-GB" sz="1600"/>
              <a:t>(9) investing in people’s skills – AT, MD</a:t>
            </a:r>
            <a:endParaRPr lang="hu-HU" sz="1600"/>
          </a:p>
          <a:p>
            <a:pPr>
              <a:buFont typeface="Arial" charset="0"/>
              <a:buNone/>
            </a:pPr>
            <a:r>
              <a:rPr lang="en-GB" sz="1600" b="1" u="sng"/>
              <a:t>Strengthening the Danube Region</a:t>
            </a:r>
            <a:r>
              <a:rPr lang="en-GB" sz="1600" b="1"/>
              <a:t>  </a:t>
            </a:r>
            <a:endParaRPr lang="hu-HU" sz="1600" b="1"/>
          </a:p>
          <a:p>
            <a:r>
              <a:rPr lang="en-GB" sz="1600"/>
              <a:t>(10) stepping up institutional capacity, and cooperation of institutions – AT, SI</a:t>
            </a:r>
            <a:endParaRPr lang="hu-HU" sz="1600"/>
          </a:p>
          <a:p>
            <a:r>
              <a:rPr lang="en-GB" sz="1600"/>
              <a:t>(11) improving cooperation to tackle organised crime, security – DE, BG</a:t>
            </a:r>
            <a:endParaRPr lang="hu-HU" sz="1600"/>
          </a:p>
        </p:txBody>
      </p:sp>
      <p:pic>
        <p:nvPicPr>
          <p:cNvPr id="8" name="Picture 3" descr="Image-14"/>
          <p:cNvPicPr>
            <a:picLocks noChangeAspect="1" noChangeArrowheads="1"/>
          </p:cNvPicPr>
          <p:nvPr/>
        </p:nvPicPr>
        <p:blipFill>
          <a:blip r:embed="rId4" cstate="print"/>
          <a:srcRect/>
          <a:stretch>
            <a:fillRect/>
          </a:stretch>
        </p:blipFill>
        <p:spPr bwMode="auto">
          <a:xfrm>
            <a:off x="5795963" y="2060575"/>
            <a:ext cx="2865437" cy="170973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150813" y="2058988"/>
            <a:ext cx="7877175" cy="2017712"/>
          </a:xfrm>
          <a:prstGeom prst="rect">
            <a:avLst/>
          </a:prstGeom>
          <a:noFill/>
          <a:ln w="3175">
            <a:noFill/>
            <a:miter lim="800000"/>
            <a:headEnd/>
            <a:tailEnd/>
          </a:ln>
        </p:spPr>
        <p:txBody>
          <a:bodyPr/>
          <a:lstStyle/>
          <a:p>
            <a:pPr marL="546100" lvl="1" indent="-363538">
              <a:lnSpc>
                <a:spcPct val="130000"/>
              </a:lnSpc>
              <a:spcBef>
                <a:spcPct val="20000"/>
              </a:spcBef>
              <a:buClr>
                <a:schemeClr val="tx2"/>
              </a:buClr>
              <a:buFont typeface="Times New Roman" pitchFamily="18" charset="0"/>
              <a:buChar char="►"/>
            </a:pPr>
            <a:r>
              <a:rPr lang="en-GB" sz="2400">
                <a:ea typeface="Arial Unicode MS" pitchFamily="34" charset="-128"/>
                <a:cs typeface="Arial Unicode MS" pitchFamily="34" charset="-128"/>
              </a:rPr>
              <a:t>Implementation </a:t>
            </a:r>
            <a:r>
              <a:rPr lang="en-GB" sz="2400" u="sng">
                <a:ea typeface="Arial Unicode MS" pitchFamily="34" charset="-128"/>
                <a:cs typeface="Arial Unicode MS" pitchFamily="34" charset="-128"/>
              </a:rPr>
              <a:t>legal requirement</a:t>
            </a:r>
            <a:r>
              <a:rPr lang="en-GB" sz="2400">
                <a:ea typeface="Arial Unicode MS" pitchFamily="34" charset="-128"/>
                <a:cs typeface="Arial Unicode MS" pitchFamily="34" charset="-128"/>
              </a:rPr>
              <a:t> for 8 EU Member States</a:t>
            </a:r>
          </a:p>
          <a:p>
            <a:pPr marL="546100" lvl="1" indent="-363538">
              <a:lnSpc>
                <a:spcPct val="130000"/>
              </a:lnSpc>
              <a:spcBef>
                <a:spcPct val="20000"/>
              </a:spcBef>
              <a:buClr>
                <a:schemeClr val="tx2"/>
              </a:buClr>
              <a:buFont typeface="Times New Roman" pitchFamily="18" charset="0"/>
              <a:buChar char="►"/>
            </a:pPr>
            <a:r>
              <a:rPr lang="en-GB" sz="2400" u="sng">
                <a:ea typeface="Arial Unicode MS" pitchFamily="34" charset="-128"/>
                <a:cs typeface="Arial Unicode MS" pitchFamily="34" charset="-128"/>
              </a:rPr>
              <a:t>Political commitment</a:t>
            </a:r>
            <a:r>
              <a:rPr lang="en-GB" sz="2400">
                <a:ea typeface="Arial Unicode MS" pitchFamily="34" charset="-128"/>
                <a:cs typeface="Arial Unicode MS" pitchFamily="34" charset="-128"/>
              </a:rPr>
              <a:t> of 6 Non-EU Member States to work towards a coordinated Danube River Basin Management Plan</a:t>
            </a:r>
          </a:p>
        </p:txBody>
      </p:sp>
      <p:pic>
        <p:nvPicPr>
          <p:cNvPr id="16387" name="Picture 3" descr="Logo Water Framework Directive"/>
          <p:cNvPicPr>
            <a:picLocks noChangeAspect="1" noChangeArrowheads="1"/>
          </p:cNvPicPr>
          <p:nvPr/>
        </p:nvPicPr>
        <p:blipFill>
          <a:blip r:embed="rId3" cstate="print"/>
          <a:srcRect/>
          <a:stretch>
            <a:fillRect/>
          </a:stretch>
        </p:blipFill>
        <p:spPr bwMode="auto">
          <a:xfrm>
            <a:off x="7308850" y="333375"/>
            <a:ext cx="1225550" cy="1057275"/>
          </a:xfrm>
          <a:prstGeom prst="rect">
            <a:avLst/>
          </a:prstGeom>
          <a:noFill/>
          <a:ln w="9525">
            <a:noFill/>
            <a:miter lim="800000"/>
            <a:headEnd/>
            <a:tailEnd/>
          </a:ln>
        </p:spPr>
      </p:pic>
      <p:sp>
        <p:nvSpPr>
          <p:cNvPr id="16388" name="Rectangle 4"/>
          <p:cNvSpPr>
            <a:spLocks noChangeArrowheads="1"/>
          </p:cNvSpPr>
          <p:nvPr/>
        </p:nvSpPr>
        <p:spPr bwMode="auto">
          <a:xfrm>
            <a:off x="323850" y="549275"/>
            <a:ext cx="5184775" cy="1152525"/>
          </a:xfrm>
          <a:prstGeom prst="rect">
            <a:avLst/>
          </a:prstGeom>
          <a:noFill/>
          <a:ln w="9525">
            <a:noFill/>
            <a:miter lim="800000"/>
            <a:headEnd/>
            <a:tailEnd/>
          </a:ln>
        </p:spPr>
        <p:txBody>
          <a:bodyPr anchor="ctr"/>
          <a:lstStyle/>
          <a:p>
            <a:r>
              <a:rPr lang="en-GB" sz="2400" b="1">
                <a:ea typeface="Arial Unicode MS" pitchFamily="34" charset="-128"/>
                <a:cs typeface="Arial Unicode MS" pitchFamily="34" charset="-128"/>
              </a:rPr>
              <a:t>ICPDR and the </a:t>
            </a:r>
            <a:endParaRPr lang="hu-HU" sz="2400" b="1">
              <a:ea typeface="Arial Unicode MS" pitchFamily="34" charset="-128"/>
              <a:cs typeface="Arial Unicode MS" pitchFamily="34" charset="-128"/>
            </a:endParaRPr>
          </a:p>
          <a:p>
            <a:r>
              <a:rPr lang="en-GB" sz="2400" b="1">
                <a:ea typeface="Arial Unicode MS" pitchFamily="34" charset="-128"/>
                <a:cs typeface="Arial Unicode MS" pitchFamily="34" charset="-128"/>
              </a:rPr>
              <a:t>EU Water Framework Directive</a:t>
            </a:r>
          </a:p>
        </p:txBody>
      </p:sp>
      <p:sp>
        <p:nvSpPr>
          <p:cNvPr id="16389" name="Rectangle 5"/>
          <p:cNvSpPr>
            <a:spLocks noChangeArrowheads="1"/>
          </p:cNvSpPr>
          <p:nvPr/>
        </p:nvSpPr>
        <p:spPr bwMode="auto">
          <a:xfrm>
            <a:off x="466725" y="4868863"/>
            <a:ext cx="6337300" cy="1655762"/>
          </a:xfrm>
          <a:prstGeom prst="rect">
            <a:avLst/>
          </a:prstGeom>
          <a:noFill/>
          <a:ln w="3175">
            <a:noFill/>
            <a:miter lim="800000"/>
            <a:headEnd/>
            <a:tailEnd/>
          </a:ln>
        </p:spPr>
        <p:txBody>
          <a:bodyPr/>
          <a:lstStyle/>
          <a:p>
            <a:pPr indent="3175">
              <a:lnSpc>
                <a:spcPct val="130000"/>
              </a:lnSpc>
              <a:spcBef>
                <a:spcPct val="20000"/>
              </a:spcBef>
              <a:buClr>
                <a:srgbClr val="3985AA"/>
              </a:buClr>
              <a:buFont typeface="Wingdings" pitchFamily="2" charset="2"/>
              <a:buNone/>
            </a:pPr>
            <a:r>
              <a:rPr lang="en-GB" sz="2400" b="1" u="sng">
                <a:ea typeface="Arial Unicode MS" pitchFamily="34" charset="-128"/>
                <a:cs typeface="Arial Unicode MS" pitchFamily="34" charset="-128"/>
              </a:rPr>
              <a:t>Milestone:</a:t>
            </a:r>
            <a:r>
              <a:rPr lang="en-GB" sz="2400">
                <a:ea typeface="Arial Unicode MS" pitchFamily="34" charset="-128"/>
                <a:cs typeface="Arial Unicode MS" pitchFamily="34" charset="-128"/>
              </a:rPr>
              <a:t> Adoption of </a:t>
            </a:r>
            <a:r>
              <a:rPr lang="en-GB" sz="2400" b="1">
                <a:solidFill>
                  <a:srgbClr val="3985AA"/>
                </a:solidFill>
                <a:ea typeface="Arial Unicode MS" pitchFamily="34" charset="-128"/>
                <a:cs typeface="Arial Unicode MS" pitchFamily="34" charset="-128"/>
              </a:rPr>
              <a:t>1. Danube River Basin District Management Plan</a:t>
            </a:r>
            <a:r>
              <a:rPr lang="en-GB" sz="2400">
                <a:solidFill>
                  <a:srgbClr val="3985AA"/>
                </a:solidFill>
                <a:ea typeface="Arial Unicode MS" pitchFamily="34" charset="-128"/>
                <a:cs typeface="Arial Unicode MS" pitchFamily="34" charset="-128"/>
              </a:rPr>
              <a:t> </a:t>
            </a:r>
            <a:r>
              <a:rPr lang="en-GB" sz="2400">
                <a:ea typeface="Arial Unicode MS" pitchFamily="34" charset="-128"/>
                <a:cs typeface="Arial Unicode MS" pitchFamily="34" charset="-128"/>
              </a:rPr>
              <a:t>according to WFD requirements in December 2009</a:t>
            </a:r>
          </a:p>
        </p:txBody>
      </p:sp>
      <p:pic>
        <p:nvPicPr>
          <p:cNvPr id="16390" name="Picture 6"/>
          <p:cNvPicPr>
            <a:picLocks noChangeAspect="1" noChangeArrowheads="1"/>
          </p:cNvPicPr>
          <p:nvPr/>
        </p:nvPicPr>
        <p:blipFill>
          <a:blip r:embed="rId4" cstate="print"/>
          <a:srcRect/>
          <a:stretch>
            <a:fillRect/>
          </a:stretch>
        </p:blipFill>
        <p:spPr bwMode="auto">
          <a:xfrm>
            <a:off x="6804025" y="4221163"/>
            <a:ext cx="1619250" cy="2446337"/>
          </a:xfrm>
          <a:prstGeom prst="rect">
            <a:avLst/>
          </a:prstGeom>
          <a:noFill/>
          <a:ln w="9525">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315913" y="0"/>
            <a:ext cx="6615112" cy="6858000"/>
          </a:xfrm>
          <a:prstGeom prst="rect">
            <a:avLst/>
          </a:prstGeom>
          <a:noFill/>
          <a:ln w="9525">
            <a:noFill/>
            <a:miter lim="800000"/>
            <a:headEnd/>
            <a:tailEnd/>
          </a:ln>
        </p:spPr>
      </p:pic>
      <p:pic>
        <p:nvPicPr>
          <p:cNvPr id="17411" name="Picture 3"/>
          <p:cNvPicPr>
            <a:picLocks noChangeAspect="1" noChangeArrowheads="1"/>
          </p:cNvPicPr>
          <p:nvPr/>
        </p:nvPicPr>
        <p:blipFill>
          <a:blip r:embed="rId3" cstate="print"/>
          <a:srcRect/>
          <a:stretch>
            <a:fillRect/>
          </a:stretch>
        </p:blipFill>
        <p:spPr bwMode="auto">
          <a:xfrm>
            <a:off x="6169025" y="2276475"/>
            <a:ext cx="2813050" cy="2212975"/>
          </a:xfrm>
          <a:prstGeom prst="rect">
            <a:avLst/>
          </a:prstGeom>
          <a:noFill/>
          <a:ln w="9525">
            <a:noFill/>
            <a:miter lim="800000"/>
            <a:headEnd/>
            <a:tailEnd/>
          </a:ln>
        </p:spPr>
      </p:pic>
      <p:pic>
        <p:nvPicPr>
          <p:cNvPr id="17412" name="Picture 4"/>
          <p:cNvPicPr>
            <a:picLocks noChangeAspect="1" noChangeArrowheads="1"/>
          </p:cNvPicPr>
          <p:nvPr/>
        </p:nvPicPr>
        <p:blipFill>
          <a:blip r:embed="rId4" cstate="print"/>
          <a:srcRect/>
          <a:stretch>
            <a:fillRect/>
          </a:stretch>
        </p:blipFill>
        <p:spPr bwMode="auto">
          <a:xfrm>
            <a:off x="6169025" y="4473575"/>
            <a:ext cx="2813050" cy="2384425"/>
          </a:xfrm>
          <a:prstGeom prst="rect">
            <a:avLst/>
          </a:prstGeom>
          <a:noFill/>
          <a:ln w="9525">
            <a:noFill/>
            <a:miter lim="800000"/>
            <a:headEnd/>
            <a:tailEnd/>
          </a:ln>
        </p:spPr>
      </p:pic>
      <p:sp>
        <p:nvSpPr>
          <p:cNvPr id="17413" name="Text Box 5"/>
          <p:cNvSpPr txBox="1">
            <a:spLocks noChangeArrowheads="1"/>
          </p:cNvSpPr>
          <p:nvPr/>
        </p:nvSpPr>
        <p:spPr bwMode="auto">
          <a:xfrm>
            <a:off x="982663" y="4437063"/>
            <a:ext cx="7634287" cy="1581150"/>
          </a:xfrm>
          <a:prstGeom prst="rect">
            <a:avLst/>
          </a:prstGeom>
          <a:noFill/>
          <a:ln w="9525">
            <a:noFill/>
            <a:miter lim="800000"/>
            <a:headEnd/>
            <a:tailEnd/>
          </a:ln>
        </p:spPr>
        <p:txBody>
          <a:bodyPr bIns="10800">
            <a:spAutoFit/>
          </a:bodyPr>
          <a:lstStyle/>
          <a:p>
            <a:endParaRPr lang="hu-HU" sz="2000" b="1">
              <a:latin typeface="Times New Roman" pitchFamily="18" charset="0"/>
            </a:endParaRPr>
          </a:p>
          <a:p>
            <a:r>
              <a:rPr lang="hu-HU" sz="2000" b="1">
                <a:latin typeface="Times New Roman" pitchFamily="18" charset="0"/>
              </a:rPr>
              <a:t>„</a:t>
            </a:r>
            <a:r>
              <a:rPr lang="hu-HU" sz="2000" b="1" i="1">
                <a:solidFill>
                  <a:srgbClr val="CCFFFF"/>
                </a:solidFill>
                <a:latin typeface="Times New Roman" pitchFamily="18" charset="0"/>
              </a:rPr>
              <a:t>Directive 2000/60/EC of the European Parliament and of the Council of 23 October 2000 establishing a framework for Community action in the field of water policy”</a:t>
            </a:r>
          </a:p>
          <a:p>
            <a:endParaRPr kumimoji="1" lang="hu-HU" sz="2000" b="1" i="1">
              <a:solidFill>
                <a:srgbClr val="CCFFFF"/>
              </a:solidFill>
              <a:latin typeface="Times New Roman" pitchFamily="18" charset="0"/>
            </a:endParaRPr>
          </a:p>
        </p:txBody>
      </p:sp>
      <p:pic>
        <p:nvPicPr>
          <p:cNvPr id="17414" name="Picture 6" descr="S6094551"/>
          <p:cNvPicPr>
            <a:picLocks noChangeAspect="1" noChangeArrowheads="1"/>
          </p:cNvPicPr>
          <p:nvPr/>
        </p:nvPicPr>
        <p:blipFill>
          <a:blip r:embed="rId5" cstate="print"/>
          <a:srcRect/>
          <a:stretch>
            <a:fillRect/>
          </a:stretch>
        </p:blipFill>
        <p:spPr bwMode="auto">
          <a:xfrm>
            <a:off x="6169025" y="115888"/>
            <a:ext cx="2792413" cy="2160587"/>
          </a:xfrm>
          <a:prstGeom prst="rect">
            <a:avLst/>
          </a:prstGeom>
          <a:noFill/>
          <a:ln w="12700">
            <a:solidFill>
              <a:srgbClr val="000000"/>
            </a:solidFill>
            <a:miter lim="800000"/>
            <a:headEnd/>
            <a:tailEnd/>
          </a:ln>
        </p:spPr>
      </p:pic>
      <p:sp>
        <p:nvSpPr>
          <p:cNvPr id="17415" name="Rectangle 7"/>
          <p:cNvSpPr>
            <a:spLocks noChangeArrowheads="1"/>
          </p:cNvSpPr>
          <p:nvPr/>
        </p:nvSpPr>
        <p:spPr bwMode="auto">
          <a:xfrm>
            <a:off x="1579563" y="404813"/>
            <a:ext cx="3802062" cy="457200"/>
          </a:xfrm>
          <a:prstGeom prst="rect">
            <a:avLst/>
          </a:prstGeom>
          <a:noFill/>
          <a:ln w="9525">
            <a:noFill/>
            <a:miter lim="800000"/>
            <a:headEnd/>
            <a:tailEnd/>
          </a:ln>
        </p:spPr>
        <p:txBody>
          <a:bodyPr wrap="none">
            <a:spAutoFit/>
          </a:bodyPr>
          <a:lstStyle/>
          <a:p>
            <a:pPr algn="ctr"/>
            <a:r>
              <a:rPr lang="hu-HU" sz="2400" b="1" i="1">
                <a:latin typeface="Times" pitchFamily="18" charset="0"/>
              </a:rPr>
              <a:t>Water Framework Directive</a:t>
            </a:r>
            <a:endParaRPr lang="en-GB" sz="2400" b="1" i="1">
              <a:latin typeface="Times"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BEREK"/>
          <p:cNvPicPr>
            <a:picLocks noChangeAspect="1" noChangeArrowheads="1"/>
          </p:cNvPicPr>
          <p:nvPr/>
        </p:nvPicPr>
        <p:blipFill>
          <a:blip r:embed="rId2" cstate="print"/>
          <a:srcRect/>
          <a:stretch>
            <a:fillRect/>
          </a:stretch>
        </p:blipFill>
        <p:spPr bwMode="auto">
          <a:xfrm>
            <a:off x="6372225" y="3141663"/>
            <a:ext cx="2665413" cy="2590800"/>
          </a:xfrm>
          <a:prstGeom prst="rect">
            <a:avLst/>
          </a:prstGeom>
          <a:noFill/>
          <a:ln w="12700">
            <a:solidFill>
              <a:srgbClr val="00CC99"/>
            </a:solidFill>
            <a:miter lim="800000"/>
            <a:headEnd/>
            <a:tailEnd/>
          </a:ln>
        </p:spPr>
      </p:pic>
      <p:sp>
        <p:nvSpPr>
          <p:cNvPr id="18435" name="Text Box 4"/>
          <p:cNvSpPr txBox="1">
            <a:spLocks noChangeArrowheads="1"/>
          </p:cNvSpPr>
          <p:nvPr/>
        </p:nvSpPr>
        <p:spPr bwMode="auto">
          <a:xfrm>
            <a:off x="1835150" y="4005263"/>
            <a:ext cx="4203700" cy="1196975"/>
          </a:xfrm>
          <a:prstGeom prst="rect">
            <a:avLst/>
          </a:prstGeom>
          <a:solidFill>
            <a:srgbClr val="009999"/>
          </a:solidFill>
          <a:ln w="9525">
            <a:solidFill>
              <a:srgbClr val="FFFF99"/>
            </a:solidFill>
            <a:miter lim="800000"/>
            <a:headEnd/>
            <a:tailEnd/>
          </a:ln>
        </p:spPr>
        <p:txBody>
          <a:bodyPr>
            <a:spAutoFit/>
          </a:bodyPr>
          <a:lstStyle/>
          <a:p>
            <a:r>
              <a:rPr lang="hu-HU" sz="2000" b="1">
                <a:solidFill>
                  <a:srgbClr val="FEE968"/>
                </a:solidFill>
                <a:latin typeface="Arial Narrow" pitchFamily="34" charset="0"/>
              </a:rPr>
              <a:t>      </a:t>
            </a:r>
            <a:r>
              <a:rPr lang="hu-HU" sz="2400" b="1">
                <a:solidFill>
                  <a:srgbClr val="FEE968"/>
                </a:solidFill>
                <a:latin typeface="Arial Narrow" pitchFamily="34" charset="0"/>
              </a:rPr>
              <a:t>sub-surface waters:</a:t>
            </a:r>
          </a:p>
          <a:p>
            <a:r>
              <a:rPr lang="hu-HU" sz="2000" b="1">
                <a:solidFill>
                  <a:srgbClr val="FEE968"/>
                </a:solidFill>
                <a:latin typeface="Arial Narrow" pitchFamily="34" charset="0"/>
              </a:rPr>
              <a:t>             </a:t>
            </a:r>
            <a:r>
              <a:rPr lang="hu-HU" sz="2400" b="1">
                <a:solidFill>
                  <a:srgbClr val="FEE968"/>
                </a:solidFill>
                <a:latin typeface="Arial Narrow" pitchFamily="34" charset="0"/>
              </a:rPr>
              <a:t>good quantitative status</a:t>
            </a:r>
          </a:p>
          <a:p>
            <a:r>
              <a:rPr lang="hu-HU" sz="2000" b="1">
                <a:solidFill>
                  <a:srgbClr val="FEE968"/>
                </a:solidFill>
                <a:latin typeface="Arial Narrow" pitchFamily="34" charset="0"/>
              </a:rPr>
              <a:t>             </a:t>
            </a:r>
            <a:r>
              <a:rPr lang="hu-HU" sz="2400" b="1">
                <a:solidFill>
                  <a:srgbClr val="FEE968"/>
                </a:solidFill>
                <a:latin typeface="Arial Narrow" pitchFamily="34" charset="0"/>
              </a:rPr>
              <a:t>good chemical status</a:t>
            </a:r>
            <a:endParaRPr lang="hu-HU" sz="2400" b="1">
              <a:latin typeface="Arial Narrow" pitchFamily="34" charset="0"/>
            </a:endParaRPr>
          </a:p>
        </p:txBody>
      </p:sp>
      <p:sp>
        <p:nvSpPr>
          <p:cNvPr id="18436" name="Text Box 5"/>
          <p:cNvSpPr txBox="1">
            <a:spLocks noChangeArrowheads="1"/>
          </p:cNvSpPr>
          <p:nvPr/>
        </p:nvSpPr>
        <p:spPr bwMode="auto">
          <a:xfrm>
            <a:off x="1181100" y="2133600"/>
            <a:ext cx="4254500" cy="1196975"/>
          </a:xfrm>
          <a:prstGeom prst="rect">
            <a:avLst/>
          </a:prstGeom>
          <a:solidFill>
            <a:srgbClr val="009999"/>
          </a:solidFill>
          <a:ln w="9525">
            <a:solidFill>
              <a:srgbClr val="FFFF99"/>
            </a:solidFill>
            <a:miter lim="800000"/>
            <a:headEnd/>
            <a:tailEnd/>
          </a:ln>
        </p:spPr>
        <p:txBody>
          <a:bodyPr>
            <a:spAutoFit/>
          </a:bodyPr>
          <a:lstStyle/>
          <a:p>
            <a:r>
              <a:rPr lang="hu-HU" sz="2400" b="1">
                <a:solidFill>
                  <a:srgbClr val="FEE968"/>
                </a:solidFill>
                <a:latin typeface="Arial Narrow" pitchFamily="34" charset="0"/>
              </a:rPr>
              <a:t>   surface waters:</a:t>
            </a:r>
          </a:p>
          <a:p>
            <a:r>
              <a:rPr lang="hu-HU" sz="2400" b="1">
                <a:solidFill>
                  <a:srgbClr val="FEE968"/>
                </a:solidFill>
                <a:latin typeface="Arial Narrow" pitchFamily="34" charset="0"/>
              </a:rPr>
              <a:t>               good ecological status</a:t>
            </a:r>
          </a:p>
          <a:p>
            <a:r>
              <a:rPr lang="hu-HU" sz="2400" b="1">
                <a:solidFill>
                  <a:srgbClr val="FEE968"/>
                </a:solidFill>
                <a:latin typeface="Arial Narrow" pitchFamily="34" charset="0"/>
              </a:rPr>
              <a:t>               good chemical status</a:t>
            </a:r>
          </a:p>
        </p:txBody>
      </p:sp>
      <p:sp>
        <p:nvSpPr>
          <p:cNvPr id="18437" name="Text Box 6"/>
          <p:cNvSpPr txBox="1">
            <a:spLocks noChangeArrowheads="1"/>
          </p:cNvSpPr>
          <p:nvPr/>
        </p:nvSpPr>
        <p:spPr bwMode="auto">
          <a:xfrm>
            <a:off x="1893888" y="5970588"/>
            <a:ext cx="169862" cy="457200"/>
          </a:xfrm>
          <a:prstGeom prst="rect">
            <a:avLst/>
          </a:prstGeom>
          <a:noFill/>
          <a:ln w="9525">
            <a:noFill/>
            <a:miter lim="800000"/>
            <a:headEnd/>
            <a:tailEnd/>
          </a:ln>
        </p:spPr>
        <p:txBody>
          <a:bodyPr wrap="none">
            <a:spAutoFit/>
          </a:bodyPr>
          <a:lstStyle/>
          <a:p>
            <a:pPr algn="ctr" eaLnBrk="0" hangingPunct="0"/>
            <a:endParaRPr lang="hu-HU" sz="2400">
              <a:latin typeface="Times" pitchFamily="18" charset="0"/>
            </a:endParaRPr>
          </a:p>
        </p:txBody>
      </p:sp>
      <p:sp>
        <p:nvSpPr>
          <p:cNvPr id="18438" name="Text Box 9"/>
          <p:cNvSpPr txBox="1">
            <a:spLocks noChangeArrowheads="1"/>
          </p:cNvSpPr>
          <p:nvPr/>
        </p:nvSpPr>
        <p:spPr bwMode="auto">
          <a:xfrm>
            <a:off x="827088" y="1125538"/>
            <a:ext cx="5689600" cy="822325"/>
          </a:xfrm>
          <a:prstGeom prst="rect">
            <a:avLst/>
          </a:prstGeom>
          <a:solidFill>
            <a:schemeClr val="bg1"/>
          </a:solidFill>
          <a:ln w="9525">
            <a:noFill/>
            <a:miter lim="800000"/>
            <a:headEnd/>
            <a:tailEnd/>
          </a:ln>
        </p:spPr>
        <p:txBody>
          <a:bodyPr>
            <a:spAutoFit/>
          </a:bodyPr>
          <a:lstStyle/>
          <a:p>
            <a:r>
              <a:rPr lang="hu-HU" sz="2400" b="1"/>
              <a:t>General objective: good status of water bodies by 2015</a:t>
            </a:r>
            <a:r>
              <a:rPr lang="hu-HU" sz="2000" b="1">
                <a:solidFill>
                  <a:srgbClr val="FFFF99"/>
                </a:solidFill>
              </a:rPr>
              <a:t>                             </a:t>
            </a:r>
          </a:p>
        </p:txBody>
      </p:sp>
      <p:pic>
        <p:nvPicPr>
          <p:cNvPr id="18439" name="Picture 3" descr="csehnp25"/>
          <p:cNvPicPr>
            <a:picLocks noChangeAspect="1" noChangeArrowheads="1"/>
          </p:cNvPicPr>
          <p:nvPr/>
        </p:nvPicPr>
        <p:blipFill>
          <a:blip r:embed="rId3" cstate="print"/>
          <a:srcRect/>
          <a:stretch>
            <a:fillRect/>
          </a:stretch>
        </p:blipFill>
        <p:spPr bwMode="auto">
          <a:xfrm>
            <a:off x="6372225" y="1052513"/>
            <a:ext cx="2663825" cy="2578100"/>
          </a:xfrm>
          <a:prstGeom prst="rect">
            <a:avLst/>
          </a:prstGeom>
          <a:noFill/>
          <a:ln w="12700">
            <a:solidFill>
              <a:srgbClr val="00CC99"/>
            </a:solidFill>
            <a:miter lim="800000"/>
            <a:headEnd/>
            <a:tailEnd/>
          </a:ln>
        </p:spPr>
      </p:pic>
      <p:sp>
        <p:nvSpPr>
          <p:cNvPr id="18440" name="Szövegdoboz 7"/>
          <p:cNvSpPr txBox="1">
            <a:spLocks noChangeArrowheads="1"/>
          </p:cNvSpPr>
          <p:nvPr/>
        </p:nvSpPr>
        <p:spPr bwMode="auto">
          <a:xfrm>
            <a:off x="539750" y="5661025"/>
            <a:ext cx="5472113" cy="831850"/>
          </a:xfrm>
          <a:prstGeom prst="rect">
            <a:avLst/>
          </a:prstGeom>
          <a:noFill/>
          <a:ln w="9525">
            <a:noFill/>
            <a:miter lim="800000"/>
            <a:headEnd/>
            <a:tailEnd/>
          </a:ln>
        </p:spPr>
        <p:txBody>
          <a:bodyPr>
            <a:spAutoFit/>
          </a:bodyPr>
          <a:lstStyle/>
          <a:p>
            <a:r>
              <a:rPr lang="hu-HU" sz="2400" b="1">
                <a:latin typeface="Times New Roman" pitchFamily="18" charset="0"/>
                <a:cs typeface="Times New Roman" pitchFamily="18" charset="0"/>
              </a:rPr>
              <a:t>Main tools  - RBMP’s , Programmes of Measures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5"/>
          <p:cNvGrpSpPr>
            <a:grpSpLocks/>
          </p:cNvGrpSpPr>
          <p:nvPr/>
        </p:nvGrpSpPr>
        <p:grpSpPr bwMode="auto">
          <a:xfrm>
            <a:off x="900113" y="1125538"/>
            <a:ext cx="6911975" cy="5256212"/>
            <a:chOff x="1314" y="1418"/>
            <a:chExt cx="9360" cy="7811"/>
          </a:xfrm>
        </p:grpSpPr>
        <p:sp>
          <p:nvSpPr>
            <p:cNvPr id="19460" name="AutoShape 6"/>
            <p:cNvSpPr>
              <a:spLocks noChangeArrowheads="1"/>
            </p:cNvSpPr>
            <p:nvPr/>
          </p:nvSpPr>
          <p:spPr bwMode="auto">
            <a:xfrm>
              <a:off x="6169" y="4407"/>
              <a:ext cx="2027" cy="2799"/>
            </a:xfrm>
            <a:prstGeom prst="curvedLeftArrow">
              <a:avLst>
                <a:gd name="adj1" fmla="val 8439"/>
                <a:gd name="adj2" fmla="val 36056"/>
                <a:gd name="adj3" fmla="val 29167"/>
              </a:avLst>
            </a:prstGeom>
            <a:solidFill>
              <a:srgbClr val="008000"/>
            </a:solidFill>
            <a:ln w="9525">
              <a:solidFill>
                <a:srgbClr val="000000"/>
              </a:solidFill>
              <a:miter lim="800000"/>
              <a:headEnd/>
              <a:tailEnd/>
            </a:ln>
          </p:spPr>
          <p:txBody>
            <a:bodyPr/>
            <a:lstStyle/>
            <a:p>
              <a:endParaRPr lang="hu-HU" sz="2400">
                <a:latin typeface="Times" pitchFamily="18" charset="0"/>
              </a:endParaRPr>
            </a:p>
          </p:txBody>
        </p:sp>
        <p:sp>
          <p:nvSpPr>
            <p:cNvPr id="19461" name="AutoShape 7"/>
            <p:cNvSpPr>
              <a:spLocks noChangeArrowheads="1"/>
            </p:cNvSpPr>
            <p:nvPr/>
          </p:nvSpPr>
          <p:spPr bwMode="auto">
            <a:xfrm flipH="1" flipV="1">
              <a:off x="3654" y="4563"/>
              <a:ext cx="1921" cy="2332"/>
            </a:xfrm>
            <a:prstGeom prst="curvedLeftArrow">
              <a:avLst>
                <a:gd name="adj1" fmla="val 7419"/>
                <a:gd name="adj2" fmla="val 31698"/>
                <a:gd name="adj3" fmla="val 29167"/>
              </a:avLst>
            </a:prstGeom>
            <a:solidFill>
              <a:srgbClr val="008000"/>
            </a:solidFill>
            <a:ln w="9525">
              <a:solidFill>
                <a:srgbClr val="000000"/>
              </a:solidFill>
              <a:miter lim="800000"/>
              <a:headEnd/>
              <a:tailEnd/>
            </a:ln>
          </p:spPr>
          <p:txBody>
            <a:bodyPr rot="10800000"/>
            <a:lstStyle/>
            <a:p>
              <a:endParaRPr lang="hu-HU" sz="2400">
                <a:latin typeface="Times" pitchFamily="18" charset="0"/>
              </a:endParaRPr>
            </a:p>
          </p:txBody>
        </p:sp>
        <p:sp>
          <p:nvSpPr>
            <p:cNvPr id="19462" name="Text Box 8"/>
            <p:cNvSpPr txBox="1">
              <a:spLocks noChangeArrowheads="1"/>
            </p:cNvSpPr>
            <p:nvPr/>
          </p:nvSpPr>
          <p:spPr bwMode="auto">
            <a:xfrm>
              <a:off x="4921" y="5162"/>
              <a:ext cx="2298" cy="1288"/>
            </a:xfrm>
            <a:prstGeom prst="rect">
              <a:avLst/>
            </a:prstGeom>
            <a:noFill/>
            <a:ln w="9525">
              <a:noFill/>
              <a:miter lim="800000"/>
              <a:headEnd/>
              <a:tailEnd/>
            </a:ln>
          </p:spPr>
          <p:txBody>
            <a:bodyPr tIns="82800"/>
            <a:lstStyle/>
            <a:p>
              <a:r>
                <a:rPr lang="hu-HU" sz="1000">
                  <a:latin typeface="Times New Roman" pitchFamily="18" charset="0"/>
                  <a:cs typeface="Times New Roman" pitchFamily="18" charset="0"/>
                </a:rPr>
                <a:t> </a:t>
              </a:r>
              <a:r>
                <a:rPr lang="hu-HU">
                  <a:latin typeface="Times New Roman" pitchFamily="18" charset="0"/>
                  <a:cs typeface="Times New Roman" pitchFamily="18" charset="0"/>
                </a:rPr>
                <a:t>Public </a:t>
              </a:r>
            </a:p>
            <a:p>
              <a:r>
                <a:rPr lang="hu-HU">
                  <a:latin typeface="Times New Roman" pitchFamily="18" charset="0"/>
                  <a:cs typeface="Times New Roman" pitchFamily="18" charset="0"/>
                </a:rPr>
                <a:t>Participation</a:t>
              </a:r>
            </a:p>
            <a:p>
              <a:pPr algn="r"/>
              <a:r>
                <a:rPr lang="hu-HU" sz="1200">
                  <a:latin typeface="Times New Roman" pitchFamily="18" charset="0"/>
                  <a:cs typeface="Times New Roman" pitchFamily="18" charset="0"/>
                </a:rPr>
                <a:t>(Article14)</a:t>
              </a:r>
            </a:p>
          </p:txBody>
        </p:sp>
        <p:sp>
          <p:nvSpPr>
            <p:cNvPr id="19463" name="Arc 9"/>
            <p:cNvSpPr>
              <a:spLocks/>
            </p:cNvSpPr>
            <p:nvPr/>
          </p:nvSpPr>
          <p:spPr bwMode="auto">
            <a:xfrm>
              <a:off x="2754" y="3041"/>
              <a:ext cx="6300" cy="4680"/>
            </a:xfrm>
            <a:custGeom>
              <a:avLst/>
              <a:gdLst>
                <a:gd name="T0" fmla="*/ 10 w 43188"/>
                <a:gd name="T1" fmla="*/ 0 h 43162"/>
                <a:gd name="T2" fmla="*/ 0 w 43188"/>
                <a:gd name="T3" fmla="*/ 3 h 43162"/>
                <a:gd name="T4" fmla="*/ 10 w 43188"/>
                <a:gd name="T5" fmla="*/ 3 h 43162"/>
                <a:gd name="T6" fmla="*/ 0 60000 65536"/>
                <a:gd name="T7" fmla="*/ 0 60000 65536"/>
                <a:gd name="T8" fmla="*/ 0 60000 65536"/>
                <a:gd name="T9" fmla="*/ 0 w 43188"/>
                <a:gd name="T10" fmla="*/ 0 h 43162"/>
                <a:gd name="T11" fmla="*/ 43188 w 43188"/>
                <a:gd name="T12" fmla="*/ 43162 h 43162"/>
              </a:gdLst>
              <a:ahLst/>
              <a:cxnLst>
                <a:cxn ang="T6">
                  <a:pos x="T0" y="T1"/>
                </a:cxn>
                <a:cxn ang="T7">
                  <a:pos x="T2" y="T3"/>
                </a:cxn>
                <a:cxn ang="T8">
                  <a:pos x="T4" y="T5"/>
                </a:cxn>
              </a:cxnLst>
              <a:rect l="T9" t="T10" r="T11" b="T12"/>
              <a:pathLst>
                <a:path w="43188" h="43162" fill="none" extrusionOk="0">
                  <a:moveTo>
                    <a:pt x="22866" y="-1"/>
                  </a:moveTo>
                  <a:cubicBezTo>
                    <a:pt x="34278" y="676"/>
                    <a:pt x="43188" y="10129"/>
                    <a:pt x="43188" y="21562"/>
                  </a:cubicBezTo>
                  <a:cubicBezTo>
                    <a:pt x="43188" y="33491"/>
                    <a:pt x="33517" y="43162"/>
                    <a:pt x="21588" y="43162"/>
                  </a:cubicBezTo>
                  <a:cubicBezTo>
                    <a:pt x="9941" y="43162"/>
                    <a:pt x="391" y="33928"/>
                    <a:pt x="0" y="22287"/>
                  </a:cubicBezTo>
                </a:path>
                <a:path w="43188" h="43162" stroke="0" extrusionOk="0">
                  <a:moveTo>
                    <a:pt x="22866" y="-1"/>
                  </a:moveTo>
                  <a:cubicBezTo>
                    <a:pt x="34278" y="676"/>
                    <a:pt x="43188" y="10129"/>
                    <a:pt x="43188" y="21562"/>
                  </a:cubicBezTo>
                  <a:cubicBezTo>
                    <a:pt x="43188" y="33491"/>
                    <a:pt x="33517" y="43162"/>
                    <a:pt x="21588" y="43162"/>
                  </a:cubicBezTo>
                  <a:cubicBezTo>
                    <a:pt x="9941" y="43162"/>
                    <a:pt x="391" y="33928"/>
                    <a:pt x="0" y="22287"/>
                  </a:cubicBezTo>
                  <a:lnTo>
                    <a:pt x="21588" y="21562"/>
                  </a:lnTo>
                  <a:close/>
                </a:path>
              </a:pathLst>
            </a:custGeom>
            <a:noFill/>
            <a:ln w="9525">
              <a:solidFill>
                <a:srgbClr val="000000"/>
              </a:solidFill>
              <a:round/>
              <a:headEnd/>
              <a:tailEnd/>
            </a:ln>
          </p:spPr>
          <p:txBody>
            <a:bodyPr/>
            <a:lstStyle/>
            <a:p>
              <a:endParaRPr lang="hu-HU"/>
            </a:p>
          </p:txBody>
        </p:sp>
        <p:sp>
          <p:nvSpPr>
            <p:cNvPr id="19464" name="Arc 10"/>
            <p:cNvSpPr>
              <a:spLocks/>
            </p:cNvSpPr>
            <p:nvPr/>
          </p:nvSpPr>
          <p:spPr bwMode="auto">
            <a:xfrm flipH="1">
              <a:off x="2754" y="3761"/>
              <a:ext cx="3877" cy="2052"/>
            </a:xfrm>
            <a:custGeom>
              <a:avLst/>
              <a:gdLst>
                <a:gd name="T0" fmla="*/ 0 w 27900"/>
                <a:gd name="T1" fmla="*/ 0 h 21600"/>
                <a:gd name="T2" fmla="*/ 10 w 27900"/>
                <a:gd name="T3" fmla="*/ 2 h 21600"/>
                <a:gd name="T4" fmla="*/ 2 w 27900"/>
                <a:gd name="T5" fmla="*/ 2 h 21600"/>
                <a:gd name="T6" fmla="*/ 0 60000 65536"/>
                <a:gd name="T7" fmla="*/ 0 60000 65536"/>
                <a:gd name="T8" fmla="*/ 0 60000 65536"/>
                <a:gd name="T9" fmla="*/ 0 w 27900"/>
                <a:gd name="T10" fmla="*/ 0 h 21600"/>
                <a:gd name="T11" fmla="*/ 27900 w 27900"/>
                <a:gd name="T12" fmla="*/ 21600 h 21600"/>
              </a:gdLst>
              <a:ahLst/>
              <a:cxnLst>
                <a:cxn ang="T6">
                  <a:pos x="T0" y="T1"/>
                </a:cxn>
                <a:cxn ang="T7">
                  <a:pos x="T2" y="T3"/>
                </a:cxn>
                <a:cxn ang="T8">
                  <a:pos x="T4" y="T5"/>
                </a:cxn>
              </a:cxnLst>
              <a:rect l="T9" t="T10" r="T11" b="T12"/>
              <a:pathLst>
                <a:path w="27900" h="21600" fill="none" extrusionOk="0">
                  <a:moveTo>
                    <a:pt x="-1" y="987"/>
                  </a:moveTo>
                  <a:cubicBezTo>
                    <a:pt x="2089" y="333"/>
                    <a:pt x="4267" y="-1"/>
                    <a:pt x="6457" y="0"/>
                  </a:cubicBezTo>
                  <a:cubicBezTo>
                    <a:pt x="17381" y="0"/>
                    <a:pt x="26586" y="8157"/>
                    <a:pt x="27900" y="19002"/>
                  </a:cubicBezTo>
                </a:path>
                <a:path w="27900" h="21600" stroke="0" extrusionOk="0">
                  <a:moveTo>
                    <a:pt x="-1" y="987"/>
                  </a:moveTo>
                  <a:cubicBezTo>
                    <a:pt x="2089" y="333"/>
                    <a:pt x="4267" y="-1"/>
                    <a:pt x="6457" y="0"/>
                  </a:cubicBezTo>
                  <a:cubicBezTo>
                    <a:pt x="17381" y="0"/>
                    <a:pt x="26586" y="8157"/>
                    <a:pt x="27900" y="19002"/>
                  </a:cubicBezTo>
                  <a:lnTo>
                    <a:pt x="6457" y="21600"/>
                  </a:lnTo>
                  <a:close/>
                </a:path>
              </a:pathLst>
            </a:custGeom>
            <a:noFill/>
            <a:ln w="9525">
              <a:solidFill>
                <a:srgbClr val="000000"/>
              </a:solidFill>
              <a:prstDash val="lgDash"/>
              <a:round/>
              <a:headEnd type="triangle" w="lg" len="lg"/>
              <a:tailEnd/>
            </a:ln>
          </p:spPr>
          <p:txBody>
            <a:bodyPr/>
            <a:lstStyle/>
            <a:p>
              <a:endParaRPr lang="hu-HU"/>
            </a:p>
          </p:txBody>
        </p:sp>
        <p:sp>
          <p:nvSpPr>
            <p:cNvPr id="66568" name="Text Box 11"/>
            <p:cNvSpPr txBox="1">
              <a:spLocks noChangeArrowheads="1"/>
            </p:cNvSpPr>
            <p:nvPr/>
          </p:nvSpPr>
          <p:spPr bwMode="auto">
            <a:xfrm>
              <a:off x="8875" y="1781"/>
              <a:ext cx="1799" cy="720"/>
            </a:xfrm>
            <a:prstGeom prst="rect">
              <a:avLst/>
            </a:prstGeom>
            <a:solidFill>
              <a:schemeClr val="accent6">
                <a:lumMod val="60000"/>
                <a:lumOff val="40000"/>
              </a:schemeClr>
            </a:solidFill>
            <a:ln w="3175">
              <a:solidFill>
                <a:srgbClr val="000000"/>
              </a:solidFill>
              <a:miter lim="800000"/>
              <a:headEnd/>
              <a:tailEnd/>
            </a:ln>
          </p:spPr>
          <p:txBody>
            <a:bodyPr/>
            <a:lstStyle/>
            <a:p>
              <a:pPr>
                <a:defRPr/>
              </a:pPr>
              <a:r>
                <a:rPr lang="hu-HU" sz="1200" dirty="0" err="1">
                  <a:latin typeface="Arial" pitchFamily="34" charset="0"/>
                  <a:cs typeface="Arial" pitchFamily="34" charset="0"/>
                </a:rPr>
                <a:t>Environm</a:t>
              </a:r>
              <a:r>
                <a:rPr lang="hu-HU" sz="1200" dirty="0">
                  <a:latin typeface="Arial" pitchFamily="34" charset="0"/>
                  <a:cs typeface="Arial" pitchFamily="34" charset="0"/>
                </a:rPr>
                <a:t>. </a:t>
              </a:r>
              <a:r>
                <a:rPr lang="hu-HU" sz="1200" dirty="0" err="1">
                  <a:latin typeface="Arial" pitchFamily="34" charset="0"/>
                  <a:cs typeface="Arial" pitchFamily="34" charset="0"/>
                </a:rPr>
                <a:t>objectives</a:t>
              </a:r>
              <a:r>
                <a:rPr lang="hu-HU" sz="1200" dirty="0">
                  <a:latin typeface="Arial" pitchFamily="34" charset="0"/>
                  <a:cs typeface="Arial" pitchFamily="34" charset="0"/>
                </a:rPr>
                <a:t> </a:t>
              </a:r>
              <a:r>
                <a:rPr lang="hu-HU" sz="1200" dirty="0">
                  <a:latin typeface="Times" charset="0"/>
                  <a:cs typeface="Arial" pitchFamily="34" charset="0"/>
                </a:rPr>
                <a:t>(</a:t>
              </a:r>
              <a:r>
                <a:rPr lang="hu-HU" sz="1200" dirty="0">
                  <a:latin typeface="Arial" pitchFamily="34" charset="0"/>
                  <a:cs typeface="Arial" pitchFamily="34" charset="0"/>
                </a:rPr>
                <a:t>Art.</a:t>
              </a:r>
              <a:r>
                <a:rPr lang="hu-HU" sz="1200" dirty="0">
                  <a:latin typeface="Times" charset="0"/>
                  <a:cs typeface="Arial" pitchFamily="34" charset="0"/>
                </a:rPr>
                <a:t>4)</a:t>
              </a:r>
              <a:endParaRPr lang="hu-HU" sz="2400" dirty="0">
                <a:latin typeface="Times" charset="0"/>
                <a:cs typeface="Arial" pitchFamily="34" charset="0"/>
              </a:endParaRPr>
            </a:p>
          </p:txBody>
        </p:sp>
        <p:sp>
          <p:nvSpPr>
            <p:cNvPr id="66569" name="Text Box 12"/>
            <p:cNvSpPr txBox="1">
              <a:spLocks noChangeArrowheads="1"/>
            </p:cNvSpPr>
            <p:nvPr/>
          </p:nvSpPr>
          <p:spPr bwMode="auto">
            <a:xfrm>
              <a:off x="9234" y="3041"/>
              <a:ext cx="1440" cy="1078"/>
            </a:xfrm>
            <a:prstGeom prst="rect">
              <a:avLst/>
            </a:prstGeom>
            <a:solidFill>
              <a:schemeClr val="accent6">
                <a:lumMod val="60000"/>
                <a:lumOff val="40000"/>
              </a:schemeClr>
            </a:solidFill>
            <a:ln w="3175">
              <a:solidFill>
                <a:srgbClr val="000000"/>
              </a:solidFill>
              <a:miter lim="800000"/>
              <a:headEnd/>
              <a:tailEnd/>
            </a:ln>
          </p:spPr>
          <p:txBody>
            <a:bodyPr/>
            <a:lstStyle/>
            <a:p>
              <a:pPr>
                <a:defRPr/>
              </a:pPr>
              <a:r>
                <a:rPr lang="hu-HU" sz="1200" dirty="0">
                  <a:latin typeface="Times" charset="0"/>
                  <a:cs typeface="Arial" pitchFamily="34" charset="0"/>
                </a:rPr>
                <a:t>Monitoring </a:t>
              </a:r>
              <a:r>
                <a:rPr lang="hu-HU" sz="1200" dirty="0" err="1">
                  <a:latin typeface="Times" charset="0"/>
                  <a:cs typeface="Arial" pitchFamily="34" charset="0"/>
                </a:rPr>
                <a:t>program</a:t>
              </a:r>
              <a:r>
                <a:rPr lang="hu-HU" sz="1200" dirty="0" err="1">
                  <a:latin typeface="Arial" pitchFamily="34" charset="0"/>
                  <a:cs typeface="Arial" pitchFamily="34" charset="0"/>
                </a:rPr>
                <a:t>es</a:t>
              </a:r>
              <a:r>
                <a:rPr lang="hu-HU" sz="1200" dirty="0">
                  <a:latin typeface="Times" charset="0"/>
                  <a:cs typeface="Arial" pitchFamily="34" charset="0"/>
                </a:rPr>
                <a:t> </a:t>
              </a:r>
            </a:p>
            <a:p>
              <a:pPr>
                <a:defRPr/>
              </a:pPr>
              <a:r>
                <a:rPr lang="hu-HU" sz="1200" dirty="0">
                  <a:latin typeface="Times" charset="0"/>
                  <a:cs typeface="Arial" pitchFamily="34" charset="0"/>
                </a:rPr>
                <a:t>(</a:t>
              </a:r>
              <a:r>
                <a:rPr lang="hu-HU" sz="1200" dirty="0">
                  <a:latin typeface="Arial" pitchFamily="34" charset="0"/>
                  <a:cs typeface="Arial" pitchFamily="34" charset="0"/>
                </a:rPr>
                <a:t>Art. </a:t>
              </a:r>
              <a:r>
                <a:rPr lang="hu-HU" sz="1200" dirty="0">
                  <a:latin typeface="Times" charset="0"/>
                  <a:cs typeface="Arial" pitchFamily="34" charset="0"/>
                </a:rPr>
                <a:t>8)</a:t>
              </a:r>
              <a:endParaRPr lang="hu-HU" sz="2400" dirty="0">
                <a:latin typeface="Times" charset="0"/>
                <a:cs typeface="Arial" pitchFamily="34" charset="0"/>
              </a:endParaRPr>
            </a:p>
          </p:txBody>
        </p:sp>
        <p:sp>
          <p:nvSpPr>
            <p:cNvPr id="19467" name="Text Box 13"/>
            <p:cNvSpPr txBox="1">
              <a:spLocks noChangeArrowheads="1"/>
            </p:cNvSpPr>
            <p:nvPr/>
          </p:nvSpPr>
          <p:spPr bwMode="auto">
            <a:xfrm>
              <a:off x="9054" y="7184"/>
              <a:ext cx="1620" cy="360"/>
            </a:xfrm>
            <a:prstGeom prst="rect">
              <a:avLst/>
            </a:prstGeom>
            <a:solidFill>
              <a:srgbClr val="FFFF00"/>
            </a:solidFill>
            <a:ln w="3175">
              <a:solidFill>
                <a:srgbClr val="000000"/>
              </a:solidFill>
              <a:miter lim="800000"/>
              <a:headEnd/>
              <a:tailEnd/>
            </a:ln>
          </p:spPr>
          <p:txBody>
            <a:bodyPr lIns="54000" tIns="10800" rIns="54000"/>
            <a:lstStyle/>
            <a:p>
              <a:r>
                <a:rPr lang="hu-HU" sz="1200"/>
                <a:t>Gap-analysis</a:t>
              </a:r>
            </a:p>
          </p:txBody>
        </p:sp>
        <p:sp>
          <p:nvSpPr>
            <p:cNvPr id="19468" name="Text Box 14"/>
            <p:cNvSpPr txBox="1">
              <a:spLocks noChangeArrowheads="1"/>
            </p:cNvSpPr>
            <p:nvPr/>
          </p:nvSpPr>
          <p:spPr bwMode="auto">
            <a:xfrm>
              <a:off x="6397" y="8080"/>
              <a:ext cx="2340" cy="720"/>
            </a:xfrm>
            <a:prstGeom prst="rect">
              <a:avLst/>
            </a:prstGeom>
            <a:solidFill>
              <a:srgbClr val="FFFF00"/>
            </a:solidFill>
            <a:ln w="3175">
              <a:solidFill>
                <a:srgbClr val="000000"/>
              </a:solidFill>
              <a:miter lim="800000"/>
              <a:headEnd/>
              <a:tailEnd/>
            </a:ln>
          </p:spPr>
          <p:txBody>
            <a:bodyPr/>
            <a:lstStyle/>
            <a:p>
              <a:r>
                <a:rPr lang="hu-HU" sz="1200"/>
                <a:t>Programe of measures </a:t>
              </a:r>
              <a:r>
                <a:rPr lang="hu-HU" sz="1200">
                  <a:latin typeface="Times" pitchFamily="18" charset="0"/>
                </a:rPr>
                <a:t>(</a:t>
              </a:r>
              <a:r>
                <a:rPr lang="hu-HU" sz="1200"/>
                <a:t>Art. </a:t>
              </a:r>
              <a:r>
                <a:rPr lang="hu-HU" sz="1200">
                  <a:latin typeface="Times" pitchFamily="18" charset="0"/>
                </a:rPr>
                <a:t>11)</a:t>
              </a:r>
              <a:endParaRPr lang="hu-HU" sz="2400">
                <a:latin typeface="Times" pitchFamily="18" charset="0"/>
              </a:endParaRPr>
            </a:p>
          </p:txBody>
        </p:sp>
        <p:sp>
          <p:nvSpPr>
            <p:cNvPr id="19469" name="Text Box 15"/>
            <p:cNvSpPr txBox="1">
              <a:spLocks noChangeArrowheads="1"/>
            </p:cNvSpPr>
            <p:nvPr/>
          </p:nvSpPr>
          <p:spPr bwMode="auto">
            <a:xfrm>
              <a:off x="3291" y="8081"/>
              <a:ext cx="2020" cy="1148"/>
            </a:xfrm>
            <a:prstGeom prst="rect">
              <a:avLst/>
            </a:prstGeom>
            <a:solidFill>
              <a:srgbClr val="FFFF00"/>
            </a:solidFill>
            <a:ln w="3175">
              <a:solidFill>
                <a:srgbClr val="000000"/>
              </a:solidFill>
              <a:miter lim="800000"/>
              <a:headEnd/>
              <a:tailEnd/>
            </a:ln>
          </p:spPr>
          <p:txBody>
            <a:bodyPr lIns="54000" rIns="54000"/>
            <a:lstStyle/>
            <a:p>
              <a:r>
                <a:rPr lang="hu-HU" sz="1200"/>
                <a:t>River Basin Management Plan (RBMP) </a:t>
              </a:r>
              <a:r>
                <a:rPr lang="hu-HU" sz="1200">
                  <a:latin typeface="Times" pitchFamily="18" charset="0"/>
                </a:rPr>
                <a:t>(</a:t>
              </a:r>
              <a:r>
                <a:rPr lang="hu-HU" sz="1200"/>
                <a:t>Art. </a:t>
              </a:r>
              <a:r>
                <a:rPr lang="hu-HU" sz="1200">
                  <a:latin typeface="Times" pitchFamily="18" charset="0"/>
                </a:rPr>
                <a:t>13, </a:t>
              </a:r>
              <a:r>
                <a:rPr lang="hu-HU" sz="1200"/>
                <a:t>Annex </a:t>
              </a:r>
              <a:r>
                <a:rPr lang="hu-HU" sz="1200">
                  <a:latin typeface="Times" pitchFamily="18" charset="0"/>
                </a:rPr>
                <a:t>VI</a:t>
              </a:r>
              <a:r>
                <a:rPr lang="hu-HU" sz="1200"/>
                <a:t>I</a:t>
              </a:r>
              <a:r>
                <a:rPr lang="hu-HU" sz="1200">
                  <a:latin typeface="Times" pitchFamily="18" charset="0"/>
                </a:rPr>
                <a:t>)</a:t>
              </a:r>
              <a:endParaRPr lang="hu-HU" sz="2400">
                <a:latin typeface="Times" pitchFamily="18" charset="0"/>
              </a:endParaRPr>
            </a:p>
          </p:txBody>
        </p:sp>
        <p:sp>
          <p:nvSpPr>
            <p:cNvPr id="19470" name="Oval 16"/>
            <p:cNvSpPr>
              <a:spLocks noChangeArrowheads="1"/>
            </p:cNvSpPr>
            <p:nvPr/>
          </p:nvSpPr>
          <p:spPr bwMode="auto">
            <a:xfrm>
              <a:off x="5454" y="7181"/>
              <a:ext cx="900" cy="540"/>
            </a:xfrm>
            <a:prstGeom prst="ellipse">
              <a:avLst/>
            </a:prstGeom>
            <a:solidFill>
              <a:srgbClr val="FFFF00"/>
            </a:solidFill>
            <a:ln w="9525">
              <a:solidFill>
                <a:srgbClr val="000000"/>
              </a:solidFill>
              <a:round/>
              <a:headEnd/>
              <a:tailEnd/>
            </a:ln>
          </p:spPr>
          <p:txBody>
            <a:bodyPr lIns="18000" tIns="10800" rIns="18000" bIns="10800"/>
            <a:lstStyle/>
            <a:p>
              <a:r>
                <a:rPr lang="hu-HU" sz="1200">
                  <a:latin typeface="Times" pitchFamily="18" charset="0"/>
                </a:rPr>
                <a:t>2009</a:t>
              </a:r>
              <a:endParaRPr lang="hu-HU" sz="2400">
                <a:latin typeface="Times" pitchFamily="18" charset="0"/>
              </a:endParaRPr>
            </a:p>
          </p:txBody>
        </p:sp>
        <p:sp>
          <p:nvSpPr>
            <p:cNvPr id="19471" name="Oval 17"/>
            <p:cNvSpPr>
              <a:spLocks noChangeArrowheads="1"/>
            </p:cNvSpPr>
            <p:nvPr/>
          </p:nvSpPr>
          <p:spPr bwMode="auto">
            <a:xfrm>
              <a:off x="2934" y="4841"/>
              <a:ext cx="900" cy="540"/>
            </a:xfrm>
            <a:prstGeom prst="ellipse">
              <a:avLst/>
            </a:prstGeom>
            <a:solidFill>
              <a:srgbClr val="00CC66"/>
            </a:solidFill>
            <a:ln w="9525">
              <a:solidFill>
                <a:srgbClr val="000000"/>
              </a:solidFill>
              <a:round/>
              <a:headEnd/>
              <a:tailEnd/>
            </a:ln>
          </p:spPr>
          <p:txBody>
            <a:bodyPr lIns="18000" tIns="10800" rIns="18000" bIns="10800"/>
            <a:lstStyle/>
            <a:p>
              <a:r>
                <a:rPr lang="hu-HU" sz="1200">
                  <a:latin typeface="Times" pitchFamily="18" charset="0"/>
                </a:rPr>
                <a:t>2012</a:t>
              </a:r>
              <a:endParaRPr lang="hu-HU" sz="2400">
                <a:latin typeface="Times" pitchFamily="18" charset="0"/>
              </a:endParaRPr>
            </a:p>
          </p:txBody>
        </p:sp>
        <p:sp>
          <p:nvSpPr>
            <p:cNvPr id="66575" name="Oval 18"/>
            <p:cNvSpPr>
              <a:spLocks noChangeArrowheads="1"/>
            </p:cNvSpPr>
            <p:nvPr/>
          </p:nvSpPr>
          <p:spPr bwMode="auto">
            <a:xfrm>
              <a:off x="4057" y="3940"/>
              <a:ext cx="901" cy="540"/>
            </a:xfrm>
            <a:prstGeom prst="ellipse">
              <a:avLst/>
            </a:prstGeom>
            <a:solidFill>
              <a:schemeClr val="tx2">
                <a:lumMod val="60000"/>
                <a:lumOff val="40000"/>
              </a:schemeClr>
            </a:solidFill>
            <a:ln w="9525">
              <a:solidFill>
                <a:srgbClr val="000000"/>
              </a:solidFill>
              <a:round/>
              <a:headEnd/>
              <a:tailEnd/>
            </a:ln>
          </p:spPr>
          <p:txBody>
            <a:bodyPr lIns="18000" tIns="10800" rIns="18000" bIns="10800"/>
            <a:lstStyle/>
            <a:p>
              <a:pPr>
                <a:defRPr/>
              </a:pPr>
              <a:r>
                <a:rPr lang="hu-HU" sz="1200" dirty="0">
                  <a:latin typeface="Times" charset="0"/>
                  <a:cs typeface="Arial" pitchFamily="34" charset="0"/>
                </a:rPr>
                <a:t>2013</a:t>
              </a:r>
              <a:endParaRPr lang="hu-HU" sz="2400" dirty="0">
                <a:latin typeface="Times" charset="0"/>
                <a:cs typeface="Arial" pitchFamily="34" charset="0"/>
              </a:endParaRPr>
            </a:p>
          </p:txBody>
        </p:sp>
        <p:sp>
          <p:nvSpPr>
            <p:cNvPr id="19473" name="Oval 19"/>
            <p:cNvSpPr>
              <a:spLocks noChangeArrowheads="1"/>
            </p:cNvSpPr>
            <p:nvPr/>
          </p:nvSpPr>
          <p:spPr bwMode="auto">
            <a:xfrm>
              <a:off x="5274" y="3761"/>
              <a:ext cx="900" cy="540"/>
            </a:xfrm>
            <a:prstGeom prst="ellipse">
              <a:avLst/>
            </a:prstGeom>
            <a:solidFill>
              <a:srgbClr val="99FF99"/>
            </a:solidFill>
            <a:ln w="9525">
              <a:solidFill>
                <a:srgbClr val="000000"/>
              </a:solidFill>
              <a:round/>
              <a:headEnd/>
              <a:tailEnd/>
            </a:ln>
          </p:spPr>
          <p:txBody>
            <a:bodyPr lIns="18000" tIns="10800" rIns="18000" bIns="10800"/>
            <a:lstStyle/>
            <a:p>
              <a:r>
                <a:rPr lang="hu-HU" sz="1200">
                  <a:latin typeface="Times" pitchFamily="18" charset="0"/>
                </a:rPr>
                <a:t>2015</a:t>
              </a:r>
              <a:endParaRPr lang="hu-HU" sz="2400">
                <a:latin typeface="Times" pitchFamily="18" charset="0"/>
              </a:endParaRPr>
            </a:p>
          </p:txBody>
        </p:sp>
        <p:sp>
          <p:nvSpPr>
            <p:cNvPr id="66577" name="Oval 20"/>
            <p:cNvSpPr>
              <a:spLocks noChangeArrowheads="1"/>
            </p:cNvSpPr>
            <p:nvPr/>
          </p:nvSpPr>
          <p:spPr bwMode="auto">
            <a:xfrm>
              <a:off x="7793" y="4122"/>
              <a:ext cx="901" cy="540"/>
            </a:xfrm>
            <a:prstGeom prst="ellipse">
              <a:avLst/>
            </a:prstGeom>
            <a:solidFill>
              <a:schemeClr val="accent6">
                <a:lumMod val="60000"/>
                <a:lumOff val="40000"/>
              </a:schemeClr>
            </a:solidFill>
            <a:ln w="9525">
              <a:solidFill>
                <a:srgbClr val="000000"/>
              </a:solidFill>
              <a:round/>
              <a:headEnd/>
              <a:tailEnd/>
            </a:ln>
          </p:spPr>
          <p:txBody>
            <a:bodyPr lIns="18000" tIns="10800" rIns="18000" bIns="10800"/>
            <a:lstStyle/>
            <a:p>
              <a:pPr>
                <a:defRPr/>
              </a:pPr>
              <a:r>
                <a:rPr lang="hu-HU" sz="1200" dirty="0">
                  <a:latin typeface="Times" charset="0"/>
                  <a:cs typeface="Arial" pitchFamily="34" charset="0"/>
                </a:rPr>
                <a:t>2006</a:t>
              </a:r>
              <a:endParaRPr lang="hu-HU" sz="2400" dirty="0">
                <a:latin typeface="Times" charset="0"/>
                <a:cs typeface="Arial" pitchFamily="34" charset="0"/>
              </a:endParaRPr>
            </a:p>
          </p:txBody>
        </p:sp>
        <p:sp>
          <p:nvSpPr>
            <p:cNvPr id="19475" name="Oval 21"/>
            <p:cNvSpPr>
              <a:spLocks noChangeArrowheads="1"/>
            </p:cNvSpPr>
            <p:nvPr/>
          </p:nvSpPr>
          <p:spPr bwMode="auto">
            <a:xfrm>
              <a:off x="5857" y="3040"/>
              <a:ext cx="900" cy="540"/>
            </a:xfrm>
            <a:prstGeom prst="ellipse">
              <a:avLst/>
            </a:prstGeom>
            <a:solidFill>
              <a:srgbClr val="FF6600"/>
            </a:solidFill>
            <a:ln w="9525">
              <a:solidFill>
                <a:srgbClr val="000000"/>
              </a:solidFill>
              <a:round/>
              <a:headEnd/>
              <a:tailEnd/>
            </a:ln>
          </p:spPr>
          <p:txBody>
            <a:bodyPr lIns="18000" tIns="10800" rIns="18000" bIns="10800"/>
            <a:lstStyle/>
            <a:p>
              <a:r>
                <a:rPr lang="hu-HU" sz="1200">
                  <a:latin typeface="Times" pitchFamily="18" charset="0"/>
                </a:rPr>
                <a:t>2004</a:t>
              </a:r>
              <a:endParaRPr lang="hu-HU" sz="2400">
                <a:latin typeface="Times" pitchFamily="18" charset="0"/>
              </a:endParaRPr>
            </a:p>
          </p:txBody>
        </p:sp>
        <p:sp>
          <p:nvSpPr>
            <p:cNvPr id="19476" name="Text Box 22"/>
            <p:cNvSpPr txBox="1">
              <a:spLocks noChangeArrowheads="1"/>
            </p:cNvSpPr>
            <p:nvPr/>
          </p:nvSpPr>
          <p:spPr bwMode="auto">
            <a:xfrm>
              <a:off x="6354" y="1418"/>
              <a:ext cx="1980" cy="1077"/>
            </a:xfrm>
            <a:prstGeom prst="rect">
              <a:avLst/>
            </a:prstGeom>
            <a:solidFill>
              <a:srgbClr val="FF6600"/>
            </a:solidFill>
            <a:ln w="3175">
              <a:solidFill>
                <a:srgbClr val="000000"/>
              </a:solidFill>
              <a:miter lim="800000"/>
              <a:headEnd/>
              <a:tailEnd/>
            </a:ln>
          </p:spPr>
          <p:txBody>
            <a:bodyPr/>
            <a:lstStyle/>
            <a:p>
              <a:r>
                <a:rPr lang="hu-HU" sz="1200"/>
                <a:t>Previous status assessment </a:t>
              </a:r>
            </a:p>
            <a:p>
              <a:r>
                <a:rPr lang="hu-HU" sz="1200">
                  <a:latin typeface="Times" pitchFamily="18" charset="0"/>
                </a:rPr>
                <a:t>(</a:t>
              </a:r>
              <a:r>
                <a:rPr lang="hu-HU" sz="1200"/>
                <a:t>Art. </a:t>
              </a:r>
              <a:r>
                <a:rPr lang="hu-HU" sz="1200">
                  <a:latin typeface="Times" pitchFamily="18" charset="0"/>
                </a:rPr>
                <a:t>5. </a:t>
              </a:r>
              <a:r>
                <a:rPr lang="hu-HU" sz="1200"/>
                <a:t>and </a:t>
              </a:r>
              <a:r>
                <a:rPr lang="hu-HU" sz="1200">
                  <a:latin typeface="Times" pitchFamily="18" charset="0"/>
                </a:rPr>
                <a:t>6.)</a:t>
              </a:r>
              <a:endParaRPr lang="hu-HU" sz="2400">
                <a:latin typeface="Times" pitchFamily="18" charset="0"/>
              </a:endParaRPr>
            </a:p>
          </p:txBody>
        </p:sp>
        <p:sp>
          <p:nvSpPr>
            <p:cNvPr id="19477" name="Line 23"/>
            <p:cNvSpPr>
              <a:spLocks noChangeShapeType="1"/>
            </p:cNvSpPr>
            <p:nvPr/>
          </p:nvSpPr>
          <p:spPr bwMode="auto">
            <a:xfrm flipV="1">
              <a:off x="5454" y="8440"/>
              <a:ext cx="943" cy="1"/>
            </a:xfrm>
            <a:prstGeom prst="line">
              <a:avLst/>
            </a:prstGeom>
            <a:noFill/>
            <a:ln w="19050">
              <a:solidFill>
                <a:srgbClr val="000000"/>
              </a:solidFill>
              <a:round/>
              <a:headEnd type="triangle" w="med" len="med"/>
              <a:tailEnd type="triangle" w="med" len="med"/>
            </a:ln>
          </p:spPr>
          <p:txBody>
            <a:bodyPr/>
            <a:lstStyle/>
            <a:p>
              <a:endParaRPr lang="hu-HU"/>
            </a:p>
          </p:txBody>
        </p:sp>
        <p:sp>
          <p:nvSpPr>
            <p:cNvPr id="19478" name="Text Box 24"/>
            <p:cNvSpPr txBox="1">
              <a:spLocks noChangeArrowheads="1"/>
            </p:cNvSpPr>
            <p:nvPr/>
          </p:nvSpPr>
          <p:spPr bwMode="auto">
            <a:xfrm>
              <a:off x="4374" y="1601"/>
              <a:ext cx="1080" cy="720"/>
            </a:xfrm>
            <a:prstGeom prst="rect">
              <a:avLst/>
            </a:prstGeom>
            <a:solidFill>
              <a:srgbClr val="99FF99"/>
            </a:solidFill>
            <a:ln w="3175">
              <a:solidFill>
                <a:srgbClr val="000000"/>
              </a:solidFill>
              <a:prstDash val="dash"/>
              <a:miter lim="800000"/>
              <a:headEnd/>
              <a:tailEnd/>
            </a:ln>
          </p:spPr>
          <p:txBody>
            <a:bodyPr lIns="18000" rIns="18000"/>
            <a:lstStyle/>
            <a:p>
              <a:r>
                <a:rPr lang="hu-HU" sz="1200"/>
                <a:t>Revise RBMP</a:t>
              </a:r>
            </a:p>
          </p:txBody>
        </p:sp>
        <p:sp>
          <p:nvSpPr>
            <p:cNvPr id="19479" name="Text Box 25"/>
            <p:cNvSpPr txBox="1">
              <a:spLocks noChangeArrowheads="1"/>
            </p:cNvSpPr>
            <p:nvPr/>
          </p:nvSpPr>
          <p:spPr bwMode="auto">
            <a:xfrm>
              <a:off x="3114" y="1424"/>
              <a:ext cx="1080" cy="900"/>
            </a:xfrm>
            <a:prstGeom prst="rect">
              <a:avLst/>
            </a:prstGeom>
            <a:solidFill>
              <a:srgbClr val="99CC00"/>
            </a:solidFill>
            <a:ln w="3175">
              <a:solidFill>
                <a:srgbClr val="000000"/>
              </a:solidFill>
              <a:prstDash val="dash"/>
              <a:miter lim="800000"/>
              <a:headEnd/>
              <a:tailEnd/>
            </a:ln>
          </p:spPr>
          <p:txBody>
            <a:bodyPr lIns="18000" tIns="10800" rIns="18000" bIns="10800"/>
            <a:lstStyle/>
            <a:p>
              <a:r>
                <a:rPr lang="hu-HU" sz="1100"/>
                <a:t>Revise</a:t>
              </a:r>
            </a:p>
            <a:p>
              <a:r>
                <a:rPr lang="hu-HU" sz="1100"/>
                <a:t>SWI</a:t>
              </a:r>
            </a:p>
          </p:txBody>
        </p:sp>
        <p:sp>
          <p:nvSpPr>
            <p:cNvPr id="19480" name="Text Box 26"/>
            <p:cNvSpPr txBox="1">
              <a:spLocks noChangeArrowheads="1"/>
            </p:cNvSpPr>
            <p:nvPr/>
          </p:nvSpPr>
          <p:spPr bwMode="auto">
            <a:xfrm>
              <a:off x="1314" y="1418"/>
              <a:ext cx="1620" cy="1083"/>
            </a:xfrm>
            <a:prstGeom prst="rect">
              <a:avLst/>
            </a:prstGeom>
            <a:solidFill>
              <a:srgbClr val="00CC66"/>
            </a:solidFill>
            <a:ln w="3175">
              <a:solidFill>
                <a:srgbClr val="000000"/>
              </a:solidFill>
              <a:miter lim="800000"/>
              <a:headEnd/>
              <a:tailEnd/>
            </a:ln>
          </p:spPr>
          <p:txBody>
            <a:bodyPr lIns="18000" tIns="46800" rIns="18000" bIns="10800"/>
            <a:lstStyle/>
            <a:p>
              <a:r>
                <a:rPr lang="hu-HU" sz="1200"/>
                <a:t>Report from implementation </a:t>
              </a:r>
              <a:r>
                <a:rPr lang="hu-HU" sz="1200">
                  <a:latin typeface="Times" pitchFamily="18" charset="0"/>
                </a:rPr>
                <a:t>(</a:t>
              </a:r>
              <a:r>
                <a:rPr lang="hu-HU" sz="1200"/>
                <a:t>Art.</a:t>
              </a:r>
              <a:r>
                <a:rPr lang="hu-HU" sz="1200">
                  <a:latin typeface="Times" pitchFamily="18" charset="0"/>
                </a:rPr>
                <a:t>15)</a:t>
              </a:r>
              <a:endParaRPr lang="hu-HU" sz="2400">
                <a:latin typeface="Times" pitchFamily="18" charset="0"/>
              </a:endParaRPr>
            </a:p>
          </p:txBody>
        </p:sp>
        <p:sp>
          <p:nvSpPr>
            <p:cNvPr id="66584" name="Text Box 27"/>
            <p:cNvSpPr txBox="1">
              <a:spLocks noChangeArrowheads="1"/>
            </p:cNvSpPr>
            <p:nvPr/>
          </p:nvSpPr>
          <p:spPr bwMode="auto">
            <a:xfrm>
              <a:off x="2574" y="2862"/>
              <a:ext cx="1483" cy="717"/>
            </a:xfrm>
            <a:prstGeom prst="rect">
              <a:avLst/>
            </a:prstGeom>
            <a:solidFill>
              <a:schemeClr val="tx2">
                <a:lumMod val="60000"/>
                <a:lumOff val="40000"/>
              </a:schemeClr>
            </a:solidFill>
            <a:ln w="3175">
              <a:solidFill>
                <a:srgbClr val="000000"/>
              </a:solidFill>
              <a:prstDash val="dash"/>
              <a:miter lim="800000"/>
              <a:headEnd/>
              <a:tailEnd/>
            </a:ln>
          </p:spPr>
          <p:txBody>
            <a:bodyPr/>
            <a:lstStyle/>
            <a:p>
              <a:pPr>
                <a:defRPr/>
              </a:pPr>
              <a:r>
                <a:rPr lang="hu-HU" sz="1200" dirty="0" err="1">
                  <a:latin typeface="Arial" pitchFamily="34" charset="0"/>
                  <a:cs typeface="Arial" pitchFamily="34" charset="0"/>
                </a:rPr>
                <a:t>Assessment</a:t>
              </a:r>
              <a:r>
                <a:rPr lang="hu-HU" sz="1200" dirty="0">
                  <a:latin typeface="Arial" pitchFamily="34" charset="0"/>
                  <a:cs typeface="Arial" pitchFamily="34" charset="0"/>
                </a:rPr>
                <a:t>, </a:t>
              </a:r>
              <a:r>
                <a:rPr lang="hu-HU" sz="1200" dirty="0" err="1">
                  <a:latin typeface="Arial" pitchFamily="34" charset="0"/>
                  <a:cs typeface="Arial" pitchFamily="34" charset="0"/>
                </a:rPr>
                <a:t>Preparation</a:t>
              </a:r>
              <a:endParaRPr lang="hu-HU" sz="1200" dirty="0">
                <a:latin typeface="Arial" pitchFamily="34" charset="0"/>
                <a:cs typeface="Arial" pitchFamily="34" charset="0"/>
              </a:endParaRPr>
            </a:p>
          </p:txBody>
        </p:sp>
        <p:sp>
          <p:nvSpPr>
            <p:cNvPr id="19482" name="Text Box 28"/>
            <p:cNvSpPr txBox="1">
              <a:spLocks noChangeArrowheads="1"/>
            </p:cNvSpPr>
            <p:nvPr/>
          </p:nvSpPr>
          <p:spPr bwMode="auto">
            <a:xfrm>
              <a:off x="1314" y="4301"/>
              <a:ext cx="1303" cy="1079"/>
            </a:xfrm>
            <a:prstGeom prst="rect">
              <a:avLst/>
            </a:prstGeom>
            <a:solidFill>
              <a:srgbClr val="00CC66"/>
            </a:solidFill>
            <a:ln w="3175">
              <a:solidFill>
                <a:srgbClr val="000000"/>
              </a:solidFill>
              <a:miter lim="800000"/>
              <a:headEnd/>
              <a:tailEnd/>
            </a:ln>
          </p:spPr>
          <p:txBody>
            <a:bodyPr lIns="0" rIns="0"/>
            <a:lstStyle/>
            <a:p>
              <a:r>
                <a:rPr lang="hu-HU" sz="1200"/>
                <a:t>Implement. of program of measures</a:t>
              </a:r>
            </a:p>
          </p:txBody>
        </p:sp>
        <p:sp>
          <p:nvSpPr>
            <p:cNvPr id="19483" name="Line 29"/>
            <p:cNvSpPr>
              <a:spLocks noChangeShapeType="1"/>
            </p:cNvSpPr>
            <p:nvPr/>
          </p:nvSpPr>
          <p:spPr bwMode="auto">
            <a:xfrm>
              <a:off x="6037" y="7720"/>
              <a:ext cx="360" cy="360"/>
            </a:xfrm>
            <a:prstGeom prst="line">
              <a:avLst/>
            </a:prstGeom>
            <a:noFill/>
            <a:ln w="19050">
              <a:solidFill>
                <a:srgbClr val="000000"/>
              </a:solidFill>
              <a:round/>
              <a:headEnd/>
              <a:tailEnd/>
            </a:ln>
          </p:spPr>
          <p:txBody>
            <a:bodyPr/>
            <a:lstStyle/>
            <a:p>
              <a:endParaRPr lang="hu-HU"/>
            </a:p>
          </p:txBody>
        </p:sp>
        <p:sp>
          <p:nvSpPr>
            <p:cNvPr id="19484" name="Line 30"/>
            <p:cNvSpPr>
              <a:spLocks noChangeShapeType="1"/>
            </p:cNvSpPr>
            <p:nvPr/>
          </p:nvSpPr>
          <p:spPr bwMode="auto">
            <a:xfrm flipV="1">
              <a:off x="5497" y="7720"/>
              <a:ext cx="360" cy="360"/>
            </a:xfrm>
            <a:prstGeom prst="line">
              <a:avLst/>
            </a:prstGeom>
            <a:noFill/>
            <a:ln w="19050">
              <a:solidFill>
                <a:srgbClr val="000000"/>
              </a:solidFill>
              <a:round/>
              <a:headEnd/>
              <a:tailEnd/>
            </a:ln>
          </p:spPr>
          <p:txBody>
            <a:bodyPr/>
            <a:lstStyle/>
            <a:p>
              <a:endParaRPr lang="hu-HU"/>
            </a:p>
          </p:txBody>
        </p:sp>
        <p:sp>
          <p:nvSpPr>
            <p:cNvPr id="19485" name="Line 31"/>
            <p:cNvSpPr>
              <a:spLocks noChangeShapeType="1"/>
            </p:cNvSpPr>
            <p:nvPr/>
          </p:nvSpPr>
          <p:spPr bwMode="auto">
            <a:xfrm flipV="1">
              <a:off x="6217" y="2500"/>
              <a:ext cx="360" cy="540"/>
            </a:xfrm>
            <a:prstGeom prst="line">
              <a:avLst/>
            </a:prstGeom>
            <a:noFill/>
            <a:ln w="19050">
              <a:solidFill>
                <a:srgbClr val="000000"/>
              </a:solidFill>
              <a:round/>
              <a:headEnd/>
              <a:tailEnd/>
            </a:ln>
          </p:spPr>
          <p:txBody>
            <a:bodyPr/>
            <a:lstStyle/>
            <a:p>
              <a:endParaRPr lang="hu-HU"/>
            </a:p>
          </p:txBody>
        </p:sp>
        <p:sp>
          <p:nvSpPr>
            <p:cNvPr id="19486" name="Line 32"/>
            <p:cNvSpPr>
              <a:spLocks noChangeShapeType="1"/>
            </p:cNvSpPr>
            <p:nvPr/>
          </p:nvSpPr>
          <p:spPr bwMode="auto">
            <a:xfrm flipV="1">
              <a:off x="8377" y="3400"/>
              <a:ext cx="900" cy="720"/>
            </a:xfrm>
            <a:prstGeom prst="line">
              <a:avLst/>
            </a:prstGeom>
            <a:noFill/>
            <a:ln w="19050">
              <a:solidFill>
                <a:srgbClr val="000000"/>
              </a:solidFill>
              <a:round/>
              <a:headEnd/>
              <a:tailEnd/>
            </a:ln>
          </p:spPr>
          <p:txBody>
            <a:bodyPr/>
            <a:lstStyle/>
            <a:p>
              <a:endParaRPr lang="hu-HU"/>
            </a:p>
          </p:txBody>
        </p:sp>
        <p:sp>
          <p:nvSpPr>
            <p:cNvPr id="19487" name="Line 33"/>
            <p:cNvSpPr>
              <a:spLocks noChangeShapeType="1"/>
            </p:cNvSpPr>
            <p:nvPr/>
          </p:nvSpPr>
          <p:spPr bwMode="auto">
            <a:xfrm>
              <a:off x="1897" y="2500"/>
              <a:ext cx="1260" cy="2340"/>
            </a:xfrm>
            <a:prstGeom prst="line">
              <a:avLst/>
            </a:prstGeom>
            <a:noFill/>
            <a:ln w="19050">
              <a:solidFill>
                <a:srgbClr val="000000"/>
              </a:solidFill>
              <a:round/>
              <a:headEnd/>
              <a:tailEnd/>
            </a:ln>
          </p:spPr>
          <p:txBody>
            <a:bodyPr/>
            <a:lstStyle/>
            <a:p>
              <a:endParaRPr lang="hu-HU"/>
            </a:p>
          </p:txBody>
        </p:sp>
        <p:sp>
          <p:nvSpPr>
            <p:cNvPr id="19488" name="Line 34"/>
            <p:cNvSpPr>
              <a:spLocks noChangeShapeType="1"/>
            </p:cNvSpPr>
            <p:nvPr/>
          </p:nvSpPr>
          <p:spPr bwMode="auto">
            <a:xfrm>
              <a:off x="2617" y="4660"/>
              <a:ext cx="360" cy="360"/>
            </a:xfrm>
            <a:prstGeom prst="line">
              <a:avLst/>
            </a:prstGeom>
            <a:noFill/>
            <a:ln w="19050">
              <a:solidFill>
                <a:srgbClr val="000000"/>
              </a:solidFill>
              <a:round/>
              <a:headEnd/>
              <a:tailEnd/>
            </a:ln>
          </p:spPr>
          <p:txBody>
            <a:bodyPr/>
            <a:lstStyle/>
            <a:p>
              <a:endParaRPr lang="hu-HU"/>
            </a:p>
          </p:txBody>
        </p:sp>
        <p:sp>
          <p:nvSpPr>
            <p:cNvPr id="19489" name="Line 35"/>
            <p:cNvSpPr>
              <a:spLocks noChangeShapeType="1"/>
            </p:cNvSpPr>
            <p:nvPr/>
          </p:nvSpPr>
          <p:spPr bwMode="auto">
            <a:xfrm>
              <a:off x="4057" y="2320"/>
              <a:ext cx="540" cy="1620"/>
            </a:xfrm>
            <a:prstGeom prst="line">
              <a:avLst/>
            </a:prstGeom>
            <a:noFill/>
            <a:ln w="19050">
              <a:solidFill>
                <a:srgbClr val="000000"/>
              </a:solidFill>
              <a:prstDash val="lgDash"/>
              <a:round/>
              <a:headEnd/>
              <a:tailEnd/>
            </a:ln>
          </p:spPr>
          <p:txBody>
            <a:bodyPr/>
            <a:lstStyle/>
            <a:p>
              <a:endParaRPr lang="hu-HU"/>
            </a:p>
          </p:txBody>
        </p:sp>
        <p:sp>
          <p:nvSpPr>
            <p:cNvPr id="19490" name="Line 36"/>
            <p:cNvSpPr>
              <a:spLocks noChangeShapeType="1"/>
            </p:cNvSpPr>
            <p:nvPr/>
          </p:nvSpPr>
          <p:spPr bwMode="auto">
            <a:xfrm>
              <a:off x="5317" y="2320"/>
              <a:ext cx="360" cy="1440"/>
            </a:xfrm>
            <a:prstGeom prst="line">
              <a:avLst/>
            </a:prstGeom>
            <a:noFill/>
            <a:ln w="19050">
              <a:solidFill>
                <a:srgbClr val="000000"/>
              </a:solidFill>
              <a:prstDash val="lgDash"/>
              <a:round/>
              <a:headEnd/>
              <a:tailEnd/>
            </a:ln>
          </p:spPr>
          <p:txBody>
            <a:bodyPr/>
            <a:lstStyle/>
            <a:p>
              <a:endParaRPr lang="hu-HU"/>
            </a:p>
          </p:txBody>
        </p:sp>
        <p:sp>
          <p:nvSpPr>
            <p:cNvPr id="19491" name="Line 37"/>
            <p:cNvSpPr>
              <a:spLocks noChangeShapeType="1"/>
            </p:cNvSpPr>
            <p:nvPr/>
          </p:nvSpPr>
          <p:spPr bwMode="auto">
            <a:xfrm flipV="1">
              <a:off x="1537" y="2500"/>
              <a:ext cx="0" cy="1800"/>
            </a:xfrm>
            <a:prstGeom prst="line">
              <a:avLst/>
            </a:prstGeom>
            <a:noFill/>
            <a:ln w="9525">
              <a:solidFill>
                <a:srgbClr val="000000"/>
              </a:solidFill>
              <a:round/>
              <a:headEnd/>
              <a:tailEnd type="triangle" w="med" len="med"/>
            </a:ln>
          </p:spPr>
          <p:txBody>
            <a:bodyPr/>
            <a:lstStyle/>
            <a:p>
              <a:endParaRPr lang="hu-HU"/>
            </a:p>
          </p:txBody>
        </p:sp>
        <p:sp>
          <p:nvSpPr>
            <p:cNvPr id="19492" name="Line 38"/>
            <p:cNvSpPr>
              <a:spLocks noChangeShapeType="1"/>
            </p:cNvSpPr>
            <p:nvPr/>
          </p:nvSpPr>
          <p:spPr bwMode="auto">
            <a:xfrm flipH="1" flipV="1">
              <a:off x="2617" y="2500"/>
              <a:ext cx="360" cy="360"/>
            </a:xfrm>
            <a:prstGeom prst="line">
              <a:avLst/>
            </a:prstGeom>
            <a:noFill/>
            <a:ln w="9525">
              <a:solidFill>
                <a:srgbClr val="000000"/>
              </a:solidFill>
              <a:prstDash val="sysDot"/>
              <a:round/>
              <a:headEnd/>
              <a:tailEnd type="triangle" w="med" len="med"/>
            </a:ln>
          </p:spPr>
          <p:txBody>
            <a:bodyPr/>
            <a:lstStyle/>
            <a:p>
              <a:endParaRPr lang="hu-HU"/>
            </a:p>
          </p:txBody>
        </p:sp>
        <p:sp>
          <p:nvSpPr>
            <p:cNvPr id="19493" name="Line 39"/>
            <p:cNvSpPr>
              <a:spLocks noChangeShapeType="1"/>
            </p:cNvSpPr>
            <p:nvPr/>
          </p:nvSpPr>
          <p:spPr bwMode="auto">
            <a:xfrm flipV="1">
              <a:off x="3337" y="2320"/>
              <a:ext cx="0" cy="540"/>
            </a:xfrm>
            <a:prstGeom prst="line">
              <a:avLst/>
            </a:prstGeom>
            <a:noFill/>
            <a:ln w="9525">
              <a:solidFill>
                <a:srgbClr val="000000"/>
              </a:solidFill>
              <a:prstDash val="sysDot"/>
              <a:round/>
              <a:headEnd/>
              <a:tailEnd type="triangle" w="med" len="med"/>
            </a:ln>
          </p:spPr>
          <p:txBody>
            <a:bodyPr/>
            <a:lstStyle/>
            <a:p>
              <a:endParaRPr lang="hu-HU"/>
            </a:p>
          </p:txBody>
        </p:sp>
        <p:sp>
          <p:nvSpPr>
            <p:cNvPr id="19494" name="Line 40"/>
            <p:cNvSpPr>
              <a:spLocks noChangeShapeType="1"/>
            </p:cNvSpPr>
            <p:nvPr/>
          </p:nvSpPr>
          <p:spPr bwMode="auto">
            <a:xfrm flipV="1">
              <a:off x="4057" y="2320"/>
              <a:ext cx="720" cy="900"/>
            </a:xfrm>
            <a:prstGeom prst="line">
              <a:avLst/>
            </a:prstGeom>
            <a:noFill/>
            <a:ln w="9525">
              <a:solidFill>
                <a:srgbClr val="000000"/>
              </a:solidFill>
              <a:prstDash val="sysDot"/>
              <a:round/>
              <a:headEnd/>
              <a:tailEnd type="triangle" w="med" len="med"/>
            </a:ln>
          </p:spPr>
          <p:txBody>
            <a:bodyPr/>
            <a:lstStyle/>
            <a:p>
              <a:endParaRPr lang="hu-HU"/>
            </a:p>
          </p:txBody>
        </p:sp>
        <p:sp>
          <p:nvSpPr>
            <p:cNvPr id="19495" name="Line 41"/>
            <p:cNvSpPr>
              <a:spLocks noChangeShapeType="1"/>
            </p:cNvSpPr>
            <p:nvPr/>
          </p:nvSpPr>
          <p:spPr bwMode="auto">
            <a:xfrm>
              <a:off x="8377" y="1960"/>
              <a:ext cx="540" cy="0"/>
            </a:xfrm>
            <a:prstGeom prst="line">
              <a:avLst/>
            </a:prstGeom>
            <a:noFill/>
            <a:ln w="9525">
              <a:solidFill>
                <a:srgbClr val="000000"/>
              </a:solidFill>
              <a:round/>
              <a:headEnd/>
              <a:tailEnd type="triangle" w="med" len="med"/>
            </a:ln>
          </p:spPr>
          <p:txBody>
            <a:bodyPr/>
            <a:lstStyle/>
            <a:p>
              <a:endParaRPr lang="hu-HU"/>
            </a:p>
          </p:txBody>
        </p:sp>
        <p:sp>
          <p:nvSpPr>
            <p:cNvPr id="19496" name="Line 42"/>
            <p:cNvSpPr>
              <a:spLocks noChangeShapeType="1"/>
            </p:cNvSpPr>
            <p:nvPr/>
          </p:nvSpPr>
          <p:spPr bwMode="auto">
            <a:xfrm>
              <a:off x="8377" y="2320"/>
              <a:ext cx="1440" cy="720"/>
            </a:xfrm>
            <a:prstGeom prst="line">
              <a:avLst/>
            </a:prstGeom>
            <a:noFill/>
            <a:ln w="9525">
              <a:solidFill>
                <a:srgbClr val="000000"/>
              </a:solidFill>
              <a:round/>
              <a:headEnd/>
              <a:tailEnd type="triangle" w="med" len="med"/>
            </a:ln>
          </p:spPr>
          <p:txBody>
            <a:bodyPr/>
            <a:lstStyle/>
            <a:p>
              <a:endParaRPr lang="hu-HU"/>
            </a:p>
          </p:txBody>
        </p:sp>
        <p:sp>
          <p:nvSpPr>
            <p:cNvPr id="19497" name="Line 43"/>
            <p:cNvSpPr>
              <a:spLocks noChangeShapeType="1"/>
            </p:cNvSpPr>
            <p:nvPr/>
          </p:nvSpPr>
          <p:spPr bwMode="auto">
            <a:xfrm>
              <a:off x="9457" y="2500"/>
              <a:ext cx="0" cy="540"/>
            </a:xfrm>
            <a:prstGeom prst="line">
              <a:avLst/>
            </a:prstGeom>
            <a:noFill/>
            <a:ln w="9525">
              <a:solidFill>
                <a:srgbClr val="000000"/>
              </a:solidFill>
              <a:round/>
              <a:headEnd/>
              <a:tailEnd type="triangle" w="med" len="med"/>
            </a:ln>
          </p:spPr>
          <p:txBody>
            <a:bodyPr/>
            <a:lstStyle/>
            <a:p>
              <a:endParaRPr lang="hu-HU"/>
            </a:p>
          </p:txBody>
        </p:sp>
        <p:sp>
          <p:nvSpPr>
            <p:cNvPr id="19498" name="Line 44"/>
            <p:cNvSpPr>
              <a:spLocks noChangeShapeType="1"/>
            </p:cNvSpPr>
            <p:nvPr/>
          </p:nvSpPr>
          <p:spPr bwMode="auto">
            <a:xfrm>
              <a:off x="9414" y="4106"/>
              <a:ext cx="0" cy="3072"/>
            </a:xfrm>
            <a:prstGeom prst="line">
              <a:avLst/>
            </a:prstGeom>
            <a:noFill/>
            <a:ln w="9525">
              <a:solidFill>
                <a:srgbClr val="000000"/>
              </a:solidFill>
              <a:round/>
              <a:headEnd/>
              <a:tailEnd type="triangle" w="med" len="med"/>
            </a:ln>
          </p:spPr>
          <p:txBody>
            <a:bodyPr/>
            <a:lstStyle/>
            <a:p>
              <a:endParaRPr lang="hu-HU"/>
            </a:p>
          </p:txBody>
        </p:sp>
      </p:grpSp>
      <p:sp>
        <p:nvSpPr>
          <p:cNvPr id="19459" name="Text Box 42"/>
          <p:cNvSpPr txBox="1">
            <a:spLocks noChangeArrowheads="1"/>
          </p:cNvSpPr>
          <p:nvPr/>
        </p:nvSpPr>
        <p:spPr bwMode="auto">
          <a:xfrm>
            <a:off x="1258888" y="188913"/>
            <a:ext cx="6553200" cy="830262"/>
          </a:xfrm>
          <a:prstGeom prst="rect">
            <a:avLst/>
          </a:prstGeom>
          <a:solidFill>
            <a:schemeClr val="bg1"/>
          </a:solidFill>
          <a:ln w="9525" algn="ctr">
            <a:noFill/>
            <a:miter lim="800000"/>
            <a:headEnd/>
            <a:tailEnd/>
          </a:ln>
        </p:spPr>
        <p:txBody>
          <a:bodyPr>
            <a:spAutoFit/>
          </a:bodyPr>
          <a:lstStyle/>
          <a:p>
            <a:r>
              <a:rPr lang="hu-HU" sz="2400" b="1">
                <a:latin typeface="Times New Roman" pitchFamily="18" charset="0"/>
                <a:cs typeface="Times New Roman" pitchFamily="18" charset="0"/>
              </a:rPr>
              <a:t>Main steps of implementation of WFD</a:t>
            </a:r>
          </a:p>
          <a:p>
            <a:endParaRPr lang="hu-HU" sz="2400" b="1">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971550" y="150813"/>
            <a:ext cx="7077075" cy="5935604"/>
          </a:xfrm>
          <a:prstGeom prst="rect">
            <a:avLst/>
          </a:prstGeom>
          <a:noFill/>
          <a:ln w="9525">
            <a:noFill/>
            <a:miter lim="800000"/>
            <a:headEnd/>
            <a:tailEnd/>
          </a:ln>
          <a:effectLst/>
        </p:spPr>
        <p:txBody>
          <a:bodyPr bIns="10800">
            <a:spAutoFit/>
          </a:bodyPr>
          <a:lstStyle/>
          <a:p>
            <a:pPr algn="ctr">
              <a:defRPr/>
            </a:pPr>
            <a:r>
              <a:rPr lang="en-GB" sz="3600" b="1" dirty="0">
                <a:effectLst>
                  <a:outerShdw blurRad="38100" dist="38100" dir="2700000" algn="tl">
                    <a:srgbClr val="FFFFFF"/>
                  </a:outerShdw>
                </a:effectLst>
                <a:latin typeface="Times New Roman" pitchFamily="18" charset="0"/>
                <a:cs typeface="Arial" pitchFamily="34" charset="0"/>
              </a:rPr>
              <a:t>Program of Measures</a:t>
            </a:r>
          </a:p>
          <a:p>
            <a:pPr>
              <a:defRPr/>
            </a:pPr>
            <a:endParaRPr lang="hu-HU" sz="2800" b="1" dirty="0">
              <a:effectLst>
                <a:outerShdw blurRad="38100" dist="38100" dir="2700000" algn="tl">
                  <a:srgbClr val="FFFFFF"/>
                </a:outerShdw>
              </a:effectLst>
              <a:latin typeface="Times New Roman" pitchFamily="18" charset="0"/>
              <a:cs typeface="Arial" pitchFamily="34" charset="0"/>
            </a:endParaRPr>
          </a:p>
          <a:p>
            <a:pPr>
              <a:defRPr/>
            </a:pPr>
            <a:r>
              <a:rPr lang="en-GB" sz="2000" b="1" dirty="0">
                <a:latin typeface="Times New Roman" pitchFamily="18" charset="0"/>
                <a:cs typeface="Arial" pitchFamily="34" charset="0"/>
              </a:rPr>
              <a:t>Basic measures:</a:t>
            </a:r>
          </a:p>
          <a:p>
            <a:pPr>
              <a:buFont typeface="Wingdings" pitchFamily="2" charset="2"/>
              <a:buChar char="Ø"/>
              <a:defRPr/>
            </a:pPr>
            <a:endParaRPr lang="en-GB" b="1" dirty="0">
              <a:latin typeface="Times New Roman" pitchFamily="18" charset="0"/>
              <a:cs typeface="Arial" pitchFamily="34" charset="0"/>
            </a:endParaRPr>
          </a:p>
          <a:p>
            <a:pPr>
              <a:buFont typeface="Wingdings" pitchFamily="2" charset="2"/>
              <a:buChar char="Ø"/>
              <a:defRPr/>
            </a:pPr>
            <a:r>
              <a:rPr lang="en-GB" b="1" dirty="0">
                <a:latin typeface="Times New Roman" pitchFamily="18" charset="0"/>
                <a:cs typeface="Arial" pitchFamily="34" charset="0"/>
              </a:rPr>
              <a:t>  Waste water treatment program</a:t>
            </a:r>
          </a:p>
          <a:p>
            <a:pPr>
              <a:buFont typeface="Wingdings" pitchFamily="2" charset="2"/>
              <a:buChar char="Ø"/>
              <a:defRPr/>
            </a:pPr>
            <a:r>
              <a:rPr lang="en-GB" b="1" dirty="0">
                <a:latin typeface="Times New Roman" pitchFamily="18" charset="0"/>
                <a:cs typeface="Arial" pitchFamily="34" charset="0"/>
              </a:rPr>
              <a:t>  Drinking water quality improvement </a:t>
            </a:r>
            <a:endParaRPr lang="hu-HU" b="1" dirty="0" smtClean="0">
              <a:latin typeface="Times New Roman" pitchFamily="18" charset="0"/>
              <a:cs typeface="Arial" pitchFamily="34" charset="0"/>
            </a:endParaRPr>
          </a:p>
          <a:p>
            <a:pPr>
              <a:defRPr/>
            </a:pPr>
            <a:r>
              <a:rPr lang="hu-HU" b="1" dirty="0" smtClean="0">
                <a:latin typeface="Times New Roman" pitchFamily="18" charset="0"/>
                <a:cs typeface="Arial" pitchFamily="34" charset="0"/>
              </a:rPr>
              <a:t>      </a:t>
            </a:r>
            <a:r>
              <a:rPr lang="en-GB" b="1" dirty="0" smtClean="0">
                <a:latin typeface="Times New Roman" pitchFamily="18" charset="0"/>
                <a:cs typeface="Arial" pitchFamily="34" charset="0"/>
              </a:rPr>
              <a:t>program</a:t>
            </a:r>
            <a:endParaRPr lang="en-GB" b="1" dirty="0">
              <a:latin typeface="Times New Roman" pitchFamily="18" charset="0"/>
              <a:cs typeface="Arial" pitchFamily="34" charset="0"/>
            </a:endParaRPr>
          </a:p>
          <a:p>
            <a:pPr>
              <a:buFont typeface="Wingdings" pitchFamily="2" charset="2"/>
              <a:buChar char="Ø"/>
              <a:defRPr/>
            </a:pPr>
            <a:r>
              <a:rPr lang="en-GB" b="1" dirty="0">
                <a:latin typeface="Times New Roman" pitchFamily="18" charset="0"/>
                <a:cs typeface="Arial" pitchFamily="34" charset="0"/>
              </a:rPr>
              <a:t>  Pollution reduction programs</a:t>
            </a:r>
          </a:p>
          <a:p>
            <a:pPr>
              <a:buFont typeface="Wingdings" pitchFamily="2" charset="2"/>
              <a:buChar char="Ø"/>
              <a:defRPr/>
            </a:pPr>
            <a:r>
              <a:rPr lang="en-GB" b="1" dirty="0">
                <a:latin typeface="Times New Roman" pitchFamily="18" charset="0"/>
                <a:cs typeface="Arial" pitchFamily="34" charset="0"/>
              </a:rPr>
              <a:t>  Nitrate action programs</a:t>
            </a:r>
          </a:p>
          <a:p>
            <a:pPr>
              <a:buFont typeface="Wingdings" pitchFamily="2" charset="2"/>
              <a:buChar char="Ø"/>
              <a:defRPr/>
            </a:pPr>
            <a:r>
              <a:rPr lang="en-GB" b="1" dirty="0">
                <a:latin typeface="Times New Roman" pitchFamily="18" charset="0"/>
                <a:cs typeface="Arial" pitchFamily="34" charset="0"/>
              </a:rPr>
              <a:t>  </a:t>
            </a:r>
            <a:r>
              <a:rPr lang="en-GB" b="1" dirty="0" err="1">
                <a:latin typeface="Times New Roman" pitchFamily="18" charset="0"/>
                <a:cs typeface="Arial" pitchFamily="34" charset="0"/>
              </a:rPr>
              <a:t>Natura</a:t>
            </a:r>
            <a:r>
              <a:rPr lang="en-GB" b="1" dirty="0">
                <a:latin typeface="Times New Roman" pitchFamily="18" charset="0"/>
                <a:cs typeface="Arial" pitchFamily="34" charset="0"/>
              </a:rPr>
              <a:t> 2000 </a:t>
            </a:r>
          </a:p>
          <a:p>
            <a:pPr>
              <a:buFont typeface="Wingdings" pitchFamily="2" charset="2"/>
              <a:buChar char="Ø"/>
              <a:defRPr/>
            </a:pPr>
            <a:endParaRPr lang="en-GB" b="1" dirty="0">
              <a:latin typeface="Times New Roman" pitchFamily="18" charset="0"/>
              <a:cs typeface="Arial" pitchFamily="34" charset="0"/>
            </a:endParaRPr>
          </a:p>
          <a:p>
            <a:pPr>
              <a:buFont typeface="Wingdings" pitchFamily="2" charset="2"/>
              <a:buNone/>
              <a:defRPr/>
            </a:pPr>
            <a:r>
              <a:rPr lang="en-GB" sz="2000" b="1" dirty="0">
                <a:latin typeface="Times New Roman" pitchFamily="18" charset="0"/>
                <a:cs typeface="Arial" pitchFamily="34" charset="0"/>
              </a:rPr>
              <a:t>Additional measures:</a:t>
            </a:r>
          </a:p>
          <a:p>
            <a:pPr>
              <a:buFont typeface="Wingdings" pitchFamily="2" charset="2"/>
              <a:buNone/>
              <a:defRPr/>
            </a:pPr>
            <a:r>
              <a:rPr lang="en-GB" b="1" dirty="0">
                <a:latin typeface="Times New Roman" pitchFamily="18" charset="0"/>
                <a:cs typeface="Arial" pitchFamily="34" charset="0"/>
              </a:rPr>
              <a:t>   </a:t>
            </a:r>
          </a:p>
          <a:p>
            <a:pPr>
              <a:buFont typeface="Wingdings" pitchFamily="2" charset="2"/>
              <a:buChar char="Ø"/>
              <a:defRPr/>
            </a:pPr>
            <a:r>
              <a:rPr lang="en-GB" b="1" dirty="0">
                <a:latin typeface="Times New Roman" pitchFamily="18" charset="0"/>
                <a:cs typeface="Arial" pitchFamily="34" charset="0"/>
              </a:rPr>
              <a:t>   Remediation projects</a:t>
            </a:r>
          </a:p>
          <a:p>
            <a:pPr>
              <a:buFont typeface="Wingdings" pitchFamily="2" charset="2"/>
              <a:buChar char="Ø"/>
              <a:defRPr/>
            </a:pPr>
            <a:r>
              <a:rPr lang="en-GB" b="1" dirty="0">
                <a:latin typeface="Times New Roman" pitchFamily="18" charset="0"/>
                <a:cs typeface="Arial" pitchFamily="34" charset="0"/>
              </a:rPr>
              <a:t>   Protection of drinking water resources  </a:t>
            </a:r>
          </a:p>
          <a:p>
            <a:pPr>
              <a:buFont typeface="Wingdings" pitchFamily="2" charset="2"/>
              <a:buChar char="Ø"/>
              <a:defRPr/>
            </a:pPr>
            <a:r>
              <a:rPr lang="en-GB" b="1" dirty="0">
                <a:latin typeface="Times New Roman" pitchFamily="18" charset="0"/>
                <a:cs typeface="Arial" pitchFamily="34" charset="0"/>
              </a:rPr>
              <a:t>   River bed rehabilitation program</a:t>
            </a:r>
          </a:p>
          <a:p>
            <a:pPr>
              <a:buFont typeface="Wingdings" pitchFamily="2" charset="2"/>
              <a:buChar char="Ø"/>
              <a:defRPr/>
            </a:pPr>
            <a:r>
              <a:rPr lang="en-GB" b="1" dirty="0">
                <a:latin typeface="Times New Roman" pitchFamily="18" charset="0"/>
                <a:cs typeface="Arial" pitchFamily="34" charset="0"/>
              </a:rPr>
              <a:t>   Excess surface water management</a:t>
            </a:r>
          </a:p>
          <a:p>
            <a:pPr>
              <a:buFont typeface="Wingdings" pitchFamily="2" charset="2"/>
              <a:buChar char="Ø"/>
              <a:defRPr/>
            </a:pPr>
            <a:r>
              <a:rPr lang="en-GB" sz="2000" b="1" dirty="0">
                <a:latin typeface="Times New Roman" pitchFamily="18" charset="0"/>
                <a:cs typeface="Arial" pitchFamily="34" charset="0"/>
              </a:rPr>
              <a:t>   ……..</a:t>
            </a:r>
            <a:endParaRPr lang="en-GB" sz="2400" b="1" dirty="0">
              <a:latin typeface="Times New Roman" pitchFamily="18" charset="0"/>
              <a:cs typeface="Arial" pitchFamily="34" charset="0"/>
            </a:endParaRPr>
          </a:p>
          <a:p>
            <a:pPr>
              <a:defRPr/>
            </a:pPr>
            <a:endParaRPr lang="en-US" sz="2400" b="1" dirty="0">
              <a:effectLst>
                <a:outerShdw blurRad="38100" dist="38100" dir="2700000" algn="tl">
                  <a:srgbClr val="FFFFFF"/>
                </a:outerShdw>
              </a:effectLst>
              <a:latin typeface="Times New Roman" pitchFamily="18" charset="0"/>
              <a:cs typeface="Arial" pitchFamily="34" charset="0"/>
            </a:endParaRPr>
          </a:p>
        </p:txBody>
      </p:sp>
      <p:pic>
        <p:nvPicPr>
          <p:cNvPr id="20484" name="Picture 4" descr="Rába"/>
          <p:cNvPicPr>
            <a:picLocks noChangeAspect="1" noChangeArrowheads="1"/>
          </p:cNvPicPr>
          <p:nvPr/>
        </p:nvPicPr>
        <p:blipFill>
          <a:blip r:embed="rId2" cstate="print"/>
          <a:srcRect/>
          <a:stretch>
            <a:fillRect/>
          </a:stretch>
        </p:blipFill>
        <p:spPr bwMode="auto">
          <a:xfrm>
            <a:off x="5508625" y="3716338"/>
            <a:ext cx="3190875" cy="2405062"/>
          </a:xfrm>
          <a:prstGeom prst="rect">
            <a:avLst/>
          </a:prstGeom>
          <a:noFill/>
          <a:ln w="9525">
            <a:noFill/>
            <a:miter lim="800000"/>
            <a:headEnd/>
            <a:tailEnd/>
          </a:ln>
        </p:spPr>
      </p:pic>
      <p:pic>
        <p:nvPicPr>
          <p:cNvPr id="5" name="Picture 6" descr="http://www.enviroduna.hu/images/Altmuszi41.jpg"/>
          <p:cNvPicPr>
            <a:picLocks noChangeAspect="1" noChangeArrowheads="1"/>
          </p:cNvPicPr>
          <p:nvPr/>
        </p:nvPicPr>
        <p:blipFill>
          <a:blip r:embed="rId3" cstate="print"/>
          <a:srcRect/>
          <a:stretch>
            <a:fillRect/>
          </a:stretch>
        </p:blipFill>
        <p:spPr bwMode="auto">
          <a:xfrm>
            <a:off x="5292080" y="1196752"/>
            <a:ext cx="3429000" cy="2286001"/>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Group 3"/>
          <p:cNvGrpSpPr>
            <a:grpSpLocks/>
          </p:cNvGrpSpPr>
          <p:nvPr/>
        </p:nvGrpSpPr>
        <p:grpSpPr bwMode="auto">
          <a:xfrm>
            <a:off x="250825" y="4292600"/>
            <a:ext cx="8713788" cy="2382838"/>
            <a:chOff x="158" y="2300"/>
            <a:chExt cx="5489" cy="1501"/>
          </a:xfrm>
        </p:grpSpPr>
        <p:pic>
          <p:nvPicPr>
            <p:cNvPr id="22541" name="Picture 9" descr="Hydromorphological Alterations"/>
            <p:cNvPicPr>
              <a:picLocks noChangeAspect="1" noChangeArrowheads="1"/>
            </p:cNvPicPr>
            <p:nvPr/>
          </p:nvPicPr>
          <p:blipFill>
            <a:blip r:embed="rId2" cstate="print"/>
            <a:srcRect/>
            <a:stretch>
              <a:fillRect/>
            </a:stretch>
          </p:blipFill>
          <p:spPr bwMode="auto">
            <a:xfrm>
              <a:off x="158" y="2300"/>
              <a:ext cx="1633" cy="1193"/>
            </a:xfrm>
            <a:prstGeom prst="rect">
              <a:avLst/>
            </a:prstGeom>
            <a:noFill/>
            <a:ln w="9525">
              <a:noFill/>
              <a:miter lim="800000"/>
              <a:headEnd/>
              <a:tailEnd/>
            </a:ln>
          </p:spPr>
        </p:pic>
        <p:sp>
          <p:nvSpPr>
            <p:cNvPr id="22542" name="Text Box 10"/>
            <p:cNvSpPr txBox="1">
              <a:spLocks noChangeArrowheads="1"/>
            </p:cNvSpPr>
            <p:nvPr/>
          </p:nvSpPr>
          <p:spPr bwMode="auto">
            <a:xfrm>
              <a:off x="164" y="3475"/>
              <a:ext cx="1633" cy="326"/>
            </a:xfrm>
            <a:prstGeom prst="rect">
              <a:avLst/>
            </a:prstGeom>
            <a:solidFill>
              <a:schemeClr val="hlink"/>
            </a:solidFill>
            <a:ln w="9525">
              <a:noFill/>
              <a:miter lim="800000"/>
              <a:headEnd/>
              <a:tailEnd/>
            </a:ln>
          </p:spPr>
          <p:txBody>
            <a:bodyPr>
              <a:spAutoFit/>
            </a:bodyPr>
            <a:lstStyle/>
            <a:p>
              <a:pPr algn="ctr">
                <a:spcBef>
                  <a:spcPct val="50000"/>
                </a:spcBef>
              </a:pPr>
              <a:r>
                <a:rPr lang="en-GB" sz="1400" b="1">
                  <a:solidFill>
                    <a:schemeClr val="bg1"/>
                  </a:solidFill>
                  <a:latin typeface="Arial Unicode MS" pitchFamily="34" charset="-128"/>
                </a:rPr>
                <a:t>Hydromorphological</a:t>
              </a:r>
              <a:br>
                <a:rPr lang="en-GB" sz="1400" b="1">
                  <a:solidFill>
                    <a:schemeClr val="bg1"/>
                  </a:solidFill>
                  <a:latin typeface="Arial Unicode MS" pitchFamily="34" charset="-128"/>
                </a:rPr>
              </a:br>
              <a:r>
                <a:rPr lang="en-GB" sz="1400" b="1">
                  <a:solidFill>
                    <a:schemeClr val="bg1"/>
                  </a:solidFill>
                  <a:latin typeface="Arial Unicode MS" pitchFamily="34" charset="-128"/>
                </a:rPr>
                <a:t>Alterations</a:t>
              </a:r>
            </a:p>
          </p:txBody>
        </p:sp>
        <p:sp>
          <p:nvSpPr>
            <p:cNvPr id="22543" name="Text Box 14"/>
            <p:cNvSpPr txBox="1">
              <a:spLocks noChangeArrowheads="1"/>
            </p:cNvSpPr>
            <p:nvPr/>
          </p:nvSpPr>
          <p:spPr bwMode="auto">
            <a:xfrm>
              <a:off x="1791" y="3475"/>
              <a:ext cx="3856" cy="326"/>
            </a:xfrm>
            <a:prstGeom prst="rect">
              <a:avLst/>
            </a:prstGeom>
            <a:solidFill>
              <a:srgbClr val="7BB8D7"/>
            </a:solidFill>
            <a:ln w="9525">
              <a:noFill/>
              <a:miter lim="800000"/>
              <a:headEnd/>
              <a:tailEnd/>
            </a:ln>
          </p:spPr>
          <p:txBody>
            <a:bodyPr anchor="ctr"/>
            <a:lstStyle/>
            <a:p>
              <a:pPr>
                <a:spcBef>
                  <a:spcPct val="50000"/>
                </a:spcBef>
              </a:pPr>
              <a:r>
                <a:rPr lang="en-GB" sz="2000" b="1">
                  <a:solidFill>
                    <a:schemeClr val="bg2"/>
                  </a:solidFill>
                  <a:latin typeface="Times New Roman" pitchFamily="18" charset="0"/>
                  <a:cs typeface="Times New Roman" pitchFamily="18" charset="0"/>
                </a:rPr>
                <a:t>Future Infrastructure Projects</a:t>
              </a:r>
            </a:p>
          </p:txBody>
        </p:sp>
        <p:sp>
          <p:nvSpPr>
            <p:cNvPr id="22544" name="Text Box 7"/>
            <p:cNvSpPr txBox="1">
              <a:spLocks noChangeArrowheads="1"/>
            </p:cNvSpPr>
            <p:nvPr/>
          </p:nvSpPr>
          <p:spPr bwMode="auto">
            <a:xfrm>
              <a:off x="1791" y="2304"/>
              <a:ext cx="3856" cy="1171"/>
            </a:xfrm>
            <a:prstGeom prst="rect">
              <a:avLst/>
            </a:prstGeom>
            <a:solidFill>
              <a:srgbClr val="3985AA"/>
            </a:solidFill>
            <a:ln w="9525">
              <a:noFill/>
              <a:miter lim="800000"/>
              <a:headEnd/>
              <a:tailEnd/>
            </a:ln>
          </p:spPr>
          <p:txBody>
            <a:bodyPr anchor="ctr"/>
            <a:lstStyle/>
            <a:p>
              <a:pPr>
                <a:lnSpc>
                  <a:spcPct val="140000"/>
                </a:lnSpc>
                <a:spcBef>
                  <a:spcPct val="50000"/>
                </a:spcBef>
              </a:pPr>
              <a:r>
                <a:rPr lang="en-GB" sz="2000" b="1">
                  <a:solidFill>
                    <a:schemeClr val="bg1"/>
                  </a:solidFill>
                  <a:latin typeface="Times New Roman" pitchFamily="18" charset="0"/>
                  <a:cs typeface="Times New Roman" pitchFamily="18" charset="0"/>
                </a:rPr>
                <a:t>River and Habitat Continuity Interruptions</a:t>
              </a:r>
            </a:p>
            <a:p>
              <a:pPr>
                <a:lnSpc>
                  <a:spcPct val="140000"/>
                </a:lnSpc>
                <a:spcBef>
                  <a:spcPct val="50000"/>
                </a:spcBef>
              </a:pPr>
              <a:r>
                <a:rPr lang="en-GB" sz="2000" b="1">
                  <a:solidFill>
                    <a:schemeClr val="bg1"/>
                  </a:solidFill>
                  <a:latin typeface="Times New Roman" pitchFamily="18" charset="0"/>
                  <a:cs typeface="Times New Roman" pitchFamily="18" charset="0"/>
                </a:rPr>
                <a:t>Disconnection of Adjacent Wetlands/Floodplains</a:t>
              </a:r>
            </a:p>
            <a:p>
              <a:pPr>
                <a:lnSpc>
                  <a:spcPct val="140000"/>
                </a:lnSpc>
                <a:spcBef>
                  <a:spcPct val="50000"/>
                </a:spcBef>
              </a:pPr>
              <a:r>
                <a:rPr lang="en-GB" sz="2000" b="1">
                  <a:solidFill>
                    <a:schemeClr val="bg1"/>
                  </a:solidFill>
                  <a:latin typeface="Times New Roman" pitchFamily="18" charset="0"/>
                  <a:cs typeface="Times New Roman" pitchFamily="18" charset="0"/>
                </a:rPr>
                <a:t>Hydrological Alterations</a:t>
              </a:r>
            </a:p>
          </p:txBody>
        </p:sp>
      </p:grpSp>
      <p:grpSp>
        <p:nvGrpSpPr>
          <p:cNvPr id="22531" name="Group 8"/>
          <p:cNvGrpSpPr>
            <a:grpSpLocks/>
          </p:cNvGrpSpPr>
          <p:nvPr/>
        </p:nvGrpSpPr>
        <p:grpSpPr bwMode="auto">
          <a:xfrm>
            <a:off x="1296988" y="2074863"/>
            <a:ext cx="1981200" cy="1993900"/>
            <a:chOff x="158" y="1555"/>
            <a:chExt cx="1248" cy="1256"/>
          </a:xfrm>
        </p:grpSpPr>
        <p:pic>
          <p:nvPicPr>
            <p:cNvPr id="22539" name="Picture 9" descr="Organic Pollution"/>
            <p:cNvPicPr>
              <a:picLocks noChangeAspect="1" noChangeArrowheads="1"/>
            </p:cNvPicPr>
            <p:nvPr/>
          </p:nvPicPr>
          <p:blipFill>
            <a:blip r:embed="rId3" cstate="print"/>
            <a:srcRect/>
            <a:stretch>
              <a:fillRect/>
            </a:stretch>
          </p:blipFill>
          <p:spPr bwMode="auto">
            <a:xfrm>
              <a:off x="158" y="1555"/>
              <a:ext cx="1248" cy="936"/>
            </a:xfrm>
            <a:prstGeom prst="rect">
              <a:avLst/>
            </a:prstGeom>
            <a:noFill/>
            <a:ln w="9525">
              <a:noFill/>
              <a:miter lim="800000"/>
              <a:headEnd/>
              <a:tailEnd/>
            </a:ln>
          </p:spPr>
        </p:pic>
        <p:sp>
          <p:nvSpPr>
            <p:cNvPr id="22540" name="Text Box 10"/>
            <p:cNvSpPr txBox="1">
              <a:spLocks noChangeArrowheads="1"/>
            </p:cNvSpPr>
            <p:nvPr/>
          </p:nvSpPr>
          <p:spPr bwMode="auto">
            <a:xfrm>
              <a:off x="158" y="2485"/>
              <a:ext cx="1248" cy="326"/>
            </a:xfrm>
            <a:prstGeom prst="rect">
              <a:avLst/>
            </a:prstGeom>
            <a:solidFill>
              <a:schemeClr val="hlink"/>
            </a:solidFill>
            <a:ln w="9525">
              <a:noFill/>
              <a:miter lim="800000"/>
              <a:headEnd/>
              <a:tailEnd/>
            </a:ln>
          </p:spPr>
          <p:txBody>
            <a:bodyPr>
              <a:spAutoFit/>
            </a:bodyPr>
            <a:lstStyle/>
            <a:p>
              <a:pPr algn="ctr">
                <a:spcBef>
                  <a:spcPct val="50000"/>
                </a:spcBef>
              </a:pPr>
              <a:r>
                <a:rPr lang="en-GB" sz="1400">
                  <a:solidFill>
                    <a:schemeClr val="bg1"/>
                  </a:solidFill>
                  <a:latin typeface="Arial Unicode MS" pitchFamily="34" charset="-128"/>
                </a:rPr>
                <a:t>Organic </a:t>
              </a:r>
              <a:br>
                <a:rPr lang="en-GB" sz="1400">
                  <a:solidFill>
                    <a:schemeClr val="bg1"/>
                  </a:solidFill>
                  <a:latin typeface="Arial Unicode MS" pitchFamily="34" charset="-128"/>
                </a:rPr>
              </a:br>
              <a:r>
                <a:rPr lang="en-GB" sz="1400">
                  <a:solidFill>
                    <a:schemeClr val="bg1"/>
                  </a:solidFill>
                  <a:latin typeface="Arial Unicode MS" pitchFamily="34" charset="-128"/>
                </a:rPr>
                <a:t>Pollution</a:t>
              </a:r>
            </a:p>
          </p:txBody>
        </p:sp>
      </p:grpSp>
      <p:grpSp>
        <p:nvGrpSpPr>
          <p:cNvPr id="22532" name="Group 11"/>
          <p:cNvGrpSpPr>
            <a:grpSpLocks/>
          </p:cNvGrpSpPr>
          <p:nvPr/>
        </p:nvGrpSpPr>
        <p:grpSpPr bwMode="auto">
          <a:xfrm>
            <a:off x="3530600" y="2060575"/>
            <a:ext cx="1905000" cy="2039938"/>
            <a:chOff x="1550" y="1546"/>
            <a:chExt cx="1200" cy="1285"/>
          </a:xfrm>
        </p:grpSpPr>
        <p:pic>
          <p:nvPicPr>
            <p:cNvPr id="22537" name="Picture 12" descr="Nutrient Pollution"/>
            <p:cNvPicPr>
              <a:picLocks noChangeAspect="1" noChangeArrowheads="1"/>
            </p:cNvPicPr>
            <p:nvPr/>
          </p:nvPicPr>
          <p:blipFill>
            <a:blip r:embed="rId4" cstate="print"/>
            <a:srcRect/>
            <a:stretch>
              <a:fillRect/>
            </a:stretch>
          </p:blipFill>
          <p:spPr bwMode="auto">
            <a:xfrm>
              <a:off x="1550" y="1546"/>
              <a:ext cx="1200" cy="977"/>
            </a:xfrm>
            <a:prstGeom prst="rect">
              <a:avLst/>
            </a:prstGeom>
            <a:noFill/>
            <a:ln w="9525">
              <a:noFill/>
              <a:miter lim="800000"/>
              <a:headEnd/>
              <a:tailEnd/>
            </a:ln>
          </p:spPr>
        </p:pic>
        <p:sp>
          <p:nvSpPr>
            <p:cNvPr id="22538" name="Text Box 13"/>
            <p:cNvSpPr txBox="1">
              <a:spLocks noChangeArrowheads="1"/>
            </p:cNvSpPr>
            <p:nvPr/>
          </p:nvSpPr>
          <p:spPr bwMode="auto">
            <a:xfrm>
              <a:off x="1550" y="2485"/>
              <a:ext cx="1200" cy="346"/>
            </a:xfrm>
            <a:prstGeom prst="rect">
              <a:avLst/>
            </a:prstGeom>
            <a:solidFill>
              <a:schemeClr val="hlink"/>
            </a:solidFill>
            <a:ln w="9525">
              <a:noFill/>
              <a:miter lim="800000"/>
              <a:headEnd/>
              <a:tailEnd/>
            </a:ln>
          </p:spPr>
          <p:txBody>
            <a:bodyPr>
              <a:spAutoFit/>
            </a:bodyPr>
            <a:lstStyle/>
            <a:p>
              <a:pPr algn="ctr">
                <a:spcBef>
                  <a:spcPct val="50000"/>
                </a:spcBef>
              </a:pPr>
              <a:r>
                <a:rPr lang="en-GB" sz="1500">
                  <a:solidFill>
                    <a:schemeClr val="bg1"/>
                  </a:solidFill>
                  <a:latin typeface="Arial Unicode MS" pitchFamily="34" charset="-128"/>
                </a:rPr>
                <a:t>Nutrient </a:t>
              </a:r>
              <a:br>
                <a:rPr lang="en-GB" sz="1500">
                  <a:solidFill>
                    <a:schemeClr val="bg1"/>
                  </a:solidFill>
                  <a:latin typeface="Arial Unicode MS" pitchFamily="34" charset="-128"/>
                </a:rPr>
              </a:br>
              <a:r>
                <a:rPr lang="en-GB" sz="1500">
                  <a:solidFill>
                    <a:schemeClr val="bg1"/>
                  </a:solidFill>
                  <a:latin typeface="Arial Unicode MS" pitchFamily="34" charset="-128"/>
                </a:rPr>
                <a:t>Pollution</a:t>
              </a:r>
            </a:p>
          </p:txBody>
        </p:sp>
      </p:grpSp>
      <p:grpSp>
        <p:nvGrpSpPr>
          <p:cNvPr id="22533" name="Group 14"/>
          <p:cNvGrpSpPr>
            <a:grpSpLocks/>
          </p:cNvGrpSpPr>
          <p:nvPr/>
        </p:nvGrpSpPr>
        <p:grpSpPr bwMode="auto">
          <a:xfrm>
            <a:off x="5691188" y="2073275"/>
            <a:ext cx="1976437" cy="2005013"/>
            <a:chOff x="1649" y="2723"/>
            <a:chExt cx="1200" cy="1236"/>
          </a:xfrm>
        </p:grpSpPr>
        <p:pic>
          <p:nvPicPr>
            <p:cNvPr id="22535" name="Picture 15" descr="Hazardous Substances Pollution"/>
            <p:cNvPicPr>
              <a:picLocks noChangeAspect="1" noChangeArrowheads="1"/>
            </p:cNvPicPr>
            <p:nvPr/>
          </p:nvPicPr>
          <p:blipFill>
            <a:blip r:embed="rId5" cstate="print"/>
            <a:srcRect/>
            <a:stretch>
              <a:fillRect/>
            </a:stretch>
          </p:blipFill>
          <p:spPr bwMode="auto">
            <a:xfrm>
              <a:off x="1649" y="2723"/>
              <a:ext cx="1200" cy="917"/>
            </a:xfrm>
            <a:prstGeom prst="rect">
              <a:avLst/>
            </a:prstGeom>
            <a:noFill/>
            <a:ln w="9525">
              <a:noFill/>
              <a:miter lim="800000"/>
              <a:headEnd/>
              <a:tailEnd/>
            </a:ln>
          </p:spPr>
        </p:pic>
        <p:sp>
          <p:nvSpPr>
            <p:cNvPr id="22536" name="Text Box 16"/>
            <p:cNvSpPr txBox="1">
              <a:spLocks noChangeArrowheads="1"/>
            </p:cNvSpPr>
            <p:nvPr/>
          </p:nvSpPr>
          <p:spPr bwMode="auto">
            <a:xfrm>
              <a:off x="1649" y="3640"/>
              <a:ext cx="1200" cy="319"/>
            </a:xfrm>
            <a:prstGeom prst="rect">
              <a:avLst/>
            </a:prstGeom>
            <a:solidFill>
              <a:schemeClr val="hlink"/>
            </a:solidFill>
            <a:ln w="9525">
              <a:noFill/>
              <a:miter lim="800000"/>
              <a:headEnd/>
              <a:tailEnd/>
            </a:ln>
          </p:spPr>
          <p:txBody>
            <a:bodyPr>
              <a:spAutoFit/>
            </a:bodyPr>
            <a:lstStyle/>
            <a:p>
              <a:pPr algn="ctr">
                <a:spcBef>
                  <a:spcPct val="50000"/>
                </a:spcBef>
              </a:pPr>
              <a:r>
                <a:rPr lang="en-GB" sz="1400">
                  <a:solidFill>
                    <a:schemeClr val="bg1"/>
                  </a:solidFill>
                  <a:latin typeface="Arial Unicode MS" pitchFamily="34" charset="-128"/>
                </a:rPr>
                <a:t>Hazardous Substances Pollution</a:t>
              </a:r>
            </a:p>
          </p:txBody>
        </p:sp>
      </p:grpSp>
      <p:sp>
        <p:nvSpPr>
          <p:cNvPr id="22534" name="Text Box 10"/>
          <p:cNvSpPr txBox="1">
            <a:spLocks noChangeArrowheads="1"/>
          </p:cNvSpPr>
          <p:nvPr/>
        </p:nvSpPr>
        <p:spPr bwMode="auto">
          <a:xfrm>
            <a:off x="611188" y="1341438"/>
            <a:ext cx="8064500" cy="460375"/>
          </a:xfrm>
          <a:prstGeom prst="rect">
            <a:avLst/>
          </a:prstGeom>
          <a:noFill/>
          <a:ln w="9525">
            <a:noFill/>
            <a:miter lim="800000"/>
            <a:headEnd/>
            <a:tailEnd/>
          </a:ln>
        </p:spPr>
        <p:txBody>
          <a:bodyPr>
            <a:spAutoFit/>
          </a:bodyPr>
          <a:lstStyle/>
          <a:p>
            <a:pPr algn="ctr">
              <a:spcBef>
                <a:spcPct val="50000"/>
              </a:spcBef>
            </a:pPr>
            <a:r>
              <a:rPr lang="en-GB" sz="2400" b="1">
                <a:latin typeface="Times New Roman" pitchFamily="18" charset="0"/>
                <a:cs typeface="Times New Roman" pitchFamily="18" charset="0"/>
              </a:rPr>
              <a:t>Significant water management issues on Danube level</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ChangeArrowheads="1"/>
          </p:cNvSpPr>
          <p:nvPr/>
        </p:nvSpPr>
        <p:spPr bwMode="auto">
          <a:xfrm>
            <a:off x="1116013" y="1125538"/>
            <a:ext cx="8893175" cy="6789737"/>
          </a:xfrm>
          <a:prstGeom prst="rect">
            <a:avLst/>
          </a:prstGeom>
          <a:noFill/>
          <a:ln w="9525">
            <a:noFill/>
            <a:miter lim="800000"/>
            <a:headEnd/>
            <a:tailEnd/>
          </a:ln>
        </p:spPr>
        <p:txBody>
          <a:bodyPr>
            <a:spAutoFit/>
          </a:bodyPr>
          <a:lstStyle/>
          <a:p>
            <a:pPr>
              <a:lnSpc>
                <a:spcPct val="93000"/>
              </a:lnSpc>
              <a:buClr>
                <a:srgbClr val="000000"/>
              </a:buClr>
              <a:buSzPct val="100000"/>
              <a:buFont typeface="Arial" charset="0"/>
              <a:buNone/>
            </a:pPr>
            <a:endParaRPr lang="hu-HU" sz="800" b="1">
              <a:solidFill>
                <a:schemeClr val="bg1"/>
              </a:solidFill>
            </a:endParaRPr>
          </a:p>
          <a:p>
            <a:pPr>
              <a:lnSpc>
                <a:spcPct val="93000"/>
              </a:lnSpc>
              <a:buClr>
                <a:srgbClr val="000000"/>
              </a:buClr>
              <a:buSzPct val="100000"/>
              <a:buFont typeface="Arial" charset="0"/>
              <a:buNone/>
            </a:pPr>
            <a:r>
              <a:rPr lang="en-GB" sz="2400" b="1">
                <a:latin typeface="Times New Roman" pitchFamily="18" charset="0"/>
                <a:cs typeface="Times New Roman" pitchFamily="18" charset="0"/>
              </a:rPr>
              <a:t>Organic pressures (decreasing O</a:t>
            </a:r>
            <a:r>
              <a:rPr lang="en-GB" sz="2400" b="1" baseline="-25000">
                <a:latin typeface="Times New Roman" pitchFamily="18" charset="0"/>
                <a:cs typeface="Times New Roman" pitchFamily="18" charset="0"/>
              </a:rPr>
              <a:t>2</a:t>
            </a:r>
            <a:r>
              <a:rPr lang="en-GB" sz="2400" b="1">
                <a:latin typeface="Times New Roman" pitchFamily="18" charset="0"/>
                <a:cs typeface="Times New Roman" pitchFamily="18" charset="0"/>
              </a:rPr>
              <a:t> content) </a:t>
            </a:r>
          </a:p>
          <a:p>
            <a:pPr>
              <a:lnSpc>
                <a:spcPct val="93000"/>
              </a:lnSpc>
              <a:buClr>
                <a:srgbClr val="000000"/>
              </a:buClr>
              <a:buSzPct val="100000"/>
              <a:buFont typeface="Arial" charset="0"/>
              <a:buNone/>
            </a:pPr>
            <a:r>
              <a:rPr lang="en-GB" sz="2400">
                <a:latin typeface="Times New Roman" pitchFamily="18" charset="0"/>
                <a:cs typeface="Times New Roman" pitchFamily="18" charset="0"/>
              </a:rPr>
              <a:t>• </a:t>
            </a:r>
            <a:r>
              <a:rPr lang="en-GB" sz="2400" b="1">
                <a:latin typeface="Times New Roman" pitchFamily="18" charset="0"/>
                <a:cs typeface="Times New Roman" pitchFamily="18" charset="0"/>
              </a:rPr>
              <a:t>unsuitable urban wastewater treatment</a:t>
            </a:r>
          </a:p>
          <a:p>
            <a:pPr>
              <a:lnSpc>
                <a:spcPct val="93000"/>
              </a:lnSpc>
              <a:buClr>
                <a:srgbClr val="000000"/>
              </a:buClr>
              <a:buSzPct val="100000"/>
              <a:buFont typeface="Arial" charset="0"/>
              <a:buNone/>
            </a:pPr>
            <a:r>
              <a:rPr lang="en-GB" sz="2400">
                <a:latin typeface="Times New Roman" pitchFamily="18" charset="0"/>
                <a:cs typeface="Times New Roman" pitchFamily="18" charset="0"/>
              </a:rPr>
              <a:t>• </a:t>
            </a:r>
            <a:r>
              <a:rPr lang="en-GB" sz="2400" b="1">
                <a:latin typeface="Times New Roman" pitchFamily="18" charset="0"/>
                <a:cs typeface="Times New Roman" pitchFamily="18" charset="0"/>
              </a:rPr>
              <a:t>bad practice of animal &amp; fish farming</a:t>
            </a:r>
          </a:p>
          <a:p>
            <a:pPr>
              <a:lnSpc>
                <a:spcPct val="93000"/>
              </a:lnSpc>
              <a:buClr>
                <a:srgbClr val="000000"/>
              </a:buClr>
              <a:buSzPct val="100000"/>
              <a:buFont typeface="Arial" charset="0"/>
              <a:buNone/>
            </a:pPr>
            <a:endParaRPr lang="en-GB" sz="2400" b="1">
              <a:latin typeface="Times New Roman" pitchFamily="18" charset="0"/>
              <a:cs typeface="Times New Roman" pitchFamily="18" charset="0"/>
            </a:endParaRPr>
          </a:p>
          <a:p>
            <a:pPr>
              <a:lnSpc>
                <a:spcPct val="93000"/>
              </a:lnSpc>
              <a:buClr>
                <a:srgbClr val="000000"/>
              </a:buClr>
              <a:buSzPct val="100000"/>
              <a:buFont typeface="Arial" charset="0"/>
              <a:buNone/>
            </a:pPr>
            <a:r>
              <a:rPr lang="en-GB" sz="2400" b="1">
                <a:latin typeface="Times New Roman" pitchFamily="18" charset="0"/>
                <a:cs typeface="Times New Roman" pitchFamily="18" charset="0"/>
              </a:rPr>
              <a:t>Nutrient pressures (eutrophication) </a:t>
            </a:r>
          </a:p>
          <a:p>
            <a:pPr>
              <a:lnSpc>
                <a:spcPct val="93000"/>
              </a:lnSpc>
              <a:buClr>
                <a:srgbClr val="000000"/>
              </a:buClr>
              <a:buSzPct val="100000"/>
              <a:buFont typeface="Arial" charset="0"/>
              <a:buChar char="•"/>
            </a:pPr>
            <a:r>
              <a:rPr lang="en-GB" sz="2400">
                <a:latin typeface="Times New Roman" pitchFamily="18" charset="0"/>
                <a:cs typeface="Times New Roman" pitchFamily="18" charset="0"/>
              </a:rPr>
              <a:t> </a:t>
            </a:r>
            <a:r>
              <a:rPr lang="en-GB" sz="2400" b="1">
                <a:latin typeface="Times New Roman" pitchFamily="18" charset="0"/>
                <a:cs typeface="Times New Roman" pitchFamily="18" charset="0"/>
              </a:rPr>
              <a:t>unsuitable agriculture practices</a:t>
            </a:r>
            <a:endParaRPr lang="hu-HU" sz="2400" b="1">
              <a:latin typeface="Times New Roman" pitchFamily="18" charset="0"/>
              <a:cs typeface="Times New Roman" pitchFamily="18" charset="0"/>
            </a:endParaRPr>
          </a:p>
          <a:p>
            <a:pPr>
              <a:lnSpc>
                <a:spcPct val="93000"/>
              </a:lnSpc>
              <a:buClr>
                <a:srgbClr val="000000"/>
              </a:buClr>
              <a:buSzPct val="100000"/>
              <a:buFont typeface="Arial" charset="0"/>
              <a:buChar char="•"/>
            </a:pPr>
            <a:r>
              <a:rPr lang="hu-HU" sz="2400" b="1">
                <a:latin typeface="Times New Roman" pitchFamily="18" charset="0"/>
                <a:cs typeface="Times New Roman" pitchFamily="18" charset="0"/>
              </a:rPr>
              <a:t> </a:t>
            </a:r>
            <a:r>
              <a:rPr lang="en-GB" sz="2400" b="1">
                <a:latin typeface="Times New Roman" pitchFamily="18" charset="0"/>
                <a:cs typeface="Times New Roman" pitchFamily="18" charset="0"/>
              </a:rPr>
              <a:t>uncontrolled fertilizer uses</a:t>
            </a:r>
          </a:p>
          <a:p>
            <a:pPr>
              <a:lnSpc>
                <a:spcPct val="93000"/>
              </a:lnSpc>
              <a:buClr>
                <a:srgbClr val="000000"/>
              </a:buClr>
              <a:buSzPct val="100000"/>
              <a:buFont typeface="Arial" charset="0"/>
              <a:buChar char="•"/>
            </a:pPr>
            <a:r>
              <a:rPr lang="hu-HU" sz="2400" b="1">
                <a:latin typeface="Times New Roman" pitchFamily="18" charset="0"/>
                <a:cs typeface="Times New Roman" pitchFamily="18" charset="0"/>
              </a:rPr>
              <a:t> </a:t>
            </a:r>
            <a:r>
              <a:rPr lang="en-GB" sz="2400" b="1">
                <a:latin typeface="Times New Roman" pitchFamily="18" charset="0"/>
                <a:cs typeface="Times New Roman" pitchFamily="18" charset="0"/>
              </a:rPr>
              <a:t>contaminated internal water intake</a:t>
            </a:r>
          </a:p>
          <a:p>
            <a:pPr>
              <a:lnSpc>
                <a:spcPct val="93000"/>
              </a:lnSpc>
              <a:buClr>
                <a:srgbClr val="000000"/>
              </a:buClr>
              <a:buSzPct val="100000"/>
              <a:buFont typeface="Arial" charset="0"/>
              <a:buChar char="•"/>
            </a:pPr>
            <a:r>
              <a:rPr lang="hu-HU" sz="2400" b="1">
                <a:latin typeface="Times New Roman" pitchFamily="18" charset="0"/>
                <a:cs typeface="Times New Roman" pitchFamily="18" charset="0"/>
              </a:rPr>
              <a:t> </a:t>
            </a:r>
            <a:r>
              <a:rPr lang="en-GB" sz="2400" b="1">
                <a:latin typeface="Times New Roman" pitchFamily="18" charset="0"/>
                <a:cs typeface="Times New Roman" pitchFamily="18" charset="0"/>
              </a:rPr>
              <a:t>agricultural activity close to the rivers</a:t>
            </a:r>
          </a:p>
          <a:p>
            <a:pPr>
              <a:lnSpc>
                <a:spcPct val="93000"/>
              </a:lnSpc>
              <a:buClr>
                <a:srgbClr val="000000"/>
              </a:buClr>
              <a:buSzPct val="100000"/>
            </a:pPr>
            <a:r>
              <a:rPr lang="en-GB" sz="2400">
                <a:latin typeface="Times New Roman" pitchFamily="18" charset="0"/>
                <a:cs typeface="Times New Roman" pitchFamily="18" charset="0"/>
              </a:rPr>
              <a:t>• </a:t>
            </a:r>
            <a:r>
              <a:rPr lang="en-GB" sz="2400" b="1">
                <a:latin typeface="Times New Roman" pitchFamily="18" charset="0"/>
                <a:cs typeface="Times New Roman" pitchFamily="18" charset="0"/>
              </a:rPr>
              <a:t>inappropriate urban wastewater treatment</a:t>
            </a:r>
            <a:endParaRPr lang="hu-HU" sz="2400" b="1">
              <a:latin typeface="Times New Roman" pitchFamily="18" charset="0"/>
              <a:cs typeface="Times New Roman" pitchFamily="18" charset="0"/>
            </a:endParaRPr>
          </a:p>
          <a:p>
            <a:pPr>
              <a:lnSpc>
                <a:spcPct val="93000"/>
              </a:lnSpc>
              <a:buClr>
                <a:srgbClr val="000000"/>
              </a:buClr>
              <a:buSzPct val="100000"/>
            </a:pPr>
            <a:endParaRPr lang="hu-HU" sz="2400" b="1">
              <a:latin typeface="Times New Roman" pitchFamily="18" charset="0"/>
              <a:cs typeface="Times New Roman" pitchFamily="18" charset="0"/>
            </a:endParaRPr>
          </a:p>
          <a:p>
            <a:pPr>
              <a:lnSpc>
                <a:spcPct val="93000"/>
              </a:lnSpc>
              <a:buClr>
                <a:srgbClr val="000000"/>
              </a:buClr>
              <a:buSzPct val="100000"/>
            </a:pPr>
            <a:r>
              <a:rPr lang="en-GB" sz="2400" b="1">
                <a:latin typeface="Times New Roman" pitchFamily="18" charset="0"/>
                <a:cs typeface="Times New Roman" pitchFamily="18" charset="0"/>
              </a:rPr>
              <a:t>Hazardous substances</a:t>
            </a:r>
          </a:p>
          <a:p>
            <a:pPr>
              <a:lnSpc>
                <a:spcPct val="93000"/>
              </a:lnSpc>
              <a:buClr>
                <a:srgbClr val="000000"/>
              </a:buClr>
              <a:buSzPct val="100000"/>
              <a:buFont typeface="Arial" charset="0"/>
              <a:buChar char="•"/>
            </a:pPr>
            <a:r>
              <a:rPr lang="en-GB" sz="2400" b="1">
                <a:latin typeface="Times New Roman" pitchFamily="18" charset="0"/>
                <a:cs typeface="Times New Roman" pitchFamily="18" charset="0"/>
              </a:rPr>
              <a:t> unsufficient pre-treatment</a:t>
            </a:r>
          </a:p>
          <a:p>
            <a:pPr>
              <a:lnSpc>
                <a:spcPct val="93000"/>
              </a:lnSpc>
              <a:buClr>
                <a:srgbClr val="000000"/>
              </a:buClr>
              <a:buSzPct val="100000"/>
              <a:buFont typeface="Arial" charset="0"/>
              <a:buChar char="•"/>
            </a:pPr>
            <a:r>
              <a:rPr lang="en-GB" sz="2400" b="1">
                <a:latin typeface="Times New Roman" pitchFamily="18" charset="0"/>
                <a:cs typeface="Times New Roman" pitchFamily="18" charset="0"/>
              </a:rPr>
              <a:t> historical pollution</a:t>
            </a:r>
          </a:p>
          <a:p>
            <a:pPr>
              <a:lnSpc>
                <a:spcPct val="93000"/>
              </a:lnSpc>
              <a:buClr>
                <a:srgbClr val="000000"/>
              </a:buClr>
              <a:buSzPct val="100000"/>
              <a:buFont typeface="Arial" charset="0"/>
              <a:buChar char="•"/>
            </a:pPr>
            <a:r>
              <a:rPr lang="en-GB" sz="2400" b="1">
                <a:latin typeface="Times New Roman" pitchFamily="18" charset="0"/>
                <a:cs typeface="Times New Roman" pitchFamily="18" charset="0"/>
              </a:rPr>
              <a:t> bad agricultural practice</a:t>
            </a:r>
          </a:p>
          <a:p>
            <a:pPr>
              <a:lnSpc>
                <a:spcPct val="93000"/>
              </a:lnSpc>
              <a:buClr>
                <a:srgbClr val="000000"/>
              </a:buClr>
              <a:buSzPct val="100000"/>
            </a:pPr>
            <a:endParaRPr lang="hu-HU" sz="2000" b="1">
              <a:latin typeface="Times New Roman" pitchFamily="18" charset="0"/>
              <a:cs typeface="Times New Roman" pitchFamily="18" charset="0"/>
            </a:endParaRPr>
          </a:p>
          <a:p>
            <a:pPr>
              <a:lnSpc>
                <a:spcPct val="93000"/>
              </a:lnSpc>
              <a:buClr>
                <a:srgbClr val="000000"/>
              </a:buClr>
              <a:buSzPct val="100000"/>
            </a:pPr>
            <a:endParaRPr lang="en-GB" sz="2400" b="1">
              <a:latin typeface="Times New Roman" pitchFamily="18" charset="0"/>
              <a:cs typeface="Times New Roman" pitchFamily="18" charset="0"/>
            </a:endParaRPr>
          </a:p>
          <a:p>
            <a:pPr>
              <a:lnSpc>
                <a:spcPct val="93000"/>
              </a:lnSpc>
              <a:buClr>
                <a:srgbClr val="000000"/>
              </a:buClr>
              <a:buSzPct val="100000"/>
            </a:pPr>
            <a:endParaRPr lang="en-GB" sz="2400" b="1">
              <a:latin typeface="Times New Roman" pitchFamily="18" charset="0"/>
              <a:cs typeface="Times New Roman" pitchFamily="18" charset="0"/>
            </a:endParaRPr>
          </a:p>
          <a:p>
            <a:pPr>
              <a:lnSpc>
                <a:spcPct val="93000"/>
              </a:lnSpc>
              <a:buClr>
                <a:srgbClr val="000000"/>
              </a:buClr>
              <a:buSzPct val="100000"/>
              <a:buFont typeface="Arial" charset="0"/>
              <a:buNone/>
            </a:pPr>
            <a:endParaRPr lang="hu-HU" sz="3200" b="1">
              <a:solidFill>
                <a:schemeClr val="accent2"/>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églalap 1"/>
          <p:cNvSpPr>
            <a:spLocks noChangeArrowheads="1"/>
          </p:cNvSpPr>
          <p:nvPr/>
        </p:nvSpPr>
        <p:spPr bwMode="auto">
          <a:xfrm>
            <a:off x="1403350" y="2060575"/>
            <a:ext cx="7345363" cy="4524375"/>
          </a:xfrm>
          <a:prstGeom prst="rect">
            <a:avLst/>
          </a:prstGeom>
          <a:noFill/>
          <a:ln w="9525">
            <a:noFill/>
            <a:miter lim="800000"/>
            <a:headEnd/>
            <a:tailEnd/>
          </a:ln>
        </p:spPr>
        <p:txBody>
          <a:bodyPr>
            <a:spAutoFit/>
          </a:bodyPr>
          <a:lstStyle/>
          <a:p>
            <a:pPr lvl="1" algn="just">
              <a:buFont typeface="Arial" charset="0"/>
              <a:buChar char="•"/>
            </a:pPr>
            <a:r>
              <a:rPr lang="hu-HU" sz="2000"/>
              <a:t> </a:t>
            </a:r>
            <a:r>
              <a:rPr lang="en-GB" sz="2000"/>
              <a:t>fundamental ingredient of our biological life (healthy and safe drinking water and food supply), </a:t>
            </a:r>
          </a:p>
          <a:p>
            <a:pPr lvl="1" algn="just">
              <a:buFont typeface="Arial" charset="0"/>
              <a:buChar char="•"/>
            </a:pPr>
            <a:r>
              <a:rPr lang="en-GB" sz="2000"/>
              <a:t> secures water related ecology (nature conservation, ecological services)</a:t>
            </a:r>
          </a:p>
          <a:p>
            <a:pPr lvl="1" algn="just">
              <a:buFont typeface="Arial" charset="0"/>
              <a:buChar char="•"/>
            </a:pPr>
            <a:r>
              <a:rPr lang="en-GB" sz="2000"/>
              <a:t> basic  for agriculture and forestry</a:t>
            </a:r>
          </a:p>
          <a:p>
            <a:pPr lvl="1" algn="just">
              <a:buFont typeface="Arial" charset="0"/>
              <a:buChar char="•"/>
            </a:pPr>
            <a:r>
              <a:rPr lang="en-GB" sz="2000"/>
              <a:t> environmental precondition for several industrial and service activities</a:t>
            </a:r>
          </a:p>
          <a:p>
            <a:pPr lvl="1" algn="just">
              <a:buFont typeface="Arial" charset="0"/>
              <a:buChar char="•"/>
            </a:pPr>
            <a:r>
              <a:rPr lang="en-GB" sz="2000"/>
              <a:t> in some countries it is an environment safety factor and a renewable source of energy</a:t>
            </a:r>
            <a:endParaRPr lang="en-GB"/>
          </a:p>
          <a:p>
            <a:endParaRPr lang="en-GB"/>
          </a:p>
          <a:p>
            <a:r>
              <a:rPr lang="en-GB" b="1"/>
              <a:t>Protection and utilization of water resources and adaptation of sustainable water manag</a:t>
            </a:r>
            <a:r>
              <a:rPr lang="hu-HU" b="1"/>
              <a:t>e</a:t>
            </a:r>
            <a:r>
              <a:rPr lang="en-GB" b="1"/>
              <a:t>ment response strategies, reduction of pollution have become a crucial factor in sustainable development at local, regional, national and global level</a:t>
            </a:r>
          </a:p>
          <a:p>
            <a:endParaRPr lang="hu-HU"/>
          </a:p>
        </p:txBody>
      </p:sp>
      <p:sp>
        <p:nvSpPr>
          <p:cNvPr id="5123" name="Szövegdoboz 2"/>
          <p:cNvSpPr txBox="1">
            <a:spLocks noChangeArrowheads="1"/>
          </p:cNvSpPr>
          <p:nvPr/>
        </p:nvSpPr>
        <p:spPr bwMode="auto">
          <a:xfrm>
            <a:off x="1331913" y="1125538"/>
            <a:ext cx="7561262" cy="830262"/>
          </a:xfrm>
          <a:prstGeom prst="rect">
            <a:avLst/>
          </a:prstGeom>
          <a:noFill/>
          <a:ln w="9525">
            <a:noFill/>
            <a:miter lim="800000"/>
            <a:headEnd/>
            <a:tailEnd/>
          </a:ln>
        </p:spPr>
        <p:txBody>
          <a:bodyPr>
            <a:spAutoFit/>
          </a:bodyPr>
          <a:lstStyle/>
          <a:p>
            <a:pPr algn="ctr"/>
            <a:r>
              <a:rPr lang="en-GB" sz="2400" b="1"/>
              <a:t>Water is a natural resource of strategic importance from social, environmental and economic aspects</a:t>
            </a:r>
          </a:p>
        </p:txBody>
      </p:sp>
      <p:pic>
        <p:nvPicPr>
          <p:cNvPr id="5124" name="Picture 4"/>
          <p:cNvPicPr>
            <a:picLocks noChangeAspect="1" noChangeArrowheads="1"/>
          </p:cNvPicPr>
          <p:nvPr/>
        </p:nvPicPr>
        <p:blipFill>
          <a:blip r:embed="rId2" cstate="print"/>
          <a:srcRect/>
          <a:stretch>
            <a:fillRect/>
          </a:stretch>
        </p:blipFill>
        <p:spPr bwMode="auto">
          <a:xfrm>
            <a:off x="0" y="0"/>
            <a:ext cx="1116013" cy="6858000"/>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descr="DRBMPmaps_all_Page_20"/>
          <p:cNvSpPr>
            <a:spLocks noGrp="1" noChangeAspect="1" noChangeArrowheads="1"/>
          </p:cNvSpPr>
          <p:nvPr isPhoto="1"/>
        </p:nvSpPr>
        <p:spPr bwMode="auto">
          <a:xfrm>
            <a:off x="0" y="6350"/>
            <a:ext cx="9144000" cy="6845300"/>
          </a:xfrm>
          <a:prstGeom prst="rect">
            <a:avLst/>
          </a:prstGeom>
          <a:blipFill dpi="0" rotWithShape="1">
            <a:blip r:embed="rId3" cstate="print"/>
            <a:srcRect/>
            <a:stretch>
              <a:fillRect/>
            </a:stretch>
          </a:blipFill>
          <a:ln w="9525">
            <a:solidFill>
              <a:schemeClr val="tx1"/>
            </a:solidFill>
            <a:miter lim="800000"/>
            <a:headEnd/>
            <a:tailEnd/>
          </a:ln>
        </p:spPr>
        <p:txBody>
          <a:bodyPr/>
          <a:lstStyle/>
          <a:p>
            <a:endParaRPr lang="en-US" sz="2800">
              <a:ea typeface="MS PGothic" pitchFamily="34" charset="-128"/>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971550" y="1916113"/>
            <a:ext cx="7200900" cy="4535487"/>
          </a:xfrm>
          <a:prstGeom prst="rect">
            <a:avLst/>
          </a:prstGeom>
          <a:noFill/>
          <a:ln w="9525">
            <a:noFill/>
            <a:miter lim="800000"/>
            <a:headEnd/>
            <a:tailEnd/>
          </a:ln>
          <a:effectLst/>
        </p:spPr>
        <p:txBody>
          <a:bodyPr/>
          <a:lstStyle/>
          <a:p>
            <a:pPr marL="342900" indent="-342900" algn="just">
              <a:spcBef>
                <a:spcPct val="20000"/>
              </a:spcBef>
              <a:buClr>
                <a:schemeClr val="hlink"/>
              </a:buClr>
              <a:buSzPct val="120000"/>
              <a:defRPr/>
            </a:pPr>
            <a:r>
              <a:rPr lang="en-GB" sz="2400" i="1" dirty="0">
                <a:solidFill>
                  <a:srgbClr val="33CC33"/>
                </a:solidFill>
                <a:effectLst>
                  <a:outerShdw blurRad="38100" dist="38100" dir="2700000" algn="tl">
                    <a:srgbClr val="000000"/>
                  </a:outerShdw>
                </a:effectLst>
                <a:latin typeface="Arial" pitchFamily="34" charset="0"/>
                <a:cs typeface="Arial" pitchFamily="34" charset="0"/>
              </a:rPr>
              <a:t>	</a:t>
            </a:r>
            <a:endParaRPr lang="en-GB" sz="2400" b="1" i="1" dirty="0">
              <a:solidFill>
                <a:srgbClr val="33CC33"/>
              </a:solidFill>
              <a:effectLst>
                <a:outerShdw blurRad="38100" dist="38100" dir="2700000" algn="tl">
                  <a:srgbClr val="000000"/>
                </a:outerShdw>
              </a:effectLst>
              <a:latin typeface="Times New Roman" pitchFamily="18" charset="0"/>
              <a:cs typeface="Arial" pitchFamily="34" charset="0"/>
            </a:endParaRPr>
          </a:p>
          <a:p>
            <a:pPr marL="457200" indent="-457200">
              <a:lnSpc>
                <a:spcPct val="93000"/>
              </a:lnSpc>
              <a:buClr>
                <a:srgbClr val="000000"/>
              </a:buClr>
              <a:buSzPct val="100000"/>
              <a:buFont typeface="Arial" pitchFamily="34" charset="0"/>
              <a:buChar char="•"/>
              <a:defRPr/>
            </a:pPr>
            <a:r>
              <a:rPr lang="en-GB" sz="2400" b="1" dirty="0">
                <a:latin typeface="Times New Roman" pitchFamily="18" charset="0"/>
                <a:cs typeface="Times New Roman" pitchFamily="18" charset="0"/>
              </a:rPr>
              <a:t>The whole Hungarian Danube section is part of the </a:t>
            </a:r>
            <a:r>
              <a:rPr lang="en-GB" sz="2400" b="1" dirty="0" err="1">
                <a:latin typeface="Times New Roman" pitchFamily="18" charset="0"/>
                <a:cs typeface="Times New Roman" pitchFamily="18" charset="0"/>
              </a:rPr>
              <a:t>Natura</a:t>
            </a:r>
            <a:r>
              <a:rPr lang="en-GB" sz="2400" b="1" dirty="0">
                <a:latin typeface="Times New Roman" pitchFamily="18" charset="0"/>
                <a:cs typeface="Times New Roman" pitchFamily="18" charset="0"/>
              </a:rPr>
              <a:t> 2000 network</a:t>
            </a:r>
          </a:p>
          <a:p>
            <a:pPr marL="457200" indent="-457200">
              <a:lnSpc>
                <a:spcPct val="93000"/>
              </a:lnSpc>
              <a:buClr>
                <a:srgbClr val="000000"/>
              </a:buClr>
              <a:buSzPct val="100000"/>
              <a:buFont typeface="Arial" pitchFamily="34" charset="0"/>
              <a:buChar char="•"/>
              <a:defRPr/>
            </a:pPr>
            <a:r>
              <a:rPr lang="en-GB" sz="2400" b="1" dirty="0">
                <a:latin typeface="Times New Roman" pitchFamily="18" charset="0"/>
                <a:cs typeface="Times New Roman" pitchFamily="18" charset="0"/>
              </a:rPr>
              <a:t>Many endemic species and valuable habitats are living in the river and the connected areas</a:t>
            </a:r>
          </a:p>
          <a:p>
            <a:pPr marL="457200" indent="-457200">
              <a:lnSpc>
                <a:spcPct val="93000"/>
              </a:lnSpc>
              <a:buClr>
                <a:srgbClr val="000000"/>
              </a:buClr>
              <a:buSzPct val="100000"/>
              <a:buFont typeface="Arial" pitchFamily="34" charset="0"/>
              <a:buChar char="•"/>
              <a:defRPr/>
            </a:pPr>
            <a:r>
              <a:rPr lang="en-GB" sz="2400" b="1" dirty="0">
                <a:latin typeface="Times New Roman" pitchFamily="18" charset="0"/>
                <a:cs typeface="Times New Roman" pitchFamily="18" charset="0"/>
              </a:rPr>
              <a:t>Planning of projects, assessment and consultation have not always been carried out in an integrated way</a:t>
            </a:r>
          </a:p>
          <a:p>
            <a:pPr marL="457200" indent="-457200">
              <a:lnSpc>
                <a:spcPct val="93000"/>
              </a:lnSpc>
              <a:buClr>
                <a:srgbClr val="000000"/>
              </a:buClr>
              <a:buSzPct val="100000"/>
              <a:buFont typeface="Arial" pitchFamily="34" charset="0"/>
              <a:buChar char="•"/>
              <a:defRPr/>
            </a:pPr>
            <a:r>
              <a:rPr lang="en-GB" sz="2400" b="1" dirty="0">
                <a:latin typeface="Times New Roman" pitchFamily="18" charset="0"/>
                <a:cs typeface="Times New Roman" pitchFamily="18" charset="0"/>
              </a:rPr>
              <a:t>Conflicts due to infrastructure development and riverbed modification, intensified traffic on rivers causing disturbance of waterfowl/fish and wave effects … </a:t>
            </a:r>
          </a:p>
          <a:p>
            <a:pPr marL="342900" indent="-342900">
              <a:spcBef>
                <a:spcPct val="20000"/>
              </a:spcBef>
              <a:buClr>
                <a:schemeClr val="hlink"/>
              </a:buClr>
              <a:buSzPct val="120000"/>
              <a:buFontTx/>
              <a:buChar char="•"/>
              <a:defRPr/>
            </a:pPr>
            <a:endParaRPr lang="en-GB" sz="2400" b="1" dirty="0">
              <a:solidFill>
                <a:schemeClr val="bg2"/>
              </a:solidFill>
              <a:latin typeface="Times New Roman" pitchFamily="18" charset="0"/>
              <a:cs typeface="Arial" pitchFamily="34" charset="0"/>
            </a:endParaRPr>
          </a:p>
          <a:p>
            <a:pPr marL="342900" indent="-342900">
              <a:spcBef>
                <a:spcPct val="20000"/>
              </a:spcBef>
              <a:buClr>
                <a:schemeClr val="hlink"/>
              </a:buClr>
              <a:buSzPct val="120000"/>
              <a:defRPr/>
            </a:pPr>
            <a:r>
              <a:rPr lang="en-GB" sz="2400" i="1" dirty="0">
                <a:solidFill>
                  <a:srgbClr val="33CC33"/>
                </a:solidFill>
                <a:effectLst>
                  <a:outerShdw blurRad="38100" dist="38100" dir="2700000" algn="tl">
                    <a:srgbClr val="000000"/>
                  </a:outerShdw>
                </a:effectLst>
                <a:latin typeface="Arial" pitchFamily="34" charset="0"/>
                <a:cs typeface="Arial" pitchFamily="34" charset="0"/>
              </a:rPr>
              <a:t>	</a:t>
            </a:r>
            <a:endParaRPr lang="en-GB" sz="2400" dirty="0">
              <a:effectLst>
                <a:outerShdw blurRad="38100" dist="38100" dir="2700000" algn="tl">
                  <a:srgbClr val="000000"/>
                </a:outerShdw>
              </a:effectLst>
              <a:latin typeface="Arial" pitchFamily="34" charset="0"/>
              <a:cs typeface="Arial" pitchFamily="34" charset="0"/>
            </a:endParaRPr>
          </a:p>
        </p:txBody>
      </p:sp>
      <p:sp>
        <p:nvSpPr>
          <p:cNvPr id="2053" name="Rectangle 5"/>
          <p:cNvSpPr>
            <a:spLocks noChangeArrowheads="1"/>
          </p:cNvSpPr>
          <p:nvPr/>
        </p:nvSpPr>
        <p:spPr bwMode="auto">
          <a:xfrm>
            <a:off x="323850" y="1052513"/>
            <a:ext cx="8532813" cy="1017587"/>
          </a:xfrm>
          <a:prstGeom prst="rect">
            <a:avLst/>
          </a:prstGeom>
          <a:noFill/>
          <a:ln w="9525">
            <a:noFill/>
            <a:miter lim="800000"/>
            <a:headEnd/>
            <a:tailEnd/>
          </a:ln>
          <a:effectLst/>
        </p:spPr>
        <p:txBody>
          <a:bodyPr anchor="ctr"/>
          <a:lstStyle/>
          <a:p>
            <a:pPr algn="ctr">
              <a:defRPr/>
            </a:pPr>
            <a:r>
              <a:rPr lang="hu-HU" sz="2800" b="1" dirty="0" err="1">
                <a:effectLst>
                  <a:outerShdw blurRad="38100" dist="38100" dir="2700000" algn="tl">
                    <a:srgbClr val="FFFFFF"/>
                  </a:outerShdw>
                </a:effectLst>
                <a:latin typeface="Times New Roman" pitchFamily="18" charset="0"/>
                <a:cs typeface="Arial" pitchFamily="34" charset="0"/>
              </a:rPr>
              <a:t>Natural</a:t>
            </a:r>
            <a:r>
              <a:rPr lang="hu-HU" sz="2800" b="1" dirty="0">
                <a:effectLst>
                  <a:outerShdw blurRad="38100" dist="38100" dir="2700000" algn="tl">
                    <a:srgbClr val="FFFFFF"/>
                  </a:outerShdw>
                </a:effectLst>
                <a:latin typeface="Times New Roman" pitchFamily="18" charset="0"/>
                <a:cs typeface="Arial" pitchFamily="34" charset="0"/>
              </a:rPr>
              <a:t> </a:t>
            </a:r>
            <a:r>
              <a:rPr lang="hu-HU" sz="2800" b="1" dirty="0" err="1">
                <a:effectLst>
                  <a:outerShdw blurRad="38100" dist="38100" dir="2700000" algn="tl">
                    <a:srgbClr val="FFFFFF"/>
                  </a:outerShdw>
                </a:effectLst>
                <a:latin typeface="Times New Roman" pitchFamily="18" charset="0"/>
                <a:cs typeface="Arial" pitchFamily="34" charset="0"/>
              </a:rPr>
              <a:t>values</a:t>
            </a:r>
            <a:r>
              <a:rPr lang="hu-HU" sz="2800" b="1" dirty="0">
                <a:effectLst>
                  <a:outerShdw blurRad="38100" dist="38100" dir="2700000" algn="tl">
                    <a:srgbClr val="FFFFFF"/>
                  </a:outerShdw>
                </a:effectLst>
                <a:latin typeface="Times New Roman" pitchFamily="18" charset="0"/>
                <a:cs typeface="Arial" pitchFamily="34" charset="0"/>
              </a:rPr>
              <a:t> </a:t>
            </a:r>
            <a:r>
              <a:rPr lang="hu-HU" sz="2800" b="1" dirty="0" err="1">
                <a:effectLst>
                  <a:outerShdw blurRad="38100" dist="38100" dir="2700000" algn="tl">
                    <a:srgbClr val="FFFFFF"/>
                  </a:outerShdw>
                </a:effectLst>
                <a:latin typeface="Times New Roman" pitchFamily="18" charset="0"/>
                <a:cs typeface="Arial" pitchFamily="34" charset="0"/>
              </a:rPr>
              <a:t>along</a:t>
            </a:r>
            <a:r>
              <a:rPr lang="hu-HU" sz="2800" b="1" dirty="0">
                <a:effectLst>
                  <a:outerShdw blurRad="38100" dist="38100" dir="2700000" algn="tl">
                    <a:srgbClr val="FFFFFF"/>
                  </a:outerShdw>
                </a:effectLst>
                <a:latin typeface="Times New Roman" pitchFamily="18" charset="0"/>
                <a:cs typeface="Arial" pitchFamily="34" charset="0"/>
              </a:rPr>
              <a:t> </a:t>
            </a:r>
            <a:r>
              <a:rPr lang="hu-HU" sz="2800" b="1" dirty="0" err="1">
                <a:effectLst>
                  <a:outerShdw blurRad="38100" dist="38100" dir="2700000" algn="tl">
                    <a:srgbClr val="FFFFFF"/>
                  </a:outerShdw>
                </a:effectLst>
                <a:latin typeface="Times New Roman" pitchFamily="18" charset="0"/>
                <a:cs typeface="Arial" pitchFamily="34" charset="0"/>
              </a:rPr>
              <a:t>the</a:t>
            </a:r>
            <a:r>
              <a:rPr lang="hu-HU" sz="2800" b="1" dirty="0">
                <a:effectLst>
                  <a:outerShdw blurRad="38100" dist="38100" dir="2700000" algn="tl">
                    <a:srgbClr val="FFFFFF"/>
                  </a:outerShdw>
                </a:effectLst>
                <a:latin typeface="Times New Roman" pitchFamily="18" charset="0"/>
                <a:cs typeface="Arial" pitchFamily="34" charset="0"/>
              </a:rPr>
              <a:t> </a:t>
            </a:r>
            <a:r>
              <a:rPr lang="hu-HU" sz="2800" b="1" dirty="0" err="1">
                <a:effectLst>
                  <a:outerShdw blurRad="38100" dist="38100" dir="2700000" algn="tl">
                    <a:srgbClr val="FFFFFF"/>
                  </a:outerShdw>
                </a:effectLst>
                <a:latin typeface="Times New Roman" pitchFamily="18" charset="0"/>
                <a:cs typeface="Arial" pitchFamily="34" charset="0"/>
              </a:rPr>
              <a:t>Danube</a:t>
            </a:r>
            <a:endParaRPr lang="de-DE" sz="2800" b="1" dirty="0">
              <a:effectLst>
                <a:outerShdw blurRad="38100" dist="38100" dir="2700000" algn="tl">
                  <a:srgbClr val="FFFFFF"/>
                </a:outerShdw>
              </a:effectLst>
              <a:latin typeface="Times New Roman" pitchFamily="18" charset="0"/>
              <a:cs typeface="Arial"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srcRect/>
          <a:stretch>
            <a:fillRect/>
          </a:stretch>
        </p:blipFill>
        <p:spPr bwMode="auto">
          <a:xfrm>
            <a:off x="250825" y="333375"/>
            <a:ext cx="8634413" cy="6315075"/>
          </a:xfrm>
          <a:prstGeom prst="rect">
            <a:avLst/>
          </a:prstGeom>
          <a:noFill/>
          <a:ln w="9525">
            <a:noFill/>
            <a:miter lim="800000"/>
            <a:headEnd/>
            <a:tailEnd/>
          </a:ln>
        </p:spPr>
      </p:pic>
      <p:pic>
        <p:nvPicPr>
          <p:cNvPr id="27651" name="Obrázok 1"/>
          <p:cNvPicPr>
            <a:picLocks noChangeAspect="1" noChangeArrowheads="1"/>
          </p:cNvPicPr>
          <p:nvPr/>
        </p:nvPicPr>
        <p:blipFill>
          <a:blip r:embed="rId3" cstate="print"/>
          <a:srcRect l="22435" t="21143" r="22502" b="46510"/>
          <a:stretch>
            <a:fillRect/>
          </a:stretch>
        </p:blipFill>
        <p:spPr bwMode="auto">
          <a:xfrm>
            <a:off x="7308850" y="0"/>
            <a:ext cx="1835150" cy="86360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
          <p:cNvSpPr>
            <a:spLocks noChangeArrowheads="1"/>
          </p:cNvSpPr>
          <p:nvPr/>
        </p:nvSpPr>
        <p:spPr bwMode="auto">
          <a:xfrm>
            <a:off x="611188" y="2195513"/>
            <a:ext cx="8010525" cy="3825875"/>
          </a:xfrm>
          <a:prstGeom prst="rect">
            <a:avLst/>
          </a:prstGeom>
          <a:noFill/>
          <a:ln w="9525">
            <a:noFill/>
            <a:miter lim="800000"/>
            <a:headEnd/>
            <a:tailEnd/>
          </a:ln>
        </p:spPr>
        <p:txBody>
          <a:bodyPr/>
          <a:lstStyle/>
          <a:p>
            <a:pPr marL="342900" indent="-342900" algn="just">
              <a:lnSpc>
                <a:spcPct val="80000"/>
              </a:lnSpc>
              <a:spcBef>
                <a:spcPct val="25000"/>
              </a:spcBef>
              <a:buClr>
                <a:schemeClr val="bg2"/>
              </a:buClr>
            </a:pPr>
            <a:r>
              <a:rPr lang="en-GB" sz="2400" b="1">
                <a:latin typeface="Times New Roman" pitchFamily="18" charset="0"/>
              </a:rPr>
              <a:t>Water Framework Directive</a:t>
            </a:r>
          </a:p>
          <a:p>
            <a:pPr marL="742950" lvl="1" indent="-285750" algn="just">
              <a:lnSpc>
                <a:spcPct val="80000"/>
              </a:lnSpc>
              <a:spcBef>
                <a:spcPct val="25000"/>
              </a:spcBef>
              <a:buClr>
                <a:schemeClr val="bg2"/>
              </a:buClr>
            </a:pPr>
            <a:r>
              <a:rPr lang="en-GB" sz="2400" b="1">
                <a:latin typeface="Times New Roman" pitchFamily="18" charset="0"/>
              </a:rPr>
              <a:t>    	</a:t>
            </a:r>
            <a:r>
              <a:rPr lang="en-GB" sz="2000" b="1">
                <a:latin typeface="Times New Roman" pitchFamily="18" charset="0"/>
              </a:rPr>
              <a:t>No deterioration for all water bodies, also relevant for 	water dependant protected areas (floodplains, wetlands, delta), 	tests for new modifications, polluter pays, public participation)</a:t>
            </a:r>
          </a:p>
          <a:p>
            <a:pPr marL="342900" indent="-342900" algn="just">
              <a:lnSpc>
                <a:spcPct val="80000"/>
              </a:lnSpc>
              <a:spcBef>
                <a:spcPct val="25000"/>
              </a:spcBef>
              <a:buClr>
                <a:schemeClr val="bg2"/>
              </a:buClr>
            </a:pPr>
            <a:r>
              <a:rPr lang="en-GB" sz="2400" b="1">
                <a:latin typeface="Times New Roman" pitchFamily="18" charset="0"/>
              </a:rPr>
              <a:t>Birds and Habitat Directives</a:t>
            </a:r>
          </a:p>
          <a:p>
            <a:pPr marL="742950" lvl="1" indent="-285750" algn="just">
              <a:lnSpc>
                <a:spcPct val="80000"/>
              </a:lnSpc>
              <a:spcBef>
                <a:spcPct val="25000"/>
              </a:spcBef>
              <a:buClr>
                <a:schemeClr val="bg2"/>
              </a:buClr>
            </a:pPr>
            <a:r>
              <a:rPr lang="en-GB" sz="2000" b="1">
                <a:latin typeface="Times New Roman" pitchFamily="18" charset="0"/>
              </a:rPr>
              <a:t>		Habitats and species affected</a:t>
            </a:r>
          </a:p>
          <a:p>
            <a:pPr marL="342900" indent="-342900" algn="just">
              <a:lnSpc>
                <a:spcPct val="80000"/>
              </a:lnSpc>
              <a:spcBef>
                <a:spcPct val="25000"/>
              </a:spcBef>
              <a:buClr>
                <a:schemeClr val="bg2"/>
              </a:buClr>
            </a:pPr>
            <a:r>
              <a:rPr lang="en-GB" sz="2400" b="1">
                <a:latin typeface="Times New Roman" pitchFamily="18" charset="0"/>
              </a:rPr>
              <a:t>SEA/EIA directives</a:t>
            </a:r>
          </a:p>
          <a:p>
            <a:pPr marL="342900" indent="-342900" algn="just">
              <a:lnSpc>
                <a:spcPct val="80000"/>
              </a:lnSpc>
              <a:spcBef>
                <a:spcPct val="25000"/>
              </a:spcBef>
              <a:buClr>
                <a:schemeClr val="bg2"/>
              </a:buClr>
            </a:pPr>
            <a:r>
              <a:rPr lang="en-GB" sz="2400" b="1">
                <a:latin typeface="Times New Roman" pitchFamily="18" charset="0"/>
              </a:rPr>
              <a:t>Conventions </a:t>
            </a:r>
          </a:p>
          <a:p>
            <a:pPr marL="342900" indent="-342900" algn="just">
              <a:lnSpc>
                <a:spcPct val="80000"/>
              </a:lnSpc>
              <a:spcBef>
                <a:spcPct val="25000"/>
              </a:spcBef>
              <a:buClr>
                <a:schemeClr val="bg2"/>
              </a:buClr>
            </a:pPr>
            <a:r>
              <a:rPr lang="en-GB" sz="2400" b="1">
                <a:latin typeface="Times New Roman" pitchFamily="18" charset="0"/>
              </a:rPr>
              <a:t>		</a:t>
            </a:r>
            <a:r>
              <a:rPr lang="en-GB" sz="2000" b="1">
                <a:latin typeface="Times New Roman" pitchFamily="18" charset="0"/>
              </a:rPr>
              <a:t>Danube River Protection Convention </a:t>
            </a:r>
          </a:p>
          <a:p>
            <a:pPr marL="342900" indent="-342900" algn="just">
              <a:lnSpc>
                <a:spcPct val="80000"/>
              </a:lnSpc>
              <a:buClr>
                <a:schemeClr val="bg2"/>
              </a:buClr>
            </a:pPr>
            <a:r>
              <a:rPr lang="en-GB" sz="2000" b="1">
                <a:latin typeface="Times New Roman" pitchFamily="18" charset="0"/>
              </a:rPr>
              <a:t>		Bern Convention </a:t>
            </a:r>
          </a:p>
          <a:p>
            <a:pPr marL="342900" indent="-342900" algn="just">
              <a:lnSpc>
                <a:spcPct val="80000"/>
              </a:lnSpc>
              <a:buClr>
                <a:schemeClr val="bg2"/>
              </a:buClr>
            </a:pPr>
            <a:r>
              <a:rPr lang="en-GB" sz="2000" b="1">
                <a:latin typeface="Times New Roman" pitchFamily="18" charset="0"/>
              </a:rPr>
              <a:t>		Ramsar Convention </a:t>
            </a:r>
          </a:p>
          <a:p>
            <a:pPr marL="342900" indent="-342900" algn="just">
              <a:lnSpc>
                <a:spcPct val="80000"/>
              </a:lnSpc>
              <a:buClr>
                <a:schemeClr val="bg2"/>
              </a:buClr>
            </a:pPr>
            <a:r>
              <a:rPr lang="en-GB" sz="2000" b="1">
                <a:latin typeface="Times New Roman" pitchFamily="18" charset="0"/>
              </a:rPr>
              <a:t>		Espoo Convention </a:t>
            </a:r>
          </a:p>
          <a:p>
            <a:pPr marL="342900" indent="-342900" algn="just">
              <a:lnSpc>
                <a:spcPct val="80000"/>
              </a:lnSpc>
              <a:buClr>
                <a:schemeClr val="bg2"/>
              </a:buClr>
            </a:pPr>
            <a:r>
              <a:rPr lang="en-GB" sz="2000" b="1">
                <a:latin typeface="Times New Roman" pitchFamily="18" charset="0"/>
              </a:rPr>
              <a:t>		World Heritage Convention</a:t>
            </a:r>
          </a:p>
        </p:txBody>
      </p:sp>
      <p:sp>
        <p:nvSpPr>
          <p:cNvPr id="24581" name="Rectangle 5"/>
          <p:cNvSpPr>
            <a:spLocks noChangeArrowheads="1"/>
          </p:cNvSpPr>
          <p:nvPr/>
        </p:nvSpPr>
        <p:spPr bwMode="auto">
          <a:xfrm>
            <a:off x="250825" y="1125538"/>
            <a:ext cx="8532813" cy="1016000"/>
          </a:xfrm>
          <a:prstGeom prst="rect">
            <a:avLst/>
          </a:prstGeom>
          <a:noFill/>
          <a:ln w="9525">
            <a:noFill/>
            <a:miter lim="800000"/>
            <a:headEnd/>
            <a:tailEnd/>
          </a:ln>
          <a:effectLst/>
        </p:spPr>
        <p:txBody>
          <a:bodyPr anchor="ctr"/>
          <a:lstStyle/>
          <a:p>
            <a:pPr algn="ctr">
              <a:defRPr/>
            </a:pPr>
            <a:r>
              <a:rPr lang="en-GB" sz="2800" b="1" dirty="0">
                <a:effectLst>
                  <a:outerShdw blurRad="38100" dist="38100" dir="2700000" algn="tl">
                    <a:srgbClr val="FFFFFF"/>
                  </a:outerShdw>
                </a:effectLst>
                <a:latin typeface="Times New Roman" pitchFamily="18" charset="0"/>
                <a:cs typeface="Arial" pitchFamily="34" charset="0"/>
              </a:rPr>
              <a:t>Implementation of EU legislation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323528" y="980728"/>
            <a:ext cx="8594030" cy="1143000"/>
          </a:xfrm>
        </p:spPr>
        <p:txBody>
          <a:bodyPr/>
          <a:lstStyle/>
          <a:p>
            <a:r>
              <a:rPr lang="en-GB" sz="2400" b="1" dirty="0" smtClean="0">
                <a:latin typeface="Times New Roman" pitchFamily="18" charset="0"/>
                <a:cs typeface="Times New Roman" pitchFamily="18" charset="0"/>
              </a:rPr>
              <a:t>Ecological status &amp; ecological potential in the Danube River Basin </a:t>
            </a:r>
            <a:r>
              <a:rPr lang="en-GB" sz="1800" b="1" dirty="0" smtClean="0">
                <a:latin typeface="Times New Roman" pitchFamily="18" charset="0"/>
                <a:cs typeface="Times New Roman" pitchFamily="18" charset="0"/>
              </a:rPr>
              <a:t>(catchment areas &gt; 4,000 km</a:t>
            </a:r>
            <a:r>
              <a:rPr lang="en-GB" sz="1800" b="1" baseline="30000" dirty="0" smtClean="0">
                <a:latin typeface="Times New Roman" pitchFamily="18" charset="0"/>
                <a:cs typeface="Times New Roman" pitchFamily="18" charset="0"/>
              </a:rPr>
              <a:t>2</a:t>
            </a:r>
            <a:r>
              <a:rPr lang="en-GB" sz="1800" b="1" dirty="0" smtClean="0">
                <a:latin typeface="Times New Roman" pitchFamily="18" charset="0"/>
                <a:cs typeface="Times New Roman" pitchFamily="18" charset="0"/>
              </a:rPr>
              <a:t>)</a:t>
            </a:r>
            <a:r>
              <a:rPr lang="en-GB" sz="2400" b="1" dirty="0" smtClean="0">
                <a:latin typeface="Times New Roman" pitchFamily="18" charset="0"/>
                <a:cs typeface="Times New Roman" pitchFamily="18" charset="0"/>
              </a:rPr>
              <a:t> </a:t>
            </a:r>
          </a:p>
        </p:txBody>
      </p:sp>
      <p:pic>
        <p:nvPicPr>
          <p:cNvPr id="28675" name="Picture 3"/>
          <p:cNvPicPr>
            <a:picLocks noChangeAspect="1" noChangeArrowheads="1"/>
          </p:cNvPicPr>
          <p:nvPr/>
        </p:nvPicPr>
        <p:blipFill>
          <a:blip r:embed="rId2" cstate="print"/>
          <a:srcRect/>
          <a:stretch>
            <a:fillRect/>
          </a:stretch>
        </p:blipFill>
        <p:spPr bwMode="auto">
          <a:xfrm>
            <a:off x="3276600" y="2060575"/>
            <a:ext cx="5543550" cy="3328988"/>
          </a:xfrm>
          <a:prstGeom prst="rect">
            <a:avLst/>
          </a:prstGeom>
          <a:noFill/>
          <a:ln w="9525">
            <a:noFill/>
            <a:miter lim="800000"/>
            <a:headEnd/>
            <a:tailEnd/>
          </a:ln>
        </p:spPr>
      </p:pic>
      <p:sp>
        <p:nvSpPr>
          <p:cNvPr id="28676" name="Text Box 4"/>
          <p:cNvSpPr txBox="1">
            <a:spLocks noChangeArrowheads="1"/>
          </p:cNvSpPr>
          <p:nvPr/>
        </p:nvSpPr>
        <p:spPr bwMode="auto">
          <a:xfrm>
            <a:off x="3492500" y="5445125"/>
            <a:ext cx="5327650" cy="923330"/>
          </a:xfrm>
          <a:prstGeom prst="rect">
            <a:avLst/>
          </a:prstGeom>
          <a:noFill/>
          <a:ln w="9525">
            <a:noFill/>
            <a:miter lim="800000"/>
            <a:headEnd/>
            <a:tailEnd/>
          </a:ln>
        </p:spPr>
        <p:txBody>
          <a:bodyPr>
            <a:spAutoFit/>
          </a:bodyPr>
          <a:lstStyle/>
          <a:p>
            <a:pPr algn="r">
              <a:spcBef>
                <a:spcPct val="50000"/>
              </a:spcBef>
            </a:pPr>
            <a:r>
              <a:rPr lang="en-GB" i="1" dirty="0"/>
              <a:t>Ecological status and ecological potential for river water bodies in the DRBD indicated as length (km) and relation to total length of river water </a:t>
            </a:r>
            <a:r>
              <a:rPr lang="en-GB" i="1" dirty="0" smtClean="0"/>
              <a:t>bodies</a:t>
            </a:r>
            <a:endParaRPr lang="en-GB" i="1" dirty="0"/>
          </a:p>
        </p:txBody>
      </p:sp>
      <p:sp>
        <p:nvSpPr>
          <p:cNvPr id="28677" name="Text Box 5"/>
          <p:cNvSpPr txBox="1">
            <a:spLocks noChangeArrowheads="1"/>
          </p:cNvSpPr>
          <p:nvPr/>
        </p:nvSpPr>
        <p:spPr bwMode="auto">
          <a:xfrm>
            <a:off x="250825" y="2133600"/>
            <a:ext cx="3457575" cy="3970338"/>
          </a:xfrm>
          <a:prstGeom prst="rect">
            <a:avLst/>
          </a:prstGeom>
          <a:noFill/>
          <a:ln w="9525">
            <a:noFill/>
            <a:miter lim="800000"/>
            <a:headEnd/>
            <a:tailEnd/>
          </a:ln>
        </p:spPr>
        <p:txBody>
          <a:bodyPr>
            <a:spAutoFit/>
          </a:bodyPr>
          <a:lstStyle/>
          <a:p>
            <a:pPr>
              <a:spcBef>
                <a:spcPct val="50000"/>
              </a:spcBef>
              <a:buClr>
                <a:srgbClr val="3985AA"/>
              </a:buClr>
              <a:buFont typeface="Wingdings" pitchFamily="2" charset="2"/>
              <a:buNone/>
            </a:pPr>
            <a:r>
              <a:rPr lang="en-GB" sz="2400">
                <a:latin typeface="Times New Roman" pitchFamily="18" charset="0"/>
                <a:cs typeface="Times New Roman" pitchFamily="18" charset="0"/>
              </a:rPr>
              <a:t>In relation to total length of river water bodies</a:t>
            </a:r>
          </a:p>
          <a:p>
            <a:pPr marL="447675" lvl="1" indent="-268288">
              <a:spcBef>
                <a:spcPct val="50000"/>
              </a:spcBef>
              <a:buClr>
                <a:srgbClr val="3985AA"/>
              </a:buClr>
              <a:buFont typeface="Wingdings" pitchFamily="2" charset="2"/>
              <a:buChar char="§"/>
            </a:pPr>
            <a:r>
              <a:rPr lang="en-GB" sz="2400" b="1">
                <a:latin typeface="Times New Roman" pitchFamily="18" charset="0"/>
                <a:cs typeface="Times New Roman" pitchFamily="18" charset="0"/>
              </a:rPr>
              <a:t>22% </a:t>
            </a:r>
            <a:r>
              <a:rPr lang="en-GB" sz="2400">
                <a:latin typeface="Times New Roman" pitchFamily="18" charset="0"/>
                <a:cs typeface="Times New Roman" pitchFamily="18" charset="0"/>
              </a:rPr>
              <a:t>ecological status/potential </a:t>
            </a:r>
            <a:r>
              <a:rPr lang="en-GB" sz="2400" b="1">
                <a:latin typeface="Times New Roman" pitchFamily="18" charset="0"/>
                <a:cs typeface="Times New Roman" pitchFamily="18" charset="0"/>
              </a:rPr>
              <a:t>good or above</a:t>
            </a:r>
          </a:p>
          <a:p>
            <a:pPr marL="447675" lvl="1" indent="-268288">
              <a:spcBef>
                <a:spcPct val="50000"/>
              </a:spcBef>
              <a:buClr>
                <a:srgbClr val="3985AA"/>
              </a:buClr>
              <a:buFont typeface="Wingdings" pitchFamily="2" charset="2"/>
              <a:buChar char="§"/>
            </a:pPr>
            <a:r>
              <a:rPr lang="en-GB" sz="2400" b="1">
                <a:latin typeface="Times New Roman" pitchFamily="18" charset="0"/>
                <a:cs typeface="Times New Roman" pitchFamily="18" charset="0"/>
              </a:rPr>
              <a:t>53%</a:t>
            </a:r>
            <a:r>
              <a:rPr lang="en-GB" sz="2400">
                <a:latin typeface="Times New Roman" pitchFamily="18" charset="0"/>
                <a:cs typeface="Times New Roman" pitchFamily="18" charset="0"/>
              </a:rPr>
              <a:t> ecological status/potential </a:t>
            </a:r>
            <a:r>
              <a:rPr lang="en-GB" sz="2400" b="1">
                <a:latin typeface="Times New Roman" pitchFamily="18" charset="0"/>
                <a:cs typeface="Times New Roman" pitchFamily="18" charset="0"/>
              </a:rPr>
              <a:t>moderate or worse</a:t>
            </a:r>
            <a:endParaRPr lang="en-GB" sz="2400">
              <a:latin typeface="Times New Roman" pitchFamily="18" charset="0"/>
              <a:cs typeface="Times New Roman" pitchFamily="18" charset="0"/>
            </a:endParaRPr>
          </a:p>
          <a:p>
            <a:pPr marL="447675" lvl="1" indent="-268288">
              <a:spcBef>
                <a:spcPct val="50000"/>
              </a:spcBef>
              <a:buClr>
                <a:srgbClr val="3985AA"/>
              </a:buClr>
              <a:buFont typeface="Wingdings" pitchFamily="2" charset="2"/>
              <a:buChar char="§"/>
            </a:pPr>
            <a:r>
              <a:rPr lang="en-GB" sz="2400">
                <a:latin typeface="Times New Roman" pitchFamily="18" charset="0"/>
                <a:cs typeface="Times New Roman" pitchFamily="18" charset="0"/>
              </a:rPr>
              <a:t>25% no data</a:t>
            </a:r>
            <a:endParaRPr lang="en-GB" sz="2400" b="1">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ten-danube-comflict copy2"/>
          <p:cNvPicPr>
            <a:picLocks noChangeAspect="1" noChangeArrowheads="1"/>
          </p:cNvPicPr>
          <p:nvPr/>
        </p:nvPicPr>
        <p:blipFill>
          <a:blip r:embed="rId3" cstate="print"/>
          <a:srcRect b="22188"/>
          <a:stretch>
            <a:fillRect/>
          </a:stretch>
        </p:blipFill>
        <p:spPr bwMode="auto">
          <a:xfrm>
            <a:off x="877888" y="1371600"/>
            <a:ext cx="7439025" cy="3657600"/>
          </a:xfrm>
          <a:prstGeom prst="rect">
            <a:avLst/>
          </a:prstGeom>
          <a:noFill/>
          <a:ln w="9525">
            <a:noFill/>
            <a:miter lim="800000"/>
            <a:headEnd/>
            <a:tailEnd/>
          </a:ln>
        </p:spPr>
      </p:pic>
      <p:sp>
        <p:nvSpPr>
          <p:cNvPr id="30723" name="Line 5"/>
          <p:cNvSpPr>
            <a:spLocks noChangeShapeType="1"/>
          </p:cNvSpPr>
          <p:nvPr/>
        </p:nvSpPr>
        <p:spPr bwMode="auto">
          <a:xfrm>
            <a:off x="381000" y="5410200"/>
            <a:ext cx="457200" cy="0"/>
          </a:xfrm>
          <a:prstGeom prst="line">
            <a:avLst/>
          </a:prstGeom>
          <a:noFill/>
          <a:ln w="76200">
            <a:solidFill>
              <a:srgbClr val="66FF33"/>
            </a:solidFill>
            <a:round/>
            <a:headEnd/>
            <a:tailEnd/>
          </a:ln>
        </p:spPr>
        <p:txBody>
          <a:bodyPr/>
          <a:lstStyle/>
          <a:p>
            <a:endParaRPr lang="hu-HU"/>
          </a:p>
        </p:txBody>
      </p:sp>
      <p:sp>
        <p:nvSpPr>
          <p:cNvPr id="30724" name="Text Box 6"/>
          <p:cNvSpPr txBox="1">
            <a:spLocks noChangeArrowheads="1"/>
          </p:cNvSpPr>
          <p:nvPr/>
        </p:nvSpPr>
        <p:spPr bwMode="auto">
          <a:xfrm>
            <a:off x="990600" y="5257800"/>
            <a:ext cx="4740275" cy="336550"/>
          </a:xfrm>
          <a:prstGeom prst="rect">
            <a:avLst/>
          </a:prstGeom>
          <a:noFill/>
          <a:ln w="9525">
            <a:noFill/>
            <a:miter lim="800000"/>
            <a:headEnd/>
            <a:tailEnd/>
          </a:ln>
        </p:spPr>
        <p:txBody>
          <a:bodyPr>
            <a:spAutoFit/>
          </a:bodyPr>
          <a:lstStyle/>
          <a:p>
            <a:r>
              <a:rPr lang="en-US" sz="1600" b="1">
                <a:latin typeface="Times New Roman" pitchFamily="18" charset="0"/>
              </a:rPr>
              <a:t>areas of high ecological value</a:t>
            </a:r>
          </a:p>
        </p:txBody>
      </p:sp>
      <p:grpSp>
        <p:nvGrpSpPr>
          <p:cNvPr id="30725" name="Group 7"/>
          <p:cNvGrpSpPr>
            <a:grpSpLocks/>
          </p:cNvGrpSpPr>
          <p:nvPr/>
        </p:nvGrpSpPr>
        <p:grpSpPr bwMode="auto">
          <a:xfrm>
            <a:off x="381000" y="5575300"/>
            <a:ext cx="6167438" cy="336550"/>
            <a:chOff x="864" y="3509"/>
            <a:chExt cx="3885" cy="212"/>
          </a:xfrm>
        </p:grpSpPr>
        <p:sp>
          <p:nvSpPr>
            <p:cNvPr id="30730" name="Line 8"/>
            <p:cNvSpPr>
              <a:spLocks noChangeShapeType="1"/>
            </p:cNvSpPr>
            <p:nvPr/>
          </p:nvSpPr>
          <p:spPr bwMode="auto">
            <a:xfrm>
              <a:off x="864" y="3621"/>
              <a:ext cx="288" cy="0"/>
            </a:xfrm>
            <a:prstGeom prst="line">
              <a:avLst/>
            </a:prstGeom>
            <a:noFill/>
            <a:ln w="57150">
              <a:solidFill>
                <a:srgbClr val="FF0000"/>
              </a:solidFill>
              <a:round/>
              <a:headEnd/>
              <a:tailEnd/>
            </a:ln>
          </p:spPr>
          <p:txBody>
            <a:bodyPr/>
            <a:lstStyle/>
            <a:p>
              <a:endParaRPr lang="hu-HU"/>
            </a:p>
          </p:txBody>
        </p:sp>
        <p:sp>
          <p:nvSpPr>
            <p:cNvPr id="30731" name="Rectangle 9"/>
            <p:cNvSpPr>
              <a:spLocks noChangeArrowheads="1"/>
            </p:cNvSpPr>
            <p:nvPr/>
          </p:nvSpPr>
          <p:spPr bwMode="auto">
            <a:xfrm>
              <a:off x="1248" y="3509"/>
              <a:ext cx="3501" cy="212"/>
            </a:xfrm>
            <a:prstGeom prst="rect">
              <a:avLst/>
            </a:prstGeom>
            <a:noFill/>
            <a:ln w="9525">
              <a:noFill/>
              <a:miter lim="800000"/>
              <a:headEnd/>
              <a:tailEnd/>
            </a:ln>
          </p:spPr>
          <p:txBody>
            <a:bodyPr wrap="none">
              <a:spAutoFit/>
            </a:bodyPr>
            <a:lstStyle/>
            <a:p>
              <a:r>
                <a:rPr lang="en-US" sz="1600" b="1">
                  <a:latin typeface="Times New Roman" pitchFamily="18" charset="0"/>
                </a:rPr>
                <a:t>priority sections for inland navigation (EU TEN-T axis No 18)</a:t>
              </a:r>
            </a:p>
          </p:txBody>
        </p:sp>
      </p:grpSp>
      <p:grpSp>
        <p:nvGrpSpPr>
          <p:cNvPr id="30726" name="Group 10"/>
          <p:cNvGrpSpPr>
            <a:grpSpLocks/>
          </p:cNvGrpSpPr>
          <p:nvPr/>
        </p:nvGrpSpPr>
        <p:grpSpPr bwMode="auto">
          <a:xfrm>
            <a:off x="381000" y="5918200"/>
            <a:ext cx="8112125" cy="336550"/>
            <a:chOff x="864" y="3824"/>
            <a:chExt cx="5110" cy="212"/>
          </a:xfrm>
        </p:grpSpPr>
        <p:sp>
          <p:nvSpPr>
            <p:cNvPr id="30728" name="Line 11"/>
            <p:cNvSpPr>
              <a:spLocks noChangeShapeType="1"/>
            </p:cNvSpPr>
            <p:nvPr/>
          </p:nvSpPr>
          <p:spPr bwMode="auto">
            <a:xfrm>
              <a:off x="864" y="3936"/>
              <a:ext cx="288" cy="0"/>
            </a:xfrm>
            <a:prstGeom prst="line">
              <a:avLst/>
            </a:prstGeom>
            <a:noFill/>
            <a:ln w="57150">
              <a:solidFill>
                <a:srgbClr val="800000"/>
              </a:solidFill>
              <a:round/>
              <a:headEnd/>
              <a:tailEnd/>
            </a:ln>
          </p:spPr>
          <p:txBody>
            <a:bodyPr/>
            <a:lstStyle/>
            <a:p>
              <a:endParaRPr lang="hu-HU"/>
            </a:p>
          </p:txBody>
        </p:sp>
        <p:sp>
          <p:nvSpPr>
            <p:cNvPr id="30729" name="Rectangle 12"/>
            <p:cNvSpPr>
              <a:spLocks noChangeArrowheads="1"/>
            </p:cNvSpPr>
            <p:nvPr/>
          </p:nvSpPr>
          <p:spPr bwMode="auto">
            <a:xfrm>
              <a:off x="1248" y="3824"/>
              <a:ext cx="4726" cy="212"/>
            </a:xfrm>
            <a:prstGeom prst="rect">
              <a:avLst/>
            </a:prstGeom>
            <a:noFill/>
            <a:ln w="9525">
              <a:noFill/>
              <a:miter lim="800000"/>
              <a:headEnd/>
              <a:tailEnd/>
            </a:ln>
          </p:spPr>
          <p:txBody>
            <a:bodyPr wrap="none">
              <a:spAutoFit/>
            </a:bodyPr>
            <a:lstStyle/>
            <a:p>
              <a:r>
                <a:rPr lang="en-US" sz="1600" b="1">
                  <a:latin typeface="Times New Roman" pitchFamily="18" charset="0"/>
                </a:rPr>
                <a:t>other navigation projects (supported e.g. by EU EAR, ISPA, Ukrainian government)</a:t>
              </a:r>
            </a:p>
          </p:txBody>
        </p:sp>
      </p:grpSp>
      <p:sp>
        <p:nvSpPr>
          <p:cNvPr id="22541" name="Rectangle 2"/>
          <p:cNvSpPr>
            <a:spLocks noChangeArrowheads="1"/>
          </p:cNvSpPr>
          <p:nvPr/>
        </p:nvSpPr>
        <p:spPr bwMode="auto">
          <a:xfrm>
            <a:off x="-1260475" y="115888"/>
            <a:ext cx="6380163" cy="1054100"/>
          </a:xfrm>
          <a:prstGeom prst="rect">
            <a:avLst/>
          </a:prstGeom>
          <a:noFill/>
          <a:ln w="9525">
            <a:noFill/>
            <a:miter lim="800000"/>
            <a:headEnd/>
            <a:tailEnd/>
          </a:ln>
          <a:effectLst/>
        </p:spPr>
        <p:txBody>
          <a:bodyPr anchor="ctr"/>
          <a:lstStyle/>
          <a:p>
            <a:pPr algn="ctr">
              <a:defRPr/>
            </a:pPr>
            <a:r>
              <a:rPr lang="de-DE" sz="2800" b="1" dirty="0">
                <a:latin typeface="Times New Roman" pitchFamily="18" charset="0"/>
                <a:cs typeface="Arial" pitchFamily="34" charset="0"/>
              </a:rPr>
              <a:t> </a:t>
            </a:r>
            <a:r>
              <a:rPr lang="hu-HU" sz="2800" b="1" dirty="0">
                <a:effectLst>
                  <a:outerShdw blurRad="38100" dist="38100" dir="2700000" algn="tl">
                    <a:srgbClr val="FFFFFF"/>
                  </a:outerShdw>
                </a:effectLst>
                <a:latin typeface="Times New Roman" pitchFamily="18" charset="0"/>
                <a:cs typeface="Arial" pitchFamily="34" charset="0"/>
              </a:rPr>
              <a:t>The </a:t>
            </a:r>
            <a:r>
              <a:rPr lang="hu-HU" sz="2800" b="1" dirty="0" err="1">
                <a:effectLst>
                  <a:outerShdw blurRad="38100" dist="38100" dir="2700000" algn="tl">
                    <a:srgbClr val="FFFFFF"/>
                  </a:outerShdw>
                </a:effectLst>
                <a:latin typeface="Times New Roman" pitchFamily="18" charset="0"/>
                <a:cs typeface="Arial" pitchFamily="34" charset="0"/>
              </a:rPr>
              <a:t>Danube</a:t>
            </a:r>
            <a:endParaRPr lang="en-US" sz="2800" b="1" dirty="0">
              <a:effectLst>
                <a:outerShdw blurRad="38100" dist="38100" dir="2700000" algn="tl">
                  <a:srgbClr val="FFFFFF"/>
                </a:outerShdw>
              </a:effectLst>
              <a:latin typeface="Times New Roman" pitchFamily="18" charset="0"/>
              <a:cs typeface="Arial"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srcRect/>
          <a:stretch>
            <a:fillRect/>
          </a:stretch>
        </p:blipFill>
        <p:spPr bwMode="auto">
          <a:xfrm>
            <a:off x="179388" y="260350"/>
            <a:ext cx="8748712" cy="6348413"/>
          </a:xfrm>
          <a:prstGeom prst="rect">
            <a:avLst/>
          </a:prstGeom>
          <a:noFill/>
          <a:ln w="9525">
            <a:noFill/>
            <a:miter lim="800000"/>
            <a:headEnd/>
            <a:tailEnd/>
          </a:ln>
        </p:spPr>
      </p:pic>
      <p:pic>
        <p:nvPicPr>
          <p:cNvPr id="29699" name="Obrázok 1"/>
          <p:cNvPicPr>
            <a:picLocks noChangeAspect="1" noChangeArrowheads="1"/>
          </p:cNvPicPr>
          <p:nvPr/>
        </p:nvPicPr>
        <p:blipFill>
          <a:blip r:embed="rId3" cstate="print"/>
          <a:srcRect l="22435" t="21143" r="22502" b="46510"/>
          <a:stretch>
            <a:fillRect/>
          </a:stretch>
        </p:blipFill>
        <p:spPr bwMode="auto">
          <a:xfrm>
            <a:off x="7308850" y="0"/>
            <a:ext cx="1835150" cy="86360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Kép 2" descr="virág 1.jpg"/>
          <p:cNvPicPr>
            <a:picLocks noChangeAspect="1"/>
          </p:cNvPicPr>
          <p:nvPr/>
        </p:nvPicPr>
        <p:blipFill>
          <a:blip r:embed="rId2" cstate="print"/>
          <a:srcRect/>
          <a:stretch>
            <a:fillRect/>
          </a:stretch>
        </p:blipFill>
        <p:spPr bwMode="auto">
          <a:xfrm>
            <a:off x="395288" y="1484313"/>
            <a:ext cx="2960687" cy="2220912"/>
          </a:xfrm>
          <a:prstGeom prst="rect">
            <a:avLst/>
          </a:prstGeom>
          <a:noFill/>
          <a:ln w="9525">
            <a:noFill/>
            <a:miter lim="800000"/>
            <a:headEnd/>
            <a:tailEnd/>
          </a:ln>
        </p:spPr>
      </p:pic>
      <p:pic>
        <p:nvPicPr>
          <p:cNvPr id="31747" name="Kép 3" descr="virág 2.jpg"/>
          <p:cNvPicPr>
            <a:picLocks noChangeAspect="1"/>
          </p:cNvPicPr>
          <p:nvPr/>
        </p:nvPicPr>
        <p:blipFill>
          <a:blip r:embed="rId3" cstate="print"/>
          <a:srcRect/>
          <a:stretch>
            <a:fillRect/>
          </a:stretch>
        </p:blipFill>
        <p:spPr bwMode="auto">
          <a:xfrm>
            <a:off x="7019925" y="1341438"/>
            <a:ext cx="1884363" cy="2508250"/>
          </a:xfrm>
          <a:prstGeom prst="rect">
            <a:avLst/>
          </a:prstGeom>
          <a:noFill/>
          <a:ln w="9525">
            <a:noFill/>
            <a:miter lim="800000"/>
            <a:headEnd/>
            <a:tailEnd/>
          </a:ln>
        </p:spPr>
      </p:pic>
      <p:pic>
        <p:nvPicPr>
          <p:cNvPr id="31748" name="Kép 5" descr="virág 4.jpg"/>
          <p:cNvPicPr>
            <a:picLocks noChangeAspect="1"/>
          </p:cNvPicPr>
          <p:nvPr/>
        </p:nvPicPr>
        <p:blipFill>
          <a:blip r:embed="rId4" cstate="print"/>
          <a:srcRect/>
          <a:stretch>
            <a:fillRect/>
          </a:stretch>
        </p:blipFill>
        <p:spPr bwMode="auto">
          <a:xfrm>
            <a:off x="3348038" y="3860800"/>
            <a:ext cx="1774825" cy="2365375"/>
          </a:xfrm>
          <a:prstGeom prst="rect">
            <a:avLst/>
          </a:prstGeom>
          <a:noFill/>
          <a:ln w="9525">
            <a:noFill/>
            <a:miter lim="800000"/>
            <a:headEnd/>
            <a:tailEnd/>
          </a:ln>
        </p:spPr>
      </p:pic>
      <p:pic>
        <p:nvPicPr>
          <p:cNvPr id="31749" name="Kép 6" descr="virág 5.jpg"/>
          <p:cNvPicPr>
            <a:picLocks noChangeAspect="1"/>
          </p:cNvPicPr>
          <p:nvPr/>
        </p:nvPicPr>
        <p:blipFill>
          <a:blip r:embed="rId5" cstate="print"/>
          <a:srcRect/>
          <a:stretch>
            <a:fillRect/>
          </a:stretch>
        </p:blipFill>
        <p:spPr bwMode="auto">
          <a:xfrm>
            <a:off x="3851275" y="1557338"/>
            <a:ext cx="2770188" cy="1847850"/>
          </a:xfrm>
          <a:prstGeom prst="rect">
            <a:avLst/>
          </a:prstGeom>
          <a:noFill/>
          <a:ln w="9525">
            <a:noFill/>
            <a:miter lim="800000"/>
            <a:headEnd/>
            <a:tailEnd/>
          </a:ln>
        </p:spPr>
      </p:pic>
      <p:pic>
        <p:nvPicPr>
          <p:cNvPr id="31750" name="Kép 7" descr="virág 6.jpg"/>
          <p:cNvPicPr>
            <a:picLocks noChangeAspect="1"/>
          </p:cNvPicPr>
          <p:nvPr/>
        </p:nvPicPr>
        <p:blipFill>
          <a:blip r:embed="rId6" cstate="print"/>
          <a:srcRect/>
          <a:stretch>
            <a:fillRect/>
          </a:stretch>
        </p:blipFill>
        <p:spPr bwMode="auto">
          <a:xfrm>
            <a:off x="5292725" y="3933825"/>
            <a:ext cx="3209925" cy="2124075"/>
          </a:xfrm>
          <a:prstGeom prst="rect">
            <a:avLst/>
          </a:prstGeom>
          <a:noFill/>
          <a:ln w="9525">
            <a:noFill/>
            <a:miter lim="800000"/>
            <a:headEnd/>
            <a:tailEnd/>
          </a:ln>
        </p:spPr>
      </p:pic>
      <p:pic>
        <p:nvPicPr>
          <p:cNvPr id="31751" name="Kép 8" descr="virág 7.jpg"/>
          <p:cNvPicPr>
            <a:picLocks noChangeAspect="1"/>
          </p:cNvPicPr>
          <p:nvPr/>
        </p:nvPicPr>
        <p:blipFill>
          <a:blip r:embed="rId7" cstate="print"/>
          <a:srcRect/>
          <a:stretch>
            <a:fillRect/>
          </a:stretch>
        </p:blipFill>
        <p:spPr bwMode="auto">
          <a:xfrm>
            <a:off x="395288" y="4149725"/>
            <a:ext cx="2673350" cy="2005013"/>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Kép 5" descr="ártér.jpg"/>
          <p:cNvPicPr>
            <a:picLocks noChangeAspect="1"/>
          </p:cNvPicPr>
          <p:nvPr/>
        </p:nvPicPr>
        <p:blipFill>
          <a:blip r:embed="rId2" cstate="print"/>
          <a:srcRect/>
          <a:stretch>
            <a:fillRect/>
          </a:stretch>
        </p:blipFill>
        <p:spPr bwMode="auto">
          <a:xfrm>
            <a:off x="827088" y="1268413"/>
            <a:ext cx="3744912" cy="2808287"/>
          </a:xfrm>
          <a:prstGeom prst="rect">
            <a:avLst/>
          </a:prstGeom>
          <a:noFill/>
          <a:ln w="9525">
            <a:noFill/>
            <a:miter lim="800000"/>
            <a:headEnd/>
            <a:tailEnd/>
          </a:ln>
        </p:spPr>
      </p:pic>
      <p:pic>
        <p:nvPicPr>
          <p:cNvPr id="32771" name="Kép 9" descr="Erdő 2.jpg"/>
          <p:cNvPicPr>
            <a:picLocks noChangeAspect="1"/>
          </p:cNvPicPr>
          <p:nvPr/>
        </p:nvPicPr>
        <p:blipFill>
          <a:blip r:embed="rId3" cstate="print"/>
          <a:srcRect/>
          <a:stretch>
            <a:fillRect/>
          </a:stretch>
        </p:blipFill>
        <p:spPr bwMode="auto">
          <a:xfrm>
            <a:off x="5148263" y="1268413"/>
            <a:ext cx="2843212" cy="2133600"/>
          </a:xfrm>
          <a:prstGeom prst="rect">
            <a:avLst/>
          </a:prstGeom>
          <a:noFill/>
          <a:ln w="9525">
            <a:noFill/>
            <a:miter lim="800000"/>
            <a:headEnd/>
            <a:tailEnd/>
          </a:ln>
        </p:spPr>
      </p:pic>
      <p:pic>
        <p:nvPicPr>
          <p:cNvPr id="32772" name="Kép 10" descr="fa.jpg"/>
          <p:cNvPicPr>
            <a:picLocks noChangeAspect="1"/>
          </p:cNvPicPr>
          <p:nvPr/>
        </p:nvPicPr>
        <p:blipFill>
          <a:blip r:embed="rId4" cstate="print"/>
          <a:srcRect/>
          <a:stretch>
            <a:fillRect/>
          </a:stretch>
        </p:blipFill>
        <p:spPr bwMode="auto">
          <a:xfrm>
            <a:off x="4932363" y="3644900"/>
            <a:ext cx="3706812" cy="2781300"/>
          </a:xfrm>
          <a:prstGeom prst="rect">
            <a:avLst/>
          </a:prstGeom>
          <a:noFill/>
          <a:ln w="9525">
            <a:noFill/>
            <a:miter lim="800000"/>
            <a:headEnd/>
            <a:tailEnd/>
          </a:ln>
        </p:spPr>
      </p:pic>
      <p:pic>
        <p:nvPicPr>
          <p:cNvPr id="32773" name="Kép 11" descr="hódnyom.jpg"/>
          <p:cNvPicPr>
            <a:picLocks noChangeAspect="1"/>
          </p:cNvPicPr>
          <p:nvPr/>
        </p:nvPicPr>
        <p:blipFill>
          <a:blip r:embed="rId5" cstate="print"/>
          <a:srcRect/>
          <a:stretch>
            <a:fillRect/>
          </a:stretch>
        </p:blipFill>
        <p:spPr bwMode="auto">
          <a:xfrm>
            <a:off x="1187450" y="4221163"/>
            <a:ext cx="2843213" cy="2132012"/>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5"/>
          <p:cNvSpPr txBox="1">
            <a:spLocks noChangeAspect="1" noChangeArrowheads="1"/>
          </p:cNvSpPr>
          <p:nvPr/>
        </p:nvSpPr>
        <p:spPr bwMode="auto">
          <a:xfrm>
            <a:off x="1187450" y="1125538"/>
            <a:ext cx="6480175" cy="1008062"/>
          </a:xfrm>
          <a:prstGeom prst="rect">
            <a:avLst/>
          </a:prstGeom>
          <a:noFill/>
          <a:ln w="9525">
            <a:noFill/>
            <a:miter lim="800000"/>
            <a:headEnd/>
            <a:tailEnd/>
          </a:ln>
        </p:spPr>
        <p:txBody>
          <a:bodyPr anchor="ctr"/>
          <a:lstStyle/>
          <a:p>
            <a:pPr algn="ctr">
              <a:lnSpc>
                <a:spcPct val="110000"/>
              </a:lnSpc>
              <a:spcBef>
                <a:spcPct val="20000"/>
              </a:spcBef>
            </a:pPr>
            <a:r>
              <a:rPr lang="en-GB" sz="2800" b="1">
                <a:latin typeface="Times New Roman" pitchFamily="18" charset="0"/>
                <a:cs typeface="Times New Roman" pitchFamily="18" charset="0"/>
              </a:rPr>
              <a:t>Disconnect</a:t>
            </a:r>
            <a:r>
              <a:rPr lang="hu-HU" sz="2800" b="1">
                <a:latin typeface="Times New Roman" pitchFamily="18" charset="0"/>
                <a:cs typeface="Times New Roman" pitchFamily="18" charset="0"/>
              </a:rPr>
              <a:t>ed</a:t>
            </a:r>
            <a:r>
              <a:rPr lang="en-GB" sz="2800" b="1">
                <a:latin typeface="Times New Roman" pitchFamily="18" charset="0"/>
                <a:cs typeface="Times New Roman" pitchFamily="18" charset="0"/>
              </a:rPr>
              <a:t> Wetlands/Floodplains</a:t>
            </a:r>
          </a:p>
        </p:txBody>
      </p:sp>
      <p:sp>
        <p:nvSpPr>
          <p:cNvPr id="35843" name="Text Box 7"/>
          <p:cNvSpPr txBox="1">
            <a:spLocks noChangeAspect="1" noChangeArrowheads="1"/>
          </p:cNvSpPr>
          <p:nvPr/>
        </p:nvSpPr>
        <p:spPr bwMode="auto">
          <a:xfrm>
            <a:off x="107950" y="1889125"/>
            <a:ext cx="8893175" cy="1611313"/>
          </a:xfrm>
          <a:prstGeom prst="rect">
            <a:avLst/>
          </a:prstGeom>
          <a:noFill/>
          <a:ln w="9525">
            <a:noFill/>
            <a:miter lim="800000"/>
            <a:headEnd/>
            <a:tailEnd/>
          </a:ln>
        </p:spPr>
        <p:txBody>
          <a:bodyPr anchor="ctr"/>
          <a:lstStyle/>
          <a:p>
            <a:pPr marL="355600" indent="-355600">
              <a:lnSpc>
                <a:spcPct val="140000"/>
              </a:lnSpc>
              <a:spcBef>
                <a:spcPct val="20000"/>
              </a:spcBef>
              <a:buClr>
                <a:srgbClr val="3985AA"/>
              </a:buClr>
              <a:buFont typeface="Wingdings" pitchFamily="2" charset="2"/>
              <a:buChar char="§"/>
            </a:pPr>
            <a:r>
              <a:rPr lang="en-GB" sz="2000">
                <a:latin typeface="Times New Roman" pitchFamily="18" charset="0"/>
                <a:cs typeface="Times New Roman" pitchFamily="18" charset="0"/>
              </a:rPr>
              <a:t>612,745 ha of wetlands/floodplains with </a:t>
            </a:r>
            <a:r>
              <a:rPr lang="en-GB" sz="2000" b="1">
                <a:latin typeface="Times New Roman" pitchFamily="18" charset="0"/>
                <a:cs typeface="Times New Roman" pitchFamily="18" charset="0"/>
              </a:rPr>
              <a:t>reconnection potential</a:t>
            </a:r>
          </a:p>
          <a:p>
            <a:pPr marL="355600" indent="-355600">
              <a:lnSpc>
                <a:spcPct val="140000"/>
              </a:lnSpc>
              <a:spcBef>
                <a:spcPct val="20000"/>
              </a:spcBef>
              <a:buClr>
                <a:srgbClr val="3985AA"/>
              </a:buClr>
              <a:buFont typeface="Wingdings" pitchFamily="2" charset="2"/>
              <a:buChar char="§"/>
            </a:pPr>
            <a:r>
              <a:rPr lang="en-GB" sz="2000">
                <a:latin typeface="Times New Roman" pitchFamily="18" charset="0"/>
                <a:cs typeface="Times New Roman" pitchFamily="18" charset="0"/>
              </a:rPr>
              <a:t>62,300 ha reconnected and/or the hydrological regime </a:t>
            </a:r>
            <a:r>
              <a:rPr lang="en-GB" sz="2000" b="1">
                <a:latin typeface="Times New Roman" pitchFamily="18" charset="0"/>
                <a:cs typeface="Times New Roman" pitchFamily="18" charset="0"/>
              </a:rPr>
              <a:t>improved</a:t>
            </a:r>
            <a:r>
              <a:rPr lang="en-GB" sz="2000">
                <a:latin typeface="Times New Roman" pitchFamily="18" charset="0"/>
                <a:cs typeface="Times New Roman" pitchFamily="18" charset="0"/>
              </a:rPr>
              <a:t> by 2015</a:t>
            </a:r>
          </a:p>
        </p:txBody>
      </p:sp>
      <p:pic>
        <p:nvPicPr>
          <p:cNvPr id="35844" name="Picture 10"/>
          <p:cNvPicPr>
            <a:picLocks noChangeAspect="1" noChangeArrowheads="1"/>
          </p:cNvPicPr>
          <p:nvPr/>
        </p:nvPicPr>
        <p:blipFill>
          <a:blip r:embed="rId2" cstate="print"/>
          <a:srcRect/>
          <a:stretch>
            <a:fillRect/>
          </a:stretch>
        </p:blipFill>
        <p:spPr bwMode="auto">
          <a:xfrm>
            <a:off x="574675" y="3284538"/>
            <a:ext cx="8569325" cy="30956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3"/>
          <p:cNvSpPr txBox="1">
            <a:spLocks noChangeArrowheads="1"/>
          </p:cNvSpPr>
          <p:nvPr/>
        </p:nvSpPr>
        <p:spPr bwMode="auto">
          <a:xfrm>
            <a:off x="730250" y="1341438"/>
            <a:ext cx="7353300" cy="460375"/>
          </a:xfrm>
          <a:prstGeom prst="rect">
            <a:avLst/>
          </a:prstGeom>
          <a:noFill/>
          <a:ln w="9525">
            <a:noFill/>
            <a:miter lim="800000"/>
            <a:headEnd/>
            <a:tailEnd/>
          </a:ln>
        </p:spPr>
        <p:txBody>
          <a:bodyPr wrap="none">
            <a:spAutoFit/>
          </a:bodyPr>
          <a:lstStyle/>
          <a:p>
            <a:pPr algn="ctr" eaLnBrk="0" hangingPunct="0"/>
            <a:r>
              <a:rPr lang="hu-HU" sz="2400" b="1">
                <a:latin typeface="Times New Roman" pitchFamily="18" charset="0"/>
                <a:cs typeface="Times New Roman" pitchFamily="18" charset="0"/>
              </a:rPr>
              <a:t>WATER SCARCITY PROBLEMS IN THE WORLD</a:t>
            </a:r>
          </a:p>
        </p:txBody>
      </p:sp>
      <p:pic>
        <p:nvPicPr>
          <p:cNvPr id="6147" name="Picture 6" descr="http://www.lib.utexas.edu/maps/world_maps/water_scarcity_2025.jpg"/>
          <p:cNvPicPr>
            <a:picLocks noChangeAspect="1" noChangeArrowheads="1"/>
          </p:cNvPicPr>
          <p:nvPr/>
        </p:nvPicPr>
        <p:blipFill>
          <a:blip r:embed="rId2" cstate="print"/>
          <a:srcRect/>
          <a:stretch>
            <a:fillRect/>
          </a:stretch>
        </p:blipFill>
        <p:spPr bwMode="auto">
          <a:xfrm>
            <a:off x="1187450" y="1844675"/>
            <a:ext cx="6480175" cy="48434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6"/>
          <p:cNvSpPr txBox="1">
            <a:spLocks noChangeArrowheads="1"/>
          </p:cNvSpPr>
          <p:nvPr/>
        </p:nvSpPr>
        <p:spPr bwMode="auto">
          <a:xfrm>
            <a:off x="539552" y="1124744"/>
            <a:ext cx="8137525" cy="5447645"/>
          </a:xfrm>
          <a:prstGeom prst="rect">
            <a:avLst/>
          </a:prstGeom>
          <a:noFill/>
          <a:ln w="9525">
            <a:noFill/>
            <a:miter lim="800000"/>
            <a:headEnd/>
            <a:tailEnd/>
          </a:ln>
        </p:spPr>
        <p:txBody>
          <a:bodyPr>
            <a:spAutoFit/>
          </a:bodyPr>
          <a:lstStyle/>
          <a:p>
            <a:pPr defTabSz="4011613">
              <a:lnSpc>
                <a:spcPct val="120000"/>
              </a:lnSpc>
            </a:pPr>
            <a:endParaRPr lang="hu-HU" sz="3200" b="1" dirty="0">
              <a:latin typeface="Times New Roman" pitchFamily="18" charset="0"/>
            </a:endParaRPr>
          </a:p>
          <a:p>
            <a:pPr defTabSz="4011613">
              <a:lnSpc>
                <a:spcPct val="120000"/>
              </a:lnSpc>
              <a:buFontTx/>
              <a:buChar char="•"/>
            </a:pPr>
            <a:r>
              <a:rPr lang="hu-HU" b="1" dirty="0">
                <a:latin typeface="Times New Roman" pitchFamily="18" charset="0"/>
              </a:rPr>
              <a:t> </a:t>
            </a:r>
            <a:r>
              <a:rPr lang="en-GB" sz="1600" b="1" dirty="0" smtClean="0">
                <a:latin typeface="Times New Roman" pitchFamily="18" charset="0"/>
              </a:rPr>
              <a:t>Regulation works on the Danube in the 19th century for navigation, flood protection </a:t>
            </a:r>
          </a:p>
          <a:p>
            <a:pPr defTabSz="4011613">
              <a:lnSpc>
                <a:spcPct val="120000"/>
              </a:lnSpc>
            </a:pPr>
            <a:r>
              <a:rPr lang="en-GB" sz="1600" b="1" dirty="0" smtClean="0">
                <a:latin typeface="Times New Roman" pitchFamily="18" charset="0"/>
              </a:rPr>
              <a:t>     - concrete and stone embankments, </a:t>
            </a:r>
            <a:r>
              <a:rPr lang="en-GB" sz="1600" b="1" dirty="0" err="1" smtClean="0">
                <a:latin typeface="Times New Roman" pitchFamily="18" charset="0"/>
              </a:rPr>
              <a:t>groynes</a:t>
            </a:r>
            <a:endParaRPr lang="en-GB" sz="1600" b="1" dirty="0" smtClean="0">
              <a:latin typeface="Times New Roman" pitchFamily="18" charset="0"/>
            </a:endParaRPr>
          </a:p>
          <a:p>
            <a:pPr defTabSz="4011613">
              <a:lnSpc>
                <a:spcPct val="120000"/>
              </a:lnSpc>
            </a:pPr>
            <a:r>
              <a:rPr lang="en-GB" sz="1600" b="1" dirty="0" smtClean="0">
                <a:latin typeface="Times New Roman" pitchFamily="18" charset="0"/>
              </a:rPr>
              <a:t>     - separated river-branches =&gt; silting and drying</a:t>
            </a:r>
          </a:p>
          <a:p>
            <a:pPr defTabSz="4011613">
              <a:lnSpc>
                <a:spcPct val="120000"/>
              </a:lnSpc>
            </a:pPr>
            <a:r>
              <a:rPr lang="en-GB" sz="1600" b="1" dirty="0" smtClean="0">
                <a:latin typeface="Times New Roman" pitchFamily="18" charset="0"/>
              </a:rPr>
              <a:t>     - dredging in the main stream </a:t>
            </a:r>
          </a:p>
          <a:p>
            <a:pPr defTabSz="4011613">
              <a:lnSpc>
                <a:spcPct val="120000"/>
              </a:lnSpc>
            </a:pPr>
            <a:r>
              <a:rPr lang="en-GB" sz="1600" b="1" dirty="0" smtClean="0">
                <a:latin typeface="Times New Roman" pitchFamily="18" charset="0"/>
              </a:rPr>
              <a:t>     - scouring riverbed =&gt; deepening water-level (main stream)</a:t>
            </a:r>
          </a:p>
          <a:p>
            <a:pPr defTabSz="4011613">
              <a:lnSpc>
                <a:spcPct val="120000"/>
              </a:lnSpc>
            </a:pPr>
            <a:r>
              <a:rPr lang="en-GB" sz="1600" b="1" dirty="0" smtClean="0">
                <a:latin typeface="Times New Roman" pitchFamily="18" charset="0"/>
              </a:rPr>
              <a:t>     - deepening underground water-level </a:t>
            </a:r>
          </a:p>
          <a:p>
            <a:pPr defTabSz="4011613">
              <a:lnSpc>
                <a:spcPct val="120000"/>
              </a:lnSpc>
            </a:pPr>
            <a:r>
              <a:rPr lang="en-GB" sz="1600" b="1" dirty="0" smtClean="0">
                <a:latin typeface="Times New Roman" pitchFamily="18" charset="0"/>
              </a:rPr>
              <a:t>                 =&gt; speeding up the habitat changes</a:t>
            </a:r>
          </a:p>
          <a:p>
            <a:pPr defTabSz="4011613">
              <a:lnSpc>
                <a:spcPct val="120000"/>
              </a:lnSpc>
            </a:pPr>
            <a:r>
              <a:rPr lang="en-GB" sz="1600" b="1" dirty="0" smtClean="0">
                <a:latin typeface="Times New Roman" pitchFamily="18" charset="0"/>
              </a:rPr>
              <a:t>                 =&gt; drying habitats </a:t>
            </a:r>
          </a:p>
          <a:p>
            <a:pPr defTabSz="4011613">
              <a:lnSpc>
                <a:spcPct val="120000"/>
              </a:lnSpc>
            </a:pPr>
            <a:r>
              <a:rPr lang="en-GB" sz="1600" b="1" dirty="0" smtClean="0">
                <a:latin typeface="Times New Roman" pitchFamily="18" charset="0"/>
              </a:rPr>
              <a:t>                 =&gt; spreading invasive alien species</a:t>
            </a:r>
          </a:p>
          <a:p>
            <a:pPr defTabSz="4011613">
              <a:lnSpc>
                <a:spcPct val="120000"/>
              </a:lnSpc>
              <a:buFontTx/>
              <a:buChar char="•"/>
            </a:pPr>
            <a:r>
              <a:rPr lang="en-GB" sz="1600" b="1" dirty="0" smtClean="0">
                <a:latin typeface="Times New Roman" pitchFamily="18" charset="0"/>
              </a:rPr>
              <a:t> Sediment deficit due to hydropower dams upstream </a:t>
            </a:r>
          </a:p>
          <a:p>
            <a:pPr defTabSz="4011613">
              <a:lnSpc>
                <a:spcPct val="120000"/>
              </a:lnSpc>
            </a:pPr>
            <a:r>
              <a:rPr lang="en-GB" sz="1600" b="1" dirty="0" smtClean="0">
                <a:latin typeface="Times New Roman" pitchFamily="18" charset="0"/>
              </a:rPr>
              <a:t>                 =&gt; scouring riverbed =&gt; deepening water-level</a:t>
            </a:r>
          </a:p>
          <a:p>
            <a:pPr defTabSz="4011613">
              <a:lnSpc>
                <a:spcPct val="120000"/>
              </a:lnSpc>
              <a:buFontTx/>
              <a:buChar char="•"/>
            </a:pPr>
            <a:r>
              <a:rPr lang="en-GB" sz="1600" b="1" dirty="0" smtClean="0">
                <a:latin typeface="Times New Roman" pitchFamily="18" charset="0"/>
              </a:rPr>
              <a:t> Long flood protection dikes =&gt; shrinking </a:t>
            </a:r>
            <a:r>
              <a:rPr lang="en-GB" sz="1600" b="1" dirty="0" err="1" smtClean="0">
                <a:latin typeface="Times New Roman" pitchFamily="18" charset="0"/>
              </a:rPr>
              <a:t>riverine</a:t>
            </a:r>
            <a:r>
              <a:rPr lang="en-GB" sz="1600" b="1" dirty="0" smtClean="0">
                <a:latin typeface="Times New Roman" pitchFamily="18" charset="0"/>
              </a:rPr>
              <a:t> forests</a:t>
            </a:r>
          </a:p>
          <a:p>
            <a:pPr defTabSz="4011613">
              <a:lnSpc>
                <a:spcPct val="120000"/>
              </a:lnSpc>
              <a:buFontTx/>
              <a:buChar char="•"/>
            </a:pPr>
            <a:r>
              <a:rPr lang="en-GB" sz="1600" b="1" dirty="0" smtClean="0">
                <a:latin typeface="Times New Roman" pitchFamily="18" charset="0"/>
              </a:rPr>
              <a:t> Sand and river-gravel exploitation</a:t>
            </a:r>
          </a:p>
          <a:p>
            <a:pPr defTabSz="4011613">
              <a:lnSpc>
                <a:spcPct val="120000"/>
              </a:lnSpc>
              <a:buFontTx/>
              <a:buChar char="•"/>
            </a:pPr>
            <a:r>
              <a:rPr lang="en-GB" sz="1600" b="1" dirty="0" smtClean="0">
                <a:latin typeface="Times New Roman" pitchFamily="18" charset="0"/>
              </a:rPr>
              <a:t> Deforesting the native forests</a:t>
            </a:r>
          </a:p>
          <a:p>
            <a:pPr defTabSz="4011613">
              <a:lnSpc>
                <a:spcPct val="120000"/>
              </a:lnSpc>
              <a:buFontTx/>
              <a:buChar char="•"/>
            </a:pPr>
            <a:r>
              <a:rPr lang="en-GB" sz="1600" b="1" dirty="0" smtClean="0">
                <a:latin typeface="Times New Roman" pitchFamily="18" charset="0"/>
              </a:rPr>
              <a:t> Forestation with cultivar plants</a:t>
            </a:r>
          </a:p>
          <a:p>
            <a:pPr defTabSz="4011613">
              <a:lnSpc>
                <a:spcPct val="120000"/>
              </a:lnSpc>
              <a:buFontTx/>
              <a:buChar char="•"/>
            </a:pPr>
            <a:r>
              <a:rPr lang="en-GB" sz="1600" b="1" dirty="0" smtClean="0">
                <a:latin typeface="Times New Roman" pitchFamily="18" charset="0"/>
              </a:rPr>
              <a:t> Climate change (extreme participation or extreme dry seasons)</a:t>
            </a:r>
            <a:endParaRPr lang="en-GB" sz="1600" b="1" dirty="0">
              <a:latin typeface="Times New Roman" pitchFamily="18" charset="0"/>
            </a:endParaRPr>
          </a:p>
        </p:txBody>
      </p:sp>
      <p:sp>
        <p:nvSpPr>
          <p:cNvPr id="32775" name="Rectangle 7"/>
          <p:cNvSpPr>
            <a:spLocks noChangeArrowheads="1"/>
          </p:cNvSpPr>
          <p:nvPr/>
        </p:nvSpPr>
        <p:spPr bwMode="auto">
          <a:xfrm>
            <a:off x="323528" y="836712"/>
            <a:ext cx="8532813" cy="1017588"/>
          </a:xfrm>
          <a:prstGeom prst="rect">
            <a:avLst/>
          </a:prstGeom>
          <a:noFill/>
          <a:ln w="9525">
            <a:noFill/>
            <a:miter lim="800000"/>
            <a:headEnd/>
            <a:tailEnd/>
          </a:ln>
          <a:effectLst/>
        </p:spPr>
        <p:txBody>
          <a:bodyPr anchor="ctr"/>
          <a:lstStyle/>
          <a:p>
            <a:pPr algn="ctr">
              <a:defRPr/>
            </a:pPr>
            <a:r>
              <a:rPr lang="en-GB" sz="2800" b="1" dirty="0" smtClean="0">
                <a:effectLst>
                  <a:outerShdw blurRad="38100" dist="38100" dir="2700000" algn="tl">
                    <a:srgbClr val="FFFFFF"/>
                  </a:outerShdw>
                </a:effectLst>
                <a:latin typeface="Times New Roman" pitchFamily="18" charset="0"/>
                <a:cs typeface="Arial" pitchFamily="34" charset="0"/>
              </a:rPr>
              <a:t>Current problems in river conservation</a:t>
            </a:r>
            <a:endParaRPr lang="en-GB" sz="2800" b="1" dirty="0">
              <a:effectLst>
                <a:outerShdw blurRad="38100" dist="38100" dir="2700000" algn="tl">
                  <a:srgbClr val="FFFFFF"/>
                </a:outerShdw>
              </a:effectLst>
              <a:latin typeface="Times New Roman" pitchFamily="18" charset="0"/>
              <a:cs typeface="Arial"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2195736" y="1268760"/>
            <a:ext cx="5174173" cy="480131"/>
          </a:xfrm>
          <a:prstGeom prst="rect">
            <a:avLst/>
          </a:prstGeom>
          <a:noFill/>
          <a:ln w="9525">
            <a:noFill/>
            <a:miter lim="800000"/>
            <a:headEnd/>
            <a:tailEnd/>
          </a:ln>
        </p:spPr>
        <p:txBody>
          <a:bodyPr wrap="none" anchor="ctr">
            <a:spAutoFit/>
          </a:bodyPr>
          <a:lstStyle/>
          <a:p>
            <a:pPr>
              <a:lnSpc>
                <a:spcPct val="90000"/>
              </a:lnSpc>
              <a:spcBef>
                <a:spcPct val="20000"/>
              </a:spcBef>
            </a:pPr>
            <a:r>
              <a:rPr lang="en-GB" sz="2800" b="1" dirty="0" err="1">
                <a:solidFill>
                  <a:schemeClr val="tx2"/>
                </a:solidFill>
                <a:latin typeface="Times New Roman" pitchFamily="18" charset="0"/>
                <a:cs typeface="Times New Roman" pitchFamily="18" charset="0"/>
              </a:rPr>
              <a:t>Hydromorphological</a:t>
            </a:r>
            <a:r>
              <a:rPr lang="en-GB" sz="2800" b="1" dirty="0">
                <a:solidFill>
                  <a:schemeClr val="tx2"/>
                </a:solidFill>
                <a:latin typeface="Times New Roman" pitchFamily="18" charset="0"/>
                <a:cs typeface="Times New Roman" pitchFamily="18" charset="0"/>
              </a:rPr>
              <a:t> </a:t>
            </a:r>
            <a:r>
              <a:rPr lang="en-GB" sz="2800" b="1" dirty="0" smtClean="0">
                <a:solidFill>
                  <a:schemeClr val="tx2"/>
                </a:solidFill>
                <a:latin typeface="Times New Roman" pitchFamily="18" charset="0"/>
                <a:cs typeface="Times New Roman" pitchFamily="18" charset="0"/>
              </a:rPr>
              <a:t>Alterations</a:t>
            </a:r>
            <a:endParaRPr lang="en-GB" sz="2800" b="1" dirty="0">
              <a:solidFill>
                <a:schemeClr val="tx2"/>
              </a:solidFill>
              <a:latin typeface="Times New Roman" pitchFamily="18" charset="0"/>
              <a:cs typeface="Times New Roman" pitchFamily="18" charset="0"/>
            </a:endParaRPr>
          </a:p>
        </p:txBody>
      </p:sp>
      <p:sp>
        <p:nvSpPr>
          <p:cNvPr id="34819" name="Rectangle 3"/>
          <p:cNvSpPr>
            <a:spLocks noGrp="1" noChangeArrowheads="1"/>
          </p:cNvSpPr>
          <p:nvPr>
            <p:ph type="body" sz="half" idx="4294967295"/>
          </p:nvPr>
        </p:nvSpPr>
        <p:spPr>
          <a:xfrm>
            <a:off x="457200" y="2689225"/>
            <a:ext cx="4114800" cy="2035175"/>
          </a:xfrm>
        </p:spPr>
        <p:txBody>
          <a:bodyPr/>
          <a:lstStyle/>
          <a:p>
            <a:pPr>
              <a:buFont typeface="Wingdings" pitchFamily="2" charset="2"/>
              <a:buNone/>
            </a:pPr>
            <a:r>
              <a:rPr lang="en-GB" sz="2400" smtClean="0">
                <a:latin typeface="Times New Roman" pitchFamily="18" charset="0"/>
                <a:cs typeface="Times New Roman" pitchFamily="18" charset="0"/>
              </a:rPr>
              <a:t>Hydropower generation</a:t>
            </a:r>
          </a:p>
          <a:p>
            <a:pPr>
              <a:buFont typeface="Wingdings" pitchFamily="2" charset="2"/>
              <a:buNone/>
            </a:pPr>
            <a:r>
              <a:rPr lang="en-GB" sz="2400" smtClean="0">
                <a:latin typeface="Times New Roman" pitchFamily="18" charset="0"/>
                <a:cs typeface="Times New Roman" pitchFamily="18" charset="0"/>
              </a:rPr>
              <a:t>Navigation </a:t>
            </a:r>
          </a:p>
          <a:p>
            <a:pPr>
              <a:buFont typeface="Wingdings" pitchFamily="2" charset="2"/>
              <a:buNone/>
            </a:pPr>
            <a:r>
              <a:rPr lang="en-GB" sz="2400" smtClean="0">
                <a:latin typeface="Times New Roman" pitchFamily="18" charset="0"/>
                <a:cs typeface="Times New Roman" pitchFamily="18" charset="0"/>
              </a:rPr>
              <a:t>Flood defence</a:t>
            </a:r>
          </a:p>
          <a:p>
            <a:pPr>
              <a:buFont typeface="Wingdings" pitchFamily="2" charset="2"/>
              <a:buNone/>
            </a:pPr>
            <a:r>
              <a:rPr lang="en-GB" sz="2400" smtClean="0">
                <a:latin typeface="Times New Roman" pitchFamily="18" charset="0"/>
                <a:cs typeface="Times New Roman" pitchFamily="18" charset="0"/>
              </a:rPr>
              <a:t>Water supply</a:t>
            </a:r>
          </a:p>
        </p:txBody>
      </p:sp>
      <p:sp>
        <p:nvSpPr>
          <p:cNvPr id="34820" name="Rectangle 4"/>
          <p:cNvSpPr>
            <a:spLocks noChangeArrowheads="1"/>
          </p:cNvSpPr>
          <p:nvPr/>
        </p:nvSpPr>
        <p:spPr bwMode="auto">
          <a:xfrm>
            <a:off x="323850" y="4724400"/>
            <a:ext cx="3678238" cy="504825"/>
          </a:xfrm>
          <a:prstGeom prst="rect">
            <a:avLst/>
          </a:prstGeom>
          <a:solidFill>
            <a:srgbClr val="3985AA"/>
          </a:solidFill>
          <a:ln w="28575">
            <a:noFill/>
            <a:miter lim="800000"/>
            <a:headEnd/>
            <a:tailEnd/>
          </a:ln>
        </p:spPr>
        <p:txBody>
          <a:bodyPr anchor="ctr"/>
          <a:lstStyle/>
          <a:p>
            <a:pPr>
              <a:lnSpc>
                <a:spcPct val="80000"/>
              </a:lnSpc>
            </a:pPr>
            <a:r>
              <a:rPr lang="en-GB" b="1">
                <a:solidFill>
                  <a:schemeClr val="bg1"/>
                </a:solidFill>
                <a:latin typeface="Times New Roman" pitchFamily="18" charset="0"/>
                <a:cs typeface="Times New Roman" pitchFamily="18" charset="0"/>
              </a:rPr>
              <a:t>Other Drivers</a:t>
            </a:r>
          </a:p>
        </p:txBody>
      </p:sp>
      <p:sp>
        <p:nvSpPr>
          <p:cNvPr id="34821" name="Rectangle 5"/>
          <p:cNvSpPr>
            <a:spLocks noChangeArrowheads="1"/>
          </p:cNvSpPr>
          <p:nvPr/>
        </p:nvSpPr>
        <p:spPr bwMode="auto">
          <a:xfrm>
            <a:off x="360363" y="5373688"/>
            <a:ext cx="4572000" cy="1244600"/>
          </a:xfrm>
          <a:prstGeom prst="rect">
            <a:avLst/>
          </a:prstGeom>
          <a:noFill/>
          <a:ln w="9525">
            <a:noFill/>
            <a:miter lim="800000"/>
            <a:headEnd/>
            <a:tailEnd/>
          </a:ln>
        </p:spPr>
        <p:txBody>
          <a:bodyPr>
            <a:spAutoFit/>
          </a:bodyPr>
          <a:lstStyle/>
          <a:p>
            <a:pPr>
              <a:lnSpc>
                <a:spcPct val="70000"/>
              </a:lnSpc>
              <a:spcBef>
                <a:spcPct val="50000"/>
              </a:spcBef>
              <a:buFont typeface="Wingdings" pitchFamily="2" charset="2"/>
              <a:buNone/>
            </a:pPr>
            <a:r>
              <a:rPr lang="en-GB" sz="2400">
                <a:latin typeface="Times New Roman" pitchFamily="18" charset="0"/>
                <a:cs typeface="Times New Roman" pitchFamily="18" charset="0"/>
              </a:rPr>
              <a:t>Recreation</a:t>
            </a:r>
          </a:p>
          <a:p>
            <a:pPr>
              <a:lnSpc>
                <a:spcPct val="70000"/>
              </a:lnSpc>
              <a:spcBef>
                <a:spcPct val="50000"/>
              </a:spcBef>
              <a:buFont typeface="Wingdings" pitchFamily="2" charset="2"/>
              <a:buNone/>
            </a:pPr>
            <a:r>
              <a:rPr lang="en-GB" sz="2400">
                <a:latin typeface="Times New Roman" pitchFamily="18" charset="0"/>
                <a:cs typeface="Times New Roman" pitchFamily="18" charset="0"/>
              </a:rPr>
              <a:t>Urban planning</a:t>
            </a:r>
          </a:p>
          <a:p>
            <a:pPr>
              <a:lnSpc>
                <a:spcPct val="70000"/>
              </a:lnSpc>
              <a:spcBef>
                <a:spcPct val="50000"/>
              </a:spcBef>
              <a:buFont typeface="Wingdings" pitchFamily="2" charset="2"/>
              <a:buNone/>
            </a:pPr>
            <a:r>
              <a:rPr lang="en-GB" sz="2400">
                <a:latin typeface="Times New Roman" pitchFamily="18" charset="0"/>
                <a:cs typeface="Times New Roman" pitchFamily="18" charset="0"/>
              </a:rPr>
              <a:t>Agriculture</a:t>
            </a:r>
          </a:p>
        </p:txBody>
      </p:sp>
      <p:pic>
        <p:nvPicPr>
          <p:cNvPr id="34822" name="Picture 6" descr="Donauufer_Oberlauf"/>
          <p:cNvPicPr>
            <a:picLocks noGrp="1" noChangeAspect="1" noChangeArrowheads="1"/>
          </p:cNvPicPr>
          <p:nvPr>
            <p:ph sz="half" idx="4294967295"/>
          </p:nvPr>
        </p:nvPicPr>
        <p:blipFill>
          <a:blip r:embed="rId2" cstate="print"/>
          <a:srcRect/>
          <a:stretch>
            <a:fillRect/>
          </a:stretch>
        </p:blipFill>
        <p:spPr>
          <a:xfrm>
            <a:off x="4427538" y="5013325"/>
            <a:ext cx="4248150" cy="1677988"/>
          </a:xfrm>
        </p:spPr>
      </p:pic>
      <p:sp>
        <p:nvSpPr>
          <p:cNvPr id="34823" name="Rectangle 7"/>
          <p:cNvSpPr>
            <a:spLocks noChangeArrowheads="1"/>
          </p:cNvSpPr>
          <p:nvPr/>
        </p:nvSpPr>
        <p:spPr bwMode="auto">
          <a:xfrm>
            <a:off x="323850" y="2005013"/>
            <a:ext cx="3678238" cy="558800"/>
          </a:xfrm>
          <a:prstGeom prst="rect">
            <a:avLst/>
          </a:prstGeom>
          <a:solidFill>
            <a:srgbClr val="3985AA"/>
          </a:solidFill>
          <a:ln w="28575">
            <a:noFill/>
            <a:miter lim="800000"/>
            <a:headEnd/>
            <a:tailEnd/>
          </a:ln>
        </p:spPr>
        <p:txBody>
          <a:bodyPr anchor="ctr"/>
          <a:lstStyle/>
          <a:p>
            <a:pPr>
              <a:lnSpc>
                <a:spcPct val="80000"/>
              </a:lnSpc>
            </a:pPr>
            <a:r>
              <a:rPr lang="de-DE" b="1">
                <a:solidFill>
                  <a:schemeClr val="bg1"/>
                </a:solidFill>
                <a:latin typeface="Times New Roman" pitchFamily="18" charset="0"/>
                <a:cs typeface="Times New Roman" pitchFamily="18" charset="0"/>
              </a:rPr>
              <a:t>Key Drivers</a:t>
            </a:r>
          </a:p>
        </p:txBody>
      </p:sp>
      <p:pic>
        <p:nvPicPr>
          <p:cNvPr id="34824" name="Picture 8"/>
          <p:cNvPicPr>
            <a:picLocks noChangeAspect="1" noChangeArrowheads="1"/>
          </p:cNvPicPr>
          <p:nvPr/>
        </p:nvPicPr>
        <p:blipFill>
          <a:blip r:embed="rId3" cstate="print"/>
          <a:srcRect/>
          <a:stretch>
            <a:fillRect/>
          </a:stretch>
        </p:blipFill>
        <p:spPr bwMode="auto">
          <a:xfrm>
            <a:off x="3419475" y="3070225"/>
            <a:ext cx="1584325" cy="1582738"/>
          </a:xfrm>
          <a:prstGeom prst="rect">
            <a:avLst/>
          </a:prstGeom>
          <a:noFill/>
          <a:ln w="9525">
            <a:noFill/>
            <a:miter lim="800000"/>
            <a:headEnd/>
            <a:tailEnd/>
          </a:ln>
        </p:spPr>
      </p:pic>
      <p:pic>
        <p:nvPicPr>
          <p:cNvPr id="34825" name="Picture 9"/>
          <p:cNvPicPr>
            <a:picLocks noChangeAspect="1" noChangeArrowheads="1"/>
          </p:cNvPicPr>
          <p:nvPr/>
        </p:nvPicPr>
        <p:blipFill>
          <a:blip r:embed="rId4" cstate="print"/>
          <a:srcRect/>
          <a:stretch>
            <a:fillRect/>
          </a:stretch>
        </p:blipFill>
        <p:spPr bwMode="auto">
          <a:xfrm>
            <a:off x="7021513" y="2636838"/>
            <a:ext cx="1871662" cy="1835150"/>
          </a:xfrm>
          <a:prstGeom prst="rect">
            <a:avLst/>
          </a:prstGeom>
          <a:noFill/>
          <a:ln w="9525">
            <a:noFill/>
            <a:miter lim="800000"/>
            <a:headEnd/>
            <a:tailEnd/>
          </a:ln>
        </p:spPr>
      </p:pic>
      <p:pic>
        <p:nvPicPr>
          <p:cNvPr id="34826" name="Picture 10"/>
          <p:cNvPicPr>
            <a:picLocks noChangeAspect="1" noChangeArrowheads="1"/>
          </p:cNvPicPr>
          <p:nvPr/>
        </p:nvPicPr>
        <p:blipFill>
          <a:blip r:embed="rId5" cstate="print"/>
          <a:srcRect/>
          <a:stretch>
            <a:fillRect/>
          </a:stretch>
        </p:blipFill>
        <p:spPr bwMode="auto">
          <a:xfrm>
            <a:off x="5151438" y="2306638"/>
            <a:ext cx="1690687" cy="16271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298450" y="430213"/>
            <a:ext cx="5422900" cy="1171575"/>
          </a:xfrm>
          <a:prstGeom prst="rect">
            <a:avLst/>
          </a:prstGeom>
          <a:noFill/>
          <a:ln w="9525">
            <a:noFill/>
            <a:miter lim="800000"/>
            <a:headEnd/>
            <a:tailEnd/>
          </a:ln>
        </p:spPr>
        <p:txBody>
          <a:bodyPr lIns="0" tIns="0" rIns="0" bIns="0" anchor="ctr"/>
          <a:lstStyle/>
          <a:p>
            <a:pPr>
              <a:lnSpc>
                <a:spcPct val="80000"/>
              </a:lnSpc>
            </a:pPr>
            <a:r>
              <a:rPr lang="de-DE" sz="3600" b="1">
                <a:solidFill>
                  <a:schemeClr val="tx2"/>
                </a:solidFill>
              </a:rPr>
              <a:t>Connectivity &amp;</a:t>
            </a:r>
            <a:br>
              <a:rPr lang="de-DE" sz="3600" b="1">
                <a:solidFill>
                  <a:schemeClr val="tx2"/>
                </a:solidFill>
              </a:rPr>
            </a:br>
            <a:r>
              <a:rPr lang="de-DE" sz="3600" b="1">
                <a:solidFill>
                  <a:schemeClr val="tx2"/>
                </a:solidFill>
              </a:rPr>
              <a:t>Fish Migration</a:t>
            </a:r>
          </a:p>
        </p:txBody>
      </p:sp>
      <p:pic>
        <p:nvPicPr>
          <p:cNvPr id="36867" name="Picture 3"/>
          <p:cNvPicPr>
            <a:picLocks noChangeAspect="1" noChangeArrowheads="1"/>
          </p:cNvPicPr>
          <p:nvPr/>
        </p:nvPicPr>
        <p:blipFill>
          <a:blip r:embed="rId3" cstate="print"/>
          <a:srcRect/>
          <a:stretch>
            <a:fillRect/>
          </a:stretch>
        </p:blipFill>
        <p:spPr bwMode="auto">
          <a:xfrm>
            <a:off x="311150" y="1700213"/>
            <a:ext cx="4221163" cy="2447925"/>
          </a:xfrm>
          <a:prstGeom prst="rect">
            <a:avLst/>
          </a:prstGeom>
          <a:noFill/>
          <a:ln w="9525">
            <a:noFill/>
            <a:miter lim="800000"/>
            <a:headEnd/>
            <a:tailEnd/>
          </a:ln>
        </p:spPr>
      </p:pic>
      <p:pic>
        <p:nvPicPr>
          <p:cNvPr id="36868" name="Picture 5"/>
          <p:cNvPicPr>
            <a:picLocks noChangeAspect="1" noChangeArrowheads="1"/>
          </p:cNvPicPr>
          <p:nvPr/>
        </p:nvPicPr>
        <p:blipFill>
          <a:blip r:embed="rId4" cstate="print"/>
          <a:srcRect/>
          <a:stretch>
            <a:fillRect/>
          </a:stretch>
        </p:blipFill>
        <p:spPr bwMode="auto">
          <a:xfrm>
            <a:off x="4572000" y="2114550"/>
            <a:ext cx="4572000" cy="1131888"/>
          </a:xfrm>
          <a:prstGeom prst="rect">
            <a:avLst/>
          </a:prstGeom>
          <a:noFill/>
          <a:ln w="9525">
            <a:noFill/>
            <a:miter lim="800000"/>
            <a:headEnd/>
            <a:tailEnd/>
          </a:ln>
        </p:spPr>
      </p:pic>
      <p:pic>
        <p:nvPicPr>
          <p:cNvPr id="36869" name="Picture 6"/>
          <p:cNvPicPr>
            <a:picLocks noChangeAspect="1" noChangeArrowheads="1"/>
          </p:cNvPicPr>
          <p:nvPr/>
        </p:nvPicPr>
        <p:blipFill>
          <a:blip r:embed="rId5" cstate="print"/>
          <a:srcRect/>
          <a:stretch>
            <a:fillRect/>
          </a:stretch>
        </p:blipFill>
        <p:spPr bwMode="auto">
          <a:xfrm>
            <a:off x="468313" y="4941888"/>
            <a:ext cx="2070100" cy="757237"/>
          </a:xfrm>
          <a:prstGeom prst="rect">
            <a:avLst/>
          </a:prstGeom>
          <a:noFill/>
          <a:ln w="9525">
            <a:noFill/>
            <a:miter lim="800000"/>
            <a:headEnd/>
            <a:tailEnd/>
          </a:ln>
        </p:spPr>
      </p:pic>
      <p:pic>
        <p:nvPicPr>
          <p:cNvPr id="36870" name="Picture 7"/>
          <p:cNvPicPr>
            <a:picLocks noChangeAspect="1" noChangeArrowheads="1"/>
          </p:cNvPicPr>
          <p:nvPr/>
        </p:nvPicPr>
        <p:blipFill>
          <a:blip r:embed="rId6" cstate="print"/>
          <a:srcRect/>
          <a:stretch>
            <a:fillRect/>
          </a:stretch>
        </p:blipFill>
        <p:spPr bwMode="auto">
          <a:xfrm>
            <a:off x="2051050" y="5949950"/>
            <a:ext cx="2155825" cy="550863"/>
          </a:xfrm>
          <a:prstGeom prst="rect">
            <a:avLst/>
          </a:prstGeom>
          <a:noFill/>
          <a:ln w="9525">
            <a:noFill/>
            <a:miter lim="800000"/>
            <a:headEnd/>
            <a:tailEnd/>
          </a:ln>
        </p:spPr>
      </p:pic>
      <p:pic>
        <p:nvPicPr>
          <p:cNvPr id="36871" name="Picture 8"/>
          <p:cNvPicPr>
            <a:picLocks noChangeAspect="1" noChangeArrowheads="1"/>
          </p:cNvPicPr>
          <p:nvPr/>
        </p:nvPicPr>
        <p:blipFill>
          <a:blip r:embed="rId7" cstate="print"/>
          <a:srcRect/>
          <a:stretch>
            <a:fillRect/>
          </a:stretch>
        </p:blipFill>
        <p:spPr bwMode="auto">
          <a:xfrm>
            <a:off x="1979613" y="4437063"/>
            <a:ext cx="1970087" cy="677862"/>
          </a:xfrm>
          <a:prstGeom prst="rect">
            <a:avLst/>
          </a:prstGeom>
          <a:noFill/>
          <a:ln w="9525">
            <a:noFill/>
            <a:miter lim="800000"/>
            <a:headEnd/>
            <a:tailEnd/>
          </a:ln>
        </p:spPr>
      </p:pic>
      <p:pic>
        <p:nvPicPr>
          <p:cNvPr id="36872" name="Picture 9" descr="Fish passage"/>
          <p:cNvPicPr>
            <a:picLocks noChangeAspect="1" noChangeArrowheads="1"/>
          </p:cNvPicPr>
          <p:nvPr/>
        </p:nvPicPr>
        <p:blipFill>
          <a:blip r:embed="rId8" cstate="print"/>
          <a:srcRect/>
          <a:stretch>
            <a:fillRect/>
          </a:stretch>
        </p:blipFill>
        <p:spPr bwMode="auto">
          <a:xfrm>
            <a:off x="4787900" y="3429000"/>
            <a:ext cx="4033838" cy="3022600"/>
          </a:xfrm>
          <a:prstGeom prst="rect">
            <a:avLst/>
          </a:prstGeom>
          <a:noFill/>
          <a:ln w="9525">
            <a:noFill/>
            <a:miter lim="800000"/>
            <a:headEnd/>
            <a:tailEnd/>
          </a:ln>
        </p:spPr>
      </p:pic>
      <p:sp>
        <p:nvSpPr>
          <p:cNvPr id="36873" name="Text Box 10"/>
          <p:cNvSpPr txBox="1">
            <a:spLocks noChangeArrowheads="1"/>
          </p:cNvSpPr>
          <p:nvPr/>
        </p:nvSpPr>
        <p:spPr bwMode="auto">
          <a:xfrm>
            <a:off x="5364163" y="6453188"/>
            <a:ext cx="2376487" cy="214312"/>
          </a:xfrm>
          <a:prstGeom prst="rect">
            <a:avLst/>
          </a:prstGeom>
          <a:noFill/>
          <a:ln w="9525">
            <a:noFill/>
            <a:miter lim="800000"/>
            <a:headEnd/>
            <a:tailEnd/>
          </a:ln>
        </p:spPr>
        <p:txBody>
          <a:bodyPr>
            <a:spAutoFit/>
          </a:bodyPr>
          <a:lstStyle/>
          <a:p>
            <a:pPr>
              <a:spcBef>
                <a:spcPct val="50000"/>
              </a:spcBef>
            </a:pPr>
            <a:r>
              <a:rPr lang="en-GB" sz="800"/>
              <a:t>Source: www.biotactic.com</a:t>
            </a:r>
            <a:endParaRPr lang="en-US" sz="800"/>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p:cNvPicPr>
            <a:picLocks noChangeAspect="1" noChangeArrowheads="1"/>
          </p:cNvPicPr>
          <p:nvPr/>
        </p:nvPicPr>
        <p:blipFill>
          <a:blip r:embed="rId2" cstate="print"/>
          <a:srcRect/>
          <a:stretch>
            <a:fillRect/>
          </a:stretch>
        </p:blipFill>
        <p:spPr bwMode="auto">
          <a:xfrm>
            <a:off x="107950" y="333375"/>
            <a:ext cx="8843963" cy="6221413"/>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print"/>
          <a:srcRect/>
          <a:stretch>
            <a:fillRect/>
          </a:stretch>
        </p:blipFill>
        <p:spPr bwMode="auto">
          <a:xfrm>
            <a:off x="107950" y="333375"/>
            <a:ext cx="8855075" cy="6338888"/>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cstate="print"/>
          <a:srcRect/>
          <a:stretch>
            <a:fillRect/>
          </a:stretch>
        </p:blipFill>
        <p:spPr bwMode="auto">
          <a:xfrm>
            <a:off x="6443663" y="2276475"/>
            <a:ext cx="1860550" cy="1624013"/>
          </a:xfrm>
          <a:prstGeom prst="rect">
            <a:avLst/>
          </a:prstGeom>
          <a:noFill/>
          <a:ln w="9525">
            <a:noFill/>
            <a:miter lim="800000"/>
            <a:headEnd/>
            <a:tailEnd/>
          </a:ln>
        </p:spPr>
      </p:pic>
      <p:sp>
        <p:nvSpPr>
          <p:cNvPr id="40963" name="Text Box 5"/>
          <p:cNvSpPr txBox="1">
            <a:spLocks noChangeAspect="1" noChangeArrowheads="1"/>
          </p:cNvSpPr>
          <p:nvPr/>
        </p:nvSpPr>
        <p:spPr bwMode="auto">
          <a:xfrm>
            <a:off x="1258888" y="1196975"/>
            <a:ext cx="6985000" cy="863600"/>
          </a:xfrm>
          <a:prstGeom prst="rect">
            <a:avLst/>
          </a:prstGeom>
          <a:noFill/>
          <a:ln w="9525">
            <a:noFill/>
            <a:miter lim="800000"/>
            <a:headEnd/>
            <a:tailEnd/>
          </a:ln>
        </p:spPr>
        <p:txBody>
          <a:bodyPr anchor="ctr"/>
          <a:lstStyle/>
          <a:p>
            <a:pPr algn="ctr">
              <a:lnSpc>
                <a:spcPct val="110000"/>
              </a:lnSpc>
              <a:spcBef>
                <a:spcPct val="20000"/>
              </a:spcBef>
            </a:pPr>
            <a:r>
              <a:rPr lang="en-GB" sz="3200" b="1">
                <a:latin typeface="Times New Roman" pitchFamily="18" charset="0"/>
                <a:cs typeface="Times New Roman" pitchFamily="18" charset="0"/>
              </a:rPr>
              <a:t>Future Infrastructure Projects</a:t>
            </a:r>
          </a:p>
        </p:txBody>
      </p:sp>
      <p:sp>
        <p:nvSpPr>
          <p:cNvPr id="40964" name="Text Box 6"/>
          <p:cNvSpPr txBox="1">
            <a:spLocks noChangeAspect="1" noChangeArrowheads="1"/>
          </p:cNvSpPr>
          <p:nvPr/>
        </p:nvSpPr>
        <p:spPr bwMode="auto">
          <a:xfrm>
            <a:off x="539750" y="2133600"/>
            <a:ext cx="5832475" cy="2016125"/>
          </a:xfrm>
          <a:prstGeom prst="rect">
            <a:avLst/>
          </a:prstGeom>
          <a:noFill/>
          <a:ln w="9525">
            <a:noFill/>
            <a:miter lim="800000"/>
            <a:headEnd/>
            <a:tailEnd/>
          </a:ln>
        </p:spPr>
        <p:txBody>
          <a:bodyPr/>
          <a:lstStyle/>
          <a:p>
            <a:pPr>
              <a:lnSpc>
                <a:spcPct val="110000"/>
              </a:lnSpc>
              <a:spcBef>
                <a:spcPct val="20000"/>
              </a:spcBef>
              <a:buClr>
                <a:srgbClr val="3985AA"/>
              </a:buClr>
              <a:buFont typeface="Wingdings" pitchFamily="2" charset="2"/>
              <a:buNone/>
            </a:pPr>
            <a:r>
              <a:rPr lang="en-GB" sz="2400">
                <a:latin typeface="Times New Roman" pitchFamily="18" charset="0"/>
                <a:cs typeface="Times New Roman" pitchFamily="18" charset="0"/>
              </a:rPr>
              <a:t>Future Infrastructure Projects (FIPs) </a:t>
            </a:r>
            <a:r>
              <a:rPr lang="en-GB" sz="2400" b="1">
                <a:latin typeface="Times New Roman" pitchFamily="18" charset="0"/>
                <a:cs typeface="Times New Roman" pitchFamily="18" charset="0"/>
              </a:rPr>
              <a:t>can impact and deteriorate water status</a:t>
            </a:r>
            <a:r>
              <a:rPr lang="en-GB" sz="2400">
                <a:latin typeface="Times New Roman" pitchFamily="18" charset="0"/>
                <a:cs typeface="Times New Roman" pitchFamily="18" charset="0"/>
              </a:rPr>
              <a:t>, including potential negative transboundary effects</a:t>
            </a:r>
          </a:p>
        </p:txBody>
      </p:sp>
      <p:sp>
        <p:nvSpPr>
          <p:cNvPr id="40965" name="Text Box 6"/>
          <p:cNvSpPr txBox="1">
            <a:spLocks noChangeAspect="1" noChangeArrowheads="1"/>
          </p:cNvSpPr>
          <p:nvPr/>
        </p:nvSpPr>
        <p:spPr bwMode="auto">
          <a:xfrm>
            <a:off x="4427538" y="4554538"/>
            <a:ext cx="4608512" cy="1970087"/>
          </a:xfrm>
          <a:prstGeom prst="rect">
            <a:avLst/>
          </a:prstGeom>
          <a:noFill/>
          <a:ln w="9525">
            <a:noFill/>
            <a:miter lim="800000"/>
            <a:headEnd/>
            <a:tailEnd/>
          </a:ln>
        </p:spPr>
        <p:txBody>
          <a:bodyPr/>
          <a:lstStyle/>
          <a:p>
            <a:pPr>
              <a:lnSpc>
                <a:spcPct val="110000"/>
              </a:lnSpc>
              <a:spcBef>
                <a:spcPct val="20000"/>
              </a:spcBef>
              <a:buClr>
                <a:srgbClr val="3985AA"/>
              </a:buClr>
              <a:buFont typeface="Wingdings" pitchFamily="2" charset="2"/>
              <a:buNone/>
            </a:pPr>
            <a:r>
              <a:rPr lang="en-GB" sz="2400" dirty="0">
                <a:latin typeface="Times New Roman" pitchFamily="18" charset="0"/>
                <a:cs typeface="Times New Roman" pitchFamily="18" charset="0"/>
              </a:rPr>
              <a:t>FIPs reported for </a:t>
            </a:r>
            <a:r>
              <a:rPr lang="en-GB" sz="2400" b="1" dirty="0">
                <a:latin typeface="Times New Roman" pitchFamily="18" charset="0"/>
                <a:cs typeface="Times New Roman" pitchFamily="18" charset="0"/>
              </a:rPr>
              <a:t>navigation, flood protection, hydropower generation, water supply</a:t>
            </a:r>
            <a:r>
              <a:rPr lang="en-GB" sz="2400" dirty="0">
                <a:latin typeface="Times New Roman" pitchFamily="18" charset="0"/>
                <a:cs typeface="Times New Roman" pitchFamily="18" charset="0"/>
              </a:rPr>
              <a:t> and </a:t>
            </a:r>
            <a:r>
              <a:rPr lang="en-GB" sz="2400" dirty="0" smtClean="0">
                <a:latin typeface="Times New Roman" pitchFamily="18" charset="0"/>
                <a:cs typeface="Times New Roman" pitchFamily="18" charset="0"/>
              </a:rPr>
              <a:t>others</a:t>
            </a:r>
            <a:r>
              <a:rPr lang="hu-HU" sz="2400" dirty="0" smtClean="0">
                <a:latin typeface="Times New Roman" pitchFamily="18" charset="0"/>
                <a:cs typeface="Times New Roman" pitchFamily="18" charset="0"/>
              </a:rPr>
              <a:t>,</a:t>
            </a:r>
            <a:endParaRPr lang="en-GB" sz="2400" dirty="0">
              <a:latin typeface="Times New Roman" pitchFamily="18" charset="0"/>
              <a:cs typeface="Times New Roman" pitchFamily="18" charset="0"/>
            </a:endParaRPr>
          </a:p>
        </p:txBody>
      </p:sp>
      <p:pic>
        <p:nvPicPr>
          <p:cNvPr id="40966" name="Picture 10"/>
          <p:cNvPicPr>
            <a:picLocks noChangeAspect="1" noChangeArrowheads="1"/>
          </p:cNvPicPr>
          <p:nvPr/>
        </p:nvPicPr>
        <p:blipFill>
          <a:blip r:embed="rId3" cstate="print"/>
          <a:srcRect/>
          <a:stretch>
            <a:fillRect/>
          </a:stretch>
        </p:blipFill>
        <p:spPr bwMode="auto">
          <a:xfrm>
            <a:off x="611188" y="3933825"/>
            <a:ext cx="3527425" cy="27876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1042988" y="2014538"/>
            <a:ext cx="5184775" cy="1006475"/>
          </a:xfrm>
          <a:prstGeom prst="rect">
            <a:avLst/>
          </a:prstGeom>
          <a:noFill/>
          <a:ln w="9525">
            <a:noFill/>
            <a:miter lim="800000"/>
            <a:headEnd/>
            <a:tailEnd/>
          </a:ln>
        </p:spPr>
        <p:txBody>
          <a:bodyPr>
            <a:spAutoFit/>
          </a:bodyPr>
          <a:lstStyle/>
          <a:p>
            <a:pPr algn="r"/>
            <a:r>
              <a:rPr lang="en-GB" sz="2000">
                <a:latin typeface="Times New Roman" pitchFamily="18" charset="0"/>
                <a:cs typeface="Times New Roman" pitchFamily="18" charset="0"/>
              </a:rPr>
              <a:t>Guiding Principles for the Development of </a:t>
            </a:r>
          </a:p>
          <a:p>
            <a:pPr algn="r"/>
            <a:r>
              <a:rPr lang="en-GB" sz="2000">
                <a:latin typeface="Times New Roman" pitchFamily="18" charset="0"/>
                <a:cs typeface="Times New Roman" pitchFamily="18" charset="0"/>
              </a:rPr>
              <a:t>Inland Navigation and Environmental Protection in the Danube River Basin</a:t>
            </a:r>
          </a:p>
        </p:txBody>
      </p:sp>
      <p:sp>
        <p:nvSpPr>
          <p:cNvPr id="41987" name="Rectangle 3"/>
          <p:cNvSpPr>
            <a:spLocks noChangeArrowheads="1"/>
          </p:cNvSpPr>
          <p:nvPr/>
        </p:nvSpPr>
        <p:spPr bwMode="auto">
          <a:xfrm>
            <a:off x="395288" y="836613"/>
            <a:ext cx="8307387" cy="1171575"/>
          </a:xfrm>
          <a:prstGeom prst="rect">
            <a:avLst/>
          </a:prstGeom>
          <a:noFill/>
          <a:ln w="9525">
            <a:noFill/>
            <a:miter lim="800000"/>
            <a:headEnd/>
            <a:tailEnd/>
          </a:ln>
        </p:spPr>
        <p:txBody>
          <a:bodyPr lIns="0" tIns="0" rIns="0" bIns="0" anchor="ctr"/>
          <a:lstStyle/>
          <a:p>
            <a:pPr algn="ctr">
              <a:lnSpc>
                <a:spcPct val="90000"/>
              </a:lnSpc>
            </a:pPr>
            <a:r>
              <a:rPr lang="de-DE" sz="2400" b="1">
                <a:solidFill>
                  <a:schemeClr val="tx2"/>
                </a:solidFill>
                <a:latin typeface="Times New Roman" pitchFamily="18" charset="0"/>
                <a:cs typeface="Times New Roman" pitchFamily="18" charset="0"/>
              </a:rPr>
              <a:t>NAVIGATION</a:t>
            </a:r>
            <a:r>
              <a:rPr lang="hu-HU" sz="2400" b="1">
                <a:solidFill>
                  <a:schemeClr val="tx2"/>
                </a:solidFill>
                <a:latin typeface="Times New Roman" pitchFamily="18" charset="0"/>
                <a:cs typeface="Times New Roman" pitchFamily="18" charset="0"/>
              </a:rPr>
              <a:t> </a:t>
            </a:r>
            <a:r>
              <a:rPr lang="de-DE" sz="2400" b="1">
                <a:solidFill>
                  <a:schemeClr val="tx2"/>
                </a:solidFill>
                <a:latin typeface="Times New Roman" pitchFamily="18" charset="0"/>
                <a:cs typeface="Times New Roman" pitchFamily="18" charset="0"/>
              </a:rPr>
              <a:t>Joint Statement</a:t>
            </a:r>
            <a:r>
              <a:rPr lang="hu-HU" sz="2400" b="1">
                <a:solidFill>
                  <a:schemeClr val="tx2"/>
                </a:solidFill>
                <a:latin typeface="Times New Roman" pitchFamily="18" charset="0"/>
                <a:cs typeface="Times New Roman" pitchFamily="18" charset="0"/>
              </a:rPr>
              <a:t> </a:t>
            </a:r>
            <a:r>
              <a:rPr lang="de-DE" sz="2400" b="1">
                <a:solidFill>
                  <a:schemeClr val="tx2"/>
                </a:solidFill>
                <a:latin typeface="Times New Roman" pitchFamily="18" charset="0"/>
                <a:cs typeface="Times New Roman" pitchFamily="18" charset="0"/>
              </a:rPr>
              <a:t>and Platina Manual</a:t>
            </a:r>
          </a:p>
        </p:txBody>
      </p:sp>
      <p:pic>
        <p:nvPicPr>
          <p:cNvPr id="41988" name="Picture 4"/>
          <p:cNvPicPr>
            <a:picLocks noChangeAspect="1" noChangeArrowheads="1"/>
          </p:cNvPicPr>
          <p:nvPr/>
        </p:nvPicPr>
        <p:blipFill>
          <a:blip r:embed="rId2" cstate="print"/>
          <a:srcRect/>
          <a:stretch>
            <a:fillRect/>
          </a:stretch>
        </p:blipFill>
        <p:spPr bwMode="auto">
          <a:xfrm>
            <a:off x="292100" y="3284538"/>
            <a:ext cx="2479675" cy="3371850"/>
          </a:xfrm>
          <a:prstGeom prst="rect">
            <a:avLst/>
          </a:prstGeom>
          <a:noFill/>
          <a:ln w="9525">
            <a:solidFill>
              <a:schemeClr val="tx1"/>
            </a:solidFill>
            <a:miter lim="800000"/>
            <a:headEnd/>
            <a:tailEnd/>
          </a:ln>
        </p:spPr>
      </p:pic>
      <p:pic>
        <p:nvPicPr>
          <p:cNvPr id="41989" name="Picture 5"/>
          <p:cNvPicPr>
            <a:picLocks noChangeAspect="1" noChangeArrowheads="1"/>
          </p:cNvPicPr>
          <p:nvPr/>
        </p:nvPicPr>
        <p:blipFill>
          <a:blip r:embed="rId3" cstate="print"/>
          <a:srcRect/>
          <a:stretch>
            <a:fillRect/>
          </a:stretch>
        </p:blipFill>
        <p:spPr bwMode="auto">
          <a:xfrm>
            <a:off x="6300788" y="2060575"/>
            <a:ext cx="2517775" cy="3384550"/>
          </a:xfrm>
          <a:prstGeom prst="rect">
            <a:avLst/>
          </a:prstGeom>
          <a:noFill/>
          <a:ln w="9525">
            <a:solidFill>
              <a:schemeClr val="tx1"/>
            </a:solidFill>
            <a:miter lim="800000"/>
            <a:headEnd/>
            <a:tailEnd/>
          </a:ln>
        </p:spPr>
      </p:pic>
      <p:sp>
        <p:nvSpPr>
          <p:cNvPr id="41990" name="Rectangle 6"/>
          <p:cNvSpPr>
            <a:spLocks noChangeArrowheads="1"/>
          </p:cNvSpPr>
          <p:nvPr/>
        </p:nvSpPr>
        <p:spPr bwMode="auto">
          <a:xfrm>
            <a:off x="2843213" y="5734050"/>
            <a:ext cx="5184775" cy="1006475"/>
          </a:xfrm>
          <a:prstGeom prst="rect">
            <a:avLst/>
          </a:prstGeom>
          <a:noFill/>
          <a:ln w="9525">
            <a:noFill/>
            <a:miter lim="800000"/>
            <a:headEnd/>
            <a:tailEnd/>
          </a:ln>
        </p:spPr>
        <p:txBody>
          <a:bodyPr>
            <a:spAutoFit/>
          </a:bodyPr>
          <a:lstStyle/>
          <a:p>
            <a:r>
              <a:rPr lang="en-GB" sz="2000">
                <a:latin typeface="Times New Roman" pitchFamily="18" charset="0"/>
                <a:cs typeface="Times New Roman" pitchFamily="18" charset="0"/>
              </a:rPr>
              <a:t>Manual on Good Practices in Sustainable Waterway Planning (Platina Manual)</a:t>
            </a:r>
          </a:p>
          <a:p>
            <a:r>
              <a:rPr lang="en-GB" sz="2000">
                <a:latin typeface="Times New Roman" pitchFamily="18" charset="0"/>
                <a:cs typeface="Times New Roman" pitchFamily="18" charset="0"/>
                <a:hlinkClick r:id="rId4"/>
              </a:rPr>
              <a:t>http://www.naiades.info/platina/downloads</a:t>
            </a:r>
            <a:r>
              <a:rPr lang="en-GB" sz="2000">
                <a:latin typeface="Times New Roman" pitchFamily="18" charset="0"/>
                <a:cs typeface="Times New Roman" pitchFamily="18" charset="0"/>
              </a:rPr>
              <a:t> </a:t>
            </a:r>
          </a:p>
        </p:txBody>
      </p:sp>
      <p:pic>
        <p:nvPicPr>
          <p:cNvPr id="41991" name="Picture 7" descr="SavaCommission"/>
          <p:cNvPicPr>
            <a:picLocks noChangeAspect="1" noChangeArrowheads="1"/>
          </p:cNvPicPr>
          <p:nvPr/>
        </p:nvPicPr>
        <p:blipFill>
          <a:blip r:embed="rId5" cstate="print"/>
          <a:srcRect/>
          <a:stretch>
            <a:fillRect/>
          </a:stretch>
        </p:blipFill>
        <p:spPr bwMode="auto">
          <a:xfrm>
            <a:off x="3132138" y="3141663"/>
            <a:ext cx="2808287" cy="560387"/>
          </a:xfrm>
          <a:prstGeom prst="rect">
            <a:avLst/>
          </a:prstGeom>
          <a:noFill/>
          <a:ln w="9525">
            <a:noFill/>
            <a:miter lim="800000"/>
            <a:headEnd/>
            <a:tailEnd/>
          </a:ln>
        </p:spPr>
      </p:pic>
      <p:pic>
        <p:nvPicPr>
          <p:cNvPr id="41992" name="Picture 8" descr="Danube Commission (DC)"/>
          <p:cNvPicPr>
            <a:picLocks noChangeAspect="1" noChangeArrowheads="1"/>
          </p:cNvPicPr>
          <p:nvPr/>
        </p:nvPicPr>
        <p:blipFill>
          <a:blip r:embed="rId6" cstate="print"/>
          <a:srcRect/>
          <a:stretch>
            <a:fillRect/>
          </a:stretch>
        </p:blipFill>
        <p:spPr bwMode="auto">
          <a:xfrm>
            <a:off x="3995738" y="4652963"/>
            <a:ext cx="1152525" cy="865187"/>
          </a:xfrm>
          <a:prstGeom prst="rect">
            <a:avLst/>
          </a:prstGeom>
          <a:noFill/>
          <a:ln w="9525">
            <a:noFill/>
            <a:miter lim="800000"/>
            <a:headEnd/>
            <a:tailEnd/>
          </a:ln>
        </p:spPr>
      </p:pic>
      <p:pic>
        <p:nvPicPr>
          <p:cNvPr id="41993" name="Picture 9"/>
          <p:cNvPicPr>
            <a:picLocks noChangeAspect="1" noChangeArrowheads="1"/>
          </p:cNvPicPr>
          <p:nvPr/>
        </p:nvPicPr>
        <p:blipFill>
          <a:blip r:embed="rId7" cstate="print"/>
          <a:srcRect/>
          <a:stretch>
            <a:fillRect/>
          </a:stretch>
        </p:blipFill>
        <p:spPr bwMode="auto">
          <a:xfrm>
            <a:off x="3781425" y="3789363"/>
            <a:ext cx="1582738" cy="7905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4"/>
          <p:cNvSpPr txBox="1">
            <a:spLocks noChangeArrowheads="1"/>
          </p:cNvSpPr>
          <p:nvPr/>
        </p:nvSpPr>
        <p:spPr bwMode="auto">
          <a:xfrm>
            <a:off x="323850" y="1916113"/>
            <a:ext cx="8569325" cy="4708525"/>
          </a:xfrm>
          <a:prstGeom prst="rect">
            <a:avLst/>
          </a:prstGeom>
          <a:noFill/>
          <a:ln w="9525">
            <a:noFill/>
            <a:miter lim="800000"/>
            <a:headEnd/>
            <a:tailEnd/>
          </a:ln>
        </p:spPr>
        <p:txBody>
          <a:bodyPr>
            <a:spAutoFit/>
          </a:bodyPr>
          <a:lstStyle/>
          <a:p>
            <a:pPr marL="361950" indent="-361950">
              <a:spcBef>
                <a:spcPct val="50000"/>
              </a:spcBef>
              <a:buClr>
                <a:srgbClr val="3985AA"/>
              </a:buClr>
              <a:buFont typeface="Wingdings" pitchFamily="2" charset="2"/>
              <a:buChar char="§"/>
            </a:pPr>
            <a:r>
              <a:rPr lang="en-GB" sz="2400">
                <a:latin typeface="Times New Roman" pitchFamily="18" charset="0"/>
                <a:cs typeface="Times New Roman" pitchFamily="18" charset="0"/>
              </a:rPr>
              <a:t>Need for </a:t>
            </a:r>
            <a:r>
              <a:rPr lang="en-GB" sz="2400" b="1">
                <a:latin typeface="Times New Roman" pitchFamily="18" charset="0"/>
                <a:cs typeface="Times New Roman" pitchFamily="18" charset="0"/>
              </a:rPr>
              <a:t>inter-sectoral cooperation</a:t>
            </a:r>
            <a:r>
              <a:rPr lang="en-GB" sz="2400">
                <a:latin typeface="Times New Roman" pitchFamily="18" charset="0"/>
                <a:cs typeface="Times New Roman" pitchFamily="18" charset="0"/>
              </a:rPr>
              <a:t> recognized by Danube countries in order to achieve coherent implementation of EU legislation</a:t>
            </a:r>
          </a:p>
          <a:p>
            <a:pPr marL="361950" indent="-361950">
              <a:spcBef>
                <a:spcPct val="50000"/>
              </a:spcBef>
              <a:buClr>
                <a:srgbClr val="3985AA"/>
              </a:buClr>
              <a:buFont typeface="Wingdings" pitchFamily="2" charset="2"/>
              <a:buChar char="§"/>
            </a:pPr>
            <a:r>
              <a:rPr lang="en-GB" sz="2400">
                <a:latin typeface="Times New Roman" pitchFamily="18" charset="0"/>
                <a:cs typeface="Times New Roman" pitchFamily="18" charset="0"/>
              </a:rPr>
              <a:t>Work on cooperation regarding navigation already ongoing; process on </a:t>
            </a:r>
            <a:r>
              <a:rPr lang="en-GB" sz="2400" b="1">
                <a:latin typeface="Times New Roman" pitchFamily="18" charset="0"/>
                <a:cs typeface="Times New Roman" pitchFamily="18" charset="0"/>
              </a:rPr>
              <a:t>hydropower launched</a:t>
            </a:r>
          </a:p>
          <a:p>
            <a:pPr marL="361950" indent="-361950">
              <a:spcBef>
                <a:spcPct val="50000"/>
              </a:spcBef>
              <a:buClr>
                <a:srgbClr val="3985AA"/>
              </a:buClr>
              <a:buFont typeface="Wingdings" pitchFamily="2" charset="2"/>
              <a:buChar char="§"/>
            </a:pPr>
            <a:r>
              <a:rPr lang="en-GB" sz="2400">
                <a:latin typeface="Times New Roman" pitchFamily="18" charset="0"/>
                <a:cs typeface="Times New Roman" pitchFamily="18" charset="0"/>
              </a:rPr>
              <a:t>Exchange and cooperation between sectors pre-requisite for </a:t>
            </a:r>
            <a:r>
              <a:rPr lang="en-GB" sz="2400" b="1">
                <a:latin typeface="Times New Roman" pitchFamily="18" charset="0"/>
                <a:cs typeface="Times New Roman" pitchFamily="18" charset="0"/>
              </a:rPr>
              <a:t>successful implementation</a:t>
            </a:r>
            <a:r>
              <a:rPr lang="en-GB" sz="2400">
                <a:latin typeface="Times New Roman" pitchFamily="18" charset="0"/>
                <a:cs typeface="Times New Roman" pitchFamily="18" charset="0"/>
              </a:rPr>
              <a:t> of different policies (energy, climate, nature conservation</a:t>
            </a:r>
            <a:r>
              <a:rPr lang="hu-HU" sz="2400">
                <a:latin typeface="Times New Roman" pitchFamily="18" charset="0"/>
                <a:cs typeface="Times New Roman" pitchFamily="18" charset="0"/>
              </a:rPr>
              <a:t>, </a:t>
            </a:r>
            <a:r>
              <a:rPr lang="en-GB" sz="2400">
                <a:latin typeface="Times New Roman" pitchFamily="18" charset="0"/>
                <a:cs typeface="Times New Roman" pitchFamily="18" charset="0"/>
              </a:rPr>
              <a:t>environment) and achievement of defined objectives</a:t>
            </a:r>
          </a:p>
          <a:p>
            <a:pPr marL="361950" indent="-361950">
              <a:spcBef>
                <a:spcPct val="50000"/>
              </a:spcBef>
              <a:buClr>
                <a:srgbClr val="3985AA"/>
              </a:buClr>
              <a:buFont typeface="Wingdings" pitchFamily="2" charset="2"/>
              <a:buChar char="§"/>
            </a:pPr>
            <a:r>
              <a:rPr lang="en-GB" sz="2400">
                <a:latin typeface="Times New Roman" pitchFamily="18" charset="0"/>
                <a:cs typeface="Times New Roman" pitchFamily="18" charset="0"/>
              </a:rPr>
              <a:t>Creation of win-win situations and </a:t>
            </a:r>
            <a:r>
              <a:rPr lang="en-GB" sz="2400" b="1">
                <a:latin typeface="Times New Roman" pitchFamily="18" charset="0"/>
                <a:cs typeface="Times New Roman" pitchFamily="18" charset="0"/>
              </a:rPr>
              <a:t>benefits for all actors</a:t>
            </a:r>
            <a:r>
              <a:rPr lang="en-GB" sz="2400">
                <a:latin typeface="Times New Roman" pitchFamily="18" charset="0"/>
                <a:cs typeface="Times New Roman" pitchFamily="18" charset="0"/>
              </a:rPr>
              <a:t> involved</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95288" y="908050"/>
            <a:ext cx="8229600" cy="922338"/>
          </a:xfrm>
        </p:spPr>
        <p:txBody>
          <a:bodyPr rtlCol="0">
            <a:normAutofit/>
          </a:bodyPr>
          <a:lstStyle/>
          <a:p>
            <a:pPr eaLnBrk="1" fontAlgn="auto" hangingPunct="1">
              <a:spcAft>
                <a:spcPts val="0"/>
              </a:spcAft>
              <a:defRPr/>
            </a:pPr>
            <a:r>
              <a:rPr lang="en-GB" sz="2400" b="1" cap="small" dirty="0" smtClean="0">
                <a:solidFill>
                  <a:srgbClr val="0070C0"/>
                </a:solidFill>
                <a:latin typeface="Times New Roman" pitchFamily="18" charset="0"/>
                <a:cs typeface="Times New Roman" pitchFamily="18" charset="0"/>
              </a:rPr>
              <a:t>Way forward - Future of water policies</a:t>
            </a:r>
            <a:endParaRPr lang="en-GB" sz="2400" b="1" cap="small" dirty="0">
              <a:solidFill>
                <a:srgbClr val="0070C0"/>
              </a:solidFill>
              <a:latin typeface="Times New Roman" pitchFamily="18" charset="0"/>
              <a:cs typeface="Times New Roman" pitchFamily="18" charset="0"/>
            </a:endParaRPr>
          </a:p>
        </p:txBody>
      </p:sp>
      <p:pic>
        <p:nvPicPr>
          <p:cNvPr id="44035" name="Tartalom helye 3" descr="water.jpg"/>
          <p:cNvPicPr>
            <a:picLocks noGrp="1" noChangeAspect="1"/>
          </p:cNvPicPr>
          <p:nvPr>
            <p:ph idx="1"/>
          </p:nvPr>
        </p:nvPicPr>
        <p:blipFill>
          <a:blip r:embed="rId2" cstate="print"/>
          <a:srcRect l="13977" t="17268" r="18132"/>
          <a:stretch>
            <a:fillRect/>
          </a:stretch>
        </p:blipFill>
        <p:spPr>
          <a:xfrm>
            <a:off x="323850" y="1989138"/>
            <a:ext cx="2447925" cy="4149725"/>
          </a:xfrm>
        </p:spPr>
      </p:pic>
      <p:sp>
        <p:nvSpPr>
          <p:cNvPr id="7" name="Szövegdoboz 6"/>
          <p:cNvSpPr txBox="1">
            <a:spLocks noChangeArrowheads="1"/>
          </p:cNvSpPr>
          <p:nvPr/>
        </p:nvSpPr>
        <p:spPr bwMode="auto">
          <a:xfrm>
            <a:off x="2916238" y="1773238"/>
            <a:ext cx="5903912" cy="5292725"/>
          </a:xfrm>
          <a:prstGeom prst="rect">
            <a:avLst/>
          </a:prstGeom>
          <a:noFill/>
          <a:ln w="9525">
            <a:noFill/>
            <a:miter lim="800000"/>
            <a:headEnd/>
            <a:tailEnd/>
          </a:ln>
        </p:spPr>
        <p:txBody>
          <a:bodyPr>
            <a:spAutoFit/>
          </a:bodyPr>
          <a:lstStyle/>
          <a:p>
            <a:pPr algn="ctr"/>
            <a:r>
              <a:rPr lang="en-GB" sz="2000" b="1">
                <a:latin typeface="Times New Roman" pitchFamily="18" charset="0"/>
                <a:cs typeface="Times New Roman" pitchFamily="18" charset="0"/>
              </a:rPr>
              <a:t>The world, Europe</a:t>
            </a:r>
            <a:r>
              <a:rPr lang="hu-HU" sz="2000" b="1">
                <a:latin typeface="Times New Roman" pitchFamily="18" charset="0"/>
                <a:cs typeface="Times New Roman" pitchFamily="18" charset="0"/>
              </a:rPr>
              <a:t>, Danube basin </a:t>
            </a:r>
            <a:r>
              <a:rPr lang="en-GB" sz="2000" b="1">
                <a:latin typeface="Times New Roman" pitchFamily="18" charset="0"/>
                <a:cs typeface="Times New Roman" pitchFamily="18" charset="0"/>
              </a:rPr>
              <a:t>and Hungary</a:t>
            </a:r>
            <a:r>
              <a:rPr lang="hu-HU" sz="2000" b="1">
                <a:latin typeface="Times New Roman" pitchFamily="18" charset="0"/>
                <a:cs typeface="Times New Roman" pitchFamily="18" charset="0"/>
              </a:rPr>
              <a:t> </a:t>
            </a:r>
            <a:r>
              <a:rPr lang="en-GB" sz="2000" b="1">
                <a:latin typeface="Times New Roman" pitchFamily="18" charset="0"/>
                <a:cs typeface="Times New Roman" pitchFamily="18" charset="0"/>
              </a:rPr>
              <a:t>facing with new water challenges:</a:t>
            </a:r>
          </a:p>
          <a:p>
            <a:pPr algn="ctr"/>
            <a:r>
              <a:rPr lang="en-GB" sz="2000" b="1">
                <a:latin typeface="Times New Roman" pitchFamily="18" charset="0"/>
                <a:cs typeface="Times New Roman" pitchFamily="18" charset="0"/>
              </a:rPr>
              <a:t>We are looking for steps further…</a:t>
            </a:r>
            <a:r>
              <a:rPr lang="hu-HU" sz="2400">
                <a:latin typeface="Calibri" pitchFamily="34" charset="0"/>
              </a:rPr>
              <a:t/>
            </a:r>
            <a:br>
              <a:rPr lang="hu-HU" sz="2400">
                <a:latin typeface="Calibri" pitchFamily="34" charset="0"/>
              </a:rPr>
            </a:br>
            <a:endParaRPr lang="hu-HU" sz="2400">
              <a:latin typeface="Calibri" pitchFamily="34" charset="0"/>
            </a:endParaRPr>
          </a:p>
          <a:p>
            <a:pPr algn="ctr"/>
            <a:r>
              <a:rPr lang="en-GB" sz="2400" b="1">
                <a:latin typeface="Times New Roman" pitchFamily="18" charset="0"/>
                <a:cs typeface="Times New Roman" pitchFamily="18" charset="0"/>
              </a:rPr>
              <a:t>World Water Forum </a:t>
            </a:r>
          </a:p>
          <a:p>
            <a:pPr algn="ctr"/>
            <a:r>
              <a:rPr lang="hu-HU" sz="2400" b="1">
                <a:latin typeface="Times New Roman" pitchFamily="18" charset="0"/>
                <a:cs typeface="Times New Roman" pitchFamily="18" charset="0"/>
              </a:rPr>
              <a:t>(Marseille,  </a:t>
            </a:r>
            <a:r>
              <a:rPr lang="en-GB" sz="2400" b="1">
                <a:latin typeface="Times New Roman" pitchFamily="18" charset="0"/>
                <a:cs typeface="Times New Roman" pitchFamily="18" charset="0"/>
              </a:rPr>
              <a:t>March</a:t>
            </a:r>
            <a:r>
              <a:rPr lang="hu-HU" sz="2400" b="1">
                <a:latin typeface="Times New Roman" pitchFamily="18" charset="0"/>
                <a:cs typeface="Times New Roman" pitchFamily="18" charset="0"/>
              </a:rPr>
              <a:t> 2012)</a:t>
            </a:r>
            <a:br>
              <a:rPr lang="hu-HU" sz="2400" b="1">
                <a:latin typeface="Times New Roman" pitchFamily="18" charset="0"/>
                <a:cs typeface="Times New Roman" pitchFamily="18" charset="0"/>
              </a:rPr>
            </a:br>
            <a:endParaRPr lang="hu-HU" sz="2400" b="1">
              <a:latin typeface="Times New Roman" pitchFamily="18" charset="0"/>
              <a:cs typeface="Times New Roman" pitchFamily="18" charset="0"/>
            </a:endParaRPr>
          </a:p>
          <a:p>
            <a:pPr algn="ctr"/>
            <a:r>
              <a:rPr lang="hu-HU" sz="2400" b="1">
                <a:latin typeface="Times New Roman" pitchFamily="18" charset="0"/>
                <a:cs typeface="Times New Roman" pitchFamily="18" charset="0"/>
              </a:rPr>
              <a:t>Rio+20 Conference</a:t>
            </a:r>
          </a:p>
          <a:p>
            <a:pPr algn="ctr"/>
            <a:r>
              <a:rPr lang="hu-HU" sz="2400" b="1">
                <a:latin typeface="Times New Roman" pitchFamily="18" charset="0"/>
                <a:cs typeface="Times New Roman" pitchFamily="18" charset="0"/>
              </a:rPr>
              <a:t>(Rio de Janeiro, 20-22 </a:t>
            </a:r>
            <a:r>
              <a:rPr lang="en-GB" sz="2400" b="1">
                <a:latin typeface="Times New Roman" pitchFamily="18" charset="0"/>
                <a:cs typeface="Times New Roman" pitchFamily="18" charset="0"/>
              </a:rPr>
              <a:t>June</a:t>
            </a:r>
            <a:r>
              <a:rPr lang="hu-HU" sz="2400" b="1">
                <a:latin typeface="Times New Roman" pitchFamily="18" charset="0"/>
                <a:cs typeface="Times New Roman" pitchFamily="18" charset="0"/>
              </a:rPr>
              <a:t> 2012 )</a:t>
            </a:r>
          </a:p>
          <a:p>
            <a:pPr algn="ctr"/>
            <a:r>
              <a:rPr lang="hu-HU" sz="2400" b="1">
                <a:latin typeface="Times New Roman" pitchFamily="18" charset="0"/>
                <a:cs typeface="Times New Roman" pitchFamily="18" charset="0"/>
              </a:rPr>
              <a:t/>
            </a:r>
            <a:br>
              <a:rPr lang="hu-HU" sz="2400" b="1">
                <a:latin typeface="Times New Roman" pitchFamily="18" charset="0"/>
                <a:cs typeface="Times New Roman" pitchFamily="18" charset="0"/>
              </a:rPr>
            </a:br>
            <a:r>
              <a:rPr lang="en-GB" sz="2400" b="1">
                <a:latin typeface="Times New Roman" pitchFamily="18" charset="0"/>
                <a:cs typeface="Times New Roman" pitchFamily="18" charset="0"/>
              </a:rPr>
              <a:t>Blueprint</a:t>
            </a:r>
            <a:r>
              <a:rPr lang="hu-HU" sz="2400" b="1">
                <a:latin typeface="Times New Roman" pitchFamily="18" charset="0"/>
                <a:cs typeface="Times New Roman" pitchFamily="18" charset="0"/>
              </a:rPr>
              <a:t> </a:t>
            </a:r>
            <a:r>
              <a:rPr lang="en-GB" sz="2400" b="1">
                <a:latin typeface="Times New Roman" pitchFamily="18" charset="0"/>
                <a:cs typeface="Times New Roman" pitchFamily="18" charset="0"/>
              </a:rPr>
              <a:t>to Safeguard </a:t>
            </a:r>
            <a:r>
              <a:rPr lang="en-US" sz="2400" b="1">
                <a:latin typeface="Times New Roman" pitchFamily="18" charset="0"/>
                <a:cs typeface="Times New Roman" pitchFamily="18" charset="0"/>
              </a:rPr>
              <a:t>Europe's</a:t>
            </a:r>
            <a:r>
              <a:rPr lang="en-GB" sz="2400" b="1">
                <a:latin typeface="Times New Roman" pitchFamily="18" charset="0"/>
                <a:cs typeface="Times New Roman" pitchFamily="18" charset="0"/>
              </a:rPr>
              <a:t> Water</a:t>
            </a:r>
            <a:r>
              <a:rPr lang="en-US" sz="2400" b="1">
                <a:latin typeface="Times New Roman" pitchFamily="18" charset="0"/>
                <a:cs typeface="Times New Roman" pitchFamily="18" charset="0"/>
              </a:rPr>
              <a:t> Resources </a:t>
            </a:r>
            <a:r>
              <a:rPr lang="en-GB" sz="2400" b="1">
                <a:latin typeface="Times New Roman" pitchFamily="18" charset="0"/>
                <a:cs typeface="Times New Roman" pitchFamily="18" charset="0"/>
              </a:rPr>
              <a:t>- Future of EU water policy</a:t>
            </a:r>
            <a:endParaRPr lang="hu-HU" sz="2400" b="1">
              <a:latin typeface="Times New Roman" pitchFamily="18" charset="0"/>
              <a:cs typeface="Times New Roman" pitchFamily="18" charset="0"/>
            </a:endParaRPr>
          </a:p>
          <a:p>
            <a:pPr algn="ctr"/>
            <a:r>
              <a:rPr lang="hu-HU" sz="2400" b="1">
                <a:latin typeface="Times New Roman" pitchFamily="18" charset="0"/>
                <a:cs typeface="Times New Roman" pitchFamily="18" charset="0"/>
              </a:rPr>
              <a:t>(2012)</a:t>
            </a:r>
          </a:p>
          <a:p>
            <a:pPr algn="ctr"/>
            <a:endParaRPr lang="en-GB" sz="2000" b="1">
              <a:latin typeface="Calibri" pitchFamily="34" charset="0"/>
            </a:endParaRPr>
          </a:p>
          <a:p>
            <a:endParaRPr lang="hu-HU">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25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 fill="hold"/>
                                        <p:tgtEl>
                                          <p:spTgt spid="7"/>
                                        </p:tgtEl>
                                        <p:attrNameLst>
                                          <p:attrName>ppt_x</p:attrName>
                                        </p:attrNameLst>
                                      </p:cBhvr>
                                      <p:tavLst>
                                        <p:tav tm="0">
                                          <p:val>
                                            <p:strVal val="1+#ppt_w/2"/>
                                          </p:val>
                                        </p:tav>
                                        <p:tav tm="100000">
                                          <p:val>
                                            <p:strVal val="#ppt_x"/>
                                          </p:val>
                                        </p:tav>
                                      </p:tavLst>
                                    </p:anim>
                                    <p:anim calcmode="lin" valueType="num">
                                      <p:cBhvr additive="base">
                                        <p:cTn id="8" dur="2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5" descr="D:\Kovács Péter Mentés\Képek\Samsung\2012-03-03 14.56.57.jpg"/>
          <p:cNvPicPr>
            <a:picLocks noChangeAspect="1" noChangeArrowheads="1"/>
          </p:cNvPicPr>
          <p:nvPr/>
        </p:nvPicPr>
        <p:blipFill>
          <a:blip r:embed="rId2" cstate="print"/>
          <a:srcRect/>
          <a:stretch>
            <a:fillRect/>
          </a:stretch>
        </p:blipFill>
        <p:spPr bwMode="auto">
          <a:xfrm>
            <a:off x="1042988" y="1268413"/>
            <a:ext cx="7199312" cy="5399087"/>
          </a:xfrm>
          <a:prstGeom prst="rect">
            <a:avLst/>
          </a:prstGeom>
          <a:noFill/>
          <a:ln w="9525">
            <a:noFill/>
            <a:miter lim="800000"/>
            <a:headEnd/>
            <a:tailEnd/>
          </a:ln>
        </p:spPr>
      </p:pic>
      <p:sp>
        <p:nvSpPr>
          <p:cNvPr id="45059" name="Rectangle 3"/>
          <p:cNvSpPr>
            <a:spLocks noGrp="1" noChangeArrowheads="1"/>
          </p:cNvSpPr>
          <p:nvPr>
            <p:ph type="body" sz="half" idx="1"/>
          </p:nvPr>
        </p:nvSpPr>
        <p:spPr>
          <a:xfrm>
            <a:off x="971550" y="1628775"/>
            <a:ext cx="7493000" cy="792163"/>
          </a:xfrm>
        </p:spPr>
        <p:txBody>
          <a:bodyPr/>
          <a:lstStyle/>
          <a:p>
            <a:pPr algn="ctr">
              <a:buSzPct val="80000"/>
              <a:buFont typeface="Times New Roman" pitchFamily="18" charset="0"/>
              <a:buNone/>
            </a:pPr>
            <a:r>
              <a:rPr lang="hu-HU" sz="2800" b="1" smtClean="0">
                <a:solidFill>
                  <a:schemeClr val="bg1"/>
                </a:solidFill>
              </a:rPr>
              <a:t>Thank you for your kind attention !</a:t>
            </a:r>
          </a:p>
        </p:txBody>
      </p:sp>
      <p:sp>
        <p:nvSpPr>
          <p:cNvPr id="45060" name="Text Box 4"/>
          <p:cNvSpPr txBox="1">
            <a:spLocks noChangeArrowheads="1"/>
          </p:cNvSpPr>
          <p:nvPr/>
        </p:nvSpPr>
        <p:spPr bwMode="auto">
          <a:xfrm>
            <a:off x="982663" y="5949950"/>
            <a:ext cx="6981825" cy="457200"/>
          </a:xfrm>
          <a:prstGeom prst="rect">
            <a:avLst/>
          </a:prstGeom>
          <a:noFill/>
          <a:ln w="9525">
            <a:noFill/>
            <a:miter lim="800000"/>
            <a:headEnd/>
            <a:tailEnd/>
          </a:ln>
        </p:spPr>
        <p:txBody>
          <a:bodyPr>
            <a:spAutoFit/>
          </a:bodyPr>
          <a:lstStyle/>
          <a:p>
            <a:pPr algn="ctr" eaLnBrk="0" hangingPunct="0">
              <a:spcBef>
                <a:spcPct val="50000"/>
              </a:spcBef>
            </a:pPr>
            <a:endParaRPr lang="hu-HU" sz="2400">
              <a:solidFill>
                <a:schemeClr val="bg1"/>
              </a:solidFill>
              <a:latin typeface="Times"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descr="Vár hajóval 2"/>
          <p:cNvPicPr>
            <a:picLocks noChangeAspect="1" noChangeArrowheads="1"/>
          </p:cNvPicPr>
          <p:nvPr/>
        </p:nvPicPr>
        <p:blipFill>
          <a:blip r:embed="rId3" cstate="print"/>
          <a:srcRect/>
          <a:stretch>
            <a:fillRect/>
          </a:stretch>
        </p:blipFill>
        <p:spPr bwMode="auto">
          <a:xfrm>
            <a:off x="5435600" y="1268413"/>
            <a:ext cx="3384550" cy="2540000"/>
          </a:xfrm>
          <a:prstGeom prst="rect">
            <a:avLst/>
          </a:prstGeom>
          <a:noFill/>
          <a:ln w="9525">
            <a:noFill/>
            <a:miter lim="800000"/>
            <a:headEnd/>
            <a:tailEnd/>
          </a:ln>
        </p:spPr>
      </p:pic>
      <p:sp>
        <p:nvSpPr>
          <p:cNvPr id="7171" name="Cím 1"/>
          <p:cNvSpPr>
            <a:spLocks noGrp="1"/>
          </p:cNvSpPr>
          <p:nvPr>
            <p:ph type="title"/>
          </p:nvPr>
        </p:nvSpPr>
        <p:spPr>
          <a:xfrm>
            <a:off x="611188" y="188913"/>
            <a:ext cx="8004175" cy="863600"/>
          </a:xfrm>
          <a:solidFill>
            <a:schemeClr val="bg1"/>
          </a:solidFill>
        </p:spPr>
        <p:txBody>
          <a:bodyPr/>
          <a:lstStyle/>
          <a:p>
            <a:r>
              <a:rPr lang="en-GB" sz="2800" b="1" smtClean="0">
                <a:latin typeface="Times New Roman" pitchFamily="18" charset="0"/>
                <a:cs typeface="Times New Roman" pitchFamily="18" charset="0"/>
              </a:rPr>
              <a:t>Structure of the </a:t>
            </a:r>
            <a:r>
              <a:rPr lang="hu-HU" sz="2800" b="1" smtClean="0">
                <a:latin typeface="Times New Roman" pitchFamily="18" charset="0"/>
                <a:cs typeface="Times New Roman" pitchFamily="18" charset="0"/>
              </a:rPr>
              <a:t>Danube Region </a:t>
            </a:r>
            <a:r>
              <a:rPr lang="en-GB" sz="2800" b="1" smtClean="0">
                <a:latin typeface="Times New Roman" pitchFamily="18" charset="0"/>
                <a:cs typeface="Times New Roman" pitchFamily="18" charset="0"/>
              </a:rPr>
              <a:t>Strategy</a:t>
            </a:r>
            <a:endParaRPr lang="hu-HU" sz="2800" smtClean="0">
              <a:latin typeface="Times New Roman" pitchFamily="18" charset="0"/>
              <a:cs typeface="Times New Roman" pitchFamily="18" charset="0"/>
            </a:endParaRPr>
          </a:p>
        </p:txBody>
      </p:sp>
      <p:sp>
        <p:nvSpPr>
          <p:cNvPr id="7172" name="Tartalom helye 2"/>
          <p:cNvSpPr>
            <a:spLocks noGrp="1"/>
          </p:cNvSpPr>
          <p:nvPr>
            <p:ph idx="1"/>
          </p:nvPr>
        </p:nvSpPr>
        <p:spPr>
          <a:xfrm>
            <a:off x="755650" y="1125538"/>
            <a:ext cx="7920038" cy="5256212"/>
          </a:xfrm>
        </p:spPr>
        <p:txBody>
          <a:bodyPr/>
          <a:lstStyle/>
          <a:p>
            <a:pPr>
              <a:buFont typeface="Arial" charset="0"/>
              <a:buNone/>
            </a:pPr>
            <a:r>
              <a:rPr lang="en-GB" sz="1600" b="1" u="sng" smtClean="0"/>
              <a:t>Connecting the Danube Region   </a:t>
            </a:r>
            <a:endParaRPr lang="hu-HU" sz="1600" b="1" smtClean="0"/>
          </a:p>
          <a:p>
            <a:r>
              <a:rPr lang="en-GB" sz="1600" smtClean="0"/>
              <a:t>(1) improving mobility -  </a:t>
            </a:r>
            <a:endParaRPr lang="hu-HU" sz="1600" smtClean="0"/>
          </a:p>
          <a:p>
            <a:r>
              <a:rPr lang="en-GB" sz="1600" smtClean="0"/>
              <a:t>1a (inland navigation)  –  AT, RO;  </a:t>
            </a:r>
            <a:endParaRPr lang="hu-HU" sz="1600" smtClean="0"/>
          </a:p>
          <a:p>
            <a:r>
              <a:rPr lang="en-GB" sz="1600" smtClean="0"/>
              <a:t>1b (rail, road air) – SI, SRB</a:t>
            </a:r>
            <a:endParaRPr lang="hu-HU" sz="1600" smtClean="0"/>
          </a:p>
          <a:p>
            <a:r>
              <a:rPr lang="en-GB" sz="1600" smtClean="0"/>
              <a:t>(2) encouraging sustainable energy – CZ, HU </a:t>
            </a:r>
            <a:endParaRPr lang="hu-HU" sz="1600" smtClean="0"/>
          </a:p>
          <a:p>
            <a:r>
              <a:rPr lang="en-GB" sz="1600" smtClean="0"/>
              <a:t>(3) promoting culture and tourism – BG, RO</a:t>
            </a:r>
            <a:endParaRPr lang="hu-HU" sz="1600" smtClean="0"/>
          </a:p>
          <a:p>
            <a:pPr>
              <a:buFont typeface="Arial" charset="0"/>
              <a:buNone/>
            </a:pPr>
            <a:r>
              <a:rPr lang="en-GB" sz="1600" b="1" u="sng" smtClean="0"/>
              <a:t>Protecting the environment in the Danube Region</a:t>
            </a:r>
            <a:r>
              <a:rPr lang="en-GB" sz="1600" b="1" smtClean="0"/>
              <a:t>  </a:t>
            </a:r>
            <a:endParaRPr lang="hu-HU" sz="1600" b="1" smtClean="0"/>
          </a:p>
          <a:p>
            <a:r>
              <a:rPr lang="en-GB" sz="1600" smtClean="0">
                <a:solidFill>
                  <a:srgbClr val="6699FF"/>
                </a:solidFill>
              </a:rPr>
              <a:t>(4) restoring water quality – HU, SK</a:t>
            </a:r>
            <a:endParaRPr lang="hu-HU" sz="1600" smtClean="0">
              <a:solidFill>
                <a:srgbClr val="6699FF"/>
              </a:solidFill>
            </a:endParaRPr>
          </a:p>
          <a:p>
            <a:r>
              <a:rPr lang="en-GB" sz="1600" smtClean="0"/>
              <a:t>(5) managing environmental risks – HU, RO</a:t>
            </a:r>
            <a:endParaRPr lang="hu-HU" sz="1600" smtClean="0"/>
          </a:p>
          <a:p>
            <a:r>
              <a:rPr lang="en-GB" sz="1600" smtClean="0"/>
              <a:t>(6) preserving biodiversity – GE, CRO</a:t>
            </a:r>
            <a:endParaRPr lang="hu-HU" sz="1600" smtClean="0"/>
          </a:p>
          <a:p>
            <a:pPr>
              <a:buFont typeface="Arial" charset="0"/>
              <a:buNone/>
            </a:pPr>
            <a:r>
              <a:rPr lang="en-GB" sz="1600" b="1" u="sng" smtClean="0"/>
              <a:t>Building prosperity in the Danube Region  </a:t>
            </a:r>
            <a:endParaRPr lang="hu-HU" sz="1600" b="1" smtClean="0"/>
          </a:p>
          <a:p>
            <a:r>
              <a:rPr lang="en-GB" sz="1600" smtClean="0"/>
              <a:t>(7) developing research capacity – SK, SRB </a:t>
            </a:r>
            <a:endParaRPr lang="hu-HU" sz="1600" smtClean="0"/>
          </a:p>
          <a:p>
            <a:r>
              <a:rPr lang="en-GB" sz="1600" smtClean="0"/>
              <a:t>(8) education and information technologies, supporting </a:t>
            </a:r>
            <a:endParaRPr lang="hu-HU" sz="1600" smtClean="0"/>
          </a:p>
          <a:p>
            <a:r>
              <a:rPr lang="en-GB" sz="1600" smtClean="0"/>
              <a:t>     the competitiveness of enterprises - DE, CRO</a:t>
            </a:r>
            <a:endParaRPr lang="hu-HU" sz="1600" smtClean="0"/>
          </a:p>
          <a:p>
            <a:r>
              <a:rPr lang="en-GB" sz="1600" smtClean="0"/>
              <a:t>(9) investing in people’s skills – AT, MD</a:t>
            </a:r>
            <a:endParaRPr lang="hu-HU" sz="1600" smtClean="0"/>
          </a:p>
          <a:p>
            <a:pPr>
              <a:buFont typeface="Arial" charset="0"/>
              <a:buNone/>
            </a:pPr>
            <a:r>
              <a:rPr lang="en-GB" sz="1600" b="1" u="sng" smtClean="0"/>
              <a:t>Strengthening the Danube Region</a:t>
            </a:r>
            <a:r>
              <a:rPr lang="en-GB" sz="1600" b="1" smtClean="0"/>
              <a:t>  </a:t>
            </a:r>
            <a:endParaRPr lang="hu-HU" sz="1600" b="1" smtClean="0"/>
          </a:p>
          <a:p>
            <a:r>
              <a:rPr lang="en-GB" sz="1600" smtClean="0"/>
              <a:t>(10) stepping up institutional capacity, and cooperation of institutions – AT, SI</a:t>
            </a:r>
            <a:endParaRPr lang="hu-HU" sz="1600" smtClean="0"/>
          </a:p>
          <a:p>
            <a:r>
              <a:rPr lang="en-GB" sz="1600" smtClean="0"/>
              <a:t>(11) improving cooperation to tackle organised crime, security – DE, BG</a:t>
            </a:r>
            <a:endParaRPr lang="hu-HU" sz="1600" smtClean="0"/>
          </a:p>
          <a:p>
            <a:pPr>
              <a:buFont typeface="Arial" charset="0"/>
              <a:buNone/>
            </a:pPr>
            <a:r>
              <a:rPr lang="en-GB" smtClean="0"/>
              <a:t> </a:t>
            </a:r>
            <a:endParaRPr lang="hu-HU" smtClean="0"/>
          </a:p>
          <a:p>
            <a:endParaRPr lang="hu-HU" smtClean="0"/>
          </a:p>
        </p:txBody>
      </p:sp>
      <p:sp>
        <p:nvSpPr>
          <p:cNvPr id="7173" name="Téglalap 4"/>
          <p:cNvSpPr>
            <a:spLocks noChangeArrowheads="1"/>
          </p:cNvSpPr>
          <p:nvPr/>
        </p:nvSpPr>
        <p:spPr bwMode="auto">
          <a:xfrm>
            <a:off x="5580063" y="3141663"/>
            <a:ext cx="3095625" cy="522287"/>
          </a:xfrm>
          <a:prstGeom prst="rect">
            <a:avLst/>
          </a:prstGeom>
          <a:noFill/>
          <a:ln w="9525">
            <a:noFill/>
            <a:miter lim="800000"/>
            <a:headEnd/>
            <a:tailEnd/>
          </a:ln>
        </p:spPr>
        <p:txBody>
          <a:bodyPr>
            <a:spAutoFit/>
          </a:bodyPr>
          <a:lstStyle/>
          <a:p>
            <a:r>
              <a:rPr lang="hu-HU" sz="1400" b="1">
                <a:solidFill>
                  <a:schemeClr val="bg1"/>
                </a:solidFill>
              </a:rPr>
              <a:t>Adaptation of the DRS at Council meeting 23 June 2011.</a:t>
            </a:r>
            <a:endParaRPr lang="hu-HU" sz="14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755650" y="1268413"/>
            <a:ext cx="7561263" cy="5189537"/>
          </a:xfrm>
          <a:prstGeom prst="rect">
            <a:avLst/>
          </a:prstGeom>
          <a:noFill/>
          <a:ln w="9525" algn="ctr">
            <a:noFill/>
            <a:miter lim="800000"/>
            <a:headEnd/>
            <a:tailEnd/>
          </a:ln>
        </p:spPr>
      </p:pic>
      <p:sp>
        <p:nvSpPr>
          <p:cNvPr id="5" name="Szövegdoboz 4"/>
          <p:cNvSpPr txBox="1"/>
          <p:nvPr/>
        </p:nvSpPr>
        <p:spPr>
          <a:xfrm>
            <a:off x="5292725" y="1341438"/>
            <a:ext cx="2879725" cy="646112"/>
          </a:xfrm>
          <a:prstGeom prst="rect">
            <a:avLst/>
          </a:prstGeom>
          <a:solidFill>
            <a:schemeClr val="bg1"/>
          </a:solidFill>
        </p:spPr>
        <p:txBody>
          <a:bodyPr>
            <a:spAutoFit/>
          </a:bodyPr>
          <a:lstStyle/>
          <a:p>
            <a:pPr>
              <a:defRPr/>
            </a:pPr>
            <a:r>
              <a:rPr lang="en-GB" b="1" dirty="0">
                <a:solidFill>
                  <a:schemeClr val="accent4">
                    <a:lumMod val="10000"/>
                  </a:schemeClr>
                </a:solidFill>
                <a:latin typeface="Arial" pitchFamily="34" charset="0"/>
                <a:cs typeface="Arial" pitchFamily="34" charset="0"/>
              </a:rPr>
              <a:t>Hungary 100 % - in the Danube River Basin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p:cNvSpPr>
          <p:nvPr>
            <p:ph type="title"/>
          </p:nvPr>
        </p:nvSpPr>
        <p:spPr>
          <a:xfrm>
            <a:off x="468313" y="1052513"/>
            <a:ext cx="8229600" cy="1081087"/>
          </a:xfrm>
        </p:spPr>
        <p:txBody>
          <a:bodyPr/>
          <a:lstStyle/>
          <a:p>
            <a:r>
              <a:rPr lang="en-GB" sz="2400" b="1" smtClean="0">
                <a:solidFill>
                  <a:srgbClr val="0070C0"/>
                </a:solidFill>
                <a:latin typeface="Times New Roman" pitchFamily="18" charset="0"/>
                <a:cs typeface="Times New Roman" pitchFamily="18" charset="0"/>
              </a:rPr>
              <a:t>International co-operation in the water sector</a:t>
            </a:r>
            <a:r>
              <a:rPr lang="en-GB" sz="2400" smtClean="0">
                <a:solidFill>
                  <a:srgbClr val="0070C0"/>
                </a:solidFill>
                <a:latin typeface="Times New Roman" pitchFamily="18" charset="0"/>
              </a:rPr>
              <a:t/>
            </a:r>
            <a:br>
              <a:rPr lang="en-GB" sz="2400" smtClean="0">
                <a:solidFill>
                  <a:srgbClr val="0070C0"/>
                </a:solidFill>
                <a:latin typeface="Times New Roman" pitchFamily="18" charset="0"/>
              </a:rPr>
            </a:br>
            <a:endParaRPr lang="en-GB" sz="2400" smtClean="0">
              <a:solidFill>
                <a:srgbClr val="0070C0"/>
              </a:solidFill>
              <a:latin typeface="Times New Roman" pitchFamily="18" charset="0"/>
              <a:cs typeface="Times New Roman" pitchFamily="18" charset="0"/>
            </a:endParaRPr>
          </a:p>
        </p:txBody>
      </p:sp>
      <p:sp>
        <p:nvSpPr>
          <p:cNvPr id="9219" name="Rectangle 3"/>
          <p:cNvSpPr>
            <a:spLocks noGrp="1"/>
          </p:cNvSpPr>
          <p:nvPr>
            <p:ph idx="1"/>
          </p:nvPr>
        </p:nvSpPr>
        <p:spPr>
          <a:xfrm>
            <a:off x="457200" y="1700213"/>
            <a:ext cx="8229600" cy="4425950"/>
          </a:xfrm>
        </p:spPr>
        <p:txBody>
          <a:bodyPr/>
          <a:lstStyle/>
          <a:p>
            <a:pPr>
              <a:lnSpc>
                <a:spcPct val="90000"/>
              </a:lnSpc>
            </a:pPr>
            <a:r>
              <a:rPr lang="en-GB" sz="2000" b="1" dirty="0" smtClean="0">
                <a:latin typeface="Times New Roman" pitchFamily="18" charset="0"/>
                <a:cs typeface="Times New Roman" pitchFamily="18" charset="0"/>
              </a:rPr>
              <a:t>Bilateral co</a:t>
            </a:r>
            <a:r>
              <a:rPr lang="hu-HU" sz="2000" b="1" dirty="0" smtClean="0">
                <a:latin typeface="Times New Roman" pitchFamily="18" charset="0"/>
                <a:cs typeface="Times New Roman" pitchFamily="18" charset="0"/>
              </a:rPr>
              <a:t>-</a:t>
            </a:r>
            <a:r>
              <a:rPr lang="en-GB" sz="2000" b="1" dirty="0" smtClean="0">
                <a:latin typeface="Times New Roman" pitchFamily="18" charset="0"/>
                <a:cs typeface="Times New Roman" pitchFamily="18" charset="0"/>
              </a:rPr>
              <a:t>operation</a:t>
            </a:r>
          </a:p>
          <a:p>
            <a:pPr lvl="3">
              <a:lnSpc>
                <a:spcPct val="90000"/>
              </a:lnSpc>
            </a:pPr>
            <a:r>
              <a:rPr lang="en-GB" sz="1600" b="1" dirty="0" smtClean="0">
                <a:latin typeface="Times New Roman" pitchFamily="18" charset="0"/>
                <a:cs typeface="Times New Roman" pitchFamily="18" charset="0"/>
              </a:rPr>
              <a:t>Transboundary (neighbouring countries)</a:t>
            </a:r>
          </a:p>
          <a:p>
            <a:pPr lvl="3">
              <a:lnSpc>
                <a:spcPct val="90000"/>
              </a:lnSpc>
            </a:pPr>
            <a:r>
              <a:rPr lang="en-GB" sz="1600" b="1" dirty="0" smtClean="0">
                <a:latin typeface="Times New Roman" pitchFamily="18" charset="0"/>
                <a:cs typeface="Times New Roman" pitchFamily="18" charset="0"/>
              </a:rPr>
              <a:t>With other countries</a:t>
            </a:r>
          </a:p>
          <a:p>
            <a:pPr>
              <a:lnSpc>
                <a:spcPct val="90000"/>
              </a:lnSpc>
            </a:pPr>
            <a:r>
              <a:rPr lang="en-GB" sz="2000" b="1" dirty="0" smtClean="0">
                <a:latin typeface="Times New Roman" pitchFamily="18" charset="0"/>
                <a:cs typeface="Times New Roman" pitchFamily="18" charset="0"/>
              </a:rPr>
              <a:t>Multilateral co</a:t>
            </a:r>
            <a:r>
              <a:rPr lang="hu-HU" sz="2000" b="1" dirty="0" smtClean="0">
                <a:latin typeface="Times New Roman" pitchFamily="18" charset="0"/>
                <a:cs typeface="Times New Roman" pitchFamily="18" charset="0"/>
              </a:rPr>
              <a:t>-</a:t>
            </a:r>
            <a:r>
              <a:rPr lang="en-GB" sz="2000" b="1" dirty="0" smtClean="0">
                <a:latin typeface="Times New Roman" pitchFamily="18" charset="0"/>
                <a:cs typeface="Times New Roman" pitchFamily="18" charset="0"/>
              </a:rPr>
              <a:t>operation</a:t>
            </a:r>
          </a:p>
          <a:p>
            <a:pPr lvl="3">
              <a:lnSpc>
                <a:spcPct val="90000"/>
              </a:lnSpc>
            </a:pPr>
            <a:r>
              <a:rPr lang="en-GB" sz="1600" b="1" dirty="0" smtClean="0">
                <a:latin typeface="Times New Roman" pitchFamily="18" charset="0"/>
                <a:cs typeface="Times New Roman" pitchFamily="18" charset="0"/>
              </a:rPr>
              <a:t>International Conventions</a:t>
            </a:r>
          </a:p>
          <a:p>
            <a:pPr lvl="4">
              <a:lnSpc>
                <a:spcPct val="90000"/>
              </a:lnSpc>
            </a:pPr>
            <a:r>
              <a:rPr lang="en-GB" sz="1600" b="1" dirty="0" smtClean="0">
                <a:latin typeface="Times New Roman" pitchFamily="18" charset="0"/>
                <a:cs typeface="Times New Roman" pitchFamily="18" charset="0"/>
              </a:rPr>
              <a:t>(Helsinki, Danube</a:t>
            </a:r>
            <a:r>
              <a:rPr lang="hu-HU" sz="1600" b="1" dirty="0" smtClean="0">
                <a:latin typeface="Times New Roman" pitchFamily="18" charset="0"/>
                <a:cs typeface="Times New Roman" pitchFamily="18" charset="0"/>
              </a:rPr>
              <a:t>,</a:t>
            </a:r>
            <a:r>
              <a:rPr lang="en-GB" sz="1600" b="1" dirty="0" smtClean="0">
                <a:latin typeface="Times New Roman" pitchFamily="18" charset="0"/>
                <a:cs typeface="Times New Roman" pitchFamily="18" charset="0"/>
              </a:rPr>
              <a:t>etc.)</a:t>
            </a:r>
            <a:endParaRPr lang="hu-HU" sz="1600" b="1" dirty="0" smtClean="0">
              <a:latin typeface="Times New Roman" pitchFamily="18" charset="0"/>
              <a:cs typeface="Times New Roman" pitchFamily="18" charset="0"/>
            </a:endParaRPr>
          </a:p>
          <a:p>
            <a:pPr lvl="4">
              <a:lnSpc>
                <a:spcPct val="90000"/>
              </a:lnSpc>
            </a:pPr>
            <a:r>
              <a:rPr lang="hu-HU" sz="1600" b="1" dirty="0" smtClean="0">
                <a:solidFill>
                  <a:srgbClr val="6699FF"/>
                </a:solidFill>
                <a:latin typeface="Times New Roman" pitchFamily="18" charset="0"/>
                <a:cs typeface="Times New Roman" pitchFamily="18" charset="0"/>
              </a:rPr>
              <a:t>EU </a:t>
            </a:r>
            <a:r>
              <a:rPr lang="hu-HU" sz="1600" b="1" dirty="0" err="1" smtClean="0">
                <a:solidFill>
                  <a:srgbClr val="6699FF"/>
                </a:solidFill>
                <a:latin typeface="Times New Roman" pitchFamily="18" charset="0"/>
                <a:cs typeface="Times New Roman" pitchFamily="18" charset="0"/>
              </a:rPr>
              <a:t>Danube</a:t>
            </a:r>
            <a:r>
              <a:rPr lang="hu-HU" sz="1600" b="1" dirty="0" smtClean="0">
                <a:solidFill>
                  <a:srgbClr val="6699FF"/>
                </a:solidFill>
                <a:latin typeface="Times New Roman" pitchFamily="18" charset="0"/>
                <a:cs typeface="Times New Roman" pitchFamily="18" charset="0"/>
              </a:rPr>
              <a:t> </a:t>
            </a:r>
            <a:r>
              <a:rPr lang="hu-HU" sz="1600" b="1" dirty="0" err="1" smtClean="0">
                <a:solidFill>
                  <a:srgbClr val="6699FF"/>
                </a:solidFill>
                <a:latin typeface="Times New Roman" pitchFamily="18" charset="0"/>
                <a:cs typeface="Times New Roman" pitchFamily="18" charset="0"/>
              </a:rPr>
              <a:t>Region</a:t>
            </a:r>
            <a:r>
              <a:rPr lang="hu-HU" sz="1600" b="1" dirty="0" smtClean="0">
                <a:solidFill>
                  <a:srgbClr val="6699FF"/>
                </a:solidFill>
                <a:latin typeface="Times New Roman" pitchFamily="18" charset="0"/>
                <a:cs typeface="Times New Roman" pitchFamily="18" charset="0"/>
              </a:rPr>
              <a:t> </a:t>
            </a:r>
            <a:r>
              <a:rPr lang="hu-HU" sz="1600" b="1" dirty="0" err="1" smtClean="0">
                <a:solidFill>
                  <a:srgbClr val="6699FF"/>
                </a:solidFill>
                <a:latin typeface="Times New Roman" pitchFamily="18" charset="0"/>
                <a:cs typeface="Times New Roman" pitchFamily="18" charset="0"/>
              </a:rPr>
              <a:t>Strategy</a:t>
            </a:r>
            <a:endParaRPr lang="en-GB" sz="1600" b="1" dirty="0" smtClean="0">
              <a:solidFill>
                <a:srgbClr val="6699FF"/>
              </a:solidFill>
              <a:latin typeface="Times New Roman" pitchFamily="18" charset="0"/>
              <a:cs typeface="Times New Roman" pitchFamily="18" charset="0"/>
            </a:endParaRPr>
          </a:p>
          <a:p>
            <a:pPr>
              <a:lnSpc>
                <a:spcPct val="90000"/>
              </a:lnSpc>
            </a:pPr>
            <a:r>
              <a:rPr lang="en-GB" sz="2000" b="1" dirty="0" smtClean="0">
                <a:latin typeface="Times New Roman" pitchFamily="18" charset="0"/>
                <a:cs typeface="Times New Roman" pitchFamily="18" charset="0"/>
              </a:rPr>
              <a:t>European (Union) </a:t>
            </a:r>
            <a:r>
              <a:rPr lang="hu-HU" sz="2000" b="1" dirty="0" smtClean="0">
                <a:latin typeface="Times New Roman" pitchFamily="18" charset="0"/>
                <a:cs typeface="Times New Roman" pitchFamily="18" charset="0"/>
              </a:rPr>
              <a:t>l</a:t>
            </a:r>
            <a:r>
              <a:rPr lang="en-GB" sz="2000" b="1" dirty="0" err="1" smtClean="0">
                <a:latin typeface="Times New Roman" pitchFamily="18" charset="0"/>
                <a:cs typeface="Times New Roman" pitchFamily="18" charset="0"/>
              </a:rPr>
              <a:t>evel</a:t>
            </a:r>
            <a:r>
              <a:rPr lang="en-GB" sz="2000" b="1" dirty="0" smtClean="0">
                <a:latin typeface="Times New Roman" pitchFamily="18" charset="0"/>
                <a:cs typeface="Times New Roman" pitchFamily="18" charset="0"/>
              </a:rPr>
              <a:t> co-operation</a:t>
            </a:r>
          </a:p>
          <a:p>
            <a:pPr lvl="3">
              <a:lnSpc>
                <a:spcPct val="90000"/>
              </a:lnSpc>
            </a:pPr>
            <a:r>
              <a:rPr lang="en-GB" sz="1600" b="1" dirty="0" smtClean="0">
                <a:latin typeface="Times New Roman" pitchFamily="18" charset="0"/>
                <a:cs typeface="Times New Roman" pitchFamily="18" charset="0"/>
              </a:rPr>
              <a:t>Common working platform (27 Member States)</a:t>
            </a:r>
          </a:p>
          <a:p>
            <a:pPr lvl="3">
              <a:lnSpc>
                <a:spcPct val="90000"/>
              </a:lnSpc>
            </a:pPr>
            <a:r>
              <a:rPr lang="en-GB" sz="1600" b="1" dirty="0" smtClean="0">
                <a:latin typeface="Times New Roman" pitchFamily="18" charset="0"/>
                <a:cs typeface="Times New Roman" pitchFamily="18" charset="0"/>
              </a:rPr>
              <a:t>Common basic legislation</a:t>
            </a:r>
          </a:p>
          <a:p>
            <a:pPr lvl="3">
              <a:lnSpc>
                <a:spcPct val="90000"/>
              </a:lnSpc>
            </a:pPr>
            <a:r>
              <a:rPr lang="en-GB" sz="1600" b="1" dirty="0" smtClean="0">
                <a:latin typeface="Times New Roman" pitchFamily="18" charset="0"/>
                <a:cs typeface="Times New Roman" pitchFamily="18" charset="0"/>
              </a:rPr>
              <a:t>Help in implementation process:</a:t>
            </a:r>
          </a:p>
          <a:p>
            <a:pPr lvl="4">
              <a:lnSpc>
                <a:spcPct val="90000"/>
              </a:lnSpc>
            </a:pPr>
            <a:r>
              <a:rPr lang="en-GB" sz="1600" b="1" dirty="0" smtClean="0">
                <a:latin typeface="Times New Roman" pitchFamily="18" charset="0"/>
                <a:cs typeface="Times New Roman" pitchFamily="18" charset="0"/>
              </a:rPr>
              <a:t>Investment funds, projects</a:t>
            </a:r>
          </a:p>
          <a:p>
            <a:pPr lvl="4">
              <a:lnSpc>
                <a:spcPct val="90000"/>
              </a:lnSpc>
            </a:pPr>
            <a:r>
              <a:rPr lang="en-GB" sz="1600" b="1" dirty="0" smtClean="0">
                <a:latin typeface="Times New Roman" pitchFamily="18" charset="0"/>
                <a:cs typeface="Times New Roman" pitchFamily="18" charset="0"/>
              </a:rPr>
              <a:t>Twinning Projects, etc.</a:t>
            </a:r>
            <a:endParaRPr lang="hu-HU" sz="1600" b="1" dirty="0" smtClean="0">
              <a:latin typeface="Times New Roman" pitchFamily="18" charset="0"/>
              <a:cs typeface="Times New Roman" pitchFamily="18" charset="0"/>
            </a:endParaRPr>
          </a:p>
          <a:p>
            <a:pPr lvl="4">
              <a:lnSpc>
                <a:spcPct val="90000"/>
              </a:lnSpc>
            </a:pPr>
            <a:r>
              <a:rPr lang="hu-HU" sz="1600" b="1" dirty="0" smtClean="0">
                <a:solidFill>
                  <a:srgbClr val="6699FF"/>
                </a:solidFill>
                <a:latin typeface="Times New Roman" pitchFamily="18" charset="0"/>
                <a:cs typeface="Times New Roman" pitchFamily="18" charset="0"/>
              </a:rPr>
              <a:t>EU </a:t>
            </a:r>
            <a:r>
              <a:rPr lang="hu-HU" sz="1600" b="1" dirty="0" err="1" smtClean="0">
                <a:solidFill>
                  <a:srgbClr val="6699FF"/>
                </a:solidFill>
                <a:latin typeface="Times New Roman" pitchFamily="18" charset="0"/>
                <a:cs typeface="Times New Roman" pitchFamily="18" charset="0"/>
              </a:rPr>
              <a:t>Danube</a:t>
            </a:r>
            <a:r>
              <a:rPr lang="hu-HU" sz="1600" b="1" dirty="0" smtClean="0">
                <a:solidFill>
                  <a:srgbClr val="6699FF"/>
                </a:solidFill>
                <a:latin typeface="Times New Roman" pitchFamily="18" charset="0"/>
                <a:cs typeface="Times New Roman" pitchFamily="18" charset="0"/>
              </a:rPr>
              <a:t> </a:t>
            </a:r>
            <a:r>
              <a:rPr lang="hu-HU" sz="1600" b="1" dirty="0" err="1" smtClean="0">
                <a:solidFill>
                  <a:srgbClr val="6699FF"/>
                </a:solidFill>
                <a:latin typeface="Times New Roman" pitchFamily="18" charset="0"/>
                <a:cs typeface="Times New Roman" pitchFamily="18" charset="0"/>
              </a:rPr>
              <a:t>Region</a:t>
            </a:r>
            <a:r>
              <a:rPr lang="hu-HU" sz="1600" b="1" dirty="0" smtClean="0">
                <a:solidFill>
                  <a:srgbClr val="6699FF"/>
                </a:solidFill>
                <a:latin typeface="Times New Roman" pitchFamily="18" charset="0"/>
                <a:cs typeface="Times New Roman" pitchFamily="18" charset="0"/>
              </a:rPr>
              <a:t> </a:t>
            </a:r>
            <a:r>
              <a:rPr lang="hu-HU" sz="1600" b="1" dirty="0" err="1" smtClean="0">
                <a:solidFill>
                  <a:srgbClr val="6699FF"/>
                </a:solidFill>
                <a:latin typeface="Times New Roman" pitchFamily="18" charset="0"/>
                <a:cs typeface="Times New Roman" pitchFamily="18" charset="0"/>
              </a:rPr>
              <a:t>Strategy</a:t>
            </a:r>
            <a:endParaRPr lang="en-GB" sz="1600" b="1" dirty="0" smtClean="0">
              <a:solidFill>
                <a:srgbClr val="6699FF"/>
              </a:solidFill>
              <a:latin typeface="Times New Roman" pitchFamily="18" charset="0"/>
              <a:cs typeface="Times New Roman" pitchFamily="18" charset="0"/>
            </a:endParaRPr>
          </a:p>
          <a:p>
            <a:pPr>
              <a:lnSpc>
                <a:spcPct val="90000"/>
              </a:lnSpc>
            </a:pPr>
            <a:r>
              <a:rPr lang="en-GB" sz="2000" b="1" dirty="0" smtClean="0">
                <a:latin typeface="Times New Roman" pitchFamily="18" charset="0"/>
                <a:cs typeface="Times New Roman" pitchFamily="18" charset="0"/>
              </a:rPr>
              <a:t>Global level water co-operation</a:t>
            </a:r>
            <a:endParaRPr lang="hu-HU" sz="2400" b="1" dirty="0" smtClean="0">
              <a:latin typeface="Times New Roman" pitchFamily="18" charset="0"/>
              <a:cs typeface="Times New Roman" pitchFamily="18" charset="0"/>
            </a:endParaRPr>
          </a:p>
          <a:p>
            <a:pPr lvl="4">
              <a:lnSpc>
                <a:spcPct val="90000"/>
              </a:lnSpc>
            </a:pPr>
            <a:endParaRPr lang="hu-HU" sz="1800" b="1" dirty="0" smtClean="0"/>
          </a:p>
          <a:p>
            <a:pPr lvl="4">
              <a:lnSpc>
                <a:spcPct val="90000"/>
              </a:lnSpc>
            </a:pPr>
            <a:endParaRPr lang="hu-HU" sz="1800" b="1" dirty="0" smtClean="0"/>
          </a:p>
          <a:p>
            <a:pPr>
              <a:lnSpc>
                <a:spcPct val="90000"/>
              </a:lnSpc>
            </a:pPr>
            <a:endParaRPr lang="hu-HU" sz="2800" dirty="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Kép 2" descr="zátony.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0243" name="Szövegdoboz 4"/>
          <p:cNvSpPr txBox="1">
            <a:spLocks noChangeArrowheads="1"/>
          </p:cNvSpPr>
          <p:nvPr/>
        </p:nvSpPr>
        <p:spPr bwMode="auto">
          <a:xfrm>
            <a:off x="827088" y="765175"/>
            <a:ext cx="7200900" cy="5354638"/>
          </a:xfrm>
          <a:prstGeom prst="rect">
            <a:avLst/>
          </a:prstGeom>
          <a:noFill/>
          <a:ln w="9525">
            <a:noFill/>
            <a:miter lim="800000"/>
            <a:headEnd/>
            <a:tailEnd/>
          </a:ln>
        </p:spPr>
        <p:txBody>
          <a:bodyPr>
            <a:spAutoFit/>
          </a:bodyPr>
          <a:lstStyle/>
          <a:p>
            <a:r>
              <a:rPr lang="en-GB" sz="3600" b="1" dirty="0">
                <a:solidFill>
                  <a:schemeClr val="bg1"/>
                </a:solidFill>
                <a:latin typeface="Times New Roman" pitchFamily="18" charset="0"/>
                <a:cs typeface="Times New Roman" pitchFamily="18" charset="0"/>
              </a:rPr>
              <a:t>Main functions of the </a:t>
            </a:r>
            <a:r>
              <a:rPr lang="hu-HU" sz="3600" b="1" dirty="0" err="1">
                <a:solidFill>
                  <a:schemeClr val="bg1"/>
                </a:solidFill>
                <a:latin typeface="Times New Roman" pitchFamily="18" charset="0"/>
                <a:cs typeface="Times New Roman" pitchFamily="18" charset="0"/>
              </a:rPr>
              <a:t>Danube</a:t>
            </a:r>
            <a:r>
              <a:rPr lang="hu-HU" sz="3600" b="1" dirty="0">
                <a:solidFill>
                  <a:schemeClr val="bg1"/>
                </a:solidFill>
                <a:latin typeface="Times New Roman" pitchFamily="18" charset="0"/>
                <a:cs typeface="Times New Roman" pitchFamily="18" charset="0"/>
              </a:rPr>
              <a:t> </a:t>
            </a:r>
            <a:r>
              <a:rPr lang="en-GB" sz="3600" b="1" dirty="0">
                <a:solidFill>
                  <a:schemeClr val="bg1"/>
                </a:solidFill>
                <a:latin typeface="Times New Roman" pitchFamily="18" charset="0"/>
                <a:cs typeface="Times New Roman" pitchFamily="18" charset="0"/>
              </a:rPr>
              <a:t>river:</a:t>
            </a:r>
          </a:p>
          <a:p>
            <a:pPr>
              <a:buFont typeface="Wingdings" pitchFamily="2" charset="2"/>
              <a:buChar char="§"/>
            </a:pPr>
            <a:endParaRPr lang="en-GB" sz="2800" dirty="0">
              <a:solidFill>
                <a:schemeClr val="bg1"/>
              </a:solidFill>
              <a:latin typeface="Times New Roman" pitchFamily="18" charset="0"/>
              <a:cs typeface="Times New Roman" pitchFamily="18" charset="0"/>
            </a:endParaRPr>
          </a:p>
          <a:p>
            <a:pPr>
              <a:buFont typeface="Wingdings" pitchFamily="2" charset="2"/>
              <a:buChar char="§"/>
            </a:pPr>
            <a:r>
              <a:rPr lang="en-GB" sz="2800" dirty="0">
                <a:solidFill>
                  <a:schemeClr val="bg1"/>
                </a:solidFill>
                <a:latin typeface="Times New Roman" pitchFamily="18" charset="0"/>
                <a:cs typeface="Times New Roman" pitchFamily="18" charset="0"/>
              </a:rPr>
              <a:t> </a:t>
            </a:r>
            <a:r>
              <a:rPr lang="en-GB" sz="3200" dirty="0">
                <a:solidFill>
                  <a:schemeClr val="bg1"/>
                </a:solidFill>
                <a:latin typeface="Times New Roman" pitchFamily="18" charset="0"/>
                <a:cs typeface="Times New Roman" pitchFamily="18" charset="0"/>
              </a:rPr>
              <a:t>Ecology, green corridor</a:t>
            </a:r>
          </a:p>
          <a:p>
            <a:pPr>
              <a:buFont typeface="Wingdings" pitchFamily="2" charset="2"/>
              <a:buChar char="§"/>
            </a:pPr>
            <a:r>
              <a:rPr lang="en-GB" sz="3200" dirty="0">
                <a:solidFill>
                  <a:schemeClr val="bg1"/>
                </a:solidFill>
                <a:latin typeface="Times New Roman" pitchFamily="18" charset="0"/>
                <a:cs typeface="Times New Roman" pitchFamily="18" charset="0"/>
              </a:rPr>
              <a:t> Flood plain area</a:t>
            </a:r>
          </a:p>
          <a:p>
            <a:pPr>
              <a:buFont typeface="Wingdings" pitchFamily="2" charset="2"/>
              <a:buChar char="§"/>
            </a:pPr>
            <a:r>
              <a:rPr lang="en-GB" sz="3200" dirty="0">
                <a:solidFill>
                  <a:schemeClr val="bg1"/>
                </a:solidFill>
                <a:latin typeface="Times New Roman" pitchFamily="18" charset="0"/>
                <a:cs typeface="Times New Roman" pitchFamily="18" charset="0"/>
              </a:rPr>
              <a:t> Recreation</a:t>
            </a:r>
          </a:p>
          <a:p>
            <a:pPr>
              <a:buFont typeface="Wingdings" pitchFamily="2" charset="2"/>
              <a:buChar char="§"/>
            </a:pPr>
            <a:r>
              <a:rPr lang="en-GB" sz="3200" dirty="0">
                <a:solidFill>
                  <a:schemeClr val="bg1"/>
                </a:solidFill>
                <a:latin typeface="Times New Roman" pitchFamily="18" charset="0"/>
                <a:cs typeface="Times New Roman" pitchFamily="18" charset="0"/>
              </a:rPr>
              <a:t> Water resource</a:t>
            </a:r>
          </a:p>
          <a:p>
            <a:pPr>
              <a:buFont typeface="Wingdings" pitchFamily="2" charset="2"/>
              <a:buChar char="§"/>
            </a:pPr>
            <a:r>
              <a:rPr lang="en-GB" sz="3200" dirty="0">
                <a:solidFill>
                  <a:schemeClr val="bg1"/>
                </a:solidFill>
                <a:latin typeface="Times New Roman" pitchFamily="18" charset="0"/>
                <a:cs typeface="Times New Roman" pitchFamily="18" charset="0"/>
              </a:rPr>
              <a:t> Wastewater </a:t>
            </a:r>
            <a:r>
              <a:rPr lang="hu-HU" sz="3200" dirty="0">
                <a:solidFill>
                  <a:schemeClr val="bg1"/>
                </a:solidFill>
                <a:latin typeface="Times New Roman" pitchFamily="18" charset="0"/>
                <a:cs typeface="Times New Roman" pitchFamily="18" charset="0"/>
              </a:rPr>
              <a:t>recipiens</a:t>
            </a:r>
            <a:endParaRPr lang="en-GB" sz="3200" dirty="0">
              <a:solidFill>
                <a:schemeClr val="bg1"/>
              </a:solidFill>
              <a:latin typeface="Times New Roman" pitchFamily="18" charset="0"/>
              <a:cs typeface="Times New Roman" pitchFamily="18" charset="0"/>
            </a:endParaRPr>
          </a:p>
          <a:p>
            <a:pPr>
              <a:buFont typeface="Wingdings" pitchFamily="2" charset="2"/>
              <a:buChar char="§"/>
            </a:pPr>
            <a:r>
              <a:rPr lang="en-GB" sz="3200" dirty="0">
                <a:solidFill>
                  <a:schemeClr val="bg1"/>
                </a:solidFill>
                <a:latin typeface="Times New Roman" pitchFamily="18" charset="0"/>
                <a:cs typeface="Times New Roman" pitchFamily="18" charset="0"/>
              </a:rPr>
              <a:t> Energy resource</a:t>
            </a:r>
          </a:p>
          <a:p>
            <a:pPr>
              <a:buFont typeface="Wingdings" pitchFamily="2" charset="2"/>
              <a:buChar char="§"/>
            </a:pPr>
            <a:r>
              <a:rPr lang="en-GB" sz="3200" dirty="0">
                <a:solidFill>
                  <a:schemeClr val="bg1"/>
                </a:solidFill>
                <a:latin typeface="Times New Roman" pitchFamily="18" charset="0"/>
                <a:cs typeface="Times New Roman" pitchFamily="18" charset="0"/>
              </a:rPr>
              <a:t> Transport way</a:t>
            </a:r>
            <a:endParaRPr lang="en-GB" sz="2800" dirty="0">
              <a:solidFill>
                <a:schemeClr val="bg1"/>
              </a:solidFill>
              <a:latin typeface="Times New Roman" pitchFamily="18" charset="0"/>
              <a:cs typeface="Times New Roman" pitchFamily="18" charset="0"/>
            </a:endParaRPr>
          </a:p>
          <a:p>
            <a:pPr>
              <a:buFont typeface="Wingdings" pitchFamily="2" charset="2"/>
              <a:buChar char="§"/>
            </a:pPr>
            <a:endParaRPr lang="hu-HU"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zövegdoboz 1"/>
          <p:cNvSpPr txBox="1">
            <a:spLocks noChangeArrowheads="1"/>
          </p:cNvSpPr>
          <p:nvPr/>
        </p:nvSpPr>
        <p:spPr bwMode="auto">
          <a:xfrm>
            <a:off x="250825" y="260350"/>
            <a:ext cx="8497888" cy="1570038"/>
          </a:xfrm>
          <a:prstGeom prst="rect">
            <a:avLst/>
          </a:prstGeom>
          <a:solidFill>
            <a:schemeClr val="bg1"/>
          </a:solidFill>
          <a:ln w="9525">
            <a:noFill/>
            <a:miter lim="800000"/>
            <a:headEnd/>
            <a:tailEnd/>
          </a:ln>
        </p:spPr>
        <p:txBody>
          <a:bodyPr>
            <a:spAutoFit/>
          </a:bodyPr>
          <a:lstStyle/>
          <a:p>
            <a:pPr algn="ctr"/>
            <a:r>
              <a:rPr lang="en-GB" sz="3200" b="1">
                <a:latin typeface="Times New Roman" pitchFamily="18" charset="0"/>
                <a:cs typeface="Times New Roman" pitchFamily="18" charset="0"/>
              </a:rPr>
              <a:t>Main drivers, pressures and impacts on waterbased ecosystems</a:t>
            </a:r>
          </a:p>
          <a:p>
            <a:pPr algn="ctr"/>
            <a:endParaRPr lang="hu-HU" sz="3200" b="1">
              <a:latin typeface="Times New Roman" pitchFamily="18" charset="0"/>
              <a:cs typeface="Times New Roman" pitchFamily="18" charset="0"/>
            </a:endParaRPr>
          </a:p>
        </p:txBody>
      </p:sp>
      <p:sp>
        <p:nvSpPr>
          <p:cNvPr id="11267" name="Szövegdoboz 2"/>
          <p:cNvSpPr txBox="1">
            <a:spLocks noChangeArrowheads="1"/>
          </p:cNvSpPr>
          <p:nvPr/>
        </p:nvSpPr>
        <p:spPr bwMode="auto">
          <a:xfrm>
            <a:off x="755650" y="1412875"/>
            <a:ext cx="7416800" cy="4278313"/>
          </a:xfrm>
          <a:prstGeom prst="rect">
            <a:avLst/>
          </a:prstGeom>
          <a:noFill/>
          <a:ln w="9525">
            <a:noFill/>
            <a:miter lim="800000"/>
            <a:headEnd/>
            <a:tailEnd/>
          </a:ln>
        </p:spPr>
        <p:txBody>
          <a:bodyPr>
            <a:spAutoFit/>
          </a:bodyPr>
          <a:lstStyle/>
          <a:p>
            <a:pPr algn="just">
              <a:buFont typeface="Arial" charset="0"/>
              <a:buChar char="•"/>
            </a:pPr>
            <a:r>
              <a:rPr lang="hu-HU" sz="2400" b="1"/>
              <a:t> </a:t>
            </a:r>
            <a:r>
              <a:rPr lang="en-GB" sz="2400" b="1"/>
              <a:t>Drivers: </a:t>
            </a:r>
            <a:r>
              <a:rPr lang="en-GB" sz="2000"/>
              <a:t>energy production, flood control, navigation, developments in industry and agriculture, urbanization and other infrastructural developments</a:t>
            </a:r>
            <a:r>
              <a:rPr lang="en-GB" sz="2000" b="1"/>
              <a:t> </a:t>
            </a:r>
          </a:p>
          <a:p>
            <a:pPr algn="just">
              <a:buFont typeface="Arial" charset="0"/>
              <a:buChar char="•"/>
            </a:pPr>
            <a:endParaRPr lang="en-GB" sz="2000" b="1"/>
          </a:p>
          <a:p>
            <a:pPr algn="just">
              <a:buFont typeface="Arial" charset="0"/>
              <a:buChar char="•"/>
            </a:pPr>
            <a:r>
              <a:rPr lang="hu-HU" sz="2400" b="1"/>
              <a:t> </a:t>
            </a:r>
            <a:r>
              <a:rPr lang="en-GB" sz="2400" b="1"/>
              <a:t>Pressures:</a:t>
            </a:r>
            <a:r>
              <a:rPr lang="en-GB" sz="2000"/>
              <a:t> construction of dams, weirs, ports, river</a:t>
            </a:r>
          </a:p>
          <a:p>
            <a:pPr algn="just"/>
            <a:r>
              <a:rPr lang="en-GB" sz="2000"/>
              <a:t>diversion and regulation, irrigation, water abstraction, wastewater discharge, canalisation, shoreline protection</a:t>
            </a:r>
          </a:p>
          <a:p>
            <a:pPr algn="just"/>
            <a:endParaRPr lang="en-GB" sz="2000"/>
          </a:p>
          <a:p>
            <a:pPr algn="just">
              <a:buFont typeface="Arial" charset="0"/>
              <a:buChar char="•"/>
            </a:pPr>
            <a:r>
              <a:rPr lang="hu-HU" sz="2400" b="1"/>
              <a:t> </a:t>
            </a:r>
            <a:r>
              <a:rPr lang="en-GB" sz="2400" b="1"/>
              <a:t>Impacts</a:t>
            </a:r>
            <a:r>
              <a:rPr lang="en-GB" sz="2000"/>
              <a:t>: changes in hydro-morphological conditions, horizontal and longitudinal ecosystem discontinuity of water courses, disappearing floodplains, degraded shoreline ecosystems, increased chemical loads</a:t>
            </a:r>
          </a:p>
          <a:p>
            <a:endParaRPr lang="hu-HU" sz="2000" b="1"/>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376238" y="1412875"/>
            <a:ext cx="7867650" cy="936625"/>
          </a:xfrm>
          <a:prstGeom prst="rect">
            <a:avLst/>
          </a:prstGeom>
          <a:noFill/>
          <a:ln w="9525" algn="ctr">
            <a:noFill/>
            <a:miter lim="800000"/>
            <a:headEnd/>
            <a:tailEnd/>
          </a:ln>
        </p:spPr>
        <p:txBody>
          <a:bodyPr lIns="0" tIns="0" rIns="0" bIns="0"/>
          <a:lstStyle/>
          <a:p>
            <a:pPr algn="ctr" eaLnBrk="0" hangingPunct="0">
              <a:spcBef>
                <a:spcPct val="5000"/>
              </a:spcBef>
            </a:pPr>
            <a:r>
              <a:rPr lang="de-DE" sz="3600" b="1">
                <a:solidFill>
                  <a:schemeClr val="hlink"/>
                </a:solidFill>
                <a:latin typeface="Calibri" pitchFamily="34" charset="0"/>
              </a:rPr>
              <a:t>Danube River Protection Convention</a:t>
            </a:r>
          </a:p>
        </p:txBody>
      </p:sp>
      <p:sp>
        <p:nvSpPr>
          <p:cNvPr id="12291" name="Text Box 3"/>
          <p:cNvSpPr txBox="1">
            <a:spLocks noChangeArrowheads="1"/>
          </p:cNvSpPr>
          <p:nvPr/>
        </p:nvSpPr>
        <p:spPr bwMode="auto">
          <a:xfrm>
            <a:off x="0" y="2205038"/>
            <a:ext cx="9144000" cy="1249362"/>
          </a:xfrm>
          <a:prstGeom prst="rect">
            <a:avLst/>
          </a:prstGeom>
          <a:noFill/>
          <a:ln w="9525">
            <a:noFill/>
            <a:miter lim="800000"/>
            <a:headEnd/>
            <a:tailEnd/>
          </a:ln>
        </p:spPr>
        <p:txBody>
          <a:bodyPr>
            <a:spAutoFit/>
          </a:bodyPr>
          <a:lstStyle/>
          <a:p>
            <a:pPr algn="ctr" eaLnBrk="0" hangingPunct="0"/>
            <a:r>
              <a:rPr lang="en-GB" sz="2400" b="1">
                <a:latin typeface="Calibri" pitchFamily="34" charset="0"/>
                <a:ea typeface="宋体" pitchFamily="2" charset="-122"/>
              </a:rPr>
              <a:t>Legal frame for cooperation to assure protection </a:t>
            </a:r>
          </a:p>
          <a:p>
            <a:pPr algn="ctr" eaLnBrk="0" hangingPunct="0"/>
            <a:r>
              <a:rPr lang="en-GB" sz="2400" b="1">
                <a:latin typeface="Calibri" pitchFamily="34" charset="0"/>
                <a:ea typeface="宋体" pitchFamily="2" charset="-122"/>
              </a:rPr>
              <a:t>of water and ecological resources and </a:t>
            </a:r>
          </a:p>
          <a:p>
            <a:pPr algn="ctr" eaLnBrk="0" hangingPunct="0"/>
            <a:r>
              <a:rPr lang="en-GB" sz="2400" b="1">
                <a:latin typeface="Calibri" pitchFamily="34" charset="0"/>
                <a:ea typeface="宋体" pitchFamily="2" charset="-122"/>
              </a:rPr>
              <a:t>their sustainable use in the Danube River Basin</a:t>
            </a:r>
            <a:r>
              <a:rPr lang="en-GB" sz="2800" b="1">
                <a:latin typeface="Calibri" pitchFamily="34" charset="0"/>
                <a:ea typeface="宋体" pitchFamily="2" charset="-122"/>
              </a:rPr>
              <a:t>.</a:t>
            </a:r>
          </a:p>
        </p:txBody>
      </p:sp>
      <p:sp>
        <p:nvSpPr>
          <p:cNvPr id="12292" name="Text Box 4"/>
          <p:cNvSpPr txBox="1">
            <a:spLocks noChangeArrowheads="1"/>
          </p:cNvSpPr>
          <p:nvPr/>
        </p:nvSpPr>
        <p:spPr bwMode="auto">
          <a:xfrm>
            <a:off x="76200" y="3532188"/>
            <a:ext cx="9144000" cy="457200"/>
          </a:xfrm>
          <a:prstGeom prst="rect">
            <a:avLst/>
          </a:prstGeom>
          <a:noFill/>
          <a:ln w="9525">
            <a:noFill/>
            <a:miter lim="800000"/>
            <a:headEnd/>
            <a:tailEnd/>
          </a:ln>
        </p:spPr>
        <p:txBody>
          <a:bodyPr anchor="ctr">
            <a:spAutoFit/>
          </a:bodyPr>
          <a:lstStyle/>
          <a:p>
            <a:pPr marL="477838" indent="-282575" algn="ctr">
              <a:spcBef>
                <a:spcPct val="50000"/>
              </a:spcBef>
              <a:buFont typeface="Wingdings" pitchFamily="2" charset="2"/>
              <a:buNone/>
            </a:pPr>
            <a:r>
              <a:rPr lang="en-GB" sz="2400" b="1">
                <a:latin typeface="Calibri" pitchFamily="34" charset="0"/>
                <a:ea typeface="宋体" pitchFamily="2" charset="-122"/>
              </a:rPr>
              <a:t>Signed: 29 June 1994, Sofia</a:t>
            </a:r>
          </a:p>
        </p:txBody>
      </p:sp>
      <p:sp>
        <p:nvSpPr>
          <p:cNvPr id="12293" name="Rectangle 6"/>
          <p:cNvSpPr>
            <a:spLocks noChangeArrowheads="1"/>
          </p:cNvSpPr>
          <p:nvPr/>
        </p:nvSpPr>
        <p:spPr bwMode="auto">
          <a:xfrm>
            <a:off x="1116013" y="4149725"/>
            <a:ext cx="6840537" cy="2030413"/>
          </a:xfrm>
          <a:prstGeom prst="rect">
            <a:avLst/>
          </a:prstGeom>
          <a:noFill/>
          <a:ln w="9525">
            <a:noFill/>
            <a:miter lim="800000"/>
            <a:headEnd/>
            <a:tailEnd/>
          </a:ln>
        </p:spPr>
        <p:txBody>
          <a:bodyPr>
            <a:spAutoFit/>
          </a:bodyPr>
          <a:lstStyle/>
          <a:p>
            <a:r>
              <a:rPr lang="hu-HU"/>
              <a:t>The main objectives of the Convention:</a:t>
            </a:r>
          </a:p>
          <a:p>
            <a:endParaRPr lang="hu-HU"/>
          </a:p>
          <a:p>
            <a:pPr lvl="1"/>
            <a:r>
              <a:rPr lang="hu-HU"/>
              <a:t>- sustainable and equitable water management</a:t>
            </a:r>
          </a:p>
          <a:p>
            <a:pPr lvl="1"/>
            <a:r>
              <a:rPr lang="hu-HU"/>
              <a:t>- conservation and rational use of surface and groundwater</a:t>
            </a:r>
          </a:p>
          <a:p>
            <a:pPr lvl="1"/>
            <a:r>
              <a:rPr lang="hu-HU"/>
              <a:t>- contol of hazardous substances originating from accidents</a:t>
            </a:r>
          </a:p>
          <a:p>
            <a:pPr lvl="1"/>
            <a:r>
              <a:rPr lang="hu-HU"/>
              <a:t>- control of floods and ice-hazards</a:t>
            </a:r>
          </a:p>
          <a:p>
            <a:pPr lvl="1"/>
            <a:r>
              <a:rPr lang="hu-HU"/>
              <a:t>- reduction of pollution loads of Black sea</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eloldala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599</TotalTime>
  <Words>2021</Words>
  <Application>Microsoft Office PowerPoint</Application>
  <PresentationFormat>Экран (4:3)</PresentationFormat>
  <Paragraphs>320</Paragraphs>
  <Slides>39</Slides>
  <Notes>13</Notes>
  <HiddenSlides>0</HiddenSlides>
  <MMClips>0</MMClips>
  <ScaleCrop>false</ScaleCrop>
  <HeadingPairs>
    <vt:vector size="4" baseType="variant">
      <vt:variant>
        <vt:lpstr>Тема</vt:lpstr>
      </vt:variant>
      <vt:variant>
        <vt:i4>2</vt:i4>
      </vt:variant>
      <vt:variant>
        <vt:lpstr>Заголовки слайдов</vt:lpstr>
      </vt:variant>
      <vt:variant>
        <vt:i4>39</vt:i4>
      </vt:variant>
    </vt:vector>
  </HeadingPairs>
  <TitlesOfParts>
    <vt:vector size="41" baseType="lpstr">
      <vt:lpstr>Office Theme</vt:lpstr>
      <vt:lpstr>Beloldalak</vt:lpstr>
      <vt:lpstr>Hungarian Water Management and the EU Danube Regional Strategy</vt:lpstr>
      <vt:lpstr>Слайд 2</vt:lpstr>
      <vt:lpstr>Слайд 3</vt:lpstr>
      <vt:lpstr>Structure of the Danube Region Strategy</vt:lpstr>
      <vt:lpstr>Слайд 5</vt:lpstr>
      <vt:lpstr>International co-operation in the water sector </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Ecological status &amp; ecological potential in the Danube River Basin (catchment areas &gt; 4,000 km2) </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Way forward - Future of water policies</vt:lpstr>
      <vt:lpstr>Слайд 39</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Kori</dc:creator>
  <cp:lastModifiedBy>User</cp:lastModifiedBy>
  <cp:revision>78</cp:revision>
  <dcterms:created xsi:type="dcterms:W3CDTF">2010-06-15T13:49:13Z</dcterms:created>
  <dcterms:modified xsi:type="dcterms:W3CDTF">2019-09-11T13:23:43Z</dcterms:modified>
</cp:coreProperties>
</file>