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7" r:id="rId1"/>
  </p:sldMasterIdLst>
  <p:notesMasterIdLst>
    <p:notesMasterId r:id="rId27"/>
  </p:notesMasterIdLst>
  <p:sldIdLst>
    <p:sldId id="300" r:id="rId2"/>
    <p:sldId id="309" r:id="rId3"/>
    <p:sldId id="279" r:id="rId4"/>
    <p:sldId id="316" r:id="rId5"/>
    <p:sldId id="331" r:id="rId6"/>
    <p:sldId id="317" r:id="rId7"/>
    <p:sldId id="318" r:id="rId8"/>
    <p:sldId id="319" r:id="rId9"/>
    <p:sldId id="320" r:id="rId10"/>
    <p:sldId id="337" r:id="rId11"/>
    <p:sldId id="321" r:id="rId12"/>
    <p:sldId id="322" r:id="rId13"/>
    <p:sldId id="323" r:id="rId14"/>
    <p:sldId id="332" r:id="rId15"/>
    <p:sldId id="325" r:id="rId16"/>
    <p:sldId id="334" r:id="rId17"/>
    <p:sldId id="335" r:id="rId18"/>
    <p:sldId id="336" r:id="rId19"/>
    <p:sldId id="324" r:id="rId20"/>
    <p:sldId id="327" r:id="rId21"/>
    <p:sldId id="333" r:id="rId22"/>
    <p:sldId id="326" r:id="rId23"/>
    <p:sldId id="330" r:id="rId24"/>
    <p:sldId id="328" r:id="rId25"/>
    <p:sldId id="293" r:id="rId26"/>
  </p:sldIdLst>
  <p:sldSz cx="9144000" cy="6858000" type="screen4x3"/>
  <p:notesSz cx="6858000" cy="9144000"/>
  <p:defaultTextStyle>
    <a:defPPr>
      <a:defRPr lang="en-IE"/>
    </a:defPPr>
    <a:lvl1pPr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1pPr>
    <a:lvl2pPr marL="4572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2pPr>
    <a:lvl3pPr marL="9144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3pPr>
    <a:lvl4pPr marL="13716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4pPr>
    <a:lvl5pPr marL="1828800" algn="l" defTabSz="457200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itchFamily="34" charset="0"/>
        <a:ea typeface="Geneva"/>
        <a:cs typeface="Genev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33CFDF"/>
    <a:srgbClr val="FF9D5B"/>
    <a:srgbClr val="FF8A3B"/>
    <a:srgbClr val="336600"/>
    <a:srgbClr val="003300"/>
    <a:srgbClr val="FF6600"/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71" autoAdjust="0"/>
  </p:normalViewPr>
  <p:slideViewPr>
    <p:cSldViewPr snapToGrid="0" snapToObjects="1">
      <p:cViewPr>
        <p:scale>
          <a:sx n="83" d="100"/>
          <a:sy n="83" d="100"/>
        </p:scale>
        <p:origin x="-12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6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B78212A-9C3A-4E8F-939D-FF662288038B}" type="datetime1">
              <a:rPr lang="en-IE"/>
              <a:pPr>
                <a:defRPr/>
              </a:pPr>
              <a:t>11/09/2019</a:t>
            </a:fld>
            <a:endParaRPr lang="en-I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E" noProof="0" smtClean="0"/>
              <a:t>Click to edit Master text styles</a:t>
            </a:r>
          </a:p>
          <a:p>
            <a:pPr lvl="1"/>
            <a:r>
              <a:rPr lang="en-IE" noProof="0" smtClean="0"/>
              <a:t>Second level</a:t>
            </a:r>
          </a:p>
          <a:p>
            <a:pPr lvl="2"/>
            <a:r>
              <a:rPr lang="en-IE" noProof="0" smtClean="0"/>
              <a:t>Third level</a:t>
            </a:r>
          </a:p>
          <a:p>
            <a:pPr lvl="3"/>
            <a:r>
              <a:rPr lang="en-IE" noProof="0" smtClean="0"/>
              <a:t>Fourth level</a:t>
            </a:r>
          </a:p>
          <a:p>
            <a:pPr lvl="4"/>
            <a:r>
              <a:rPr lang="en-IE" noProof="0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82BA97DE-7C7D-42AB-A069-47BE744B82E8}" type="slidenum">
              <a:rPr lang="en-IE"/>
              <a:pPr>
                <a:defRPr/>
              </a:pPr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3F2E9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IE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Geneva" pitchFamily="-106" charset="-128"/>
          <a:cs typeface="Geneva" pitchFamily="-106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Geneva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da.org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2.jpeg"/><Relationship Id="rId4" Type="http://schemas.openxmlformats.org/officeDocument/2006/relationships/hyperlink" Target="mailto:jutta.jahrl@wwf.a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075" name="Picture 4" descr="LC8T2855 cop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88" y="990600"/>
            <a:ext cx="8685212" cy="5165725"/>
          </a:xfrm>
          <a:prstGeom prst="rect">
            <a:avLst/>
          </a:prstGeom>
          <a:solidFill>
            <a:schemeClr val="accent3">
              <a:alpha val="93000"/>
            </a:schemeClr>
          </a:solidFill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5111750" y="4319588"/>
            <a:ext cx="3173413" cy="631825"/>
          </a:xfrm>
          <a:prstGeom prst="rect">
            <a:avLst/>
          </a:prstGeom>
          <a:solidFill>
            <a:schemeClr val="accent3">
              <a:lumMod val="50000"/>
              <a:alpha val="67000"/>
            </a:schemeClr>
          </a:solidFill>
          <a:ln>
            <a:noFill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hu-HU" sz="1800" dirty="0" err="1">
                <a:solidFill>
                  <a:srgbClr val="FFFF00"/>
                </a:solidFill>
              </a:rPr>
              <a:t>Laurice</a:t>
            </a:r>
            <a:r>
              <a:rPr lang="hu-HU" sz="1800" dirty="0">
                <a:solidFill>
                  <a:srgbClr val="FFFF00"/>
                </a:solidFill>
              </a:rPr>
              <a:t> </a:t>
            </a:r>
            <a:r>
              <a:rPr lang="hu-HU" sz="1800" dirty="0" err="1">
                <a:solidFill>
                  <a:srgbClr val="FFFF00"/>
                </a:solidFill>
              </a:rPr>
              <a:t>Ereifej</a:t>
            </a:r>
            <a:r>
              <a:rPr lang="en-IE" sz="1800" dirty="0">
                <a:solidFill>
                  <a:srgbClr val="FFFF00"/>
                </a:solidFill>
              </a:rPr>
              <a:t>, </a:t>
            </a:r>
            <a:r>
              <a:rPr lang="hu-HU" sz="1800" dirty="0">
                <a:solidFill>
                  <a:srgbClr val="FFFF00"/>
                </a:solidFill>
              </a:rPr>
              <a:t>WWF CEE</a:t>
            </a:r>
            <a:endParaRPr lang="en-IE" sz="18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8" name="Rectangle 17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3081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5099050" y="4959350"/>
            <a:ext cx="2921000" cy="1588"/>
          </a:xfrm>
          <a:prstGeom prst="line">
            <a:avLst/>
          </a:prstGeom>
          <a:solidFill>
            <a:schemeClr val="accent3">
              <a:lumMod val="50000"/>
              <a:alpha val="63000"/>
            </a:schemeClr>
          </a:solidFill>
          <a:ln>
            <a:noFill/>
          </a:ln>
        </p:spPr>
      </p:cxnSp>
      <p:sp>
        <p:nvSpPr>
          <p:cNvPr id="3084" name="Text Placeholder 12"/>
          <p:cNvSpPr txBox="1">
            <a:spLocks/>
          </p:cNvSpPr>
          <p:nvPr/>
        </p:nvSpPr>
        <p:spPr bwMode="auto">
          <a:xfrm>
            <a:off x="5111750" y="5338763"/>
            <a:ext cx="3867150" cy="817562"/>
          </a:xfrm>
          <a:prstGeom prst="rect">
            <a:avLst/>
          </a:prstGeom>
          <a:solidFill>
            <a:schemeClr val="accent3">
              <a:lumMod val="50000"/>
              <a:alpha val="59000"/>
            </a:schemeClr>
          </a:solidFill>
          <a:ln>
            <a:noFill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GB" sz="1400" dirty="0" smtClean="0">
                <a:solidFill>
                  <a:srgbClr val="FFFF00"/>
                </a:solidFill>
              </a:rPr>
              <a:t>Annual Stakeholder Seminar of the Pillar II</a:t>
            </a:r>
            <a:r>
              <a:rPr lang="hu-HU" sz="1400" dirty="0" smtClean="0">
                <a:solidFill>
                  <a:srgbClr val="FFFF00"/>
                </a:solidFill>
              </a:rPr>
              <a:t>; </a:t>
            </a:r>
            <a:r>
              <a:rPr lang="en-GB" sz="1400" dirty="0" smtClean="0">
                <a:solidFill>
                  <a:srgbClr val="FFFF00"/>
                </a:solidFill>
              </a:rPr>
              <a:t>EU Strategy for the Danube Region</a:t>
            </a:r>
            <a:r>
              <a:rPr lang="hu-HU" sz="1400" dirty="0" smtClean="0">
                <a:solidFill>
                  <a:srgbClr val="FFFF00"/>
                </a:solidFill>
              </a:rPr>
              <a:t>, 2012.11.06. Budapest</a:t>
            </a:r>
            <a:endParaRPr lang="en-IE" sz="1400" dirty="0" smtClean="0">
              <a:solidFill>
                <a:srgbClr val="FFFF00"/>
              </a:solidFill>
            </a:endParaRPr>
          </a:p>
        </p:txBody>
      </p:sp>
      <p:sp>
        <p:nvSpPr>
          <p:cNvPr id="3087" name="Title 1"/>
          <p:cNvSpPr txBox="1">
            <a:spLocks/>
          </p:cNvSpPr>
          <p:nvPr/>
        </p:nvSpPr>
        <p:spPr bwMode="auto">
          <a:xfrm>
            <a:off x="3227388" y="1216025"/>
            <a:ext cx="5438775" cy="2733675"/>
          </a:xfrm>
          <a:prstGeom prst="rect">
            <a:avLst/>
          </a:prstGeom>
          <a:solidFill>
            <a:schemeClr val="accent3">
              <a:lumMod val="50000"/>
              <a:alpha val="76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defRPr/>
            </a:pPr>
            <a:endParaRPr lang="hu-HU" dirty="0" smtClean="0">
              <a:solidFill>
                <a:srgbClr val="FF6600"/>
              </a:solidFill>
            </a:endParaRPr>
          </a:p>
          <a:p>
            <a:pPr eaLnBrk="1" hangingPunct="1">
              <a:defRPr/>
            </a:pPr>
            <a:r>
              <a:rPr lang="hu-HU" b="1" dirty="0" err="1" smtClean="0">
                <a:solidFill>
                  <a:srgbClr val="FF8A3B"/>
                </a:solidFill>
              </a:rPr>
              <a:t>Biodiversity</a:t>
            </a:r>
            <a:r>
              <a:rPr lang="hu-HU" b="1" dirty="0" smtClean="0">
                <a:solidFill>
                  <a:srgbClr val="FF8A3B"/>
                </a:solidFill>
              </a:rPr>
              <a:t> </a:t>
            </a:r>
            <a:r>
              <a:rPr lang="hu-HU" b="1" dirty="0" err="1" smtClean="0">
                <a:solidFill>
                  <a:srgbClr val="FF8A3B"/>
                </a:solidFill>
              </a:rPr>
              <a:t>integration</a:t>
            </a:r>
            <a:r>
              <a:rPr lang="hu-HU" b="1" dirty="0" smtClean="0">
                <a:solidFill>
                  <a:srgbClr val="FF8A3B"/>
                </a:solidFill>
              </a:rPr>
              <a:t> </a:t>
            </a:r>
          </a:p>
          <a:p>
            <a:pPr eaLnBrk="1" hangingPunct="1">
              <a:defRPr/>
            </a:pPr>
            <a:r>
              <a:rPr lang="hu-HU" b="1" dirty="0" err="1" smtClean="0">
                <a:solidFill>
                  <a:srgbClr val="FF8A3B"/>
                </a:solidFill>
              </a:rPr>
              <a:t>under</a:t>
            </a:r>
            <a:r>
              <a:rPr lang="hu-HU" b="1" dirty="0" smtClean="0">
                <a:solidFill>
                  <a:srgbClr val="FF8A3B"/>
                </a:solidFill>
              </a:rPr>
              <a:t> </a:t>
            </a:r>
            <a:r>
              <a:rPr lang="hu-HU" b="1" dirty="0" err="1" smtClean="0">
                <a:solidFill>
                  <a:srgbClr val="FF8A3B"/>
                </a:solidFill>
              </a:rPr>
              <a:t>the</a:t>
            </a:r>
            <a:r>
              <a:rPr lang="hu-HU" b="1" dirty="0" smtClean="0">
                <a:solidFill>
                  <a:srgbClr val="FF8A3B"/>
                </a:solidFill>
              </a:rPr>
              <a:t> EUSDR</a:t>
            </a:r>
          </a:p>
          <a:p>
            <a:pPr eaLnBrk="1" hangingPunct="1">
              <a:defRPr/>
            </a:pPr>
            <a:r>
              <a:rPr lang="hu-HU" sz="2400" b="1" dirty="0" err="1" smtClean="0">
                <a:solidFill>
                  <a:srgbClr val="FFFF00"/>
                </a:solidFill>
              </a:rPr>
              <a:t>Sturgeon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conservation</a:t>
            </a:r>
            <a:r>
              <a:rPr lang="hu-HU" sz="2400" b="1" dirty="0" smtClean="0">
                <a:solidFill>
                  <a:srgbClr val="FFFF00"/>
                </a:solidFill>
              </a:rPr>
              <a:t> and </a:t>
            </a:r>
            <a:r>
              <a:rPr lang="hu-HU" sz="2400" b="1" dirty="0" err="1" smtClean="0">
                <a:solidFill>
                  <a:srgbClr val="FFFF00"/>
                </a:solidFill>
              </a:rPr>
              <a:t>other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examples</a:t>
            </a:r>
            <a:r>
              <a:rPr lang="hu-HU" sz="2400" b="1" dirty="0" smtClean="0">
                <a:solidFill>
                  <a:srgbClr val="FFFF00"/>
                </a:solidFill>
              </a:rPr>
              <a:t> of </a:t>
            </a:r>
            <a:r>
              <a:rPr lang="hu-HU" sz="2400" b="1" dirty="0" err="1" smtClean="0">
                <a:solidFill>
                  <a:srgbClr val="FFFF00"/>
                </a:solidFill>
              </a:rPr>
              <a:t>integrating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biodiversity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issues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into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different</a:t>
            </a:r>
            <a:r>
              <a:rPr lang="hu-HU" sz="2400" b="1" dirty="0" smtClean="0">
                <a:solidFill>
                  <a:srgbClr val="FFFF00"/>
                </a:solidFill>
              </a:rPr>
              <a:t> EUSDR </a:t>
            </a:r>
            <a:r>
              <a:rPr lang="hu-HU" sz="2400" b="1" dirty="0" err="1" smtClean="0">
                <a:solidFill>
                  <a:srgbClr val="FFFF00"/>
                </a:solidFill>
              </a:rPr>
              <a:t>priority</a:t>
            </a:r>
            <a:r>
              <a:rPr lang="hu-HU" sz="2400" b="1" dirty="0" smtClean="0">
                <a:solidFill>
                  <a:srgbClr val="FFFF00"/>
                </a:solidFill>
              </a:rPr>
              <a:t> </a:t>
            </a:r>
            <a:r>
              <a:rPr lang="hu-HU" sz="2400" b="1" dirty="0" err="1" smtClean="0">
                <a:solidFill>
                  <a:srgbClr val="FFFF00"/>
                </a:solidFill>
              </a:rPr>
              <a:t>areas</a:t>
            </a:r>
            <a:endParaRPr lang="hu-HU" sz="2400" b="1" dirty="0" smtClean="0">
              <a:solidFill>
                <a:srgbClr val="FFFF00"/>
              </a:solidFill>
            </a:endParaRPr>
          </a:p>
          <a:p>
            <a:pPr eaLnBrk="1" hangingPunct="1">
              <a:defRPr/>
            </a:pPr>
            <a:endParaRPr lang="en-IE" dirty="0" smtClean="0">
              <a:solidFill>
                <a:srgbClr val="FF66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099050" y="4319588"/>
            <a:ext cx="2921000" cy="1587"/>
          </a:xfrm>
          <a:prstGeom prst="line">
            <a:avLst/>
          </a:prstGeom>
          <a:solidFill>
            <a:schemeClr val="accent3">
              <a:lumMod val="50000"/>
              <a:alpha val="63000"/>
            </a:schemeClr>
          </a:solidFill>
          <a:ln>
            <a:noFill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Solutions !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94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5" name="Rectangle 3"/>
          <p:cNvSpPr txBox="1">
            <a:spLocks noChangeArrowheads="1"/>
          </p:cNvSpPr>
          <p:nvPr/>
        </p:nvSpPr>
        <p:spPr bwMode="auto">
          <a:xfrm>
            <a:off x="-114300" y="1325563"/>
            <a:ext cx="7007225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hu-HU" sz="2200" dirty="0" err="1" smtClean="0">
                <a:cs typeface="Arial" pitchFamily="34" charset="0"/>
              </a:rPr>
              <a:t>Some</a:t>
            </a:r>
            <a:r>
              <a:rPr lang="hu-HU" sz="2200" dirty="0" smtClean="0">
                <a:cs typeface="Arial" pitchFamily="34" charset="0"/>
              </a:rPr>
              <a:t> WWF </a:t>
            </a:r>
            <a:r>
              <a:rPr lang="hu-HU" sz="2200" dirty="0" err="1" smtClean="0">
                <a:cs typeface="Arial" pitchFamily="34" charset="0"/>
              </a:rPr>
              <a:t>projects</a:t>
            </a:r>
            <a:r>
              <a:rPr lang="en-GB" sz="2200" b="1" dirty="0" smtClean="0"/>
              <a:t>: </a:t>
            </a:r>
            <a:endParaRPr lang="hu-HU" sz="2200" b="1" dirty="0" smtClean="0"/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hu-HU" sz="2200" b="1" dirty="0" smtClean="0">
              <a:cs typeface="Arial" pitchFamily="34" charset="0"/>
            </a:endParaRP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</a:t>
            </a:r>
            <a:r>
              <a:rPr lang="hu-HU" sz="2200" dirty="0">
                <a:cs typeface="Arial" pitchFamily="34" charset="0"/>
              </a:rPr>
              <a:t>ENVI </a:t>
            </a:r>
            <a:r>
              <a:rPr lang="hu-HU" sz="2200" dirty="0" smtClean="0">
                <a:cs typeface="Arial" pitchFamily="34" charset="0"/>
              </a:rPr>
              <a:t>OP </a:t>
            </a:r>
            <a:r>
              <a:rPr lang="de-DE" sz="2200" b="1" dirty="0" err="1" smtClean="0">
                <a:cs typeface="Arial" pitchFamily="34" charset="0"/>
              </a:rPr>
              <a:t>Conserving</a:t>
            </a:r>
            <a:r>
              <a:rPr lang="de-DE" sz="2200" b="1" dirty="0" smtClean="0">
                <a:cs typeface="Arial" pitchFamily="34" charset="0"/>
              </a:rPr>
              <a:t> </a:t>
            </a:r>
            <a:r>
              <a:rPr lang="de-DE" sz="2200" b="1" dirty="0" err="1">
                <a:cs typeface="Arial" pitchFamily="34" charset="0"/>
              </a:rPr>
              <a:t>Sturgeons</a:t>
            </a:r>
            <a:r>
              <a:rPr lang="de-DE" sz="2200" b="1" dirty="0">
                <a:cs typeface="Arial" pitchFamily="34" charset="0"/>
              </a:rPr>
              <a:t> in </a:t>
            </a:r>
            <a:r>
              <a:rPr lang="de-DE" sz="2200" b="1" dirty="0" err="1" smtClean="0">
                <a:cs typeface="Arial" pitchFamily="34" charset="0"/>
              </a:rPr>
              <a:t>Bulgaria</a:t>
            </a:r>
            <a:r>
              <a:rPr lang="hu-HU" sz="2200" dirty="0" smtClean="0">
                <a:cs typeface="Arial" pitchFamily="34" charset="0"/>
              </a:rPr>
              <a:t>: </a:t>
            </a:r>
            <a:endParaRPr lang="hu-HU" sz="2200" dirty="0">
              <a:cs typeface="Arial" pitchFamily="34" charset="0"/>
            </a:endParaRPr>
          </a:p>
          <a:p>
            <a:pPr marL="1085850" lvl="1" indent="-342900" eaLnBrk="1" hangingPunct="1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200" dirty="0" smtClean="0">
                <a:cs typeface="Arial" pitchFamily="34" charset="0"/>
              </a:rPr>
              <a:t>research </a:t>
            </a:r>
            <a:r>
              <a:rPr lang="en-US" sz="2200" dirty="0">
                <a:cs typeface="Arial" pitchFamily="34" charset="0"/>
              </a:rPr>
              <a:t>on (spawning) habitats</a:t>
            </a:r>
            <a:endParaRPr lang="hu-HU" sz="2200" dirty="0">
              <a:cs typeface="Arial" pitchFamily="34" charset="0"/>
            </a:endParaRPr>
          </a:p>
          <a:p>
            <a:pPr marL="1085850" lvl="1" indent="-342900" eaLnBrk="1" hangingPunct="1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sz="2200" dirty="0" smtClean="0">
                <a:cs typeface="Arial" pitchFamily="34" charset="0"/>
              </a:rPr>
              <a:t>restocking </a:t>
            </a:r>
            <a:r>
              <a:rPr lang="en-US" sz="2200" dirty="0">
                <a:cs typeface="Arial" pitchFamily="34" charset="0"/>
              </a:rPr>
              <a:t>with </a:t>
            </a:r>
            <a:r>
              <a:rPr lang="en-US" sz="2200" dirty="0" smtClean="0">
                <a:cs typeface="Arial" pitchFamily="34" charset="0"/>
              </a:rPr>
              <a:t>50.000</a:t>
            </a:r>
            <a:r>
              <a:rPr lang="hu-HU" sz="2200" dirty="0" smtClean="0">
                <a:cs typeface="Arial" pitchFamily="34" charset="0"/>
              </a:rPr>
              <a:t> </a:t>
            </a:r>
            <a:r>
              <a:rPr lang="hu-HU" sz="2200" dirty="0" err="1" smtClean="0">
                <a:cs typeface="Arial" pitchFamily="34" charset="0"/>
              </a:rPr>
              <a:t>specimens</a:t>
            </a:r>
            <a:endParaRPr lang="hu-HU" sz="2200" dirty="0" smtClean="0">
              <a:cs typeface="Arial" pitchFamily="34" charset="0"/>
            </a:endParaRPr>
          </a:p>
          <a:p>
            <a:pPr lvl="1" indent="0" eaLnBrk="1" hangingPunct="1">
              <a:spcBef>
                <a:spcPct val="20000"/>
              </a:spcBef>
              <a:defRPr/>
            </a:pPr>
            <a:r>
              <a:rPr lang="hu-HU" sz="2200" dirty="0">
                <a:cs typeface="Arial" pitchFamily="34" charset="0"/>
              </a:rPr>
              <a:t>	</a:t>
            </a:r>
            <a:r>
              <a:rPr lang="hu-HU" sz="2200" dirty="0" smtClean="0">
                <a:cs typeface="Arial" pitchFamily="34" charset="0"/>
              </a:rPr>
              <a:t> </a:t>
            </a:r>
            <a:r>
              <a:rPr lang="en-US" sz="2200" dirty="0" smtClean="0">
                <a:cs typeface="Arial" pitchFamily="34" charset="0"/>
              </a:rPr>
              <a:t> </a:t>
            </a:r>
            <a:r>
              <a:rPr lang="en-US" sz="2200" dirty="0">
                <a:cs typeface="Arial" pitchFamily="34" charset="0"/>
              </a:rPr>
              <a:t>of 4 species</a:t>
            </a:r>
            <a:endParaRPr lang="hu-HU" sz="2200" dirty="0">
              <a:cs typeface="Arial" pitchFamily="34" charset="0"/>
            </a:endParaRPr>
          </a:p>
          <a:p>
            <a:pPr marL="1085850" lvl="1" indent="-342900" eaLnBrk="1" hangingPunct="1">
              <a:spcBef>
                <a:spcPct val="20000"/>
              </a:spcBef>
              <a:spcAft>
                <a:spcPts val="600"/>
              </a:spcAft>
              <a:buFont typeface="Courier New" pitchFamily="49" charset="0"/>
              <a:buChar char="o"/>
              <a:defRPr/>
            </a:pPr>
            <a:r>
              <a:rPr lang="hu-HU" sz="2200" dirty="0" err="1" smtClean="0">
                <a:cs typeface="Arial" pitchFamily="34" charset="0"/>
              </a:rPr>
              <a:t>advocacy</a:t>
            </a:r>
            <a:r>
              <a:rPr lang="hu-HU" sz="2200" dirty="0" smtClean="0">
                <a:cs typeface="Arial" pitchFamily="34" charset="0"/>
              </a:rPr>
              <a:t> </a:t>
            </a:r>
            <a:r>
              <a:rPr lang="en-US" sz="2200" dirty="0">
                <a:cs typeface="Arial" pitchFamily="34" charset="0"/>
              </a:rPr>
              <a:t>work with stakeholders </a:t>
            </a:r>
            <a:endParaRPr lang="hu-HU" sz="2200" dirty="0">
              <a:cs typeface="Arial" pitchFamily="34" charset="0"/>
            </a:endParaRPr>
          </a:p>
          <a:p>
            <a:pPr marL="609600" indent="-342900" eaLnBrk="1" hangingPunct="1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2200" dirty="0">
                <a:cs typeface="Arial" pitchFamily="34" charset="0"/>
              </a:rPr>
              <a:t>LIFE project </a:t>
            </a:r>
            <a:r>
              <a:rPr lang="hu-HU" sz="2200" b="1" dirty="0" smtClean="0">
                <a:cs typeface="Arial" pitchFamily="34" charset="0"/>
              </a:rPr>
              <a:t>Saving </a:t>
            </a:r>
            <a:r>
              <a:rPr lang="hu-HU" sz="2200" b="1" dirty="0" err="1" smtClean="0">
                <a:cs typeface="Arial" pitchFamily="34" charset="0"/>
              </a:rPr>
              <a:t>Danube</a:t>
            </a:r>
            <a:r>
              <a:rPr lang="hu-HU" sz="2200" b="1" dirty="0" smtClean="0">
                <a:cs typeface="Arial" pitchFamily="34" charset="0"/>
              </a:rPr>
              <a:t> </a:t>
            </a:r>
            <a:r>
              <a:rPr lang="hu-HU" sz="2200" b="1" dirty="0" err="1" smtClean="0">
                <a:cs typeface="Arial" pitchFamily="34" charset="0"/>
              </a:rPr>
              <a:t>Sturgeons</a:t>
            </a:r>
            <a:r>
              <a:rPr lang="hu-HU" sz="2200" dirty="0" smtClean="0">
                <a:cs typeface="Arial" pitchFamily="34" charset="0"/>
              </a:rPr>
              <a:t>:</a:t>
            </a:r>
            <a:endParaRPr lang="hu-HU" sz="2200" dirty="0">
              <a:cs typeface="Arial" pitchFamily="34" charset="0"/>
            </a:endParaRPr>
          </a:p>
          <a:p>
            <a:pPr marL="1085850" lvl="1" indent="-342900" eaLnBrk="1" hangingPunct="1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de-DE" sz="2200" dirty="0" err="1">
                <a:cs typeface="Arial" pitchFamily="34" charset="0"/>
              </a:rPr>
              <a:t>to</a:t>
            </a:r>
            <a:r>
              <a:rPr lang="de-DE" sz="2200" dirty="0">
                <a:cs typeface="Arial" pitchFamily="34" charset="0"/>
              </a:rPr>
              <a:t> </a:t>
            </a:r>
            <a:r>
              <a:rPr lang="hu-HU" sz="2200" dirty="0" err="1">
                <a:cs typeface="Arial" pitchFamily="34" charset="0"/>
              </a:rPr>
              <a:t>reduce</a:t>
            </a:r>
            <a:r>
              <a:rPr lang="hu-HU" sz="2200" dirty="0">
                <a:cs typeface="Arial" pitchFamily="34" charset="0"/>
              </a:rPr>
              <a:t> </a:t>
            </a:r>
            <a:r>
              <a:rPr lang="en-US" sz="2200" dirty="0">
                <a:cs typeface="Arial" pitchFamily="34" charset="0"/>
              </a:rPr>
              <a:t>overexploitation in Bulgaria </a:t>
            </a:r>
            <a:endParaRPr lang="hu-HU" sz="2200" dirty="0" smtClean="0">
              <a:cs typeface="Arial" pitchFamily="34" charset="0"/>
            </a:endParaRPr>
          </a:p>
          <a:p>
            <a:pPr lvl="1" indent="0" eaLnBrk="1" hangingPunct="1">
              <a:spcBef>
                <a:spcPct val="20000"/>
              </a:spcBef>
              <a:defRPr/>
            </a:pPr>
            <a:r>
              <a:rPr lang="hu-HU" sz="2200" dirty="0">
                <a:cs typeface="Arial" pitchFamily="34" charset="0"/>
              </a:rPr>
              <a:t>	 </a:t>
            </a:r>
            <a:r>
              <a:rPr lang="hu-HU" sz="2200" dirty="0" smtClean="0">
                <a:cs typeface="Arial" pitchFamily="34" charset="0"/>
              </a:rPr>
              <a:t> </a:t>
            </a:r>
            <a:r>
              <a:rPr lang="en-US" sz="2200" dirty="0" smtClean="0">
                <a:cs typeface="Arial" pitchFamily="34" charset="0"/>
              </a:rPr>
              <a:t>and </a:t>
            </a:r>
            <a:r>
              <a:rPr lang="en-US" sz="2200" dirty="0">
                <a:cs typeface="Arial" pitchFamily="34" charset="0"/>
              </a:rPr>
              <a:t>Romania </a:t>
            </a:r>
            <a:endParaRPr lang="hu-HU" sz="2200" dirty="0">
              <a:cs typeface="Arial" pitchFamily="34" charset="0"/>
            </a:endParaRPr>
          </a:p>
          <a:p>
            <a:pPr marL="1085850" lvl="1" indent="-342900" eaLnBrk="1" hangingPunct="1"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hu-HU" sz="2200" dirty="0" err="1">
                <a:cs typeface="Arial" pitchFamily="34" charset="0"/>
              </a:rPr>
              <a:t>awareness</a:t>
            </a:r>
            <a:r>
              <a:rPr lang="hu-HU" sz="2200" dirty="0">
                <a:cs typeface="Arial" pitchFamily="34" charset="0"/>
              </a:rPr>
              <a:t> </a:t>
            </a:r>
            <a:r>
              <a:rPr lang="hu-HU" sz="2200" dirty="0" err="1">
                <a:cs typeface="Arial" pitchFamily="34" charset="0"/>
              </a:rPr>
              <a:t>raising</a:t>
            </a:r>
            <a:r>
              <a:rPr lang="de-DE" sz="2200" dirty="0">
                <a:cs typeface="Arial" pitchFamily="34" charset="0"/>
              </a:rPr>
              <a:t> </a:t>
            </a:r>
            <a:r>
              <a:rPr lang="de-DE" sz="2200" dirty="0" err="1">
                <a:cs typeface="Arial" pitchFamily="34" charset="0"/>
              </a:rPr>
              <a:t>and</a:t>
            </a:r>
            <a:r>
              <a:rPr lang="de-DE" sz="2200" dirty="0">
                <a:cs typeface="Arial" pitchFamily="34" charset="0"/>
              </a:rPr>
              <a:t> </a:t>
            </a:r>
            <a:r>
              <a:rPr lang="de-DE" sz="2200" dirty="0" err="1">
                <a:cs typeface="Arial" pitchFamily="34" charset="0"/>
              </a:rPr>
              <a:t>targeted</a:t>
            </a:r>
            <a:r>
              <a:rPr lang="de-DE" sz="2200" dirty="0">
                <a:cs typeface="Arial" pitchFamily="34" charset="0"/>
              </a:rPr>
              <a:t> </a:t>
            </a:r>
            <a:r>
              <a:rPr lang="de-DE" sz="2200" dirty="0" err="1">
                <a:cs typeface="Arial" pitchFamily="34" charset="0"/>
              </a:rPr>
              <a:t>information</a:t>
            </a:r>
            <a:r>
              <a:rPr lang="de-DE" sz="2200" dirty="0">
                <a:cs typeface="Arial" pitchFamily="34" charset="0"/>
              </a:rPr>
              <a:t> </a:t>
            </a:r>
            <a:r>
              <a:rPr lang="en-US" sz="2200" dirty="0">
                <a:cs typeface="Arial" pitchFamily="34" charset="0"/>
              </a:rPr>
              <a:t>work with fishermen, agencies, decision makers, sturgeon breeders/caviar traders</a:t>
            </a:r>
            <a:endParaRPr lang="hu-HU" sz="2200" dirty="0">
              <a:cs typeface="Arial" pitchFamily="34" charset="0"/>
            </a:endParaRPr>
          </a:p>
        </p:txBody>
      </p:sp>
      <p:sp>
        <p:nvSpPr>
          <p:cNvPr id="12296" name="Rectangle 42"/>
          <p:cNvSpPr>
            <a:spLocks noChangeArrowheads="1"/>
          </p:cNvSpPr>
          <p:nvPr/>
        </p:nvSpPr>
        <p:spPr bwMode="auto">
          <a:xfrm>
            <a:off x="7462838" y="654843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8275" y="2513013"/>
            <a:ext cx="2373313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2563" y="4560888"/>
            <a:ext cx="234473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Solutions !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6" name="Title 1"/>
          <p:cNvSpPr txBox="1">
            <a:spLocks/>
          </p:cNvSpPr>
          <p:nvPr/>
        </p:nvSpPr>
        <p:spPr bwMode="auto">
          <a:xfrm>
            <a:off x="606425" y="1500188"/>
            <a:ext cx="784542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GB" sz="2000" b="1" i="1">
              <a:solidFill>
                <a:srgbClr val="820000"/>
              </a:solidFill>
              <a:sym typeface="Wingdings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19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13321" name="Rectangle 3"/>
          <p:cNvSpPr txBox="1">
            <a:spLocks noChangeArrowheads="1"/>
          </p:cNvSpPr>
          <p:nvPr/>
        </p:nvSpPr>
        <p:spPr bwMode="auto">
          <a:xfrm>
            <a:off x="384175" y="1474788"/>
            <a:ext cx="849788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>
              <a:spcBef>
                <a:spcPct val="20000"/>
              </a:spcBef>
              <a:buFont typeface="Wingdings" pitchFamily="2" charset="2"/>
              <a:buNone/>
            </a:pPr>
            <a:endParaRPr lang="en-GB" sz="2800" i="1">
              <a:cs typeface="Arial" pitchFamily="34" charset="0"/>
            </a:endParaRPr>
          </a:p>
        </p:txBody>
      </p:sp>
      <p:grpSp>
        <p:nvGrpSpPr>
          <p:cNvPr id="13322" name="Group 72"/>
          <p:cNvGrpSpPr>
            <a:grpSpLocks/>
          </p:cNvGrpSpPr>
          <p:nvPr/>
        </p:nvGrpSpPr>
        <p:grpSpPr bwMode="auto">
          <a:xfrm>
            <a:off x="1500188" y="1357313"/>
            <a:ext cx="6286500" cy="4611687"/>
            <a:chOff x="1643042" y="714356"/>
            <a:chExt cx="6286500" cy="4611688"/>
          </a:xfrm>
        </p:grpSpPr>
        <p:sp>
          <p:nvSpPr>
            <p:cNvPr id="12302" name="Text Box 3"/>
            <p:cNvSpPr txBox="1">
              <a:spLocks noChangeArrowheads="1"/>
            </p:cNvSpPr>
            <p:nvPr/>
          </p:nvSpPr>
          <p:spPr bwMode="auto">
            <a:xfrm>
              <a:off x="4492604" y="714356"/>
              <a:ext cx="419100" cy="4611688"/>
            </a:xfrm>
            <a:prstGeom prst="rect">
              <a:avLst/>
            </a:prstGeom>
            <a:gradFill rotWithShape="0">
              <a:gsLst>
                <a:gs pos="0">
                  <a:srgbClr val="33CFDF"/>
                </a:gs>
                <a:gs pos="41000">
                  <a:schemeClr val="accent5">
                    <a:lumMod val="60000"/>
                    <a:lumOff val="40000"/>
                  </a:schemeClr>
                </a:gs>
                <a:gs pos="100000">
                  <a:srgbClr val="B2A1C7"/>
                </a:gs>
              </a:gsLst>
              <a:lin ang="189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defTabSz="914400" eaLnBrk="1" hangingPunct="1">
                <a:spcAft>
                  <a:spcPts val="1000"/>
                </a:spcAft>
                <a:defRPr/>
              </a:pPr>
              <a:r>
                <a:rPr lang="en-US" sz="2200" b="1" smtClean="0">
                  <a:latin typeface="Times New Roman" pitchFamily="18" charset="0"/>
                  <a:cs typeface="Arial" pitchFamily="34" charset="0"/>
                </a:rPr>
                <a:t>STURGEON</a:t>
              </a:r>
            </a:p>
            <a:p>
              <a:pPr algn="ctr" defTabSz="914400" eaLnBrk="1" hangingPunct="1">
                <a:spcAft>
                  <a:spcPts val="1000"/>
                </a:spcAft>
                <a:defRPr/>
              </a:pPr>
              <a:r>
                <a:rPr lang="en-US" sz="2200" b="1" smtClean="0">
                  <a:latin typeface="Times New Roman" pitchFamily="18" charset="0"/>
                  <a:cs typeface="Arial" pitchFamily="34" charset="0"/>
                </a:rPr>
                <a:t>2020</a:t>
              </a:r>
              <a:endParaRPr lang="en-US" sz="1800" smtClean="0">
                <a:cs typeface="Arial" pitchFamily="34" charset="0"/>
              </a:endParaRPr>
            </a:p>
          </p:txBody>
        </p:sp>
        <p:sp>
          <p:nvSpPr>
            <p:cNvPr id="13327" name="Text Box 4"/>
            <p:cNvSpPr txBox="1">
              <a:spLocks noChangeArrowheads="1"/>
            </p:cNvSpPr>
            <p:nvPr/>
          </p:nvSpPr>
          <p:spPr bwMode="auto">
            <a:xfrm>
              <a:off x="1643042" y="1120784"/>
              <a:ext cx="1227455" cy="531532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1a 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 Navigation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28" name="Text Box 5"/>
            <p:cNvSpPr txBox="1">
              <a:spLocks noChangeArrowheads="1"/>
            </p:cNvSpPr>
            <p:nvPr/>
          </p:nvSpPr>
          <p:spPr bwMode="auto">
            <a:xfrm>
              <a:off x="1643042" y="2061284"/>
              <a:ext cx="1227455" cy="552488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2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Energy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29" name="Text Box 6"/>
            <p:cNvSpPr txBox="1">
              <a:spLocks noChangeArrowheads="1"/>
            </p:cNvSpPr>
            <p:nvPr/>
          </p:nvSpPr>
          <p:spPr bwMode="auto">
            <a:xfrm>
              <a:off x="1643042" y="2905892"/>
              <a:ext cx="1227455" cy="610277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3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Tourism 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13330" name="Text Box 7"/>
            <p:cNvSpPr txBox="1">
              <a:spLocks noChangeArrowheads="1"/>
            </p:cNvSpPr>
            <p:nvPr/>
          </p:nvSpPr>
          <p:spPr bwMode="auto">
            <a:xfrm>
              <a:off x="1643042" y="3790508"/>
              <a:ext cx="1227455" cy="514385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4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Water quality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331" name="Text Box 8"/>
            <p:cNvSpPr txBox="1">
              <a:spLocks noChangeArrowheads="1"/>
            </p:cNvSpPr>
            <p:nvPr/>
          </p:nvSpPr>
          <p:spPr bwMode="auto">
            <a:xfrm>
              <a:off x="1643042" y="4576692"/>
              <a:ext cx="1227455" cy="648380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5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Environmental risk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13332" name="Text Box 9"/>
            <p:cNvSpPr txBox="1">
              <a:spLocks noChangeArrowheads="1"/>
            </p:cNvSpPr>
            <p:nvPr/>
          </p:nvSpPr>
          <p:spPr bwMode="auto">
            <a:xfrm>
              <a:off x="6604297" y="988060"/>
              <a:ext cx="1325245" cy="521371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6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Biodiversity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3333" name="Text Box 10"/>
            <p:cNvSpPr txBox="1">
              <a:spLocks noChangeArrowheads="1"/>
            </p:cNvSpPr>
            <p:nvPr/>
          </p:nvSpPr>
          <p:spPr bwMode="auto">
            <a:xfrm>
              <a:off x="6604297" y="1797741"/>
              <a:ext cx="1325245" cy="521371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7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Research 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13334" name="Text Box 11"/>
            <p:cNvSpPr txBox="1">
              <a:spLocks noChangeArrowheads="1"/>
            </p:cNvSpPr>
            <p:nvPr/>
          </p:nvSpPr>
          <p:spPr bwMode="auto">
            <a:xfrm>
              <a:off x="6604297" y="2518515"/>
              <a:ext cx="1325245" cy="596941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8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Competitiveness 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13335" name="Text Box 12"/>
            <p:cNvSpPr txBox="1">
              <a:spLocks noChangeArrowheads="1"/>
            </p:cNvSpPr>
            <p:nvPr/>
          </p:nvSpPr>
          <p:spPr bwMode="auto">
            <a:xfrm>
              <a:off x="6604297" y="4805308"/>
              <a:ext cx="1325245" cy="520736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11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Security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13336" name="Text Box 13"/>
            <p:cNvSpPr txBox="1">
              <a:spLocks noChangeArrowheads="1"/>
            </p:cNvSpPr>
            <p:nvPr/>
          </p:nvSpPr>
          <p:spPr bwMode="auto">
            <a:xfrm>
              <a:off x="6604297" y="3301524"/>
              <a:ext cx="1325245" cy="488984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9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People and skills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13337" name="Text Box 14"/>
            <p:cNvSpPr txBox="1">
              <a:spLocks noChangeArrowheads="1"/>
            </p:cNvSpPr>
            <p:nvPr/>
          </p:nvSpPr>
          <p:spPr bwMode="auto">
            <a:xfrm>
              <a:off x="6604297" y="4003248"/>
              <a:ext cx="1325245" cy="648380"/>
            </a:xfrm>
            <a:prstGeom prst="rect">
              <a:avLst/>
            </a:prstGeom>
            <a:gradFill rotWithShape="0">
              <a:gsLst>
                <a:gs pos="0">
                  <a:srgbClr val="92CDDC"/>
                </a:gs>
                <a:gs pos="50000">
                  <a:srgbClr val="DAEEF3"/>
                </a:gs>
                <a:gs pos="100000">
                  <a:srgbClr val="92CDDC"/>
                </a:gs>
              </a:gsLst>
              <a:lin ang="18900000" scaled="1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10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Institutional capacity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cxnSp>
          <p:nvCxnSpPr>
            <p:cNvPr id="13338" name="AutoShape 15"/>
            <p:cNvCxnSpPr>
              <a:cxnSpLocks noChangeShapeType="1"/>
            </p:cNvCxnSpPr>
            <p:nvPr/>
          </p:nvCxnSpPr>
          <p:spPr bwMode="auto">
            <a:xfrm>
              <a:off x="2933997" y="1433226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3339" name="Text Box 16"/>
            <p:cNvSpPr txBox="1">
              <a:spLocks noChangeArrowheads="1"/>
            </p:cNvSpPr>
            <p:nvPr/>
          </p:nvSpPr>
          <p:spPr bwMode="auto">
            <a:xfrm>
              <a:off x="3024167" y="1120784"/>
              <a:ext cx="135763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Habitat alteration</a:t>
              </a:r>
              <a:endParaRPr lang="en-US" sz="1800">
                <a:cs typeface="Arial" pitchFamily="34" charset="0"/>
              </a:endParaRPr>
            </a:p>
          </p:txBody>
        </p:sp>
        <p:cxnSp>
          <p:nvCxnSpPr>
            <p:cNvPr id="13340" name="AutoShape 17"/>
            <p:cNvCxnSpPr>
              <a:cxnSpLocks noChangeShapeType="1"/>
            </p:cNvCxnSpPr>
            <p:nvPr/>
          </p:nvCxnSpPr>
          <p:spPr bwMode="auto">
            <a:xfrm>
              <a:off x="2933997" y="231911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1" name="AutoShape 18"/>
            <p:cNvCxnSpPr>
              <a:cxnSpLocks noChangeShapeType="1"/>
            </p:cNvCxnSpPr>
            <p:nvPr/>
          </p:nvCxnSpPr>
          <p:spPr bwMode="auto">
            <a:xfrm>
              <a:off x="2933997" y="3133873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2" name="AutoShape 19"/>
            <p:cNvCxnSpPr>
              <a:cxnSpLocks noChangeShapeType="1"/>
            </p:cNvCxnSpPr>
            <p:nvPr/>
          </p:nvCxnSpPr>
          <p:spPr bwMode="auto">
            <a:xfrm>
              <a:off x="2972097" y="4071197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3" name="AutoShape 20"/>
            <p:cNvCxnSpPr>
              <a:cxnSpLocks noChangeShapeType="1"/>
            </p:cNvCxnSpPr>
            <p:nvPr/>
          </p:nvCxnSpPr>
          <p:spPr bwMode="auto">
            <a:xfrm>
              <a:off x="2933997" y="5032654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4" name="AutoShape 21"/>
            <p:cNvCxnSpPr>
              <a:cxnSpLocks noChangeShapeType="1"/>
            </p:cNvCxnSpPr>
            <p:nvPr/>
          </p:nvCxnSpPr>
          <p:spPr bwMode="auto">
            <a:xfrm>
              <a:off x="4999652" y="1271289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5" name="AutoShape 22"/>
            <p:cNvCxnSpPr>
              <a:cxnSpLocks noChangeShapeType="1"/>
            </p:cNvCxnSpPr>
            <p:nvPr/>
          </p:nvCxnSpPr>
          <p:spPr bwMode="auto">
            <a:xfrm>
              <a:off x="4999652" y="2128599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6" name="AutoShape 23"/>
            <p:cNvCxnSpPr>
              <a:cxnSpLocks noChangeShapeType="1"/>
            </p:cNvCxnSpPr>
            <p:nvPr/>
          </p:nvCxnSpPr>
          <p:spPr bwMode="auto">
            <a:xfrm>
              <a:off x="4999652" y="2905257"/>
              <a:ext cx="152019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7" name="AutoShape 24"/>
            <p:cNvCxnSpPr>
              <a:cxnSpLocks noChangeShapeType="1"/>
            </p:cNvCxnSpPr>
            <p:nvPr/>
          </p:nvCxnSpPr>
          <p:spPr bwMode="auto">
            <a:xfrm>
              <a:off x="5047277" y="3671120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8" name="AutoShape 25"/>
            <p:cNvCxnSpPr>
              <a:cxnSpLocks noChangeShapeType="1"/>
            </p:cNvCxnSpPr>
            <p:nvPr/>
          </p:nvCxnSpPr>
          <p:spPr bwMode="auto">
            <a:xfrm>
              <a:off x="4999652" y="435760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3349" name="AutoShape 26"/>
            <p:cNvCxnSpPr>
              <a:cxnSpLocks noChangeShapeType="1"/>
            </p:cNvCxnSpPr>
            <p:nvPr/>
          </p:nvCxnSpPr>
          <p:spPr bwMode="auto">
            <a:xfrm>
              <a:off x="5047277" y="5033289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3350" name="Text Box 27"/>
            <p:cNvSpPr txBox="1">
              <a:spLocks noChangeArrowheads="1"/>
            </p:cNvSpPr>
            <p:nvPr/>
          </p:nvSpPr>
          <p:spPr bwMode="auto">
            <a:xfrm>
              <a:off x="5047277" y="4715767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Caviar black market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1" name="Text Box 28"/>
            <p:cNvSpPr txBox="1">
              <a:spLocks noChangeArrowheads="1"/>
            </p:cNvSpPr>
            <p:nvPr/>
          </p:nvSpPr>
          <p:spPr bwMode="auto">
            <a:xfrm>
              <a:off x="3024167" y="3733354"/>
              <a:ext cx="143002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Food web + habitat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2" name="Text Box 29"/>
            <p:cNvSpPr txBox="1">
              <a:spLocks noChangeArrowheads="1"/>
            </p:cNvSpPr>
            <p:nvPr/>
          </p:nvSpPr>
          <p:spPr bwMode="auto">
            <a:xfrm>
              <a:off x="3024167" y="2728715"/>
              <a:ext cx="1290320" cy="278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Eco-tourism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3" name="Text Box 30"/>
            <p:cNvSpPr txBox="1">
              <a:spLocks noChangeArrowheads="1"/>
            </p:cNvSpPr>
            <p:nvPr/>
          </p:nvSpPr>
          <p:spPr bwMode="auto">
            <a:xfrm>
              <a:off x="2933997" y="1921574"/>
              <a:ext cx="1520190" cy="292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Continuity disruption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4" name="Text Box 31"/>
            <p:cNvSpPr txBox="1">
              <a:spLocks noChangeArrowheads="1"/>
            </p:cNvSpPr>
            <p:nvPr/>
          </p:nvSpPr>
          <p:spPr bwMode="auto">
            <a:xfrm>
              <a:off x="2933997" y="4651627"/>
              <a:ext cx="1520190" cy="2927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Flood protection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5" name="Text Box 32"/>
            <p:cNvSpPr txBox="1">
              <a:spLocks noChangeArrowheads="1"/>
            </p:cNvSpPr>
            <p:nvPr/>
          </p:nvSpPr>
          <p:spPr bwMode="auto">
            <a:xfrm>
              <a:off x="4999652" y="912490"/>
              <a:ext cx="1520190" cy="292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Genetic pool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6" name="Text Box 33"/>
            <p:cNvSpPr txBox="1">
              <a:spLocks noChangeArrowheads="1"/>
            </p:cNvSpPr>
            <p:nvPr/>
          </p:nvSpPr>
          <p:spPr bwMode="auto">
            <a:xfrm>
              <a:off x="4941232" y="1738047"/>
              <a:ext cx="1626235" cy="2883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Key habitats + species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7" name="Text Box 34"/>
            <p:cNvSpPr txBox="1">
              <a:spLocks noChangeArrowheads="1"/>
            </p:cNvSpPr>
            <p:nvPr/>
          </p:nvSpPr>
          <p:spPr bwMode="auto">
            <a:xfrm>
              <a:off x="4999652" y="2613772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Small eco-business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8" name="Text Box 35"/>
            <p:cNvSpPr txBox="1">
              <a:spLocks noChangeArrowheads="1"/>
            </p:cNvSpPr>
            <p:nvPr/>
          </p:nvSpPr>
          <p:spPr bwMode="auto">
            <a:xfrm>
              <a:off x="5047277" y="3301524"/>
              <a:ext cx="1520190" cy="2984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Ecological education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3359" name="Text Box 36"/>
            <p:cNvSpPr txBox="1">
              <a:spLocks noChangeArrowheads="1"/>
            </p:cNvSpPr>
            <p:nvPr/>
          </p:nvSpPr>
          <p:spPr bwMode="auto">
            <a:xfrm>
              <a:off x="4999652" y="4076278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Law enforcement</a:t>
              </a:r>
              <a:endParaRPr lang="en-US" sz="1800">
                <a:cs typeface="Arial" pitchFamily="34" charset="0"/>
              </a:endParaRPr>
            </a:p>
          </p:txBody>
        </p:sp>
      </p:grpSp>
      <p:pic>
        <p:nvPicPr>
          <p:cNvPr id="13323" name="Picture 2" descr="C:\Users\adrian\Desktop\dstf-logo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9875" y="47625"/>
            <a:ext cx="1122363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4" name="Rectangle 42"/>
          <p:cNvSpPr>
            <a:spLocks noChangeArrowheads="1"/>
          </p:cNvSpPr>
          <p:nvPr/>
        </p:nvSpPr>
        <p:spPr bwMode="auto">
          <a:xfrm>
            <a:off x="7462838" y="654843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sp>
        <p:nvSpPr>
          <p:cNvPr id="2" name="Szövegdoboz 1"/>
          <p:cNvSpPr txBox="1"/>
          <p:nvPr/>
        </p:nvSpPr>
        <p:spPr>
          <a:xfrm>
            <a:off x="2290763" y="6462713"/>
            <a:ext cx="46863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u-HU" sz="1200" dirty="0">
                <a:solidFill>
                  <a:schemeClr val="accent5">
                    <a:lumMod val="50000"/>
                  </a:schemeClr>
                </a:solidFill>
              </a:rPr>
              <a:t>Copyright: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Dr. Cristina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Sandu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, Institute of Biology Bucharest</a:t>
            </a:r>
            <a:endParaRPr lang="hu-HU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8" descr="D:\regional FW\Danube Strategy\photos\Floodplains of the Danube in Croatia_Kopacki Rit C Mario Romuli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14344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5" name="Rectangle 4"/>
          <p:cNvSpPr>
            <a:spLocks noChangeArrowheads="1"/>
          </p:cNvSpPr>
          <p:nvPr/>
        </p:nvSpPr>
        <p:spPr bwMode="auto">
          <a:xfrm>
            <a:off x="5357813" y="1555750"/>
            <a:ext cx="3155950" cy="257175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4346" name="Title 1"/>
          <p:cNvSpPr txBox="1">
            <a:spLocks/>
          </p:cNvSpPr>
          <p:nvPr/>
        </p:nvSpPr>
        <p:spPr bwMode="auto">
          <a:xfrm>
            <a:off x="5411788" y="1600200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0000">
                <a:solidFill>
                  <a:srgbClr val="F3F2E9"/>
                </a:solidFill>
              </a:rPr>
              <a:t>2</a:t>
            </a:r>
            <a:endParaRPr lang="en-IE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57813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48" name="Title 1"/>
          <p:cNvSpPr txBox="1">
            <a:spLocks/>
          </p:cNvSpPr>
          <p:nvPr/>
        </p:nvSpPr>
        <p:spPr bwMode="auto">
          <a:xfrm>
            <a:off x="5449888" y="2657475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3000">
                <a:solidFill>
                  <a:srgbClr val="F3F2E9"/>
                </a:solidFill>
              </a:rPr>
              <a:t>Green infrastructure</a:t>
            </a:r>
            <a:endParaRPr lang="en-IE" sz="3000">
              <a:solidFill>
                <a:srgbClr val="F3F2E9"/>
              </a:solidFill>
            </a:endParaRPr>
          </a:p>
        </p:txBody>
      </p:sp>
      <p:sp>
        <p:nvSpPr>
          <p:cNvPr id="14349" name="Rectangle 42"/>
          <p:cNvSpPr>
            <a:spLocks noChangeArrowheads="1"/>
          </p:cNvSpPr>
          <p:nvPr/>
        </p:nvSpPr>
        <p:spPr bwMode="auto">
          <a:xfrm>
            <a:off x="7462838" y="65706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 txBox="1">
            <a:spLocks/>
          </p:cNvSpPr>
          <p:nvPr/>
        </p:nvSpPr>
        <p:spPr bwMode="auto">
          <a:xfrm>
            <a:off x="698500" y="528638"/>
            <a:ext cx="5732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66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églalap 1"/>
          <p:cNvSpPr>
            <a:spLocks noChangeArrowheads="1"/>
          </p:cNvSpPr>
          <p:nvPr/>
        </p:nvSpPr>
        <p:spPr bwMode="auto">
          <a:xfrm>
            <a:off x="785813" y="327025"/>
            <a:ext cx="8040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>
                <a:solidFill>
                  <a:srgbClr val="FF6600"/>
                </a:solidFill>
              </a:rPr>
              <a:t>Alps-Carpathian Corridor Project (PA 6)</a:t>
            </a:r>
            <a:endParaRPr lang="hu-HU" sz="2800" b="1">
              <a:solidFill>
                <a:srgbClr val="FF6600"/>
              </a:solidFill>
            </a:endParaRPr>
          </a:p>
        </p:txBody>
      </p:sp>
      <p:sp>
        <p:nvSpPr>
          <p:cNvPr id="14346" name="Téglalap 2"/>
          <p:cNvSpPr>
            <a:spLocks noChangeArrowheads="1"/>
          </p:cNvSpPr>
          <p:nvPr/>
        </p:nvSpPr>
        <p:spPr bwMode="auto">
          <a:xfrm>
            <a:off x="171450" y="1198563"/>
            <a:ext cx="848995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Values</a:t>
            </a:r>
            <a:r>
              <a:rPr lang="hu-HU" sz="2200" b="1" dirty="0"/>
              <a:t>: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/>
              <a:t>The Alps and the Carpathians are among the most diverse</a:t>
            </a:r>
            <a:endParaRPr lang="hu-HU" sz="2200" dirty="0"/>
          </a:p>
          <a:p>
            <a:pPr marL="177800" indent="-17780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 err="1"/>
              <a:t>ecoregions</a:t>
            </a:r>
            <a:r>
              <a:rPr lang="hu-HU" sz="2200" dirty="0"/>
              <a:t> </a:t>
            </a:r>
            <a:r>
              <a:rPr lang="en-US" sz="2200" dirty="0"/>
              <a:t>of the world. </a:t>
            </a:r>
            <a:endParaRPr lang="hu-HU" sz="2200" dirty="0"/>
          </a:p>
          <a:p>
            <a:pPr marL="177800" indent="-177800">
              <a:spcAft>
                <a:spcPts val="1200"/>
              </a:spcAft>
              <a:defRPr/>
            </a:pPr>
            <a:endParaRPr lang="hu-HU" sz="2200" dirty="0"/>
          </a:p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Problems</a:t>
            </a:r>
            <a:r>
              <a:rPr lang="hu-HU" sz="2200" b="1" dirty="0"/>
              <a:t>: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/>
              <a:t>T</a:t>
            </a:r>
            <a:r>
              <a:rPr lang="de-DE" sz="2200" dirty="0"/>
              <a:t>he </a:t>
            </a:r>
            <a:r>
              <a:rPr lang="de-DE" sz="2200" dirty="0" err="1"/>
              <a:t>former</a:t>
            </a:r>
            <a:r>
              <a:rPr lang="de-DE" sz="2200" dirty="0"/>
              <a:t> </a:t>
            </a:r>
            <a:r>
              <a:rPr lang="de-DE" sz="2200" dirty="0" err="1"/>
              <a:t>continous</a:t>
            </a:r>
            <a:r>
              <a:rPr lang="de-DE" sz="2200" dirty="0"/>
              <a:t> </a:t>
            </a:r>
            <a:r>
              <a:rPr lang="de-DE" sz="2200" dirty="0" err="1"/>
              <a:t>landscape</a:t>
            </a:r>
            <a:r>
              <a:rPr lang="de-DE" sz="2200" dirty="0"/>
              <a:t>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inter</a:t>
            </a:r>
            <a:r>
              <a:rPr lang="hu-HU" sz="2200" dirty="0"/>
              <a:t>r</a:t>
            </a:r>
            <a:r>
              <a:rPr lang="de-DE" sz="2200" dirty="0" err="1"/>
              <a:t>upted</a:t>
            </a:r>
            <a:r>
              <a:rPr lang="de-DE" sz="2200" dirty="0"/>
              <a:t> </a:t>
            </a:r>
            <a:r>
              <a:rPr lang="de-DE" sz="2200" dirty="0" err="1"/>
              <a:t>by</a:t>
            </a:r>
            <a:r>
              <a:rPr lang="de-DE" sz="2200" dirty="0"/>
              <a:t> </a:t>
            </a:r>
            <a:r>
              <a:rPr lang="de-DE" sz="2200" dirty="0" err="1"/>
              <a:t>motorways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hu-HU" sz="2200" dirty="0"/>
              <a:t> </a:t>
            </a:r>
            <a:r>
              <a:rPr lang="de-DE" sz="2200" dirty="0" err="1"/>
              <a:t>threatened</a:t>
            </a:r>
            <a:r>
              <a:rPr lang="de-DE" sz="2200" dirty="0"/>
              <a:t> </a:t>
            </a:r>
            <a:r>
              <a:rPr lang="de-DE" sz="2200" dirty="0" err="1"/>
              <a:t>by</a:t>
            </a:r>
            <a:r>
              <a:rPr lang="de-DE" sz="2200" dirty="0"/>
              <a:t> intensive </a:t>
            </a:r>
            <a:r>
              <a:rPr lang="de-DE" sz="2200" dirty="0" err="1"/>
              <a:t>landuse</a:t>
            </a:r>
            <a:r>
              <a:rPr lang="de-DE" sz="2200" dirty="0"/>
              <a:t>. </a:t>
            </a:r>
            <a:endParaRPr lang="hu-HU" sz="2200" dirty="0"/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 sz="2200" dirty="0"/>
              <a:t>The </a:t>
            </a:r>
            <a:r>
              <a:rPr lang="de-DE" sz="2200" dirty="0" err="1"/>
              <a:t>ecological</a:t>
            </a:r>
            <a:r>
              <a:rPr lang="de-DE" sz="2200" dirty="0"/>
              <a:t> </a:t>
            </a:r>
            <a:r>
              <a:rPr lang="de-DE" sz="2200" dirty="0" err="1"/>
              <a:t>network</a:t>
            </a:r>
            <a:r>
              <a:rPr lang="de-DE" sz="2200" dirty="0"/>
              <a:t> </a:t>
            </a:r>
            <a:r>
              <a:rPr lang="de-DE" sz="2200" dirty="0" err="1"/>
              <a:t>might</a:t>
            </a:r>
            <a:r>
              <a:rPr lang="de-DE" sz="2200" dirty="0"/>
              <a:t> </a:t>
            </a:r>
            <a:r>
              <a:rPr lang="de-DE" sz="2200" dirty="0" err="1"/>
              <a:t>be</a:t>
            </a:r>
            <a:r>
              <a:rPr lang="de-DE" sz="2200" dirty="0"/>
              <a:t> </a:t>
            </a:r>
            <a:r>
              <a:rPr lang="de-DE" sz="2200" dirty="0" err="1"/>
              <a:t>cut</a:t>
            </a:r>
            <a:r>
              <a:rPr lang="de-DE" sz="2200" dirty="0"/>
              <a:t> </a:t>
            </a:r>
            <a:r>
              <a:rPr lang="de-DE" sz="2200" dirty="0" err="1"/>
              <a:t>into</a:t>
            </a:r>
            <a:r>
              <a:rPr lang="de-DE" sz="2200" dirty="0"/>
              <a:t> </a:t>
            </a:r>
            <a:r>
              <a:rPr lang="de-DE" sz="2200" dirty="0" err="1"/>
              <a:t>pieces</a:t>
            </a:r>
            <a:r>
              <a:rPr lang="de-DE" sz="2200" dirty="0"/>
              <a:t> </a:t>
            </a:r>
            <a:r>
              <a:rPr lang="de-DE" sz="2200" dirty="0" err="1"/>
              <a:t>within</a:t>
            </a:r>
            <a:r>
              <a:rPr lang="de-DE" sz="2200" dirty="0"/>
              <a:t> </a:t>
            </a:r>
            <a:r>
              <a:rPr lang="de-DE" sz="2200" dirty="0" err="1"/>
              <a:t>view</a:t>
            </a:r>
            <a:r>
              <a:rPr lang="de-DE" sz="2200" dirty="0"/>
              <a:t> </a:t>
            </a:r>
            <a:r>
              <a:rPr lang="de-DE" sz="2200" dirty="0" err="1"/>
              <a:t>years</a:t>
            </a:r>
            <a:r>
              <a:rPr lang="hu-HU" sz="2200" dirty="0"/>
              <a:t> </a:t>
            </a:r>
            <a:r>
              <a:rPr lang="de-DE" sz="2200" dirty="0" err="1"/>
              <a:t>without</a:t>
            </a:r>
            <a:r>
              <a:rPr lang="de-DE" sz="2200" dirty="0"/>
              <a:t> </a:t>
            </a:r>
            <a:r>
              <a:rPr lang="de-DE" sz="2200" dirty="0" err="1"/>
              <a:t>counter</a:t>
            </a:r>
            <a:r>
              <a:rPr lang="de-DE" sz="2200" dirty="0"/>
              <a:t> </a:t>
            </a:r>
            <a:r>
              <a:rPr lang="de-DE" sz="2200" dirty="0" err="1"/>
              <a:t>actions</a:t>
            </a:r>
            <a:r>
              <a:rPr lang="de-DE" sz="2200" dirty="0"/>
              <a:t>. </a:t>
            </a:r>
            <a:endParaRPr lang="hu-HU" sz="2200" dirty="0"/>
          </a:p>
          <a:p>
            <a:pPr marL="177800" indent="-177800">
              <a:spcAft>
                <a:spcPts val="1200"/>
              </a:spcAft>
              <a:defRPr/>
            </a:pPr>
            <a:endParaRPr lang="de-DE" sz="2200" dirty="0"/>
          </a:p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Goal</a:t>
            </a:r>
            <a:r>
              <a:rPr lang="hu-HU" sz="2200" b="1" dirty="0"/>
              <a:t>:</a:t>
            </a:r>
          </a:p>
          <a:p>
            <a:pPr marL="177800" indent="-177800">
              <a:spcAft>
                <a:spcPts val="0"/>
              </a:spcAft>
              <a:defRPr/>
            </a:pPr>
            <a:r>
              <a:rPr lang="hu-HU" sz="2200" dirty="0"/>
              <a:t>T</a:t>
            </a:r>
            <a:r>
              <a:rPr lang="de-DE" sz="2200" dirty="0"/>
              <a:t>o </a:t>
            </a:r>
            <a:r>
              <a:rPr lang="de-DE" sz="2200" dirty="0" err="1"/>
              <a:t>maintain</a:t>
            </a:r>
            <a:r>
              <a:rPr lang="hu-HU" sz="2200" dirty="0"/>
              <a:t>, </a:t>
            </a:r>
            <a:r>
              <a:rPr lang="hu-HU" sz="2200" dirty="0" err="1"/>
              <a:t>improve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Alps-</a:t>
            </a:r>
            <a:r>
              <a:rPr lang="de-DE" sz="2200" dirty="0" err="1"/>
              <a:t>Carpathian</a:t>
            </a:r>
            <a:r>
              <a:rPr lang="de-DE" sz="2200" dirty="0"/>
              <a:t> </a:t>
            </a:r>
            <a:r>
              <a:rPr lang="de-DE" sz="2200" dirty="0" err="1"/>
              <a:t>Corridor</a:t>
            </a:r>
            <a:r>
              <a:rPr lang="de-DE" sz="2200" dirty="0"/>
              <a:t> </a:t>
            </a:r>
            <a:r>
              <a:rPr lang="de-DE" sz="2200" dirty="0" err="1"/>
              <a:t>and</a:t>
            </a:r>
            <a:r>
              <a:rPr lang="de-DE" sz="2200" dirty="0"/>
              <a:t> </a:t>
            </a:r>
            <a:r>
              <a:rPr lang="de-DE" sz="2200" dirty="0" err="1"/>
              <a:t>foster</a:t>
            </a:r>
            <a:r>
              <a:rPr lang="de-DE" sz="2200" dirty="0"/>
              <a:t> </a:t>
            </a:r>
            <a:r>
              <a:rPr lang="de-DE" sz="2200" dirty="0" err="1"/>
              <a:t>sustainable</a:t>
            </a:r>
            <a:r>
              <a:rPr lang="hu-HU" sz="2200" dirty="0"/>
              <a:t> </a:t>
            </a:r>
            <a:r>
              <a:rPr lang="de-DE" sz="2200" dirty="0" err="1"/>
              <a:t>spatial</a:t>
            </a:r>
            <a:r>
              <a:rPr lang="de-DE" sz="2200" dirty="0"/>
              <a:t> </a:t>
            </a:r>
            <a:r>
              <a:rPr lang="de-DE" sz="2200" dirty="0" err="1"/>
              <a:t>development</a:t>
            </a:r>
            <a:r>
              <a:rPr lang="de-DE" sz="2200" dirty="0"/>
              <a:t>. </a:t>
            </a:r>
            <a:endParaRPr lang="hu-HU" sz="2200" dirty="0"/>
          </a:p>
          <a:p>
            <a:pPr marL="177800" indent="-177800">
              <a:spcAft>
                <a:spcPts val="1200"/>
              </a:spcAft>
              <a:defRPr/>
            </a:pPr>
            <a:endParaRPr lang="de-DE" sz="2000" dirty="0"/>
          </a:p>
        </p:txBody>
      </p:sp>
      <p:sp>
        <p:nvSpPr>
          <p:cNvPr id="15369" name="Rectangle 42"/>
          <p:cNvSpPr>
            <a:spLocks noChangeArrowheads="1"/>
          </p:cNvSpPr>
          <p:nvPr/>
        </p:nvSpPr>
        <p:spPr bwMode="auto">
          <a:xfrm>
            <a:off x="7462838" y="654208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38" y="2500313"/>
            <a:ext cx="8755062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16389" name="Picture 14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églalap 2"/>
          <p:cNvSpPr>
            <a:spLocks noChangeArrowheads="1"/>
          </p:cNvSpPr>
          <p:nvPr/>
        </p:nvSpPr>
        <p:spPr bwMode="auto">
          <a:xfrm>
            <a:off x="441325" y="2770188"/>
            <a:ext cx="82661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</a:pPr>
            <a:endParaRPr lang="de-DE" sz="2000"/>
          </a:p>
        </p:txBody>
      </p:sp>
      <p:pic>
        <p:nvPicPr>
          <p:cNvPr id="16391" name="Picture 4" descr="C:\Users\ge\Documents\wwf\01_aktuelle-projekte\08_AKK\05 Projektaktivitaeten\wp_actionplan\Karten\ACC_190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07138" y="3624263"/>
            <a:ext cx="2643187" cy="3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Téglalap 1"/>
          <p:cNvSpPr>
            <a:spLocks noChangeArrowheads="1"/>
          </p:cNvSpPr>
          <p:nvPr/>
        </p:nvSpPr>
        <p:spPr bwMode="auto">
          <a:xfrm>
            <a:off x="171450" y="1189038"/>
            <a:ext cx="89725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/>
            <a:r>
              <a:rPr lang="hu-HU" sz="2200" b="1"/>
              <a:t>Solution: </a:t>
            </a:r>
            <a:r>
              <a:rPr lang="de-DE" sz="2200" b="1"/>
              <a:t> </a:t>
            </a:r>
            <a:endParaRPr lang="hu-HU" sz="2200" b="1"/>
          </a:p>
          <a:p>
            <a:pPr marL="177800" indent="-177800"/>
            <a:r>
              <a:rPr lang="hu-HU" sz="2200"/>
              <a:t>A </a:t>
            </a:r>
            <a:r>
              <a:rPr lang="de-DE" sz="2200"/>
              <a:t>crossborder project </a:t>
            </a:r>
            <a:r>
              <a:rPr lang="hu-HU" sz="2200"/>
              <a:t>(AT-SK) with </a:t>
            </a:r>
            <a:r>
              <a:rPr lang="de-DE" sz="2200"/>
              <a:t>11 partners (motorway companies,</a:t>
            </a:r>
            <a:endParaRPr lang="hu-HU" sz="2200"/>
          </a:p>
          <a:p>
            <a:pPr marL="177800" indent="-177800"/>
            <a:r>
              <a:rPr lang="de-DE" sz="2200"/>
              <a:t>protected areas, universities, NGOs and regional development</a:t>
            </a:r>
            <a:endParaRPr lang="hu-HU" sz="2200"/>
          </a:p>
          <a:p>
            <a:pPr marL="177800" indent="-177800"/>
            <a:r>
              <a:rPr lang="de-DE" sz="2200"/>
              <a:t>institutions)</a:t>
            </a:r>
          </a:p>
        </p:txBody>
      </p:sp>
      <p:sp>
        <p:nvSpPr>
          <p:cNvPr id="16393" name="Oval 6"/>
          <p:cNvSpPr>
            <a:spLocks noChangeArrowheads="1"/>
          </p:cNvSpPr>
          <p:nvPr/>
        </p:nvSpPr>
        <p:spPr bwMode="auto">
          <a:xfrm>
            <a:off x="3157538" y="3094038"/>
            <a:ext cx="796925" cy="863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6394" name="Téglalap 1"/>
          <p:cNvSpPr>
            <a:spLocks noChangeArrowheads="1"/>
          </p:cNvSpPr>
          <p:nvPr/>
        </p:nvSpPr>
        <p:spPr bwMode="auto">
          <a:xfrm>
            <a:off x="785813" y="327025"/>
            <a:ext cx="8040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>
                <a:solidFill>
                  <a:srgbClr val="FF6600"/>
                </a:solidFill>
              </a:rPr>
              <a:t>Alps-Carpathian Corridor Project (PA 6)</a:t>
            </a:r>
            <a:endParaRPr lang="hu-HU" sz="2800" b="1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4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5" name="Group 72"/>
          <p:cNvGrpSpPr>
            <a:grpSpLocks/>
          </p:cNvGrpSpPr>
          <p:nvPr/>
        </p:nvGrpSpPr>
        <p:grpSpPr bwMode="auto">
          <a:xfrm>
            <a:off x="1393825" y="1352550"/>
            <a:ext cx="6315075" cy="4510088"/>
            <a:chOff x="1643042" y="714357"/>
            <a:chExt cx="6314757" cy="4510715"/>
          </a:xfrm>
        </p:grpSpPr>
        <p:sp>
          <p:nvSpPr>
            <p:cNvPr id="16397" name="Text Box 3"/>
            <p:cNvSpPr txBox="1">
              <a:spLocks noChangeArrowheads="1"/>
            </p:cNvSpPr>
            <p:nvPr/>
          </p:nvSpPr>
          <p:spPr bwMode="auto">
            <a:xfrm>
              <a:off x="4492462" y="714357"/>
              <a:ext cx="419079" cy="4424978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defTabSz="914400" eaLnBrk="1" hangingPunct="1">
                <a:spcAft>
                  <a:spcPts val="1000"/>
                </a:spcAft>
                <a:defRPr/>
              </a:pPr>
              <a:endParaRPr lang="hu-HU" sz="1800" dirty="0" smtClean="0">
                <a:cs typeface="Arial" pitchFamily="34" charset="0"/>
              </a:endParaRPr>
            </a:p>
            <a:p>
              <a:pPr algn="ctr" defTabSz="914400" eaLnBrk="1" hangingPunct="1">
                <a:spcAft>
                  <a:spcPts val="0"/>
                </a:spcAft>
                <a:defRPr/>
              </a:pPr>
              <a:r>
                <a:rPr lang="hu-HU" sz="1800" b="1" dirty="0" smtClean="0">
                  <a:cs typeface="Arial" pitchFamily="34" charset="0"/>
                </a:rPr>
                <a:t>AC</a:t>
              </a:r>
            </a:p>
            <a:p>
              <a:pPr algn="ctr" defTabSz="914400" eaLnBrk="1" hangingPunct="1">
                <a:spcAft>
                  <a:spcPts val="0"/>
                </a:spcAft>
                <a:defRPr/>
              </a:pPr>
              <a:r>
                <a:rPr lang="hu-HU" sz="1800" b="1" dirty="0" smtClean="0">
                  <a:cs typeface="Arial" pitchFamily="34" charset="0"/>
                </a:rPr>
                <a:t>C</a:t>
              </a:r>
            </a:p>
            <a:p>
              <a:pPr algn="ctr" defTabSz="914400" eaLnBrk="1" hangingPunct="1">
                <a:spcAft>
                  <a:spcPts val="0"/>
                </a:spcAft>
                <a:defRPr/>
              </a:pPr>
              <a:endParaRPr lang="hu-HU" sz="1800" b="1" dirty="0" smtClean="0">
                <a:cs typeface="Arial" pitchFamily="34" charset="0"/>
              </a:endParaRPr>
            </a:p>
            <a:p>
              <a:pPr algn="ctr" defTabSz="914400" eaLnBrk="1" hangingPunct="1">
                <a:spcAft>
                  <a:spcPts val="0"/>
                </a:spcAft>
                <a:defRPr/>
              </a:pPr>
              <a:r>
                <a:rPr lang="hu-HU" sz="1800" b="1" dirty="0" smtClean="0">
                  <a:cs typeface="Arial" pitchFamily="34" charset="0"/>
                </a:rPr>
                <a:t>CORR</a:t>
              </a:r>
            </a:p>
            <a:p>
              <a:pPr algn="ctr" defTabSz="914400" eaLnBrk="1" hangingPunct="1">
                <a:spcAft>
                  <a:spcPts val="0"/>
                </a:spcAft>
                <a:defRPr/>
              </a:pPr>
              <a:r>
                <a:rPr lang="hu-HU" sz="1800" b="1" dirty="0" smtClean="0">
                  <a:cs typeface="Arial" pitchFamily="34" charset="0"/>
                </a:rPr>
                <a:t>I</a:t>
              </a:r>
            </a:p>
            <a:p>
              <a:pPr algn="ctr" defTabSz="914400" eaLnBrk="1" hangingPunct="1">
                <a:spcAft>
                  <a:spcPts val="0"/>
                </a:spcAft>
                <a:defRPr/>
              </a:pPr>
              <a:r>
                <a:rPr lang="hu-HU" sz="1800" b="1" dirty="0" smtClean="0">
                  <a:cs typeface="Arial" pitchFamily="34" charset="0"/>
                </a:rPr>
                <a:t>DOR</a:t>
              </a:r>
              <a:endParaRPr lang="en-US" sz="1800" b="1" dirty="0" smtClean="0">
                <a:cs typeface="Arial" pitchFamily="34" charset="0"/>
              </a:endParaRPr>
            </a:p>
          </p:txBody>
        </p:sp>
        <p:sp>
          <p:nvSpPr>
            <p:cNvPr id="16398" name="Text Box 4"/>
            <p:cNvSpPr txBox="1">
              <a:spLocks noChangeArrowheads="1"/>
            </p:cNvSpPr>
            <p:nvPr/>
          </p:nvSpPr>
          <p:spPr bwMode="auto">
            <a:xfrm>
              <a:off x="1643042" y="1120813"/>
              <a:ext cx="1227076" cy="531887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sz="1200" b="1" smtClean="0">
                  <a:latin typeface="Times New Roman" pitchFamily="18" charset="0"/>
                  <a:cs typeface="Arial" pitchFamily="34" charset="0"/>
                </a:rPr>
                <a:t>PA 1</a:t>
              </a:r>
              <a:r>
                <a:rPr lang="hu-HU" sz="1200" b="1" smtClean="0">
                  <a:latin typeface="Times New Roman" pitchFamily="18" charset="0"/>
                  <a:cs typeface="Arial" pitchFamily="34" charset="0"/>
                </a:rPr>
                <a:t>b</a:t>
              </a:r>
              <a:r>
                <a:rPr lang="en-US" sz="1200" b="1" smtClean="0">
                  <a:latin typeface="Times New Roman" pitchFamily="18" charset="0"/>
                  <a:cs typeface="Arial" pitchFamily="34" charset="0"/>
                </a:rPr>
                <a:t> </a:t>
              </a:r>
            </a:p>
            <a:p>
              <a:pPr algn="ctr" defTabSz="914400" eaLnBrk="1" hangingPunct="1">
                <a:defRPr/>
              </a:pPr>
              <a:r>
                <a:rPr lang="en-US" sz="1200" b="1" smtClean="0">
                  <a:latin typeface="Times New Roman" pitchFamily="18" charset="0"/>
                  <a:cs typeface="Arial" pitchFamily="34" charset="0"/>
                </a:rPr>
                <a:t> </a:t>
              </a:r>
              <a:r>
                <a:rPr lang="hu-HU" sz="1200" b="1" smtClean="0">
                  <a:latin typeface="Times New Roman" pitchFamily="18" charset="0"/>
                  <a:cs typeface="Arial" pitchFamily="34" charset="0"/>
                </a:rPr>
                <a:t>Roads/rail</a:t>
              </a:r>
              <a:r>
                <a:rPr lang="en-US" sz="1200" b="1" smtClean="0">
                  <a:latin typeface="Times New Roman" pitchFamily="18" charset="0"/>
                  <a:cs typeface="Arial" pitchFamily="34" charset="0"/>
                </a:rPr>
                <a:t> </a:t>
              </a:r>
              <a:endParaRPr lang="en-US" sz="1800" smtClean="0">
                <a:cs typeface="Arial" pitchFamily="34" charset="0"/>
              </a:endParaRPr>
            </a:p>
          </p:txBody>
        </p:sp>
        <p:sp>
          <p:nvSpPr>
            <p:cNvPr id="16399" name="Text Box 6"/>
            <p:cNvSpPr txBox="1">
              <a:spLocks noChangeArrowheads="1"/>
            </p:cNvSpPr>
            <p:nvPr/>
          </p:nvSpPr>
          <p:spPr bwMode="auto">
            <a:xfrm>
              <a:off x="1671616" y="2276674"/>
              <a:ext cx="1227076" cy="611273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3</a:t>
              </a:r>
            </a:p>
            <a:p>
              <a:pPr>
                <a:defRPr/>
              </a:pPr>
              <a:r>
                <a:rPr lang="en-US" dirty="0" smtClean="0"/>
                <a:t>Tourism </a:t>
              </a:r>
            </a:p>
            <a:p>
              <a:pPr>
                <a:defRPr/>
              </a:pP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sp>
          <p:nvSpPr>
            <p:cNvPr id="16400" name="Text Box 7"/>
            <p:cNvSpPr txBox="1">
              <a:spLocks noChangeArrowheads="1"/>
            </p:cNvSpPr>
            <p:nvPr/>
          </p:nvSpPr>
          <p:spPr bwMode="auto">
            <a:xfrm>
              <a:off x="1643042" y="3561141"/>
              <a:ext cx="1227076" cy="514422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4</a:t>
              </a:r>
            </a:p>
            <a:p>
              <a:pPr>
                <a:defRPr/>
              </a:pPr>
              <a:r>
                <a:rPr lang="en-US" dirty="0" smtClean="0"/>
                <a:t>Water quality</a:t>
              </a:r>
              <a:r>
                <a:rPr lang="hu-HU" dirty="0" smtClean="0"/>
                <a:t> </a:t>
              </a: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sp>
          <p:nvSpPr>
            <p:cNvPr id="16401" name="Text Box 8"/>
            <p:cNvSpPr txBox="1">
              <a:spLocks noChangeArrowheads="1"/>
            </p:cNvSpPr>
            <p:nvPr/>
          </p:nvSpPr>
          <p:spPr bwMode="auto">
            <a:xfrm>
              <a:off x="1643042" y="4577282"/>
              <a:ext cx="1227076" cy="647790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5</a:t>
              </a:r>
            </a:p>
            <a:p>
              <a:pPr>
                <a:defRPr/>
              </a:pPr>
              <a:r>
                <a:rPr lang="en-US" dirty="0" smtClean="0"/>
                <a:t>Environmental risk</a:t>
              </a:r>
              <a:r>
                <a:rPr lang="hu-HU" dirty="0" smtClean="0"/>
                <a:t> </a:t>
              </a:r>
              <a:endParaRPr lang="en-US" dirty="0" smtClean="0"/>
            </a:p>
            <a:p>
              <a:pPr>
                <a:defRPr/>
              </a:pP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sp>
          <p:nvSpPr>
            <p:cNvPr id="16402" name="Text Box 9"/>
            <p:cNvSpPr txBox="1">
              <a:spLocks noChangeArrowheads="1"/>
            </p:cNvSpPr>
            <p:nvPr/>
          </p:nvSpPr>
          <p:spPr bwMode="auto">
            <a:xfrm>
              <a:off x="6632304" y="1130340"/>
              <a:ext cx="1325495" cy="522361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6</a:t>
              </a:r>
            </a:p>
            <a:p>
              <a:pPr>
                <a:defRPr/>
              </a:pPr>
              <a:r>
                <a:rPr lang="en-US" dirty="0" smtClean="0"/>
                <a:t>Biodiversity</a:t>
              </a:r>
            </a:p>
            <a:p>
              <a:pPr>
                <a:defRPr/>
              </a:pP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sp>
          <p:nvSpPr>
            <p:cNvPr id="16403" name="Text Box 10"/>
            <p:cNvSpPr txBox="1">
              <a:spLocks noChangeArrowheads="1"/>
            </p:cNvSpPr>
            <p:nvPr/>
          </p:nvSpPr>
          <p:spPr bwMode="auto">
            <a:xfrm>
              <a:off x="6632304" y="2405280"/>
              <a:ext cx="1325495" cy="520772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7</a:t>
              </a:r>
            </a:p>
            <a:p>
              <a:pPr>
                <a:defRPr/>
              </a:pPr>
              <a:r>
                <a:rPr lang="en-US" dirty="0" smtClean="0"/>
                <a:t>Research </a:t>
              </a:r>
            </a:p>
            <a:p>
              <a:pPr>
                <a:defRPr/>
              </a:pP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sp>
          <p:nvSpPr>
            <p:cNvPr id="16404" name="Text Box 14"/>
            <p:cNvSpPr txBox="1">
              <a:spLocks noChangeArrowheads="1"/>
            </p:cNvSpPr>
            <p:nvPr/>
          </p:nvSpPr>
          <p:spPr bwMode="auto">
            <a:xfrm>
              <a:off x="6603730" y="3678632"/>
              <a:ext cx="1325495" cy="649377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10</a:t>
              </a:r>
            </a:p>
            <a:p>
              <a:pPr>
                <a:defRPr/>
              </a:pPr>
              <a:r>
                <a:rPr lang="en-US" dirty="0" smtClean="0"/>
                <a:t>Institutional capacity</a:t>
              </a:r>
            </a:p>
            <a:p>
              <a:pPr>
                <a:defRPr/>
              </a:pP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cxnSp>
          <p:nvCxnSpPr>
            <p:cNvPr id="17427" name="AutoShape 15"/>
            <p:cNvCxnSpPr>
              <a:cxnSpLocks noChangeShapeType="1"/>
            </p:cNvCxnSpPr>
            <p:nvPr/>
          </p:nvCxnSpPr>
          <p:spPr bwMode="auto">
            <a:xfrm>
              <a:off x="2933997" y="1433226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7428" name="Text Box 16"/>
            <p:cNvSpPr txBox="1">
              <a:spLocks noChangeArrowheads="1"/>
            </p:cNvSpPr>
            <p:nvPr/>
          </p:nvSpPr>
          <p:spPr bwMode="auto">
            <a:xfrm>
              <a:off x="2990512" y="892168"/>
              <a:ext cx="1357630" cy="4921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hu-HU" sz="1200" i="1">
                  <a:latin typeface="Times New Roman" pitchFamily="18" charset="0"/>
                  <a:cs typeface="Arial" pitchFamily="34" charset="0"/>
                </a:rPr>
                <a:t>Reestablishing connectivity</a:t>
              </a:r>
              <a:endParaRPr lang="en-US" sz="1800">
                <a:cs typeface="Arial" pitchFamily="34" charset="0"/>
              </a:endParaRPr>
            </a:p>
          </p:txBody>
        </p:sp>
        <p:cxnSp>
          <p:nvCxnSpPr>
            <p:cNvPr id="17429" name="AutoShape 18"/>
            <p:cNvCxnSpPr>
              <a:cxnSpLocks noChangeShapeType="1"/>
            </p:cNvCxnSpPr>
            <p:nvPr/>
          </p:nvCxnSpPr>
          <p:spPr bwMode="auto">
            <a:xfrm>
              <a:off x="2933997" y="274759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430" name="AutoShape 19"/>
            <p:cNvCxnSpPr>
              <a:cxnSpLocks noChangeShapeType="1"/>
            </p:cNvCxnSpPr>
            <p:nvPr/>
          </p:nvCxnSpPr>
          <p:spPr bwMode="auto">
            <a:xfrm>
              <a:off x="2972097" y="4002613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431" name="AutoShape 20"/>
            <p:cNvCxnSpPr>
              <a:cxnSpLocks noChangeShapeType="1"/>
            </p:cNvCxnSpPr>
            <p:nvPr/>
          </p:nvCxnSpPr>
          <p:spPr bwMode="auto">
            <a:xfrm>
              <a:off x="2933997" y="5032654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432" name="AutoShape 21"/>
            <p:cNvCxnSpPr>
              <a:cxnSpLocks noChangeShapeType="1"/>
            </p:cNvCxnSpPr>
            <p:nvPr/>
          </p:nvCxnSpPr>
          <p:spPr bwMode="auto">
            <a:xfrm>
              <a:off x="5006319" y="1384286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433" name="AutoShape 22"/>
            <p:cNvCxnSpPr>
              <a:cxnSpLocks noChangeShapeType="1"/>
            </p:cNvCxnSpPr>
            <p:nvPr/>
          </p:nvCxnSpPr>
          <p:spPr bwMode="auto">
            <a:xfrm>
              <a:off x="5006319" y="2746957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17434" name="AutoShape 25"/>
            <p:cNvCxnSpPr>
              <a:cxnSpLocks noChangeShapeType="1"/>
            </p:cNvCxnSpPr>
            <p:nvPr/>
          </p:nvCxnSpPr>
          <p:spPr bwMode="auto">
            <a:xfrm>
              <a:off x="5006319" y="4087154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7435" name="Text Box 28"/>
            <p:cNvSpPr txBox="1">
              <a:spLocks noChangeArrowheads="1"/>
            </p:cNvSpPr>
            <p:nvPr/>
          </p:nvSpPr>
          <p:spPr bwMode="auto">
            <a:xfrm>
              <a:off x="2933997" y="3561893"/>
              <a:ext cx="1520190" cy="39447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hu-HU" sz="1200" i="1">
                  <a:latin typeface="Times New Roman" pitchFamily="18" charset="0"/>
                  <a:cs typeface="Arial" pitchFamily="34" charset="0"/>
                </a:rPr>
                <a:t>Maintain  floodplain and greenzones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7436" name="Text Box 29"/>
            <p:cNvSpPr txBox="1">
              <a:spLocks noChangeArrowheads="1"/>
            </p:cNvSpPr>
            <p:nvPr/>
          </p:nvSpPr>
          <p:spPr bwMode="auto">
            <a:xfrm>
              <a:off x="2990512" y="2321409"/>
              <a:ext cx="1290320" cy="278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Eco-tourism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7437" name="Text Box 32"/>
            <p:cNvSpPr txBox="1">
              <a:spLocks noChangeArrowheads="1"/>
            </p:cNvSpPr>
            <p:nvPr/>
          </p:nvSpPr>
          <p:spPr bwMode="auto">
            <a:xfrm>
              <a:off x="5006319" y="919780"/>
              <a:ext cx="1520190" cy="292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hu-HU" sz="1200" i="1">
                  <a:latin typeface="Times New Roman" pitchFamily="18" charset="0"/>
                  <a:cs typeface="Arial" pitchFamily="34" charset="0"/>
                </a:rPr>
                <a:t>Protected species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7438" name="Text Box 33"/>
            <p:cNvSpPr txBox="1">
              <a:spLocks noChangeArrowheads="1"/>
            </p:cNvSpPr>
            <p:nvPr/>
          </p:nvSpPr>
          <p:spPr bwMode="auto">
            <a:xfrm>
              <a:off x="5006319" y="2359680"/>
              <a:ext cx="1626235" cy="2883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Key habitats + species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17439" name="Text Box 36"/>
            <p:cNvSpPr txBox="1">
              <a:spLocks noChangeArrowheads="1"/>
            </p:cNvSpPr>
            <p:nvPr/>
          </p:nvSpPr>
          <p:spPr bwMode="auto">
            <a:xfrm>
              <a:off x="4999651" y="3690068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hu-HU" sz="1200" i="1">
                  <a:latin typeface="Times New Roman" pitchFamily="18" charset="0"/>
                  <a:cs typeface="Arial" pitchFamily="34" charset="0"/>
                </a:rPr>
                <a:t> Spatial planning</a:t>
              </a:r>
              <a:endParaRPr lang="en-US" sz="1800">
                <a:cs typeface="Arial" pitchFamily="34" charset="0"/>
              </a:endParaRPr>
            </a:p>
          </p:txBody>
        </p:sp>
      </p:grpSp>
      <p:sp>
        <p:nvSpPr>
          <p:cNvPr id="17416" name="Text Box 28"/>
          <p:cNvSpPr txBox="1">
            <a:spLocks noChangeArrowheads="1"/>
          </p:cNvSpPr>
          <p:nvPr/>
        </p:nvSpPr>
        <p:spPr bwMode="auto">
          <a:xfrm>
            <a:off x="2684463" y="5222875"/>
            <a:ext cx="1512887" cy="393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914400">
              <a:spcAft>
                <a:spcPts val="1000"/>
              </a:spcAft>
            </a:pPr>
            <a:r>
              <a:rPr lang="hu-HU" sz="1200" i="1">
                <a:latin typeface="Times New Roman" pitchFamily="18" charset="0"/>
                <a:cs typeface="Arial" pitchFamily="34" charset="0"/>
              </a:rPr>
              <a:t>Maintain  floodplain and greenzones</a:t>
            </a:r>
            <a:endParaRPr lang="en-US" sz="1800">
              <a:cs typeface="Arial" pitchFamily="34" charset="0"/>
            </a:endParaRPr>
          </a:p>
        </p:txBody>
      </p:sp>
      <p:sp>
        <p:nvSpPr>
          <p:cNvPr id="17417" name="Rectangle 42"/>
          <p:cNvSpPr>
            <a:spLocks noChangeArrowheads="1"/>
          </p:cNvSpPr>
          <p:nvPr/>
        </p:nvSpPr>
        <p:spPr bwMode="auto">
          <a:xfrm>
            <a:off x="7462838" y="649763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sp>
        <p:nvSpPr>
          <p:cNvPr id="17418" name="Téglalap 1"/>
          <p:cNvSpPr>
            <a:spLocks noChangeArrowheads="1"/>
          </p:cNvSpPr>
          <p:nvPr/>
        </p:nvSpPr>
        <p:spPr bwMode="auto">
          <a:xfrm>
            <a:off x="785813" y="327025"/>
            <a:ext cx="8040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800" b="1">
                <a:solidFill>
                  <a:srgbClr val="FF6600"/>
                </a:solidFill>
              </a:rPr>
              <a:t>Alps-Carpathian Corridor Project (PA 6)</a:t>
            </a:r>
            <a:endParaRPr lang="hu-HU" sz="2800" b="1">
              <a:solidFill>
                <a:srgbClr val="FF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437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3" name="Téglalap 1"/>
          <p:cNvSpPr>
            <a:spLocks noChangeArrowheads="1"/>
          </p:cNvSpPr>
          <p:nvPr/>
        </p:nvSpPr>
        <p:spPr bwMode="auto">
          <a:xfrm>
            <a:off x="755650" y="282575"/>
            <a:ext cx="67071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Morava-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Dyje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floodplains 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</a:p>
          <a:p>
            <a:pPr>
              <a:defRPr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RAMSAR </a:t>
            </a:r>
            <a:r>
              <a:rPr lang="de-DE" sz="2800" b="1" dirty="0" err="1">
                <a:solidFill>
                  <a:schemeClr val="accent2">
                    <a:lumMod val="75000"/>
                  </a:schemeClr>
                </a:solidFill>
              </a:rPr>
              <a:t>site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2">
                    <a:lumMod val="75000"/>
                  </a:schemeClr>
                </a:solidFill>
              </a:rPr>
              <a:t>management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(PA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5,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PA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6)</a:t>
            </a:r>
            <a:endParaRPr lang="hu-H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346" name="Téglalap 2"/>
          <p:cNvSpPr>
            <a:spLocks noChangeArrowheads="1"/>
          </p:cNvSpPr>
          <p:nvPr/>
        </p:nvSpPr>
        <p:spPr bwMode="auto">
          <a:xfrm>
            <a:off x="171450" y="1198563"/>
            <a:ext cx="848995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Values</a:t>
            </a:r>
            <a:r>
              <a:rPr lang="hu-HU" sz="2200" b="1" dirty="0"/>
              <a:t>: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/>
              <a:t>t</a:t>
            </a:r>
            <a:r>
              <a:rPr lang="en-GB" sz="2200" dirty="0"/>
              <a:t>he Morava-</a:t>
            </a:r>
            <a:r>
              <a:rPr lang="en-GB" sz="2200" dirty="0" err="1"/>
              <a:t>Dyje</a:t>
            </a:r>
            <a:r>
              <a:rPr lang="en-GB" sz="2200" dirty="0"/>
              <a:t> floodplains (AT, CZ, SK) were declared wetlands of international importance in </a:t>
            </a:r>
            <a:r>
              <a:rPr lang="en-GB" sz="2200" dirty="0"/>
              <a:t>2007</a:t>
            </a:r>
            <a:endParaRPr lang="hu-HU" sz="2200" dirty="0"/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200" dirty="0"/>
              <a:t>deliver valuable ecosystem services - especially flood</a:t>
            </a:r>
            <a:r>
              <a:rPr lang="hu-HU" sz="2200" dirty="0"/>
              <a:t> </a:t>
            </a:r>
            <a:r>
              <a:rPr lang="en-GB" sz="2200" dirty="0"/>
              <a:t>mitigation </a:t>
            </a:r>
          </a:p>
          <a:p>
            <a:pPr marL="177800" indent="-177800">
              <a:spcBef>
                <a:spcPts val="0"/>
              </a:spcBef>
              <a:spcAft>
                <a:spcPts val="0"/>
              </a:spcAft>
              <a:defRPr/>
            </a:pPr>
            <a:endParaRPr lang="hu-HU" sz="2200" dirty="0"/>
          </a:p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Problems</a:t>
            </a:r>
            <a:r>
              <a:rPr lang="hu-HU" sz="2200" b="1" dirty="0"/>
              <a:t>:</a:t>
            </a:r>
          </a:p>
          <a:p>
            <a:pPr marL="342900" indent="-342900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GB" sz="2200" dirty="0"/>
              <a:t>alter</a:t>
            </a:r>
            <a:r>
              <a:rPr lang="hu-HU" sz="2200" dirty="0" err="1"/>
              <a:t>ation</a:t>
            </a:r>
            <a:r>
              <a:rPr lang="en-GB" sz="2200" dirty="0"/>
              <a:t> (dykes, </a:t>
            </a:r>
            <a:r>
              <a:rPr lang="en-GB" sz="2200" dirty="0" err="1"/>
              <a:t>strai</a:t>
            </a:r>
            <a:r>
              <a:rPr lang="hu-HU" sz="2200" dirty="0"/>
              <a:t>g</a:t>
            </a:r>
            <a:r>
              <a:rPr lang="en-GB" sz="2200" dirty="0"/>
              <a:t>h</a:t>
            </a:r>
            <a:r>
              <a:rPr lang="hu-HU" sz="2200" dirty="0"/>
              <a:t>t</a:t>
            </a:r>
            <a:r>
              <a:rPr lang="en-GB" sz="2200" dirty="0" err="1"/>
              <a:t>ened</a:t>
            </a:r>
            <a:r>
              <a:rPr lang="en-GB" sz="2200" dirty="0"/>
              <a:t> course) </a:t>
            </a:r>
            <a:r>
              <a:rPr lang="hu-HU" sz="2200" dirty="0"/>
              <a:t>of </a:t>
            </a:r>
            <a:r>
              <a:rPr lang="en-GB" sz="2200" dirty="0"/>
              <a:t>Morava river and </a:t>
            </a:r>
            <a:r>
              <a:rPr lang="en-GB" sz="2200" dirty="0" err="1"/>
              <a:t>adjacen</a:t>
            </a:r>
            <a:r>
              <a:rPr lang="hu-HU" sz="2200" dirty="0"/>
              <a:t>t</a:t>
            </a:r>
            <a:r>
              <a:rPr lang="en-GB" sz="2200" dirty="0"/>
              <a:t> floodplains</a:t>
            </a:r>
            <a:endParaRPr lang="hu-HU" sz="2200" dirty="0"/>
          </a:p>
          <a:p>
            <a:pPr>
              <a:spcAft>
                <a:spcPts val="0"/>
              </a:spcAft>
              <a:defRPr/>
            </a:pPr>
            <a:endParaRPr lang="de-DE" sz="2200" dirty="0"/>
          </a:p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Goal</a:t>
            </a:r>
            <a:r>
              <a:rPr lang="hu-HU" sz="2200" b="1" dirty="0"/>
              <a:t>:</a:t>
            </a:r>
          </a:p>
          <a:p>
            <a:pPr marL="177800" indent="-177800">
              <a:spcAft>
                <a:spcPts val="1200"/>
              </a:spcAft>
              <a:defRPr/>
            </a:pPr>
            <a:r>
              <a:rPr lang="hu-HU" sz="2200" dirty="0"/>
              <a:t>T</a:t>
            </a:r>
            <a:r>
              <a:rPr lang="de-AT" sz="2200" dirty="0"/>
              <a:t>he </a:t>
            </a:r>
            <a:r>
              <a:rPr lang="de-AT" sz="2200" dirty="0" err="1"/>
              <a:t>main</a:t>
            </a:r>
            <a:r>
              <a:rPr lang="de-AT" sz="2200" dirty="0"/>
              <a:t> </a:t>
            </a:r>
            <a:r>
              <a:rPr lang="de-AT" sz="2200" dirty="0" err="1"/>
              <a:t>objective</a:t>
            </a:r>
            <a:r>
              <a:rPr lang="de-AT" sz="2200" dirty="0"/>
              <a:t> </a:t>
            </a:r>
            <a:r>
              <a:rPr lang="de-AT" sz="2200" dirty="0" err="1"/>
              <a:t>of</a:t>
            </a:r>
            <a:r>
              <a:rPr lang="de-AT" sz="2200" dirty="0"/>
              <a:t> </a:t>
            </a:r>
            <a:r>
              <a:rPr lang="de-AT" sz="2200" dirty="0" err="1"/>
              <a:t>the</a:t>
            </a:r>
            <a:r>
              <a:rPr lang="de-AT" sz="2200" dirty="0"/>
              <a:t> </a:t>
            </a:r>
            <a:r>
              <a:rPr lang="de-AT" sz="2200" dirty="0" err="1"/>
              <a:t>Ramsar</a:t>
            </a:r>
            <a:r>
              <a:rPr lang="de-AT" sz="2200" dirty="0"/>
              <a:t> SKAT </a:t>
            </a:r>
            <a:r>
              <a:rPr lang="de-AT" sz="2200" dirty="0" err="1"/>
              <a:t>project</a:t>
            </a:r>
            <a:r>
              <a:rPr lang="de-AT" sz="2200" dirty="0"/>
              <a:t> </a:t>
            </a:r>
            <a:r>
              <a:rPr lang="de-AT" sz="2200" dirty="0" err="1"/>
              <a:t>is</a:t>
            </a:r>
            <a:r>
              <a:rPr lang="de-AT" sz="2200" dirty="0"/>
              <a:t> </a:t>
            </a:r>
            <a:r>
              <a:rPr lang="de-AT" sz="2200" dirty="0" err="1"/>
              <a:t>to</a:t>
            </a:r>
            <a:r>
              <a:rPr lang="de-AT" sz="2200" dirty="0"/>
              <a:t> </a:t>
            </a:r>
            <a:r>
              <a:rPr lang="de-AT" sz="2200" dirty="0" err="1"/>
              <a:t>foster</a:t>
            </a:r>
            <a:r>
              <a:rPr lang="de-AT" sz="2200" dirty="0"/>
              <a:t> trilaterale </a:t>
            </a:r>
            <a:r>
              <a:rPr lang="de-AT" sz="2200" dirty="0" err="1"/>
              <a:t>cooperation</a:t>
            </a:r>
            <a:r>
              <a:rPr lang="de-AT" sz="2200" dirty="0"/>
              <a:t> </a:t>
            </a:r>
            <a:r>
              <a:rPr lang="de-AT" sz="2200" dirty="0" err="1"/>
              <a:t>and</a:t>
            </a:r>
            <a:r>
              <a:rPr lang="de-AT" sz="2200" dirty="0"/>
              <a:t> </a:t>
            </a:r>
            <a:r>
              <a:rPr lang="de-AT" sz="2200" dirty="0" err="1"/>
              <a:t>to</a:t>
            </a:r>
            <a:r>
              <a:rPr lang="de-AT" sz="2200" dirty="0"/>
              <a:t> </a:t>
            </a:r>
            <a:r>
              <a:rPr lang="de-AT" sz="2200" dirty="0" err="1"/>
              <a:t>preserve</a:t>
            </a:r>
            <a:r>
              <a:rPr lang="hu-HU" sz="2200" dirty="0"/>
              <a:t>, </a:t>
            </a:r>
            <a:r>
              <a:rPr lang="hu-HU" sz="2200" dirty="0" err="1"/>
              <a:t>improve</a:t>
            </a:r>
            <a:r>
              <a:rPr lang="de-AT" sz="2200" dirty="0"/>
              <a:t> </a:t>
            </a:r>
            <a:r>
              <a:rPr lang="de-AT" sz="2200" dirty="0" err="1"/>
              <a:t>outstanding</a:t>
            </a:r>
            <a:r>
              <a:rPr lang="de-AT" sz="2200" dirty="0"/>
              <a:t> </a:t>
            </a:r>
            <a:r>
              <a:rPr lang="de-AT" sz="2200" dirty="0" err="1"/>
              <a:t>biodiversity</a:t>
            </a:r>
            <a:r>
              <a:rPr lang="de-AT" sz="2200" dirty="0"/>
              <a:t> </a:t>
            </a:r>
            <a:r>
              <a:rPr lang="de-AT" sz="2200" dirty="0" err="1"/>
              <a:t>of</a:t>
            </a:r>
            <a:r>
              <a:rPr lang="de-AT" sz="2200" dirty="0"/>
              <a:t> </a:t>
            </a:r>
            <a:r>
              <a:rPr lang="de-AT" sz="2200" dirty="0" err="1"/>
              <a:t>the</a:t>
            </a:r>
            <a:r>
              <a:rPr lang="de-AT" sz="2200" dirty="0"/>
              <a:t> </a:t>
            </a:r>
            <a:r>
              <a:rPr lang="de-AT" sz="2200" dirty="0" err="1"/>
              <a:t>Morava-Dyje</a:t>
            </a:r>
            <a:r>
              <a:rPr lang="de-AT" sz="2200" dirty="0"/>
              <a:t> </a:t>
            </a:r>
            <a:r>
              <a:rPr lang="de-AT" sz="2200" dirty="0" err="1"/>
              <a:t>floodplains</a:t>
            </a:r>
            <a:r>
              <a:rPr lang="de-AT" sz="2200" dirty="0"/>
              <a:t>.</a:t>
            </a:r>
          </a:p>
          <a:p>
            <a:pPr marL="177800" indent="-177800">
              <a:spcAft>
                <a:spcPts val="1200"/>
              </a:spcAft>
              <a:defRPr/>
            </a:pPr>
            <a:endParaRPr lang="de-DE" sz="2000" dirty="0"/>
          </a:p>
        </p:txBody>
      </p:sp>
      <p:sp>
        <p:nvSpPr>
          <p:cNvPr id="18440" name="Rectangle 42"/>
          <p:cNvSpPr>
            <a:spLocks noChangeArrowheads="1"/>
          </p:cNvSpPr>
          <p:nvPr/>
        </p:nvSpPr>
        <p:spPr bwMode="auto">
          <a:xfrm>
            <a:off x="7462838" y="654208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18441" name="Picture 5" descr="C:\Users\ge\Documents\wwf\01_aktuelle-projekte\03_RAMSAR-SKAT_GE\03 Infomaterial\ramsar mt logo\ramsar mt logo\ramsar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1525" y="114300"/>
            <a:ext cx="202247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3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3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698500" y="528638"/>
            <a:ext cx="5732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462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églalap 2"/>
          <p:cNvSpPr>
            <a:spLocks noChangeArrowheads="1"/>
          </p:cNvSpPr>
          <p:nvPr/>
        </p:nvSpPr>
        <p:spPr bwMode="auto">
          <a:xfrm>
            <a:off x="171450" y="1404938"/>
            <a:ext cx="517842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77800" indent="-177800">
              <a:spcAft>
                <a:spcPts val="1200"/>
              </a:spcAft>
              <a:defRPr/>
            </a:pPr>
            <a:r>
              <a:rPr lang="hu-HU" sz="2200" b="1" dirty="0" err="1"/>
              <a:t>Solutions</a:t>
            </a:r>
            <a:r>
              <a:rPr lang="hu-HU" sz="2200" b="1" dirty="0"/>
              <a:t>:</a:t>
            </a:r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200" dirty="0" err="1"/>
              <a:t>Within</a:t>
            </a:r>
            <a:r>
              <a:rPr lang="de-DE" sz="2200" dirty="0"/>
              <a:t>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project</a:t>
            </a:r>
            <a:r>
              <a:rPr lang="de-DE" sz="2200" dirty="0"/>
              <a:t> a </a:t>
            </a:r>
            <a:r>
              <a:rPr lang="de-DE" sz="2200" dirty="0" err="1"/>
              <a:t>crossborder</a:t>
            </a:r>
            <a:r>
              <a:rPr lang="de-DE" sz="2200" dirty="0"/>
              <a:t> </a:t>
            </a:r>
            <a:r>
              <a:rPr lang="de-DE" sz="2200" dirty="0" err="1"/>
              <a:t>management</a:t>
            </a:r>
            <a:r>
              <a:rPr lang="de-DE" sz="2200" dirty="0"/>
              <a:t> </a:t>
            </a:r>
            <a:r>
              <a:rPr lang="de-DE" sz="2200" dirty="0" err="1"/>
              <a:t>strategy</a:t>
            </a:r>
            <a:r>
              <a:rPr lang="de-DE" sz="2200" dirty="0"/>
              <a:t> </a:t>
            </a:r>
            <a:r>
              <a:rPr lang="hu-HU" sz="2200" dirty="0"/>
              <a:t>is being</a:t>
            </a:r>
            <a:r>
              <a:rPr lang="de-DE" sz="2200" dirty="0"/>
              <a:t> </a:t>
            </a:r>
            <a:r>
              <a:rPr lang="de-DE" sz="2200" dirty="0" err="1"/>
              <a:t>developed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hu-HU" sz="2200" dirty="0"/>
              <a:t>:</a:t>
            </a:r>
          </a:p>
          <a:p>
            <a:pPr marL="800100" lvl="1" indent="-342900">
              <a:spcAft>
                <a:spcPts val="0"/>
              </a:spcAft>
              <a:buFont typeface="Courier New" pitchFamily="49" charset="0"/>
              <a:buChar char="o"/>
              <a:defRPr/>
            </a:pPr>
            <a:r>
              <a:rPr lang="de-DE" sz="2200" dirty="0" err="1"/>
              <a:t>focus</a:t>
            </a:r>
            <a:r>
              <a:rPr lang="de-DE" sz="2200" dirty="0"/>
              <a:t> on </a:t>
            </a:r>
            <a:r>
              <a:rPr lang="de-DE" sz="2200" dirty="0" err="1"/>
              <a:t>common</a:t>
            </a:r>
            <a:r>
              <a:rPr lang="de-DE" sz="2200" dirty="0"/>
              <a:t> </a:t>
            </a:r>
            <a:r>
              <a:rPr lang="de-DE" sz="2200" dirty="0" err="1"/>
              <a:t>objectives</a:t>
            </a:r>
            <a:r>
              <a:rPr lang="de-DE" sz="2200" dirty="0"/>
              <a:t>, </a:t>
            </a:r>
            <a:endParaRPr lang="hu-HU" sz="2200" dirty="0"/>
          </a:p>
          <a:p>
            <a:pPr lvl="1">
              <a:spcAft>
                <a:spcPts val="0"/>
              </a:spcAft>
              <a:defRPr/>
            </a:pPr>
            <a:r>
              <a:rPr lang="hu-HU" sz="2200" dirty="0"/>
              <a:t> </a:t>
            </a:r>
            <a:r>
              <a:rPr lang="hu-HU" sz="2200" dirty="0"/>
              <a:t>    a</a:t>
            </a:r>
            <a:r>
              <a:rPr lang="de-DE" sz="2200" dirty="0" err="1"/>
              <a:t>ctivities</a:t>
            </a:r>
            <a:r>
              <a:rPr lang="hu-HU" sz="2200" dirty="0"/>
              <a:t>,</a:t>
            </a:r>
            <a:r>
              <a:rPr lang="de-DE" sz="2200" dirty="0"/>
              <a:t> </a:t>
            </a:r>
            <a:endParaRPr lang="hu-HU" sz="2200" dirty="0"/>
          </a:p>
          <a:p>
            <a:pPr marL="800100" lvl="1" indent="-342900">
              <a:spcAft>
                <a:spcPts val="1200"/>
              </a:spcAft>
              <a:buFont typeface="Courier New" pitchFamily="49" charset="0"/>
              <a:buChar char="o"/>
              <a:defRPr/>
            </a:pPr>
            <a:r>
              <a:rPr lang="de-DE" sz="2200" dirty="0"/>
              <a:t>manage </a:t>
            </a:r>
            <a:r>
              <a:rPr lang="de-DE" sz="2200" dirty="0" err="1"/>
              <a:t>the</a:t>
            </a:r>
            <a:r>
              <a:rPr lang="de-DE" sz="2200" dirty="0"/>
              <a:t> </a:t>
            </a:r>
            <a:r>
              <a:rPr lang="de-DE" sz="2200" dirty="0" err="1"/>
              <a:t>river</a:t>
            </a:r>
            <a:r>
              <a:rPr lang="de-DE" sz="2200" dirty="0"/>
              <a:t> </a:t>
            </a:r>
            <a:r>
              <a:rPr lang="de-DE" sz="2200" dirty="0" err="1"/>
              <a:t>wisely</a:t>
            </a:r>
            <a:r>
              <a:rPr lang="de-DE" sz="2200" dirty="0"/>
              <a:t> </a:t>
            </a:r>
            <a:endParaRPr lang="hu-HU" sz="2200" dirty="0"/>
          </a:p>
          <a:p>
            <a:pPr marL="800100" lvl="1" indent="-342900">
              <a:spcAft>
                <a:spcPts val="1200"/>
              </a:spcAft>
              <a:buFont typeface="Courier New" pitchFamily="49" charset="0"/>
              <a:buChar char="o"/>
              <a:defRPr/>
            </a:pPr>
            <a:endParaRPr lang="de-DE" sz="2200" dirty="0"/>
          </a:p>
          <a:p>
            <a:pPr marL="342900" indent="-3429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de-DE" sz="2200" dirty="0"/>
              <a:t>LIFE+ </a:t>
            </a:r>
            <a:r>
              <a:rPr lang="de-DE" sz="2200" dirty="0" err="1"/>
              <a:t>project</a:t>
            </a:r>
            <a:r>
              <a:rPr lang="hu-HU" sz="2200" dirty="0"/>
              <a:t> (</a:t>
            </a:r>
            <a:r>
              <a:rPr lang="de-DE" sz="2200" dirty="0" err="1"/>
              <a:t>floodplain</a:t>
            </a:r>
            <a:r>
              <a:rPr lang="de-DE" sz="2200" dirty="0"/>
              <a:t> </a:t>
            </a:r>
            <a:r>
              <a:rPr lang="de-DE" sz="2200" dirty="0" err="1"/>
              <a:t>restoration</a:t>
            </a:r>
            <a:r>
              <a:rPr lang="de-DE" sz="2200" dirty="0"/>
              <a:t> </a:t>
            </a:r>
            <a:r>
              <a:rPr lang="de-DE" sz="2200" dirty="0" err="1"/>
              <a:t>measures</a:t>
            </a:r>
            <a:r>
              <a:rPr lang="de-DE" sz="2200" dirty="0"/>
              <a:t> </a:t>
            </a:r>
            <a:r>
              <a:rPr lang="de-DE" sz="2200" dirty="0" err="1"/>
              <a:t>started</a:t>
            </a:r>
            <a:r>
              <a:rPr lang="de-DE" sz="2200" dirty="0"/>
              <a:t> in 2012</a:t>
            </a:r>
            <a:r>
              <a:rPr lang="hu-HU" sz="2200" dirty="0"/>
              <a:t>)</a:t>
            </a:r>
            <a:r>
              <a:rPr lang="de-DE" sz="2200" dirty="0"/>
              <a:t> </a:t>
            </a:r>
          </a:p>
        </p:txBody>
      </p:sp>
      <p:sp>
        <p:nvSpPr>
          <p:cNvPr id="19464" name="Rectangle 42"/>
          <p:cNvSpPr>
            <a:spLocks noChangeArrowheads="1"/>
          </p:cNvSpPr>
          <p:nvPr/>
        </p:nvSpPr>
        <p:spPr bwMode="auto">
          <a:xfrm>
            <a:off x="7462838" y="654208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19465" name="Picture 5" descr="C:\Users\ge\Documents\wwf\01_aktuelle-projekte\03_RAMSAR-SKAT_GE\03 Infomaterial\ramsar mt logo\ramsar mt logo\ramsar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53250" y="114300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45275" y="1236663"/>
            <a:ext cx="2338388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3" descr="C:\Users\ge\Pictures\sammlungen\march\cicnig_Nest_AltauDrösing_JPribitz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10313" y="5173663"/>
            <a:ext cx="18732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2" descr="20090709_DSC0346"/>
          <p:cNvPicPr>
            <a:picLocks noChangeAspect="1" noChangeArrowheads="1"/>
          </p:cNvPicPr>
          <p:nvPr/>
        </p:nvPicPr>
        <p:blipFill>
          <a:blip r:embed="rId7"/>
          <a:srcRect l="10471" r="1810"/>
          <a:stretch>
            <a:fillRect/>
          </a:stretch>
        </p:blipFill>
        <p:spPr bwMode="auto">
          <a:xfrm>
            <a:off x="5068888" y="2459038"/>
            <a:ext cx="2011362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églalap 1"/>
          <p:cNvSpPr>
            <a:spLocks noChangeArrowheads="1"/>
          </p:cNvSpPr>
          <p:nvPr/>
        </p:nvSpPr>
        <p:spPr bwMode="auto">
          <a:xfrm>
            <a:off x="755650" y="282575"/>
            <a:ext cx="67071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Morava-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Dyje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floodplains 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</a:p>
          <a:p>
            <a:pPr>
              <a:defRPr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RAMSAR </a:t>
            </a:r>
            <a:r>
              <a:rPr lang="de-DE" sz="2800" b="1" dirty="0" err="1">
                <a:solidFill>
                  <a:schemeClr val="accent2">
                    <a:lumMod val="75000"/>
                  </a:schemeClr>
                </a:solidFill>
              </a:rPr>
              <a:t>site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2">
                    <a:lumMod val="75000"/>
                  </a:schemeClr>
                </a:solidFill>
              </a:rPr>
              <a:t>management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(PA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5,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PA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6)</a:t>
            </a:r>
            <a:endParaRPr lang="hu-H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3" name="Title 1"/>
          <p:cNvSpPr txBox="1">
            <a:spLocks/>
          </p:cNvSpPr>
          <p:nvPr/>
        </p:nvSpPr>
        <p:spPr bwMode="auto">
          <a:xfrm>
            <a:off x="606425" y="1500188"/>
            <a:ext cx="784542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GB" sz="2000" b="1" i="1">
              <a:solidFill>
                <a:srgbClr val="820000"/>
              </a:solidFill>
              <a:sym typeface="Wingdings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6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Rectangle 3"/>
          <p:cNvSpPr txBox="1">
            <a:spLocks noChangeArrowheads="1"/>
          </p:cNvSpPr>
          <p:nvPr/>
        </p:nvSpPr>
        <p:spPr bwMode="auto">
          <a:xfrm>
            <a:off x="352425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20488" name="Rectangle 3"/>
          <p:cNvSpPr txBox="1">
            <a:spLocks noChangeArrowheads="1"/>
          </p:cNvSpPr>
          <p:nvPr/>
        </p:nvSpPr>
        <p:spPr bwMode="auto">
          <a:xfrm>
            <a:off x="384175" y="1474788"/>
            <a:ext cx="849788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>
              <a:spcBef>
                <a:spcPct val="20000"/>
              </a:spcBef>
              <a:buFont typeface="Wingdings" pitchFamily="2" charset="2"/>
              <a:buNone/>
            </a:pPr>
            <a:endParaRPr lang="en-GB" sz="2800" i="1">
              <a:cs typeface="Arial" pitchFamily="34" charset="0"/>
            </a:endParaRPr>
          </a:p>
        </p:txBody>
      </p:sp>
      <p:grpSp>
        <p:nvGrpSpPr>
          <p:cNvPr id="20489" name="Group 72"/>
          <p:cNvGrpSpPr>
            <a:grpSpLocks/>
          </p:cNvGrpSpPr>
          <p:nvPr/>
        </p:nvGrpSpPr>
        <p:grpSpPr bwMode="auto">
          <a:xfrm>
            <a:off x="1500188" y="1357313"/>
            <a:ext cx="6286500" cy="4611687"/>
            <a:chOff x="1643042" y="714356"/>
            <a:chExt cx="6286500" cy="4611688"/>
          </a:xfrm>
        </p:grpSpPr>
        <p:sp>
          <p:nvSpPr>
            <p:cNvPr id="20493" name="Text Box 3"/>
            <p:cNvSpPr txBox="1">
              <a:spLocks noChangeArrowheads="1"/>
            </p:cNvSpPr>
            <p:nvPr/>
          </p:nvSpPr>
          <p:spPr bwMode="auto">
            <a:xfrm>
              <a:off x="4492604" y="714356"/>
              <a:ext cx="419100" cy="4611688"/>
            </a:xfrm>
            <a:prstGeom prst="rect">
              <a:avLst/>
            </a:pr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endParaRPr lang="hu-HU" sz="1800" b="1">
                <a:cs typeface="Arial" pitchFamily="34" charset="0"/>
              </a:endParaRPr>
            </a:p>
            <a:p>
              <a:pPr algn="ctr" defTabSz="914400">
                <a:spcAft>
                  <a:spcPts val="1000"/>
                </a:spcAft>
              </a:pPr>
              <a:r>
                <a:rPr lang="hu-HU" sz="1800" b="1">
                  <a:cs typeface="Arial" pitchFamily="34" charset="0"/>
                </a:rPr>
                <a:t>MORAVA</a:t>
              </a:r>
            </a:p>
            <a:p>
              <a:pPr algn="ctr" defTabSz="914400">
                <a:spcAft>
                  <a:spcPts val="1000"/>
                </a:spcAft>
              </a:pPr>
              <a:r>
                <a:rPr lang="hu-HU" sz="1800" b="1">
                  <a:cs typeface="Arial" pitchFamily="34" charset="0"/>
                </a:rPr>
                <a:t>-</a:t>
              </a:r>
            </a:p>
            <a:p>
              <a:pPr algn="ctr" defTabSz="914400">
                <a:spcAft>
                  <a:spcPts val="1000"/>
                </a:spcAft>
              </a:pPr>
              <a:r>
                <a:rPr lang="hu-HU" sz="1800" b="1">
                  <a:cs typeface="Arial" pitchFamily="34" charset="0"/>
                </a:rPr>
                <a:t>DYJE</a:t>
              </a:r>
            </a:p>
            <a:p>
              <a:pPr algn="ctr" defTabSz="914400">
                <a:spcAft>
                  <a:spcPts val="1000"/>
                </a:spcAft>
              </a:pPr>
              <a:endParaRPr lang="en-US" sz="1800">
                <a:cs typeface="Arial" pitchFamily="34" charset="0"/>
              </a:endParaRPr>
            </a:p>
          </p:txBody>
        </p:sp>
        <p:sp>
          <p:nvSpPr>
            <p:cNvPr id="12303" name="Text Box 4"/>
            <p:cNvSpPr txBox="1">
              <a:spLocks noChangeArrowheads="1"/>
            </p:cNvSpPr>
            <p:nvPr/>
          </p:nvSpPr>
          <p:spPr bwMode="auto">
            <a:xfrm>
              <a:off x="1643042" y="1120756"/>
              <a:ext cx="1227137" cy="531812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lvl1pPr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itchFamily="34" charset="0"/>
                  <a:ea typeface="Geneva"/>
                  <a:cs typeface="Geneva"/>
                </a:defRPr>
              </a:lvl9pPr>
            </a:lstStyle>
            <a:p>
              <a:pPr algn="ctr" defTabSz="914400" eaLnBrk="1" hangingPunct="1">
                <a:defRPr/>
              </a:pPr>
              <a:r>
                <a:rPr lang="en-US" sz="1200" b="1" dirty="0" smtClean="0">
                  <a:latin typeface="Times New Roman" pitchFamily="18" charset="0"/>
                  <a:cs typeface="Arial" pitchFamily="34" charset="0"/>
                </a:rPr>
                <a:t>PA 1a </a:t>
              </a:r>
            </a:p>
            <a:p>
              <a:pPr algn="ctr" defTabSz="914400" eaLnBrk="1" hangingPunct="1">
                <a:defRPr/>
              </a:pPr>
              <a:r>
                <a:rPr lang="en-US" sz="1200" b="1" dirty="0" smtClean="0">
                  <a:latin typeface="Times New Roman" pitchFamily="18" charset="0"/>
                  <a:cs typeface="Arial" pitchFamily="34" charset="0"/>
                </a:rPr>
                <a:t> Navigation </a:t>
              </a:r>
              <a:endParaRPr lang="en-US" sz="1800" dirty="0" smtClean="0">
                <a:cs typeface="Arial" pitchFamily="34" charset="0"/>
              </a:endParaRPr>
            </a:p>
          </p:txBody>
        </p:sp>
        <p:sp>
          <p:nvSpPr>
            <p:cNvPr id="12304" name="Text Box 5"/>
            <p:cNvSpPr txBox="1">
              <a:spLocks noChangeArrowheads="1"/>
            </p:cNvSpPr>
            <p:nvPr/>
          </p:nvSpPr>
          <p:spPr bwMode="auto">
            <a:xfrm>
              <a:off x="1643042" y="2060556"/>
              <a:ext cx="1227137" cy="55245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</a:t>
              </a:r>
              <a:r>
                <a:rPr lang="hu-HU" dirty="0" smtClean="0"/>
                <a:t>1b</a:t>
              </a:r>
              <a:endParaRPr lang="en-US" dirty="0" smtClean="0"/>
            </a:p>
            <a:p>
              <a:pPr>
                <a:defRPr/>
              </a:pPr>
              <a:r>
                <a:rPr lang="hu-HU" dirty="0" err="1" smtClean="0"/>
                <a:t>Roads</a:t>
              </a:r>
              <a:endParaRPr lang="en-US" dirty="0" smtClean="0"/>
            </a:p>
          </p:txBody>
        </p:sp>
        <p:sp>
          <p:nvSpPr>
            <p:cNvPr id="12305" name="Text Box 6"/>
            <p:cNvSpPr txBox="1">
              <a:spLocks noChangeArrowheads="1"/>
            </p:cNvSpPr>
            <p:nvPr/>
          </p:nvSpPr>
          <p:spPr bwMode="auto">
            <a:xfrm>
              <a:off x="1643042" y="2905106"/>
              <a:ext cx="1227137" cy="611187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3</a:t>
              </a:r>
            </a:p>
            <a:p>
              <a:pPr>
                <a:defRPr/>
              </a:pPr>
              <a:r>
                <a:rPr lang="en-US" smtClean="0"/>
                <a:t>Tourism </a:t>
              </a:r>
            </a:p>
            <a:p>
              <a:pPr>
                <a:defRPr/>
              </a:pPr>
              <a:endParaRPr lang="en-US" smtClean="0"/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06" name="Text Box 7"/>
            <p:cNvSpPr txBox="1">
              <a:spLocks noChangeArrowheads="1"/>
            </p:cNvSpPr>
            <p:nvPr/>
          </p:nvSpPr>
          <p:spPr bwMode="auto">
            <a:xfrm>
              <a:off x="1643042" y="3790932"/>
              <a:ext cx="1227137" cy="51435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4</a:t>
              </a:r>
            </a:p>
            <a:p>
              <a:pPr>
                <a:defRPr/>
              </a:pPr>
              <a:r>
                <a:rPr lang="en-US" smtClean="0"/>
                <a:t>Water quality</a:t>
              </a:r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07" name="Text Box 8"/>
            <p:cNvSpPr txBox="1">
              <a:spLocks noChangeArrowheads="1"/>
            </p:cNvSpPr>
            <p:nvPr/>
          </p:nvSpPr>
          <p:spPr bwMode="auto">
            <a:xfrm>
              <a:off x="1643042" y="4576744"/>
              <a:ext cx="1227137" cy="64770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5</a:t>
              </a:r>
            </a:p>
            <a:p>
              <a:pPr>
                <a:defRPr/>
              </a:pPr>
              <a:r>
                <a:rPr lang="en-US" smtClean="0"/>
                <a:t>Environmental risk</a:t>
              </a:r>
            </a:p>
            <a:p>
              <a:pPr>
                <a:defRPr/>
              </a:pPr>
              <a:endParaRPr lang="en-US" smtClean="0"/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08" name="Text Box 9"/>
            <p:cNvSpPr txBox="1">
              <a:spLocks noChangeArrowheads="1"/>
            </p:cNvSpPr>
            <p:nvPr/>
          </p:nvSpPr>
          <p:spPr bwMode="auto">
            <a:xfrm>
              <a:off x="6603979" y="987406"/>
              <a:ext cx="1325563" cy="522287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6</a:t>
              </a:r>
            </a:p>
            <a:p>
              <a:pPr>
                <a:defRPr/>
              </a:pPr>
              <a:r>
                <a:rPr lang="en-US" smtClean="0"/>
                <a:t>Biodiversity</a:t>
              </a:r>
            </a:p>
            <a:p>
              <a:pPr>
                <a:defRPr/>
              </a:pPr>
              <a:endParaRPr lang="en-US" smtClean="0"/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09" name="Text Box 10"/>
            <p:cNvSpPr txBox="1">
              <a:spLocks noChangeArrowheads="1"/>
            </p:cNvSpPr>
            <p:nvPr/>
          </p:nvSpPr>
          <p:spPr bwMode="auto">
            <a:xfrm>
              <a:off x="6603979" y="1797031"/>
              <a:ext cx="1325563" cy="522287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7</a:t>
              </a:r>
            </a:p>
            <a:p>
              <a:pPr>
                <a:defRPr/>
              </a:pPr>
              <a:r>
                <a:rPr lang="en-US" smtClean="0"/>
                <a:t>Research </a:t>
              </a:r>
            </a:p>
            <a:p>
              <a:pPr>
                <a:defRPr/>
              </a:pPr>
              <a:endParaRPr lang="en-US" smtClean="0"/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10" name="Text Box 11"/>
            <p:cNvSpPr txBox="1">
              <a:spLocks noChangeArrowheads="1"/>
            </p:cNvSpPr>
            <p:nvPr/>
          </p:nvSpPr>
          <p:spPr bwMode="auto">
            <a:xfrm>
              <a:off x="6603979" y="2517756"/>
              <a:ext cx="1325563" cy="598487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8</a:t>
              </a:r>
            </a:p>
            <a:p>
              <a:pPr>
                <a:defRPr/>
              </a:pPr>
              <a:r>
                <a:rPr lang="en-US" smtClean="0"/>
                <a:t>Competitiveness </a:t>
              </a:r>
            </a:p>
            <a:p>
              <a:pPr>
                <a:defRPr/>
              </a:pPr>
              <a:endParaRPr lang="en-US" smtClean="0"/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12" name="Text Box 13"/>
            <p:cNvSpPr txBox="1">
              <a:spLocks noChangeArrowheads="1"/>
            </p:cNvSpPr>
            <p:nvPr/>
          </p:nvSpPr>
          <p:spPr bwMode="auto">
            <a:xfrm>
              <a:off x="6603979" y="3301982"/>
              <a:ext cx="1325563" cy="48895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smtClean="0"/>
                <a:t>PA 9</a:t>
              </a:r>
            </a:p>
            <a:p>
              <a:pPr>
                <a:defRPr/>
              </a:pPr>
              <a:r>
                <a:rPr lang="en-US" smtClean="0"/>
                <a:t>People and skills</a:t>
              </a:r>
            </a:p>
            <a:p>
              <a:pPr>
                <a:defRPr/>
              </a:pPr>
              <a:endParaRPr lang="en-US" smtClean="0"/>
            </a:p>
            <a:p>
              <a:pPr>
                <a:defRPr/>
              </a:pPr>
              <a:endParaRPr lang="en-US" smtClean="0"/>
            </a:p>
          </p:txBody>
        </p:sp>
        <p:sp>
          <p:nvSpPr>
            <p:cNvPr id="12313" name="Text Box 14"/>
            <p:cNvSpPr txBox="1">
              <a:spLocks noChangeArrowheads="1"/>
            </p:cNvSpPr>
            <p:nvPr/>
          </p:nvSpPr>
          <p:spPr bwMode="auto">
            <a:xfrm>
              <a:off x="6603979" y="4003657"/>
              <a:ext cx="1325563" cy="647700"/>
            </a:xfrm>
            <a:prstGeom prst="rect">
              <a:avLst/>
            </a:prstGeom>
            <a:gradFill rotWithShape="0">
              <a:gsLst>
                <a:gs pos="0">
                  <a:schemeClr val="accent2">
                    <a:lumMod val="50000"/>
                  </a:schemeClr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18900000" scaled="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>
              <a:defPPr>
                <a:defRPr lang="en-IE"/>
              </a:defPPr>
              <a:lvl1pPr algn="ctr" defTabSz="914400" eaLnBrk="1" hangingPunct="1">
                <a:defRPr sz="1200" b="1"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/>
              <a:lvl3pPr marL="1143000" indent="-228600" eaLnBrk="0" hangingPunct="0"/>
              <a:lvl4pPr marL="1600200" indent="-228600" eaLnBrk="0" hangingPunct="0"/>
              <a:lvl5pPr marL="2057400" indent="-228600" eaLnBrk="0" hangingPunct="0"/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</a:lvl9pPr>
            </a:lstStyle>
            <a:p>
              <a:pPr>
                <a:defRPr/>
              </a:pPr>
              <a:r>
                <a:rPr lang="en-US" dirty="0" smtClean="0"/>
                <a:t>PA 10</a:t>
              </a:r>
            </a:p>
            <a:p>
              <a:pPr>
                <a:defRPr/>
              </a:pPr>
              <a:r>
                <a:rPr lang="en-US" dirty="0" smtClean="0"/>
                <a:t>Institutional capacity</a:t>
              </a:r>
            </a:p>
            <a:p>
              <a:pPr>
                <a:defRPr/>
              </a:pPr>
              <a:endParaRPr lang="en-US" dirty="0" smtClean="0"/>
            </a:p>
            <a:p>
              <a:pPr>
                <a:defRPr/>
              </a:pPr>
              <a:endParaRPr lang="en-US" dirty="0" smtClean="0"/>
            </a:p>
          </p:txBody>
        </p:sp>
        <p:cxnSp>
          <p:nvCxnSpPr>
            <p:cNvPr id="20504" name="AutoShape 15"/>
            <p:cNvCxnSpPr>
              <a:cxnSpLocks noChangeShapeType="1"/>
            </p:cNvCxnSpPr>
            <p:nvPr/>
          </p:nvCxnSpPr>
          <p:spPr bwMode="auto">
            <a:xfrm>
              <a:off x="2933997" y="1433226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0505" name="Text Box 16"/>
            <p:cNvSpPr txBox="1">
              <a:spLocks noChangeArrowheads="1"/>
            </p:cNvSpPr>
            <p:nvPr/>
          </p:nvSpPr>
          <p:spPr bwMode="auto">
            <a:xfrm>
              <a:off x="3024167" y="1120784"/>
              <a:ext cx="135763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Habitat alteration</a:t>
              </a:r>
              <a:endParaRPr lang="en-US" sz="1800">
                <a:cs typeface="Arial" pitchFamily="34" charset="0"/>
              </a:endParaRPr>
            </a:p>
          </p:txBody>
        </p:sp>
        <p:cxnSp>
          <p:nvCxnSpPr>
            <p:cNvPr id="20506" name="AutoShape 17"/>
            <p:cNvCxnSpPr>
              <a:cxnSpLocks noChangeShapeType="1"/>
            </p:cNvCxnSpPr>
            <p:nvPr/>
          </p:nvCxnSpPr>
          <p:spPr bwMode="auto">
            <a:xfrm>
              <a:off x="2933997" y="231911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07" name="AutoShape 18"/>
            <p:cNvCxnSpPr>
              <a:cxnSpLocks noChangeShapeType="1"/>
            </p:cNvCxnSpPr>
            <p:nvPr/>
          </p:nvCxnSpPr>
          <p:spPr bwMode="auto">
            <a:xfrm>
              <a:off x="2933997" y="3133873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08" name="AutoShape 19"/>
            <p:cNvCxnSpPr>
              <a:cxnSpLocks noChangeShapeType="1"/>
            </p:cNvCxnSpPr>
            <p:nvPr/>
          </p:nvCxnSpPr>
          <p:spPr bwMode="auto">
            <a:xfrm>
              <a:off x="2972097" y="4071197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09" name="AutoShape 20"/>
            <p:cNvCxnSpPr>
              <a:cxnSpLocks noChangeShapeType="1"/>
            </p:cNvCxnSpPr>
            <p:nvPr/>
          </p:nvCxnSpPr>
          <p:spPr bwMode="auto">
            <a:xfrm>
              <a:off x="2933997" y="5032654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10" name="AutoShape 21"/>
            <p:cNvCxnSpPr>
              <a:cxnSpLocks noChangeShapeType="1"/>
            </p:cNvCxnSpPr>
            <p:nvPr/>
          </p:nvCxnSpPr>
          <p:spPr bwMode="auto">
            <a:xfrm>
              <a:off x="4999652" y="1271289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11" name="AutoShape 22"/>
            <p:cNvCxnSpPr>
              <a:cxnSpLocks noChangeShapeType="1"/>
            </p:cNvCxnSpPr>
            <p:nvPr/>
          </p:nvCxnSpPr>
          <p:spPr bwMode="auto">
            <a:xfrm>
              <a:off x="4999652" y="2128599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12" name="AutoShape 23"/>
            <p:cNvCxnSpPr>
              <a:cxnSpLocks noChangeShapeType="1"/>
            </p:cNvCxnSpPr>
            <p:nvPr/>
          </p:nvCxnSpPr>
          <p:spPr bwMode="auto">
            <a:xfrm>
              <a:off x="4999652" y="2905257"/>
              <a:ext cx="152019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13" name="AutoShape 24"/>
            <p:cNvCxnSpPr>
              <a:cxnSpLocks noChangeShapeType="1"/>
            </p:cNvCxnSpPr>
            <p:nvPr/>
          </p:nvCxnSpPr>
          <p:spPr bwMode="auto">
            <a:xfrm>
              <a:off x="5047277" y="3671120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0514" name="AutoShape 25"/>
            <p:cNvCxnSpPr>
              <a:cxnSpLocks noChangeShapeType="1"/>
            </p:cNvCxnSpPr>
            <p:nvPr/>
          </p:nvCxnSpPr>
          <p:spPr bwMode="auto">
            <a:xfrm>
              <a:off x="4999652" y="435760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0515" name="Text Box 28"/>
            <p:cNvSpPr txBox="1">
              <a:spLocks noChangeArrowheads="1"/>
            </p:cNvSpPr>
            <p:nvPr/>
          </p:nvSpPr>
          <p:spPr bwMode="auto">
            <a:xfrm>
              <a:off x="3024167" y="3733354"/>
              <a:ext cx="143002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Food web + habitat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16" name="Text Box 29"/>
            <p:cNvSpPr txBox="1">
              <a:spLocks noChangeArrowheads="1"/>
            </p:cNvSpPr>
            <p:nvPr/>
          </p:nvSpPr>
          <p:spPr bwMode="auto">
            <a:xfrm>
              <a:off x="3024167" y="2728715"/>
              <a:ext cx="1290320" cy="278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Eco-tourism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17" name="Text Box 30"/>
            <p:cNvSpPr txBox="1">
              <a:spLocks noChangeArrowheads="1"/>
            </p:cNvSpPr>
            <p:nvPr/>
          </p:nvSpPr>
          <p:spPr bwMode="auto">
            <a:xfrm>
              <a:off x="2933997" y="1874982"/>
              <a:ext cx="1520190" cy="41520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hu-HU" sz="1200" i="1">
                  <a:latin typeface="Times New Roman" pitchFamily="18" charset="0"/>
                  <a:cs typeface="Arial" pitchFamily="34" charset="0"/>
                </a:rPr>
                <a:t>Crossborder traffic infrastructure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18" name="Text Box 31"/>
            <p:cNvSpPr txBox="1">
              <a:spLocks noChangeArrowheads="1"/>
            </p:cNvSpPr>
            <p:nvPr/>
          </p:nvSpPr>
          <p:spPr bwMode="auto">
            <a:xfrm>
              <a:off x="2933997" y="4651627"/>
              <a:ext cx="1520190" cy="2927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Flood protection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19" name="Text Box 32"/>
            <p:cNvSpPr txBox="1">
              <a:spLocks noChangeArrowheads="1"/>
            </p:cNvSpPr>
            <p:nvPr/>
          </p:nvSpPr>
          <p:spPr bwMode="auto">
            <a:xfrm>
              <a:off x="4999652" y="912490"/>
              <a:ext cx="1520190" cy="292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Genetic pool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20" name="Text Box 33"/>
            <p:cNvSpPr txBox="1">
              <a:spLocks noChangeArrowheads="1"/>
            </p:cNvSpPr>
            <p:nvPr/>
          </p:nvSpPr>
          <p:spPr bwMode="auto">
            <a:xfrm>
              <a:off x="4941232" y="1738047"/>
              <a:ext cx="1626235" cy="2883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Key habitats + species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21" name="Text Box 34"/>
            <p:cNvSpPr txBox="1">
              <a:spLocks noChangeArrowheads="1"/>
            </p:cNvSpPr>
            <p:nvPr/>
          </p:nvSpPr>
          <p:spPr bwMode="auto">
            <a:xfrm>
              <a:off x="4999652" y="2613772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Small eco-business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22" name="Text Box 35"/>
            <p:cNvSpPr txBox="1">
              <a:spLocks noChangeArrowheads="1"/>
            </p:cNvSpPr>
            <p:nvPr/>
          </p:nvSpPr>
          <p:spPr bwMode="auto">
            <a:xfrm>
              <a:off x="5047277" y="3301524"/>
              <a:ext cx="1520190" cy="2984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Ecological education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0523" name="Text Box 36"/>
            <p:cNvSpPr txBox="1">
              <a:spLocks noChangeArrowheads="1"/>
            </p:cNvSpPr>
            <p:nvPr/>
          </p:nvSpPr>
          <p:spPr bwMode="auto">
            <a:xfrm>
              <a:off x="4999652" y="4076278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Law enforcement</a:t>
              </a:r>
              <a:endParaRPr lang="en-US" sz="1800">
                <a:cs typeface="Arial" pitchFamily="34" charset="0"/>
              </a:endParaRPr>
            </a:p>
          </p:txBody>
        </p:sp>
      </p:grpSp>
      <p:sp>
        <p:nvSpPr>
          <p:cNvPr id="20490" name="Rectangle 42"/>
          <p:cNvSpPr>
            <a:spLocks noChangeArrowheads="1"/>
          </p:cNvSpPr>
          <p:nvPr/>
        </p:nvSpPr>
        <p:spPr bwMode="auto">
          <a:xfrm>
            <a:off x="7462838" y="654843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20491" name="Picture 5" descr="C:\Users\ge\Documents\wwf\01_aktuelle-projekte\03_RAMSAR-SKAT_GE\03 Infomaterial\ramsar mt logo\ramsar mt logo\ramsar-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5825" y="239713"/>
            <a:ext cx="1854200" cy="58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églalap 1"/>
          <p:cNvSpPr>
            <a:spLocks noChangeArrowheads="1"/>
          </p:cNvSpPr>
          <p:nvPr/>
        </p:nvSpPr>
        <p:spPr bwMode="auto">
          <a:xfrm>
            <a:off x="755650" y="282575"/>
            <a:ext cx="67071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Morava-</a:t>
            </a:r>
            <a:r>
              <a:rPr lang="en-GB" sz="2800" b="1" dirty="0" err="1">
                <a:solidFill>
                  <a:schemeClr val="accent2">
                    <a:lumMod val="75000"/>
                  </a:schemeClr>
                </a:solidFill>
              </a:rPr>
              <a:t>Dyje</a:t>
            </a:r>
            <a:r>
              <a:rPr lang="en-GB" sz="2800" b="1" dirty="0">
                <a:solidFill>
                  <a:schemeClr val="accent2">
                    <a:lumMod val="75000"/>
                  </a:schemeClr>
                </a:solidFill>
              </a:rPr>
              <a:t> floodplains 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– </a:t>
            </a:r>
          </a:p>
          <a:p>
            <a:pPr>
              <a:defRPr/>
            </a:pP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RAMSAR </a:t>
            </a:r>
            <a:r>
              <a:rPr lang="de-DE" sz="2800" b="1" dirty="0" err="1">
                <a:solidFill>
                  <a:schemeClr val="accent2">
                    <a:lumMod val="75000"/>
                  </a:schemeClr>
                </a:solidFill>
              </a:rPr>
              <a:t>site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 err="1">
                <a:solidFill>
                  <a:schemeClr val="accent2">
                    <a:lumMod val="75000"/>
                  </a:schemeClr>
                </a:solidFill>
              </a:rPr>
              <a:t>management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(PA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5,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hu-HU" sz="2800" b="1" dirty="0">
                <a:solidFill>
                  <a:schemeClr val="accent2">
                    <a:lumMod val="75000"/>
                  </a:schemeClr>
                </a:solidFill>
              </a:rPr>
              <a:t>PA</a:t>
            </a:r>
            <a:r>
              <a:rPr lang="de-DE" sz="2800" b="1" dirty="0">
                <a:solidFill>
                  <a:schemeClr val="accent2">
                    <a:lumMod val="75000"/>
                  </a:schemeClr>
                </a:solidFill>
              </a:rPr>
              <a:t>6)</a:t>
            </a:r>
            <a:endParaRPr lang="hu-H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3300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510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pic>
        <p:nvPicPr>
          <p:cNvPr id="21512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1271588"/>
            <a:ext cx="73025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513" name="Szövegdoboz 1"/>
          <p:cNvSpPr txBox="1">
            <a:spLocks noChangeArrowheads="1"/>
          </p:cNvSpPr>
          <p:nvPr/>
        </p:nvSpPr>
        <p:spPr bwMode="auto">
          <a:xfrm>
            <a:off x="914400" y="438150"/>
            <a:ext cx="8050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b="1">
                <a:solidFill>
                  <a:srgbClr val="336600"/>
                </a:solidFill>
                <a:sym typeface="Wingdings" pitchFamily="2" charset="2"/>
              </a:rPr>
              <a:t>Mura-Drava-Danube Biosphere Reserve (PA6)</a:t>
            </a:r>
          </a:p>
          <a:p>
            <a:endParaRPr lang="hu-HU"/>
          </a:p>
        </p:txBody>
      </p:sp>
      <p:sp>
        <p:nvSpPr>
          <p:cNvPr id="21514" name="Rectangle 42"/>
          <p:cNvSpPr>
            <a:spLocks noChangeArrowheads="1"/>
          </p:cNvSpPr>
          <p:nvPr/>
        </p:nvSpPr>
        <p:spPr bwMode="auto">
          <a:xfrm>
            <a:off x="7462838" y="6569075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YoY-beluga_1_Ralf Reinartz"/>
          <p:cNvPicPr>
            <a:picLocks noChangeAspect="1" noChangeArrowheads="1"/>
          </p:cNvPicPr>
          <p:nvPr/>
        </p:nvPicPr>
        <p:blipFill>
          <a:blip r:embed="rId3"/>
          <a:srcRect t="-5437" b="16196"/>
          <a:stretch>
            <a:fillRect/>
          </a:stretch>
        </p:blipFill>
        <p:spPr bwMode="auto">
          <a:xfrm>
            <a:off x="434975" y="908050"/>
            <a:ext cx="7940675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4104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5" name="Rectangle 4"/>
          <p:cNvSpPr>
            <a:spLocks noChangeArrowheads="1"/>
          </p:cNvSpPr>
          <p:nvPr/>
        </p:nvSpPr>
        <p:spPr bwMode="auto">
          <a:xfrm>
            <a:off x="5403850" y="892175"/>
            <a:ext cx="3155950" cy="257175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106" name="Title 1"/>
          <p:cNvSpPr txBox="1">
            <a:spLocks/>
          </p:cNvSpPr>
          <p:nvPr/>
        </p:nvSpPr>
        <p:spPr bwMode="auto">
          <a:xfrm>
            <a:off x="5411788" y="950913"/>
            <a:ext cx="3159125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0000">
                <a:solidFill>
                  <a:srgbClr val="F3F2E9"/>
                </a:solidFill>
              </a:rPr>
              <a:t>1</a:t>
            </a:r>
            <a:endParaRPr lang="en-IE" sz="10000">
              <a:solidFill>
                <a:srgbClr val="F3F2E9"/>
              </a:solidFill>
            </a:endParaRPr>
          </a:p>
        </p:txBody>
      </p:sp>
      <p:sp>
        <p:nvSpPr>
          <p:cNvPr id="4107" name="Title 1"/>
          <p:cNvSpPr txBox="1">
            <a:spLocks/>
          </p:cNvSpPr>
          <p:nvPr/>
        </p:nvSpPr>
        <p:spPr bwMode="auto">
          <a:xfrm>
            <a:off x="6140450" y="1687513"/>
            <a:ext cx="3402013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3000">
                <a:solidFill>
                  <a:srgbClr val="F3F2E9"/>
                </a:solidFill>
              </a:rPr>
              <a:t>Sturgeon conservation </a:t>
            </a:r>
          </a:p>
          <a:p>
            <a:r>
              <a:rPr lang="hu-HU" sz="3000">
                <a:solidFill>
                  <a:srgbClr val="F3F2E9"/>
                </a:solidFill>
              </a:rPr>
              <a:t>(PA6)</a:t>
            </a:r>
            <a:endParaRPr lang="en-IE" sz="3000">
              <a:solidFill>
                <a:srgbClr val="F3F2E9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54088" y="6264275"/>
            <a:ext cx="7705725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9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698500" y="636588"/>
            <a:ext cx="5732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3300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534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2" name="Téglalap 1"/>
          <p:cNvSpPr>
            <a:spLocks noChangeArrowheads="1"/>
          </p:cNvSpPr>
          <p:nvPr/>
        </p:nvSpPr>
        <p:spPr bwMode="auto">
          <a:xfrm>
            <a:off x="441325" y="1290638"/>
            <a:ext cx="787558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hu-HU" sz="2200" b="1" dirty="0" err="1"/>
              <a:t>Values</a:t>
            </a:r>
            <a:r>
              <a:rPr lang="hu-HU" sz="2200" b="1" dirty="0"/>
              <a:t>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200" dirty="0" err="1"/>
              <a:t>rich</a:t>
            </a:r>
            <a:r>
              <a:rPr lang="hu-HU" sz="2200" dirty="0"/>
              <a:t> </a:t>
            </a:r>
            <a:r>
              <a:rPr lang="en-GB" sz="2200" dirty="0"/>
              <a:t>biological values and natural</a:t>
            </a:r>
            <a:endParaRPr lang="hu-HU" sz="2200" dirty="0"/>
          </a:p>
          <a:p>
            <a:pPr>
              <a:defRPr/>
            </a:pPr>
            <a:r>
              <a:rPr lang="hu-HU" sz="2200" dirty="0"/>
              <a:t>	</a:t>
            </a:r>
            <a:r>
              <a:rPr lang="en-GB" sz="2200" dirty="0"/>
              <a:t>resources </a:t>
            </a:r>
            <a:endParaRPr lang="hu-HU" sz="22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GB" sz="2200" dirty="0"/>
              <a:t>natural habitats rare</a:t>
            </a:r>
            <a:r>
              <a:rPr lang="hu-HU" sz="2200" dirty="0"/>
              <a:t> </a:t>
            </a:r>
            <a:r>
              <a:rPr lang="en-GB" sz="2200" dirty="0"/>
              <a:t> in Europe </a:t>
            </a:r>
            <a:r>
              <a:rPr lang="hu-HU" sz="2200" dirty="0"/>
              <a:t>(</a:t>
            </a:r>
            <a:r>
              <a:rPr lang="en-GB" sz="2200" dirty="0"/>
              <a:t>large</a:t>
            </a:r>
            <a:endParaRPr lang="hu-HU" sz="2200" dirty="0"/>
          </a:p>
          <a:p>
            <a:pPr>
              <a:defRPr/>
            </a:pPr>
            <a:r>
              <a:rPr lang="hu-HU" sz="2200" dirty="0"/>
              <a:t>	</a:t>
            </a:r>
            <a:r>
              <a:rPr lang="en-GB" sz="2200" dirty="0"/>
              <a:t>floodplain forests, river islands, gravel</a:t>
            </a:r>
            <a:r>
              <a:rPr lang="hu-HU" sz="2200" dirty="0"/>
              <a:t>/</a:t>
            </a:r>
          </a:p>
          <a:p>
            <a:pPr>
              <a:defRPr/>
            </a:pPr>
            <a:r>
              <a:rPr lang="hu-HU" sz="2200" dirty="0"/>
              <a:t>	</a:t>
            </a:r>
            <a:r>
              <a:rPr lang="en-GB" sz="2200" dirty="0"/>
              <a:t>sand banks, side branches</a:t>
            </a:r>
            <a:r>
              <a:rPr lang="hu-HU" sz="2200" dirty="0"/>
              <a:t>, </a:t>
            </a:r>
            <a:r>
              <a:rPr lang="en-GB" sz="2200" dirty="0"/>
              <a:t>oxbows</a:t>
            </a:r>
            <a:r>
              <a:rPr lang="hu-HU" sz="2200" dirty="0"/>
              <a:t>)</a:t>
            </a:r>
            <a:r>
              <a:rPr lang="en-GB" sz="2200" dirty="0"/>
              <a:t> </a:t>
            </a:r>
            <a:endParaRPr lang="hu-HU" sz="22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DE" sz="2200" dirty="0"/>
              <a:t>700 km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free</a:t>
            </a:r>
            <a:r>
              <a:rPr lang="de-DE" sz="2200" dirty="0"/>
              <a:t> </a:t>
            </a:r>
            <a:r>
              <a:rPr lang="de-DE" sz="2200" dirty="0" err="1"/>
              <a:t>flowing</a:t>
            </a:r>
            <a:r>
              <a:rPr lang="de-DE" sz="2200" dirty="0"/>
              <a:t> </a:t>
            </a:r>
            <a:r>
              <a:rPr lang="de-DE" sz="2200" dirty="0" err="1"/>
              <a:t>rivers</a:t>
            </a:r>
            <a:endParaRPr lang="hu-HU" sz="2200" dirty="0"/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de-DE" sz="2200" dirty="0" err="1"/>
              <a:t>soon</a:t>
            </a:r>
            <a:r>
              <a:rPr lang="de-DE" sz="2200" dirty="0"/>
              <a:t>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be</a:t>
            </a:r>
            <a:r>
              <a:rPr lang="de-DE" sz="2200" dirty="0"/>
              <a:t> </a:t>
            </a:r>
            <a:r>
              <a:rPr lang="de-DE" sz="2200" dirty="0" err="1"/>
              <a:t>Europe´s</a:t>
            </a:r>
            <a:r>
              <a:rPr lang="de-DE" sz="2200" dirty="0"/>
              <a:t> </a:t>
            </a:r>
            <a:r>
              <a:rPr lang="de-DE" sz="2200" dirty="0" err="1"/>
              <a:t>largest</a:t>
            </a:r>
            <a:r>
              <a:rPr lang="de-DE" sz="2200" dirty="0"/>
              <a:t> </a:t>
            </a:r>
            <a:r>
              <a:rPr lang="de-DE" sz="2200" dirty="0" err="1"/>
              <a:t>protected</a:t>
            </a:r>
            <a:r>
              <a:rPr lang="de-DE" sz="2200" dirty="0"/>
              <a:t> </a:t>
            </a:r>
            <a:endParaRPr lang="hu-HU" sz="2200" dirty="0"/>
          </a:p>
          <a:p>
            <a:pPr>
              <a:defRPr/>
            </a:pPr>
            <a:r>
              <a:rPr lang="hu-HU" sz="2200" dirty="0"/>
              <a:t>	</a:t>
            </a:r>
            <a:r>
              <a:rPr lang="de-DE" sz="2200" dirty="0" err="1"/>
              <a:t>river</a:t>
            </a:r>
            <a:r>
              <a:rPr lang="de-DE" sz="2200" dirty="0"/>
              <a:t> </a:t>
            </a:r>
            <a:r>
              <a:rPr lang="de-DE" sz="2200" dirty="0" err="1"/>
              <a:t>area</a:t>
            </a:r>
            <a:r>
              <a:rPr lang="de-DE" sz="2200" dirty="0"/>
              <a:t> (800.000 ha)</a:t>
            </a:r>
            <a:endParaRPr lang="hu-HU" sz="2200" dirty="0"/>
          </a:p>
          <a:p>
            <a:pPr>
              <a:defRPr/>
            </a:pPr>
            <a:endParaRPr lang="hu-HU" sz="2200" dirty="0">
              <a:sym typeface="Wingdings" pitchFamily="2" charset="2"/>
            </a:endParaRPr>
          </a:p>
          <a:p>
            <a:pPr>
              <a:defRPr/>
            </a:pPr>
            <a:r>
              <a:rPr lang="hu-HU" sz="2200" b="1" dirty="0" err="1">
                <a:sym typeface="Wingdings" pitchFamily="2" charset="2"/>
              </a:rPr>
              <a:t>Problems</a:t>
            </a:r>
            <a:r>
              <a:rPr lang="hu-HU" sz="2200" b="1" dirty="0">
                <a:sym typeface="Wingdings" pitchFamily="2" charset="2"/>
              </a:rPr>
              <a:t>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200" dirty="0" err="1">
                <a:sym typeface="Wingdings" pitchFamily="2" charset="2"/>
              </a:rPr>
              <a:t>the</a:t>
            </a:r>
            <a:r>
              <a:rPr lang="hu-HU" sz="2200" dirty="0">
                <a:sym typeface="Wingdings" pitchFamily="2" charset="2"/>
              </a:rPr>
              <a:t> </a:t>
            </a:r>
            <a:r>
              <a:rPr lang="hu-HU" sz="2200" dirty="0" err="1">
                <a:sym typeface="Wingdings" pitchFamily="2" charset="2"/>
              </a:rPr>
              <a:t>impact</a:t>
            </a:r>
            <a:r>
              <a:rPr lang="hu-HU" sz="2200" dirty="0">
                <a:sym typeface="Wingdings" pitchFamily="2" charset="2"/>
              </a:rPr>
              <a:t> of </a:t>
            </a:r>
            <a:r>
              <a:rPr lang="hu-HU" sz="2200" dirty="0" err="1">
                <a:sym typeface="Wingdings" pitchFamily="2" charset="2"/>
              </a:rPr>
              <a:t>dams</a:t>
            </a:r>
            <a:r>
              <a:rPr lang="hu-HU" sz="2200" dirty="0">
                <a:sym typeface="Wingdings" pitchFamily="2" charset="2"/>
              </a:rPr>
              <a:t>,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200" dirty="0" err="1">
                <a:sym typeface="Wingdings" pitchFamily="2" charset="2"/>
              </a:rPr>
              <a:t>past</a:t>
            </a:r>
            <a:r>
              <a:rPr lang="hu-HU" sz="2200" dirty="0">
                <a:sym typeface="Wingdings" pitchFamily="2" charset="2"/>
              </a:rPr>
              <a:t> </a:t>
            </a:r>
            <a:r>
              <a:rPr lang="hu-HU" sz="2200" dirty="0" err="1">
                <a:sym typeface="Wingdings" pitchFamily="2" charset="2"/>
              </a:rPr>
              <a:t>river</a:t>
            </a:r>
            <a:r>
              <a:rPr lang="hu-HU" sz="2200" dirty="0">
                <a:sym typeface="Wingdings" pitchFamily="2" charset="2"/>
              </a:rPr>
              <a:t> </a:t>
            </a:r>
            <a:r>
              <a:rPr lang="hu-HU" sz="2200" dirty="0" err="1">
                <a:sym typeface="Wingdings" pitchFamily="2" charset="2"/>
              </a:rPr>
              <a:t>regulation</a:t>
            </a:r>
            <a:r>
              <a:rPr lang="hu-HU" sz="2200" dirty="0">
                <a:sym typeface="Wingdings" pitchFamily="2" charset="2"/>
              </a:rPr>
              <a:t> </a:t>
            </a:r>
            <a:r>
              <a:rPr lang="hu-HU" sz="2200" dirty="0" err="1">
                <a:sym typeface="Wingdings" pitchFamily="2" charset="2"/>
              </a:rPr>
              <a:t>work</a:t>
            </a:r>
            <a:r>
              <a:rPr lang="hu-HU" sz="2200" dirty="0">
                <a:sym typeface="Wingdings" pitchFamily="2" charset="2"/>
              </a:rPr>
              <a:t>,</a:t>
            </a:r>
            <a:endParaRPr lang="hu-HU" sz="2200" dirty="0">
              <a:sym typeface="Wingdings" pitchFamily="2" charset="2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hu-HU" sz="2200" dirty="0" err="1">
                <a:sym typeface="Wingdings" pitchFamily="2" charset="2"/>
              </a:rPr>
              <a:t>sediment</a:t>
            </a:r>
            <a:r>
              <a:rPr lang="hu-HU" sz="2200" dirty="0">
                <a:sym typeface="Wingdings" pitchFamily="2" charset="2"/>
              </a:rPr>
              <a:t> </a:t>
            </a:r>
            <a:r>
              <a:rPr lang="hu-HU" sz="2200" dirty="0" err="1">
                <a:sym typeface="Wingdings" pitchFamily="2" charset="2"/>
              </a:rPr>
              <a:t>imbalance</a:t>
            </a:r>
            <a:r>
              <a:rPr lang="hu-HU" sz="2200" dirty="0">
                <a:sym typeface="Wingdings" pitchFamily="2" charset="2"/>
              </a:rPr>
              <a:t> </a:t>
            </a:r>
            <a:endParaRPr lang="hu-HU" sz="2200" dirty="0"/>
          </a:p>
        </p:txBody>
      </p:sp>
      <p:sp>
        <p:nvSpPr>
          <p:cNvPr id="22536" name="Szövegdoboz 13"/>
          <p:cNvSpPr txBox="1">
            <a:spLocks noChangeArrowheads="1"/>
          </p:cNvSpPr>
          <p:nvPr/>
        </p:nvSpPr>
        <p:spPr bwMode="auto">
          <a:xfrm>
            <a:off x="914400" y="438150"/>
            <a:ext cx="8050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b="1">
                <a:solidFill>
                  <a:srgbClr val="336600"/>
                </a:solidFill>
                <a:sym typeface="Wingdings" pitchFamily="2" charset="2"/>
              </a:rPr>
              <a:t>Mura-Drava-Danube Biosphere Reserve (PA6)</a:t>
            </a:r>
            <a:endParaRPr lang="hu-HU" sz="2800" b="1">
              <a:solidFill>
                <a:srgbClr val="336600"/>
              </a:solidFill>
            </a:endParaRPr>
          </a:p>
        </p:txBody>
      </p:sp>
      <p:pic>
        <p:nvPicPr>
          <p:cNvPr id="18444" name="Picture 11" descr="D:\regional FW\Danube Strategy\photos\markol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6775" y="4189413"/>
            <a:ext cx="3017838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2" descr="D:\regional FW\Danube Strategy\photos\zatony_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6775" y="1876425"/>
            <a:ext cx="3017838" cy="199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Rectangle 42"/>
          <p:cNvSpPr>
            <a:spLocks noChangeArrowheads="1"/>
          </p:cNvSpPr>
          <p:nvPr/>
        </p:nvSpPr>
        <p:spPr bwMode="auto">
          <a:xfrm>
            <a:off x="7456488" y="6569075"/>
            <a:ext cx="1438275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4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44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44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4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4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44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698500" y="636588"/>
            <a:ext cx="57324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3300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558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églalap 1"/>
          <p:cNvSpPr>
            <a:spLocks noChangeArrowheads="1"/>
          </p:cNvSpPr>
          <p:nvPr/>
        </p:nvSpPr>
        <p:spPr bwMode="auto">
          <a:xfrm>
            <a:off x="171450" y="1290638"/>
            <a:ext cx="8145463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sz="2200" b="1" dirty="0" err="1"/>
              <a:t>Solution</a:t>
            </a:r>
            <a:r>
              <a:rPr lang="hu-HU" sz="2200" b="1" dirty="0"/>
              <a:t>: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 err="1"/>
              <a:t>restoration</a:t>
            </a:r>
            <a:endParaRPr lang="hu-HU" sz="2200" dirty="0"/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 err="1"/>
              <a:t>prevention</a:t>
            </a:r>
            <a:r>
              <a:rPr lang="hu-HU" sz="2200" dirty="0"/>
              <a:t> of </a:t>
            </a:r>
            <a:r>
              <a:rPr lang="hu-HU" sz="2200" dirty="0" err="1"/>
              <a:t>further</a:t>
            </a:r>
            <a:r>
              <a:rPr lang="hu-HU" sz="2200" dirty="0"/>
              <a:t> </a:t>
            </a:r>
            <a:r>
              <a:rPr lang="hu-HU" sz="2200" dirty="0" err="1"/>
              <a:t>damage</a:t>
            </a:r>
            <a:endParaRPr lang="hu-HU" sz="22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hu-HU" sz="2200" dirty="0" err="1"/>
              <a:t>proper</a:t>
            </a:r>
            <a:r>
              <a:rPr lang="hu-HU" sz="2200" dirty="0"/>
              <a:t> management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hu-HU" sz="2200" dirty="0"/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sz="2200" dirty="0"/>
              <a:t>5-country biosphere reserve</a:t>
            </a:r>
            <a:r>
              <a:rPr lang="hu-HU" sz="2200" dirty="0"/>
              <a:t>: 	</a:t>
            </a:r>
          </a:p>
          <a:p>
            <a:pPr marL="800100" lvl="1" indent="-342900">
              <a:buFont typeface="Courier New" pitchFamily="49" charset="0"/>
              <a:buChar char="o"/>
              <a:defRPr/>
            </a:pPr>
            <a:r>
              <a:rPr lang="hu-HU" sz="2200" dirty="0" err="1"/>
              <a:t>maintaining</a:t>
            </a:r>
            <a:r>
              <a:rPr lang="hu-HU" sz="2200" dirty="0"/>
              <a:t> </a:t>
            </a:r>
            <a:r>
              <a:rPr lang="hu-HU" sz="2200" dirty="0" err="1"/>
              <a:t>ecosystems</a:t>
            </a:r>
            <a:r>
              <a:rPr lang="hu-HU" sz="2200" dirty="0"/>
              <a:t>, </a:t>
            </a:r>
          </a:p>
          <a:p>
            <a:pPr marL="800100" lvl="1" indent="-342900">
              <a:buFont typeface="Courier New" pitchFamily="49" charset="0"/>
              <a:buChar char="o"/>
              <a:defRPr/>
            </a:pPr>
            <a:r>
              <a:rPr lang="en-US" sz="2200" dirty="0"/>
              <a:t>cluster of more than 10 single</a:t>
            </a:r>
            <a:r>
              <a:rPr lang="hu-HU" sz="2200" dirty="0"/>
              <a:t> </a:t>
            </a:r>
            <a:r>
              <a:rPr lang="hu-HU" sz="2200" dirty="0" err="1"/>
              <a:t>PAs</a:t>
            </a:r>
            <a:endParaRPr lang="hu-HU" sz="2200" dirty="0"/>
          </a:p>
          <a:p>
            <a:pPr marL="800100" lvl="1" indent="-342900">
              <a:buFont typeface="Courier New" pitchFamily="49" charset="0"/>
              <a:buChar char="o"/>
              <a:defRPr/>
            </a:pPr>
            <a:r>
              <a:rPr lang="en-US" sz="2200" dirty="0"/>
              <a:t>jointly (by 5 countries!) manage</a:t>
            </a:r>
            <a:r>
              <a:rPr lang="hu-HU" sz="2200" dirty="0"/>
              <a:t>d </a:t>
            </a:r>
            <a:r>
              <a:rPr lang="en-US" sz="2200" dirty="0"/>
              <a:t>river </a:t>
            </a:r>
            <a:endParaRPr lang="hu-HU" sz="2200" dirty="0"/>
          </a:p>
          <a:p>
            <a:pPr lvl="1">
              <a:defRPr/>
            </a:pPr>
            <a:r>
              <a:rPr lang="hu-HU" sz="2200" dirty="0"/>
              <a:t>	</a:t>
            </a:r>
            <a:r>
              <a:rPr lang="en-US" sz="2200" dirty="0"/>
              <a:t>ecosystem</a:t>
            </a:r>
            <a:r>
              <a:rPr lang="hu-HU" sz="2200" dirty="0"/>
              <a:t> </a:t>
            </a:r>
            <a:r>
              <a:rPr lang="en-US" sz="2200" dirty="0"/>
              <a:t>in a sustainable manner, </a:t>
            </a:r>
            <a:endParaRPr lang="hu-HU" sz="2200" dirty="0"/>
          </a:p>
          <a:p>
            <a:pPr marL="800100" lvl="1" indent="-342900">
              <a:buFont typeface="Courier New" pitchFamily="49" charset="0"/>
              <a:buChar char="o"/>
              <a:defRPr/>
            </a:pPr>
            <a:r>
              <a:rPr lang="en-US" sz="2200" dirty="0"/>
              <a:t>encouraging</a:t>
            </a:r>
            <a:r>
              <a:rPr lang="hu-HU" sz="2200" dirty="0"/>
              <a:t> </a:t>
            </a:r>
            <a:r>
              <a:rPr lang="hu-HU" sz="2200" dirty="0" err="1"/>
              <a:t>education</a:t>
            </a:r>
            <a:r>
              <a:rPr lang="hu-HU" sz="2200" dirty="0"/>
              <a:t>, </a:t>
            </a:r>
            <a:r>
              <a:rPr lang="hu-HU" sz="2200" dirty="0" err="1"/>
              <a:t>research</a:t>
            </a:r>
            <a:r>
              <a:rPr lang="hu-HU" sz="2200" dirty="0"/>
              <a:t> </a:t>
            </a:r>
          </a:p>
          <a:p>
            <a:pPr lvl="1">
              <a:defRPr/>
            </a:pPr>
            <a:r>
              <a:rPr lang="hu-HU" sz="2200" dirty="0"/>
              <a:t>	and </a:t>
            </a:r>
            <a:r>
              <a:rPr lang="hu-HU" sz="2200" dirty="0" err="1"/>
              <a:t>environmental</a:t>
            </a:r>
            <a:r>
              <a:rPr lang="hu-HU" sz="2200" dirty="0"/>
              <a:t> monitoring</a:t>
            </a:r>
          </a:p>
          <a:p>
            <a:pPr marL="800100" lvl="1" indent="-342900">
              <a:buFont typeface="Courier New" pitchFamily="49" charset="0"/>
              <a:buChar char="o"/>
              <a:defRPr/>
            </a:pPr>
            <a:r>
              <a:rPr lang="en-US" sz="2200" dirty="0"/>
              <a:t>encouraging </a:t>
            </a:r>
            <a:r>
              <a:rPr lang="hu-HU" sz="2200" dirty="0" err="1"/>
              <a:t>socio-</a:t>
            </a:r>
            <a:r>
              <a:rPr lang="hu-HU" sz="2200" dirty="0"/>
              <a:t> and </a:t>
            </a:r>
            <a:r>
              <a:rPr lang="en-US" sz="2200" dirty="0"/>
              <a:t>economic</a:t>
            </a:r>
            <a:endParaRPr lang="hu-HU" sz="2200" dirty="0"/>
          </a:p>
          <a:p>
            <a:pPr lvl="1">
              <a:defRPr/>
            </a:pPr>
            <a:r>
              <a:rPr lang="hu-HU" sz="2200" dirty="0"/>
              <a:t>	</a:t>
            </a:r>
            <a:r>
              <a:rPr lang="en-US" sz="2200" dirty="0"/>
              <a:t>development</a:t>
            </a:r>
            <a:endParaRPr lang="hu-HU" sz="2200" dirty="0"/>
          </a:p>
        </p:txBody>
      </p:sp>
      <p:sp>
        <p:nvSpPr>
          <p:cNvPr id="23560" name="Szövegdoboz 13"/>
          <p:cNvSpPr txBox="1">
            <a:spLocks noChangeArrowheads="1"/>
          </p:cNvSpPr>
          <p:nvPr/>
        </p:nvSpPr>
        <p:spPr bwMode="auto">
          <a:xfrm>
            <a:off x="914400" y="438150"/>
            <a:ext cx="8050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b="1">
                <a:solidFill>
                  <a:srgbClr val="336600"/>
                </a:solidFill>
                <a:sym typeface="Wingdings" pitchFamily="2" charset="2"/>
              </a:rPr>
              <a:t>Mura-Drava-Danube Biosphere Reserve (PA6)</a:t>
            </a:r>
          </a:p>
          <a:p>
            <a:endParaRPr lang="hu-HU"/>
          </a:p>
        </p:txBody>
      </p:sp>
      <p:pic>
        <p:nvPicPr>
          <p:cNvPr id="19468" name="Picture 11" descr="6_Kinderaktion an der Drau Kroatien_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53125" y="1468438"/>
            <a:ext cx="3011488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9" descr="I:\NUSA\International\Themen_Projekte\Donau-Drau-Mur_AM_TN\07 Fotos\Fotos Value_threats\Photos_engl\Little tern breeding on a gravel bank (c)Goran Safare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25" y="4398963"/>
            <a:ext cx="3011488" cy="20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3" name="Rectangle 42"/>
          <p:cNvSpPr>
            <a:spLocks noChangeArrowheads="1"/>
          </p:cNvSpPr>
          <p:nvPr/>
        </p:nvSpPr>
        <p:spPr bwMode="auto">
          <a:xfrm>
            <a:off x="7462838" y="6569075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4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4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4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4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4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4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4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4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4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4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4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4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4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4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4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4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 sz="2500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33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003300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582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24584" name="Rectangle 3"/>
          <p:cNvSpPr txBox="1">
            <a:spLocks noChangeArrowheads="1"/>
          </p:cNvSpPr>
          <p:nvPr/>
        </p:nvSpPr>
        <p:spPr bwMode="auto">
          <a:xfrm>
            <a:off x="384175" y="1408113"/>
            <a:ext cx="8497888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>
              <a:spcBef>
                <a:spcPct val="20000"/>
              </a:spcBef>
              <a:buFont typeface="Wingdings" pitchFamily="2" charset="2"/>
              <a:buNone/>
            </a:pPr>
            <a:endParaRPr lang="en-GB" sz="2800" i="1">
              <a:cs typeface="Arial" pitchFamily="34" charset="0"/>
            </a:endParaRPr>
          </a:p>
        </p:txBody>
      </p:sp>
      <p:grpSp>
        <p:nvGrpSpPr>
          <p:cNvPr id="24585" name="Group 72"/>
          <p:cNvGrpSpPr>
            <a:grpSpLocks/>
          </p:cNvGrpSpPr>
          <p:nvPr/>
        </p:nvGrpSpPr>
        <p:grpSpPr bwMode="auto">
          <a:xfrm>
            <a:off x="1490663" y="1370013"/>
            <a:ext cx="6353175" cy="4992687"/>
            <a:chOff x="1643042" y="714356"/>
            <a:chExt cx="6352857" cy="4992688"/>
          </a:xfrm>
        </p:grpSpPr>
        <p:sp>
          <p:nvSpPr>
            <p:cNvPr id="24588" name="Text Box 3"/>
            <p:cNvSpPr txBox="1">
              <a:spLocks noChangeArrowheads="1"/>
            </p:cNvSpPr>
            <p:nvPr/>
          </p:nvSpPr>
          <p:spPr bwMode="auto">
            <a:xfrm>
              <a:off x="4492287" y="714356"/>
              <a:ext cx="419735" cy="4992688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3F3151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hu-HU" sz="1800" b="1">
                  <a:cs typeface="Arial" pitchFamily="34" charset="0"/>
                </a:rPr>
                <a:t>MDD </a:t>
              </a:r>
            </a:p>
            <a:p>
              <a:pPr algn="ctr" defTabSz="914400">
                <a:spcAft>
                  <a:spcPts val="1000"/>
                </a:spcAft>
              </a:pPr>
              <a:r>
                <a:rPr lang="hu-HU" sz="1800" b="1">
                  <a:cs typeface="Arial" pitchFamily="34" charset="0"/>
                </a:rPr>
                <a:t>B              IOSPHE</a:t>
              </a:r>
            </a:p>
            <a:p>
              <a:pPr algn="ctr" defTabSz="914400">
                <a:spcAft>
                  <a:spcPts val="1000"/>
                </a:spcAft>
              </a:pPr>
              <a:r>
                <a:rPr lang="hu-HU" sz="1800" b="1">
                  <a:cs typeface="Arial" pitchFamily="34" charset="0"/>
                </a:rPr>
                <a:t>RESERVE</a:t>
              </a:r>
              <a:endParaRPr lang="en-US" sz="1800" b="1">
                <a:cs typeface="Arial" pitchFamily="34" charset="0"/>
              </a:endParaRPr>
            </a:p>
          </p:txBody>
        </p:sp>
        <p:sp>
          <p:nvSpPr>
            <p:cNvPr id="24589" name="Text Box 4"/>
            <p:cNvSpPr txBox="1">
              <a:spLocks noChangeArrowheads="1"/>
            </p:cNvSpPr>
            <p:nvPr/>
          </p:nvSpPr>
          <p:spPr bwMode="auto">
            <a:xfrm>
              <a:off x="1643042" y="1120784"/>
              <a:ext cx="1227455" cy="531532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35001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1a 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 Navigation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590" name="Text Box 5"/>
            <p:cNvSpPr txBox="1">
              <a:spLocks noChangeArrowheads="1"/>
            </p:cNvSpPr>
            <p:nvPr/>
          </p:nvSpPr>
          <p:spPr bwMode="auto">
            <a:xfrm>
              <a:off x="1643042" y="2061284"/>
              <a:ext cx="1227455" cy="552488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2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Energy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591" name="Text Box 6"/>
            <p:cNvSpPr txBox="1">
              <a:spLocks noChangeArrowheads="1"/>
            </p:cNvSpPr>
            <p:nvPr/>
          </p:nvSpPr>
          <p:spPr bwMode="auto">
            <a:xfrm>
              <a:off x="1643042" y="2905892"/>
              <a:ext cx="1227455" cy="610277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3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Tourism </a:t>
              </a:r>
            </a:p>
            <a:p>
              <a:pPr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defTabSz="914400"/>
              <a:endParaRPr lang="en-US" sz="1800">
                <a:cs typeface="Arial" pitchFamily="34" charset="0"/>
              </a:endParaRPr>
            </a:p>
          </p:txBody>
        </p:sp>
        <p:sp>
          <p:nvSpPr>
            <p:cNvPr id="24592" name="Text Box 7"/>
            <p:cNvSpPr txBox="1">
              <a:spLocks noChangeArrowheads="1"/>
            </p:cNvSpPr>
            <p:nvPr/>
          </p:nvSpPr>
          <p:spPr bwMode="auto">
            <a:xfrm>
              <a:off x="1643042" y="3790508"/>
              <a:ext cx="1227455" cy="514385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4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Water quality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593" name="Text Box 8"/>
            <p:cNvSpPr txBox="1">
              <a:spLocks noChangeArrowheads="1"/>
            </p:cNvSpPr>
            <p:nvPr/>
          </p:nvSpPr>
          <p:spPr bwMode="auto">
            <a:xfrm>
              <a:off x="1643042" y="4576692"/>
              <a:ext cx="1227455" cy="648380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5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Environmental risk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594" name="Text Box 9"/>
            <p:cNvSpPr txBox="1">
              <a:spLocks noChangeArrowheads="1"/>
            </p:cNvSpPr>
            <p:nvPr/>
          </p:nvSpPr>
          <p:spPr bwMode="auto">
            <a:xfrm>
              <a:off x="6604297" y="1136362"/>
              <a:ext cx="1325245" cy="521371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6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Biodiversity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595" name="Text Box 10"/>
            <p:cNvSpPr txBox="1">
              <a:spLocks noChangeArrowheads="1"/>
            </p:cNvSpPr>
            <p:nvPr/>
          </p:nvSpPr>
          <p:spPr bwMode="auto">
            <a:xfrm>
              <a:off x="6604297" y="1953008"/>
              <a:ext cx="1325245" cy="521371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7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Research 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596" name="Text Box 11"/>
            <p:cNvSpPr txBox="1">
              <a:spLocks noChangeArrowheads="1"/>
            </p:cNvSpPr>
            <p:nvPr/>
          </p:nvSpPr>
          <p:spPr bwMode="auto">
            <a:xfrm>
              <a:off x="6604297" y="2860929"/>
              <a:ext cx="1325245" cy="596941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8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Competitiveness 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597" name="Text Box 13"/>
            <p:cNvSpPr txBox="1">
              <a:spLocks noChangeArrowheads="1"/>
            </p:cNvSpPr>
            <p:nvPr/>
          </p:nvSpPr>
          <p:spPr bwMode="auto">
            <a:xfrm>
              <a:off x="6604297" y="3790508"/>
              <a:ext cx="1325245" cy="488984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9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People and skills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24598" name="Text Box 14"/>
            <p:cNvSpPr txBox="1">
              <a:spLocks noChangeArrowheads="1"/>
            </p:cNvSpPr>
            <p:nvPr/>
          </p:nvSpPr>
          <p:spPr bwMode="auto">
            <a:xfrm>
              <a:off x="6670654" y="4620192"/>
              <a:ext cx="1325245" cy="648380"/>
            </a:xfrm>
            <a:prstGeom prst="rect">
              <a:avLst/>
            </a:prstGeom>
            <a:gradFill rotWithShape="0">
              <a:gsLst>
                <a:gs pos="0">
                  <a:srgbClr val="DDEBCF"/>
                </a:gs>
                <a:gs pos="42999">
                  <a:srgbClr val="9CB86E"/>
                </a:gs>
                <a:gs pos="100000">
                  <a:srgbClr val="156B13"/>
                </a:gs>
              </a:gsLst>
              <a:lin ang="18900000"/>
            </a:gradFill>
            <a:ln w="12700">
              <a:solidFill>
                <a:srgbClr val="92CDDC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205867">
                  <a:alpha val="50000"/>
                </a:srgbClr>
              </a:outerShdw>
            </a:effectLst>
          </p:spPr>
          <p:txBody>
            <a:bodyPr/>
            <a:lstStyle/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PA 10</a:t>
              </a:r>
            </a:p>
            <a:p>
              <a:pPr algn="ctr" defTabSz="914400"/>
              <a:r>
                <a:rPr lang="en-US" sz="1200" b="1">
                  <a:latin typeface="Times New Roman" pitchFamily="18" charset="0"/>
                  <a:cs typeface="Arial" pitchFamily="34" charset="0"/>
                </a:rPr>
                <a:t>Institutional capacity</a:t>
              </a: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  <a:p>
              <a:pPr algn="ctr" defTabSz="914400"/>
              <a:endParaRPr lang="en-US" sz="1200" b="1">
                <a:latin typeface="Times New Roman" pitchFamily="18" charset="0"/>
                <a:cs typeface="Arial" pitchFamily="34" charset="0"/>
              </a:endParaRPr>
            </a:p>
          </p:txBody>
        </p:sp>
        <p:cxnSp>
          <p:nvCxnSpPr>
            <p:cNvPr id="24599" name="AutoShape 15"/>
            <p:cNvCxnSpPr>
              <a:cxnSpLocks noChangeShapeType="1"/>
            </p:cNvCxnSpPr>
            <p:nvPr/>
          </p:nvCxnSpPr>
          <p:spPr bwMode="auto">
            <a:xfrm>
              <a:off x="2933997" y="1433226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600" name="Text Box 16"/>
            <p:cNvSpPr txBox="1">
              <a:spLocks noChangeArrowheads="1"/>
            </p:cNvSpPr>
            <p:nvPr/>
          </p:nvSpPr>
          <p:spPr bwMode="auto">
            <a:xfrm>
              <a:off x="3024167" y="1120784"/>
              <a:ext cx="135763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Habitat alteration</a:t>
              </a:r>
              <a:endParaRPr lang="en-US" sz="1800">
                <a:cs typeface="Arial" pitchFamily="34" charset="0"/>
              </a:endParaRPr>
            </a:p>
          </p:txBody>
        </p:sp>
        <p:cxnSp>
          <p:nvCxnSpPr>
            <p:cNvPr id="24601" name="AutoShape 17"/>
            <p:cNvCxnSpPr>
              <a:cxnSpLocks noChangeShapeType="1"/>
            </p:cNvCxnSpPr>
            <p:nvPr/>
          </p:nvCxnSpPr>
          <p:spPr bwMode="auto">
            <a:xfrm>
              <a:off x="2933997" y="231911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2" name="AutoShape 18"/>
            <p:cNvCxnSpPr>
              <a:cxnSpLocks noChangeShapeType="1"/>
            </p:cNvCxnSpPr>
            <p:nvPr/>
          </p:nvCxnSpPr>
          <p:spPr bwMode="auto">
            <a:xfrm>
              <a:off x="2933997" y="3133873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3" name="AutoShape 19"/>
            <p:cNvCxnSpPr>
              <a:cxnSpLocks noChangeShapeType="1"/>
            </p:cNvCxnSpPr>
            <p:nvPr/>
          </p:nvCxnSpPr>
          <p:spPr bwMode="auto">
            <a:xfrm>
              <a:off x="2972097" y="4071197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4" name="AutoShape 20"/>
            <p:cNvCxnSpPr>
              <a:cxnSpLocks noChangeShapeType="1"/>
            </p:cNvCxnSpPr>
            <p:nvPr/>
          </p:nvCxnSpPr>
          <p:spPr bwMode="auto">
            <a:xfrm>
              <a:off x="2933997" y="5032654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5" name="AutoShape 21"/>
            <p:cNvCxnSpPr>
              <a:cxnSpLocks noChangeShapeType="1"/>
            </p:cNvCxnSpPr>
            <p:nvPr/>
          </p:nvCxnSpPr>
          <p:spPr bwMode="auto">
            <a:xfrm>
              <a:off x="4999652" y="1427865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6" name="AutoShape 22"/>
            <p:cNvCxnSpPr>
              <a:cxnSpLocks noChangeShapeType="1"/>
            </p:cNvCxnSpPr>
            <p:nvPr/>
          </p:nvCxnSpPr>
          <p:spPr bwMode="auto">
            <a:xfrm>
              <a:off x="4994254" y="2337528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7" name="AutoShape 23"/>
            <p:cNvCxnSpPr>
              <a:cxnSpLocks noChangeShapeType="1"/>
            </p:cNvCxnSpPr>
            <p:nvPr/>
          </p:nvCxnSpPr>
          <p:spPr bwMode="auto">
            <a:xfrm>
              <a:off x="4999652" y="3148438"/>
              <a:ext cx="1520190" cy="635"/>
            </a:xfrm>
            <a:prstGeom prst="straightConnector1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8" name="AutoShape 24"/>
            <p:cNvCxnSpPr>
              <a:cxnSpLocks noChangeShapeType="1"/>
            </p:cNvCxnSpPr>
            <p:nvPr/>
          </p:nvCxnSpPr>
          <p:spPr bwMode="auto">
            <a:xfrm>
              <a:off x="4999652" y="407183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24609" name="AutoShape 25"/>
            <p:cNvCxnSpPr>
              <a:cxnSpLocks noChangeShapeType="1"/>
            </p:cNvCxnSpPr>
            <p:nvPr/>
          </p:nvCxnSpPr>
          <p:spPr bwMode="auto">
            <a:xfrm>
              <a:off x="4999652" y="5017982"/>
              <a:ext cx="1520190" cy="63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24610" name="Text Box 28"/>
            <p:cNvSpPr txBox="1">
              <a:spLocks noChangeArrowheads="1"/>
            </p:cNvSpPr>
            <p:nvPr/>
          </p:nvSpPr>
          <p:spPr bwMode="auto">
            <a:xfrm>
              <a:off x="2888753" y="3733354"/>
              <a:ext cx="1603533" cy="2698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hu-HU" sz="1200" i="1">
                  <a:latin typeface="Times New Roman" pitchFamily="18" charset="0"/>
                  <a:cs typeface="Arial" pitchFamily="34" charset="0"/>
                </a:rPr>
                <a:t>Floodplain restoration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1" name="Text Box 29"/>
            <p:cNvSpPr txBox="1">
              <a:spLocks noChangeArrowheads="1"/>
            </p:cNvSpPr>
            <p:nvPr/>
          </p:nvSpPr>
          <p:spPr bwMode="auto">
            <a:xfrm>
              <a:off x="3024167" y="2728715"/>
              <a:ext cx="1290320" cy="27878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Eco-tourism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2" name="Text Box 30"/>
            <p:cNvSpPr txBox="1">
              <a:spLocks noChangeArrowheads="1"/>
            </p:cNvSpPr>
            <p:nvPr/>
          </p:nvSpPr>
          <p:spPr bwMode="auto">
            <a:xfrm>
              <a:off x="2933997" y="1921574"/>
              <a:ext cx="1520190" cy="292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Continuity disruption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3" name="Text Box 31"/>
            <p:cNvSpPr txBox="1">
              <a:spLocks noChangeArrowheads="1"/>
            </p:cNvSpPr>
            <p:nvPr/>
          </p:nvSpPr>
          <p:spPr bwMode="auto">
            <a:xfrm>
              <a:off x="2933997" y="4651627"/>
              <a:ext cx="1520190" cy="2927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Flood protection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4" name="Text Box 32"/>
            <p:cNvSpPr txBox="1">
              <a:spLocks noChangeArrowheads="1"/>
            </p:cNvSpPr>
            <p:nvPr/>
          </p:nvSpPr>
          <p:spPr bwMode="auto">
            <a:xfrm>
              <a:off x="4999652" y="1057280"/>
              <a:ext cx="1520190" cy="2921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Genetic pool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5" name="Text Box 33"/>
            <p:cNvSpPr txBox="1">
              <a:spLocks noChangeArrowheads="1"/>
            </p:cNvSpPr>
            <p:nvPr/>
          </p:nvSpPr>
          <p:spPr bwMode="auto">
            <a:xfrm>
              <a:off x="4946629" y="1965462"/>
              <a:ext cx="1626235" cy="28831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Key habitats + species 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6" name="Text Box 34"/>
            <p:cNvSpPr txBox="1">
              <a:spLocks noChangeArrowheads="1"/>
            </p:cNvSpPr>
            <p:nvPr/>
          </p:nvSpPr>
          <p:spPr bwMode="auto">
            <a:xfrm>
              <a:off x="4999652" y="2819337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Small eco-business</a:t>
              </a:r>
              <a:endParaRPr lang="en-US" sz="1800">
                <a:solidFill>
                  <a:srgbClr val="FF0000"/>
                </a:solidFill>
                <a:cs typeface="Arial" pitchFamily="34" charset="0"/>
              </a:endParaRPr>
            </a:p>
          </p:txBody>
        </p:sp>
        <p:sp>
          <p:nvSpPr>
            <p:cNvPr id="24617" name="Text Box 35"/>
            <p:cNvSpPr txBox="1">
              <a:spLocks noChangeArrowheads="1"/>
            </p:cNvSpPr>
            <p:nvPr/>
          </p:nvSpPr>
          <p:spPr bwMode="auto">
            <a:xfrm>
              <a:off x="5047277" y="3704777"/>
              <a:ext cx="1520190" cy="29847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Ecological education</a:t>
              </a:r>
              <a:endParaRPr lang="en-US" sz="1800">
                <a:cs typeface="Arial" pitchFamily="34" charset="0"/>
              </a:endParaRPr>
            </a:p>
          </p:txBody>
        </p:sp>
        <p:sp>
          <p:nvSpPr>
            <p:cNvPr id="24618" name="Text Box 36"/>
            <p:cNvSpPr txBox="1">
              <a:spLocks noChangeArrowheads="1"/>
            </p:cNvSpPr>
            <p:nvPr/>
          </p:nvSpPr>
          <p:spPr bwMode="auto">
            <a:xfrm>
              <a:off x="4994254" y="4704247"/>
              <a:ext cx="1520190" cy="228616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defTabSz="914400">
                <a:spcAft>
                  <a:spcPts val="1000"/>
                </a:spcAft>
              </a:pPr>
              <a:r>
                <a:rPr lang="en-US" sz="1200" i="1">
                  <a:latin typeface="Times New Roman" pitchFamily="18" charset="0"/>
                  <a:cs typeface="Arial" pitchFamily="34" charset="0"/>
                </a:rPr>
                <a:t>Law enforcement</a:t>
              </a:r>
              <a:endParaRPr lang="en-US" sz="1800">
                <a:cs typeface="Arial" pitchFamily="34" charset="0"/>
              </a:endParaRPr>
            </a:p>
          </p:txBody>
        </p:sp>
      </p:grpSp>
      <p:sp>
        <p:nvSpPr>
          <p:cNvPr id="24586" name="Rectangle 42"/>
          <p:cNvSpPr>
            <a:spLocks noChangeArrowheads="1"/>
          </p:cNvSpPr>
          <p:nvPr/>
        </p:nvSpPr>
        <p:spPr bwMode="auto">
          <a:xfrm>
            <a:off x="7462838" y="656113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sp>
        <p:nvSpPr>
          <p:cNvPr id="24587" name="Szövegdoboz 13"/>
          <p:cNvSpPr txBox="1">
            <a:spLocks noChangeArrowheads="1"/>
          </p:cNvSpPr>
          <p:nvPr/>
        </p:nvSpPr>
        <p:spPr bwMode="auto">
          <a:xfrm>
            <a:off x="914400" y="438150"/>
            <a:ext cx="80502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b="1">
                <a:solidFill>
                  <a:srgbClr val="336600"/>
                </a:solidFill>
                <a:sym typeface="Wingdings" pitchFamily="2" charset="2"/>
              </a:rPr>
              <a:t>Mura-Drava Danube Biosphere Reserve (PA6)</a:t>
            </a:r>
          </a:p>
          <a:p>
            <a:endParaRPr lang="hu-HU">
              <a:solidFill>
                <a:srgbClr val="33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9" descr="https://lh3.googleusercontent.com/-spEk-fF9Svw/UJFAA1_3wgI/AAAAAAAAFD8/1LV0ugqmxQE/s641/IMG_0177_b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0738" y="317500"/>
            <a:ext cx="79248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0" y="0"/>
            <a:ext cx="8001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938" y="0"/>
            <a:ext cx="107951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5000" y="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5000" y="6667500"/>
            <a:ext cx="8509000" cy="1905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sp>
        <p:nvSpPr>
          <p:cNvPr id="16" name="Rectangle 15"/>
          <p:cNvSpPr/>
          <p:nvPr/>
        </p:nvSpPr>
        <p:spPr>
          <a:xfrm flipH="1">
            <a:off x="8978900" y="0"/>
            <a:ext cx="21113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25608" name="Picture 13" descr="master pand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itle 1"/>
          <p:cNvSpPr txBox="1">
            <a:spLocks/>
          </p:cNvSpPr>
          <p:nvPr/>
        </p:nvSpPr>
        <p:spPr bwMode="auto">
          <a:xfrm>
            <a:off x="1082675" y="6311900"/>
            <a:ext cx="21621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1000">
                <a:solidFill>
                  <a:schemeClr val="bg1"/>
                </a:solidFill>
              </a:rPr>
              <a:t>Presentation to Company Name</a:t>
            </a:r>
            <a:endParaRPr lang="en-IE" sz="1000">
              <a:solidFill>
                <a:schemeClr val="bg1"/>
              </a:solidFill>
            </a:endParaRPr>
          </a:p>
        </p:txBody>
      </p:sp>
      <p:sp>
        <p:nvSpPr>
          <p:cNvPr id="25610" name="Rectangle 4"/>
          <p:cNvSpPr>
            <a:spLocks noChangeArrowheads="1"/>
          </p:cNvSpPr>
          <p:nvPr/>
        </p:nvSpPr>
        <p:spPr bwMode="auto">
          <a:xfrm>
            <a:off x="5357813" y="1555750"/>
            <a:ext cx="3155950" cy="2571750"/>
          </a:xfrm>
          <a:prstGeom prst="rect">
            <a:avLst/>
          </a:prstGeom>
          <a:solidFill>
            <a:srgbClr val="2D591F">
              <a:alpha val="41176"/>
            </a:srgbClr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25611" name="Title 1"/>
          <p:cNvSpPr txBox="1">
            <a:spLocks/>
          </p:cNvSpPr>
          <p:nvPr/>
        </p:nvSpPr>
        <p:spPr bwMode="auto">
          <a:xfrm>
            <a:off x="5411788" y="1600200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10000">
                <a:solidFill>
                  <a:srgbClr val="F3F2E9"/>
                </a:solidFill>
              </a:rPr>
              <a:t>3</a:t>
            </a:r>
            <a:endParaRPr lang="en-IE" sz="10000">
              <a:solidFill>
                <a:srgbClr val="F3F2E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357813" y="1557338"/>
            <a:ext cx="3155950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3" name="Title 1"/>
          <p:cNvSpPr txBox="1">
            <a:spLocks/>
          </p:cNvSpPr>
          <p:nvPr/>
        </p:nvSpPr>
        <p:spPr bwMode="auto">
          <a:xfrm>
            <a:off x="5449888" y="2657475"/>
            <a:ext cx="315912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 sz="3000">
                <a:solidFill>
                  <a:srgbClr val="F3F2E9"/>
                </a:solidFill>
              </a:rPr>
              <a:t>Conclusion</a:t>
            </a:r>
            <a:endParaRPr lang="en-IE" sz="3000">
              <a:solidFill>
                <a:srgbClr val="F3F2E9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954088" y="6264275"/>
            <a:ext cx="7705725" cy="1588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15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Conclusion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0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hu-HU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26632" name="Rectangle 3"/>
          <p:cNvSpPr txBox="1">
            <a:spLocks noChangeArrowheads="1"/>
          </p:cNvSpPr>
          <p:nvPr/>
        </p:nvSpPr>
        <p:spPr bwMode="auto">
          <a:xfrm>
            <a:off x="384175" y="1474788"/>
            <a:ext cx="86455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66700">
              <a:spcBef>
                <a:spcPct val="20000"/>
              </a:spcBef>
              <a:buFont typeface="Wingdings" pitchFamily="2" charset="2"/>
              <a:buNone/>
            </a:pPr>
            <a:r>
              <a:rPr lang="hu-HU" sz="2200">
                <a:cs typeface="Arial" pitchFamily="34" charset="0"/>
              </a:rPr>
              <a:t>Biodiversity conservation needs </a:t>
            </a:r>
            <a:r>
              <a:rPr lang="hu-HU" sz="2200" b="1">
                <a:cs typeface="Arial" pitchFamily="34" charset="0"/>
              </a:rPr>
              <a:t>cooperation of  multiple sectors </a:t>
            </a:r>
            <a:r>
              <a:rPr lang="hu-HU" sz="2200">
                <a:cs typeface="Arial" pitchFamily="34" charset="0"/>
              </a:rPr>
              <a:t>in order to be effective. </a:t>
            </a:r>
          </a:p>
          <a:p>
            <a:pPr marL="266700">
              <a:spcBef>
                <a:spcPct val="20000"/>
              </a:spcBef>
              <a:buFont typeface="Wingdings" pitchFamily="2" charset="2"/>
              <a:buNone/>
            </a:pPr>
            <a:r>
              <a:rPr lang="hu-HU" sz="2200">
                <a:cs typeface="Arial" pitchFamily="34" charset="0"/>
              </a:rPr>
              <a:t>The EUSDR is providing a promising structure for fostering such cooperation and integration. </a:t>
            </a:r>
            <a:endParaRPr lang="en-GB" sz="2200">
              <a:cs typeface="Arial" pitchFamily="34" charset="0"/>
            </a:endParaRPr>
          </a:p>
        </p:txBody>
      </p:sp>
      <p:pic>
        <p:nvPicPr>
          <p:cNvPr id="26633" name="Picture 12" descr="N:\2004\Naygkörű, gazdafórum\keselyu-re (O)\2004_04_01 - VTT gazdak+apaj\tarozos6oldal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1088" y="3516313"/>
            <a:ext cx="3935412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3" descr="N:\2004\Naygkörű, gazdafórum\keselyu-re (O)\2004_04_01 - VTT gazdak+apaj\187_877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7225" y="3516313"/>
            <a:ext cx="3914775" cy="293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5" name="Rectangle 42"/>
          <p:cNvSpPr>
            <a:spLocks noChangeArrowheads="1"/>
          </p:cNvSpPr>
          <p:nvPr/>
        </p:nvSpPr>
        <p:spPr bwMode="auto">
          <a:xfrm>
            <a:off x="7462838" y="6621463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1828800" y="1228725"/>
            <a:ext cx="6011863" cy="106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GB" sz="4500">
                <a:solidFill>
                  <a:srgbClr val="FF6600"/>
                </a:solidFill>
              </a:rPr>
              <a:t>Thank you</a:t>
            </a:r>
            <a:r>
              <a:rPr lang="hu-HU" sz="4500">
                <a:solidFill>
                  <a:srgbClr val="FF6600"/>
                </a:solidFill>
              </a:rPr>
              <a:t>!</a:t>
            </a:r>
            <a:endParaRPr lang="en-IE" sz="4500">
              <a:solidFill>
                <a:srgbClr val="FF66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912938" y="2316163"/>
            <a:ext cx="6415087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2938" y="2867025"/>
            <a:ext cx="6415087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53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1912938" y="2322513"/>
            <a:ext cx="7231062" cy="280987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IE" sz="2400" smtClean="0">
                <a:hlinkClick r:id="rId3"/>
              </a:rPr>
              <a:t>www.panda.org</a:t>
            </a:r>
            <a:endParaRPr lang="hu-HU" sz="2400" smtClean="0"/>
          </a:p>
          <a:p>
            <a:pPr eaLnBrk="1" hangingPunct="1">
              <a:buFont typeface="Arial" pitchFamily="34" charset="0"/>
              <a:buNone/>
            </a:pPr>
            <a:endParaRPr lang="hu-HU" sz="2200" smtClean="0"/>
          </a:p>
          <a:p>
            <a:pPr eaLnBrk="1" hangingPunct="1">
              <a:buFont typeface="Arial" pitchFamily="34" charset="0"/>
              <a:buNone/>
            </a:pPr>
            <a:r>
              <a:rPr lang="hu-HU" sz="2200" smtClean="0"/>
              <a:t>Further information:</a:t>
            </a:r>
          </a:p>
          <a:p>
            <a:pPr eaLnBrk="1" hangingPunct="1">
              <a:buFont typeface="Arial" pitchFamily="34" charset="0"/>
              <a:buNone/>
            </a:pPr>
            <a:r>
              <a:rPr lang="hu-HU" sz="2200" smtClean="0"/>
              <a:t>Sturgeons: </a:t>
            </a:r>
            <a:r>
              <a:rPr lang="hu-HU" sz="2200" smtClean="0">
                <a:solidFill>
                  <a:srgbClr val="0033CC"/>
                </a:solidFill>
                <a:hlinkClick r:id="rId4"/>
              </a:rPr>
              <a:t>jutta.jahrl@wwf.at</a:t>
            </a:r>
            <a:r>
              <a:rPr lang="hu-HU" sz="2200" smtClean="0">
                <a:solidFill>
                  <a:srgbClr val="0033CC"/>
                </a:solidFill>
              </a:rPr>
              <a:t> </a:t>
            </a:r>
            <a:r>
              <a:rPr lang="hu-HU" sz="2200" smtClean="0"/>
              <a:t>,</a:t>
            </a:r>
            <a:r>
              <a:rPr lang="hu-HU" sz="2200" smtClean="0">
                <a:solidFill>
                  <a:srgbClr val="0033CC"/>
                </a:solidFill>
              </a:rPr>
              <a:t> smihov@wwfdcp.bg</a:t>
            </a:r>
          </a:p>
          <a:p>
            <a:pPr eaLnBrk="1" hangingPunct="1">
              <a:buFont typeface="Arial" pitchFamily="34" charset="0"/>
              <a:buNone/>
            </a:pPr>
            <a:r>
              <a:rPr lang="hu-HU" sz="2200" smtClean="0"/>
              <a:t>ACC Corridor, RAMSAR SKAT: </a:t>
            </a:r>
            <a:r>
              <a:rPr lang="hu-HU" sz="2200" smtClean="0">
                <a:solidFill>
                  <a:srgbClr val="0033CC"/>
                </a:solidFill>
              </a:rPr>
              <a:t>gerhard.egger@wwf.at</a:t>
            </a:r>
          </a:p>
          <a:p>
            <a:pPr eaLnBrk="1" hangingPunct="1">
              <a:buFont typeface="Arial" pitchFamily="34" charset="0"/>
              <a:buNone/>
            </a:pPr>
            <a:r>
              <a:rPr lang="hu-HU" sz="2200" smtClean="0"/>
              <a:t>MDD Biosphere Reserve: </a:t>
            </a:r>
            <a:r>
              <a:rPr lang="hu-HU" sz="2200" smtClean="0">
                <a:solidFill>
                  <a:srgbClr val="0033CC"/>
                </a:solidFill>
              </a:rPr>
              <a:t>arno.mohl@wwf.at</a:t>
            </a:r>
            <a:endParaRPr lang="en-IE" sz="2200" smtClean="0">
              <a:solidFill>
                <a:srgbClr val="0033CC"/>
              </a:solidFill>
            </a:endParaRPr>
          </a:p>
        </p:txBody>
      </p:sp>
      <p:pic>
        <p:nvPicPr>
          <p:cNvPr id="27654" name="Picture 7" descr="master panda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itle 1"/>
          <p:cNvSpPr txBox="1">
            <a:spLocks/>
          </p:cNvSpPr>
          <p:nvPr/>
        </p:nvSpPr>
        <p:spPr bwMode="auto">
          <a:xfrm>
            <a:off x="5029200" y="257175"/>
            <a:ext cx="38735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>
                <a:solidFill>
                  <a:srgbClr val="FF6600"/>
                </a:solidFill>
              </a:rPr>
              <a:t>Biodiversity integration </a:t>
            </a:r>
          </a:p>
          <a:p>
            <a:r>
              <a:rPr lang="hu-HU" sz="2800">
                <a:solidFill>
                  <a:srgbClr val="FF6600"/>
                </a:solidFill>
              </a:rPr>
              <a:t>under the EUSDR</a:t>
            </a:r>
          </a:p>
        </p:txBody>
      </p:sp>
      <p:sp>
        <p:nvSpPr>
          <p:cNvPr id="14" name="Rectangle 13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pic>
        <p:nvPicPr>
          <p:cNvPr id="27657" name="Kép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27238" y="4868863"/>
            <a:ext cx="2460625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Why Sturgeon conservation?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23875" y="1517650"/>
            <a:ext cx="82200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6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3"/>
          <p:cNvSpPr txBox="1">
            <a:spLocks noChangeArrowheads="1"/>
          </p:cNvSpPr>
          <p:nvPr/>
        </p:nvSpPr>
        <p:spPr bwMode="auto">
          <a:xfrm>
            <a:off x="171450" y="1655763"/>
            <a:ext cx="8072438" cy="48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spcBef>
                <a:spcPts val="1000"/>
              </a:spcBef>
              <a:spcAft>
                <a:spcPts val="1000"/>
              </a:spcAft>
            </a:pPr>
            <a:r>
              <a:rPr lang="hu-HU" sz="2200" b="1">
                <a:cs typeface="Arial" pitchFamily="34" charset="0"/>
              </a:rPr>
              <a:t>I</a:t>
            </a:r>
            <a:r>
              <a:rPr lang="en-US" sz="2200" b="1">
                <a:cs typeface="Arial" pitchFamily="34" charset="0"/>
              </a:rPr>
              <a:t>ndicators </a:t>
            </a:r>
            <a:r>
              <a:rPr lang="en-US" sz="2200">
                <a:cs typeface="Arial" pitchFamily="34" charset="0"/>
              </a:rPr>
              <a:t>of “</a:t>
            </a:r>
            <a:r>
              <a:rPr lang="hu-HU" sz="2200">
                <a:cs typeface="Arial" pitchFamily="34" charset="0"/>
              </a:rPr>
              <a:t>healthy” river ecosystem</a:t>
            </a:r>
            <a:r>
              <a:rPr lang="en-US" sz="2200">
                <a:cs typeface="Arial" pitchFamily="34" charset="0"/>
              </a:rPr>
              <a:t> </a:t>
            </a:r>
            <a:endParaRPr lang="hu-HU" sz="2200">
              <a:cs typeface="Arial" pitchFamily="34" charset="0"/>
            </a:endParaRPr>
          </a:p>
          <a:p>
            <a:pPr marL="257175" indent="4763"/>
            <a:endParaRPr lang="hu-HU" sz="2200" b="1">
              <a:cs typeface="Arial" pitchFamily="34" charset="0"/>
            </a:endParaRPr>
          </a:p>
          <a:p>
            <a:pPr marL="257175" indent="4763"/>
            <a:r>
              <a:rPr lang="en-US" sz="2200" b="1">
                <a:cs typeface="Arial" pitchFamily="34" charset="0"/>
              </a:rPr>
              <a:t>Unique value for EU biodiversity</a:t>
            </a:r>
            <a:r>
              <a:rPr lang="hu-HU" sz="2200" b="1">
                <a:cs typeface="Arial" pitchFamily="34" charset="0"/>
              </a:rPr>
              <a:t>:</a:t>
            </a:r>
            <a:r>
              <a:rPr lang="en-US" sz="2200" b="1">
                <a:cs typeface="Arial" pitchFamily="34" charset="0"/>
              </a:rPr>
              <a:t> </a:t>
            </a:r>
            <a:r>
              <a:rPr lang="en-US" sz="2200">
                <a:cs typeface="Arial" pitchFamily="34" charset="0"/>
              </a:rPr>
              <a:t> </a:t>
            </a:r>
            <a:endParaRPr lang="hu-HU" sz="2200">
              <a:cs typeface="Arial" pitchFamily="34" charset="0"/>
            </a:endParaRPr>
          </a:p>
          <a:p>
            <a:pPr marL="257175" indent="4763"/>
            <a:r>
              <a:rPr lang="en-US" sz="2200">
                <a:cs typeface="Arial" pitchFamily="34" charset="0"/>
              </a:rPr>
              <a:t>6 native species in Danube basin: 1 extinct, 1 near extinction, 3  critically endangered, 1 vulnerable (IUCN)</a:t>
            </a:r>
          </a:p>
          <a:p>
            <a:pPr marL="257175" indent="4763"/>
            <a:endParaRPr lang="hu-HU" sz="2200" b="1">
              <a:cs typeface="Arial" pitchFamily="34" charset="0"/>
            </a:endParaRPr>
          </a:p>
          <a:p>
            <a:pPr marL="257175" indent="4763"/>
            <a:r>
              <a:rPr lang="en-US" sz="2200" b="1">
                <a:cs typeface="Arial" pitchFamily="34" charset="0"/>
              </a:rPr>
              <a:t>High scientific value</a:t>
            </a:r>
            <a:r>
              <a:rPr lang="hu-HU" sz="2200" b="1">
                <a:cs typeface="Arial" pitchFamily="34" charset="0"/>
              </a:rPr>
              <a:t>:</a:t>
            </a:r>
          </a:p>
          <a:p>
            <a:pPr marL="257175" indent="4763"/>
            <a:r>
              <a:rPr lang="en-US" sz="2200">
                <a:cs typeface="Arial" pitchFamily="34" charset="0"/>
              </a:rPr>
              <a:t>“living fossils”, over 200 million years old; </a:t>
            </a:r>
            <a:endParaRPr lang="hu-HU" sz="2200">
              <a:cs typeface="Arial" pitchFamily="34" charset="0"/>
            </a:endParaRPr>
          </a:p>
          <a:p>
            <a:pPr marL="257175" indent="4763"/>
            <a:r>
              <a:rPr lang="en-US" sz="2200">
                <a:cs typeface="Arial" pitchFamily="34" charset="0"/>
              </a:rPr>
              <a:t>can get </a:t>
            </a:r>
            <a:r>
              <a:rPr lang="en-GB" sz="2200">
                <a:cs typeface="Arial" pitchFamily="34" charset="0"/>
              </a:rPr>
              <a:t>over 100 years old</a:t>
            </a:r>
            <a:r>
              <a:rPr lang="hu-HU" sz="2200">
                <a:cs typeface="Arial" pitchFamily="34" charset="0"/>
              </a:rPr>
              <a:t>;</a:t>
            </a:r>
            <a:r>
              <a:rPr lang="en-GB" sz="2200">
                <a:cs typeface="Arial" pitchFamily="34" charset="0"/>
              </a:rPr>
              <a:t> </a:t>
            </a:r>
            <a:endParaRPr lang="hu-HU" sz="2200">
              <a:cs typeface="Arial" pitchFamily="34" charset="0"/>
            </a:endParaRPr>
          </a:p>
          <a:p>
            <a:pPr marL="257175" indent="4763"/>
            <a:r>
              <a:rPr lang="en-GB" sz="2200">
                <a:cs typeface="Arial" pitchFamily="34" charset="0"/>
              </a:rPr>
              <a:t>weigh</a:t>
            </a:r>
            <a:r>
              <a:rPr lang="hu-HU" sz="2200">
                <a:cs typeface="Arial" pitchFamily="34" charset="0"/>
              </a:rPr>
              <a:t>: </a:t>
            </a:r>
            <a:r>
              <a:rPr lang="en-GB" sz="2200">
                <a:cs typeface="Arial" pitchFamily="34" charset="0"/>
              </a:rPr>
              <a:t>1.5 t and length</a:t>
            </a:r>
            <a:r>
              <a:rPr lang="hu-HU" sz="2200">
                <a:cs typeface="Arial" pitchFamily="34" charset="0"/>
              </a:rPr>
              <a:t>: </a:t>
            </a:r>
            <a:r>
              <a:rPr lang="en-GB" sz="2200">
                <a:cs typeface="Arial" pitchFamily="34" charset="0"/>
              </a:rPr>
              <a:t>5 m </a:t>
            </a:r>
            <a:endParaRPr lang="en-US" sz="2200">
              <a:cs typeface="Arial" pitchFamily="34" charset="0"/>
            </a:endParaRPr>
          </a:p>
          <a:p>
            <a:pPr marL="257175" indent="4763"/>
            <a:endParaRPr lang="hu-HU" sz="2200" b="1">
              <a:cs typeface="Arial" pitchFamily="34" charset="0"/>
              <a:sym typeface="Wingdings" pitchFamily="2" charset="2"/>
            </a:endParaRPr>
          </a:p>
          <a:p>
            <a:pPr marL="257175" indent="4763"/>
            <a:r>
              <a:rPr lang="en-US" sz="2200" b="1">
                <a:cs typeface="Arial" pitchFamily="34" charset="0"/>
                <a:sym typeface="Wingdings" pitchFamily="2" charset="2"/>
              </a:rPr>
              <a:t>High economic value </a:t>
            </a:r>
            <a:endParaRPr lang="hu-HU" sz="2200" b="1">
              <a:cs typeface="Arial" pitchFamily="34" charset="0"/>
              <a:sym typeface="Wingdings" pitchFamily="2" charset="2"/>
            </a:endParaRPr>
          </a:p>
          <a:p>
            <a:pPr marL="257175" indent="4763"/>
            <a:r>
              <a:rPr lang="en-US" sz="2200">
                <a:cs typeface="Arial" pitchFamily="34" charset="0"/>
                <a:sym typeface="Wingdings" pitchFamily="2" charset="2"/>
              </a:rPr>
              <a:t>for</a:t>
            </a:r>
            <a:r>
              <a:rPr lang="en-US" sz="2200" b="1">
                <a:cs typeface="Arial" pitchFamily="34" charset="0"/>
                <a:sym typeface="Wingdings" pitchFamily="2" charset="2"/>
              </a:rPr>
              <a:t> </a:t>
            </a:r>
            <a:r>
              <a:rPr lang="en-US" sz="2200">
                <a:cs typeface="Arial" pitchFamily="34" charset="0"/>
                <a:sym typeface="Wingdings" pitchFamily="2" charset="2"/>
              </a:rPr>
              <a:t>fishing communities/ </a:t>
            </a:r>
            <a:endParaRPr lang="hu-HU" sz="2200">
              <a:cs typeface="Arial" pitchFamily="34" charset="0"/>
              <a:sym typeface="Wingdings" pitchFamily="2" charset="2"/>
            </a:endParaRPr>
          </a:p>
          <a:p>
            <a:pPr marL="257175" indent="4763"/>
            <a:r>
              <a:rPr lang="en-US" sz="2200">
                <a:cs typeface="Arial" pitchFamily="34" charset="0"/>
                <a:sym typeface="Wingdings" pitchFamily="2" charset="2"/>
              </a:rPr>
              <a:t>hatchery owners</a:t>
            </a:r>
          </a:p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2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en-GB" sz="22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pic>
        <p:nvPicPr>
          <p:cNvPr id="5128" name="Picture 9" descr="Canada_Record_Sturgeon_lg.jpg image by phillipwalswort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5475" y="4754563"/>
            <a:ext cx="45291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7524750" y="6580188"/>
            <a:ext cx="1439863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2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Which problems to tackle?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8" name="Title 1"/>
          <p:cNvSpPr txBox="1">
            <a:spLocks/>
          </p:cNvSpPr>
          <p:nvPr/>
        </p:nvSpPr>
        <p:spPr bwMode="auto">
          <a:xfrm>
            <a:off x="331788" y="1336675"/>
            <a:ext cx="8329612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200" b="1">
                <a:solidFill>
                  <a:srgbClr val="262626"/>
                </a:solidFill>
              </a:rPr>
              <a:t>Habitat loss</a:t>
            </a:r>
          </a:p>
          <a:p>
            <a:pPr>
              <a:spcBef>
                <a:spcPts val="600"/>
              </a:spcBef>
            </a:pPr>
            <a:r>
              <a:rPr lang="hu-HU" sz="2200">
                <a:cs typeface="Arial" pitchFamily="34" charset="0"/>
              </a:rPr>
              <a:t>dams (in particular Iron Gates) / cut off side-arms </a:t>
            </a:r>
            <a:r>
              <a:rPr lang="hu-HU" sz="2200">
                <a:cs typeface="Arial" pitchFamily="34" charset="0"/>
                <a:sym typeface="Wingdings" pitchFamily="2" charset="2"/>
              </a:rPr>
              <a:t> </a:t>
            </a:r>
            <a:r>
              <a:rPr lang="hu-HU" sz="2200">
                <a:cs typeface="Arial" pitchFamily="34" charset="0"/>
              </a:rPr>
              <a:t>migration barriers </a:t>
            </a:r>
            <a:r>
              <a:rPr lang="hu-HU" sz="2200">
                <a:cs typeface="Arial" pitchFamily="34" charset="0"/>
                <a:sym typeface="Wingdings" pitchFamily="2" charset="2"/>
              </a:rPr>
              <a:t> reduced carrying capacity </a:t>
            </a:r>
            <a:endParaRPr lang="hu-HU" sz="2200">
              <a:cs typeface="Arial" pitchFamily="34" charset="0"/>
            </a:endParaRPr>
          </a:p>
          <a:p>
            <a:pPr>
              <a:lnSpc>
                <a:spcPts val="2500"/>
              </a:lnSpc>
            </a:pPr>
            <a:endParaRPr lang="hu-HU" sz="1900">
              <a:solidFill>
                <a:srgbClr val="262626"/>
              </a:solidFill>
            </a:endParaRPr>
          </a:p>
          <a:p>
            <a:pPr>
              <a:lnSpc>
                <a:spcPts val="2500"/>
              </a:lnSpc>
            </a:pPr>
            <a:endParaRPr lang="hu-HU" sz="1900">
              <a:solidFill>
                <a:srgbClr val="262626"/>
              </a:solidFill>
            </a:endParaRPr>
          </a:p>
          <a:p>
            <a:pPr>
              <a:lnSpc>
                <a:spcPts val="2500"/>
              </a:lnSpc>
            </a:pPr>
            <a:endParaRPr lang="hu-HU" sz="1900">
              <a:solidFill>
                <a:srgbClr val="26262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151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5" descr="Stör1403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325" y="2738438"/>
            <a:ext cx="66421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42"/>
          <p:cNvSpPr>
            <a:spLocks noChangeArrowheads="1"/>
          </p:cNvSpPr>
          <p:nvPr/>
        </p:nvSpPr>
        <p:spPr bwMode="auto">
          <a:xfrm>
            <a:off x="7561263" y="6569075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10" name="Picture 4" descr="Iron Gate Dam I-closed sluices-March 200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62725" y="2339975"/>
            <a:ext cx="258127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huso-huso_we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671458">
            <a:off x="6515100" y="3544888"/>
            <a:ext cx="10652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reeform 6"/>
          <p:cNvSpPr>
            <a:spLocks/>
          </p:cNvSpPr>
          <p:nvPr/>
        </p:nvSpPr>
        <p:spPr bwMode="auto">
          <a:xfrm>
            <a:off x="7561263" y="2613025"/>
            <a:ext cx="476250" cy="517525"/>
          </a:xfrm>
          <a:custGeom>
            <a:avLst/>
            <a:gdLst>
              <a:gd name="T0" fmla="*/ 2147483647 w 658"/>
              <a:gd name="T1" fmla="*/ 2147483647 h 575"/>
              <a:gd name="T2" fmla="*/ 2147483647 w 658"/>
              <a:gd name="T3" fmla="*/ 2147483647 h 575"/>
              <a:gd name="T4" fmla="*/ 2147483647 w 658"/>
              <a:gd name="T5" fmla="*/ 2147483647 h 575"/>
              <a:gd name="T6" fmla="*/ 2147483647 w 658"/>
              <a:gd name="T7" fmla="*/ 0 h 575"/>
              <a:gd name="T8" fmla="*/ 0 60000 65536"/>
              <a:gd name="T9" fmla="*/ 0 60000 65536"/>
              <a:gd name="T10" fmla="*/ 0 60000 65536"/>
              <a:gd name="T11" fmla="*/ 0 60000 65536"/>
              <a:gd name="T12" fmla="*/ 0 w 658"/>
              <a:gd name="T13" fmla="*/ 0 h 575"/>
              <a:gd name="T14" fmla="*/ 658 w 658"/>
              <a:gd name="T15" fmla="*/ 575 h 5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58" h="575">
                <a:moveTo>
                  <a:pt x="23" y="545"/>
                </a:moveTo>
                <a:cubicBezTo>
                  <a:pt x="11" y="560"/>
                  <a:pt x="0" y="575"/>
                  <a:pt x="23" y="499"/>
                </a:cubicBezTo>
                <a:cubicBezTo>
                  <a:pt x="46" y="423"/>
                  <a:pt x="53" y="174"/>
                  <a:pt x="159" y="91"/>
                </a:cubicBezTo>
                <a:cubicBezTo>
                  <a:pt x="265" y="8"/>
                  <a:pt x="575" y="15"/>
                  <a:pt x="658" y="0"/>
                </a:cubicBezTo>
              </a:path>
            </a:pathLst>
          </a:custGeom>
          <a:noFill/>
          <a:ln w="11430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Which problems to tackle?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72" name="Title 1"/>
          <p:cNvSpPr txBox="1">
            <a:spLocks/>
          </p:cNvSpPr>
          <p:nvPr/>
        </p:nvSpPr>
        <p:spPr bwMode="auto">
          <a:xfrm>
            <a:off x="254000" y="1500188"/>
            <a:ext cx="822642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sz="2200" b="1">
                <a:solidFill>
                  <a:srgbClr val="262626"/>
                </a:solidFill>
              </a:rPr>
              <a:t>Habitat degradation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</a:rPr>
              <a:t>river engineering (e.g. navigation, flood 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</a:rPr>
              <a:t>protection) </a:t>
            </a: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habitat modification 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(e.g. siltation, homogenous bedload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 transport)  destruction of spawning / 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feeding sites 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</a:rPr>
              <a:t>	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</a:rPr>
              <a:t>pollution</a:t>
            </a: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 high mortality in early life phase </a:t>
            </a:r>
          </a:p>
          <a:p>
            <a:pPr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or reduced reproductive performance</a:t>
            </a:r>
            <a:endParaRPr lang="hu-HU" sz="2200">
              <a:solidFill>
                <a:srgbClr val="262626"/>
              </a:solidFill>
            </a:endParaRPr>
          </a:p>
          <a:p>
            <a:pPr>
              <a:lnSpc>
                <a:spcPts val="2500"/>
              </a:lnSpc>
            </a:pPr>
            <a:endParaRPr lang="hu-HU" sz="2200">
              <a:solidFill>
                <a:srgbClr val="26262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75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4" descr="C:\Users\adrian\Desktop\Toshiba\Doc\2011\Danube strategy\prezentare MAE\cianuri tisa baia ma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6488" y="4416425"/>
            <a:ext cx="2903537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2" descr="C:\Users\adrian\Desktop\dstf-logo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7175" y="0"/>
            <a:ext cx="116998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8" name="Rectangle 42"/>
          <p:cNvSpPr>
            <a:spLocks noChangeArrowheads="1"/>
          </p:cNvSpPr>
          <p:nvPr/>
        </p:nvSpPr>
        <p:spPr bwMode="auto">
          <a:xfrm>
            <a:off x="7505700" y="6561138"/>
            <a:ext cx="1439863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86488" y="1593850"/>
            <a:ext cx="286067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1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Which problems to tackle?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96" name="Title 1"/>
          <p:cNvSpPr txBox="1">
            <a:spLocks/>
          </p:cNvSpPr>
          <p:nvPr/>
        </p:nvSpPr>
        <p:spPr bwMode="auto">
          <a:xfrm>
            <a:off x="434975" y="1195388"/>
            <a:ext cx="5003800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ts val="2500"/>
              </a:lnSpc>
            </a:pPr>
            <a:endParaRPr lang="hu-HU" sz="1900">
              <a:solidFill>
                <a:srgbClr val="262626"/>
              </a:solidFill>
            </a:endParaRPr>
          </a:p>
          <a:p>
            <a:pPr>
              <a:lnSpc>
                <a:spcPts val="2500"/>
              </a:lnSpc>
              <a:spcAft>
                <a:spcPts val="600"/>
              </a:spcAft>
            </a:pPr>
            <a:r>
              <a:rPr lang="hu-HU" sz="2200" b="1">
                <a:solidFill>
                  <a:srgbClr val="262626"/>
                </a:solidFill>
              </a:rPr>
              <a:t>Overexploitation</a:t>
            </a:r>
          </a:p>
          <a:p>
            <a:pPr>
              <a:lnSpc>
                <a:spcPts val="2500"/>
              </a:lnSpc>
            </a:pPr>
            <a:r>
              <a:rPr lang="hu-HU" sz="2200">
                <a:solidFill>
                  <a:srgbClr val="262626"/>
                </a:solidFill>
              </a:rPr>
              <a:t>more efficient fishing equipment inadequate management </a:t>
            </a: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	</a:t>
            </a:r>
          </a:p>
          <a:p>
            <a:pPr>
              <a:lnSpc>
                <a:spcPts val="2500"/>
              </a:lnSpc>
            </a:pP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specific life-cycle traits </a:t>
            </a:r>
            <a:endParaRPr lang="en-IE" sz="2200">
              <a:solidFill>
                <a:srgbClr val="26262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199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Szövegdoboz 1"/>
          <p:cNvSpPr txBox="1">
            <a:spLocks noChangeArrowheads="1"/>
          </p:cNvSpPr>
          <p:nvPr/>
        </p:nvSpPr>
        <p:spPr bwMode="auto">
          <a:xfrm>
            <a:off x="5345113" y="1920875"/>
            <a:ext cx="348138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hu-HU" sz="2200">
                <a:solidFill>
                  <a:srgbClr val="262626"/>
                </a:solidFill>
                <a:sym typeface="Wingdings" pitchFamily="2" charset="2"/>
              </a:rPr>
              <a:t> persistent population decline</a:t>
            </a:r>
            <a:endParaRPr lang="hu-HU" sz="2200">
              <a:solidFill>
                <a:srgbClr val="262626"/>
              </a:solidFill>
            </a:endParaRPr>
          </a:p>
        </p:txBody>
      </p:sp>
      <p:pic>
        <p:nvPicPr>
          <p:cNvPr id="820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8475" y="3538538"/>
            <a:ext cx="45180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7"/>
          <p:cNvSpPr txBox="1"/>
          <p:nvPr/>
        </p:nvSpPr>
        <p:spPr>
          <a:xfrm>
            <a:off x="3833813" y="6435725"/>
            <a:ext cx="5202237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Source: 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Stoica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, G., PhD thesis, 2011 - compilation of data </a:t>
            </a:r>
            <a:endParaRPr lang="hu-HU" sz="1200" dirty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provided by the Danube Delta National Institute,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Tulcea</a:t>
            </a:r>
            <a:endParaRPr lang="ro-RO" sz="1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203" name="Picture 2" descr="C:\Users\adrian\Desktop\dstf-logo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77175" y="0"/>
            <a:ext cx="116998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4" descr="D:\regional FW\Danube Strategy\photos\Atlantischer Stoer (Acipenser sturio), Georgien_WWF-Canon_JUNGIU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3875" y="3735388"/>
            <a:ext cx="3573463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Solutions!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0" name="Title 1"/>
          <p:cNvSpPr txBox="1">
            <a:spLocks/>
          </p:cNvSpPr>
          <p:nvPr/>
        </p:nvSpPr>
        <p:spPr bwMode="auto">
          <a:xfrm>
            <a:off x="307975" y="1190625"/>
            <a:ext cx="87439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2200" b="1" dirty="0" smtClean="0"/>
              <a:t>Sturgeon Action Plan</a:t>
            </a:r>
            <a:r>
              <a:rPr lang="hu-HU" sz="2200" b="1" dirty="0" smtClean="0"/>
              <a:t>: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for the Danube River Basin</a:t>
            </a:r>
            <a:r>
              <a:rPr lang="en-US" sz="2200" b="1" dirty="0" smtClean="0"/>
              <a:t> </a:t>
            </a:r>
            <a:endParaRPr lang="hu-HU" sz="2200" b="1" dirty="0" smtClean="0"/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issued in 2005 </a:t>
            </a:r>
            <a:endParaRPr lang="hu-HU" sz="2200" dirty="0" smtClean="0"/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under Bern Convention</a:t>
            </a:r>
            <a:endParaRPr lang="hu-HU" sz="2200" dirty="0" smtClean="0"/>
          </a:p>
          <a:p>
            <a:pPr marL="342900" indent="-342900" eaLnBrk="1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signed by all Danube countries 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smtClean="0"/>
              <a:t>	</a:t>
            </a:r>
            <a:endParaRPr lang="hu-HU" sz="2200" dirty="0" smtClean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smtClean="0"/>
              <a:t>Results: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sz="2200" dirty="0" smtClean="0"/>
              <a:t>t</a:t>
            </a:r>
            <a:r>
              <a:rPr lang="en-US" sz="2200" dirty="0" err="1" smtClean="0"/>
              <a:t>emporary</a:t>
            </a:r>
            <a:r>
              <a:rPr lang="en-US" sz="2200" dirty="0" smtClean="0"/>
              <a:t> bans on sturgeon fisheries in Romania and </a:t>
            </a:r>
            <a:r>
              <a:rPr lang="hu-HU" sz="2200" dirty="0" smtClean="0"/>
              <a:t>	</a:t>
            </a:r>
            <a:r>
              <a:rPr lang="en-US" sz="2200" dirty="0" smtClean="0"/>
              <a:t>Bulgaria 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/>
              <a:t>EU Strategy for Danube Region focus on sturgeon</a:t>
            </a:r>
          </a:p>
          <a:p>
            <a:pPr marL="342900" indent="-342900" eaLnBrk="1" hangingPunct="1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200" dirty="0" smtClean="0">
                <a:sym typeface="Wingdings" pitchFamily="2" charset="2"/>
              </a:rPr>
              <a:t>CITES, TRAFFIC, IAD, WWF, WSCS</a:t>
            </a:r>
            <a:r>
              <a:rPr lang="hu-HU" sz="2200" dirty="0" smtClean="0">
                <a:sym typeface="Wingdings" pitchFamily="2" charset="2"/>
              </a:rPr>
              <a:t>,</a:t>
            </a:r>
            <a:r>
              <a:rPr lang="en-US" sz="2200" dirty="0" smtClean="0">
                <a:sym typeface="Wingdings" pitchFamily="2" charset="2"/>
              </a:rPr>
              <a:t> </a:t>
            </a:r>
            <a:r>
              <a:rPr lang="hu-HU" sz="2200" dirty="0" smtClean="0">
                <a:sym typeface="Wingdings" pitchFamily="2" charset="2"/>
              </a:rPr>
              <a:t>ICPDR </a:t>
            </a:r>
            <a:r>
              <a:rPr lang="hu-HU" sz="2200" dirty="0" err="1" smtClean="0">
                <a:sym typeface="Wingdings" pitchFamily="2" charset="2"/>
              </a:rPr>
              <a:t>efforts</a:t>
            </a:r>
            <a:endParaRPr lang="hu-HU" sz="2200" dirty="0" smtClean="0"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200" b="1" dirty="0" smtClean="0">
                <a:solidFill>
                  <a:schemeClr val="bg2"/>
                </a:solidFill>
                <a:sym typeface="Wingdings" pitchFamily="2" charset="2"/>
              </a:rPr>
              <a:t>	</a:t>
            </a:r>
            <a:endParaRPr lang="hu-HU" sz="2200" b="1" dirty="0" smtClean="0">
              <a:solidFill>
                <a:schemeClr val="bg2"/>
              </a:solidFill>
              <a:sym typeface="Wingdings" pitchFamily="2" charset="2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… but large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parts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of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Sturgeon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Action Plan not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tackled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, 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threats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remain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(e.g.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navigation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)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and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more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coordination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 </a:t>
            </a:r>
            <a:r>
              <a:rPr lang="de-DE" sz="2200" b="1" i="1" dirty="0" err="1" smtClean="0">
                <a:solidFill>
                  <a:srgbClr val="820000"/>
                </a:solidFill>
                <a:sym typeface="Wingdings" pitchFamily="2" charset="2"/>
              </a:rPr>
              <a:t>needed</a:t>
            </a:r>
            <a:r>
              <a:rPr lang="de-DE" sz="2200" b="1" i="1" dirty="0" smtClean="0">
                <a:solidFill>
                  <a:srgbClr val="820000"/>
                </a:solidFill>
                <a:sym typeface="Wingdings" pitchFamily="2" charset="2"/>
              </a:rPr>
              <a:t>!</a:t>
            </a:r>
            <a:endParaRPr lang="en-GB" sz="2200" b="1" i="1" dirty="0" smtClean="0">
              <a:solidFill>
                <a:srgbClr val="820000"/>
              </a:solidFill>
              <a:sym typeface="Wingdings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23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42"/>
          <p:cNvSpPr>
            <a:spLocks noChangeArrowheads="1"/>
          </p:cNvSpPr>
          <p:nvPr/>
        </p:nvSpPr>
        <p:spPr bwMode="auto">
          <a:xfrm>
            <a:off x="7462838" y="6530975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9225" name="Kép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6363" y="1350963"/>
            <a:ext cx="3475037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2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Solutions !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44" name="Title 1"/>
          <p:cNvSpPr txBox="1">
            <a:spLocks/>
          </p:cNvSpPr>
          <p:nvPr/>
        </p:nvSpPr>
        <p:spPr bwMode="auto">
          <a:xfrm>
            <a:off x="606425" y="1500188"/>
            <a:ext cx="784542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GB" sz="2000" b="1" i="1">
              <a:solidFill>
                <a:srgbClr val="820000"/>
              </a:solidFill>
              <a:sym typeface="Wingdings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47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pic>
        <p:nvPicPr>
          <p:cNvPr id="10249" name="Picture 4" descr="family_phot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7425" y="1252538"/>
            <a:ext cx="6902450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Szövegdoboz 3"/>
          <p:cNvSpPr txBox="1">
            <a:spLocks noChangeArrowheads="1"/>
          </p:cNvSpPr>
          <p:nvPr/>
        </p:nvSpPr>
        <p:spPr bwMode="auto">
          <a:xfrm>
            <a:off x="1408113" y="1419225"/>
            <a:ext cx="4238625" cy="430213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defRPr/>
            </a:pPr>
            <a:r>
              <a:rPr lang="hu-HU" sz="2200" b="1" dirty="0" err="1" smtClean="0"/>
              <a:t>Danube</a:t>
            </a:r>
            <a:r>
              <a:rPr lang="hu-HU" sz="2200" b="1" dirty="0" smtClean="0"/>
              <a:t> </a:t>
            </a:r>
            <a:r>
              <a:rPr lang="hu-HU" sz="2200" b="1" dirty="0" err="1" smtClean="0"/>
              <a:t>Sturgeon</a:t>
            </a:r>
            <a:r>
              <a:rPr lang="hu-HU" sz="2200" b="1" dirty="0" smtClean="0"/>
              <a:t> </a:t>
            </a:r>
            <a:r>
              <a:rPr lang="hu-HU" sz="2200" b="1" dirty="0" err="1" smtClean="0"/>
              <a:t>Task</a:t>
            </a:r>
            <a:r>
              <a:rPr lang="hu-HU" sz="2200" b="1" dirty="0" smtClean="0"/>
              <a:t> </a:t>
            </a:r>
            <a:r>
              <a:rPr lang="hu-HU" sz="2200" b="1" dirty="0" err="1" smtClean="0"/>
              <a:t>Force</a:t>
            </a:r>
            <a:endParaRPr lang="hu-HU" sz="2200" b="1" dirty="0" smtClean="0"/>
          </a:p>
        </p:txBody>
      </p:sp>
      <p:pic>
        <p:nvPicPr>
          <p:cNvPr id="10251" name="Picture 2" descr="C:\Users\adrian\Desktop\dstf-logo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9875" y="47625"/>
            <a:ext cx="1122363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785813" y="546100"/>
            <a:ext cx="57324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2800" b="1">
                <a:solidFill>
                  <a:srgbClr val="8ABE34"/>
                </a:solidFill>
              </a:rPr>
              <a:t>Solutions !</a:t>
            </a:r>
            <a:endParaRPr lang="en-GB" sz="2800" b="1">
              <a:solidFill>
                <a:srgbClr val="8ABE34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1325" y="1189038"/>
            <a:ext cx="8220075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8" name="Title 1"/>
          <p:cNvSpPr txBox="1">
            <a:spLocks/>
          </p:cNvSpPr>
          <p:nvPr/>
        </p:nvSpPr>
        <p:spPr bwMode="auto">
          <a:xfrm>
            <a:off x="606425" y="1500188"/>
            <a:ext cx="7845425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en-GB" sz="2000" b="1" i="1">
              <a:solidFill>
                <a:srgbClr val="820000"/>
              </a:solidFill>
              <a:sym typeface="Wingdings" pitchFamily="2" charset="2"/>
            </a:endParaRPr>
          </a:p>
        </p:txBody>
      </p:sp>
      <p:sp>
        <p:nvSpPr>
          <p:cNvPr id="19" name="Rectangle 18"/>
          <p:cNvSpPr/>
          <p:nvPr/>
        </p:nvSpPr>
        <p:spPr>
          <a:xfrm flipH="1">
            <a:off x="-7938" y="0"/>
            <a:ext cx="111126" cy="6858000"/>
          </a:xfrm>
          <a:prstGeom prst="rect">
            <a:avLst/>
          </a:prstGeom>
          <a:solidFill>
            <a:srgbClr val="8ABE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cs typeface="Genev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41325" y="6451600"/>
            <a:ext cx="8385175" cy="1588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271" name="Picture 14" descr="master panda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1450" y="114300"/>
            <a:ext cx="5270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Rectangle 3"/>
          <p:cNvSpPr txBox="1">
            <a:spLocks noChangeArrowheads="1"/>
          </p:cNvSpPr>
          <p:nvPr/>
        </p:nvSpPr>
        <p:spPr bwMode="auto">
          <a:xfrm>
            <a:off x="395288" y="90805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4763">
              <a:lnSpc>
                <a:spcPct val="80000"/>
              </a:lnSpc>
              <a:spcBef>
                <a:spcPct val="20000"/>
              </a:spcBef>
            </a:pPr>
            <a:r>
              <a:rPr lang="en-US" sz="2600">
                <a:solidFill>
                  <a:srgbClr val="FF0000"/>
                </a:solidFill>
                <a:cs typeface="Arial" pitchFamily="34" charset="0"/>
                <a:sym typeface="Wingdings" pitchFamily="2" charset="2"/>
              </a:rPr>
              <a:t>	</a:t>
            </a:r>
            <a:endParaRPr lang="en-GB" sz="2600">
              <a:solidFill>
                <a:srgbClr val="FF0000"/>
              </a:solidFill>
              <a:cs typeface="Arial" pitchFamily="34" charset="0"/>
              <a:sym typeface="Wingdings" pitchFamily="2" charset="2"/>
            </a:endParaRPr>
          </a:p>
        </p:txBody>
      </p:sp>
      <p:sp>
        <p:nvSpPr>
          <p:cNvPr id="11275" name="Rectangle 3"/>
          <p:cNvSpPr txBox="1">
            <a:spLocks noChangeArrowheads="1"/>
          </p:cNvSpPr>
          <p:nvPr/>
        </p:nvSpPr>
        <p:spPr bwMode="auto">
          <a:xfrm>
            <a:off x="103188" y="1474788"/>
            <a:ext cx="8778875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Geneva"/>
                <a:cs typeface="Geneva"/>
              </a:defRPr>
            </a:lvl9pPr>
          </a:lstStyle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GB" sz="2200" dirty="0" smtClean="0">
                <a:cs typeface="Arial" pitchFamily="34" charset="0"/>
              </a:rPr>
              <a:t>Programme </a:t>
            </a:r>
            <a:r>
              <a:rPr lang="en-GB" sz="2200" b="1" dirty="0" smtClean="0"/>
              <a:t>“STURGEON 2020”</a:t>
            </a:r>
            <a:r>
              <a:rPr lang="hu-HU" sz="2200" b="1" dirty="0" smtClean="0"/>
              <a:t> </a:t>
            </a:r>
            <a:r>
              <a:rPr lang="hu-HU" sz="2200" b="1" dirty="0" err="1" smtClean="0"/>
              <a:t>with</a:t>
            </a:r>
            <a:r>
              <a:rPr lang="hu-HU" sz="2200" b="1" dirty="0" smtClean="0"/>
              <a:t> EUSDR </a:t>
            </a:r>
            <a:r>
              <a:rPr lang="hu-HU" sz="2200" b="1" dirty="0" err="1" smtClean="0"/>
              <a:t>support</a:t>
            </a:r>
            <a:r>
              <a:rPr lang="en-GB" sz="2200" b="1" dirty="0" smtClean="0"/>
              <a:t>: </a:t>
            </a:r>
            <a:endParaRPr lang="hu-HU" sz="2200" b="1" dirty="0" smtClean="0"/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hu-HU" sz="2200" b="1" dirty="0" smtClean="0">
              <a:cs typeface="Arial" pitchFamily="34" charset="0"/>
            </a:endParaRPr>
          </a:p>
          <a:p>
            <a:pPr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en-GB" sz="2200" b="1" dirty="0" smtClean="0">
              <a:cs typeface="Arial" pitchFamily="34" charset="0"/>
            </a:endParaRP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gain political support at DRB level,</a:t>
            </a: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re</a:t>
            </a:r>
            <a:r>
              <a:rPr lang="hu-HU" sz="2200" dirty="0" err="1" smtClean="0">
                <a:cs typeface="Arial" pitchFamily="34" charset="0"/>
              </a:rPr>
              <a:t>duce</a:t>
            </a:r>
            <a:r>
              <a:rPr lang="hu-HU" sz="2200" dirty="0" smtClean="0">
                <a:cs typeface="Arial" pitchFamily="34" charset="0"/>
              </a:rPr>
              <a:t> </a:t>
            </a:r>
            <a:r>
              <a:rPr lang="hu-HU" sz="2200" dirty="0" err="1" smtClean="0">
                <a:cs typeface="Arial" pitchFamily="34" charset="0"/>
              </a:rPr>
              <a:t>overexploitation</a:t>
            </a:r>
            <a:r>
              <a:rPr lang="en-US" sz="2200" dirty="0" smtClean="0">
                <a:cs typeface="Arial" pitchFamily="34" charset="0"/>
              </a:rPr>
              <a:t>, </a:t>
            </a: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protection/restoration of habitats, </a:t>
            </a: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ensuring migration, </a:t>
            </a: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rearing of sturgeons in hatcheries,</a:t>
            </a:r>
          </a:p>
          <a:p>
            <a:pPr marL="6096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200" dirty="0" smtClean="0">
                <a:cs typeface="Arial" pitchFamily="34" charset="0"/>
              </a:rPr>
              <a:t> targeted communication activities</a:t>
            </a:r>
            <a:endParaRPr lang="en-GB" sz="2200" dirty="0" smtClean="0">
              <a:cs typeface="Arial" pitchFamily="34" charset="0"/>
            </a:endParaRPr>
          </a:p>
        </p:txBody>
      </p:sp>
      <p:pic>
        <p:nvPicPr>
          <p:cNvPr id="11274" name="Picture 7" descr="C:\Users\Янка Казакова.LH-3D0CJO2TSPBL\Documents\Docs\Danube\ICPDR Meeting\PHOTOS\IMG_17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3063" y="2733675"/>
            <a:ext cx="35591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42"/>
          <p:cNvSpPr>
            <a:spLocks noChangeArrowheads="1"/>
          </p:cNvSpPr>
          <p:nvPr/>
        </p:nvSpPr>
        <p:spPr bwMode="auto">
          <a:xfrm>
            <a:off x="7462838" y="6548438"/>
            <a:ext cx="1439862" cy="28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hu-HU" sz="1000"/>
              <a:t>6. November 2012.</a:t>
            </a:r>
            <a:endParaRPr lang="en-IE" sz="1000"/>
          </a:p>
        </p:txBody>
      </p:sp>
      <p:pic>
        <p:nvPicPr>
          <p:cNvPr id="11276" name="Picture 2" descr="C:\Users\adrian\Desktop\dstf-logo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89875" y="47625"/>
            <a:ext cx="1122363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4 all themes without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8_Office Theme">
      <a:majorFont>
        <a:latin typeface="Arial"/>
        <a:ea typeface="Geneva"/>
        <a:cs typeface="Geneva"/>
      </a:majorFont>
      <a:minorFont>
        <a:latin typeface="Arial"/>
        <a:ea typeface="Geneva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04 all themes without master</Template>
  <TotalTime>979</TotalTime>
  <Words>1060</Words>
  <Application>Microsoft Office PowerPoint</Application>
  <PresentationFormat>Экран (4:3)</PresentationFormat>
  <Paragraphs>339</Paragraphs>
  <Slides>25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Geneva</vt:lpstr>
      <vt:lpstr>Calibri</vt:lpstr>
      <vt:lpstr>Wingdings</vt:lpstr>
      <vt:lpstr>Courier New</vt:lpstr>
      <vt:lpstr>Times New Roman</vt:lpstr>
      <vt:lpstr>04 all themes without master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Olga</dc:creator>
  <cp:lastModifiedBy>User</cp:lastModifiedBy>
  <cp:revision>106</cp:revision>
  <dcterms:created xsi:type="dcterms:W3CDTF">2011-08-22T13:09:22Z</dcterms:created>
  <dcterms:modified xsi:type="dcterms:W3CDTF">2019-09-11T13:30:23Z</dcterms:modified>
</cp:coreProperties>
</file>