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2" r:id="rId2"/>
  </p:sldMasterIdLst>
  <p:notesMasterIdLst>
    <p:notesMasterId r:id="rId37"/>
  </p:notesMasterIdLst>
  <p:handoutMasterIdLst>
    <p:handoutMasterId r:id="rId38"/>
  </p:handoutMasterIdLst>
  <p:sldIdLst>
    <p:sldId id="285" r:id="rId3"/>
    <p:sldId id="286" r:id="rId4"/>
    <p:sldId id="318" r:id="rId5"/>
    <p:sldId id="287" r:id="rId6"/>
    <p:sldId id="288" r:id="rId7"/>
    <p:sldId id="319" r:id="rId8"/>
    <p:sldId id="290" r:id="rId9"/>
    <p:sldId id="291" r:id="rId10"/>
    <p:sldId id="292" r:id="rId11"/>
    <p:sldId id="320" r:id="rId12"/>
    <p:sldId id="321" r:id="rId13"/>
    <p:sldId id="315" r:id="rId14"/>
    <p:sldId id="300" r:id="rId15"/>
    <p:sldId id="293" r:id="rId16"/>
    <p:sldId id="295" r:id="rId17"/>
    <p:sldId id="296" r:id="rId18"/>
    <p:sldId id="327" r:id="rId19"/>
    <p:sldId id="334" r:id="rId20"/>
    <p:sldId id="297" r:id="rId21"/>
    <p:sldId id="331" r:id="rId22"/>
    <p:sldId id="332" r:id="rId23"/>
    <p:sldId id="305" r:id="rId24"/>
    <p:sldId id="335" r:id="rId25"/>
    <p:sldId id="306" r:id="rId26"/>
    <p:sldId id="323" r:id="rId27"/>
    <p:sldId id="314" r:id="rId28"/>
    <p:sldId id="307" r:id="rId29"/>
    <p:sldId id="308" r:id="rId30"/>
    <p:sldId id="328" r:id="rId31"/>
    <p:sldId id="326" r:id="rId32"/>
    <p:sldId id="302" r:id="rId33"/>
    <p:sldId id="304" r:id="rId34"/>
    <p:sldId id="333" r:id="rId35"/>
    <p:sldId id="330" r:id="rId36"/>
  </p:sldIdLst>
  <p:sldSz cx="9144000" cy="6858000" type="screen4x3"/>
  <p:notesSz cx="9874250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244"/>
    <a:srgbClr val="E2FF85"/>
    <a:srgbClr val="D3D4B0"/>
    <a:srgbClr val="94C456"/>
    <a:srgbClr val="23B0E6"/>
    <a:srgbClr val="DCC601"/>
    <a:srgbClr val="A8C6EA"/>
    <a:srgbClr val="0E41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622" autoAdjust="0"/>
  </p:normalViewPr>
  <p:slideViewPr>
    <p:cSldViewPr>
      <p:cViewPr varScale="1">
        <p:scale>
          <a:sx n="70" d="100"/>
          <a:sy n="70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8FA3B8-CC78-4B6B-B20A-B161A69A9162}" type="datetimeFigureOut">
              <a:rPr lang="de-AT"/>
              <a:pPr>
                <a:defRPr/>
              </a:pPr>
              <a:t>11.09.2019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CBD5D1-C63F-4688-86A6-BE6638E519F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F6D6C3-542F-4996-AE9C-537BF5EB3655}" type="datetimeFigureOut">
              <a:rPr lang="de-AT"/>
              <a:pPr>
                <a:defRPr/>
              </a:pPr>
              <a:t>11.09.2019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9400" cy="30591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26624D-BBBB-42BF-B57D-C34F74F926A6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58259-CE87-4013-8676-2109B3721F86}" type="datetimeFigureOut">
              <a:rPr lang="hu-HU"/>
              <a:pPr>
                <a:defRPr/>
              </a:pPr>
              <a:t>2019. 09. 11.</a:t>
            </a:fld>
            <a:endParaRPr lang="hu-H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5E9C2-A825-4508-8FFF-AB19441CFF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8655-4FD5-424F-B505-C3FAE2BDFB05}" type="datetimeFigureOut">
              <a:rPr lang="hu-HU"/>
              <a:pPr>
                <a:defRPr/>
              </a:pPr>
              <a:t>2019. 09. 11.</a:t>
            </a:fld>
            <a:endParaRPr lang="hu-H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3C4D-13FC-4D55-AA0F-0140A518145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4837-DB1B-43E0-B3F7-5EF47FDB6619}" type="datetimeFigureOut">
              <a:rPr lang="hu-HU"/>
              <a:pPr>
                <a:defRPr/>
              </a:pPr>
              <a:t>2019. 09. 11.</a:t>
            </a:fld>
            <a:endParaRPr lang="hu-H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EFBF6-0F4F-49F7-8414-3D9DF23295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A9366-F521-493D-9422-21517BDB41F8}" type="datetimeFigureOut">
              <a:rPr lang="hu-HU"/>
              <a:pPr>
                <a:defRPr/>
              </a:pPr>
              <a:t>2019. 09. 11.</a:t>
            </a:fld>
            <a:endParaRPr lang="hu-H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9B455-B02F-4BD6-8CD3-BF788DA135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87BF-BC48-48EA-B1B8-278527B62851}" type="datetimeFigureOut">
              <a:rPr lang="hu-HU"/>
              <a:pPr>
                <a:defRPr/>
              </a:pPr>
              <a:t>2019. 09. 11.</a:t>
            </a:fld>
            <a:endParaRPr lang="hu-H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22A22-7B3C-4221-B144-7C59DB2C6C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5BFD-3D32-4553-ADC1-09AF1639BB8F}" type="datetimeFigureOut">
              <a:rPr lang="hu-HU"/>
              <a:pPr>
                <a:defRPr/>
              </a:pPr>
              <a:t>2019. 09. 11.</a:t>
            </a:fld>
            <a:endParaRPr lang="hu-H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98E44-EBF0-473D-B5CE-EA06F7FC59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5019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019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955CA-8882-459F-92F0-9066D580042B}" type="datetimeFigureOut">
              <a:rPr lang="hu-HU"/>
              <a:pPr>
                <a:defRPr/>
              </a:pPr>
              <a:t>2019. 09. 11.</a:t>
            </a:fld>
            <a:endParaRPr lang="hu-H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43134-3D75-4538-8529-B997380374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653B8-40F7-4464-AFC2-3D8D460F20F9}" type="datetimeFigureOut">
              <a:rPr lang="hu-HU"/>
              <a:pPr>
                <a:defRPr/>
              </a:pPr>
              <a:t>2019. 09. 11.</a:t>
            </a:fld>
            <a:endParaRPr lang="hu-H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BD25-3E79-4C2C-918B-DB01C90D6C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1DB2-881D-47C1-AE9D-C29761C0E3A2}" type="datetimeFigureOut">
              <a:rPr lang="hu-HU"/>
              <a:pPr>
                <a:defRPr/>
              </a:pPr>
              <a:t>2019. 09. 11.</a:t>
            </a:fld>
            <a:endParaRPr lang="hu-H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4044A-CD96-4D1E-BEA9-F855F9D39B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C2135-9268-471F-B4A2-94F73EA111B2}" type="datetimeFigureOut">
              <a:rPr lang="hu-HU"/>
              <a:pPr>
                <a:defRPr/>
              </a:pPr>
              <a:t>2019. 09. 11.</a:t>
            </a:fld>
            <a:endParaRPr lang="hu-H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8C31-53FE-40F0-93E1-0BCCD32FDD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6B02C-B448-4381-902E-153C73461203}" type="datetimeFigureOut">
              <a:rPr lang="hu-HU"/>
              <a:pPr>
                <a:defRPr/>
              </a:pPr>
              <a:t>2019. 09. 11.</a:t>
            </a:fld>
            <a:endParaRPr lang="hu-H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57F12-441C-457F-960E-671E3B4D6C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15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16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16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16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16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16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16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16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16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17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17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17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4917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91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91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5F836AA-C6A2-4389-BE0A-AB8230C65978}" type="datetimeFigureOut">
              <a:rPr lang="hu-HU"/>
              <a:pPr>
                <a:defRPr/>
              </a:pPr>
              <a:t>2019. 09. 11.</a:t>
            </a:fld>
            <a:endParaRPr lang="hu-HU"/>
          </a:p>
        </p:txBody>
      </p:sp>
      <p:sp>
        <p:nvSpPr>
          <p:cNvPr id="491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91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8B53A90-8E94-4B81-BEF4-01BD5D6370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20483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20484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268288" y="1700213"/>
            <a:ext cx="83439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>
                <a:solidFill>
                  <a:srgbClr val="EEF244"/>
                </a:solidFill>
              </a:rPr>
              <a:t>Annual Stakeholder Seminar of the Pillar II. - Protecting the Environment</a:t>
            </a:r>
          </a:p>
          <a:p>
            <a:pPr algn="ctr"/>
            <a:r>
              <a:rPr lang="hu-HU">
                <a:solidFill>
                  <a:srgbClr val="EEF244"/>
                </a:solidFill>
              </a:rPr>
              <a:t>of the EU Strategy for the Danube Region</a:t>
            </a:r>
          </a:p>
          <a:p>
            <a:pPr algn="ctr"/>
            <a:r>
              <a:rPr lang="hu-HU">
                <a:solidFill>
                  <a:srgbClr val="EEF244"/>
                </a:solidFill>
              </a:rPr>
              <a:t>6 November 2012, Budapest </a:t>
            </a:r>
          </a:p>
          <a:p>
            <a:pPr algn="ctr"/>
            <a:endParaRPr lang="hu-HU">
              <a:solidFill>
                <a:srgbClr val="EEF244"/>
              </a:solidFill>
            </a:endParaRPr>
          </a:p>
          <a:p>
            <a:pPr algn="ctr"/>
            <a:r>
              <a:rPr lang="hu-HU" sz="3200" b="1">
                <a:solidFill>
                  <a:srgbClr val="EEF244"/>
                </a:solidFill>
              </a:rPr>
              <a:t>Priority Area 4 </a:t>
            </a:r>
          </a:p>
          <a:p>
            <a:pPr algn="ctr"/>
            <a:r>
              <a:rPr lang="hu-HU" sz="3200" b="1">
                <a:solidFill>
                  <a:srgbClr val="EEF244"/>
                </a:solidFill>
              </a:rPr>
              <a:t>Restore and maintain the quality of waters</a:t>
            </a:r>
          </a:p>
          <a:p>
            <a:pPr algn="ctr"/>
            <a:endParaRPr lang="hu-HU" sz="2400">
              <a:solidFill>
                <a:srgbClr val="EEF244"/>
              </a:solidFill>
            </a:endParaRPr>
          </a:p>
          <a:p>
            <a:pPr algn="ctr"/>
            <a:r>
              <a:rPr lang="hu-HU" sz="2000">
                <a:solidFill>
                  <a:srgbClr val="EEF244"/>
                </a:solidFill>
              </a:rPr>
              <a:t>István Ijjas Prof. Emeritus</a:t>
            </a:r>
          </a:p>
          <a:p>
            <a:pPr algn="ctr"/>
            <a:r>
              <a:rPr lang="hu-HU" sz="2000">
                <a:solidFill>
                  <a:srgbClr val="EEF244"/>
                </a:solidFill>
              </a:rPr>
              <a:t>Budapest University of Technology and Economics</a:t>
            </a:r>
            <a:r>
              <a:rPr lang="hu-H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29699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29700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684213" y="1484313"/>
            <a:ext cx="93487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EEF244"/>
                </a:solidFill>
              </a:rPr>
              <a:t>The key conclusions of the DRBM Plan</a:t>
            </a:r>
          </a:p>
          <a:p>
            <a:r>
              <a:rPr lang="hu-HU" sz="2000">
                <a:solidFill>
                  <a:srgbClr val="EEF244"/>
                </a:solidFill>
              </a:rPr>
              <a:t> </a:t>
            </a:r>
          </a:p>
          <a:p>
            <a:r>
              <a:rPr lang="hu-HU" sz="2000">
                <a:solidFill>
                  <a:srgbClr val="EEF244"/>
                </a:solidFill>
              </a:rPr>
              <a:t>The </a:t>
            </a:r>
            <a:r>
              <a:rPr lang="hu-HU" sz="2000" b="1">
                <a:solidFill>
                  <a:srgbClr val="EEF244"/>
                </a:solidFill>
              </a:rPr>
              <a:t>assessment of the ecological status</a:t>
            </a:r>
            <a:r>
              <a:rPr lang="hu-HU" sz="2000">
                <a:solidFill>
                  <a:srgbClr val="EEF244"/>
                </a:solidFill>
              </a:rPr>
              <a:t> will be further developed.</a:t>
            </a:r>
          </a:p>
          <a:p>
            <a:endParaRPr lang="hu-HU" sz="2000">
              <a:solidFill>
                <a:srgbClr val="EEF244"/>
              </a:solidFill>
            </a:endParaRPr>
          </a:p>
          <a:p>
            <a:r>
              <a:rPr lang="hu-HU" sz="2000" b="1">
                <a:solidFill>
                  <a:srgbClr val="EEF244"/>
                </a:solidFill>
              </a:rPr>
              <a:t>Measures identified will not ensure the achievement of the </a:t>
            </a:r>
          </a:p>
          <a:p>
            <a:r>
              <a:rPr lang="hu-HU" sz="2000" b="1">
                <a:solidFill>
                  <a:srgbClr val="EEF244"/>
                </a:solidFill>
              </a:rPr>
              <a:t>environmental objectives on basin-wide scale</a:t>
            </a:r>
            <a:r>
              <a:rPr lang="hu-HU" sz="2000">
                <a:solidFill>
                  <a:srgbClr val="EEF244"/>
                </a:solidFill>
              </a:rPr>
              <a:t>, </a:t>
            </a:r>
          </a:p>
          <a:p>
            <a:r>
              <a:rPr lang="hu-HU" sz="2000" b="1">
                <a:solidFill>
                  <a:srgbClr val="EEF244"/>
                </a:solidFill>
              </a:rPr>
              <a:t>significant further efforts will still be necessary</a:t>
            </a:r>
            <a:r>
              <a:rPr lang="hu-HU" sz="2000">
                <a:solidFill>
                  <a:srgbClr val="EEF244"/>
                </a:solidFill>
              </a:rPr>
              <a:t> regarding </a:t>
            </a:r>
          </a:p>
          <a:p>
            <a:r>
              <a:rPr lang="hu-HU" sz="2000">
                <a:solidFill>
                  <a:srgbClr val="EEF244"/>
                </a:solidFill>
              </a:rPr>
              <a:t>                     organic pollution</a:t>
            </a:r>
          </a:p>
          <a:p>
            <a:r>
              <a:rPr lang="hu-HU" sz="2000">
                <a:solidFill>
                  <a:srgbClr val="EEF244"/>
                </a:solidFill>
              </a:rPr>
              <a:t>                     N and P </a:t>
            </a:r>
          </a:p>
          <a:p>
            <a:r>
              <a:rPr lang="hu-HU" sz="2000">
                <a:solidFill>
                  <a:srgbClr val="EEF244"/>
                </a:solidFill>
              </a:rPr>
              <a:t>                     hazardous substances </a:t>
            </a:r>
          </a:p>
          <a:p>
            <a:r>
              <a:rPr lang="hu-HU" sz="2000">
                <a:solidFill>
                  <a:srgbClr val="EEF244"/>
                </a:solidFill>
              </a:rPr>
              <a:t>                     pressures from all hydomorphological components                             </a:t>
            </a:r>
          </a:p>
          <a:p>
            <a:r>
              <a:rPr lang="hu-HU" sz="2000">
                <a:solidFill>
                  <a:srgbClr val="EEF244"/>
                </a:solidFill>
              </a:rPr>
              <a:t>          </a:t>
            </a:r>
            <a:r>
              <a:rPr lang="hu-HU" sz="2000" b="1">
                <a:solidFill>
                  <a:srgbClr val="EEF244"/>
                </a:solidFill>
              </a:rPr>
              <a:t>and other relevant issues</a:t>
            </a:r>
            <a:r>
              <a:rPr lang="hu-HU" sz="2000">
                <a:solidFill>
                  <a:srgbClr val="EEF244"/>
                </a:solidFill>
              </a:rPr>
              <a:t>: </a:t>
            </a:r>
          </a:p>
          <a:p>
            <a:r>
              <a:rPr lang="hu-HU" sz="2000">
                <a:solidFill>
                  <a:srgbClr val="EEF244"/>
                </a:solidFill>
              </a:rPr>
              <a:t>                 quality and quantity of sediments, </a:t>
            </a:r>
          </a:p>
          <a:p>
            <a:r>
              <a:rPr lang="hu-HU" sz="2000">
                <a:solidFill>
                  <a:srgbClr val="EEF244"/>
                </a:solidFill>
              </a:rPr>
              <a:t>                 invasive species,  </a:t>
            </a:r>
          </a:p>
          <a:p>
            <a:r>
              <a:rPr lang="hu-HU" sz="2000">
                <a:solidFill>
                  <a:srgbClr val="EEF244"/>
                </a:solidFill>
              </a:rPr>
              <a:t>                 water quantity issues and </a:t>
            </a:r>
          </a:p>
          <a:p>
            <a:r>
              <a:rPr lang="hu-HU" sz="2000">
                <a:solidFill>
                  <a:srgbClr val="EEF244"/>
                </a:solidFill>
              </a:rPr>
              <a:t>                 climate change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30723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30724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309563" y="2565400"/>
            <a:ext cx="81645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>
                <a:solidFill>
                  <a:srgbClr val="EEF244"/>
                </a:solidFill>
              </a:rPr>
              <a:t>3. The need for basin-wide measures </a:t>
            </a:r>
          </a:p>
          <a:p>
            <a:r>
              <a:rPr lang="hu-HU" sz="3200" b="1">
                <a:solidFill>
                  <a:srgbClr val="EEF244"/>
                </a:solidFill>
              </a:rPr>
              <a:t>and Danube Strategy for water 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44831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31747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2FF85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2FF85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2FF85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2FF85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2FF85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2FF85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2FF85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31748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663575" y="1792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pic>
        <p:nvPicPr>
          <p:cNvPr id="31752" name="Picture 2" descr="A2_Duna_fajlagos_lefoly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2276475"/>
            <a:ext cx="4859337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3779838" y="5805488"/>
            <a:ext cx="511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>
                <a:solidFill>
                  <a:srgbClr val="EEF244"/>
                </a:solidFill>
              </a:rPr>
              <a:t>Areal average values of multiannual specific runoff</a:t>
            </a: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231775" y="136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pic>
        <p:nvPicPr>
          <p:cNvPr id="31755" name="Picture 2" descr="04 Duna vizgyujto csapadeka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84313"/>
            <a:ext cx="42481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0" y="4652963"/>
            <a:ext cx="4159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>
                <a:solidFill>
                  <a:srgbClr val="EEF244"/>
                </a:solidFill>
              </a:rPr>
              <a:t>Annual precipitation in the Danube Basin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32771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32772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 descr="MAP-Duna vizgyujto N l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417638"/>
            <a:ext cx="41052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9" descr="N-load hosszelven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2997200"/>
            <a:ext cx="457835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911725" y="1865313"/>
            <a:ext cx="226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River load of N (kt/y)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19113" y="481647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Specific N-emissions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33795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33796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9" descr="MAP-Duna vizgyujto P l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484313"/>
            <a:ext cx="4278312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1" descr="P-load hosszelven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5788" y="2997200"/>
            <a:ext cx="4748212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76238" y="4745038"/>
            <a:ext cx="227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Specific P emissions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508625" y="2205038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River load of P (kt/y)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34819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34820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9" descr="Trends of N and P l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773238"/>
            <a:ext cx="8180388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35843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35844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9" descr="sources of N and 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51000"/>
            <a:ext cx="91440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36867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36868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735013" y="1720850"/>
            <a:ext cx="66865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b="1"/>
          </a:p>
          <a:p>
            <a:r>
              <a:rPr lang="hu-HU" sz="2400" b="1">
                <a:solidFill>
                  <a:srgbClr val="EEF244"/>
                </a:solidFill>
              </a:rPr>
              <a:t>Scientific help:</a:t>
            </a:r>
          </a:p>
          <a:p>
            <a:endParaRPr lang="hu-HU" sz="2400" b="1">
              <a:solidFill>
                <a:srgbClr val="EEF244"/>
              </a:solidFill>
            </a:endParaRPr>
          </a:p>
          <a:p>
            <a:r>
              <a:rPr lang="hu-HU" sz="2400" b="1">
                <a:solidFill>
                  <a:srgbClr val="EEF244"/>
                </a:solidFill>
              </a:rPr>
              <a:t>COST 869</a:t>
            </a:r>
          </a:p>
          <a:p>
            <a:r>
              <a:rPr lang="hu-HU" sz="2400" b="1">
                <a:solidFill>
                  <a:srgbClr val="EEF244"/>
                </a:solidFill>
              </a:rPr>
              <a:t>Mitigation options for Nutrient Reduction</a:t>
            </a:r>
          </a:p>
          <a:p>
            <a:r>
              <a:rPr lang="hu-HU" sz="2400" b="1">
                <a:solidFill>
                  <a:srgbClr val="EEF244"/>
                </a:solidFill>
              </a:rPr>
              <a:t>in Surface Water and Groundwaters</a:t>
            </a:r>
          </a:p>
          <a:p>
            <a:r>
              <a:rPr lang="hu-HU" sz="2400" b="1">
                <a:solidFill>
                  <a:srgbClr val="EEF244"/>
                </a:solidFill>
              </a:rPr>
              <a:t>Final Meeting, Keszthely, 12-14 October 2011</a:t>
            </a:r>
          </a:p>
          <a:p>
            <a:endParaRPr lang="hu-HU" sz="2400" b="1">
              <a:solidFill>
                <a:srgbClr val="EEF244"/>
              </a:solidFill>
            </a:endParaRPr>
          </a:p>
          <a:p>
            <a:r>
              <a:rPr lang="hu-HU" sz="2400" b="1">
                <a:solidFill>
                  <a:srgbClr val="EEF244"/>
                </a:solidFill>
              </a:rPr>
              <a:t>and other joint projects</a:t>
            </a:r>
          </a:p>
          <a:p>
            <a:endParaRPr lang="hu-HU" sz="2400" b="1">
              <a:solidFill>
                <a:srgbClr val="EEF244"/>
              </a:solidFill>
            </a:endParaRPr>
          </a:p>
          <a:p>
            <a:endParaRPr lang="hu-HU" sz="2400" b="1">
              <a:solidFill>
                <a:srgbClr val="EEF2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59396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59397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29876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25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319088" y="1963738"/>
            <a:ext cx="849471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EEF244"/>
                </a:solidFill>
              </a:rPr>
              <a:t>Conclusions of the case study on nutrient emissions:</a:t>
            </a:r>
          </a:p>
          <a:p>
            <a:endParaRPr lang="hu-HU" sz="2400" b="1">
              <a:solidFill>
                <a:srgbClr val="EEF244"/>
              </a:solidFill>
            </a:endParaRPr>
          </a:p>
          <a:p>
            <a:endParaRPr lang="hu-HU" sz="2400">
              <a:solidFill>
                <a:srgbClr val="EEF244"/>
              </a:solidFill>
            </a:endParaRPr>
          </a:p>
          <a:p>
            <a:r>
              <a:rPr lang="hu-HU" sz="2400">
                <a:solidFill>
                  <a:srgbClr val="EEF244"/>
                </a:solidFill>
              </a:rPr>
              <a:t>water does not recognise the political borders</a:t>
            </a:r>
          </a:p>
          <a:p>
            <a:endParaRPr lang="hu-HU" sz="2400">
              <a:solidFill>
                <a:srgbClr val="EEF244"/>
              </a:solidFill>
            </a:endParaRPr>
          </a:p>
          <a:p>
            <a:r>
              <a:rPr lang="hu-HU" sz="2400">
                <a:solidFill>
                  <a:srgbClr val="EEF244"/>
                </a:solidFill>
              </a:rPr>
              <a:t>water management and water protection requires </a:t>
            </a:r>
          </a:p>
          <a:p>
            <a:r>
              <a:rPr lang="hu-HU" sz="2400">
                <a:solidFill>
                  <a:srgbClr val="EEF244"/>
                </a:solidFill>
              </a:rPr>
              <a:t>joint planning of actions, strong coordination and cooperation </a:t>
            </a:r>
          </a:p>
          <a:p>
            <a:r>
              <a:rPr lang="hu-HU" sz="2400">
                <a:solidFill>
                  <a:srgbClr val="EEF244"/>
                </a:solidFill>
              </a:rPr>
              <a:t>across countries and across sectors</a:t>
            </a:r>
          </a:p>
          <a:p>
            <a:endParaRPr lang="hu-HU" sz="2400">
              <a:solidFill>
                <a:srgbClr val="EEF244"/>
              </a:solidFill>
            </a:endParaRPr>
          </a:p>
          <a:p>
            <a:r>
              <a:rPr lang="hu-HU" sz="2400">
                <a:solidFill>
                  <a:srgbClr val="EEF244"/>
                </a:solidFill>
              </a:rPr>
              <a:t>water management and water protection requires the</a:t>
            </a:r>
          </a:p>
          <a:p>
            <a:r>
              <a:rPr lang="hu-HU" sz="2400">
                <a:solidFill>
                  <a:srgbClr val="EEF244"/>
                </a:solidFill>
              </a:rPr>
              <a:t>Danube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37891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37892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344488" y="2955925"/>
            <a:ext cx="7881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EEF244"/>
                </a:solidFill>
              </a:rPr>
              <a:t>4) The actions of the Danube Strategy for the </a:t>
            </a:r>
          </a:p>
          <a:p>
            <a:r>
              <a:rPr lang="hu-HU" sz="2800" b="1">
                <a:solidFill>
                  <a:srgbClr val="EEF244"/>
                </a:solidFill>
              </a:rPr>
              <a:t>     implementation of the Danube River Basin</a:t>
            </a:r>
          </a:p>
          <a:p>
            <a:r>
              <a:rPr lang="hu-HU" sz="2800" b="1">
                <a:solidFill>
                  <a:srgbClr val="EEF244"/>
                </a:solidFill>
              </a:rPr>
              <a:t>     Management Plan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21507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21508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314325" y="1916113"/>
            <a:ext cx="83502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EEF244"/>
                </a:solidFill>
              </a:rPr>
              <a:t>Contents</a:t>
            </a:r>
          </a:p>
          <a:p>
            <a:endParaRPr lang="hu-HU">
              <a:solidFill>
                <a:srgbClr val="EEF244"/>
              </a:solidFill>
            </a:endParaRPr>
          </a:p>
          <a:p>
            <a:r>
              <a:rPr lang="hu-HU">
                <a:solidFill>
                  <a:srgbClr val="EEF244"/>
                </a:solidFill>
              </a:rPr>
              <a:t>1) History of basin-wide cooperation for water protection in the Danube Basin</a:t>
            </a:r>
          </a:p>
          <a:p>
            <a:endParaRPr lang="hu-HU">
              <a:solidFill>
                <a:srgbClr val="EEF244"/>
              </a:solidFill>
            </a:endParaRPr>
          </a:p>
          <a:p>
            <a:r>
              <a:rPr lang="hu-HU">
                <a:solidFill>
                  <a:srgbClr val="EEF244"/>
                </a:solidFill>
              </a:rPr>
              <a:t>2) Danube River Basin Management Plan</a:t>
            </a:r>
          </a:p>
          <a:p>
            <a:endParaRPr lang="hu-HU">
              <a:solidFill>
                <a:srgbClr val="EEF244"/>
              </a:solidFill>
            </a:endParaRPr>
          </a:p>
          <a:p>
            <a:r>
              <a:rPr lang="hu-HU">
                <a:solidFill>
                  <a:srgbClr val="EEF244"/>
                </a:solidFill>
              </a:rPr>
              <a:t>3) The need for basin-wide measures and Danube Strategy for water protection</a:t>
            </a:r>
          </a:p>
          <a:p>
            <a:endParaRPr lang="hu-HU">
              <a:solidFill>
                <a:srgbClr val="EEF244"/>
              </a:solidFill>
            </a:endParaRPr>
          </a:p>
          <a:p>
            <a:r>
              <a:rPr lang="hu-HU">
                <a:solidFill>
                  <a:srgbClr val="EEF244"/>
                </a:solidFill>
              </a:rPr>
              <a:t>4) The actions of the Danube Strategy for the implementation of the DRBMP </a:t>
            </a:r>
          </a:p>
          <a:p>
            <a:endParaRPr lang="hu-HU">
              <a:solidFill>
                <a:srgbClr val="EEF244"/>
              </a:solidFill>
            </a:endParaRPr>
          </a:p>
          <a:p>
            <a:r>
              <a:rPr lang="hu-HU">
                <a:solidFill>
                  <a:srgbClr val="EEF244"/>
                </a:solidFill>
              </a:rPr>
              <a:t>5) Actions for water protection in the Baltic Sea Region Strategy</a:t>
            </a:r>
          </a:p>
          <a:p>
            <a:endParaRPr lang="hu-HU">
              <a:solidFill>
                <a:srgbClr val="EEF244"/>
              </a:solidFill>
            </a:endParaRPr>
          </a:p>
          <a:p>
            <a:r>
              <a:rPr lang="hu-HU">
                <a:solidFill>
                  <a:srgbClr val="EEF244"/>
                </a:solidFill>
              </a:rPr>
              <a:t>6) Expected added values of the water protection actions of the Danube Strategy</a:t>
            </a:r>
          </a:p>
          <a:p>
            <a:endParaRPr lang="hu-HU">
              <a:solidFill>
                <a:srgbClr val="EEF244"/>
              </a:solidFill>
            </a:endParaRPr>
          </a:p>
          <a:p>
            <a:endParaRPr lang="hu-HU">
              <a:solidFill>
                <a:srgbClr val="EEF2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54276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54277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29876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25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07950" y="1628775"/>
            <a:ext cx="8963025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 b="1"/>
          </a:p>
          <a:p>
            <a:r>
              <a:rPr lang="hu-HU" sz="2400" b="1">
                <a:solidFill>
                  <a:srgbClr val="EEF244"/>
                </a:solidFill>
              </a:rPr>
              <a:t>Main objectives of the Priority Area 4:</a:t>
            </a:r>
          </a:p>
          <a:p>
            <a:endParaRPr lang="hu-HU" sz="2400" b="1">
              <a:solidFill>
                <a:srgbClr val="EEF244"/>
              </a:solidFill>
            </a:endParaRPr>
          </a:p>
          <a:p>
            <a:r>
              <a:rPr lang="hu-HU" sz="2400" b="1">
                <a:solidFill>
                  <a:srgbClr val="EEF244"/>
                </a:solidFill>
              </a:rPr>
              <a:t>Implementation of the basin-wide, </a:t>
            </a:r>
          </a:p>
          <a:p>
            <a:r>
              <a:rPr lang="hu-HU" sz="2400" b="1">
                <a:solidFill>
                  <a:srgbClr val="EEF244"/>
                </a:solidFill>
              </a:rPr>
              <a:t>joint programs of measures </a:t>
            </a:r>
            <a:r>
              <a:rPr lang="hu-HU" sz="2400">
                <a:solidFill>
                  <a:srgbClr val="EEF244"/>
                </a:solidFill>
              </a:rPr>
              <a:t>of the DRBMP</a:t>
            </a:r>
          </a:p>
          <a:p>
            <a:r>
              <a:rPr lang="hu-HU" sz="2400">
                <a:solidFill>
                  <a:srgbClr val="EEF244"/>
                </a:solidFill>
              </a:rPr>
              <a:t>     coordination of implementation of the basin-wide and national</a:t>
            </a:r>
          </a:p>
          <a:p>
            <a:r>
              <a:rPr lang="hu-HU" sz="2400">
                <a:solidFill>
                  <a:srgbClr val="EEF244"/>
                </a:solidFill>
              </a:rPr>
              <a:t>     measures identified in the river basin management plans  </a:t>
            </a:r>
          </a:p>
          <a:p>
            <a:endParaRPr lang="hu-HU" sz="2400">
              <a:solidFill>
                <a:srgbClr val="EEF244"/>
              </a:solidFill>
            </a:endParaRPr>
          </a:p>
          <a:p>
            <a:r>
              <a:rPr lang="hu-HU" sz="2400" b="1">
                <a:solidFill>
                  <a:srgbClr val="EEF244"/>
                </a:solidFill>
              </a:rPr>
              <a:t>Planning and implementation of additional </a:t>
            </a:r>
          </a:p>
          <a:p>
            <a:r>
              <a:rPr lang="hu-HU" sz="2400" b="1">
                <a:solidFill>
                  <a:srgbClr val="EEF244"/>
                </a:solidFill>
              </a:rPr>
              <a:t>joint programs of measures</a:t>
            </a:r>
            <a:r>
              <a:rPr lang="hu-HU" sz="2400">
                <a:solidFill>
                  <a:srgbClr val="EEF244"/>
                </a:solidFill>
              </a:rPr>
              <a:t> to achieve the Danube basin-wide </a:t>
            </a:r>
          </a:p>
          <a:p>
            <a:r>
              <a:rPr lang="hu-HU" sz="2400">
                <a:solidFill>
                  <a:srgbClr val="EEF244"/>
                </a:solidFill>
              </a:rPr>
              <a:t>objevtives and visions where more work is needed in the future</a:t>
            </a:r>
          </a:p>
          <a:p>
            <a:r>
              <a:rPr lang="hu-HU" sz="2400">
                <a:solidFill>
                  <a:srgbClr val="EEF244"/>
                </a:solidFill>
              </a:rPr>
              <a:t>       (such as sediments and climate changes)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55300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55301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09550" y="1844675"/>
            <a:ext cx="866616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EEF244"/>
                </a:solidFill>
              </a:rPr>
              <a:t>Main criteria for selection of the water protection actions and projects </a:t>
            </a:r>
          </a:p>
          <a:p>
            <a:r>
              <a:rPr lang="hu-HU" sz="2000" b="1">
                <a:solidFill>
                  <a:srgbClr val="EEF244"/>
                </a:solidFill>
              </a:rPr>
              <a:t>that should be implemented in the Danube Region</a:t>
            </a:r>
          </a:p>
          <a:p>
            <a:endParaRPr lang="hu-HU" sz="2000">
              <a:solidFill>
                <a:srgbClr val="EEF244"/>
              </a:solidFill>
            </a:endParaRPr>
          </a:p>
          <a:p>
            <a:r>
              <a:rPr lang="hu-HU" sz="2000">
                <a:solidFill>
                  <a:srgbClr val="EEF244"/>
                </a:solidFill>
              </a:rPr>
              <a:t>Issues of Danube basin-wide importance</a:t>
            </a:r>
          </a:p>
          <a:p>
            <a:endParaRPr lang="hu-HU" sz="2000">
              <a:solidFill>
                <a:srgbClr val="EEF244"/>
              </a:solidFill>
            </a:endParaRPr>
          </a:p>
          <a:p>
            <a:r>
              <a:rPr lang="hu-HU" sz="2000">
                <a:solidFill>
                  <a:srgbClr val="EEF244"/>
                </a:solidFill>
              </a:rPr>
              <a:t>Issues based on the Danube River Basin Management Plan adopted</a:t>
            </a:r>
          </a:p>
          <a:p>
            <a:r>
              <a:rPr lang="hu-HU" sz="2000">
                <a:solidFill>
                  <a:srgbClr val="EEF244"/>
                </a:solidFill>
              </a:rPr>
              <a:t>by the  Ministerial Meeting of the Danube River Basin countries</a:t>
            </a:r>
          </a:p>
          <a:p>
            <a:endParaRPr lang="hu-HU" sz="2000">
              <a:solidFill>
                <a:srgbClr val="EEF244"/>
              </a:solidFill>
            </a:endParaRPr>
          </a:p>
          <a:p>
            <a:r>
              <a:rPr lang="hu-HU" sz="2000">
                <a:solidFill>
                  <a:srgbClr val="EEF244"/>
                </a:solidFill>
              </a:rPr>
              <a:t>Issues that requires a basin-wide perspective and cooperation </a:t>
            </a:r>
          </a:p>
          <a:p>
            <a:r>
              <a:rPr lang="hu-HU" sz="2000">
                <a:solidFill>
                  <a:srgbClr val="EEF244"/>
                </a:solidFill>
              </a:rPr>
              <a:t>between each of the countries sharing the whole basin</a:t>
            </a:r>
          </a:p>
          <a:p>
            <a:endParaRPr lang="hu-HU" sz="2000">
              <a:solidFill>
                <a:srgbClr val="EEF244"/>
              </a:solidFill>
            </a:endParaRPr>
          </a:p>
          <a:p>
            <a:r>
              <a:rPr lang="hu-HU" sz="2000">
                <a:solidFill>
                  <a:srgbClr val="EEF244"/>
                </a:solidFill>
              </a:rPr>
              <a:t>Issues that requires inter-ministerial/inter-sectoral coordinating</a:t>
            </a:r>
          </a:p>
          <a:p>
            <a:r>
              <a:rPr lang="hu-HU" sz="2000">
                <a:solidFill>
                  <a:srgbClr val="EEF244"/>
                </a:solidFill>
              </a:rPr>
              <a:t>mechanisms and integration of different policies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38915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38916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179388" y="1700213"/>
            <a:ext cx="84772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hu-HU" b="1">
                <a:solidFill>
                  <a:srgbClr val="EEF244"/>
                </a:solidFill>
              </a:rPr>
              <a:t>Priority Area 4 – Implementation of the DRBMP</a:t>
            </a:r>
          </a:p>
          <a:p>
            <a:pPr marL="342900" indent="-342900"/>
            <a:r>
              <a:rPr lang="hu-HU" b="1">
                <a:solidFill>
                  <a:srgbClr val="EEF244"/>
                </a:solidFill>
              </a:rPr>
              <a:t>Coordinators: Slovakia and Hungary</a:t>
            </a:r>
          </a:p>
          <a:p>
            <a:pPr marL="342900" indent="-342900"/>
            <a:r>
              <a:rPr lang="hu-HU" b="1">
                <a:solidFill>
                  <a:srgbClr val="EEF244"/>
                </a:solidFill>
              </a:rPr>
              <a:t>                         in close cooperation with ICPDR</a:t>
            </a:r>
          </a:p>
          <a:p>
            <a:pPr marL="342900" indent="-342900"/>
            <a:r>
              <a:rPr lang="hu-HU" b="1">
                <a:solidFill>
                  <a:srgbClr val="EEF244"/>
                </a:solidFill>
              </a:rPr>
              <a:t>      Actions:</a:t>
            </a:r>
            <a:r>
              <a:rPr lang="hu-HU">
                <a:solidFill>
                  <a:srgbClr val="EEF244"/>
                </a:solidFill>
              </a:rPr>
              <a:t> </a:t>
            </a:r>
          </a:p>
          <a:p>
            <a:pPr marL="342900" indent="-342900"/>
            <a:r>
              <a:rPr lang="hu-HU">
                <a:solidFill>
                  <a:srgbClr val="EEF244"/>
                </a:solidFill>
              </a:rPr>
              <a:t> </a:t>
            </a:r>
          </a:p>
          <a:p>
            <a:pPr marL="342900" indent="-342900"/>
            <a:r>
              <a:rPr lang="hu-HU" b="1">
                <a:solidFill>
                  <a:srgbClr val="EEF244"/>
                </a:solidFill>
              </a:rPr>
              <a:t>1) Implementation of the Danube River Basin Management Plan</a:t>
            </a:r>
          </a:p>
          <a:p>
            <a:pPr marL="342900" indent="-342900"/>
            <a:r>
              <a:rPr lang="hu-HU">
                <a:solidFill>
                  <a:srgbClr val="EEF244"/>
                </a:solidFill>
              </a:rPr>
              <a:t>2) </a:t>
            </a:r>
            <a:r>
              <a:rPr lang="hu-HU" b="1">
                <a:solidFill>
                  <a:srgbClr val="EEF244"/>
                </a:solidFill>
              </a:rPr>
              <a:t>Cooperation at subbasin level</a:t>
            </a:r>
            <a:r>
              <a:rPr lang="hu-HU">
                <a:solidFill>
                  <a:srgbClr val="EEF244"/>
                </a:solidFill>
              </a:rPr>
              <a:t> (Tisa, Sava, Prut rivers, Danube Delta)</a:t>
            </a:r>
          </a:p>
          <a:p>
            <a:pPr marL="342900" indent="-342900"/>
            <a:endParaRPr lang="hu-HU">
              <a:solidFill>
                <a:srgbClr val="EEF244"/>
              </a:solidFill>
            </a:endParaRPr>
          </a:p>
          <a:p>
            <a:pPr marL="342900" indent="-342900"/>
            <a:r>
              <a:rPr lang="hu-HU">
                <a:solidFill>
                  <a:srgbClr val="EEF244"/>
                </a:solidFill>
              </a:rPr>
              <a:t>3) Development of </a:t>
            </a:r>
            <a:r>
              <a:rPr lang="hu-HU" b="1">
                <a:solidFill>
                  <a:srgbClr val="EEF244"/>
                </a:solidFill>
              </a:rPr>
              <a:t>information systems</a:t>
            </a:r>
            <a:r>
              <a:rPr lang="hu-HU">
                <a:solidFill>
                  <a:srgbClr val="EEF244"/>
                </a:solidFill>
              </a:rPr>
              <a:t> (Danube Survey, Danube and Sava GIS</a:t>
            </a:r>
          </a:p>
          <a:p>
            <a:pPr marL="342900" indent="-342900"/>
            <a:r>
              <a:rPr lang="hu-HU">
                <a:solidFill>
                  <a:srgbClr val="EEF244"/>
                </a:solidFill>
              </a:rPr>
              <a:t>4) Building and upgrading </a:t>
            </a:r>
            <a:r>
              <a:rPr lang="hu-HU" b="1">
                <a:solidFill>
                  <a:srgbClr val="EEF244"/>
                </a:solidFill>
              </a:rPr>
              <a:t>wastewater treatment facilities</a:t>
            </a:r>
          </a:p>
          <a:p>
            <a:pPr marL="342900" indent="-342900"/>
            <a:r>
              <a:rPr lang="hu-HU">
                <a:solidFill>
                  <a:srgbClr val="EEF244"/>
                </a:solidFill>
              </a:rPr>
              <a:t>5) Establishment of </a:t>
            </a:r>
            <a:r>
              <a:rPr lang="hu-HU" b="1">
                <a:solidFill>
                  <a:srgbClr val="EEF244"/>
                </a:solidFill>
              </a:rPr>
              <a:t>buffer strips</a:t>
            </a:r>
            <a:r>
              <a:rPr lang="hu-HU">
                <a:solidFill>
                  <a:srgbClr val="EEF244"/>
                </a:solidFill>
              </a:rPr>
              <a:t> </a:t>
            </a:r>
            <a:r>
              <a:rPr lang="hu-HU" b="1">
                <a:solidFill>
                  <a:srgbClr val="EEF244"/>
                </a:solidFill>
              </a:rPr>
              <a:t>along the rivers</a:t>
            </a:r>
            <a:r>
              <a:rPr lang="hu-HU">
                <a:solidFill>
                  <a:srgbClr val="EEF244"/>
                </a:solidFill>
              </a:rPr>
              <a:t> to retain nutrients</a:t>
            </a:r>
          </a:p>
          <a:p>
            <a:pPr marL="342900" indent="-342900"/>
            <a:r>
              <a:rPr lang="hu-HU">
                <a:solidFill>
                  <a:srgbClr val="EEF244"/>
                </a:solidFill>
              </a:rPr>
              <a:t>6) </a:t>
            </a:r>
            <a:r>
              <a:rPr lang="hu-HU" b="1">
                <a:solidFill>
                  <a:srgbClr val="EEF244"/>
                </a:solidFill>
              </a:rPr>
              <a:t>Cooperation between authorities</a:t>
            </a:r>
            <a:r>
              <a:rPr lang="hu-HU">
                <a:solidFill>
                  <a:srgbClr val="EEF244"/>
                </a:solidFill>
              </a:rPr>
              <a:t> responsible for agriculture and environment</a:t>
            </a:r>
          </a:p>
          <a:p>
            <a:pPr marL="342900" indent="-342900"/>
            <a:r>
              <a:rPr lang="hu-HU">
                <a:solidFill>
                  <a:srgbClr val="EEF244"/>
                </a:solidFill>
              </a:rPr>
              <a:t>7) Limitations of </a:t>
            </a:r>
            <a:r>
              <a:rPr lang="hu-HU" b="1">
                <a:solidFill>
                  <a:srgbClr val="EEF244"/>
                </a:solidFill>
              </a:rPr>
              <a:t>phospates in detergents</a:t>
            </a:r>
          </a:p>
          <a:p>
            <a:pPr marL="342900" indent="-342900"/>
            <a:r>
              <a:rPr lang="hu-HU">
                <a:solidFill>
                  <a:srgbClr val="EEF244"/>
                </a:solidFill>
              </a:rPr>
              <a:t>8) Treatment of </a:t>
            </a:r>
            <a:r>
              <a:rPr lang="hu-HU" b="1">
                <a:solidFill>
                  <a:srgbClr val="EEF244"/>
                </a:solidFill>
              </a:rPr>
              <a:t>hazardous substances</a:t>
            </a:r>
            <a:r>
              <a:rPr lang="hu-HU">
                <a:solidFill>
                  <a:srgbClr val="EEF244"/>
                </a:solidFill>
              </a:rPr>
              <a:t> and contaminated sludge</a:t>
            </a:r>
          </a:p>
          <a:p>
            <a:pPr marL="342900" indent="-342900"/>
            <a:r>
              <a:rPr lang="hu-HU">
                <a:solidFill>
                  <a:srgbClr val="EEF244"/>
                </a:solidFill>
              </a:rPr>
              <a:t>9) Control of </a:t>
            </a:r>
            <a:r>
              <a:rPr lang="hu-HU" b="1">
                <a:solidFill>
                  <a:srgbClr val="EEF244"/>
                </a:solidFill>
              </a:rPr>
              <a:t>substances that are considered problematic</a:t>
            </a:r>
          </a:p>
          <a:p>
            <a:pPr marL="342900" indent="-342900"/>
            <a:endParaRPr lang="hu-HU">
              <a:solidFill>
                <a:srgbClr val="EEF2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457200" y="1557338"/>
            <a:ext cx="8229600" cy="4478337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60420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60421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29876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25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96838" y="1628775"/>
            <a:ext cx="9047162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>
                <a:solidFill>
                  <a:srgbClr val="EEF244"/>
                </a:solidFill>
              </a:rPr>
              <a:t>10) Reducing </a:t>
            </a:r>
            <a:r>
              <a:rPr lang="hu-HU" sz="2400" b="1">
                <a:solidFill>
                  <a:srgbClr val="EEF244"/>
                </a:solidFill>
              </a:rPr>
              <a:t>water continuity interruptions</a:t>
            </a:r>
          </a:p>
          <a:p>
            <a:r>
              <a:rPr lang="hu-HU" sz="2400">
                <a:solidFill>
                  <a:srgbClr val="EEF244"/>
                </a:solidFill>
              </a:rPr>
              <a:t>              restoring continuity at the Iron Gates</a:t>
            </a:r>
          </a:p>
          <a:p>
            <a:r>
              <a:rPr lang="hu-HU" sz="2400">
                <a:solidFill>
                  <a:srgbClr val="EEF244"/>
                </a:solidFill>
              </a:rPr>
              <a:t>              restoration of the sediment balance in the Danube</a:t>
            </a:r>
          </a:p>
          <a:p>
            <a:r>
              <a:rPr lang="hu-HU" sz="2400">
                <a:solidFill>
                  <a:srgbClr val="EEF244"/>
                </a:solidFill>
              </a:rPr>
              <a:t>              biodiversity and sediments in the Sava River Basin</a:t>
            </a:r>
          </a:p>
          <a:p>
            <a:endParaRPr lang="hu-HU" sz="2400">
              <a:solidFill>
                <a:srgbClr val="EEF244"/>
              </a:solidFill>
            </a:endParaRPr>
          </a:p>
          <a:p>
            <a:r>
              <a:rPr lang="hu-HU" sz="2400">
                <a:solidFill>
                  <a:srgbClr val="EEF244"/>
                </a:solidFill>
              </a:rPr>
              <a:t>11) To promote </a:t>
            </a:r>
            <a:r>
              <a:rPr lang="hu-HU" sz="2400" b="1">
                <a:solidFill>
                  <a:srgbClr val="EEF244"/>
                </a:solidFill>
              </a:rPr>
              <a:t>measures to limit water abstraction</a:t>
            </a:r>
          </a:p>
          <a:p>
            <a:endParaRPr lang="hu-HU" sz="2400">
              <a:solidFill>
                <a:srgbClr val="EEF244"/>
              </a:solidFill>
            </a:endParaRPr>
          </a:p>
          <a:p>
            <a:r>
              <a:rPr lang="hu-HU" sz="2400">
                <a:solidFill>
                  <a:srgbClr val="EEF244"/>
                </a:solidFill>
              </a:rPr>
              <a:t>12) Exchange of good practice in </a:t>
            </a:r>
            <a:r>
              <a:rPr lang="hu-HU" sz="2400" b="1">
                <a:solidFill>
                  <a:srgbClr val="EEF244"/>
                </a:solidFill>
              </a:rPr>
              <a:t>integrated water management</a:t>
            </a:r>
          </a:p>
          <a:p>
            <a:endParaRPr lang="hu-HU" sz="2400">
              <a:solidFill>
                <a:srgbClr val="EEF244"/>
              </a:solidFill>
            </a:endParaRPr>
          </a:p>
          <a:p>
            <a:r>
              <a:rPr lang="hu-HU" sz="2400">
                <a:solidFill>
                  <a:srgbClr val="EEF244"/>
                </a:solidFill>
              </a:rPr>
              <a:t>13) Safeguarding of </a:t>
            </a:r>
            <a:r>
              <a:rPr lang="hu-HU" sz="2400" b="1">
                <a:solidFill>
                  <a:srgbClr val="EEF244"/>
                </a:solidFill>
              </a:rPr>
              <a:t>drinking water supply</a:t>
            </a:r>
          </a:p>
          <a:p>
            <a:endParaRPr lang="hu-HU" sz="2400">
              <a:solidFill>
                <a:srgbClr val="EEF244"/>
              </a:solidFill>
            </a:endParaRPr>
          </a:p>
          <a:p>
            <a:r>
              <a:rPr lang="hu-HU" sz="2400">
                <a:solidFill>
                  <a:srgbClr val="EEF244"/>
                </a:solidFill>
              </a:rPr>
              <a:t>14) </a:t>
            </a:r>
            <a:r>
              <a:rPr lang="hu-HU" sz="2400" b="1">
                <a:solidFill>
                  <a:srgbClr val="EEF244"/>
                </a:solidFill>
              </a:rPr>
              <a:t>Integrated Coastal Zone Management</a:t>
            </a:r>
          </a:p>
          <a:p>
            <a:endParaRPr lang="hu-HU" sz="2000">
              <a:solidFill>
                <a:srgbClr val="EEF2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39939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39940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288925" y="2060575"/>
            <a:ext cx="85645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EEF244"/>
                </a:solidFill>
              </a:rPr>
              <a:t>Example EUSDR flagship project: </a:t>
            </a:r>
          </a:p>
          <a:p>
            <a:endParaRPr lang="hu-HU" sz="2000" b="1">
              <a:solidFill>
                <a:srgbClr val="EEF244"/>
              </a:solidFill>
            </a:endParaRPr>
          </a:p>
          <a:p>
            <a:r>
              <a:rPr lang="hu-HU" sz="2000" b="1">
                <a:solidFill>
                  <a:srgbClr val="EEF244"/>
                </a:solidFill>
              </a:rPr>
              <a:t>Danube Sediment Management – Assessment for the</a:t>
            </a:r>
          </a:p>
          <a:p>
            <a:r>
              <a:rPr lang="hu-HU" sz="2000" b="1">
                <a:solidFill>
                  <a:srgbClr val="EEF244"/>
                </a:solidFill>
              </a:rPr>
              <a:t>Restoration of Sediment Balance in the Danube River Basin</a:t>
            </a:r>
          </a:p>
          <a:p>
            <a:endParaRPr lang="hu-HU" sz="2000" b="1">
              <a:solidFill>
                <a:srgbClr val="EEF244"/>
              </a:solidFill>
            </a:endParaRPr>
          </a:p>
          <a:p>
            <a:r>
              <a:rPr lang="hu-HU" sz="2000" b="1">
                <a:solidFill>
                  <a:srgbClr val="EEF244"/>
                </a:solidFill>
              </a:rPr>
              <a:t>Cooperation of 8 countries – 14 partners</a:t>
            </a:r>
          </a:p>
          <a:p>
            <a:endParaRPr lang="hu-HU" sz="2000" b="1">
              <a:solidFill>
                <a:srgbClr val="EEF244"/>
              </a:solidFill>
            </a:endParaRPr>
          </a:p>
          <a:p>
            <a:r>
              <a:rPr lang="hu-HU" sz="2000" b="1">
                <a:solidFill>
                  <a:srgbClr val="EEF244"/>
                </a:solidFill>
              </a:rPr>
              <a:t>Lead Institution – Budapest University of Technology and Economics</a:t>
            </a:r>
          </a:p>
          <a:p>
            <a:r>
              <a:rPr lang="hu-HU" sz="2000" b="1">
                <a:solidFill>
                  <a:srgbClr val="EEF244"/>
                </a:solidFill>
              </a:rPr>
              <a:t>                            Department of Hydraulic and Water Resources Eng.</a:t>
            </a:r>
          </a:p>
          <a:p>
            <a:endParaRPr lang="hu-HU" sz="2000">
              <a:solidFill>
                <a:srgbClr val="EEF2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40963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40964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276225" y="2781300"/>
            <a:ext cx="8589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EEF244"/>
                </a:solidFill>
              </a:rPr>
              <a:t>5. Actions for water protection in the EU Strategy </a:t>
            </a:r>
          </a:p>
          <a:p>
            <a:r>
              <a:rPr lang="hu-HU" sz="2800" b="1">
                <a:solidFill>
                  <a:srgbClr val="EEF244"/>
                </a:solidFill>
              </a:rPr>
              <a:t>for the Baltic Sea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41987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41988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376238" y="14319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pic>
        <p:nvPicPr>
          <p:cNvPr id="41992" name="Picture 4" descr="Balti regio terke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28675" y="1412875"/>
            <a:ext cx="5761038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5200650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5056188" y="157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pic>
        <p:nvPicPr>
          <p:cNvPr id="41995" name="Picture 4" descr="One year 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1412875"/>
            <a:ext cx="40020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43011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43012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808038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pic>
        <p:nvPicPr>
          <p:cNvPr id="43016" name="Picture 4" descr="WATERPRAXIS project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557338"/>
            <a:ext cx="4357687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1692275" y="2133600"/>
            <a:ext cx="2432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Cost-efficient and</a:t>
            </a:r>
          </a:p>
          <a:p>
            <a:r>
              <a:rPr lang="hu-HU" b="1">
                <a:solidFill>
                  <a:srgbClr val="FF0000"/>
                </a:solidFill>
              </a:rPr>
              <a:t>eco-efficient water</a:t>
            </a:r>
          </a:p>
          <a:p>
            <a:r>
              <a:rPr lang="hu-HU" b="1">
                <a:solidFill>
                  <a:srgbClr val="FF0000"/>
                </a:solidFill>
              </a:rPr>
              <a:t>protection measures</a:t>
            </a:r>
          </a:p>
          <a:p>
            <a:endParaRPr lang="hu-HU"/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1671638" y="3160713"/>
            <a:ext cx="1758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11 partners</a:t>
            </a:r>
          </a:p>
          <a:p>
            <a:r>
              <a:rPr lang="hu-HU">
                <a:solidFill>
                  <a:srgbClr val="FF0000"/>
                </a:solidFill>
              </a:rPr>
              <a:t>8 countries</a:t>
            </a:r>
          </a:p>
          <a:p>
            <a:r>
              <a:rPr lang="hu-HU">
                <a:solidFill>
                  <a:srgbClr val="FF0000"/>
                </a:solidFill>
              </a:rPr>
              <a:t>2.0 million Euro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4695825" y="14319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pic>
        <p:nvPicPr>
          <p:cNvPr id="43020" name="Picture 4" descr="project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484313"/>
            <a:ext cx="436403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1" name="Text Box 14"/>
          <p:cNvSpPr txBox="1">
            <a:spLocks noChangeArrowheads="1"/>
          </p:cNvSpPr>
          <p:nvPr/>
        </p:nvSpPr>
        <p:spPr bwMode="auto">
          <a:xfrm>
            <a:off x="6064250" y="1647825"/>
            <a:ext cx="1949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Reduction of</a:t>
            </a:r>
          </a:p>
          <a:p>
            <a:r>
              <a:rPr lang="hu-HU" b="1">
                <a:solidFill>
                  <a:srgbClr val="FF0000"/>
                </a:solidFill>
              </a:rPr>
              <a:t>nutrient levels</a:t>
            </a:r>
          </a:p>
          <a:p>
            <a:r>
              <a:rPr lang="hu-HU" b="1">
                <a:solidFill>
                  <a:srgbClr val="FF0000"/>
                </a:solidFill>
              </a:rPr>
              <a:t>in the Baltic Sea</a:t>
            </a:r>
          </a:p>
        </p:txBody>
      </p:sp>
      <p:sp>
        <p:nvSpPr>
          <p:cNvPr id="43022" name="Text Box 15"/>
          <p:cNvSpPr txBox="1">
            <a:spLocks noChangeArrowheads="1"/>
          </p:cNvSpPr>
          <p:nvPr/>
        </p:nvSpPr>
        <p:spPr bwMode="auto">
          <a:xfrm>
            <a:off x="7164388" y="2513013"/>
            <a:ext cx="1758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23 partners</a:t>
            </a:r>
          </a:p>
          <a:p>
            <a:r>
              <a:rPr lang="hu-HU">
                <a:solidFill>
                  <a:srgbClr val="FF0000"/>
                </a:solidFill>
              </a:rPr>
              <a:t>10 countries</a:t>
            </a:r>
          </a:p>
          <a:p>
            <a:r>
              <a:rPr lang="hu-HU">
                <a:solidFill>
                  <a:srgbClr val="FF0000"/>
                </a:solidFill>
              </a:rPr>
              <a:t>6.7 million Euro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44035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44036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735013" y="157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pic>
        <p:nvPicPr>
          <p:cNvPr id="44040" name="Picture 4" descr="Projekt partners orszagonk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341438"/>
            <a:ext cx="47942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31775" y="2127250"/>
            <a:ext cx="25241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EEF244"/>
                </a:solidFill>
              </a:rPr>
              <a:t>Projects approved</a:t>
            </a:r>
          </a:p>
          <a:p>
            <a:r>
              <a:rPr lang="hu-HU" sz="2000">
                <a:solidFill>
                  <a:srgbClr val="EEF244"/>
                </a:solidFill>
              </a:rPr>
              <a:t>in the 2nd call</a:t>
            </a:r>
          </a:p>
          <a:p>
            <a:r>
              <a:rPr lang="hu-HU" sz="2000">
                <a:solidFill>
                  <a:srgbClr val="EEF244"/>
                </a:solidFill>
              </a:rPr>
              <a:t>of the Baltic Strategy</a:t>
            </a:r>
          </a:p>
          <a:p>
            <a:endParaRPr lang="hu-HU" sz="2000">
              <a:solidFill>
                <a:srgbClr val="EEF244"/>
              </a:solidFill>
            </a:endParaRPr>
          </a:p>
          <a:p>
            <a:r>
              <a:rPr lang="hu-HU" sz="2000">
                <a:solidFill>
                  <a:srgbClr val="EEF244"/>
                </a:solidFill>
              </a:rPr>
              <a:t>22 projects</a:t>
            </a:r>
          </a:p>
          <a:p>
            <a:r>
              <a:rPr lang="hu-HU" sz="2000">
                <a:solidFill>
                  <a:srgbClr val="EEF244"/>
                </a:solidFill>
              </a:rPr>
              <a:t>380 partners</a:t>
            </a:r>
          </a:p>
          <a:p>
            <a:r>
              <a:rPr lang="hu-HU" sz="2000">
                <a:solidFill>
                  <a:srgbClr val="EEF244"/>
                </a:solidFill>
              </a:rPr>
              <a:t>from 11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45059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45060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569913" y="2852738"/>
            <a:ext cx="7869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EEF244"/>
                </a:solidFill>
              </a:rPr>
              <a:t>6. Expected added values of water protection actions</a:t>
            </a:r>
          </a:p>
          <a:p>
            <a:r>
              <a:rPr lang="hu-HU" sz="2400" b="1">
                <a:solidFill>
                  <a:srgbClr val="EEF244"/>
                </a:solidFill>
              </a:rPr>
              <a:t> of the Danube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22531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22532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827088" y="2708275"/>
            <a:ext cx="697071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     </a:t>
            </a:r>
          </a:p>
          <a:p>
            <a:pPr marL="1257300" lvl="2" indent="-342900">
              <a:buFontTx/>
              <a:buAutoNum type="arabicParenR"/>
            </a:pPr>
            <a:r>
              <a:rPr lang="hu-HU" sz="2400" b="1">
                <a:solidFill>
                  <a:srgbClr val="EEF244"/>
                </a:solidFill>
              </a:rPr>
              <a:t>History of basin-wide cooperation </a:t>
            </a:r>
          </a:p>
          <a:p>
            <a:pPr marL="1257300" lvl="2" indent="-342900"/>
            <a:r>
              <a:rPr lang="hu-HU" sz="2400" b="1">
                <a:solidFill>
                  <a:srgbClr val="EEF244"/>
                </a:solidFill>
              </a:rPr>
              <a:t>for water protection in the Danube Basin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46083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46084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244475" y="1989138"/>
            <a:ext cx="865346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EEF244"/>
                </a:solidFill>
              </a:rPr>
              <a:t>Expected added values of Priority Area 4.</a:t>
            </a:r>
          </a:p>
          <a:p>
            <a:endParaRPr lang="hu-HU" sz="2400" b="1">
              <a:solidFill>
                <a:srgbClr val="EEF244"/>
              </a:solidFill>
            </a:endParaRPr>
          </a:p>
          <a:p>
            <a:r>
              <a:rPr lang="hu-HU" sz="2400">
                <a:solidFill>
                  <a:srgbClr val="EEF244"/>
                </a:solidFill>
              </a:rPr>
              <a:t>The improvement of the status of waters</a:t>
            </a:r>
          </a:p>
          <a:p>
            <a:r>
              <a:rPr lang="hu-HU" sz="2400">
                <a:solidFill>
                  <a:srgbClr val="EEF244"/>
                </a:solidFill>
              </a:rPr>
              <a:t> </a:t>
            </a:r>
          </a:p>
          <a:p>
            <a:r>
              <a:rPr lang="hu-HU" sz="2400">
                <a:solidFill>
                  <a:srgbClr val="EEF244"/>
                </a:solidFill>
              </a:rPr>
              <a:t>      will conserve the water resources for the future water uses,</a:t>
            </a:r>
          </a:p>
          <a:p>
            <a:r>
              <a:rPr lang="hu-HU" sz="2400">
                <a:solidFill>
                  <a:srgbClr val="EEF244"/>
                </a:solidFill>
              </a:rPr>
              <a:t>      will significantly contribute to sustainable </a:t>
            </a:r>
          </a:p>
          <a:p>
            <a:r>
              <a:rPr lang="hu-HU" sz="2400">
                <a:solidFill>
                  <a:srgbClr val="EEF244"/>
                </a:solidFill>
              </a:rPr>
              <a:t>               regional development,</a:t>
            </a:r>
          </a:p>
          <a:p>
            <a:r>
              <a:rPr lang="hu-HU" sz="2400">
                <a:solidFill>
                  <a:srgbClr val="EEF244"/>
                </a:solidFill>
              </a:rPr>
              <a:t>      will ensure the preservation and the restoration </a:t>
            </a:r>
          </a:p>
          <a:p>
            <a:r>
              <a:rPr lang="hu-HU" sz="2400">
                <a:solidFill>
                  <a:srgbClr val="EEF244"/>
                </a:solidFill>
              </a:rPr>
              <a:t>               of the valuable ecosystems, </a:t>
            </a:r>
          </a:p>
          <a:p>
            <a:r>
              <a:rPr lang="hu-HU" sz="2400">
                <a:solidFill>
                  <a:srgbClr val="EEF244"/>
                </a:solidFill>
              </a:rPr>
              <a:t>      will reduce the impacts on the Black Sea.</a:t>
            </a:r>
          </a:p>
          <a:p>
            <a:endParaRPr lang="hu-HU" sz="2400">
              <a:solidFill>
                <a:srgbClr val="EEF2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47107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47108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827088" y="2636838"/>
            <a:ext cx="70167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600" b="1">
                <a:solidFill>
                  <a:srgbClr val="EEF244"/>
                </a:solidFill>
              </a:rPr>
              <a:t>I wish you a succesfull seminar</a:t>
            </a:r>
          </a:p>
          <a:p>
            <a:r>
              <a:rPr lang="hu-HU" sz="3600" b="1">
                <a:solidFill>
                  <a:srgbClr val="EEF244"/>
                </a:solidFill>
              </a:rPr>
              <a:t>and Danube Strategy!</a:t>
            </a:r>
          </a:p>
          <a:p>
            <a:endParaRPr lang="hu-HU" sz="3600" b="1">
              <a:solidFill>
                <a:srgbClr val="EEF244"/>
              </a:solidFill>
            </a:endParaRPr>
          </a:p>
          <a:p>
            <a:r>
              <a:rPr lang="hu-HU" sz="3600" b="1">
                <a:solidFill>
                  <a:srgbClr val="EEF244"/>
                </a:solidFill>
              </a:rPr>
              <a:t>Thank you for your attention!</a:t>
            </a:r>
          </a:p>
          <a:p>
            <a:endParaRPr lang="hu-HU" sz="3600">
              <a:solidFill>
                <a:srgbClr val="EEF2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48131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48132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29876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25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56324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56325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29876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25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52228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52229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29876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25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23555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23556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395288" y="1412875"/>
            <a:ext cx="737235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b="1"/>
          </a:p>
          <a:p>
            <a:r>
              <a:rPr lang="hu-HU" b="1">
                <a:solidFill>
                  <a:srgbClr val="EEF244"/>
                </a:solidFill>
              </a:rPr>
              <a:t>Main programmes for water protection in the Danube River Basin</a:t>
            </a:r>
          </a:p>
          <a:p>
            <a:endParaRPr lang="hu-HU" b="1">
              <a:solidFill>
                <a:srgbClr val="EEF244"/>
              </a:solidFill>
            </a:endParaRPr>
          </a:p>
          <a:p>
            <a:r>
              <a:rPr lang="hu-HU">
                <a:solidFill>
                  <a:srgbClr val="EEF244"/>
                </a:solidFill>
              </a:rPr>
              <a:t>The Danube...for whom and for what, Equipe Cousteau (1992)</a:t>
            </a:r>
          </a:p>
          <a:p>
            <a:r>
              <a:rPr lang="en-GB">
                <a:solidFill>
                  <a:srgbClr val="EEF244"/>
                </a:solidFill>
              </a:rPr>
              <a:t>Environmental Programme</a:t>
            </a:r>
            <a:r>
              <a:rPr lang="hu-HU">
                <a:solidFill>
                  <a:srgbClr val="EEF244"/>
                </a:solidFill>
              </a:rPr>
              <a:t> </a:t>
            </a:r>
            <a:r>
              <a:rPr lang="en-GB">
                <a:solidFill>
                  <a:srgbClr val="EEF244"/>
                </a:solidFill>
              </a:rPr>
              <a:t>for the Danube River Basin </a:t>
            </a:r>
          </a:p>
          <a:p>
            <a:r>
              <a:rPr lang="hu-HU">
                <a:solidFill>
                  <a:srgbClr val="EEF244"/>
                </a:solidFill>
              </a:rPr>
              <a:t>     </a:t>
            </a:r>
            <a:r>
              <a:rPr lang="en-GB">
                <a:solidFill>
                  <a:srgbClr val="EEF244"/>
                </a:solidFill>
              </a:rPr>
              <a:t>Danube Integrated Environmental Study</a:t>
            </a:r>
            <a:r>
              <a:rPr lang="hu-HU">
                <a:solidFill>
                  <a:srgbClr val="EEF244"/>
                </a:solidFill>
              </a:rPr>
              <a:t> </a:t>
            </a:r>
            <a:r>
              <a:rPr lang="en-GB">
                <a:solidFill>
                  <a:srgbClr val="EEF244"/>
                </a:solidFill>
              </a:rPr>
              <a:t>(1993-1994)</a:t>
            </a:r>
            <a:endParaRPr lang="hu-HU">
              <a:solidFill>
                <a:srgbClr val="EEF244"/>
              </a:solidFill>
            </a:endParaRPr>
          </a:p>
          <a:p>
            <a:r>
              <a:rPr lang="hu-HU">
                <a:solidFill>
                  <a:srgbClr val="EEF244"/>
                </a:solidFill>
              </a:rPr>
              <a:t>     Strategic Action Plan - SAP (1994) </a:t>
            </a:r>
          </a:p>
          <a:p>
            <a:r>
              <a:rPr lang="hu-HU">
                <a:solidFill>
                  <a:srgbClr val="EEF244"/>
                </a:solidFill>
              </a:rPr>
              <a:t>     SAP Implementation Plan (1995)</a:t>
            </a:r>
          </a:p>
          <a:p>
            <a:r>
              <a:rPr lang="hu-HU">
                <a:solidFill>
                  <a:srgbClr val="EEF244"/>
                </a:solidFill>
              </a:rPr>
              <a:t>Danube Nutrient Reduction Programme (1997 –1999)</a:t>
            </a:r>
          </a:p>
          <a:p>
            <a:r>
              <a:rPr lang="hu-HU">
                <a:solidFill>
                  <a:srgbClr val="EEF244"/>
                </a:solidFill>
              </a:rPr>
              <a:t>ICPDR Joint Action Plan 2000- 2005</a:t>
            </a:r>
          </a:p>
          <a:p>
            <a:r>
              <a:rPr lang="hu-HU">
                <a:solidFill>
                  <a:srgbClr val="EEF244"/>
                </a:solidFill>
              </a:rPr>
              <a:t>DABLAS programme (specific reports in 2002 and 2004)</a:t>
            </a:r>
          </a:p>
          <a:p>
            <a:r>
              <a:rPr lang="hu-HU">
                <a:solidFill>
                  <a:srgbClr val="EEF244"/>
                </a:solidFill>
              </a:rPr>
              <a:t>EU WFD Danube River Basin Analysis (2005)</a:t>
            </a:r>
          </a:p>
          <a:p>
            <a:r>
              <a:rPr lang="hu-HU">
                <a:solidFill>
                  <a:srgbClr val="EEF244"/>
                </a:solidFill>
              </a:rPr>
              <a:t>UNDP/GEF Danube Regional Project (2001 – 2006)</a:t>
            </a:r>
          </a:p>
          <a:p>
            <a:r>
              <a:rPr lang="hu-HU">
                <a:solidFill>
                  <a:srgbClr val="EEF244"/>
                </a:solidFill>
              </a:rPr>
              <a:t>UNDP-GEF-ICPDR Danube Basin Transboundary Diagnostic Analysis </a:t>
            </a:r>
          </a:p>
          <a:p>
            <a:r>
              <a:rPr lang="hu-HU">
                <a:solidFill>
                  <a:srgbClr val="EEF244"/>
                </a:solidFill>
              </a:rPr>
              <a:t>       Based on EU Water Framework Directive (2006)</a:t>
            </a:r>
          </a:p>
          <a:p>
            <a:r>
              <a:rPr lang="hu-HU" b="1">
                <a:solidFill>
                  <a:srgbClr val="EEF244"/>
                </a:solidFill>
              </a:rPr>
              <a:t>Danube River Basin Management Plan (2009)</a:t>
            </a:r>
            <a:r>
              <a:rPr lang="hu-HU">
                <a:solidFill>
                  <a:srgbClr val="EEF244"/>
                </a:solidFill>
              </a:rPr>
              <a:t> </a:t>
            </a:r>
          </a:p>
          <a:p>
            <a:endParaRPr lang="hu-HU">
              <a:solidFill>
                <a:srgbClr val="EEF2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24579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24580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663575" y="1647825"/>
            <a:ext cx="7346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b="1"/>
          </a:p>
          <a:p>
            <a:r>
              <a:rPr lang="hu-HU" b="1">
                <a:solidFill>
                  <a:srgbClr val="EEF244"/>
                </a:solidFill>
              </a:rPr>
              <a:t>Existing inter-governmental cooperation bodies and tools </a:t>
            </a:r>
          </a:p>
          <a:p>
            <a:r>
              <a:rPr lang="hu-HU" b="1">
                <a:solidFill>
                  <a:srgbClr val="EEF244"/>
                </a:solidFill>
              </a:rPr>
              <a:t>for water protection in the Danube Basin</a:t>
            </a:r>
          </a:p>
          <a:p>
            <a:endParaRPr lang="hu-HU" b="1">
              <a:solidFill>
                <a:srgbClr val="EEF244"/>
              </a:solidFill>
            </a:endParaRPr>
          </a:p>
          <a:p>
            <a:r>
              <a:rPr lang="hu-HU">
                <a:solidFill>
                  <a:srgbClr val="EEF244"/>
                </a:solidFill>
              </a:rPr>
              <a:t>Long history of co-operation</a:t>
            </a:r>
          </a:p>
          <a:p>
            <a:endParaRPr lang="hu-HU">
              <a:solidFill>
                <a:srgbClr val="EEF244"/>
              </a:solidFill>
            </a:endParaRPr>
          </a:p>
          <a:p>
            <a:r>
              <a:rPr lang="hu-HU">
                <a:solidFill>
                  <a:srgbClr val="EEF244"/>
                </a:solidFill>
              </a:rPr>
              <a:t>Danube Navigation Convention (Belgrade, 1948)</a:t>
            </a:r>
          </a:p>
          <a:p>
            <a:r>
              <a:rPr lang="hu-HU">
                <a:solidFill>
                  <a:srgbClr val="EEF244"/>
                </a:solidFill>
              </a:rPr>
              <a:t>Bucharest Declaration (1984) </a:t>
            </a:r>
          </a:p>
          <a:p>
            <a:r>
              <a:rPr lang="hu-HU">
                <a:solidFill>
                  <a:srgbClr val="EEF244"/>
                </a:solidFill>
              </a:rPr>
              <a:t>UNECE Transboundary Water Convention (Helsinki Convention, 1992)</a:t>
            </a:r>
          </a:p>
          <a:p>
            <a:r>
              <a:rPr lang="hu-HU">
                <a:solidFill>
                  <a:srgbClr val="EEF244"/>
                </a:solidFill>
              </a:rPr>
              <a:t>UN International Hydrological Programme (UN IHP) </a:t>
            </a:r>
          </a:p>
          <a:p>
            <a:r>
              <a:rPr lang="hu-HU">
                <a:solidFill>
                  <a:srgbClr val="EEF244"/>
                </a:solidFill>
              </a:rPr>
              <a:t>Danube River Protection Convention (DRPC,1994) </a:t>
            </a:r>
          </a:p>
          <a:p>
            <a:r>
              <a:rPr lang="hu-HU">
                <a:solidFill>
                  <a:srgbClr val="EEF244"/>
                </a:solidFill>
              </a:rPr>
              <a:t>EU Water Framework Directive (WFD, 2000) </a:t>
            </a:r>
          </a:p>
          <a:p>
            <a:endParaRPr lang="hu-HU">
              <a:solidFill>
                <a:srgbClr val="EEF244"/>
              </a:solidFill>
            </a:endParaRPr>
          </a:p>
          <a:p>
            <a:r>
              <a:rPr lang="hu-HU" b="1">
                <a:solidFill>
                  <a:srgbClr val="EEF244"/>
                </a:solidFill>
              </a:rPr>
              <a:t>Commission for the Protection of the Danube River (ICPDR)</a:t>
            </a:r>
            <a:r>
              <a:rPr lang="hu-HU">
                <a:solidFill>
                  <a:srgbClr val="EEF244"/>
                </a:solidFill>
              </a:rPr>
              <a:t> </a:t>
            </a:r>
          </a:p>
          <a:p>
            <a:r>
              <a:rPr lang="hu-HU" b="1">
                <a:solidFill>
                  <a:srgbClr val="EEF244"/>
                </a:solidFill>
              </a:rPr>
              <a:t>Bilateral/multilateral agreements between individual countries</a:t>
            </a:r>
            <a:r>
              <a:rPr lang="hu-HU"/>
              <a:t> </a:t>
            </a:r>
          </a:p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25603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25604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684213" y="2781300"/>
            <a:ext cx="718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EEF244"/>
                </a:solidFill>
              </a:rPr>
              <a:t>2) Danube River Basin Management Plan</a:t>
            </a:r>
            <a:r>
              <a:rPr lang="hu-HU" sz="2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26627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26628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393700" y="1484313"/>
            <a:ext cx="8356600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EEF244"/>
                </a:solidFill>
              </a:rPr>
              <a:t>The main basin-wide environmental problems</a:t>
            </a:r>
            <a:r>
              <a:rPr lang="hu-HU" sz="2400">
                <a:solidFill>
                  <a:srgbClr val="EEF244"/>
                </a:solidFill>
              </a:rPr>
              <a:t> </a:t>
            </a:r>
          </a:p>
          <a:p>
            <a:endParaRPr lang="hu-HU" sz="2400">
              <a:solidFill>
                <a:srgbClr val="EEF244"/>
              </a:solidFill>
            </a:endParaRPr>
          </a:p>
          <a:p>
            <a:r>
              <a:rPr lang="hu-HU" sz="2400" b="1">
                <a:solidFill>
                  <a:srgbClr val="EEF244"/>
                </a:solidFill>
              </a:rPr>
              <a:t>Four significant transboundary issues</a:t>
            </a:r>
          </a:p>
          <a:p>
            <a:r>
              <a:rPr lang="hu-HU" sz="2400">
                <a:solidFill>
                  <a:srgbClr val="EEF244"/>
                </a:solidFill>
              </a:rPr>
              <a:t>            </a:t>
            </a:r>
          </a:p>
          <a:p>
            <a:r>
              <a:rPr lang="hu-HU" sz="2400" b="1">
                <a:solidFill>
                  <a:srgbClr val="EEF244"/>
                </a:solidFill>
              </a:rPr>
              <a:t>Nutrient Pollution</a:t>
            </a:r>
            <a:r>
              <a:rPr lang="hu-HU" sz="2400">
                <a:solidFill>
                  <a:srgbClr val="EEF244"/>
                </a:solidFill>
              </a:rPr>
              <a:t> – from point sources and diffuse sources</a:t>
            </a:r>
          </a:p>
          <a:p>
            <a:r>
              <a:rPr lang="hu-HU" sz="2400" b="1">
                <a:solidFill>
                  <a:srgbClr val="EEF244"/>
                </a:solidFill>
              </a:rPr>
              <a:t>Organic Pollution</a:t>
            </a:r>
            <a:r>
              <a:rPr lang="hu-HU" sz="2400">
                <a:solidFill>
                  <a:srgbClr val="EEF244"/>
                </a:solidFill>
              </a:rPr>
              <a:t> – from point sources and diffuse sources</a:t>
            </a:r>
          </a:p>
          <a:p>
            <a:r>
              <a:rPr lang="hu-HU" sz="2400" b="1">
                <a:solidFill>
                  <a:srgbClr val="EEF244"/>
                </a:solidFill>
              </a:rPr>
              <a:t>Hazardous substances</a:t>
            </a:r>
            <a:r>
              <a:rPr lang="hu-HU" sz="2400">
                <a:solidFill>
                  <a:srgbClr val="EEF244"/>
                </a:solidFill>
              </a:rPr>
              <a:t> - industrial and accidental pollution </a:t>
            </a:r>
          </a:p>
          <a:p>
            <a:r>
              <a:rPr lang="hu-HU" sz="2400" b="1">
                <a:solidFill>
                  <a:srgbClr val="EEF244"/>
                </a:solidFill>
              </a:rPr>
              <a:t>Hydromorphological alterations</a:t>
            </a:r>
            <a:r>
              <a:rPr lang="hu-HU" sz="2400">
                <a:solidFill>
                  <a:srgbClr val="EEF244"/>
                </a:solidFill>
              </a:rPr>
              <a:t>  - engineering works for</a:t>
            </a:r>
          </a:p>
          <a:p>
            <a:r>
              <a:rPr lang="hu-HU" sz="2400">
                <a:solidFill>
                  <a:srgbClr val="EEF244"/>
                </a:solidFill>
              </a:rPr>
              <a:t>          navigation, hydropower generation, flood prevention</a:t>
            </a:r>
          </a:p>
          <a:p>
            <a:endParaRPr lang="hu-HU" sz="2400">
              <a:solidFill>
                <a:srgbClr val="EEF244"/>
              </a:solidFill>
            </a:endParaRPr>
          </a:p>
          <a:p>
            <a:r>
              <a:rPr lang="hu-HU" sz="2400" b="1">
                <a:solidFill>
                  <a:srgbClr val="EEF244"/>
                </a:solidFill>
              </a:rPr>
              <a:t>New issues:       sediments, climatic changes</a:t>
            </a:r>
            <a:r>
              <a:rPr lang="hu-HU"/>
              <a:t>   </a:t>
            </a:r>
          </a:p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27651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27652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79388" y="1484313"/>
            <a:ext cx="78676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EEF244"/>
                </a:solidFill>
              </a:rPr>
              <a:t>Future visions for the status of waters in  Danube Basin level:</a:t>
            </a:r>
          </a:p>
          <a:p>
            <a:endParaRPr lang="hu-HU" b="1">
              <a:solidFill>
                <a:srgbClr val="EEF244"/>
              </a:solidFill>
            </a:endParaRPr>
          </a:p>
          <a:p>
            <a:r>
              <a:rPr lang="hu-HU" b="1">
                <a:solidFill>
                  <a:srgbClr val="EEF244"/>
                </a:solidFill>
              </a:rPr>
              <a:t>Organic pollution</a:t>
            </a:r>
            <a:r>
              <a:rPr lang="hu-HU">
                <a:solidFill>
                  <a:srgbClr val="EEF244"/>
                </a:solidFill>
              </a:rPr>
              <a:t>: zero emmission of untreated wastewaters </a:t>
            </a:r>
          </a:p>
          <a:p>
            <a:r>
              <a:rPr lang="hu-HU">
                <a:solidFill>
                  <a:srgbClr val="EEF244"/>
                </a:solidFill>
              </a:rPr>
              <a:t>    into the  waters</a:t>
            </a:r>
          </a:p>
          <a:p>
            <a:r>
              <a:rPr lang="hu-HU" b="1">
                <a:solidFill>
                  <a:srgbClr val="EEF244"/>
                </a:solidFill>
              </a:rPr>
              <a:t>Nutrient pollution</a:t>
            </a:r>
            <a:r>
              <a:rPr lang="hu-HU">
                <a:solidFill>
                  <a:srgbClr val="EEF244"/>
                </a:solidFill>
              </a:rPr>
              <a:t>: the waters are not threatened or impacted by </a:t>
            </a:r>
          </a:p>
          <a:p>
            <a:r>
              <a:rPr lang="hu-HU">
                <a:solidFill>
                  <a:srgbClr val="EEF244"/>
                </a:solidFill>
              </a:rPr>
              <a:t>    eutrophication</a:t>
            </a:r>
          </a:p>
          <a:p>
            <a:r>
              <a:rPr lang="hu-HU" b="1">
                <a:solidFill>
                  <a:srgbClr val="EEF244"/>
                </a:solidFill>
              </a:rPr>
              <a:t>Hazardous substances pollution</a:t>
            </a:r>
            <a:r>
              <a:rPr lang="hu-HU">
                <a:solidFill>
                  <a:srgbClr val="EEF244"/>
                </a:solidFill>
              </a:rPr>
              <a:t>: </a:t>
            </a:r>
            <a:r>
              <a:rPr lang="en-US">
                <a:solidFill>
                  <a:srgbClr val="EEF244"/>
                </a:solidFill>
              </a:rPr>
              <a:t>no risk or threat to human health </a:t>
            </a:r>
            <a:endParaRPr lang="hu-HU">
              <a:solidFill>
                <a:srgbClr val="EEF244"/>
              </a:solidFill>
            </a:endParaRPr>
          </a:p>
          <a:p>
            <a:r>
              <a:rPr lang="hu-HU">
                <a:solidFill>
                  <a:srgbClr val="EEF244"/>
                </a:solidFill>
              </a:rPr>
              <a:t>    </a:t>
            </a:r>
            <a:r>
              <a:rPr lang="en-US">
                <a:solidFill>
                  <a:srgbClr val="EEF244"/>
                </a:solidFill>
              </a:rPr>
              <a:t>and the aquatic ecosystem</a:t>
            </a:r>
            <a:r>
              <a:rPr lang="hu-HU">
                <a:solidFill>
                  <a:srgbClr val="EEF244"/>
                </a:solidFill>
              </a:rPr>
              <a:t>s</a:t>
            </a:r>
          </a:p>
          <a:p>
            <a:r>
              <a:rPr lang="hu-HU" b="1">
                <a:solidFill>
                  <a:srgbClr val="EEF244"/>
                </a:solidFill>
              </a:rPr>
              <a:t>Hydro-morphological alterations</a:t>
            </a:r>
            <a:r>
              <a:rPr lang="hu-HU">
                <a:solidFill>
                  <a:srgbClr val="EEF244"/>
                </a:solidFill>
              </a:rPr>
              <a:t>: </a:t>
            </a:r>
          </a:p>
          <a:p>
            <a:r>
              <a:rPr lang="hu-HU">
                <a:solidFill>
                  <a:srgbClr val="EEF244"/>
                </a:solidFill>
              </a:rPr>
              <a:t>      </a:t>
            </a:r>
            <a:r>
              <a:rPr lang="hu-HU" b="1">
                <a:solidFill>
                  <a:srgbClr val="EEF244"/>
                </a:solidFill>
              </a:rPr>
              <a:t>Interruption of river and habitat continuity</a:t>
            </a:r>
            <a:r>
              <a:rPr lang="hu-HU">
                <a:solidFill>
                  <a:srgbClr val="EEF244"/>
                </a:solidFill>
              </a:rPr>
              <a:t>: hydro-morphological</a:t>
            </a:r>
          </a:p>
          <a:p>
            <a:r>
              <a:rPr lang="hu-HU">
                <a:solidFill>
                  <a:srgbClr val="EEF244"/>
                </a:solidFill>
              </a:rPr>
              <a:t>          changes of the river shall not hinder the migration of fish</a:t>
            </a:r>
          </a:p>
          <a:p>
            <a:r>
              <a:rPr lang="hu-HU">
                <a:solidFill>
                  <a:srgbClr val="EEF244"/>
                </a:solidFill>
              </a:rPr>
              <a:t>      </a:t>
            </a:r>
            <a:r>
              <a:rPr lang="hu-HU" b="1">
                <a:solidFill>
                  <a:srgbClr val="EEF244"/>
                </a:solidFill>
              </a:rPr>
              <a:t>Disconnection of floodplains and wetlands</a:t>
            </a:r>
            <a:r>
              <a:rPr lang="hu-HU">
                <a:solidFill>
                  <a:srgbClr val="EEF244"/>
                </a:solidFill>
              </a:rPr>
              <a:t>: </a:t>
            </a:r>
            <a:r>
              <a:rPr lang="en-US">
                <a:solidFill>
                  <a:srgbClr val="EEF244"/>
                </a:solidFill>
              </a:rPr>
              <a:t>floodplains and wetlands</a:t>
            </a:r>
            <a:endParaRPr lang="hu-HU">
              <a:solidFill>
                <a:srgbClr val="EEF244"/>
              </a:solidFill>
            </a:endParaRPr>
          </a:p>
          <a:p>
            <a:r>
              <a:rPr lang="hu-HU">
                <a:solidFill>
                  <a:srgbClr val="EEF244"/>
                </a:solidFill>
              </a:rPr>
              <a:t>           </a:t>
            </a:r>
            <a:r>
              <a:rPr lang="en-US">
                <a:solidFill>
                  <a:srgbClr val="EEF244"/>
                </a:solidFill>
              </a:rPr>
              <a:t>will be re-connected and restored</a:t>
            </a:r>
            <a:endParaRPr lang="hu-HU">
              <a:solidFill>
                <a:srgbClr val="EEF244"/>
              </a:solidFill>
            </a:endParaRPr>
          </a:p>
          <a:p>
            <a:r>
              <a:rPr lang="hu-HU">
                <a:solidFill>
                  <a:srgbClr val="EEF244"/>
                </a:solidFill>
              </a:rPr>
              <a:t>      </a:t>
            </a:r>
            <a:r>
              <a:rPr lang="hu-HU" b="1">
                <a:solidFill>
                  <a:srgbClr val="EEF244"/>
                </a:solidFill>
              </a:rPr>
              <a:t>Hydrological alterations</a:t>
            </a:r>
            <a:r>
              <a:rPr lang="hu-HU">
                <a:solidFill>
                  <a:srgbClr val="EEF244"/>
                </a:solidFill>
              </a:rPr>
              <a:t>: </a:t>
            </a:r>
            <a:r>
              <a:rPr lang="en-US">
                <a:solidFill>
                  <a:srgbClr val="EEF244"/>
                </a:solidFill>
              </a:rPr>
              <a:t>the aquatic ecosystem </a:t>
            </a:r>
            <a:r>
              <a:rPr lang="hu-HU">
                <a:solidFill>
                  <a:srgbClr val="EEF244"/>
                </a:solidFill>
              </a:rPr>
              <a:t>shall</a:t>
            </a:r>
            <a:r>
              <a:rPr lang="en-US">
                <a:solidFill>
                  <a:srgbClr val="EEF244"/>
                </a:solidFill>
              </a:rPr>
              <a:t> not </a:t>
            </a:r>
            <a:r>
              <a:rPr lang="hu-HU">
                <a:solidFill>
                  <a:srgbClr val="EEF244"/>
                </a:solidFill>
              </a:rPr>
              <a:t>be</a:t>
            </a:r>
          </a:p>
          <a:p>
            <a:r>
              <a:rPr lang="hu-HU">
                <a:solidFill>
                  <a:srgbClr val="EEF244"/>
                </a:solidFill>
              </a:rPr>
              <a:t>           </a:t>
            </a:r>
            <a:r>
              <a:rPr lang="en-US">
                <a:solidFill>
                  <a:srgbClr val="EEF244"/>
                </a:solidFill>
              </a:rPr>
              <a:t>influenced in</a:t>
            </a:r>
            <a:r>
              <a:rPr lang="hu-HU">
                <a:solidFill>
                  <a:srgbClr val="EEF244"/>
                </a:solidFill>
              </a:rPr>
              <a:t> </a:t>
            </a:r>
            <a:r>
              <a:rPr lang="en-US">
                <a:solidFill>
                  <a:srgbClr val="EEF244"/>
                </a:solidFill>
              </a:rPr>
              <a:t>its natural development and distributio</a:t>
            </a:r>
            <a:r>
              <a:rPr lang="hu-HU">
                <a:solidFill>
                  <a:srgbClr val="EEF244"/>
                </a:solidFill>
              </a:rPr>
              <a:t>n</a:t>
            </a:r>
          </a:p>
          <a:p>
            <a:r>
              <a:rPr lang="hu-HU">
                <a:solidFill>
                  <a:srgbClr val="EEF244"/>
                </a:solidFill>
              </a:rPr>
              <a:t>      </a:t>
            </a:r>
            <a:r>
              <a:rPr lang="hu-HU" b="1">
                <a:solidFill>
                  <a:srgbClr val="EEF244"/>
                </a:solidFill>
              </a:rPr>
              <a:t>Future infrastructure projects</a:t>
            </a:r>
            <a:r>
              <a:rPr lang="hu-HU">
                <a:solidFill>
                  <a:srgbClr val="EEF244"/>
                </a:solidFill>
              </a:rPr>
              <a:t>: </a:t>
            </a:r>
            <a:r>
              <a:rPr lang="en-US">
                <a:solidFill>
                  <a:srgbClr val="EEF244"/>
                </a:solidFill>
              </a:rPr>
              <a:t>negative </a:t>
            </a:r>
            <a:r>
              <a:rPr lang="hu-HU">
                <a:solidFill>
                  <a:srgbClr val="EEF244"/>
                </a:solidFill>
              </a:rPr>
              <a:t>local and </a:t>
            </a:r>
            <a:r>
              <a:rPr lang="en-US">
                <a:solidFill>
                  <a:srgbClr val="EEF244"/>
                </a:solidFill>
              </a:rPr>
              <a:t>transboundary </a:t>
            </a:r>
            <a:endParaRPr lang="hu-HU">
              <a:solidFill>
                <a:srgbClr val="EEF244"/>
              </a:solidFill>
            </a:endParaRPr>
          </a:p>
          <a:p>
            <a:r>
              <a:rPr lang="hu-HU">
                <a:solidFill>
                  <a:srgbClr val="EEF244"/>
                </a:solidFill>
              </a:rPr>
              <a:t>           </a:t>
            </a:r>
            <a:r>
              <a:rPr lang="en-US">
                <a:solidFill>
                  <a:srgbClr val="EEF244"/>
                </a:solidFill>
              </a:rPr>
              <a:t>effects</a:t>
            </a:r>
            <a:r>
              <a:rPr lang="hu-HU">
                <a:solidFill>
                  <a:srgbClr val="EEF244"/>
                </a:solidFill>
              </a:rPr>
              <a:t> will be</a:t>
            </a:r>
            <a:r>
              <a:rPr lang="en-US">
                <a:solidFill>
                  <a:srgbClr val="EEF244"/>
                </a:solidFill>
              </a:rPr>
              <a:t> fully prevented, mitigated or compensated.</a:t>
            </a:r>
            <a:r>
              <a:rPr lang="hu-HU">
                <a:solidFill>
                  <a:srgbClr val="EEF244"/>
                </a:solidFill>
              </a:rPr>
              <a:t>  </a:t>
            </a:r>
            <a:r>
              <a:rPr lang="en-US">
                <a:solidFill>
                  <a:srgbClr val="EEF244"/>
                </a:solidFill>
              </a:rPr>
              <a:t> </a:t>
            </a:r>
            <a:endParaRPr lang="hu-HU">
              <a:solidFill>
                <a:srgbClr val="EEF244"/>
              </a:solidFill>
            </a:endParaRPr>
          </a:p>
          <a:p>
            <a:endParaRPr lang="hu-HU">
              <a:solidFill>
                <a:srgbClr val="EEF2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GB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hu-HU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 b="1">
              <a:latin typeface="Trebuchet MS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000">
              <a:latin typeface="Trebuchet MS" pitchFamily="34" charset="0"/>
            </a:endParaRPr>
          </a:p>
        </p:txBody>
      </p:sp>
      <p:sp>
        <p:nvSpPr>
          <p:cNvPr id="28675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EEF24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EEF24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28676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234950" y="2205038"/>
            <a:ext cx="86725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EEF244"/>
                </a:solidFill>
              </a:rPr>
              <a:t>Short- and long-term targets for the recovery of the Black Sea</a:t>
            </a:r>
            <a:r>
              <a:rPr lang="hu-HU" sz="2000">
                <a:solidFill>
                  <a:srgbClr val="EEF244"/>
                </a:solidFill>
              </a:rPr>
              <a:t>:</a:t>
            </a:r>
          </a:p>
          <a:p>
            <a:endParaRPr lang="hu-HU" sz="2000">
              <a:solidFill>
                <a:srgbClr val="EEF244"/>
              </a:solidFill>
            </a:endParaRPr>
          </a:p>
          <a:p>
            <a:r>
              <a:rPr lang="hu-HU" sz="2000" b="1">
                <a:solidFill>
                  <a:srgbClr val="EEF244"/>
                </a:solidFill>
              </a:rPr>
              <a:t>Short-term</a:t>
            </a:r>
            <a:r>
              <a:rPr lang="hu-HU" sz="2000">
                <a:solidFill>
                  <a:srgbClr val="EEF244"/>
                </a:solidFill>
              </a:rPr>
              <a:t>: </a:t>
            </a:r>
          </a:p>
          <a:p>
            <a:r>
              <a:rPr lang="hu-HU" sz="2000">
                <a:solidFill>
                  <a:srgbClr val="EEF244"/>
                </a:solidFill>
              </a:rPr>
              <a:t>to avoid exceeding loads of nutrients discharged into the Sea </a:t>
            </a:r>
          </a:p>
          <a:p>
            <a:r>
              <a:rPr lang="hu-HU" sz="2000">
                <a:solidFill>
                  <a:srgbClr val="EEF244"/>
                </a:solidFill>
              </a:rPr>
              <a:t>beyond those that existed in 1997.</a:t>
            </a:r>
          </a:p>
          <a:p>
            <a:endParaRPr lang="hu-HU" sz="2000">
              <a:solidFill>
                <a:srgbClr val="EEF244"/>
              </a:solidFill>
            </a:endParaRPr>
          </a:p>
          <a:p>
            <a:r>
              <a:rPr lang="hu-HU" sz="2000" b="1">
                <a:solidFill>
                  <a:srgbClr val="EEF244"/>
                </a:solidFill>
              </a:rPr>
              <a:t>Long-term</a:t>
            </a:r>
            <a:r>
              <a:rPr lang="hu-HU" sz="2000">
                <a:solidFill>
                  <a:srgbClr val="EEF244"/>
                </a:solidFill>
              </a:rPr>
              <a:t>: </a:t>
            </a:r>
          </a:p>
          <a:p>
            <a:r>
              <a:rPr lang="hu-HU" sz="2000">
                <a:solidFill>
                  <a:srgbClr val="EEF244"/>
                </a:solidFill>
              </a:rPr>
              <a:t>to reduce the loads of nutrients discharged to levels allowing </a:t>
            </a:r>
          </a:p>
          <a:p>
            <a:r>
              <a:rPr lang="hu-HU" sz="2000">
                <a:solidFill>
                  <a:srgbClr val="EEF244"/>
                </a:solidFill>
              </a:rPr>
              <a:t>Black Sea ecosystems to recover to conditions similar to those of the 1960s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uharlevél">
  <a:themeElements>
    <a:clrScheme name="Juharlevél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Juharlevél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uharlevél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harlevél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</TotalTime>
  <Words>1704</Words>
  <Application>Microsoft Office PowerPoint</Application>
  <PresentationFormat>Экран (4:3)</PresentationFormat>
  <Paragraphs>375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Benutzerdefiniertes Design</vt:lpstr>
      <vt:lpstr>Juharlevél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Wien Holding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Vienna Trainee</dc:creator>
  <cp:lastModifiedBy>User</cp:lastModifiedBy>
  <cp:revision>169</cp:revision>
  <cp:lastPrinted>2011-07-13T10:16:40Z</cp:lastPrinted>
  <dcterms:created xsi:type="dcterms:W3CDTF">2011-07-13T09:29:08Z</dcterms:created>
  <dcterms:modified xsi:type="dcterms:W3CDTF">2019-09-11T13:28:39Z</dcterms:modified>
</cp:coreProperties>
</file>