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15"/>
  </p:notesMasterIdLst>
  <p:handoutMasterIdLst>
    <p:handoutMasterId r:id="rId16"/>
  </p:handoutMasterIdLst>
  <p:sldIdLst>
    <p:sldId id="319" r:id="rId2"/>
    <p:sldId id="550" r:id="rId3"/>
    <p:sldId id="558" r:id="rId4"/>
    <p:sldId id="560" r:id="rId5"/>
    <p:sldId id="565" r:id="rId6"/>
    <p:sldId id="561" r:id="rId7"/>
    <p:sldId id="562" r:id="rId8"/>
    <p:sldId id="520" r:id="rId9"/>
    <p:sldId id="563" r:id="rId10"/>
    <p:sldId id="559" r:id="rId11"/>
    <p:sldId id="554" r:id="rId12"/>
    <p:sldId id="564" r:id="rId13"/>
    <p:sldId id="557" r:id="rId14"/>
  </p:sldIdLst>
  <p:sldSz cx="9144000" cy="6858000" type="screen4x3"/>
  <p:notesSz cx="6834188" cy="99790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333399"/>
    <a:srgbClr val="3333FF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03" autoAdjust="0"/>
    <p:restoredTop sz="99652" autoAdjust="0"/>
  </p:normalViewPr>
  <p:slideViewPr>
    <p:cSldViewPr>
      <p:cViewPr varScale="1">
        <p:scale>
          <a:sx n="74" d="100"/>
          <a:sy n="74" d="100"/>
        </p:scale>
        <p:origin x="-3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852" y="-72"/>
      </p:cViewPr>
      <p:guideLst>
        <p:guide orient="horz" pos="3143"/>
        <p:guide pos="215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54038" y="166688"/>
            <a:ext cx="43815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4" tIns="46042" rIns="92084" bIns="46042" numCol="1" anchor="t" anchorCtr="0" compatLnSpc="1">
            <a:prstTxWarp prst="textNoShape">
              <a:avLst/>
            </a:prstTxWarp>
          </a:bodyPr>
          <a:lstStyle>
            <a:lvl1pPr algn="ctr" defTabSz="9207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3338" y="9694863"/>
            <a:ext cx="12890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4" tIns="0" rIns="92084" bIns="0" numCol="1" anchor="t" anchorCtr="0" compatLnSpc="1">
            <a:prstTxWarp prst="textNoShape">
              <a:avLst/>
            </a:prstTxWarp>
          </a:bodyPr>
          <a:lstStyle>
            <a:lvl1pPr defTabSz="9207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898650" y="9694863"/>
            <a:ext cx="29622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4" tIns="0" rIns="92084" bIns="0" numCol="1" anchor="b" anchorCtr="0" compatLnSpc="1">
            <a:prstTxWarp prst="textNoShape">
              <a:avLst/>
            </a:prstTxWarp>
          </a:bodyPr>
          <a:lstStyle>
            <a:lvl1pPr algn="ctr" defTabSz="9207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40400" y="9694863"/>
            <a:ext cx="10604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4" tIns="0" rIns="92084" bIns="0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fld id="{A224BB6C-B12E-401A-AEA1-D00B39AF4B7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pic>
        <p:nvPicPr>
          <p:cNvPr id="24582" name="Picture 9" descr="GWP%20Med-%20new%20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66688"/>
            <a:ext cx="13668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72353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87375" y="1019175"/>
            <a:ext cx="5738813" cy="4303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5025" y="5572125"/>
            <a:ext cx="5240338" cy="38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4" tIns="46042" rIns="92084" bIns="460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 smtClean="0"/>
              <a:t>Click to edit Master text styles</a:t>
            </a:r>
          </a:p>
          <a:p>
            <a:pPr lvl="1"/>
            <a:r>
              <a:rPr lang="en-US" altLang="x-none" noProof="0" smtClean="0"/>
              <a:t>Second level</a:t>
            </a:r>
          </a:p>
          <a:p>
            <a:pPr lvl="2"/>
            <a:r>
              <a:rPr lang="en-US" altLang="x-none" noProof="0" smtClean="0"/>
              <a:t>Third level</a:t>
            </a:r>
          </a:p>
          <a:p>
            <a:pPr lvl="3"/>
            <a:r>
              <a:rPr lang="en-US" altLang="x-none" noProof="0" smtClean="0"/>
              <a:t>Fourth level</a:t>
            </a:r>
          </a:p>
          <a:p>
            <a:pPr lvl="4"/>
            <a:r>
              <a:rPr lang="en-US" altLang="x-none" noProof="0" smtClean="0"/>
              <a:t>Fifth level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73263" y="166688"/>
            <a:ext cx="296227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4" tIns="46042" rIns="92084" bIns="46042" numCol="1" anchor="t" anchorCtr="0" compatLnSpc="1">
            <a:prstTxWarp prst="textNoShape">
              <a:avLst/>
            </a:prstTxWarp>
          </a:bodyPr>
          <a:lstStyle>
            <a:lvl1pPr algn="ctr" defTabSz="9207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3338" y="9694863"/>
            <a:ext cx="12890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4" tIns="0" rIns="92084" bIns="0" numCol="1" anchor="t" anchorCtr="0" compatLnSpc="1">
            <a:prstTxWarp prst="textNoShape">
              <a:avLst/>
            </a:prstTxWarp>
          </a:bodyPr>
          <a:lstStyle>
            <a:lvl1pPr defTabSz="9207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1898650" y="9694863"/>
            <a:ext cx="296227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84" tIns="0" rIns="92084" bIns="0" anchor="b"/>
          <a:lstStyle>
            <a:lvl1pPr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61963"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20750"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82713"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41500"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98700" defTabSz="920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55900" defTabSz="920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13100" defTabSz="920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70300" defTabSz="920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en-US" altLang="x-none" sz="1200" smtClean="0">
              <a:latin typeface="Tahoma" pitchFamily="34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5740400" y="9694863"/>
            <a:ext cx="106045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84" tIns="0" rIns="92084" bIns="0" anchor="b"/>
          <a:lstStyle>
            <a:lvl1pPr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61963"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20750"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82713"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41500" defTabSz="9207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98700" defTabSz="920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55900" defTabSz="920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13100" defTabSz="920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70300" defTabSz="9207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9EB5222-E84D-471D-B8B8-7AC8BD9CF4BA}" type="slidenum">
              <a:rPr lang="en-US" altLang="x-none" sz="1200" smtClean="0">
                <a:latin typeface="Tahoma" pitchFamily="34" charset="0"/>
              </a:rPr>
              <a:pPr algn="r">
                <a:defRPr/>
              </a:pPr>
              <a:t>‹#›</a:t>
            </a:fld>
            <a:endParaRPr lang="en-US" altLang="x-none" sz="1200" smtClean="0">
              <a:latin typeface="Tahoma" pitchFamily="34" charset="0"/>
            </a:endParaRPr>
          </a:p>
        </p:txBody>
      </p:sp>
      <p:pic>
        <p:nvPicPr>
          <p:cNvPr id="13320" name="Picture 17" descr="GWP%20Med-%20new%20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49238"/>
            <a:ext cx="129063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5261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344488" indent="-115888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574675" indent="-115888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804863" indent="-115888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035050" indent="-115888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7500" y="804863"/>
            <a:ext cx="6286500" cy="4714875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5954713"/>
            <a:ext cx="5694363" cy="3759200"/>
          </a:xfrm>
          <a:noFill/>
        </p:spPr>
        <p:txBody>
          <a:bodyPr lIns="87231" tIns="43616" rIns="87231" bIns="43616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2" tIns="46036" rIns="92072" bIns="46036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endParaRPr lang="el-GR" altLang="x-non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endParaRPr lang="el-GR" altLang="x-non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8" tIns="46040" rIns="92078" bIns="46040"/>
          <a:lstStyle/>
          <a:p>
            <a:pPr eaLnBrk="1" hangingPunct="1"/>
            <a:endParaRPr lang="el-GR" altLang="x-non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hr-HR" altLang="en-US"/>
          </a:p>
        </p:txBody>
      </p:sp>
      <p:sp>
        <p:nvSpPr>
          <p:cNvPr id="3" name="Rectangle 69"/>
          <p:cNvSpPr>
            <a:spLocks noChangeArrowheads="1"/>
          </p:cNvSpPr>
          <p:nvPr userDrawn="1"/>
        </p:nvSpPr>
        <p:spPr bwMode="auto">
          <a:xfrm>
            <a:off x="71438" y="276225"/>
            <a:ext cx="222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100"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 altLang="x-none">
              <a:ea typeface="Times New Roman" pitchFamily="18" charset="0"/>
              <a:cs typeface="Arial" charset="0"/>
            </a:endParaRPr>
          </a:p>
        </p:txBody>
      </p:sp>
      <p:sp>
        <p:nvSpPr>
          <p:cNvPr id="4" name="Rectangle 70"/>
          <p:cNvSpPr>
            <a:spLocks noChangeArrowheads="1"/>
          </p:cNvSpPr>
          <p:nvPr userDrawn="1"/>
        </p:nvSpPr>
        <p:spPr bwMode="auto">
          <a:xfrm>
            <a:off x="71438" y="77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hr-HR" altLang="en-US"/>
          </a:p>
        </p:txBody>
      </p:sp>
      <p:sp>
        <p:nvSpPr>
          <p:cNvPr id="5" name="Rectangle 71"/>
          <p:cNvSpPr>
            <a:spLocks noChangeArrowheads="1"/>
          </p:cNvSpPr>
          <p:nvPr userDrawn="1"/>
        </p:nvSpPr>
        <p:spPr bwMode="auto">
          <a:xfrm>
            <a:off x="71438" y="1098550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200">
                <a:cs typeface="Times New Roman" pitchFamily="18" charset="0"/>
              </a:rPr>
              <a:t>   </a:t>
            </a:r>
            <a:endParaRPr lang="en-US" altLang="x-none"/>
          </a:p>
        </p:txBody>
      </p:sp>
      <p:sp>
        <p:nvSpPr>
          <p:cNvPr id="6" name="Rectangle 72"/>
          <p:cNvSpPr>
            <a:spLocks noChangeArrowheads="1"/>
          </p:cNvSpPr>
          <p:nvPr userDrawn="1"/>
        </p:nvSpPr>
        <p:spPr bwMode="auto">
          <a:xfrm>
            <a:off x="71438" y="1763713"/>
            <a:ext cx="298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200">
                <a:cs typeface="Times New Roman" pitchFamily="18" charset="0"/>
              </a:rPr>
              <a:t>   </a:t>
            </a:r>
            <a:endParaRPr lang="en-US" altLang="x-none"/>
          </a:p>
        </p:txBody>
      </p:sp>
      <p:sp>
        <p:nvSpPr>
          <p:cNvPr id="7" name="Rectangle 73"/>
          <p:cNvSpPr>
            <a:spLocks noChangeArrowheads="1"/>
          </p:cNvSpPr>
          <p:nvPr userDrawn="1"/>
        </p:nvSpPr>
        <p:spPr bwMode="auto">
          <a:xfrm>
            <a:off x="71438" y="2428875"/>
            <a:ext cx="222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200">
                <a:cs typeface="Times New Roman" pitchFamily="18" charset="0"/>
              </a:rPr>
              <a:t> </a:t>
            </a:r>
            <a:endParaRPr lang="en-US" altLang="x-none"/>
          </a:p>
        </p:txBody>
      </p:sp>
      <p:sp>
        <p:nvSpPr>
          <p:cNvPr id="8" name="Rectangle 74"/>
          <p:cNvSpPr>
            <a:spLocks noChangeArrowheads="1"/>
          </p:cNvSpPr>
          <p:nvPr userDrawn="1"/>
        </p:nvSpPr>
        <p:spPr bwMode="auto">
          <a:xfrm>
            <a:off x="71438" y="3198813"/>
            <a:ext cx="298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200">
                <a:cs typeface="Times New Roman" pitchFamily="18" charset="0"/>
              </a:rPr>
              <a:t>   </a:t>
            </a:r>
            <a:endParaRPr lang="en-US" altLang="x-none"/>
          </a:p>
        </p:txBody>
      </p:sp>
      <p:sp>
        <p:nvSpPr>
          <p:cNvPr id="9" name="Rectangle 75"/>
          <p:cNvSpPr>
            <a:spLocks noChangeArrowheads="1"/>
          </p:cNvSpPr>
          <p:nvPr userDrawn="1"/>
        </p:nvSpPr>
        <p:spPr bwMode="auto">
          <a:xfrm>
            <a:off x="71438" y="3844925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200">
                <a:cs typeface="Times New Roman" pitchFamily="18" charset="0"/>
              </a:rPr>
              <a:t>   </a:t>
            </a:r>
            <a:endParaRPr lang="en-US" altLang="x-none"/>
          </a:p>
        </p:txBody>
      </p:sp>
      <p:sp>
        <p:nvSpPr>
          <p:cNvPr id="10" name="Rectangle 76"/>
          <p:cNvSpPr>
            <a:spLocks noChangeArrowheads="1"/>
          </p:cNvSpPr>
          <p:nvPr userDrawn="1"/>
        </p:nvSpPr>
        <p:spPr bwMode="auto">
          <a:xfrm>
            <a:off x="71438" y="4395788"/>
            <a:ext cx="33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200">
                <a:cs typeface="Times New Roman" pitchFamily="18" charset="0"/>
              </a:rPr>
              <a:t>    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354012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331260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538" y="600075"/>
            <a:ext cx="2157412" cy="5838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3538" y="600075"/>
            <a:ext cx="6324600" cy="5838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257926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A9524-E72D-435A-94CE-84920E770B9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187115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45108-5A3F-4D27-9AD6-76FDBA615AF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314237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1701800"/>
            <a:ext cx="4237038" cy="473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1701800"/>
            <a:ext cx="4237037" cy="473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B4F71-E57E-4973-97C4-2D9148574AA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91987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124CA-930B-4AB6-9830-DF9C74974CD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14991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800436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84102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348603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xmlns="" val="1730116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00075"/>
            <a:ext cx="6983412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</a:t>
            </a:r>
            <a:br>
              <a:rPr lang="en-US" altLang="x-none" smtClean="0"/>
            </a:br>
            <a:r>
              <a:rPr lang="en-US" altLang="x-none" smtClean="0"/>
              <a:t>Master title style</a:t>
            </a:r>
          </a:p>
        </p:txBody>
      </p:sp>
      <p:sp>
        <p:nvSpPr>
          <p:cNvPr id="1027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701800"/>
            <a:ext cx="862647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text styles</a:t>
            </a:r>
          </a:p>
          <a:p>
            <a:pPr lvl="1"/>
            <a:r>
              <a:rPr lang="en-US" altLang="x-none" smtClean="0"/>
              <a:t>Second level</a:t>
            </a:r>
          </a:p>
          <a:p>
            <a:pPr lvl="2"/>
            <a:r>
              <a:rPr lang="en-US" altLang="x-none" smtClean="0"/>
              <a:t>Third level</a:t>
            </a:r>
          </a:p>
          <a:p>
            <a:pPr lvl="3"/>
            <a:r>
              <a:rPr lang="en-US" altLang="x-none" smtClean="0"/>
              <a:t>Fourth level</a:t>
            </a:r>
          </a:p>
          <a:p>
            <a:pPr lvl="4"/>
            <a:r>
              <a:rPr lang="en-US" altLang="x-none" smtClean="0"/>
              <a:t>Fifth level</a:t>
            </a:r>
          </a:p>
        </p:txBody>
      </p:sp>
      <p:sp>
        <p:nvSpPr>
          <p:cNvPr id="327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063" y="6567488"/>
            <a:ext cx="7285037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 altLang="x-none" smtClean="0"/>
              <a:t>14th PA4  SG Meeting, Budapest, October 16-17, 2017</a:t>
            </a:r>
            <a:endParaRPr lang="en-US" altLang="x-none"/>
          </a:p>
        </p:txBody>
      </p:sp>
      <p:sp>
        <p:nvSpPr>
          <p:cNvPr id="327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47075" y="6543675"/>
            <a:ext cx="677863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147B59F-13E8-4482-9E39-12F7CF44861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pic>
        <p:nvPicPr>
          <p:cNvPr id="1030" name="Picture 4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8363" y="88900"/>
            <a:ext cx="3081337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SavaYouth/" TargetMode="External"/><Relationship Id="rId4" Type="http://schemas.openxmlformats.org/officeDocument/2006/relationships/hyperlink" Target="http://sava-youthparliament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avacommission.org/announce_detail/63" TargetMode="External"/><Relationship Id="rId4" Type="http://schemas.openxmlformats.org/officeDocument/2006/relationships/hyperlink" Target="http://www.savacommission.org/dms/docs/dokumenti/documents_publications/publications/other_publications/2nd_sava_river_basin_analysis_report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www.unece.org/index.php?id=46164" TargetMode="External"/><Relationship Id="rId4" Type="http://schemas.openxmlformats.org/officeDocument/2006/relationships/hyperlink" Target="http://savacommission.org/news_detail/163/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95300" y="2438400"/>
            <a:ext cx="8458200" cy="10668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70000"/>
              </a:spcBef>
            </a:pPr>
            <a:r>
              <a:rPr lang="en-US" altLang="x-none" sz="2800" b="1" dirty="0" smtClean="0">
                <a:solidFill>
                  <a:schemeClr val="tx1"/>
                </a:solidFill>
              </a:rPr>
              <a:t>Information of the activities of the International Sava River Basin Commission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0600" y="6032500"/>
            <a:ext cx="7239000" cy="6731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x-none" sz="1800" dirty="0" smtClean="0">
                <a:cs typeface="Times New Roman" pitchFamily="18" charset="0"/>
              </a:rPr>
              <a:t>Samo Grošelj</a:t>
            </a:r>
            <a:endParaRPr lang="hr-HR" altLang="x-none" sz="1800" dirty="0" smtClean="0">
              <a:cs typeface="Times New Roman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r>
              <a:rPr lang="en-US" altLang="x-none" sz="1800" dirty="0" smtClean="0">
                <a:cs typeface="Times New Roman" pitchFamily="18" charset="0"/>
              </a:rPr>
              <a:t>Deputy Se</a:t>
            </a:r>
            <a:r>
              <a:rPr lang="en-GB" altLang="x-none" sz="1800" dirty="0" smtClean="0">
                <a:cs typeface="Times New Roman" pitchFamily="18" charset="0"/>
              </a:rPr>
              <a:t>c</a:t>
            </a:r>
            <a:r>
              <a:rPr lang="en-US" altLang="x-none" sz="1800" dirty="0" err="1" smtClean="0">
                <a:cs typeface="Times New Roman" pitchFamily="18" charset="0"/>
              </a:rPr>
              <a:t>retary</a:t>
            </a:r>
            <a:r>
              <a:rPr lang="en-US" altLang="x-none" sz="1800" dirty="0" smtClean="0">
                <a:cs typeface="Times New Roman" pitchFamily="18" charset="0"/>
              </a:rPr>
              <a:t>,</a:t>
            </a:r>
            <a:r>
              <a:rPr lang="hr-HR" altLang="x-none" sz="1800" dirty="0" smtClean="0">
                <a:cs typeface="Times New Roman" pitchFamily="18" charset="0"/>
              </a:rPr>
              <a:t> </a:t>
            </a:r>
            <a:r>
              <a:rPr lang="en-GB" altLang="x-none" sz="1800" dirty="0" smtClean="0">
                <a:cs typeface="Times New Roman" pitchFamily="18" charset="0"/>
              </a:rPr>
              <a:t>ISRBC</a:t>
            </a:r>
            <a:endParaRPr lang="en-US" altLang="x-none" sz="1800" dirty="0" smtClean="0">
              <a:cs typeface="Times New Roman" pitchFamily="18" charset="0"/>
            </a:endParaRP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5100"/>
            <a:ext cx="376713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533400" y="3702050"/>
            <a:ext cx="83820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70000"/>
              </a:spcBef>
            </a:pPr>
            <a:endParaRPr lang="en-US" altLang="x-none" b="1" dirty="0">
              <a:latin typeface="Tahom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8079" y="3085308"/>
            <a:ext cx="266410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1198" y="3420949"/>
            <a:ext cx="2566881" cy="32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400" smtClean="0"/>
              <a:t>14th PA4  SG Meeting, Budapest, October 16-17, 2017</a:t>
            </a:r>
            <a:endParaRPr lang="en-US" altLang="x-none" sz="1400"/>
          </a:p>
        </p:txBody>
      </p:sp>
      <p:sp>
        <p:nvSpPr>
          <p:cNvPr id="92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1787" y="228600"/>
            <a:ext cx="6983412" cy="908050"/>
          </a:xfrm>
        </p:spPr>
        <p:txBody>
          <a:bodyPr/>
          <a:lstStyle/>
          <a:p>
            <a:pPr eaLnBrk="1" hangingPunct="1"/>
            <a:r>
              <a:rPr lang="en-US" altLang="x-none" dirty="0"/>
              <a:t>Other p</a:t>
            </a:r>
            <a:r>
              <a:rPr lang="hr-HR" altLang="x-none" dirty="0"/>
              <a:t>rojects</a:t>
            </a:r>
            <a:r>
              <a:rPr lang="en-US" altLang="x-none" dirty="0"/>
              <a:t>/activities</a:t>
            </a:r>
            <a:endParaRPr lang="en-US" altLang="x-none" dirty="0" smtClean="0"/>
          </a:p>
        </p:txBody>
      </p:sp>
      <p:sp>
        <p:nvSpPr>
          <p:cNvPr id="922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1365" y="1066800"/>
            <a:ext cx="8517835" cy="5410200"/>
          </a:xfrm>
        </p:spPr>
        <p:txBody>
          <a:bodyPr/>
          <a:lstStyle/>
          <a:p>
            <a:pPr eaLnBrk="1" hangingPunct="1">
              <a:spcBef>
                <a:spcPct val="80000"/>
              </a:spcBef>
            </a:pPr>
            <a:r>
              <a:rPr lang="hr-HR" altLang="zh-CN" sz="1800" b="1" dirty="0" smtClean="0"/>
              <a:t>Tourism development</a:t>
            </a:r>
            <a:endParaRPr lang="hr-HR" altLang="zh-CN" sz="1800" dirty="0" smtClean="0"/>
          </a:p>
          <a:p>
            <a:pPr lvl="1" eaLnBrk="1" hangingPunct="1">
              <a:spcBef>
                <a:spcPts val="1200"/>
              </a:spcBef>
            </a:pPr>
            <a:r>
              <a:rPr lang="en-US" altLang="zh-CN" sz="1800" dirty="0">
                <a:ea typeface="宋体" charset="-122"/>
              </a:rPr>
              <a:t>Roundtable</a:t>
            </a:r>
            <a:r>
              <a:rPr lang="en-US" altLang="zh-CN" sz="1800" b="1" dirty="0">
                <a:ea typeface="宋体" charset="-122"/>
              </a:rPr>
              <a:t> </a:t>
            </a:r>
            <a:r>
              <a:rPr lang="en-US" altLang="zh-CN" sz="1800" dirty="0">
                <a:ea typeface="宋体" charset="-122"/>
              </a:rPr>
              <a:t>(Zagreb, 7 Mar. 2017)</a:t>
            </a:r>
            <a:endParaRPr lang="en-US" altLang="zh-CN" sz="1800" b="1" dirty="0">
              <a:ea typeface="宋体" charset="-122"/>
            </a:endParaRPr>
          </a:p>
          <a:p>
            <a:pPr lvl="1" eaLnBrk="1" hangingPunct="1">
              <a:spcBef>
                <a:spcPts val="1200"/>
              </a:spcBef>
            </a:pPr>
            <a:r>
              <a:rPr lang="hr-HR" altLang="zh-CN" sz="1800" dirty="0">
                <a:ea typeface="宋体" charset="-122"/>
              </a:rPr>
              <a:t>Joint statement </a:t>
            </a:r>
            <a:r>
              <a:rPr lang="en-US" altLang="zh-CN" sz="1800" i="1" dirty="0">
                <a:ea typeface="宋体" charset="-122"/>
              </a:rPr>
              <a:t>On regional cooperation on development of sustainable tourism in the Sava River </a:t>
            </a:r>
            <a:r>
              <a:rPr lang="en-US" altLang="zh-CN" sz="1800" i="1" dirty="0" smtClean="0">
                <a:ea typeface="宋体" charset="-122"/>
              </a:rPr>
              <a:t>Basin</a:t>
            </a:r>
            <a:r>
              <a:rPr lang="hr-HR" altLang="zh-CN" sz="1800" i="1" dirty="0" smtClean="0">
                <a:ea typeface="宋体" charset="-122"/>
              </a:rPr>
              <a:t> </a:t>
            </a:r>
            <a:r>
              <a:rPr lang="hr-HR" altLang="zh-CN" sz="1800" dirty="0" smtClean="0">
                <a:ea typeface="宋体" charset="-122"/>
              </a:rPr>
              <a:t>signed </a:t>
            </a:r>
            <a:r>
              <a:rPr lang="hr-HR" altLang="zh-CN" sz="1800" dirty="0">
                <a:ea typeface="宋体" charset="-122"/>
              </a:rPr>
              <a:t>(Bled, 15 June 2017)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zh-CN" sz="1800" b="1" dirty="0" smtClean="0"/>
              <a:t>Wetlands </a:t>
            </a:r>
            <a:r>
              <a:rPr lang="en-US" altLang="zh-CN" sz="1800" b="1" dirty="0"/>
              <a:t>Ecotourism in the Danube River Basin (Danube Wets </a:t>
            </a:r>
            <a:r>
              <a:rPr lang="en-US" altLang="zh-CN" sz="1800" b="1" dirty="0" err="1" smtClean="0"/>
              <a:t>Ecotour</a:t>
            </a:r>
            <a:r>
              <a:rPr lang="en-US" altLang="zh-CN" sz="1800" b="1" dirty="0" smtClean="0"/>
              <a:t>)</a:t>
            </a:r>
            <a:r>
              <a:rPr lang="hr-HR" altLang="zh-CN" sz="1800" b="1" dirty="0" smtClean="0"/>
              <a:t>- </a:t>
            </a:r>
            <a:r>
              <a:rPr lang="hr-HR" altLang="zh-CN" sz="1800" dirty="0" smtClean="0"/>
              <a:t>project proposal submitted to 2</a:t>
            </a:r>
            <a:r>
              <a:rPr lang="hr-HR" altLang="zh-CN" sz="1800" baseline="30000" dirty="0" smtClean="0"/>
              <a:t>nd </a:t>
            </a:r>
            <a:r>
              <a:rPr lang="hr-HR" altLang="zh-CN" sz="1800" dirty="0" smtClean="0"/>
              <a:t>call of DTP</a:t>
            </a:r>
            <a:endParaRPr lang="en-US" altLang="zh-CN" sz="1800" dirty="0"/>
          </a:p>
          <a:p>
            <a:pPr marL="1163638" lvl="2" indent="0" eaLnBrk="1" hangingPunct="1">
              <a:spcBef>
                <a:spcPct val="50000"/>
              </a:spcBef>
              <a:buNone/>
            </a:pPr>
            <a:endParaRPr lang="hr-HR" altLang="zh-CN" sz="1400" dirty="0" smtClean="0"/>
          </a:p>
          <a:p>
            <a:pPr marL="1163638" lvl="2" indent="0" eaLnBrk="1" hangingPunct="1">
              <a:spcBef>
                <a:spcPct val="50000"/>
              </a:spcBef>
              <a:buNone/>
            </a:pPr>
            <a:endParaRPr lang="en-US" altLang="zh-CN" sz="1400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61634852"/>
              </p:ext>
            </p:extLst>
          </p:nvPr>
        </p:nvGraphicFramePr>
        <p:xfrm>
          <a:off x="457200" y="3657600"/>
          <a:ext cx="3300663" cy="2239736"/>
        </p:xfrm>
        <a:graphic>
          <a:graphicData uri="http://schemas.openxmlformats.org/presentationml/2006/ole">
            <p:oleObj spid="_x0000_s1043" name="Acrobat Document" r:id="rId6" imgW="7961905" imgH="5401429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785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9235" y="3748814"/>
            <a:ext cx="4540012" cy="298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400" smtClean="0"/>
              <a:t>14th PA4  SG Meeting, Budapest, October 16-17, 2017</a:t>
            </a:r>
            <a:endParaRPr lang="en-US" altLang="x-none" sz="1400" dirty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6000" y="306000"/>
            <a:ext cx="6983412" cy="908050"/>
          </a:xfrm>
        </p:spPr>
        <p:txBody>
          <a:bodyPr/>
          <a:lstStyle/>
          <a:p>
            <a:pPr eaLnBrk="1" hangingPunct="1"/>
            <a:r>
              <a:rPr lang="en-US" altLang="x-none" dirty="0"/>
              <a:t>Public Participation</a:t>
            </a:r>
            <a:endParaRPr lang="en-US" altLang="x-none" dirty="0" smtClean="0"/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95400"/>
            <a:ext cx="8534400" cy="4394200"/>
          </a:xfrm>
        </p:spPr>
        <p:txBody>
          <a:bodyPr/>
          <a:lstStyle/>
          <a:p>
            <a:pPr eaLnBrk="1" hangingPunct="1">
              <a:spcBef>
                <a:spcPct val="70000"/>
              </a:spcBef>
            </a:pPr>
            <a:r>
              <a:rPr lang="en-US" altLang="x-none" sz="2000" b="1" dirty="0" smtClean="0"/>
              <a:t>Strengthening public participation and stakeholder involvement</a:t>
            </a:r>
            <a:r>
              <a:rPr lang="en-US" altLang="x-none" sz="2000" dirty="0" smtClean="0"/>
              <a:t> in the SRB</a:t>
            </a:r>
            <a:endParaRPr lang="en-US" altLang="x-none" sz="1800" i="1" dirty="0" smtClean="0"/>
          </a:p>
          <a:p>
            <a:pPr lvl="1" eaLnBrk="1" hangingPunct="1">
              <a:spcBef>
                <a:spcPct val="70000"/>
              </a:spcBef>
            </a:pPr>
            <a:r>
              <a:rPr lang="en-US" altLang="x-none" sz="2000" dirty="0" smtClean="0"/>
              <a:t>Youth Parliament initiative</a:t>
            </a:r>
          </a:p>
          <a:p>
            <a:pPr lvl="2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x-none" sz="1800" dirty="0"/>
              <a:t>web page</a:t>
            </a:r>
            <a:r>
              <a:rPr lang="hr-HR" altLang="x-none" sz="1800" dirty="0"/>
              <a:t>:</a:t>
            </a:r>
            <a:r>
              <a:rPr lang="en-US" altLang="x-none" sz="1800" dirty="0"/>
              <a:t> </a:t>
            </a:r>
            <a:r>
              <a:rPr lang="en-US" altLang="x-none" sz="1400" dirty="0">
                <a:hlinkClick r:id="rId4"/>
              </a:rPr>
              <a:t>http://sava-youthparliament.com/</a:t>
            </a:r>
            <a:r>
              <a:rPr lang="hr-HR" altLang="x-none" sz="1400" dirty="0"/>
              <a:t> - </a:t>
            </a:r>
            <a:r>
              <a:rPr lang="hr-HR" altLang="x-none" sz="1800" i="1" dirty="0"/>
              <a:t>established</a:t>
            </a:r>
            <a:r>
              <a:rPr lang="en-US" altLang="x-none" sz="1800" dirty="0"/>
              <a:t> </a:t>
            </a:r>
            <a:r>
              <a:rPr lang="hr-HR" altLang="x-none" sz="1800" dirty="0" smtClean="0"/>
              <a:t> </a:t>
            </a:r>
          </a:p>
          <a:p>
            <a:pPr lvl="2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altLang="x-none" sz="1800" dirty="0" smtClean="0"/>
              <a:t>Facebook</a:t>
            </a:r>
            <a:r>
              <a:rPr lang="hr-HR" altLang="x-none" sz="1800" dirty="0"/>
              <a:t>: </a:t>
            </a:r>
            <a:r>
              <a:rPr lang="hr-HR" altLang="x-none" sz="1400" dirty="0">
                <a:hlinkClick r:id="rId5"/>
              </a:rPr>
              <a:t>https://www.facebook.com/SavaYouth/</a:t>
            </a:r>
            <a:r>
              <a:rPr lang="hr-HR" altLang="x-none" sz="1400" dirty="0"/>
              <a:t>  </a:t>
            </a:r>
            <a:r>
              <a:rPr lang="hr-HR" altLang="x-none" sz="1800" dirty="0" smtClean="0"/>
              <a:t>- </a:t>
            </a:r>
            <a:r>
              <a:rPr lang="hr-HR" altLang="x-none" sz="1800" i="1" dirty="0" smtClean="0"/>
              <a:t>established</a:t>
            </a:r>
            <a:r>
              <a:rPr lang="en-US" altLang="x-none" sz="1800" dirty="0" smtClean="0"/>
              <a:t> </a:t>
            </a:r>
            <a:endParaRPr lang="en-US" altLang="x-none" sz="1800" dirty="0"/>
          </a:p>
          <a:p>
            <a:pPr lvl="2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altLang="x-none" sz="1800" b="1" dirty="0" smtClean="0"/>
              <a:t>6</a:t>
            </a:r>
            <a:r>
              <a:rPr lang="en-US" altLang="x-none" sz="1800" b="1" baseline="30000" dirty="0" err="1" smtClean="0"/>
              <a:t>th</a:t>
            </a:r>
            <a:r>
              <a:rPr lang="en-US" altLang="x-none" sz="1800" b="1" dirty="0" smtClean="0"/>
              <a:t> Youth parliament </a:t>
            </a:r>
            <a:r>
              <a:rPr lang="hr-HR" altLang="x-none" sz="1800" i="1" dirty="0" smtClean="0"/>
              <a:t>was </a:t>
            </a:r>
            <a:r>
              <a:rPr lang="en-US" altLang="x-none" sz="1800" i="1" dirty="0" smtClean="0"/>
              <a:t>held </a:t>
            </a:r>
            <a:r>
              <a:rPr lang="en-US" altLang="x-none" sz="1800" dirty="0" smtClean="0"/>
              <a:t>in </a:t>
            </a:r>
            <a:r>
              <a:rPr lang="hr-HR" altLang="x-none" sz="1800" dirty="0" smtClean="0"/>
              <a:t>Belgrade (RS) </a:t>
            </a:r>
            <a:r>
              <a:rPr lang="en-US" altLang="x-none" sz="1800" dirty="0" smtClean="0"/>
              <a:t>(June </a:t>
            </a:r>
            <a:r>
              <a:rPr lang="hr-HR" altLang="x-none" sz="1800" dirty="0" smtClean="0"/>
              <a:t>2</a:t>
            </a:r>
            <a:r>
              <a:rPr lang="en-US" altLang="x-none" sz="1800" dirty="0" smtClean="0"/>
              <a:t>-</a:t>
            </a:r>
            <a:r>
              <a:rPr lang="hr-HR" altLang="x-none" sz="1800" dirty="0" smtClean="0"/>
              <a:t>3</a:t>
            </a:r>
            <a:r>
              <a:rPr lang="en-US" altLang="x-none" sz="1800" dirty="0" smtClean="0"/>
              <a:t>, 201</a:t>
            </a:r>
            <a:r>
              <a:rPr lang="hr-HR" altLang="x-none" sz="1800" dirty="0" smtClean="0"/>
              <a:t>7</a:t>
            </a:r>
            <a:r>
              <a:rPr lang="en-US" altLang="x-none" sz="1800" dirty="0" smtClean="0"/>
              <a:t>)</a:t>
            </a:r>
          </a:p>
          <a:p>
            <a:pPr lvl="2" eaLnBrk="1" hangingPunct="1">
              <a:spcBef>
                <a:spcPct val="70000"/>
              </a:spcBef>
            </a:pPr>
            <a:endParaRPr lang="hr-HR" altLang="x-none" sz="16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23510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mtClean="0"/>
              <a:t>Protocols to FASRB</a:t>
            </a:r>
          </a:p>
        </p:txBody>
      </p:sp>
      <p:graphicFrame>
        <p:nvGraphicFramePr>
          <p:cNvPr id="6" name="Group 68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173883583"/>
              </p:ext>
            </p:extLst>
          </p:nvPr>
        </p:nvGraphicFramePr>
        <p:xfrm>
          <a:off x="471488" y="1508125"/>
          <a:ext cx="8426450" cy="4787902"/>
        </p:xfrm>
        <a:graphic>
          <a:graphicData uri="http://schemas.openxmlformats.org/drawingml/2006/table">
            <a:tbl>
              <a:tblPr/>
              <a:tblGrid>
                <a:gridCol w="2881312"/>
                <a:gridCol w="2438400"/>
                <a:gridCol w="1143000"/>
                <a:gridCol w="1963738"/>
              </a:tblGrid>
              <a:tr h="6254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r-HR" sz="1600" dirty="0" err="1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Protocol</a:t>
                      </a:r>
                      <a:r>
                        <a:rPr lang="hr-HR" sz="16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 on</a:t>
                      </a:r>
                      <a:endParaRPr kumimoji="0" lang="hr-HR" altLang="x-non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Signed</a:t>
                      </a:r>
                      <a:endParaRPr lang="hr-H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Ratified by</a:t>
                      </a:r>
                      <a:endParaRPr lang="hr-H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In force since</a:t>
                      </a:r>
                      <a:endParaRPr lang="hr-H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1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Navigation Regime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Kranj</a:t>
                      </a: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ska</a:t>
                      </a:r>
                      <a:r>
                        <a:rPr lang="en-GB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 G</a:t>
                      </a: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ora</a:t>
                      </a:r>
                      <a:r>
                        <a:rPr lang="en-GB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, 3 </a:t>
                      </a:r>
                      <a:r>
                        <a:rPr lang="en-US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Dec</a:t>
                      </a: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GB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 2002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All Parties</a:t>
                      </a:r>
                      <a:endParaRPr lang="hr-HR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29 Dec</a:t>
                      </a: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ember</a:t>
                      </a:r>
                      <a:r>
                        <a:rPr lang="en-US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 2004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7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Prevention of Water Pollution caused by Navigation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Belgrade, 1 Jun</a:t>
                      </a: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GB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 2009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All Parties</a:t>
                      </a:r>
                      <a:endParaRPr lang="hr-HR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r-HR" altLang="x-none" sz="1400" kern="1200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  <a:ea typeface="Calibri"/>
                          <a:cs typeface="Times New Roman"/>
                        </a:rPr>
                        <a:t>8 October 2017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Flood Protection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Gradiška</a:t>
                      </a:r>
                      <a:r>
                        <a:rPr lang="en-GB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, 1 Jun</a:t>
                      </a: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GB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 20</a:t>
                      </a: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10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All Parties</a:t>
                      </a:r>
                      <a:endParaRPr lang="hr-HR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27 Nov</a:t>
                      </a: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ember</a:t>
                      </a:r>
                      <a:r>
                        <a:rPr lang="en-US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 2015</a:t>
                      </a:r>
                      <a:endParaRPr lang="hr-HR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9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Sediment Management</a:t>
                      </a:r>
                      <a:endParaRPr lang="hr-HR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Brčko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hr-HR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 July 2015</a:t>
                      </a:r>
                      <a:endParaRPr lang="hr-HR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All Parties</a:t>
                      </a:r>
                      <a:endParaRPr lang="hr-HR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hr-HR" altLang="x-none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 October 2017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39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421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Emergency Situations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F</a:t>
                      </a:r>
                      <a:r>
                        <a:rPr lang="hr-HR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inal harmonization</a:t>
                      </a:r>
                      <a:r>
                        <a:rPr lang="en-US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 expected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hr-HR" altLang="x-non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hr-HR" altLang="x-non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9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Transboundary Impact</a:t>
                      </a:r>
                      <a:endParaRPr lang="hr-H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ahoma"/>
                          <a:ea typeface="Calibri"/>
                          <a:cs typeface="Times New Roman"/>
                        </a:rPr>
                        <a:t>Draft under reconsideration</a:t>
                      </a:r>
                      <a:endParaRPr lang="hr-HR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hr-HR" altLang="x-non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hr-HR" altLang="x-non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57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400" smtClean="0">
                <a:latin typeface="Times New Roman" pitchFamily="18" charset="0"/>
                <a:cs typeface="Times New Roman" pitchFamily="18" charset="0"/>
              </a:rPr>
              <a:t>14th PA4  SG Meeting, Budapest, October 16-17, 2017</a:t>
            </a:r>
          </a:p>
        </p:txBody>
      </p:sp>
    </p:spTree>
    <p:extLst>
      <p:ext uri="{BB962C8B-B14F-4D97-AF65-F5344CB8AC3E}">
        <p14:creationId xmlns:p14="http://schemas.microsoft.com/office/powerpoint/2010/main" xmlns="" val="694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4061" y="4038598"/>
            <a:ext cx="2943137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6000" y="306000"/>
            <a:ext cx="6983412" cy="908050"/>
          </a:xfrm>
        </p:spPr>
        <p:txBody>
          <a:bodyPr/>
          <a:lstStyle/>
          <a:p>
            <a:pPr eaLnBrk="1" hangingPunct="1"/>
            <a:r>
              <a:rPr lang="hr-HR" altLang="x-none" dirty="0" smtClean="0">
                <a:latin typeface="Tahoma" pitchFamily="34" charset="0"/>
              </a:rPr>
              <a:t>Contact information</a:t>
            </a:r>
            <a:endParaRPr lang="en-US" altLang="x-none" dirty="0" smtClean="0">
              <a:latin typeface="Tahoma" pitchFamily="34" charset="0"/>
            </a:endParaRPr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4650" y="1701800"/>
            <a:ext cx="5568950" cy="21082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x-none" sz="1800" b="1" dirty="0" smtClean="0">
                <a:latin typeface="Tahoma" pitchFamily="34" charset="0"/>
              </a:rPr>
              <a:t>International Sava River Basin </a:t>
            </a:r>
            <a:r>
              <a:rPr lang="en-US" altLang="x-none" sz="1800" b="1" dirty="0" smtClean="0">
                <a:latin typeface="Tahoma" pitchFamily="34" charset="0"/>
              </a:rPr>
              <a:t>C</a:t>
            </a:r>
            <a:r>
              <a:rPr lang="hr-HR" altLang="x-none" sz="1800" b="1" dirty="0" smtClean="0">
                <a:latin typeface="Tahoma" pitchFamily="34" charset="0"/>
              </a:rPr>
              <a:t>ommission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hr-HR" altLang="x-none" sz="1800" b="1" dirty="0">
                <a:latin typeface="Tahoma" pitchFamily="34" charset="0"/>
              </a:rPr>
              <a:t>Kneza Branimira 29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hr-HR" altLang="x-none" sz="1800" b="1" dirty="0">
                <a:latin typeface="Tahoma" pitchFamily="34" charset="0"/>
              </a:rPr>
              <a:t>10000 Zagreb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hr-HR" altLang="x-none" sz="1800" b="1" dirty="0">
                <a:latin typeface="Tahoma" pitchFamily="34" charset="0"/>
              </a:rPr>
              <a:t>Croatia</a:t>
            </a:r>
            <a:endParaRPr lang="en-US" altLang="x-none" sz="1800" b="1" dirty="0">
              <a:latin typeface="Tahoma" pitchFamily="34" charset="0"/>
            </a:endParaRPr>
          </a:p>
          <a:p>
            <a:pPr marL="715963" eaLnBrk="1" hangingPunct="1">
              <a:spcBef>
                <a:spcPct val="50000"/>
              </a:spcBef>
              <a:buNone/>
            </a:pPr>
            <a:r>
              <a:rPr lang="en-GB" altLang="x-none" sz="1800" b="1" u="sng" dirty="0">
                <a:solidFill>
                  <a:srgbClr val="990099"/>
                </a:solidFill>
                <a:latin typeface="Tahoma" pitchFamily="34" charset="0"/>
                <a:cs typeface="Arial" charset="0"/>
              </a:rPr>
              <a:t>www.savacommission.org</a:t>
            </a:r>
          </a:p>
          <a:p>
            <a:pPr marL="715963" eaLnBrk="1" hangingPunct="1">
              <a:spcBef>
                <a:spcPct val="50000"/>
              </a:spcBef>
              <a:buFontTx/>
              <a:buNone/>
            </a:pPr>
            <a:endParaRPr lang="en-US" altLang="x-none" sz="1800" b="1" dirty="0" smtClean="0">
              <a:latin typeface="Tahoma" pitchFamily="34" charset="0"/>
            </a:endParaRPr>
          </a:p>
        </p:txBody>
      </p:sp>
      <p:sp>
        <p:nvSpPr>
          <p:cNvPr id="79878" name="Rectangle 6"/>
          <p:cNvSpPr>
            <a:spLocks noRot="1" noChangeArrowheads="1"/>
          </p:cNvSpPr>
          <p:nvPr/>
        </p:nvSpPr>
        <p:spPr bwMode="auto">
          <a:xfrm>
            <a:off x="1601788" y="5105399"/>
            <a:ext cx="32750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80000"/>
              </a:spcBef>
              <a:buClr>
                <a:srgbClr val="800080"/>
              </a:buClr>
              <a:buSzPct val="70000"/>
              <a:buFont typeface="Wingdings" pitchFamily="2" charset="2"/>
              <a:buNone/>
            </a:pPr>
            <a:endParaRPr lang="en-GB" altLang="x-none" sz="1800" b="1" u="sng" dirty="0">
              <a:solidFill>
                <a:srgbClr val="990099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7987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1147"/>
            <a:ext cx="2956026" cy="3754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01" y="3733800"/>
            <a:ext cx="3735860" cy="23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0014" y="2455585"/>
            <a:ext cx="375341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297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2362200"/>
            <a:ext cx="2973231" cy="4195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17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400" smtClean="0"/>
              <a:t>14th PA4  SG Meeting, Budapest, October 16-17, 2017</a:t>
            </a:r>
            <a:endParaRPr lang="en-US" altLang="x-none" sz="1400" dirty="0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6000" y="306000"/>
            <a:ext cx="6983412" cy="908050"/>
          </a:xfrm>
        </p:spPr>
        <p:txBody>
          <a:bodyPr/>
          <a:lstStyle/>
          <a:p>
            <a:pPr eaLnBrk="1" hangingPunct="1"/>
            <a:r>
              <a:rPr lang="en-US" i="1" dirty="0" smtClean="0"/>
              <a:t>PA4: </a:t>
            </a:r>
            <a:r>
              <a:rPr lang="en-US" altLang="x-none" dirty="0" smtClean="0"/>
              <a:t>Sava RBM Plan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474" y="1305021"/>
            <a:ext cx="6029326" cy="5395913"/>
          </a:xfrm>
        </p:spPr>
        <p:txBody>
          <a:bodyPr/>
          <a:lstStyle/>
          <a:p>
            <a:pPr eaLnBrk="1" hangingPunct="1">
              <a:spcBef>
                <a:spcPct val="70000"/>
              </a:spcBef>
            </a:pPr>
            <a:r>
              <a:rPr lang="en-US" altLang="x-none" sz="1800" b="1" dirty="0" smtClean="0"/>
              <a:t>2</a:t>
            </a:r>
            <a:r>
              <a:rPr lang="en-US" altLang="x-none" sz="1800" b="1" baseline="30000" dirty="0" smtClean="0"/>
              <a:t>nd</a:t>
            </a:r>
            <a:r>
              <a:rPr lang="en-US" altLang="x-none" sz="1800" b="1" dirty="0" smtClean="0"/>
              <a:t> Sava River Basin Analysis Report </a:t>
            </a:r>
          </a:p>
          <a:p>
            <a:pPr lvl="1" eaLnBrk="1" hangingPunct="1">
              <a:spcBef>
                <a:spcPct val="70000"/>
              </a:spcBef>
            </a:pPr>
            <a:r>
              <a:rPr lang="en-US" altLang="x-none" sz="1800" dirty="0" smtClean="0"/>
              <a:t>ISRBC accepted at the 46</a:t>
            </a:r>
            <a:r>
              <a:rPr lang="en-US" altLang="x-none" sz="1800" baseline="30000" dirty="0" smtClean="0"/>
              <a:t>th</a:t>
            </a:r>
            <a:r>
              <a:rPr lang="en-US" altLang="x-none" sz="1800" dirty="0" smtClean="0"/>
              <a:t> session</a:t>
            </a:r>
          </a:p>
          <a:p>
            <a:pPr lvl="1" eaLnBrk="1" hangingPunct="1">
              <a:spcBef>
                <a:spcPct val="70000"/>
              </a:spcBef>
            </a:pPr>
            <a:r>
              <a:rPr lang="en-US" altLang="x-none" sz="1800" dirty="0" smtClean="0"/>
              <a:t>It is available at the </a:t>
            </a:r>
            <a:r>
              <a:rPr lang="en-US" altLang="x-none" sz="1800" dirty="0" smtClean="0">
                <a:hlinkClick r:id="rId4"/>
              </a:rPr>
              <a:t>ISRBC web site   </a:t>
            </a:r>
            <a:r>
              <a:rPr lang="en-US" altLang="x-none" sz="1400" dirty="0" smtClean="0">
                <a:hlinkClick r:id="rId4"/>
              </a:rPr>
              <a:t>  </a:t>
            </a:r>
            <a:endParaRPr lang="en-US" altLang="x-none" sz="1400" dirty="0" smtClean="0"/>
          </a:p>
          <a:p>
            <a:pPr eaLnBrk="1" hangingPunct="1">
              <a:spcBef>
                <a:spcPct val="70000"/>
              </a:spcBef>
            </a:pPr>
            <a:r>
              <a:rPr lang="en-US" altLang="x-none" sz="1800" b="1" dirty="0" smtClean="0"/>
              <a:t>Significant Water Management Issues</a:t>
            </a:r>
          </a:p>
          <a:p>
            <a:pPr lvl="1" eaLnBrk="1" hangingPunct="1">
              <a:spcBef>
                <a:spcPct val="70000"/>
              </a:spcBef>
            </a:pPr>
            <a:r>
              <a:rPr lang="en-US" altLang="x-none" sz="1800" dirty="0" smtClean="0"/>
              <a:t>Open for public consultation from July 29 until October 20, 2016 </a:t>
            </a:r>
            <a:r>
              <a:rPr lang="en-US" altLang="x-none" sz="1400" dirty="0" smtClean="0"/>
              <a:t>(</a:t>
            </a:r>
            <a:r>
              <a:rPr lang="en-US" altLang="x-none" sz="1400" dirty="0" smtClean="0">
                <a:hlinkClick r:id="rId5"/>
              </a:rPr>
              <a:t>http://savacommission.org/announce_detail/63</a:t>
            </a:r>
            <a:r>
              <a:rPr lang="en-US" altLang="x-none" sz="1400" dirty="0" smtClean="0"/>
              <a:t>)</a:t>
            </a:r>
          </a:p>
          <a:p>
            <a:pPr lvl="1" eaLnBrk="1" hangingPunct="1">
              <a:spcBef>
                <a:spcPct val="70000"/>
              </a:spcBef>
            </a:pPr>
            <a:r>
              <a:rPr lang="en-US" altLang="x-none" sz="1800" dirty="0" smtClean="0"/>
              <a:t>Final draft </a:t>
            </a:r>
            <a:r>
              <a:rPr lang="en-US" altLang="x-none" sz="1800" i="1" dirty="0" smtClean="0"/>
              <a:t>under finalization </a:t>
            </a:r>
          </a:p>
          <a:p>
            <a:pPr lvl="1" eaLnBrk="1" hangingPunct="1">
              <a:spcBef>
                <a:spcPct val="70000"/>
              </a:spcBef>
            </a:pPr>
            <a:r>
              <a:rPr lang="en-US" altLang="x-none" sz="1800" dirty="0" smtClean="0"/>
              <a:t>It </a:t>
            </a:r>
            <a:r>
              <a:rPr lang="en-US" altLang="x-none" sz="1800" i="1" dirty="0" smtClean="0"/>
              <a:t>will be sent to ISRBC members </a:t>
            </a:r>
            <a:r>
              <a:rPr lang="en-US" altLang="x-none" sz="1800" dirty="0" smtClean="0"/>
              <a:t>for adoption</a:t>
            </a:r>
            <a:endParaRPr lang="hr-HR" altLang="x-none" sz="1800" dirty="0" smtClean="0"/>
          </a:p>
          <a:p>
            <a:pPr eaLnBrk="1" hangingPunct="1">
              <a:spcBef>
                <a:spcPct val="70000"/>
              </a:spcBef>
            </a:pPr>
            <a:r>
              <a:rPr lang="en-US" altLang="x-none" sz="1800" b="1" dirty="0" smtClean="0"/>
              <a:t>Joint </a:t>
            </a:r>
            <a:r>
              <a:rPr lang="en-US" altLang="x-none" sz="1800" b="1" dirty="0"/>
              <a:t>Plan of Actions (JPA) </a:t>
            </a:r>
            <a:r>
              <a:rPr lang="en-US" altLang="x-none" sz="1800" dirty="0"/>
              <a:t>developed and </a:t>
            </a:r>
            <a:r>
              <a:rPr lang="en-US" altLang="x-none" sz="1800" dirty="0" smtClean="0"/>
              <a:t>adopted</a:t>
            </a:r>
            <a:r>
              <a:rPr lang="hr-HR" altLang="x-none" sz="1800" dirty="0" smtClean="0"/>
              <a:t> by the ISRBC </a:t>
            </a:r>
            <a:r>
              <a:rPr lang="en-US" altLang="x-none" sz="1800" dirty="0" smtClean="0"/>
              <a:t>–</a:t>
            </a:r>
            <a:r>
              <a:rPr lang="hr-HR" altLang="x-none" sz="1800" dirty="0" smtClean="0"/>
              <a:t> </a:t>
            </a:r>
            <a:r>
              <a:rPr lang="en-US" altLang="x-none" sz="1800" dirty="0" smtClean="0"/>
              <a:t>next steps</a:t>
            </a:r>
            <a:r>
              <a:rPr lang="hr-HR" altLang="x-none" sz="1800" dirty="0" smtClean="0"/>
              <a:t> defined</a:t>
            </a:r>
            <a:endParaRPr lang="en-US" altLang="x-none" sz="1800" dirty="0"/>
          </a:p>
          <a:p>
            <a:pPr eaLnBrk="1" hangingPunct="1">
              <a:spcBef>
                <a:spcPct val="70000"/>
              </a:spcBef>
            </a:pPr>
            <a:endParaRPr lang="en-US" altLang="x-none" sz="1200" dirty="0" smtClean="0"/>
          </a:p>
          <a:p>
            <a:pPr lvl="1" eaLnBrk="1" hangingPunct="1">
              <a:spcBef>
                <a:spcPct val="70000"/>
              </a:spcBef>
            </a:pPr>
            <a:endParaRPr lang="en-US" altLang="x-none" sz="1800" dirty="0"/>
          </a:p>
        </p:txBody>
      </p:sp>
    </p:spTree>
    <p:extLst>
      <p:ext uri="{BB962C8B-B14F-4D97-AF65-F5344CB8AC3E}">
        <p14:creationId xmlns:p14="http://schemas.microsoft.com/office/powerpoint/2010/main" xmlns="" val="244335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 txBox="1">
            <a:spLocks noGrp="1"/>
          </p:cNvSpPr>
          <p:nvPr/>
        </p:nvSpPr>
        <p:spPr bwMode="auto">
          <a:xfrm>
            <a:off x="8347075" y="6543675"/>
            <a:ext cx="677863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33F66B02-E964-411B-A142-865DF491A253}" type="slidenum">
              <a:rPr lang="en-US" altLang="x-none" sz="1400">
                <a:solidFill>
                  <a:srgbClr val="000066"/>
                </a:solidFill>
                <a:latin typeface="Times New Roman" pitchFamily="18" charset="0"/>
              </a:rPr>
              <a:pPr algn="r" eaLnBrk="1" hangingPunct="1"/>
              <a:t>3</a:t>
            </a:fld>
            <a:endParaRPr lang="en-US" altLang="x-none" sz="140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7411" name="Slide Number Placeholder 5"/>
          <p:cNvSpPr txBox="1">
            <a:spLocks noGrp="1"/>
          </p:cNvSpPr>
          <p:nvPr/>
        </p:nvSpPr>
        <p:spPr bwMode="auto">
          <a:xfrm>
            <a:off x="8347075" y="6543675"/>
            <a:ext cx="677863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B43BB1E9-5C96-4F03-A7AE-32F2DE0722DA}" type="slidenum">
              <a:rPr lang="en-US" altLang="x-none" sz="1400">
                <a:solidFill>
                  <a:srgbClr val="000066"/>
                </a:solidFill>
                <a:latin typeface="Times New Roman" pitchFamily="18" charset="0"/>
              </a:rPr>
              <a:pPr algn="r" eaLnBrk="1" hangingPunct="1"/>
              <a:t>3</a:t>
            </a:fld>
            <a:endParaRPr lang="en-US" altLang="x-none" sz="140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600075"/>
            <a:ext cx="6983413" cy="908050"/>
          </a:xfrm>
        </p:spPr>
        <p:txBody>
          <a:bodyPr/>
          <a:lstStyle/>
          <a:p>
            <a:pPr eaLnBrk="1" hangingPunct="1"/>
            <a:r>
              <a:rPr lang="hr-HR" altLang="x-none" i="1" dirty="0" smtClean="0"/>
              <a:t>PA5:</a:t>
            </a:r>
            <a:r>
              <a:rPr lang="hr-HR" altLang="x-none" dirty="0" smtClean="0"/>
              <a:t> Flood</a:t>
            </a:r>
            <a:r>
              <a:rPr lang="x-none" altLang="x-none" dirty="0" smtClean="0"/>
              <a:t> management</a:t>
            </a:r>
            <a:endParaRPr lang="en-US" altLang="x-none" dirty="0" smtClean="0"/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2588" y="1782763"/>
            <a:ext cx="8642350" cy="1878012"/>
          </a:xfrm>
        </p:spPr>
        <p:txBody>
          <a:bodyPr/>
          <a:lstStyle/>
          <a:p>
            <a:pPr eaLnBrk="1" hangingPunct="1">
              <a:spcBef>
                <a:spcPct val="80000"/>
              </a:spcBef>
            </a:pPr>
            <a:r>
              <a:rPr lang="hr-HR" altLang="zh-CN" sz="2000" b="1" dirty="0" smtClean="0"/>
              <a:t>‘WBIF project’</a:t>
            </a:r>
          </a:p>
          <a:p>
            <a:pPr lvl="1">
              <a:spcBef>
                <a:spcPct val="50000"/>
              </a:spcBef>
            </a:pPr>
            <a:r>
              <a:rPr lang="en-US" altLang="zh-CN" sz="1800" b="1" dirty="0"/>
              <a:t>Sava FRM Plan </a:t>
            </a:r>
            <a:r>
              <a:rPr lang="en-US" altLang="zh-CN" sz="1400" dirty="0"/>
              <a:t>(</a:t>
            </a:r>
            <a:r>
              <a:rPr lang="en-US" altLang="zh-CN" sz="1400" dirty="0" smtClean="0"/>
              <a:t>kick</a:t>
            </a:r>
            <a:r>
              <a:rPr lang="hr-HR" altLang="zh-CN" sz="1400" dirty="0" smtClean="0"/>
              <a:t>-</a:t>
            </a:r>
            <a:r>
              <a:rPr lang="en-US" altLang="zh-CN" sz="1400" dirty="0" smtClean="0"/>
              <a:t>off </a:t>
            </a:r>
            <a:r>
              <a:rPr lang="en-US" altLang="zh-CN" sz="1400" dirty="0"/>
              <a:t>in April, Inception workshop in </a:t>
            </a:r>
            <a:r>
              <a:rPr lang="en-US" altLang="zh-CN" sz="1400" dirty="0" smtClean="0"/>
              <a:t>July </a:t>
            </a:r>
            <a:r>
              <a:rPr lang="hr-HR" altLang="zh-CN" sz="1400" dirty="0" smtClean="0"/>
              <a:t>2017, draft O</a:t>
            </a:r>
            <a:r>
              <a:rPr lang="en-US" altLang="zh-CN" sz="1400" dirty="0" err="1" smtClean="0"/>
              <a:t>utline</a:t>
            </a:r>
            <a:r>
              <a:rPr lang="en-US" altLang="zh-CN" sz="1400" dirty="0" smtClean="0"/>
              <a:t> </a:t>
            </a:r>
            <a:r>
              <a:rPr lang="hr-HR" altLang="zh-CN" sz="1400" dirty="0" smtClean="0"/>
              <a:t>soon</a:t>
            </a:r>
            <a:r>
              <a:rPr lang="en-US" altLang="zh-CN" sz="1400" dirty="0" smtClean="0"/>
              <a:t>)</a:t>
            </a:r>
            <a:endParaRPr lang="en-US" altLang="zh-CN" sz="1400" dirty="0"/>
          </a:p>
          <a:p>
            <a:pPr lvl="1">
              <a:spcBef>
                <a:spcPct val="50000"/>
              </a:spcBef>
            </a:pPr>
            <a:r>
              <a:rPr lang="en-US" altLang="zh-CN" sz="1800" b="1" dirty="0"/>
              <a:t>Sava FFWS </a:t>
            </a:r>
            <a:r>
              <a:rPr lang="en-US" altLang="zh-CN" sz="1400" dirty="0"/>
              <a:t>(Pre-release version 0.2 + training held in June 13-14, 2017</a:t>
            </a:r>
            <a:r>
              <a:rPr lang="en-US" altLang="zh-CN" sz="1400" dirty="0" smtClean="0"/>
              <a:t>)</a:t>
            </a:r>
            <a:endParaRPr lang="en-US" altLang="zh-CN" sz="1400" dirty="0"/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127000" y="3660775"/>
            <a:ext cx="3189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H</a:t>
            </a:r>
            <a:r>
              <a:rPr lang="hr-HR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y</a:t>
            </a:r>
            <a:r>
              <a:rPr lang="en-US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drolo</a:t>
            </a:r>
            <a:r>
              <a:rPr lang="hr-HR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gic</a:t>
            </a:r>
            <a:r>
              <a:rPr lang="en-US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hr-HR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</a:t>
            </a:r>
            <a:r>
              <a:rPr lang="en-US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odel</a:t>
            </a:r>
            <a:endParaRPr lang="hr-HR" altLang="x-none" sz="140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2870200" y="3803650"/>
            <a:ext cx="3189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H</a:t>
            </a:r>
            <a:r>
              <a:rPr lang="hr-HR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y</a:t>
            </a:r>
            <a:r>
              <a:rPr lang="en-US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dr</a:t>
            </a:r>
            <a:r>
              <a:rPr lang="hr-HR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au</a:t>
            </a:r>
            <a:r>
              <a:rPr lang="en-US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</a:t>
            </a:r>
            <a:r>
              <a:rPr lang="hr-HR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ic</a:t>
            </a:r>
            <a:r>
              <a:rPr lang="en-US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hr-HR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</a:t>
            </a:r>
            <a:r>
              <a:rPr lang="en-US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odel</a:t>
            </a:r>
            <a:endParaRPr lang="hr-HR" altLang="x-none" sz="140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19" name="Rectangle 20"/>
          <p:cNvSpPr>
            <a:spLocks noChangeArrowheads="1"/>
          </p:cNvSpPr>
          <p:nvPr/>
        </p:nvSpPr>
        <p:spPr bwMode="auto">
          <a:xfrm>
            <a:off x="5827713" y="3957638"/>
            <a:ext cx="3189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r-HR" altLang="x-none" sz="1400" b="1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Consequence assessment</a:t>
            </a:r>
            <a:endParaRPr lang="hr-HR" altLang="x-none" sz="140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2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x-none" sz="1400" smtClean="0">
                <a:latin typeface="Times New Roman" pitchFamily="18" charset="0"/>
                <a:cs typeface="Times New Roman" pitchFamily="18" charset="0"/>
              </a:rPr>
              <a:t>14th PA4  SG Meeting, Budapest, October 16-17, 2017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5575"/>
            <a:ext cx="3197225" cy="224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3173" y="4277678"/>
            <a:ext cx="4223339" cy="203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7713" y="4385371"/>
            <a:ext cx="3180578" cy="242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1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 txBox="1">
            <a:spLocks noGrp="1"/>
          </p:cNvSpPr>
          <p:nvPr/>
        </p:nvSpPr>
        <p:spPr bwMode="auto">
          <a:xfrm>
            <a:off x="8347075" y="6543675"/>
            <a:ext cx="677863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33F66B02-E964-411B-A142-865DF491A253}" type="slidenum">
              <a:rPr lang="en-US" altLang="x-none" sz="1400">
                <a:solidFill>
                  <a:srgbClr val="000066"/>
                </a:solidFill>
                <a:latin typeface="Times New Roman" pitchFamily="18" charset="0"/>
              </a:rPr>
              <a:pPr algn="r" eaLnBrk="1" hangingPunct="1"/>
              <a:t>4</a:t>
            </a:fld>
            <a:endParaRPr lang="en-US" altLang="x-none" sz="140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7411" name="Slide Number Placeholder 5"/>
          <p:cNvSpPr txBox="1">
            <a:spLocks noGrp="1"/>
          </p:cNvSpPr>
          <p:nvPr/>
        </p:nvSpPr>
        <p:spPr bwMode="auto">
          <a:xfrm>
            <a:off x="8347075" y="6543675"/>
            <a:ext cx="677863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B43BB1E9-5C96-4F03-A7AE-32F2DE0722DA}" type="slidenum">
              <a:rPr lang="en-US" altLang="x-none" sz="1400">
                <a:solidFill>
                  <a:srgbClr val="000066"/>
                </a:solidFill>
                <a:latin typeface="Times New Roman" pitchFamily="18" charset="0"/>
              </a:rPr>
              <a:pPr algn="r" eaLnBrk="1" hangingPunct="1"/>
              <a:t>4</a:t>
            </a:fld>
            <a:endParaRPr lang="en-US" altLang="x-none" sz="140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600075"/>
            <a:ext cx="6983413" cy="908050"/>
          </a:xfrm>
        </p:spPr>
        <p:txBody>
          <a:bodyPr/>
          <a:lstStyle/>
          <a:p>
            <a:pPr eaLnBrk="1" hangingPunct="1"/>
            <a:r>
              <a:rPr lang="hr-HR" altLang="x-none" i="1" dirty="0" smtClean="0"/>
              <a:t>PA5:</a:t>
            </a:r>
            <a:r>
              <a:rPr lang="hr-HR" altLang="x-none" dirty="0" smtClean="0"/>
              <a:t> Flood</a:t>
            </a:r>
            <a:r>
              <a:rPr lang="x-none" altLang="x-none" dirty="0" smtClean="0"/>
              <a:t> management</a:t>
            </a:r>
            <a:endParaRPr lang="en-US" altLang="x-none" dirty="0" smtClean="0"/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2588" y="1447800"/>
            <a:ext cx="8642350" cy="1878012"/>
          </a:xfrm>
        </p:spPr>
        <p:txBody>
          <a:bodyPr/>
          <a:lstStyle/>
          <a:p>
            <a:pPr eaLnBrk="1" hangingPunct="1">
              <a:spcBef>
                <a:spcPct val="80000"/>
              </a:spcBef>
            </a:pPr>
            <a:r>
              <a:rPr lang="hr-HR" altLang="zh-CN" sz="2000" b="1" dirty="0"/>
              <a:t>Simulation </a:t>
            </a:r>
            <a:r>
              <a:rPr lang="hr-HR" altLang="zh-CN" sz="2000" b="1" dirty="0" smtClean="0"/>
              <a:t>models</a:t>
            </a:r>
          </a:p>
          <a:p>
            <a:pPr lvl="1" eaLnBrk="1" hangingPunct="1">
              <a:spcBef>
                <a:spcPct val="80000"/>
              </a:spcBef>
            </a:pPr>
            <a:r>
              <a:rPr lang="en-US" altLang="zh-CN" sz="1800" b="1" dirty="0"/>
              <a:t>Hydrological model of the Sava River Basin </a:t>
            </a:r>
            <a:r>
              <a:rPr lang="en-US" altLang="zh-CN" sz="1600" dirty="0"/>
              <a:t>(2010, 2014, 2016) incorporated into Sava FFWS</a:t>
            </a:r>
          </a:p>
          <a:p>
            <a:pPr lvl="1" eaLnBrk="1" hangingPunct="1">
              <a:spcBef>
                <a:spcPct val="80000"/>
              </a:spcBef>
            </a:pPr>
            <a:r>
              <a:rPr lang="en-US" altLang="zh-CN" sz="1800" b="1" dirty="0"/>
              <a:t>Hydraulic model in preparation</a:t>
            </a:r>
          </a:p>
        </p:txBody>
      </p:sp>
      <p:sp>
        <p:nvSpPr>
          <p:cNvPr id="1742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x-none" sz="1400" smtClean="0">
                <a:latin typeface="Times New Roman" pitchFamily="18" charset="0"/>
                <a:cs typeface="Times New Roman" pitchFamily="18" charset="0"/>
              </a:rPr>
              <a:t>14th PA4  SG Meeting, Budapest, October 16-17, 2017</a:t>
            </a: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438" y="3074988"/>
            <a:ext cx="4008437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768725"/>
            <a:ext cx="38862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41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 txBox="1">
            <a:spLocks noGrp="1"/>
          </p:cNvSpPr>
          <p:nvPr/>
        </p:nvSpPr>
        <p:spPr bwMode="auto">
          <a:xfrm>
            <a:off x="8347075" y="6543675"/>
            <a:ext cx="677863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33F66B02-E964-411B-A142-865DF491A253}" type="slidenum">
              <a:rPr lang="en-US" altLang="x-none" sz="1400">
                <a:solidFill>
                  <a:srgbClr val="000066"/>
                </a:solidFill>
                <a:latin typeface="Times New Roman" pitchFamily="18" charset="0"/>
              </a:rPr>
              <a:pPr algn="r" eaLnBrk="1" hangingPunct="1"/>
              <a:t>5</a:t>
            </a:fld>
            <a:endParaRPr lang="en-US" altLang="x-none" sz="140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81000"/>
            <a:ext cx="6983413" cy="908050"/>
          </a:xfrm>
        </p:spPr>
        <p:txBody>
          <a:bodyPr/>
          <a:lstStyle/>
          <a:p>
            <a:pPr eaLnBrk="1" hangingPunct="1"/>
            <a:r>
              <a:rPr lang="hr-HR" altLang="x-none" i="1" dirty="0" smtClean="0"/>
              <a:t>PA5:</a:t>
            </a:r>
            <a:r>
              <a:rPr lang="hr-HR" altLang="x-none" dirty="0" smtClean="0"/>
              <a:t> Accident pollution and control</a:t>
            </a:r>
            <a:endParaRPr lang="en-US" altLang="x-none" dirty="0" smtClean="0"/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295400"/>
            <a:ext cx="6042469" cy="5029200"/>
          </a:xfrm>
        </p:spPr>
        <p:txBody>
          <a:bodyPr/>
          <a:lstStyle/>
          <a:p>
            <a:pPr eaLnBrk="1" hangingPunct="1">
              <a:spcBef>
                <a:spcPct val="80000"/>
              </a:spcBef>
            </a:pPr>
            <a:r>
              <a:rPr lang="en-US" altLang="zh-CN" sz="2000" b="1" dirty="0"/>
              <a:t>Water Pollution Contingency Management </a:t>
            </a:r>
            <a:r>
              <a:rPr lang="en-US" altLang="zh-CN" sz="2000" b="1" dirty="0" smtClean="0"/>
              <a:t>System</a:t>
            </a:r>
            <a:endParaRPr lang="en-US" altLang="zh-CN" sz="1600" dirty="0"/>
          </a:p>
          <a:p>
            <a:pPr lvl="1" eaLnBrk="1" hangingPunct="1">
              <a:spcBef>
                <a:spcPts val="1200"/>
              </a:spcBef>
            </a:pPr>
            <a:r>
              <a:rPr lang="en-US" altLang="zh-CN" sz="1800" b="1" dirty="0"/>
              <a:t>Main objective </a:t>
            </a:r>
          </a:p>
          <a:p>
            <a:pPr lvl="2" eaLnBrk="1" hangingPunct="1">
              <a:spcBef>
                <a:spcPts val="1200"/>
              </a:spcBef>
            </a:pPr>
            <a:r>
              <a:rPr lang="en-US" altLang="zh-CN" sz="1400" dirty="0"/>
              <a:t>to </a:t>
            </a:r>
            <a:r>
              <a:rPr lang="en-US" altLang="zh-CN" sz="1400" b="1" dirty="0"/>
              <a:t>address the specific environmental risk </a:t>
            </a:r>
            <a:r>
              <a:rPr lang="en-US" altLang="zh-CN" sz="1400" dirty="0"/>
              <a:t>- accidental pollution </a:t>
            </a:r>
          </a:p>
          <a:p>
            <a:pPr lvl="2" eaLnBrk="1" hangingPunct="1">
              <a:spcBef>
                <a:spcPts val="1200"/>
              </a:spcBef>
            </a:pPr>
            <a:r>
              <a:rPr lang="en-US" altLang="zh-CN" sz="1400" dirty="0"/>
              <a:t>upgrading them with </a:t>
            </a:r>
            <a:r>
              <a:rPr lang="en-US" altLang="zh-CN" sz="1400" b="1" dirty="0"/>
              <a:t>rapid response procedures, emergency management </a:t>
            </a:r>
            <a:r>
              <a:rPr lang="en-US" altLang="zh-CN" sz="1400" b="1" dirty="0" smtClean="0"/>
              <a:t>plans</a:t>
            </a:r>
            <a:endParaRPr lang="en-US" altLang="zh-CN" sz="1400" dirty="0"/>
          </a:p>
          <a:p>
            <a:pPr lvl="2" eaLnBrk="1" hangingPunct="1">
              <a:spcBef>
                <a:spcPts val="1200"/>
              </a:spcBef>
            </a:pPr>
            <a:r>
              <a:rPr lang="en-US" altLang="zh-CN" sz="1400" dirty="0"/>
              <a:t>web-based accidental pollution </a:t>
            </a:r>
            <a:r>
              <a:rPr lang="en-US" altLang="zh-CN" sz="1400" b="1" dirty="0"/>
              <a:t>rapid response system toolbox </a:t>
            </a:r>
            <a:endParaRPr lang="hr-HR" altLang="zh-CN" sz="1400" b="1" dirty="0" smtClean="0"/>
          </a:p>
          <a:p>
            <a:pPr lvl="1" eaLnBrk="1" hangingPunct="1">
              <a:spcBef>
                <a:spcPts val="1200"/>
              </a:spcBef>
            </a:pPr>
            <a:r>
              <a:rPr lang="hr-HR" altLang="zh-CN" sz="1800" b="1" dirty="0" smtClean="0"/>
              <a:t>Partnership</a:t>
            </a:r>
          </a:p>
          <a:p>
            <a:pPr lvl="2" eaLnBrk="1" hangingPunct="1">
              <a:spcBef>
                <a:spcPts val="1200"/>
              </a:spcBef>
            </a:pPr>
            <a:r>
              <a:rPr lang="en-US" altLang="zh-CN" sz="1400" dirty="0"/>
              <a:t>11 Project partners, 10 Associated strategic </a:t>
            </a:r>
            <a:r>
              <a:rPr lang="en-US" altLang="zh-CN" sz="1400" dirty="0" smtClean="0"/>
              <a:t>partners</a:t>
            </a:r>
            <a:r>
              <a:rPr lang="hr-HR" altLang="zh-CN" sz="1400" dirty="0" smtClean="0"/>
              <a:t> </a:t>
            </a:r>
          </a:p>
          <a:p>
            <a:pPr marL="1162050" lvl="2" indent="0" eaLnBrk="1" hangingPunct="1">
              <a:spcBef>
                <a:spcPts val="600"/>
              </a:spcBef>
              <a:buNone/>
            </a:pPr>
            <a:r>
              <a:rPr lang="hr-HR" altLang="zh-CN" sz="1400" dirty="0" smtClean="0"/>
              <a:t>(LP:Univerity of Ljubljana (SI), SI, HR, RO,HU,RS, BA, UA, AT, SK)</a:t>
            </a:r>
          </a:p>
          <a:p>
            <a:pPr lvl="1" eaLnBrk="1" hangingPunct="1">
              <a:spcBef>
                <a:spcPct val="80000"/>
              </a:spcBef>
            </a:pPr>
            <a:endParaRPr lang="en-US" altLang="zh-CN" sz="1800" b="1" dirty="0"/>
          </a:p>
        </p:txBody>
      </p:sp>
      <p:sp>
        <p:nvSpPr>
          <p:cNvPr id="1742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x-none" sz="1400" dirty="0" smtClean="0">
                <a:latin typeface="Times New Roman" pitchFamily="18" charset="0"/>
                <a:cs typeface="Times New Roman" pitchFamily="18" charset="0"/>
              </a:rPr>
              <a:t>14th PA4  SG Meeting, Budapest, October 16-17, 2017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471" y="2869846"/>
            <a:ext cx="2728149" cy="39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38200" y="5810310"/>
            <a:ext cx="5509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zh-CN" sz="2000" dirty="0">
                <a:latin typeface="+mn-lt"/>
              </a:rPr>
              <a:t>Project proposal submitted to 2</a:t>
            </a:r>
            <a:r>
              <a:rPr lang="hr-HR" altLang="zh-CN" sz="2000" baseline="30000" dirty="0">
                <a:latin typeface="+mn-lt"/>
              </a:rPr>
              <a:t>nd</a:t>
            </a:r>
            <a:r>
              <a:rPr lang="hr-HR" altLang="zh-CN" sz="2000" dirty="0">
                <a:latin typeface="+mn-lt"/>
              </a:rPr>
              <a:t> call of </a:t>
            </a:r>
            <a:r>
              <a:rPr lang="hr-HR" altLang="zh-CN" sz="2000" dirty="0" smtClean="0">
                <a:latin typeface="+mn-lt"/>
              </a:rPr>
              <a:t>DTP.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5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76600"/>
            <a:ext cx="5155432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Footer Placeholder 1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400" smtClean="0">
                <a:latin typeface="Times New Roman" pitchFamily="18" charset="0"/>
                <a:cs typeface="Times New Roman" pitchFamily="18" charset="0"/>
              </a:rPr>
              <a:t>14th PA4  SG Meeting, Budapest, October 16-17, 2017</a:t>
            </a: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000" y="720000"/>
            <a:ext cx="7866063" cy="908050"/>
          </a:xfrm>
        </p:spPr>
        <p:txBody>
          <a:bodyPr/>
          <a:lstStyle/>
          <a:p>
            <a:r>
              <a:rPr lang="hr-HR" altLang="x-none" i="1" dirty="0"/>
              <a:t>PA4, </a:t>
            </a:r>
            <a:r>
              <a:rPr lang="hr-HR" altLang="x-none" i="1" dirty="0" smtClean="0"/>
              <a:t>PA5: </a:t>
            </a:r>
            <a:r>
              <a:rPr lang="hr-HR" altLang="x-none" dirty="0" smtClean="0"/>
              <a:t>Data </a:t>
            </a:r>
            <a:r>
              <a:rPr lang="hr-HR" altLang="x-none" dirty="0"/>
              <a:t>and information exchange</a:t>
            </a:r>
            <a:endParaRPr lang="en-US" altLang="x-none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74649" y="1752600"/>
            <a:ext cx="634682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80000"/>
              </a:spcBef>
              <a:buClr>
                <a:srgbClr val="009900"/>
              </a:buClr>
              <a:defRPr/>
            </a:pPr>
            <a:r>
              <a:rPr lang="en-US" altLang="zh-CN" sz="2000" b="1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</a:rPr>
              <a:t>Sava GIS</a:t>
            </a:r>
            <a:endParaRPr lang="en-US" altLang="zh-CN" sz="1800" kern="0" dirty="0" smtClean="0">
              <a:solidFill>
                <a:srgbClr val="000066"/>
              </a:solidFill>
              <a:latin typeface="Tahoma"/>
              <a:ea typeface="宋体" panose="02010600030101010101" pitchFamily="2" charset="-122"/>
            </a:endParaRPr>
          </a:p>
          <a:p>
            <a:pPr lvl="1">
              <a:spcBef>
                <a:spcPts val="1075"/>
              </a:spcBef>
              <a:buClr>
                <a:srgbClr val="990099"/>
              </a:buClr>
              <a:defRPr/>
            </a:pPr>
            <a:r>
              <a:rPr lang="en-US" altLang="zh-CN" sz="1800" b="1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FRM module </a:t>
            </a:r>
            <a:r>
              <a:rPr lang="en-US" altLang="zh-CN" sz="1800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to be upgraded through WBIF project</a:t>
            </a:r>
          </a:p>
          <a:p>
            <a:pPr lvl="1">
              <a:spcBef>
                <a:spcPts val="1075"/>
              </a:spcBef>
              <a:buClr>
                <a:srgbClr val="990099"/>
              </a:buClr>
              <a:defRPr/>
            </a:pPr>
            <a:r>
              <a:rPr lang="en-US" altLang="zh-CN" sz="1800" b="1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Sediment module </a:t>
            </a:r>
            <a:r>
              <a:rPr lang="en-US" altLang="zh-CN" sz="1800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in implementation</a:t>
            </a:r>
          </a:p>
          <a:p>
            <a:pPr lvl="1">
              <a:spcBef>
                <a:spcPts val="1075"/>
              </a:spcBef>
              <a:buClr>
                <a:srgbClr val="990099"/>
              </a:buClr>
              <a:defRPr/>
            </a:pPr>
            <a:r>
              <a:rPr lang="en-US" altLang="zh-CN" sz="1800" b="1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Navigation module </a:t>
            </a:r>
            <a:r>
              <a:rPr lang="en-US" altLang="zh-CN" sz="1800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in planning</a:t>
            </a:r>
            <a:endParaRPr lang="en-US" altLang="zh-CN" sz="1800" kern="0" dirty="0">
              <a:solidFill>
                <a:srgbClr val="000066"/>
              </a:solidFill>
              <a:latin typeface="Tahoma"/>
              <a:ea typeface="宋体" panose="02010600030101010101" pitchFamily="2" charset="-122"/>
              <a:cs typeface="Arial" charset="0"/>
            </a:endParaRPr>
          </a:p>
        </p:txBody>
      </p:sp>
      <p:sp>
        <p:nvSpPr>
          <p:cNvPr id="30728" name="Rectangle 6"/>
          <p:cNvSpPr>
            <a:spLocks noRot="1" noChangeArrowheads="1"/>
          </p:cNvSpPr>
          <p:nvPr/>
        </p:nvSpPr>
        <p:spPr bwMode="auto">
          <a:xfrm>
            <a:off x="1327860" y="5903912"/>
            <a:ext cx="2286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80000"/>
              </a:spcBef>
              <a:buClr>
                <a:srgbClr val="800080"/>
              </a:buClr>
              <a:buSzPct val="70000"/>
              <a:buFont typeface="Wingdings" pitchFamily="2" charset="2"/>
              <a:buNone/>
            </a:pPr>
            <a:r>
              <a:rPr lang="en-GB" altLang="en-US" sz="1600" b="1" dirty="0">
                <a:solidFill>
                  <a:srgbClr val="990099"/>
                </a:solidFill>
                <a:latin typeface="Tahoma" pitchFamily="34" charset="0"/>
                <a:cs typeface="Arial" charset="0"/>
              </a:rPr>
              <a:t>www.savagis.org</a:t>
            </a:r>
          </a:p>
        </p:txBody>
      </p:sp>
    </p:spTree>
    <p:extLst>
      <p:ext uri="{BB962C8B-B14F-4D97-AF65-F5344CB8AC3E}">
        <p14:creationId xmlns:p14="http://schemas.microsoft.com/office/powerpoint/2010/main" xmlns="" val="40972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Footer Placeholder 1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400" smtClean="0">
                <a:latin typeface="Times New Roman" pitchFamily="18" charset="0"/>
                <a:cs typeface="Times New Roman" pitchFamily="18" charset="0"/>
              </a:rPr>
              <a:t>14th PA4  SG Meeting, Budapest, October 16-17, 2017</a:t>
            </a: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000" y="720000"/>
            <a:ext cx="8347075" cy="908050"/>
          </a:xfrm>
        </p:spPr>
        <p:txBody>
          <a:bodyPr/>
          <a:lstStyle/>
          <a:p>
            <a:r>
              <a:rPr lang="hr-HR" altLang="x-none" i="1" dirty="0"/>
              <a:t>PA4, PA5</a:t>
            </a:r>
            <a:r>
              <a:rPr lang="hr-HR" altLang="x-none" i="1" dirty="0" smtClean="0"/>
              <a:t>: </a:t>
            </a:r>
            <a:r>
              <a:rPr lang="hr-HR" altLang="x-none" dirty="0" smtClean="0"/>
              <a:t>Data </a:t>
            </a:r>
            <a:r>
              <a:rPr lang="hr-HR" altLang="x-none" dirty="0"/>
              <a:t>and information exchange</a:t>
            </a:r>
            <a:endParaRPr lang="en-US" altLang="x-none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559" name="Rectangle 3"/>
          <p:cNvSpPr txBox="1">
            <a:spLocks noChangeArrowheads="1"/>
          </p:cNvSpPr>
          <p:nvPr/>
        </p:nvSpPr>
        <p:spPr bwMode="auto">
          <a:xfrm>
            <a:off x="374650" y="1703388"/>
            <a:ext cx="7477125" cy="18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buClr>
                <a:srgbClr val="009900"/>
              </a:buClr>
              <a:defRPr/>
            </a:pPr>
            <a:r>
              <a:rPr lang="en-US" altLang="x-none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Sava HIS </a:t>
            </a:r>
            <a:r>
              <a:rPr lang="hr-HR" altLang="x-none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hr-HR" altLang="x-none" sz="2000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 line data from selected HM stations</a:t>
            </a:r>
            <a:endParaRPr lang="en-US" altLang="x-none" sz="1800" dirty="0" smtClean="0">
              <a:solidFill>
                <a:srgbClr val="000066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hr-HR" altLang="zh-CN" sz="1800" b="1" dirty="0" smtClean="0">
                <a:solidFill>
                  <a:srgbClr val="000066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For the purpose of Sava FFWS</a:t>
            </a:r>
            <a:r>
              <a:rPr lang="en-US" altLang="zh-CN" sz="1800" b="1" dirty="0" smtClean="0">
                <a:solidFill>
                  <a:srgbClr val="000066"/>
                </a:solidFill>
                <a:latin typeface="Tahoma" panose="020B060403050404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lvl="1">
              <a:spcBef>
                <a:spcPts val="1075"/>
              </a:spcBef>
              <a:buClr>
                <a:srgbClr val="990099"/>
              </a:buClr>
              <a:defRPr/>
            </a:pPr>
            <a:r>
              <a:rPr lang="en-US" sz="1800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the number of gauging stations</a:t>
            </a:r>
            <a:r>
              <a:rPr lang="hr-HR" sz="1800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 increased</a:t>
            </a:r>
            <a:endParaRPr lang="en-US" sz="1800" kern="0" dirty="0" smtClean="0">
              <a:solidFill>
                <a:srgbClr val="000066"/>
              </a:solidFill>
              <a:latin typeface="Tahoma"/>
              <a:ea typeface="宋体" panose="02010600030101010101" pitchFamily="2" charset="-122"/>
              <a:cs typeface="Arial" charset="0"/>
            </a:endParaRPr>
          </a:p>
          <a:p>
            <a:pPr lvl="1">
              <a:spcBef>
                <a:spcPts val="1075"/>
              </a:spcBef>
              <a:buClr>
                <a:srgbClr val="990099"/>
              </a:buClr>
              <a:defRPr/>
            </a:pPr>
            <a:r>
              <a:rPr lang="en-US" sz="1800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hourly </a:t>
            </a:r>
            <a:r>
              <a:rPr lang="en-US" sz="1800" kern="0" dirty="0" err="1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meteo</a:t>
            </a:r>
            <a:r>
              <a:rPr lang="en-US" sz="1800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-data</a:t>
            </a:r>
            <a:r>
              <a:rPr lang="hr-HR" sz="1800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 provided</a:t>
            </a:r>
            <a:r>
              <a:rPr lang="en-US" sz="1800" kern="0" dirty="0" smtClean="0">
                <a:solidFill>
                  <a:srgbClr val="000066"/>
                </a:solidFill>
                <a:latin typeface="Tahoma"/>
                <a:ea typeface="宋体" panose="02010600030101010101" pitchFamily="2" charset="-122"/>
                <a:cs typeface="Arial" charset="0"/>
              </a:rPr>
              <a:t> </a:t>
            </a:r>
          </a:p>
          <a:p>
            <a:pPr marL="0" indent="0">
              <a:buNone/>
              <a:defRPr/>
            </a:pPr>
            <a:r>
              <a:rPr lang="en-GB" dirty="0" smtClean="0"/>
              <a:t>	</a:t>
            </a:r>
          </a:p>
          <a:p>
            <a:pPr lvl="1" eaLnBrk="1" hangingPunct="1">
              <a:spcBef>
                <a:spcPts val="1075"/>
              </a:spcBef>
              <a:buClr>
                <a:srgbClr val="A6241A"/>
              </a:buClr>
              <a:defRPr/>
            </a:pPr>
            <a:endParaRPr lang="hr-HR" altLang="zh-CN" sz="1800" b="1" dirty="0" smtClean="0">
              <a:solidFill>
                <a:srgbClr val="000066"/>
              </a:solidFill>
              <a:latin typeface="Tahoma" panose="020B060403050404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 eaLnBrk="1" hangingPunct="1">
              <a:spcBef>
                <a:spcPts val="1075"/>
              </a:spcBef>
              <a:buClr>
                <a:srgbClr val="A6241A"/>
              </a:buClr>
              <a:defRPr/>
            </a:pPr>
            <a:r>
              <a:rPr lang="hr-HR" altLang="zh-CN" sz="1600" dirty="0" smtClean="0">
                <a:solidFill>
                  <a:srgbClr val="000066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increased</a:t>
            </a:r>
            <a:endParaRPr lang="en-US" altLang="zh-CN" sz="1600" dirty="0" smtClean="0">
              <a:solidFill>
                <a:srgbClr val="000066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36841"/>
            <a:ext cx="1873250" cy="2651125"/>
          </a:xfrm>
          <a:prstGeom prst="rect">
            <a:avLst/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/>
        </p:spPr>
      </p:pic>
      <p:sp>
        <p:nvSpPr>
          <p:cNvPr id="32777" name="Rectangle 6"/>
          <p:cNvSpPr>
            <a:spLocks noRot="1" noChangeArrowheads="1"/>
          </p:cNvSpPr>
          <p:nvPr/>
        </p:nvSpPr>
        <p:spPr bwMode="auto">
          <a:xfrm>
            <a:off x="6705600" y="3505200"/>
            <a:ext cx="2286000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80000"/>
              </a:spcBef>
              <a:buClr>
                <a:srgbClr val="800080"/>
              </a:buClr>
              <a:buSzPct val="70000"/>
              <a:buFont typeface="Wingdings" pitchFamily="2" charset="2"/>
              <a:buNone/>
            </a:pPr>
            <a:r>
              <a:rPr lang="en-GB" altLang="en-US" sz="1600" b="1">
                <a:solidFill>
                  <a:srgbClr val="990099"/>
                </a:solidFill>
                <a:latin typeface="Tahoma" pitchFamily="34" charset="0"/>
                <a:cs typeface="Arial" charset="0"/>
              </a:rPr>
              <a:t>www.savahis.org</a:t>
            </a:r>
          </a:p>
        </p:txBody>
      </p:sp>
      <p:pic>
        <p:nvPicPr>
          <p:cNvPr id="3277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6663"/>
            <a:ext cx="5529263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39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49472"/>
            <a:ext cx="254879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400" dirty="0" smtClean="0"/>
              <a:t>14th PA4  SG Meeting, Budapest, October 16-17, 2017</a:t>
            </a:r>
            <a:endParaRPr lang="en-US" altLang="x-none" sz="1400" dirty="0"/>
          </a:p>
        </p:txBody>
      </p:sp>
      <p:sp>
        <p:nvSpPr>
          <p:cNvPr id="92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6000" y="304800"/>
            <a:ext cx="6983412" cy="908050"/>
          </a:xfrm>
        </p:spPr>
        <p:txBody>
          <a:bodyPr/>
          <a:lstStyle/>
          <a:p>
            <a:pPr eaLnBrk="1" hangingPunct="1"/>
            <a:r>
              <a:rPr lang="en-US" altLang="x-none" dirty="0"/>
              <a:t>Other p</a:t>
            </a:r>
            <a:r>
              <a:rPr lang="hr-HR" altLang="x-none" dirty="0"/>
              <a:t>rojects</a:t>
            </a:r>
            <a:r>
              <a:rPr lang="en-US" altLang="x-none" dirty="0"/>
              <a:t>/activities</a:t>
            </a:r>
            <a:endParaRPr lang="en-US" altLang="x-none" dirty="0" smtClean="0"/>
          </a:p>
        </p:txBody>
      </p:sp>
      <p:sp>
        <p:nvSpPr>
          <p:cNvPr id="922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6324600" cy="5410200"/>
          </a:xfrm>
        </p:spPr>
        <p:txBody>
          <a:bodyPr/>
          <a:lstStyle/>
          <a:p>
            <a:pPr eaLnBrk="1" hangingPunct="1">
              <a:spcBef>
                <a:spcPct val="80000"/>
              </a:spcBef>
            </a:pPr>
            <a:r>
              <a:rPr lang="hr-HR" altLang="zh-CN" sz="1800" b="1" dirty="0" smtClean="0"/>
              <a:t>Consideration of intersectoral linkages</a:t>
            </a:r>
            <a:r>
              <a:rPr lang="hr-HR" altLang="zh-CN" sz="1800" dirty="0" smtClean="0"/>
              <a:t>  </a:t>
            </a:r>
          </a:p>
          <a:p>
            <a:pPr marL="352425" lvl="1" indent="0" eaLnBrk="1" hangingPunct="1">
              <a:spcBef>
                <a:spcPts val="0"/>
              </a:spcBef>
              <a:buNone/>
            </a:pPr>
            <a:r>
              <a:rPr lang="hr-HR" altLang="zh-CN" sz="1800" dirty="0" smtClean="0"/>
              <a:t>(water, food, energy, navigation, tourism, environment)</a:t>
            </a:r>
          </a:p>
          <a:p>
            <a:pPr lvl="1" eaLnBrk="1" hangingPunct="1">
              <a:spcBef>
                <a:spcPct val="50000"/>
              </a:spcBef>
            </a:pPr>
            <a:r>
              <a:rPr lang="hr-HR" altLang="zh-CN" sz="1800" b="1" dirty="0" smtClean="0"/>
              <a:t>Sava Nexus – </a:t>
            </a:r>
            <a:r>
              <a:rPr lang="hr-HR" altLang="zh-CN" sz="1800" i="1" dirty="0"/>
              <a:t>finnished</a:t>
            </a:r>
            <a:r>
              <a:rPr lang="hr-HR" altLang="zh-CN" sz="1800" dirty="0"/>
              <a:t> </a:t>
            </a:r>
            <a:r>
              <a:rPr lang="hr-HR" altLang="zh-CN" sz="1400" dirty="0" smtClean="0"/>
              <a:t>(available at </a:t>
            </a:r>
            <a:r>
              <a:rPr lang="hr-HR" altLang="zh-CN" sz="1400" dirty="0" smtClean="0">
                <a:hlinkClick r:id="rId4"/>
              </a:rPr>
              <a:t>http</a:t>
            </a:r>
            <a:r>
              <a:rPr lang="hr-HR" altLang="zh-CN" sz="1400" dirty="0">
                <a:hlinkClick r:id="rId4"/>
              </a:rPr>
              <a:t>://</a:t>
            </a:r>
            <a:r>
              <a:rPr lang="hr-HR" altLang="zh-CN" sz="1400" dirty="0" smtClean="0">
                <a:hlinkClick r:id="rId4"/>
              </a:rPr>
              <a:t>savacommission.org/news_detail/163/1</a:t>
            </a:r>
            <a:r>
              <a:rPr lang="hr-HR" altLang="zh-CN" sz="1400" dirty="0"/>
              <a:t>)</a:t>
            </a:r>
            <a:endParaRPr lang="hr-HR" altLang="zh-CN" sz="1400" dirty="0" smtClean="0"/>
          </a:p>
          <a:p>
            <a:pPr lvl="1" eaLnBrk="1" hangingPunct="1">
              <a:spcBef>
                <a:spcPct val="50000"/>
              </a:spcBef>
            </a:pPr>
            <a:r>
              <a:rPr lang="en-US" sz="1800" b="1" dirty="0"/>
              <a:t>Danube Water Nexus Project – Sava Case Study</a:t>
            </a:r>
            <a:r>
              <a:rPr lang="en-US" sz="1800" dirty="0"/>
              <a:t>, implemented by the EC Joint Research Center (finalized in 2016)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zh-CN" sz="1800" b="1" dirty="0" smtClean="0"/>
              <a:t>Drina </a:t>
            </a:r>
            <a:r>
              <a:rPr lang="hr-HR" altLang="zh-CN" sz="1800" b="1" dirty="0" smtClean="0"/>
              <a:t>Nexus </a:t>
            </a:r>
            <a:r>
              <a:rPr lang="hr-HR" altLang="zh-CN" sz="1800" b="1" dirty="0"/>
              <a:t>Assessment</a:t>
            </a:r>
            <a:r>
              <a:rPr lang="hr-HR" altLang="zh-CN" sz="1800" dirty="0"/>
              <a:t> </a:t>
            </a:r>
            <a:r>
              <a:rPr lang="en-US" altLang="zh-CN" sz="1800" dirty="0" smtClean="0"/>
              <a:t>– </a:t>
            </a:r>
            <a:r>
              <a:rPr lang="hr-HR" altLang="zh-CN" sz="1800" i="1" dirty="0" smtClean="0"/>
              <a:t>finnished, </a:t>
            </a:r>
            <a:r>
              <a:rPr lang="hr-HR" altLang="zh-CN" sz="1800" dirty="0" smtClean="0"/>
              <a:t>June </a:t>
            </a:r>
            <a:r>
              <a:rPr lang="hr-HR" altLang="zh-CN" sz="1800" dirty="0"/>
              <a:t>2017 (</a:t>
            </a:r>
            <a:r>
              <a:rPr lang="hr-HR" altLang="zh-CN" sz="1400" dirty="0"/>
              <a:t>avaiable at </a:t>
            </a:r>
            <a:r>
              <a:rPr lang="hr-HR" altLang="zh-CN" sz="1400" dirty="0">
                <a:hlinkClick r:id="rId5"/>
              </a:rPr>
              <a:t>https://</a:t>
            </a:r>
            <a:r>
              <a:rPr lang="hr-HR" altLang="zh-CN" sz="1400" dirty="0" smtClean="0">
                <a:hlinkClick r:id="rId5"/>
              </a:rPr>
              <a:t>www.unece.org/index.php?id=46164</a:t>
            </a:r>
            <a:r>
              <a:rPr lang="hr-HR" altLang="zh-CN" sz="1400" dirty="0" smtClean="0"/>
              <a:t>) </a:t>
            </a:r>
            <a:endParaRPr lang="en-US" altLang="zh-CN" sz="1400" dirty="0"/>
          </a:p>
          <a:p>
            <a:pPr marL="1163638" lvl="2" indent="0" eaLnBrk="1" hangingPunct="1">
              <a:spcBef>
                <a:spcPct val="50000"/>
              </a:spcBef>
              <a:buNone/>
            </a:pPr>
            <a:endParaRPr lang="hr-HR" altLang="zh-CN" sz="1400" dirty="0" smtClean="0"/>
          </a:p>
          <a:p>
            <a:pPr marL="1163638" lvl="2" indent="0" eaLnBrk="1" hangingPunct="1">
              <a:spcBef>
                <a:spcPct val="50000"/>
              </a:spcBef>
              <a:buNone/>
            </a:pPr>
            <a:endParaRPr lang="en-US" altLang="zh-CN" sz="14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086" y="2924175"/>
            <a:ext cx="2714625" cy="393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67200"/>
            <a:ext cx="3214688" cy="222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x-none" sz="1400" dirty="0" smtClean="0"/>
              <a:t>14th PA4  SG Meeting, Budapest, October 16-17, 2017</a:t>
            </a:r>
            <a:endParaRPr lang="en-US" altLang="x-none" sz="1400" dirty="0"/>
          </a:p>
        </p:txBody>
      </p:sp>
      <p:sp>
        <p:nvSpPr>
          <p:cNvPr id="92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6000" y="304800"/>
            <a:ext cx="6983412" cy="908050"/>
          </a:xfrm>
        </p:spPr>
        <p:txBody>
          <a:bodyPr/>
          <a:lstStyle/>
          <a:p>
            <a:pPr eaLnBrk="1" hangingPunct="1"/>
            <a:r>
              <a:rPr lang="en-US" altLang="x-none" dirty="0"/>
              <a:t>Other p</a:t>
            </a:r>
            <a:r>
              <a:rPr lang="hr-HR" altLang="x-none" dirty="0"/>
              <a:t>rojects</a:t>
            </a:r>
            <a:r>
              <a:rPr lang="en-US" altLang="x-none" dirty="0"/>
              <a:t>/activities</a:t>
            </a:r>
            <a:endParaRPr lang="en-US" altLang="x-none" dirty="0" smtClean="0"/>
          </a:p>
        </p:txBody>
      </p:sp>
      <p:sp>
        <p:nvSpPr>
          <p:cNvPr id="922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6019800" cy="5410200"/>
          </a:xfrm>
        </p:spPr>
        <p:txBody>
          <a:bodyPr/>
          <a:lstStyle/>
          <a:p>
            <a:pPr eaLnBrk="1" hangingPunct="1">
              <a:spcBef>
                <a:spcPct val="80000"/>
              </a:spcBef>
            </a:pPr>
            <a:r>
              <a:rPr lang="hr-HR" altLang="zh-CN" sz="1800" b="1" dirty="0" smtClean="0"/>
              <a:t>Adaptation on climate change</a:t>
            </a:r>
            <a:endParaRPr lang="hr-HR" altLang="zh-CN" sz="1800" dirty="0" smtClean="0"/>
          </a:p>
          <a:p>
            <a:pPr lvl="1" eaLnBrk="1" hangingPunct="1">
              <a:spcBef>
                <a:spcPct val="50000"/>
              </a:spcBef>
            </a:pPr>
            <a:r>
              <a:rPr lang="en-US" altLang="zh-CN" sz="1800" b="1" dirty="0"/>
              <a:t>Outline of the Climate Adaptation Strategy and priority measures basin-wide for the Sava River Basin</a:t>
            </a:r>
          </a:p>
          <a:p>
            <a:pPr lvl="2" eaLnBrk="1" hangingPunct="1">
              <a:spcBef>
                <a:spcPct val="50000"/>
              </a:spcBef>
            </a:pPr>
            <a:r>
              <a:rPr lang="en-US" altLang="zh-CN" sz="1600" dirty="0"/>
              <a:t>to develop an </a:t>
            </a:r>
            <a:r>
              <a:rPr lang="en-US" altLang="zh-CN" sz="1600" b="1" i="1" dirty="0"/>
              <a:t>Outline of the climate change adaptation strategy for Sava River Basin </a:t>
            </a:r>
            <a:r>
              <a:rPr lang="en-US" altLang="zh-CN" sz="1600" dirty="0"/>
              <a:t>in consistence with the ICPDR’s regional adaptation strategy</a:t>
            </a:r>
          </a:p>
          <a:p>
            <a:pPr lvl="2" eaLnBrk="1" hangingPunct="1">
              <a:spcBef>
                <a:spcPct val="50000"/>
              </a:spcBef>
            </a:pPr>
            <a:r>
              <a:rPr lang="en-US" altLang="zh-CN" sz="1600" dirty="0"/>
              <a:t>to identify some </a:t>
            </a:r>
            <a:r>
              <a:rPr lang="en-US" altLang="zh-CN" sz="1600" b="1" dirty="0"/>
              <a:t>priority basin-wide measures </a:t>
            </a:r>
            <a:r>
              <a:rPr lang="en-US" altLang="zh-CN" sz="1600" dirty="0"/>
              <a:t>for CC adaptation;  </a:t>
            </a:r>
          </a:p>
          <a:p>
            <a:pPr lvl="2" eaLnBrk="1" hangingPunct="1">
              <a:spcBef>
                <a:spcPct val="50000"/>
              </a:spcBef>
            </a:pPr>
            <a:r>
              <a:rPr lang="en-US" altLang="zh-CN" sz="1600" dirty="0"/>
              <a:t>to suggest </a:t>
            </a:r>
            <a:r>
              <a:rPr lang="en-US" altLang="zh-CN" sz="1600" b="1" dirty="0"/>
              <a:t>modalities</a:t>
            </a:r>
            <a:r>
              <a:rPr lang="en-US" altLang="zh-CN" sz="1600" dirty="0"/>
              <a:t> and </a:t>
            </a:r>
            <a:r>
              <a:rPr lang="en-US" altLang="zh-CN" sz="1600" b="1" dirty="0"/>
              <a:t>cost estimates </a:t>
            </a:r>
            <a:r>
              <a:rPr lang="en-US" altLang="zh-CN" sz="1600" dirty="0"/>
              <a:t>for the full development of the strategy and of its action plan. </a:t>
            </a:r>
            <a:endParaRPr lang="hr-HR" altLang="zh-CN" sz="1600" dirty="0" smtClean="0"/>
          </a:p>
          <a:p>
            <a:pPr marL="914400" lvl="2" indent="0" eaLnBrk="1" hangingPunct="1">
              <a:spcBef>
                <a:spcPct val="50000"/>
              </a:spcBef>
              <a:buNone/>
            </a:pPr>
            <a:r>
              <a:rPr lang="hr-HR" sz="1600" dirty="0" smtClean="0"/>
              <a:t>The </a:t>
            </a:r>
            <a:r>
              <a:rPr lang="hr-HR" sz="1600" dirty="0"/>
              <a:t>project is supported by </a:t>
            </a:r>
            <a:r>
              <a:rPr lang="hr-HR" sz="1600" b="1" dirty="0"/>
              <a:t>IOWater</a:t>
            </a:r>
            <a:r>
              <a:rPr lang="hr-HR" sz="1600" dirty="0"/>
              <a:t> and </a:t>
            </a:r>
            <a:r>
              <a:rPr lang="hr-HR" sz="1600" b="1" dirty="0" smtClean="0"/>
              <a:t>UNECE</a:t>
            </a:r>
            <a:r>
              <a:rPr lang="hr-HR" sz="1600" dirty="0" smtClean="0"/>
              <a:t>.</a:t>
            </a:r>
            <a:endParaRPr lang="en-US" altLang="zh-CN" sz="1600" dirty="0"/>
          </a:p>
          <a:p>
            <a:pPr marL="914400" lvl="2" indent="0" eaLnBrk="1" hangingPunct="1">
              <a:spcBef>
                <a:spcPct val="50000"/>
              </a:spcBef>
              <a:buNone/>
            </a:pPr>
            <a:r>
              <a:rPr lang="hr-HR" altLang="zh-CN" sz="1000" dirty="0" smtClean="0"/>
              <a:t> </a:t>
            </a:r>
            <a:endParaRPr lang="en-US" altLang="zh-CN" sz="1000" dirty="0"/>
          </a:p>
          <a:p>
            <a:pPr marL="1163638" lvl="2" indent="0" eaLnBrk="1" hangingPunct="1">
              <a:spcBef>
                <a:spcPct val="50000"/>
              </a:spcBef>
              <a:buNone/>
            </a:pPr>
            <a:endParaRPr lang="hr-HR" altLang="zh-CN" sz="1400" dirty="0" smtClean="0"/>
          </a:p>
          <a:p>
            <a:pPr marL="1163638" lvl="2" indent="0" eaLnBrk="1" hangingPunct="1">
              <a:spcBef>
                <a:spcPct val="50000"/>
              </a:spcBef>
              <a:buNone/>
            </a:pPr>
            <a:endParaRPr lang="en-US" altLang="zh-CN" sz="1400" dirty="0" smtClean="0"/>
          </a:p>
        </p:txBody>
      </p:sp>
      <p:pic>
        <p:nvPicPr>
          <p:cNvPr id="14" name="Picture 13" descr="Prec19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5469" y="1535772"/>
            <a:ext cx="247210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rec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0936" y="2924400"/>
            <a:ext cx="249663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2620" y="4733972"/>
            <a:ext cx="4038600" cy="195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72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66"/>
      </a:dk1>
      <a:lt1>
        <a:srgbClr val="FFFFFF"/>
      </a:lt1>
      <a:dk2>
        <a:srgbClr val="009900"/>
      </a:dk2>
      <a:lt2>
        <a:srgbClr val="777777"/>
      </a:lt2>
      <a:accent1>
        <a:srgbClr val="DDDDDD"/>
      </a:accent1>
      <a:accent2>
        <a:srgbClr val="FFFF00"/>
      </a:accent2>
      <a:accent3>
        <a:srgbClr val="FFFFFF"/>
      </a:accent3>
      <a:accent4>
        <a:srgbClr val="000056"/>
      </a:accent4>
      <a:accent5>
        <a:srgbClr val="EBEBEB"/>
      </a:accent5>
      <a:accent6>
        <a:srgbClr val="E7E700"/>
      </a:accent6>
      <a:hlink>
        <a:srgbClr val="990099"/>
      </a:hlink>
      <a:folHlink>
        <a:srgbClr val="FF00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7343</TotalTime>
  <Words>810</Words>
  <Application>Microsoft Office PowerPoint</Application>
  <PresentationFormat>Экран (4:3)</PresentationFormat>
  <Paragraphs>120</Paragraphs>
  <Slides>13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Default Design</vt:lpstr>
      <vt:lpstr>Acrobat Document</vt:lpstr>
      <vt:lpstr>Information of the activities of the International Sava River Basin Commission</vt:lpstr>
      <vt:lpstr>PA4: Sava RBM Plan</vt:lpstr>
      <vt:lpstr>PA5: Flood management</vt:lpstr>
      <vt:lpstr>PA5: Flood management</vt:lpstr>
      <vt:lpstr>PA5: Accident pollution and control</vt:lpstr>
      <vt:lpstr>PA4, PA5: Data and information exchange</vt:lpstr>
      <vt:lpstr>PA4, PA5: Data and information exchange</vt:lpstr>
      <vt:lpstr>Other projects/activities</vt:lpstr>
      <vt:lpstr>Other projects/activities</vt:lpstr>
      <vt:lpstr>Other projects/activities</vt:lpstr>
      <vt:lpstr>Public Participation</vt:lpstr>
      <vt:lpstr>Protocols to FASRB</vt:lpstr>
      <vt:lpstr>Contact information</vt:lpstr>
    </vt:vector>
  </TitlesOfParts>
  <Company>Synopsys,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and Tutorial Presentation Template and Information</dc:title>
  <dc:creator>Tom Fitzpatrick</dc:creator>
  <cp:lastModifiedBy>User</cp:lastModifiedBy>
  <cp:revision>1016</cp:revision>
  <cp:lastPrinted>2002-01-29T09:36:43Z</cp:lastPrinted>
  <dcterms:created xsi:type="dcterms:W3CDTF">2004-03-03T19:10:49Z</dcterms:created>
  <dcterms:modified xsi:type="dcterms:W3CDTF">2019-09-11T14:23:53Z</dcterms:modified>
</cp:coreProperties>
</file>