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5" r:id="rId1"/>
  </p:sldMasterIdLst>
  <p:handoutMasterIdLst>
    <p:handoutMasterId r:id="rId15"/>
  </p:handoutMasterIdLst>
  <p:sldIdLst>
    <p:sldId id="387" r:id="rId2"/>
    <p:sldId id="435" r:id="rId3"/>
    <p:sldId id="436" r:id="rId4"/>
    <p:sldId id="391" r:id="rId5"/>
    <p:sldId id="434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30" r:id="rId14"/>
  </p:sldIdLst>
  <p:sldSz cx="9144000" cy="6858000" type="screen4x3"/>
  <p:notesSz cx="6858000" cy="97742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CC66"/>
    <a:srgbClr val="C41818"/>
    <a:srgbClr val="FF0000"/>
    <a:srgbClr val="FF0066"/>
    <a:srgbClr val="000000"/>
    <a:srgbClr val="006666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591" autoAdjust="0"/>
    <p:restoredTop sz="94706" autoAdjust="0"/>
  </p:normalViewPr>
  <p:slideViewPr>
    <p:cSldViewPr>
      <p:cViewPr>
        <p:scale>
          <a:sx n="66" d="100"/>
          <a:sy n="66" d="100"/>
        </p:scale>
        <p:origin x="-978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5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96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1515624-3352-4EBD-BB4E-C228226579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sk-SK"/>
              <a:t>Click to edit Master title style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sk-SK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A54B7-2547-4AEE-81DB-533D82DE769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B1688-D662-4BD3-9116-FC9E85AA6EC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CD5FE-74EC-49BD-84D3-419CCF76B38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5A7A-32DA-4E9D-A176-7303EE722777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861B9-D05D-4A5B-A020-54BD9CB2E293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7224C-F7B6-40E5-AEE7-844051DAED8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EAA09-17A0-4AD2-B0B9-B5019B2B756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AF949-E0D6-4801-AA7F-60553550C23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D2D55-00C7-49B2-AF93-FC15F3578F0F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GB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9B1C7-1125-4A1F-871C-2D4AED5CAFA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GB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EAD5-53BF-412C-874C-73B030FF96FB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title style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</a:p>
        </p:txBody>
      </p:sp>
      <p:sp>
        <p:nvSpPr>
          <p:cNvPr id="2488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488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488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124D550E-F699-48D8-9615-1560A335089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endParaRPr lang="sk-SK" sz="2400" b="1" smtClean="0">
              <a:solidFill>
                <a:srgbClr val="C41818"/>
              </a:solidFill>
              <a:latin typeface="Arial" charset="0"/>
            </a:endParaRPr>
          </a:p>
          <a:p>
            <a:pPr algn="l" eaLnBrk="1" hangingPunct="1">
              <a:spcBef>
                <a:spcPct val="0"/>
              </a:spcBef>
              <a:defRPr/>
            </a:pPr>
            <a:r>
              <a:rPr lang="sk-SK" sz="1400" b="1" smtClean="0">
                <a:latin typeface="Arial Unicode MS" pitchFamily="34" charset="-128"/>
              </a:rPr>
              <a:t>					</a:t>
            </a:r>
            <a:r>
              <a:rPr lang="en-GB" sz="1600" smtClean="0">
                <a:latin typeface="Arial Unicode MS" pitchFamily="34" charset="-128"/>
              </a:rPr>
              <a:t>Annual Stakeholder Seminar of the Pillar II. 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en-GB" sz="1600" smtClean="0">
                <a:latin typeface="Arial Unicode MS" pitchFamily="34" charset="-128"/>
              </a:rPr>
              <a:t>			         	 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– Protecting the Environment –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en-GB" sz="1600" smtClean="0">
                <a:latin typeface="Arial Unicode MS" pitchFamily="34" charset="-128"/>
              </a:rPr>
              <a:t>				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of the EU Strategy for Danube Region</a:t>
            </a:r>
          </a:p>
          <a:p>
            <a:pPr algn="l" eaLnBrk="1" hangingPunct="1">
              <a:spcBef>
                <a:spcPct val="0"/>
              </a:spcBef>
              <a:defRPr/>
            </a:pPr>
            <a:r>
              <a:rPr lang="en-GB" sz="1600" smtClean="0">
                <a:latin typeface="Arial Unicode MS" pitchFamily="34" charset="-128"/>
              </a:rPr>
              <a:t>				</a:t>
            </a:r>
            <a:r>
              <a:rPr lang="sk-SK" sz="1600" smtClean="0">
                <a:latin typeface="Arial Unicode MS" pitchFamily="34" charset="-128"/>
              </a:rPr>
              <a:t>	</a:t>
            </a:r>
            <a:r>
              <a:rPr lang="en-GB" sz="1600" smtClean="0">
                <a:latin typeface="Arial Unicode MS" pitchFamily="34" charset="-128"/>
              </a:rPr>
              <a:t>06 November, 2012, Budapest</a:t>
            </a:r>
            <a:r>
              <a:rPr lang="en-GB" sz="1600" b="1" smtClean="0">
                <a:latin typeface="Arial Unicode MS" pitchFamily="34" charset="-128"/>
              </a:rPr>
              <a:t>	</a:t>
            </a:r>
          </a:p>
          <a:p>
            <a:pPr eaLnBrk="1" hangingPunct="1">
              <a:spcBef>
                <a:spcPct val="0"/>
              </a:spcBef>
              <a:defRPr/>
            </a:pPr>
            <a:endParaRPr lang="en-GB" sz="1600" b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GB" sz="1600" b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sk-SK" sz="1600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sk-SK" sz="1600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sk-SK" sz="1400" b="1" i="1" smtClean="0"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Restoring and maint</a:t>
            </a:r>
            <a:r>
              <a:rPr lang="en-GB" b="1" smtClean="0">
                <a:solidFill>
                  <a:srgbClr val="FFFF00"/>
                </a:solidFill>
                <a:latin typeface="Arial" charset="0"/>
              </a:rPr>
              <a:t>enance</a:t>
            </a: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 the quality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GB" b="1" smtClean="0">
                <a:solidFill>
                  <a:srgbClr val="FFFF00"/>
                </a:solidFill>
                <a:latin typeface="Arial Unicode MS" pitchFamily="34" charset="-128"/>
              </a:rPr>
              <a:t>of waters</a:t>
            </a:r>
            <a:r>
              <a:rPr lang="en-GB" smtClean="0">
                <a:effectLst/>
                <a:latin typeface="Arial Unicode MS" pitchFamily="34" charset="-128"/>
              </a:rPr>
              <a:t> </a:t>
            </a:r>
            <a:r>
              <a:rPr lang="en-GB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(PA 04)</a:t>
            </a:r>
            <a:endParaRPr lang="en-GB" sz="30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GB" sz="36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eaLnBrk="1" hangingPunct="1">
              <a:spcBef>
                <a:spcPct val="45000"/>
              </a:spcBef>
              <a:defRPr/>
            </a:pPr>
            <a:r>
              <a:rPr lang="en-GB" sz="2500" b="1" smtClean="0">
                <a:latin typeface="Arial Unicode MS" pitchFamily="34" charset="-128"/>
              </a:rPr>
              <a:t>Radoslav Bujnovsk</a:t>
            </a:r>
            <a:r>
              <a:rPr lang="sk-SK" sz="2500" b="1" smtClean="0">
                <a:latin typeface="Arial Unicode MS" pitchFamily="34" charset="-128"/>
              </a:rPr>
              <a:t>ý</a:t>
            </a:r>
            <a:endParaRPr lang="en-GB" sz="2500" b="1" smtClean="0">
              <a:latin typeface="Arial Unicode MS" pitchFamily="34" charset="-128"/>
            </a:endParaRPr>
          </a:p>
          <a:p>
            <a:pPr eaLnBrk="1" hangingPunct="1">
              <a:spcBef>
                <a:spcPct val="45000"/>
              </a:spcBef>
              <a:defRPr/>
            </a:pPr>
            <a:r>
              <a:rPr lang="sk-SK" sz="2200" b="1" smtClean="0">
                <a:latin typeface="Arial Unicode MS" pitchFamily="34" charset="-128"/>
              </a:rPr>
              <a:t>Water Research Institute, Bratislava</a:t>
            </a:r>
            <a:endParaRPr lang="en-GB" sz="2200" b="1" smtClean="0">
              <a:latin typeface="Arial Unicode MS" pitchFamily="34" charset="-128"/>
            </a:endParaRPr>
          </a:p>
          <a:p>
            <a:pPr eaLnBrk="1" hangingPunct="1">
              <a:spcBef>
                <a:spcPct val="45000"/>
              </a:spcBef>
              <a:defRPr/>
            </a:pPr>
            <a:r>
              <a:rPr lang="sk-SK" sz="2200" b="1" smtClean="0">
                <a:latin typeface="Arial Unicode MS" pitchFamily="34" charset="-128"/>
              </a:rPr>
              <a:t>bujnovsky</a:t>
            </a:r>
            <a:r>
              <a:rPr lang="en-GB" sz="2200" b="1" smtClean="0">
                <a:latin typeface="Arial Unicode MS" pitchFamily="34" charset="-128"/>
              </a:rPr>
              <a:t>@vu</a:t>
            </a:r>
            <a:r>
              <a:rPr lang="sk-SK" sz="2200" b="1" smtClean="0">
                <a:latin typeface="Arial Unicode MS" pitchFamily="34" charset="-128"/>
              </a:rPr>
              <a:t>vh</a:t>
            </a:r>
            <a:r>
              <a:rPr lang="en-GB" sz="2200" b="1" smtClean="0">
                <a:latin typeface="Arial Unicode MS" pitchFamily="34" charset="-128"/>
              </a:rPr>
              <a:t>.sk</a:t>
            </a:r>
          </a:p>
          <a:p>
            <a:pPr eaLnBrk="1" hangingPunct="1">
              <a:spcBef>
                <a:spcPct val="45000"/>
              </a:spcBef>
              <a:defRPr/>
            </a:pPr>
            <a:endParaRPr lang="sk-SK" sz="2200" b="1" smtClean="0">
              <a:effectLst/>
              <a:latin typeface="Arial Unicode MS" pitchFamily="34" charset="-128"/>
            </a:endParaRPr>
          </a:p>
        </p:txBody>
      </p:sp>
      <p:pic>
        <p:nvPicPr>
          <p:cNvPr id="307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88913"/>
            <a:ext cx="332105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200" b="1" dirty="0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dirty="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dirty="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u="sng" dirty="0" smtClean="0">
                <a:effectLst/>
                <a:latin typeface="Arial Unicode MS" pitchFamily="34" charset="-128"/>
                <a:sym typeface="Wingdings" pitchFamily="2" charset="2"/>
              </a:rPr>
              <a:t>List of proposed projects</a:t>
            </a:r>
            <a:r>
              <a:rPr lang="en-GB" sz="2200" u="sng" dirty="0" smtClean="0">
                <a:effectLst/>
                <a:latin typeface="Arial" charset="0"/>
                <a:sym typeface="Wingdings" pitchFamily="2" charset="2"/>
              </a:rPr>
              <a:t> supplied with </a:t>
            </a:r>
            <a:r>
              <a:rPr lang="en-GB" sz="2200" u="sng" dirty="0" err="1" smtClean="0">
                <a:effectLst/>
                <a:latin typeface="Arial" charset="0"/>
                <a:sym typeface="Wingdings" pitchFamily="2" charset="2"/>
              </a:rPr>
              <a:t>LoRs</a:t>
            </a:r>
            <a:r>
              <a:rPr lang="en-GB" sz="2200" dirty="0" smtClean="0">
                <a:effectLst/>
                <a:latin typeface="Arial Unicode MS" pitchFamily="34" charset="-128"/>
                <a:sym typeface="Wingdings" pitchFamily="2" charset="2"/>
              </a:rPr>
              <a:t>:</a:t>
            </a:r>
            <a:endParaRPr lang="en-GB" sz="2200" dirty="0" smtClean="0">
              <a:effectLst/>
              <a:latin typeface="Arial" charset="0"/>
              <a:sym typeface="Wingdings" pitchFamily="2" charset="2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1000" dirty="0" smtClean="0">
                <a:effectLst/>
                <a:latin typeface="Arial" charset="0"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dirty="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2000" dirty="0" smtClean="0">
                <a:effectLst/>
                <a:latin typeface="Arial" charset="0"/>
                <a:sym typeface="Wingdings" pitchFamily="2" charset="2"/>
              </a:rPr>
              <a:t>- </a:t>
            </a:r>
            <a:r>
              <a:rPr lang="en-GB" sz="2000" dirty="0" smtClean="0">
                <a:effectLst/>
                <a:sym typeface="Wingdings" pitchFamily="2" charset="2"/>
              </a:rPr>
              <a:t>Blue Danube – Improved framework conditions for fast track</a:t>
            </a:r>
            <a:r>
              <a:rPr lang="en-GB" sz="2200" dirty="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dirty="0" smtClean="0">
                <a:effectLst/>
                <a:sym typeface="Wingdings" pitchFamily="2" charset="2"/>
              </a:rPr>
              <a:t>eco-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innovation in waste water treatment (Ac 04)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err="1" smtClean="0">
                <a:effectLst/>
                <a:sym typeface="Wingdings" pitchFamily="2" charset="2"/>
              </a:rPr>
              <a:t>ProTisza</a:t>
            </a:r>
            <a:r>
              <a:rPr lang="en-GB" sz="2000" dirty="0" smtClean="0">
                <a:effectLst/>
                <a:sym typeface="Wingdings" pitchFamily="2" charset="2"/>
              </a:rPr>
              <a:t> – Promoting strategic partnership enabling cooperation in the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Tisza river basin (Ac 02)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Danube sediment management – assessment for restoration of sediment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balance in the Danube river basin (Ac 10)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</a:t>
            </a: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- CC-Ware – Mitigating vulnerability of water resources</a:t>
            </a:r>
            <a:r>
              <a:rPr lang="en-GB" sz="2000" dirty="0" smtClean="0">
                <a:effectLst/>
                <a:sym typeface="Wingdings" pitchFamily="2" charset="2"/>
              </a:rPr>
              <a:t> (Ac 12)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err="1" smtClean="0">
                <a:effectLst/>
                <a:sym typeface="Wingdings" pitchFamily="2" charset="2"/>
              </a:rPr>
              <a:t>FoWaP</a:t>
            </a:r>
            <a:r>
              <a:rPr lang="en-GB" sz="2000" dirty="0" smtClean="0">
                <a:effectLst/>
                <a:sym typeface="Wingdings" pitchFamily="2" charset="2"/>
              </a:rPr>
              <a:t> – Forests for drinking water protection (Ac 13)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SEE River – Sustainable integrated management of international river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     corridors in SEE countries </a:t>
            </a:r>
            <a:r>
              <a:rPr lang="en-GB" sz="2000" dirty="0" smtClean="0">
                <a:effectLst/>
                <a:sym typeface="Wingdings" pitchFamily="2" charset="2"/>
              </a:rPr>
              <a:t>(Ac 02)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SEWABIS – Environmental status of sediment, water and biota in the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Sava river basin (AC 02)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err="1" smtClean="0">
                <a:effectLst/>
                <a:sym typeface="Wingdings" pitchFamily="2" charset="2"/>
              </a:rPr>
              <a:t>GoodWater</a:t>
            </a:r>
            <a:r>
              <a:rPr lang="en-GB" sz="2000" dirty="0" smtClean="0">
                <a:effectLst/>
                <a:sym typeface="Wingdings" pitchFamily="2" charset="2"/>
              </a:rPr>
              <a:t> – Strategies for development the water management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instruments on water protected areas (AC 12)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200" b="1" dirty="0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dirty="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dirty="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u="sng" dirty="0" smtClean="0">
                <a:effectLst/>
                <a:latin typeface="Arial Unicode MS" pitchFamily="34" charset="-128"/>
                <a:sym typeface="Wingdings" pitchFamily="2" charset="2"/>
              </a:rPr>
              <a:t>List of proposed projects</a:t>
            </a:r>
            <a:r>
              <a:rPr lang="en-GB" sz="2200" u="sng" dirty="0" smtClean="0">
                <a:effectLst/>
                <a:latin typeface="Arial" charset="0"/>
                <a:sym typeface="Wingdings" pitchFamily="2" charset="2"/>
              </a:rPr>
              <a:t> supplied with </a:t>
            </a:r>
            <a:r>
              <a:rPr lang="en-GB" sz="2200" u="sng" dirty="0" err="1" smtClean="0">
                <a:effectLst/>
                <a:latin typeface="Arial" charset="0"/>
                <a:sym typeface="Wingdings" pitchFamily="2" charset="2"/>
              </a:rPr>
              <a:t>LoRs</a:t>
            </a:r>
            <a:r>
              <a:rPr lang="en-GB" sz="2200" u="sng" dirty="0" smtClean="0">
                <a:effectLst/>
                <a:latin typeface="Arial" charset="0"/>
                <a:sym typeface="Wingdings" pitchFamily="2" charset="2"/>
              </a:rPr>
              <a:t> (cont.)</a:t>
            </a:r>
            <a:r>
              <a:rPr lang="en-GB" sz="2200" dirty="0" smtClean="0">
                <a:effectLst/>
                <a:latin typeface="Arial Unicode MS" pitchFamily="34" charset="-128"/>
                <a:sym typeface="Wingdings" pitchFamily="2" charset="2"/>
              </a:rPr>
              <a:t>:</a:t>
            </a:r>
            <a:endParaRPr lang="en-GB" sz="2200" dirty="0" smtClean="0">
              <a:effectLst/>
              <a:latin typeface="Arial" charset="0"/>
              <a:sym typeface="Wingdings" pitchFamily="2" charset="2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PS-RED – Emissions reduction of priority substances in the Danube basin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(Ac 01)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Hydrology study for the Sava river basin (Ac 02)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Towards sustainable sediment management using the Sava river basin as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     a showcase</a:t>
            </a:r>
            <a:r>
              <a:rPr lang="en-GB" sz="2000" dirty="0" smtClean="0">
                <a:effectLst/>
                <a:sym typeface="Wingdings" pitchFamily="2" charset="2"/>
              </a:rPr>
              <a:t> (Ac 02)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Protection and sustainable use of water resources from alluvial aquifers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  in the Sava river basin (Ac 12)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800" dirty="0" smtClean="0">
                <a:effectLst/>
                <a:sym typeface="Wingdings" pitchFamily="2" charset="2"/>
              </a:rPr>
              <a:t>  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   - </a:t>
            </a: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ICZM –Improvement of the integrated coastal zone management in the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solidFill>
                  <a:srgbClr val="FFFF00"/>
                </a:solidFill>
                <a:effectLst/>
                <a:sym typeface="Wingdings" pitchFamily="2" charset="2"/>
              </a:rPr>
              <a:t>     Black sea region </a:t>
            </a:r>
            <a:r>
              <a:rPr lang="en-GB" sz="2000" dirty="0" smtClean="0">
                <a:effectLst/>
                <a:sym typeface="Wingdings" pitchFamily="2" charset="2"/>
              </a:rPr>
              <a:t>(Ac 14) 	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000" dirty="0" smtClean="0">
                <a:effectLst/>
                <a:sym typeface="Wingdings" pitchFamily="2" charset="2"/>
              </a:rPr>
              <a:t>	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000" dirty="0" smtClean="0">
              <a:effectLst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C: Development of cooperation with other PAs within and outside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    the Pillar B</a:t>
            </a:r>
            <a:endParaRPr lang="en-GB" sz="2400" b="1" smtClean="0">
              <a:solidFill>
                <a:srgbClr val="FFFF00"/>
              </a:solidFill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b="1" smtClean="0">
              <a:solidFill>
                <a:srgbClr val="FFFF00"/>
              </a:solidFill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This is the general requirement rooted in EUSDR. 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The immediate way to encourage this process consists in:</a:t>
            </a:r>
          </a:p>
          <a:p>
            <a:pPr indent="-228600">
              <a:lnSpc>
                <a:spcPct val="95000"/>
              </a:lnSpc>
              <a:spcBef>
                <a:spcPct val="30000"/>
              </a:spcBef>
              <a:buFontTx/>
              <a:buNone/>
              <a:defRPr/>
            </a:pP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    - participation of PAC 04 as members of most relevant SGs of other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      PAs </a:t>
            </a:r>
          </a:p>
          <a:p>
            <a:pPr indent="-228600">
              <a:lnSpc>
                <a:spcPct val="95000"/>
              </a:lnSpc>
              <a:spcBef>
                <a:spcPct val="30000"/>
              </a:spcBef>
              <a:buFontTx/>
              <a:buNone/>
              <a:defRPr/>
            </a:pP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    - preparation of cross-cutting project proposals.</a:t>
            </a: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 eaLnBrk="1" hangingPunct="1">
              <a:spcBef>
                <a:spcPct val="30000"/>
              </a:spcBef>
              <a:buFontTx/>
              <a:buNone/>
              <a:defRPr/>
            </a:pPr>
            <a:r>
              <a:rPr lang="en-GB" sz="2200" smtClean="0">
                <a:effectLst/>
                <a:sym typeface="Wingdings" pitchFamily="2" charset="2"/>
              </a:rPr>
              <a:t>	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200" smtClean="0">
              <a:effectLst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b="1" dirty="0" smtClean="0">
              <a:solidFill>
                <a:srgbClr val="FFFF00"/>
              </a:solidFill>
              <a:latin typeface="Arial" charset="0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sk-SK" sz="2400" dirty="0" smtClean="0">
              <a:latin typeface="Arial" charset="0"/>
              <a:sym typeface="Wingdings" pitchFamily="2" charset="2"/>
            </a:endParaRPr>
          </a:p>
          <a:p>
            <a:pPr marL="723900" indent="-609600" eaLnBrk="1" hangingPunct="1">
              <a:spcBef>
                <a:spcPct val="0"/>
              </a:spcBef>
              <a:defRPr/>
            </a:pPr>
            <a:r>
              <a:rPr lang="en-GB" sz="4400" b="1" smtClean="0">
                <a:solidFill>
                  <a:srgbClr val="FFFF00"/>
                </a:solidFill>
                <a:latin typeface="Arial" charset="0"/>
                <a:sym typeface="Wingdings" pitchFamily="2" charset="2"/>
              </a:rPr>
              <a:t>Thank you for your attention</a:t>
            </a:r>
            <a:r>
              <a:rPr lang="en-GB" sz="2400" smtClean="0">
                <a:latin typeface="Arial" charset="0"/>
                <a:sym typeface="Wingdings" pitchFamily="2" charset="2"/>
              </a:rPr>
              <a:t> </a:t>
            </a: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en-GB" sz="2400" dirty="0" smtClean="0">
              <a:latin typeface="Arial" charset="0"/>
              <a:sym typeface="Wingdings" pitchFamily="2" charset="2"/>
            </a:endParaRPr>
          </a:p>
          <a:p>
            <a:pPr marL="723900" indent="-609600" algn="l" eaLnBrk="1" hangingPunct="1">
              <a:spcBef>
                <a:spcPct val="0"/>
              </a:spcBef>
              <a:defRPr/>
            </a:pPr>
            <a:endParaRPr lang="en-GB" sz="2400" dirty="0" smtClean="0"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spcBef>
                <a:spcPct val="0"/>
              </a:spcBef>
              <a:defRPr/>
            </a:pP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Introduction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Environment protection is i</a:t>
            </a:r>
            <a:r>
              <a:rPr lang="sk-SK" sz="2200" smtClean="0">
                <a:latin typeface="Arial Unicode MS" pitchFamily="34" charset="-128"/>
              </a:rPr>
              <a:t>n</a:t>
            </a:r>
            <a:r>
              <a:rPr lang="en-GB" sz="2200" smtClean="0">
                <a:latin typeface="Arial Unicode MS" pitchFamily="34" charset="-128"/>
              </a:rPr>
              <a:t>dispensable part of Danube</a:t>
            </a:r>
            <a:r>
              <a:rPr lang="sk-SK" sz="2200" smtClean="0">
                <a:latin typeface="Arial Unicode MS" pitchFamily="34" charset="-128"/>
              </a:rPr>
              <a:t> region</a:t>
            </a:r>
            <a:endParaRPr lang="en-GB" sz="2200" smtClean="0"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latin typeface="Arial Unicode MS" pitchFamily="34" charset="-128"/>
              </a:rPr>
              <a:t>   development that is embedded in the recent EU strategic documents (EU Strategy for Danube Region, Europe 2020 etc.)</a:t>
            </a:r>
            <a:r>
              <a:rPr lang="sk-SK" sz="2200" smtClean="0">
                <a:latin typeface="Arial Unicode MS" pitchFamily="34" charset="-128"/>
              </a:rPr>
              <a:t>.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sk-SK" sz="2200" smtClean="0">
              <a:solidFill>
                <a:schemeClr val="hlink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In harmony with concept of sustainable development, one of four EUSDR pillars represents the area of environment.</a:t>
            </a:r>
            <a:endParaRPr lang="sk-SK" sz="2200" smtClean="0"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sk-SK" sz="2200" smtClean="0"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Sustainable use</a:t>
            </a:r>
            <a:r>
              <a:rPr lang="en-GB" sz="2200" smtClean="0">
                <a:latin typeface="Arial" charset="0"/>
              </a:rPr>
              <a:t> of t</a:t>
            </a:r>
            <a:r>
              <a:rPr lang="en-GB" sz="2200" smtClean="0">
                <a:latin typeface="Arial Unicode MS" pitchFamily="34" charset="-128"/>
              </a:rPr>
              <a:t>he Danube Region</a:t>
            </a:r>
            <a:r>
              <a:rPr lang="en-GB" sz="2200" smtClean="0">
                <a:latin typeface="Arial" charset="0"/>
              </a:rPr>
              <a:t> - as</a:t>
            </a:r>
            <a:r>
              <a:rPr lang="en-GB" sz="2200" smtClean="0">
                <a:latin typeface="Arial Unicode MS" pitchFamily="34" charset="-128"/>
              </a:rPr>
              <a:t> </a:t>
            </a:r>
            <a:r>
              <a:rPr lang="en-GB" sz="2200" smtClean="0">
                <a:latin typeface="Arial" charset="0"/>
              </a:rPr>
              <a:t>a </a:t>
            </a:r>
            <a:r>
              <a:rPr lang="en-GB" sz="2200" smtClean="0">
                <a:latin typeface="Arial Unicode MS" pitchFamily="34" charset="-128"/>
              </a:rPr>
              <a:t>major international hydrological basin and ecological corridor</a:t>
            </a:r>
            <a:r>
              <a:rPr lang="en-GB" sz="2200" smtClean="0">
                <a:latin typeface="Arial" charset="0"/>
              </a:rPr>
              <a:t> -</a:t>
            </a:r>
            <a:r>
              <a:rPr lang="en-GB" sz="2200" smtClean="0">
                <a:latin typeface="Arial Unicode MS" pitchFamily="34" charset="-128"/>
              </a:rPr>
              <a:t> requires a regional approach to nature conservation, spatial planning and water management.</a:t>
            </a:r>
            <a:endParaRPr lang="en-GB" sz="2600" smtClean="0">
              <a:solidFill>
                <a:srgbClr val="FFFF00"/>
              </a:solidFill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sk-SK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  <a:r>
              <a:rPr lang="en-GB" sz="2200" smtClean="0">
                <a:latin typeface="Arial Unicode MS" pitchFamily="34" charset="-128"/>
              </a:rPr>
              <a:t>Water quality represents world</a:t>
            </a:r>
            <a:r>
              <a:rPr lang="sk-SK" sz="2200" smtClean="0">
                <a:latin typeface="Arial Unicode MS" pitchFamily="34" charset="-128"/>
              </a:rPr>
              <a:t>-</a:t>
            </a:r>
            <a:r>
              <a:rPr lang="en-GB" sz="2200" smtClean="0">
                <a:latin typeface="Arial Unicode MS" pitchFamily="34" charset="-128"/>
              </a:rPr>
              <a:t>wide significant policy problem.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latin typeface="Arial Unicode MS" pitchFamily="34" charset="-128"/>
              </a:rPr>
              <a:t>   Reaching the good state of waters through </a:t>
            </a:r>
            <a:r>
              <a:rPr lang="sk-SK" sz="2200" smtClean="0">
                <a:latin typeface="Arial Unicode MS" pitchFamily="34" charset="-128"/>
              </a:rPr>
              <a:t>the </a:t>
            </a:r>
            <a:r>
              <a:rPr lang="en-GB" sz="2200" smtClean="0">
                <a:latin typeface="Arial Unicode MS" pitchFamily="34" charset="-128"/>
              </a:rPr>
              <a:t>implementation </a:t>
            </a:r>
            <a:r>
              <a:rPr lang="sk-SK" sz="2200" smtClean="0">
                <a:latin typeface="Arial Unicode MS" pitchFamily="34" charset="-128"/>
              </a:rPr>
              <a:t>of </a:t>
            </a:r>
            <a:r>
              <a:rPr lang="en-GB" sz="2200" smtClean="0">
                <a:latin typeface="Arial Unicode MS" pitchFamily="34" charset="-128"/>
              </a:rPr>
              <a:t>WFD in EU countries is perceived as a basic pr</a:t>
            </a:r>
            <a:r>
              <a:rPr lang="sk-SK" sz="2200" smtClean="0">
                <a:latin typeface="Arial Unicode MS" pitchFamily="34" charset="-128"/>
              </a:rPr>
              <a:t>e</a:t>
            </a:r>
            <a:r>
              <a:rPr lang="en-GB" sz="2200" smtClean="0">
                <a:latin typeface="Arial Unicode MS" pitchFamily="34" charset="-128"/>
              </a:rPr>
              <a:t>condition of prosperous Danube Region development.</a:t>
            </a:r>
            <a:r>
              <a:rPr lang="sk-SK" sz="2200" smtClean="0">
                <a:latin typeface="Arial Unicode MS" pitchFamily="34" charset="-128"/>
              </a:rPr>
              <a:t>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sk-SK" sz="2200" smtClean="0">
              <a:latin typeface="Arial Unicode MS" pitchFamily="34" charset="-128"/>
            </a:endParaRPr>
          </a:p>
          <a:p>
            <a:pPr indent="-228600"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latin typeface="Arial Unicode MS" pitchFamily="34" charset="-128"/>
              </a:rPr>
              <a:t>●</a:t>
            </a:r>
            <a:r>
              <a:rPr lang="en-GB" sz="2200" smtClean="0">
                <a:latin typeface="Arial Unicode MS" pitchFamily="34" charset="-128"/>
              </a:rPr>
              <a:t> Although the water pollution is mainly problem of agricultural activities and untreated sewage, the environmental impact of transport links, tourist development, or new energy-producing facilities is not negligible.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200" smtClean="0">
              <a:latin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3074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spcBef>
                <a:spcPct val="0"/>
              </a:spcBef>
              <a:defRPr/>
            </a:pPr>
            <a:endParaRPr lang="sk-SK" sz="2400" b="1" smtClean="0">
              <a:solidFill>
                <a:srgbClr val="FFFF00"/>
              </a:solidFill>
              <a:latin typeface="Arial" charset="0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Mandate of </a:t>
            </a:r>
            <a:r>
              <a:rPr lang="sk-SK" sz="3000" b="1" smtClean="0">
                <a:solidFill>
                  <a:srgbClr val="FFFF00"/>
                </a:solidFill>
                <a:latin typeface="Arial Unicode MS" pitchFamily="34" charset="-128"/>
              </a:rPr>
              <a:t>EUSDR </a:t>
            </a:r>
            <a:r>
              <a:rPr lang="en-GB" sz="3000" b="1" smtClean="0">
                <a:solidFill>
                  <a:srgbClr val="FFFF00"/>
                </a:solidFill>
                <a:latin typeface="Arial Unicode MS" pitchFamily="34" charset="-128"/>
              </a:rPr>
              <a:t>PA 04</a:t>
            </a:r>
            <a:r>
              <a:rPr lang="en-GB" sz="4400" b="1" smtClean="0">
                <a:solidFill>
                  <a:srgbClr val="FFFF00"/>
                </a:solidFill>
                <a:latin typeface="Arial Unicode MS" pitchFamily="34" charset="-128"/>
              </a:rPr>
              <a:t> 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en-GB" sz="2200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sk-SK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A:</a:t>
            </a:r>
            <a:r>
              <a:rPr lang="en-GB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</a:t>
            </a:r>
            <a:r>
              <a:rPr lang="en-GB" sz="2200" smtClean="0">
                <a:effectLst/>
                <a:latin typeface="Arial Unicode MS" pitchFamily="34" charset="-128"/>
              </a:rPr>
              <a:t>Provision of activities focused on improvement of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effectLst/>
                <a:latin typeface="Arial Unicode MS" pitchFamily="34" charset="-128"/>
              </a:rPr>
              <a:t>   </a:t>
            </a:r>
            <a:r>
              <a:rPr lang="sk-SK" sz="2200" smtClean="0">
                <a:effectLst/>
                <a:latin typeface="Arial Unicode MS" pitchFamily="34" charset="-128"/>
              </a:rPr>
              <a:t> </a:t>
            </a:r>
            <a:r>
              <a:rPr lang="en-GB" sz="2200" smtClean="0">
                <a:effectLst/>
                <a:latin typeface="Arial Unicode MS" pitchFamily="34" charset="-128"/>
              </a:rPr>
              <a:t>water quality in Danube Region countries through fulfilment 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effectLst/>
                <a:latin typeface="Arial Unicode MS" pitchFamily="34" charset="-128"/>
              </a:rPr>
              <a:t>    of  targets and actions. 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en-GB" sz="2200" smtClean="0">
              <a:effectLst/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B:</a:t>
            </a:r>
            <a:r>
              <a:rPr lang="en-GB" sz="2200" smtClean="0">
                <a:effectLst/>
                <a:latin typeface="Arial Unicode MS" pitchFamily="34" charset="-128"/>
              </a:rPr>
              <a:t> Support of the approval of project proposals relevant to PA04 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effectLst/>
                <a:latin typeface="Arial Unicode MS" pitchFamily="34" charset="-128"/>
              </a:rPr>
              <a:t>    area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en-GB" sz="2200" smtClean="0">
              <a:effectLst/>
              <a:latin typeface="Arial Unicode MS" pitchFamily="34" charset="-128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C: </a:t>
            </a:r>
            <a:r>
              <a:rPr lang="en-GB" sz="2200" smtClean="0">
                <a:effectLst/>
                <a:latin typeface="Arial Unicode MS" pitchFamily="34" charset="-128"/>
              </a:rPr>
              <a:t>Development of cooperation with other P</a:t>
            </a:r>
            <a:r>
              <a:rPr lang="sk-SK" sz="2200" smtClean="0">
                <a:effectLst/>
                <a:latin typeface="Arial Unicode MS" pitchFamily="34" charset="-128"/>
              </a:rPr>
              <a:t>A</a:t>
            </a:r>
            <a:r>
              <a:rPr lang="en-GB" sz="2200" smtClean="0">
                <a:effectLst/>
                <a:latin typeface="Arial Unicode MS" pitchFamily="34" charset="-128"/>
              </a:rPr>
              <a:t>s within and outside</a:t>
            </a:r>
          </a:p>
          <a:p>
            <a:pPr marL="342900" indent="-228600" algn="l" eaLnBrk="1" hangingPunct="1">
              <a:spcBef>
                <a:spcPct val="0"/>
              </a:spcBef>
              <a:defRPr/>
            </a:pPr>
            <a:r>
              <a:rPr lang="en-GB" sz="2200" smtClean="0">
                <a:effectLst/>
                <a:latin typeface="Arial Unicode MS" pitchFamily="34" charset="-128"/>
              </a:rPr>
              <a:t>     the Pillar B.   </a:t>
            </a:r>
            <a:endParaRPr lang="en-GB" sz="2200" smtClean="0">
              <a:effectLst/>
              <a:latin typeface="Arial" charset="0"/>
            </a:endParaRPr>
          </a:p>
          <a:p>
            <a:pPr marL="342900" indent="-228600" algn="l" eaLnBrk="1" hangingPunct="1">
              <a:spcBef>
                <a:spcPct val="0"/>
              </a:spcBef>
              <a:defRPr/>
            </a:pPr>
            <a:endParaRPr lang="en-GB" sz="220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394825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marL="342900" indent="-228600" algn="l" eaLnBrk="1" hangingPunct="1">
              <a:lnSpc>
                <a:spcPct val="95000"/>
              </a:lnSpc>
              <a:spcBef>
                <a:spcPct val="70000"/>
              </a:spcBef>
              <a:defRPr/>
            </a:pPr>
            <a:endParaRPr lang="sk-SK" sz="2400" b="1" smtClean="0"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A:</a:t>
            </a: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Provision of activities focused on improvement of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  </a:t>
            </a:r>
            <a:r>
              <a:rPr lang="sk-SK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</a:t>
            </a: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water quality in Danube Region countries through fulfilment </a:t>
            </a:r>
            <a:endParaRPr lang="sk-SK" sz="2400" b="1" smtClean="0">
              <a:solidFill>
                <a:srgbClr val="FFFF00"/>
              </a:solidFill>
              <a:effectLst/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   </a:t>
            </a: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of </a:t>
            </a:r>
            <a:r>
              <a:rPr lang="sk-SK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</a:t>
            </a: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targets and actions</a:t>
            </a:r>
            <a:r>
              <a:rPr lang="en-GB" sz="2400" b="1" smtClean="0">
                <a:solidFill>
                  <a:schemeClr val="hlink"/>
                </a:solidFill>
                <a:effectLst/>
                <a:latin typeface="Arial Unicode MS" pitchFamily="34" charset="-128"/>
              </a:rPr>
              <a:t> </a:t>
            </a:r>
            <a:endParaRPr lang="sk-SK" sz="2400" b="1" smtClean="0">
              <a:solidFill>
                <a:schemeClr val="hlink"/>
              </a:solidFill>
              <a:effectLst/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endParaRPr lang="sk-SK" sz="2400" b="1" smtClean="0">
              <a:solidFill>
                <a:schemeClr val="hlink"/>
              </a:solidFill>
              <a:latin typeface="Arial" charset="0"/>
            </a:endParaRPr>
          </a:p>
          <a:p>
            <a:pPr marL="342900" indent="-228600" algn="l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● </a:t>
            </a:r>
            <a:r>
              <a:rPr lang="en-GB" sz="2200" smtClean="0">
                <a:effectLst/>
                <a:latin typeface="Arial Unicode MS" pitchFamily="34" charset="-128"/>
              </a:rPr>
              <a:t>The River Basin Management Plans set concrete targets and </a:t>
            </a:r>
          </a:p>
          <a:p>
            <a:pPr marL="342900" indent="-228600" algn="l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200" smtClean="0">
                <a:effectLst/>
                <a:latin typeface="Arial Unicode MS" pitchFamily="34" charset="-128"/>
              </a:rPr>
              <a:t>   </a:t>
            </a:r>
            <a:r>
              <a:rPr lang="sk-SK" sz="2200" smtClean="0">
                <a:effectLst/>
                <a:latin typeface="Arial Unicode MS" pitchFamily="34" charset="-128"/>
              </a:rPr>
              <a:t> </a:t>
            </a:r>
            <a:r>
              <a:rPr lang="en-GB" sz="2200" smtClean="0">
                <a:effectLst/>
                <a:latin typeface="Arial Unicode MS" pitchFamily="34" charset="-128"/>
              </a:rPr>
              <a:t>measures that improve water quality through reducing pollution from </a:t>
            </a:r>
            <a:r>
              <a:rPr lang="sk-SK" sz="2200" smtClean="0">
                <a:effectLst/>
                <a:latin typeface="Arial Unicode MS" pitchFamily="34" charset="-128"/>
              </a:rPr>
              <a:t> </a:t>
            </a:r>
          </a:p>
          <a:p>
            <a:pPr marL="342900" indent="-228600" algn="l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200" smtClean="0">
                <a:effectLst/>
                <a:latin typeface="Arial Unicode MS" pitchFamily="34" charset="-128"/>
              </a:rPr>
              <a:t>    </a:t>
            </a:r>
            <a:r>
              <a:rPr lang="en-GB" sz="2200" smtClean="0">
                <a:effectLst/>
                <a:latin typeface="Arial Unicode MS" pitchFamily="34" charset="-128"/>
              </a:rPr>
              <a:t>organic, nutrient or hazardous substances.</a:t>
            </a:r>
          </a:p>
          <a:p>
            <a:pPr marL="342900" indent="-228600" algn="l">
              <a:lnSpc>
                <a:spcPct val="95000"/>
              </a:lnSpc>
              <a:spcBef>
                <a:spcPct val="40000"/>
              </a:spcBef>
              <a:defRPr/>
            </a:pPr>
            <a:r>
              <a:rPr lang="en-GB" sz="2200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●</a:t>
            </a:r>
            <a:r>
              <a:rPr lang="en-GB" sz="2200" smtClean="0">
                <a:effectLst/>
                <a:latin typeface="Arial Unicode MS" pitchFamily="34" charset="-128"/>
              </a:rPr>
              <a:t> In harmony with that, PA 04 has defined 5 targets and 14 actions</a:t>
            </a:r>
            <a:r>
              <a:rPr lang="sk-SK" sz="2200" smtClean="0">
                <a:effectLst/>
                <a:latin typeface="Arial Unicode MS" pitchFamily="34" charset="-128"/>
              </a:rPr>
              <a:t>.</a:t>
            </a:r>
            <a:r>
              <a:rPr lang="en-GB" sz="2200" smtClean="0">
                <a:effectLst/>
                <a:latin typeface="Arial Unicode MS" pitchFamily="34" charset="-128"/>
              </a:rPr>
              <a:t>    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400" smtClean="0">
                <a:solidFill>
                  <a:srgbClr val="FFFF00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4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400" b="1" u="sng" smtClean="0">
                <a:effectLst/>
                <a:latin typeface="Arial Unicode MS" pitchFamily="34" charset="-128"/>
                <a:sym typeface="Wingdings" pitchFamily="2" charset="2"/>
              </a:rPr>
              <a:t>PA04 targets</a:t>
            </a:r>
            <a:r>
              <a:rPr lang="en-GB" sz="2400" b="1" smtClean="0">
                <a:effectLst/>
                <a:latin typeface="Arial Unicode MS" pitchFamily="34" charset="-128"/>
                <a:sym typeface="Wingdings" pitchFamily="2" charset="2"/>
              </a:rPr>
              <a:t>: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180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1600" smtClean="0">
                <a:effectLst/>
                <a:latin typeface="Arial Unicode MS" pitchFamily="34" charset="-128"/>
                <a:sym typeface="Wingdings" pitchFamily="2" charset="2"/>
              </a:rPr>
              <a:t>1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. Achieve the management objectives set out in the Danube River Basin 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Management 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P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lan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2. Reduce the nutrient levels in the Danube river to allow the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recovery of the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Black sea ecosystems to conditions similar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to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1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960s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3. Elaborate a Danube delta analysis report  by 2013 as a step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towards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completion of the Delta management plan, which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shall be adopted by 2015 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4. Elaborate, adopt and implement sub basin management plans,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such as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Sava, Tisza and Prut sub basins</a:t>
            </a:r>
          </a:p>
          <a:p>
            <a:pPr marL="342900" indent="-228600" algn="l" eaLnBrk="1" hangingPunct="1">
              <a:lnSpc>
                <a:spcPct val="95000"/>
              </a:lnSpc>
              <a:spcBef>
                <a:spcPct val="0"/>
              </a:spcBef>
              <a:defRPr/>
            </a:pPr>
            <a:r>
              <a:rPr lang="en-GB" sz="2000" smtClean="0">
                <a:effectLst/>
                <a:latin typeface="Arial Unicode MS" pitchFamily="34" charset="-128"/>
              </a:rPr>
              <a:t>   5. Secure viable populations of Danube sturgeon species</a:t>
            </a:r>
            <a:r>
              <a:rPr lang="sk-SK" sz="2000" smtClean="0">
                <a:effectLst/>
                <a:latin typeface="Arial Unicode MS" pitchFamily="34" charset="-128"/>
              </a:rPr>
              <a:t>.</a:t>
            </a:r>
            <a:r>
              <a:rPr lang="en-GB" sz="1800" smtClean="0">
                <a:effectLst/>
                <a:latin typeface="Arial Unicode MS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396413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16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4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 </a:t>
            </a:r>
            <a:r>
              <a:rPr lang="en-GB" sz="2400" b="1" u="sng" smtClean="0">
                <a:effectLst/>
                <a:latin typeface="Arial Unicode MS" pitchFamily="34" charset="-128"/>
                <a:sym typeface="Wingdings" pitchFamily="2" charset="2"/>
              </a:rPr>
              <a:t>PA</a:t>
            </a:r>
            <a:r>
              <a:rPr lang="sk-SK" sz="2400" b="1" u="sng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400" b="1" u="sng" smtClean="0">
                <a:effectLst/>
                <a:latin typeface="Arial Unicode MS" pitchFamily="34" charset="-128"/>
                <a:sym typeface="Wingdings" pitchFamily="2" charset="2"/>
              </a:rPr>
              <a:t>04 actions</a:t>
            </a:r>
            <a:r>
              <a:rPr lang="en-GB" sz="2400" b="1" smtClean="0">
                <a:effectLst/>
                <a:latin typeface="Arial Unicode MS" pitchFamily="34" charset="-128"/>
                <a:sym typeface="Wingdings" pitchFamily="2" charset="2"/>
              </a:rPr>
              <a:t>:</a:t>
            </a:r>
            <a:endParaRPr lang="sk-SK" sz="2400" b="1" smtClean="0">
              <a:effectLst/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1200" b="1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1. To implement fully the Danube River Basin Management Plan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2. To greatly strengthen cooperation at sub-basin level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3. To continue to invest in and support the information collection systems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    already developed by ICPDR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4. To continue boosting major investments in building and upgrading urban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 wastewater treatment facilities across the Danube Basin, including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measures to build capacity at the regional and local level for the design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of such infrastructure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5. To establish buffer strips along the rivers to retain nutrients and to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promote alternative collection and treatment of waste in small rural 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settlements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6. To foster and develop an active process of dialogue and cooperation 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  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between authorities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responsible for agriculture and environment </a:t>
            </a:r>
            <a:endParaRPr lang="sk-SK" sz="20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to ensure that measures are taken to address</a:t>
            </a: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agricultural pollution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1200" smtClean="0">
                <a:effectLst/>
                <a:latin typeface="Arial Unicode MS" pitchFamily="34" charset="-128"/>
                <a:sym typeface="Wingdings" pitchFamily="2" charset="2"/>
              </a:rPr>
              <a:t>   </a:t>
            </a:r>
            <a:endParaRPr lang="sk-SK" sz="1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7. To legislate at the appropriate level to limit the presence of phosphates in</a:t>
            </a:r>
            <a:endParaRPr lang="sk-SK" sz="20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 Unicode MS" pitchFamily="34" charset="-128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detergents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0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 </a:t>
            </a:r>
            <a:r>
              <a:rPr lang="en-GB" sz="2000" b="1" u="sng" smtClean="0">
                <a:effectLst/>
                <a:latin typeface="Arial Unicode MS" pitchFamily="34" charset="-128"/>
                <a:sym typeface="Wingdings" pitchFamily="2" charset="2"/>
              </a:rPr>
              <a:t>PA</a:t>
            </a:r>
            <a:r>
              <a:rPr lang="en-GB" sz="2000" b="1" u="sng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b="1" u="sng" smtClean="0">
                <a:effectLst/>
                <a:latin typeface="Arial Unicode MS" pitchFamily="34" charset="-128"/>
                <a:sym typeface="Wingdings" pitchFamily="2" charset="2"/>
              </a:rPr>
              <a:t>04 actions</a:t>
            </a:r>
            <a:r>
              <a:rPr lang="en-GB" sz="2000" b="1" u="sng" smtClean="0">
                <a:effectLst/>
                <a:latin typeface="Arial" charset="0"/>
                <a:sym typeface="Wingdings" pitchFamily="2" charset="2"/>
              </a:rPr>
              <a:t> - continue</a:t>
            </a:r>
            <a:r>
              <a:rPr lang="en-GB" sz="2000" b="1" smtClean="0">
                <a:effectLst/>
                <a:latin typeface="Arial Unicode MS" pitchFamily="34" charset="-128"/>
                <a:sym typeface="Wingdings" pitchFamily="2" charset="2"/>
              </a:rPr>
              <a:t>:</a:t>
            </a:r>
            <a:endParaRPr lang="en-GB" sz="2000" b="1" smtClean="0">
              <a:effectLst/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700" smtClean="0">
                <a:effectLst/>
                <a:latin typeface="Arial" charset="0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8. To treat hazardous substances and contaminated sludge with the newest 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</a:t>
            </a: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and best available technology and to develop and promote remediation</a:t>
            </a:r>
            <a:endParaRPr lang="en-GB" sz="2000" smtClean="0">
              <a:effectLst/>
              <a:latin typeface="Arial" charset="0"/>
              <a:sym typeface="Wingdings" pitchFamily="2" charset="2"/>
            </a:endParaRPr>
          </a:p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measures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9. To assure the proper control and progressive substitution of substances 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that are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c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onsidered problematic for Danube Region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10. To reduce existing water continuity interruption for fish migration in the </a:t>
            </a:r>
            <a:endParaRPr lang="en-GB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Danube river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basin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11. To promote measures to limit water abstraction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12. To strengthen general awareness and facilities exchange of good practice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  in integrated water management issues in the Danube Basin among </a:t>
            </a:r>
            <a:endParaRPr lang="en-GB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decision-makers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at all levels and among the population of the Region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13. To promote measures aimed at reducing knowledge deficits, developing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     and transferring tools, methods and guidelines concerning the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safeguarding  of drinking water supply</a:t>
            </a:r>
          </a:p>
          <a:p>
            <a:pPr indent="-228600">
              <a:lnSpc>
                <a:spcPct val="95000"/>
              </a:lnSpc>
              <a:spcBef>
                <a:spcPct val="50000"/>
              </a:spcBef>
              <a:buFontTx/>
              <a:buNone/>
              <a:defRPr/>
            </a:pPr>
            <a:r>
              <a:rPr lang="en-GB" sz="1800" smtClean="0">
                <a:effectLst/>
                <a:latin typeface="Arial" charset="0"/>
                <a:sym typeface="Wingdings" pitchFamily="2" charset="2"/>
              </a:rPr>
              <a:t>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14. To further strengthen Integrated Coastal Zone Management and </a:t>
            </a:r>
            <a:endParaRPr lang="en-GB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Maritime Spatial Planning </a:t>
            </a:r>
            <a:r>
              <a:rPr lang="en-GB" sz="2000" smtClean="0">
                <a:effectLst/>
                <a:latin typeface="Arial" charset="0"/>
                <a:sym typeface="Wingdings" pitchFamily="2" charset="2"/>
              </a:rPr>
              <a:t>p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ractices on the Western shores of the Black </a:t>
            </a:r>
            <a:endParaRPr lang="sk-SK" sz="20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       </a:t>
            </a:r>
            <a:r>
              <a:rPr lang="en-GB" sz="2000" smtClean="0">
                <a:effectLst/>
                <a:latin typeface="Arial Unicode MS" pitchFamily="34" charset="-128"/>
                <a:sym typeface="Wingdings" pitchFamily="2" charset="2"/>
              </a:rPr>
              <a:t>Sea</a:t>
            </a:r>
            <a:r>
              <a:rPr lang="sk-SK" sz="2000" smtClean="0">
                <a:effectLst/>
                <a:latin typeface="Arial" charset="0"/>
                <a:sym typeface="Wingdings" pitchFamily="2" charset="2"/>
              </a:rPr>
              <a:t>.</a:t>
            </a:r>
            <a:endParaRPr lang="en-GB" sz="2000" smtClean="0">
              <a:effectLst/>
              <a:latin typeface="Arial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b="1" smtClean="0">
              <a:solidFill>
                <a:srgbClr val="FFFF00"/>
              </a:solidFill>
              <a:latin typeface="Arial" charset="0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sk-SK" sz="2200" smtClean="0">
                <a:effectLst/>
                <a:latin typeface="Arial" charset="0"/>
                <a:sym typeface="Wingdings" pitchFamily="2" charset="2"/>
              </a:rPr>
              <a:t>Most PA04 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actions 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are related to achiev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e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ment the management objectives set out in the DRBMP and reduction of nutrients in Danube river. </a:t>
            </a: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b="1" smtClean="0">
              <a:solidFill>
                <a:srgbClr val="FFFF00"/>
              </a:solidFill>
              <a:latin typeface="Arial" charset="0"/>
            </a:endParaRPr>
          </a:p>
          <a:p>
            <a:pPr indent="-228600" algn="ctr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b="1" smtClean="0">
                <a:effectLst/>
                <a:latin typeface="Arial Unicode MS" pitchFamily="34" charset="-128"/>
                <a:sym typeface="Wingdings" pitchFamily="2" charset="2"/>
              </a:rPr>
              <a:t>Integration of PA04 actions into PA04 targets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          </a:t>
            </a:r>
          </a:p>
          <a:p>
            <a:pPr indent="-228600" algn="ctr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   </a:t>
            </a: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200" smtClean="0">
              <a:effectLst/>
              <a:latin typeface="Arial" charset="0"/>
              <a:sym typeface="Wingdings" pitchFamily="2" charset="2"/>
            </a:endParaRPr>
          </a:p>
          <a:p>
            <a:pPr indent="-228600" algn="ctr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smtClean="0">
              <a:effectLst/>
              <a:latin typeface="Arial" charset="0"/>
              <a:sym typeface="Wingdings" pitchFamily="2" charset="2"/>
            </a:endParaRPr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2708275"/>
            <a:ext cx="873760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0"/>
            <a:ext cx="9144000" cy="6858000"/>
          </a:xfrm>
          <a:solidFill>
            <a:srgbClr val="006666">
              <a:alpha val="70000"/>
            </a:srgbClr>
          </a:solidFill>
        </p:spPr>
        <p:txBody>
          <a:bodyPr/>
          <a:lstStyle/>
          <a:p>
            <a:pPr indent="-228600" eaLnBrk="1" hangingPunct="1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sk-SK" sz="2400" b="1" smtClean="0">
              <a:solidFill>
                <a:srgbClr val="FFFF00"/>
              </a:solidFill>
              <a:latin typeface="Arial Unicode MS" pitchFamily="34" charset="-128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B: Support of the approval of project proposals relevant to PA04 </a:t>
            </a: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r>
              <a:rPr lang="en-GB" sz="2400" b="1" smtClean="0">
                <a:solidFill>
                  <a:srgbClr val="FFFF00"/>
                </a:solidFill>
                <a:effectLst/>
                <a:latin typeface="Arial Unicode MS" pitchFamily="34" charset="-128"/>
              </a:rPr>
              <a:t>    area</a:t>
            </a:r>
            <a:r>
              <a:rPr lang="en-GB" sz="2400" b="1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endParaRPr lang="sk-SK" sz="2400" b="1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 eaLnBrk="1" hangingPunct="1">
              <a:spcBef>
                <a:spcPct val="0"/>
              </a:spcBef>
              <a:buFontTx/>
              <a:buNone/>
              <a:defRPr/>
            </a:pPr>
            <a:endParaRPr lang="en-GB" sz="24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Priority Area 4 Ste</a:t>
            </a:r>
            <a:r>
              <a:rPr lang="sk-SK" sz="2200" smtClean="0">
                <a:effectLst/>
                <a:latin typeface="Arial Unicode MS" pitchFamily="34" charset="-128"/>
                <a:sym typeface="Wingdings" pitchFamily="2" charset="2"/>
              </a:rPr>
              <a:t>e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ring Group can </a:t>
            </a:r>
            <a:r>
              <a:rPr lang="en-GB" sz="2200" b="1" smtClean="0">
                <a:effectLst/>
                <a:latin typeface="Arial Unicode MS" pitchFamily="34" charset="-128"/>
                <a:sym typeface="Wingdings" pitchFamily="2" charset="2"/>
              </a:rPr>
              <a:t>label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appropriate projects as having implementation relevance for the Danube Region Strategy and support the approval and subsequent funding of proposed projects through drawing up a </a:t>
            </a:r>
            <a:r>
              <a:rPr lang="en-GB" sz="2200" b="1" smtClean="0">
                <a:effectLst/>
                <a:latin typeface="Arial Unicode MS" pitchFamily="34" charset="-128"/>
                <a:sym typeface="Wingdings" pitchFamily="2" charset="2"/>
              </a:rPr>
              <a:t>Letter of Recommendation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. </a:t>
            </a: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solidFill>
                  <a:schemeClr val="hlink"/>
                </a:solidFill>
                <a:effectLst/>
                <a:latin typeface="Arial Unicode MS" pitchFamily="34" charset="-128"/>
                <a:sym typeface="Wingdings" pitchFamily="2" charset="2"/>
              </a:rPr>
              <a:t>●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 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P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roject proposal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s relevant to PA 04 (n</a:t>
            </a: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ext </a:t>
            </a:r>
            <a:r>
              <a:rPr lang="en-GB" sz="2200" smtClean="0">
                <a:effectLst/>
                <a:latin typeface="Arial" charset="0"/>
                <a:sym typeface="Wingdings" pitchFamily="2" charset="2"/>
              </a:rPr>
              <a:t>slide)</a:t>
            </a: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  <a:p>
            <a:pPr indent="-228600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r>
              <a:rPr lang="en-GB" sz="2200" smtClean="0">
                <a:effectLst/>
                <a:latin typeface="Arial Unicode MS" pitchFamily="34" charset="-128"/>
                <a:sym typeface="Wingdings" pitchFamily="2" charset="2"/>
              </a:rPr>
              <a:t>	</a:t>
            </a:r>
          </a:p>
          <a:p>
            <a:pPr indent="-228600" algn="ctr">
              <a:lnSpc>
                <a:spcPct val="95000"/>
              </a:lnSpc>
              <a:spcBef>
                <a:spcPct val="0"/>
              </a:spcBef>
              <a:buFontTx/>
              <a:buNone/>
              <a:defRPr/>
            </a:pPr>
            <a:endParaRPr lang="en-GB" sz="2200" smtClean="0">
              <a:effectLst/>
              <a:latin typeface="Arial Unicode MS" pitchFamily="34" charset="-128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13399</TotalTime>
  <Words>1185</Words>
  <Application>Microsoft Office PowerPoint</Application>
  <PresentationFormat>Экран (4:3)</PresentationFormat>
  <Paragraphs>186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Times New Roman</vt:lpstr>
      <vt:lpstr>Arial Unicode MS</vt:lpstr>
      <vt:lpstr>Ocean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 POLICY</dc:title>
  <dc:creator>plavka</dc:creator>
  <cp:lastModifiedBy>User</cp:lastModifiedBy>
  <cp:revision>406</cp:revision>
  <cp:lastPrinted>2003-10-17T17:31:40Z</cp:lastPrinted>
  <dcterms:created xsi:type="dcterms:W3CDTF">2001-12-26T13:58:03Z</dcterms:created>
  <dcterms:modified xsi:type="dcterms:W3CDTF">2019-09-11T17:15:04Z</dcterms:modified>
</cp:coreProperties>
</file>