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76" r:id="rId2"/>
    <p:sldId id="277" r:id="rId3"/>
    <p:sldId id="280" r:id="rId4"/>
    <p:sldId id="278" r:id="rId5"/>
    <p:sldId id="279" r:id="rId6"/>
    <p:sldId id="281" r:id="rId7"/>
    <p:sldId id="283" r:id="rId8"/>
    <p:sldId id="284" r:id="rId9"/>
    <p:sldId id="285" r:id="rId10"/>
    <p:sldId id="286" r:id="rId11"/>
    <p:sldId id="287" r:id="rId12"/>
    <p:sldId id="288" r:id="rId13"/>
    <p:sldId id="289" r:id="rId14"/>
    <p:sldId id="290" r:id="rId15"/>
    <p:sldId id="291" r:id="rId16"/>
    <p:sldId id="292" r:id="rId17"/>
    <p:sldId id="293" r:id="rId18"/>
    <p:sldId id="282" r:id="rId19"/>
    <p:sldId id="262" r:id="rId20"/>
  </p:sldIdLst>
  <p:sldSz cx="9144000" cy="6858000" type="screen4x3"/>
  <p:notesSz cx="6805613" cy="9944100"/>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EFAFB233-063F-42B5-8137-9DF3F51BA10A}">
      <p15:sldGuideLst xmlns:p15="http://schemas.microsoft.com/office/powerpoint/2012/main" xmlns="">
        <p15:guide id="1" orient="horz" pos="484">
          <p15:clr>
            <a:srgbClr val="A4A3A4"/>
          </p15:clr>
        </p15:guide>
        <p15:guide id="2" pos="29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DDEFF"/>
    <a:srgbClr val="164194"/>
    <a:srgbClr val="33ACE3"/>
    <a:srgbClr val="3166CF"/>
    <a:srgbClr val="3E6FD2"/>
    <a:srgbClr val="2D5EC1"/>
    <a:srgbClr val="99CCFF"/>
    <a:srgbClr val="808080"/>
    <a:srgbClr val="FFD624"/>
    <a:srgbClr val="0F549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005" autoAdjust="0"/>
    <p:restoredTop sz="91511" autoAdjust="0"/>
  </p:normalViewPr>
  <p:slideViewPr>
    <p:cSldViewPr showGuides="1">
      <p:cViewPr varScale="1">
        <p:scale>
          <a:sx n="68" d="100"/>
          <a:sy n="68" d="100"/>
        </p:scale>
        <p:origin x="-504" y="-90"/>
      </p:cViewPr>
      <p:guideLst>
        <p:guide orient="horz" pos="484"/>
        <p:guide pos="29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9841" cy="4977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1" name="Rectangle 3"/>
          <p:cNvSpPr>
            <a:spLocks noGrp="1" noChangeArrowheads="1"/>
          </p:cNvSpPr>
          <p:nvPr>
            <p:ph type="dt" sz="quarter" idx="1"/>
          </p:nvPr>
        </p:nvSpPr>
        <p:spPr bwMode="auto">
          <a:xfrm>
            <a:off x="3854183" y="0"/>
            <a:ext cx="2949841" cy="4977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7892" name="Rectangle 4"/>
          <p:cNvSpPr>
            <a:spLocks noGrp="1" noChangeArrowheads="1"/>
          </p:cNvSpPr>
          <p:nvPr>
            <p:ph type="ftr" sz="quarter" idx="2"/>
          </p:nvPr>
        </p:nvSpPr>
        <p:spPr bwMode="auto">
          <a:xfrm>
            <a:off x="0" y="9444749"/>
            <a:ext cx="2949841" cy="4977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3" name="Rectangle 5"/>
          <p:cNvSpPr>
            <a:spLocks noGrp="1" noChangeArrowheads="1"/>
          </p:cNvSpPr>
          <p:nvPr>
            <p:ph type="sldNum" sz="quarter" idx="3"/>
          </p:nvPr>
        </p:nvSpPr>
        <p:spPr bwMode="auto">
          <a:xfrm>
            <a:off x="3854183" y="9444749"/>
            <a:ext cx="2949841" cy="4977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lgn="r">
              <a:defRPr>
                <a:solidFill>
                  <a:schemeClr val="tx1"/>
                </a:solidFill>
                <a:latin typeface="Arial" charset="0"/>
              </a:defRPr>
            </a:lvl1pPr>
          </a:lstStyle>
          <a:p>
            <a:fld id="{FED45814-836F-4D02-9B3F-C8895E045233}" type="slidenum">
              <a:rPr lang="en-GB" altLang="en-US"/>
              <a:pPr/>
              <a:t>‹#›</a:t>
            </a:fld>
            <a:endParaRPr lang="en-GB" altLang="en-US"/>
          </a:p>
        </p:txBody>
      </p:sp>
    </p:spTree>
    <p:extLst>
      <p:ext uri="{BB962C8B-B14F-4D97-AF65-F5344CB8AC3E}">
        <p14:creationId xmlns:p14="http://schemas.microsoft.com/office/powerpoint/2010/main" xmlns="" val="23764585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9841" cy="4977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6867" name="Rectangle 3"/>
          <p:cNvSpPr>
            <a:spLocks noGrp="1" noChangeArrowheads="1"/>
          </p:cNvSpPr>
          <p:nvPr>
            <p:ph type="dt" idx="1"/>
          </p:nvPr>
        </p:nvSpPr>
        <p:spPr bwMode="auto">
          <a:xfrm>
            <a:off x="3854183" y="0"/>
            <a:ext cx="2949841" cy="4977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6868" name="Rectangle 4"/>
          <p:cNvSpPr>
            <a:spLocks noGrp="1" noRot="1" noChangeAspect="1" noChangeArrowheads="1" noTextEdit="1"/>
          </p:cNvSpPr>
          <p:nvPr>
            <p:ph type="sldImg" idx="2"/>
          </p:nvPr>
        </p:nvSpPr>
        <p:spPr bwMode="auto">
          <a:xfrm>
            <a:off x="917575" y="746125"/>
            <a:ext cx="4972050" cy="3729038"/>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36869" name="Rectangle 5"/>
          <p:cNvSpPr>
            <a:spLocks noGrp="1" noChangeArrowheads="1"/>
          </p:cNvSpPr>
          <p:nvPr>
            <p:ph type="body" sz="quarter" idx="3"/>
          </p:nvPr>
        </p:nvSpPr>
        <p:spPr bwMode="auto">
          <a:xfrm>
            <a:off x="680244" y="4723170"/>
            <a:ext cx="5445126" cy="44750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6870" name="Rectangle 6"/>
          <p:cNvSpPr>
            <a:spLocks noGrp="1" noChangeArrowheads="1"/>
          </p:cNvSpPr>
          <p:nvPr>
            <p:ph type="ftr" sz="quarter" idx="4"/>
          </p:nvPr>
        </p:nvSpPr>
        <p:spPr bwMode="auto">
          <a:xfrm>
            <a:off x="0" y="9444749"/>
            <a:ext cx="2949841" cy="4977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6871" name="Rectangle 7"/>
          <p:cNvSpPr>
            <a:spLocks noGrp="1" noChangeArrowheads="1"/>
          </p:cNvSpPr>
          <p:nvPr>
            <p:ph type="sldNum" sz="quarter" idx="5"/>
          </p:nvPr>
        </p:nvSpPr>
        <p:spPr bwMode="auto">
          <a:xfrm>
            <a:off x="3854183" y="9444749"/>
            <a:ext cx="2949841" cy="4977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lgn="r">
              <a:defRPr>
                <a:solidFill>
                  <a:schemeClr val="tx1"/>
                </a:solidFill>
                <a:latin typeface="Arial" charset="0"/>
              </a:defRPr>
            </a:lvl1pPr>
          </a:lstStyle>
          <a:p>
            <a:fld id="{220961ED-B8B5-4C64-9727-6F12A830C91B}" type="slidenum">
              <a:rPr lang="en-GB" altLang="en-US"/>
              <a:pPr/>
              <a:t>‹#›</a:t>
            </a:fld>
            <a:endParaRPr lang="en-GB" altLang="en-US"/>
          </a:p>
        </p:txBody>
      </p:sp>
    </p:spTree>
    <p:extLst>
      <p:ext uri="{BB962C8B-B14F-4D97-AF65-F5344CB8AC3E}">
        <p14:creationId xmlns:p14="http://schemas.microsoft.com/office/powerpoint/2010/main" xmlns="" val="143276138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24C359-F21C-5144-9CEB-BDBE24445460}" type="slidenum">
              <a:rPr lang="nl-NL" smtClean="0"/>
              <a:pPr/>
              <a:t>8</a:t>
            </a:fld>
            <a:endParaRPr lang="nl-NL" dirty="0"/>
          </a:p>
        </p:txBody>
      </p:sp>
    </p:spTree>
    <p:extLst>
      <p:ext uri="{BB962C8B-B14F-4D97-AF65-F5344CB8AC3E}">
        <p14:creationId xmlns:p14="http://schemas.microsoft.com/office/powerpoint/2010/main" xmlns="" val="4279550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Verdana Standaard" charset="0"/>
                <a:ea typeface="+mn-ea"/>
                <a:cs typeface="+mn-cs"/>
              </a:rPr>
              <a:t>The feasibility study for nature-based solutions in Slovenia indicates that constructed wetlands are an attractive option for smaller settlements (still a significant source of pollution in the Danube) because of their low costs of operation and maintenance. They can be particularly effective if run also for treated water reuse, e.g. for family orchard irrigation, in which case attention for treatment efficiency is motivated not just by compliance with standards but also because the served community needs the reused water to be safe. </a:t>
            </a:r>
            <a:endParaRPr lang="fr-BE" sz="1200" b="0" i="0" kern="1200" dirty="0" smtClean="0">
              <a:solidFill>
                <a:schemeClr val="tx1"/>
              </a:solidFill>
              <a:effectLst/>
              <a:latin typeface="Verdana Standaard" charset="0"/>
              <a:ea typeface="+mn-ea"/>
              <a:cs typeface="+mn-cs"/>
            </a:endParaRPr>
          </a:p>
          <a:p>
            <a:endParaRPr lang="fr-BE" dirty="0"/>
          </a:p>
        </p:txBody>
      </p:sp>
      <p:sp>
        <p:nvSpPr>
          <p:cNvPr id="4" name="Slide Number Placeholder 3"/>
          <p:cNvSpPr>
            <a:spLocks noGrp="1"/>
          </p:cNvSpPr>
          <p:nvPr>
            <p:ph type="sldNum" sz="quarter" idx="10"/>
          </p:nvPr>
        </p:nvSpPr>
        <p:spPr/>
        <p:txBody>
          <a:bodyPr/>
          <a:lstStyle/>
          <a:p>
            <a:fld id="{B724C359-F21C-5144-9CEB-BDBE24445460}" type="slidenum">
              <a:rPr lang="nl-NL" smtClean="0"/>
              <a:pPr/>
              <a:t>9</a:t>
            </a:fld>
            <a:endParaRPr lang="nl-NL" dirty="0"/>
          </a:p>
        </p:txBody>
      </p:sp>
    </p:spTree>
    <p:extLst>
      <p:ext uri="{BB962C8B-B14F-4D97-AF65-F5344CB8AC3E}">
        <p14:creationId xmlns:p14="http://schemas.microsoft.com/office/powerpoint/2010/main" xmlns="" val="2952332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Verdana Standaard" charset="0"/>
                <a:ea typeface="+mn-ea"/>
                <a:cs typeface="+mn-cs"/>
              </a:rPr>
              <a:t>The feasibility study for centralized wastewater treatment in Serbia explores the opportunity to couple the wastewater treatment plant with a digestion plant for sludge and agricultural, municipal and industrial waste. The coupling allows in principle to generate renewable energy sufficient to feed the wastewater treatment processes themselves, in addition to selling surplus thermal and electric energy. The corresponding incomes may help reducing the tariffs for wastewater treatment. At the same time, this solution poses significant challenges to be addressed in terms of efficiency and effectiveness of the processes, logistics related to the collection of waste, and risks related to the disposal of the </a:t>
            </a:r>
            <a:r>
              <a:rPr lang="en-GB" sz="1200" b="0" i="0" kern="1200" dirty="0" err="1" smtClean="0">
                <a:solidFill>
                  <a:schemeClr val="tx1"/>
                </a:solidFill>
                <a:effectLst/>
                <a:latin typeface="Verdana Standaard" charset="0"/>
                <a:ea typeface="+mn-ea"/>
                <a:cs typeface="+mn-cs"/>
              </a:rPr>
              <a:t>digestate</a:t>
            </a:r>
            <a:r>
              <a:rPr lang="en-GB" sz="1200" b="0" i="0" kern="1200" dirty="0" smtClean="0">
                <a:solidFill>
                  <a:schemeClr val="tx1"/>
                </a:solidFill>
                <a:effectLst/>
                <a:latin typeface="Verdana Standaard" charset="0"/>
                <a:ea typeface="+mn-ea"/>
                <a:cs typeface="+mn-cs"/>
              </a:rPr>
              <a:t>. </a:t>
            </a:r>
            <a:endParaRPr lang="fr-BE" sz="1200" b="0" i="0" kern="1200" dirty="0" smtClean="0">
              <a:solidFill>
                <a:schemeClr val="tx1"/>
              </a:solidFill>
              <a:effectLst/>
              <a:latin typeface="Verdana Standaard" charset="0"/>
              <a:ea typeface="+mn-ea"/>
              <a:cs typeface="+mn-cs"/>
            </a:endParaRPr>
          </a:p>
          <a:p>
            <a:endParaRPr lang="fr-BE" dirty="0"/>
          </a:p>
        </p:txBody>
      </p:sp>
      <p:sp>
        <p:nvSpPr>
          <p:cNvPr id="4" name="Slide Number Placeholder 3"/>
          <p:cNvSpPr>
            <a:spLocks noGrp="1"/>
          </p:cNvSpPr>
          <p:nvPr>
            <p:ph type="sldNum" sz="quarter" idx="10"/>
          </p:nvPr>
        </p:nvSpPr>
        <p:spPr/>
        <p:txBody>
          <a:bodyPr/>
          <a:lstStyle/>
          <a:p>
            <a:fld id="{B724C359-F21C-5144-9CEB-BDBE24445460}" type="slidenum">
              <a:rPr lang="nl-NL" smtClean="0"/>
              <a:pPr/>
              <a:t>11</a:t>
            </a:fld>
            <a:endParaRPr lang="nl-NL" dirty="0"/>
          </a:p>
        </p:txBody>
      </p:sp>
    </p:spTree>
    <p:extLst>
      <p:ext uri="{BB962C8B-B14F-4D97-AF65-F5344CB8AC3E}">
        <p14:creationId xmlns:p14="http://schemas.microsoft.com/office/powerpoint/2010/main" xmlns="" val="2657542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B724C359-F21C-5144-9CEB-BDBE24445460}" type="slidenum">
              <a:rPr lang="nl-NL" smtClean="0"/>
              <a:pPr/>
              <a:t>15</a:t>
            </a:fld>
            <a:endParaRPr lang="nl-NL" dirty="0"/>
          </a:p>
        </p:txBody>
      </p:sp>
    </p:spTree>
    <p:extLst>
      <p:ext uri="{BB962C8B-B14F-4D97-AF65-F5344CB8AC3E}">
        <p14:creationId xmlns:p14="http://schemas.microsoft.com/office/powerpoint/2010/main" xmlns="" val="41527162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0" name="Picture 9"/>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4064" y="8140"/>
            <a:ext cx="9135870" cy="68519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Rectangle 5"/>
          <p:cNvSpPr/>
          <p:nvPr userDrawn="1"/>
        </p:nvSpPr>
        <p:spPr bwMode="auto">
          <a:xfrm>
            <a:off x="8172400" y="2132856"/>
            <a:ext cx="864096" cy="720080"/>
          </a:xfrm>
          <a:prstGeom prst="rect">
            <a:avLst/>
          </a:prstGeom>
          <a:solidFill>
            <a:schemeClr val="bg1"/>
          </a:solidFill>
          <a:ln>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F5494"/>
              </a:solidFill>
              <a:effectLst/>
              <a:latin typeface="Verdana" pitchFamily="34" charset="0"/>
            </a:endParaRPr>
          </a:p>
        </p:txBody>
      </p:sp>
      <p:sp>
        <p:nvSpPr>
          <p:cNvPr id="3076" name="Rectangle 4"/>
          <p:cNvSpPr>
            <a:spLocks noGrp="1" noChangeArrowheads="1"/>
          </p:cNvSpPr>
          <p:nvPr>
            <p:ph type="ctrTitle"/>
          </p:nvPr>
        </p:nvSpPr>
        <p:spPr>
          <a:xfrm>
            <a:off x="4068530" y="2204864"/>
            <a:ext cx="4751942" cy="1800200"/>
          </a:xfrm>
          <a:prstGeom prst="rect">
            <a:avLst/>
          </a:prstGeom>
        </p:spPr>
        <p:txBody>
          <a:bodyPr lIns="0" tIns="0" rIns="0" bIns="0"/>
          <a:lstStyle>
            <a:lvl1pPr marL="0" algn="r">
              <a:lnSpc>
                <a:spcPct val="110000"/>
              </a:lnSpc>
              <a:defRPr sz="3000">
                <a:solidFill>
                  <a:srgbClr val="164194"/>
                </a:solidFill>
              </a:defRPr>
            </a:lvl1pPr>
          </a:lstStyle>
          <a:p>
            <a:pPr lvl="0"/>
            <a:endParaRPr lang="en-GB" altLang="en-US" noProof="0" dirty="0" smtClean="0"/>
          </a:p>
        </p:txBody>
      </p:sp>
      <p:sp>
        <p:nvSpPr>
          <p:cNvPr id="3077" name="Rectangle 5"/>
          <p:cNvSpPr>
            <a:spLocks noGrp="1" noChangeArrowheads="1"/>
          </p:cNvSpPr>
          <p:nvPr>
            <p:ph type="subTitle" idx="1"/>
          </p:nvPr>
        </p:nvSpPr>
        <p:spPr>
          <a:xfrm>
            <a:off x="4067944" y="4149080"/>
            <a:ext cx="4752547" cy="1080120"/>
          </a:xfrm>
          <a:prstGeom prst="rect">
            <a:avLst/>
          </a:prstGeom>
        </p:spPr>
        <p:txBody>
          <a:bodyPr lIns="0" tIns="0" bIns="0"/>
          <a:lstStyle>
            <a:lvl1pPr marL="0" indent="0" algn="r">
              <a:lnSpc>
                <a:spcPct val="110000"/>
              </a:lnSpc>
              <a:spcBef>
                <a:spcPts val="0"/>
              </a:spcBef>
              <a:buFontTx/>
              <a:buNone/>
              <a:defRPr sz="2400" b="1" i="0">
                <a:solidFill>
                  <a:srgbClr val="164194"/>
                </a:solidFill>
              </a:defRPr>
            </a:lvl1pPr>
          </a:lstStyle>
          <a:p>
            <a:pPr lvl="0"/>
            <a:r>
              <a:rPr lang="en-US" altLang="en-US" noProof="0" dirty="0" smtClean="0"/>
              <a:t>Click to edit Master subtitle style</a:t>
            </a:r>
            <a:endParaRPr lang="en-GB" altLang="en-US" noProof="0" dirty="0" smtClean="0"/>
          </a:p>
        </p:txBody>
      </p:sp>
      <p:sp>
        <p:nvSpPr>
          <p:cNvPr id="14" name="Title 1"/>
          <p:cNvSpPr txBox="1">
            <a:spLocks/>
          </p:cNvSpPr>
          <p:nvPr userDrawn="1"/>
        </p:nvSpPr>
        <p:spPr>
          <a:xfrm>
            <a:off x="251521" y="332656"/>
            <a:ext cx="8568630" cy="1800200"/>
          </a:xfrm>
          <a:prstGeom prst="rect">
            <a:avLst/>
          </a:prstGeom>
        </p:spPr>
        <p:txBody>
          <a:bodyPr lIns="0" tIns="46800" rIns="0"/>
          <a:lstStyle>
            <a:lvl1pPr algn="r" rtl="0" eaLnBrk="0" fontAlgn="base" hangingPunct="0">
              <a:spcBef>
                <a:spcPct val="0"/>
              </a:spcBef>
              <a:spcAft>
                <a:spcPct val="0"/>
              </a:spcAft>
              <a:defRPr sz="2800" b="1">
                <a:solidFill>
                  <a:srgbClr val="004494"/>
                </a:solidFill>
                <a:latin typeface="Verdana"/>
                <a:ea typeface="MS PGothic" pitchFamily="34" charset="-128"/>
                <a:cs typeface="ＭＳ Ｐゴシック" charset="0"/>
              </a:defRPr>
            </a:lvl1pPr>
            <a:lvl2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2pPr>
            <a:lvl3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3pPr>
            <a:lvl4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4pPr>
            <a:lvl5pPr algn="l" rtl="0" eaLnBrk="0" fontAlgn="base" hangingPunct="0">
              <a:spcBef>
                <a:spcPct val="0"/>
              </a:spcBef>
              <a:spcAft>
                <a:spcPct val="0"/>
              </a:spcAft>
              <a:defRPr sz="2800" b="1">
                <a:solidFill>
                  <a:srgbClr val="004494"/>
                </a:solidFill>
                <a:latin typeface="Verdana" charset="0"/>
                <a:ea typeface="MS PGothic" pitchFamily="34" charset="-128"/>
                <a:cs typeface="ＭＳ Ｐゴシック" charset="0"/>
              </a:defRPr>
            </a:lvl5pPr>
            <a:lvl6pPr marL="815975" algn="l" rtl="0" fontAlgn="base">
              <a:spcBef>
                <a:spcPct val="0"/>
              </a:spcBef>
              <a:spcAft>
                <a:spcPct val="0"/>
              </a:spcAft>
              <a:defRPr sz="3000" b="1">
                <a:solidFill>
                  <a:srgbClr val="0F5494"/>
                </a:solidFill>
                <a:latin typeface="Verdana" charset="0"/>
                <a:ea typeface="ＭＳ Ｐゴシック" charset="0"/>
              </a:defRPr>
            </a:lvl6pPr>
            <a:lvl7pPr marL="1273175" algn="l" rtl="0" fontAlgn="base">
              <a:spcBef>
                <a:spcPct val="0"/>
              </a:spcBef>
              <a:spcAft>
                <a:spcPct val="0"/>
              </a:spcAft>
              <a:defRPr sz="3000" b="1">
                <a:solidFill>
                  <a:srgbClr val="0F5494"/>
                </a:solidFill>
                <a:latin typeface="Verdana" charset="0"/>
                <a:ea typeface="ＭＳ Ｐゴシック" charset="0"/>
              </a:defRPr>
            </a:lvl7pPr>
            <a:lvl8pPr marL="1730375" algn="l" rtl="0" fontAlgn="base">
              <a:spcBef>
                <a:spcPct val="0"/>
              </a:spcBef>
              <a:spcAft>
                <a:spcPct val="0"/>
              </a:spcAft>
              <a:defRPr sz="3000" b="1">
                <a:solidFill>
                  <a:srgbClr val="0F5494"/>
                </a:solidFill>
                <a:latin typeface="Verdana" charset="0"/>
                <a:ea typeface="ＭＳ Ｐゴシック" charset="0"/>
              </a:defRPr>
            </a:lvl8pPr>
            <a:lvl9pPr marL="2187575" algn="l" rtl="0" fontAlgn="base">
              <a:spcBef>
                <a:spcPct val="0"/>
              </a:spcBef>
              <a:spcAft>
                <a:spcPct val="0"/>
              </a:spcAft>
              <a:defRPr sz="3000" b="1">
                <a:solidFill>
                  <a:srgbClr val="0F5494"/>
                </a:solidFill>
                <a:latin typeface="Verdana" charset="0"/>
                <a:ea typeface="ＭＳ Ｐゴシック" charset="0"/>
              </a:defRPr>
            </a:lvl9pPr>
          </a:lstStyle>
          <a:p>
            <a:pPr>
              <a:lnSpc>
                <a:spcPts val="3400"/>
              </a:lnSpc>
            </a:pPr>
            <a:r>
              <a:rPr lang="en-GB" sz="2400" kern="0" baseline="0" dirty="0" smtClean="0"/>
              <a:t>The European Commission’s</a:t>
            </a:r>
          </a:p>
          <a:p>
            <a:pPr>
              <a:lnSpc>
                <a:spcPts val="3400"/>
              </a:lnSpc>
            </a:pPr>
            <a:r>
              <a:rPr lang="en-GB" sz="2400" kern="0" baseline="0" dirty="0" smtClean="0"/>
              <a:t>science and knowledge service</a:t>
            </a:r>
          </a:p>
          <a:p>
            <a:pPr>
              <a:lnSpc>
                <a:spcPct val="200000"/>
              </a:lnSpc>
            </a:pPr>
            <a:r>
              <a:rPr lang="en-US" sz="2000" b="0" kern="0" dirty="0" smtClean="0"/>
              <a:t>Joint Research</a:t>
            </a:r>
            <a:r>
              <a:rPr lang="en-US" sz="2000" b="0" kern="0" baseline="0" dirty="0" smtClean="0"/>
              <a:t> Centre</a:t>
            </a:r>
          </a:p>
        </p:txBody>
      </p:sp>
      <p:pic>
        <p:nvPicPr>
          <p:cNvPr id="18" name="Picture 17" descr="EC-logo_JRC_horizonatal_EN-01.pn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387805" y="6021288"/>
            <a:ext cx="2648691" cy="870842"/>
          </a:xfrm>
          <a:prstGeom prst="rect">
            <a:avLst/>
          </a:prstGeom>
        </p:spPr>
      </p:pic>
      <p:sp>
        <p:nvSpPr>
          <p:cNvPr id="21" name="Content Placeholder 2"/>
          <p:cNvSpPr>
            <a:spLocks noGrp="1"/>
          </p:cNvSpPr>
          <p:nvPr>
            <p:ph idx="10"/>
          </p:nvPr>
        </p:nvSpPr>
        <p:spPr>
          <a:xfrm>
            <a:off x="4067944" y="5373216"/>
            <a:ext cx="4752547" cy="648072"/>
          </a:xfrm>
          <a:prstGeom prst="rect">
            <a:avLst/>
          </a:prstGeom>
        </p:spPr>
        <p:txBody>
          <a:bodyPr lIns="0" rIns="0" bIns="360000" anchor="b"/>
          <a:lstStyle>
            <a:lvl1pPr marL="0" indent="0" algn="r">
              <a:buClr>
                <a:srgbClr val="1E4494"/>
              </a:buClr>
              <a:buFont typeface="Arial" panose="020B0604020202020204" pitchFamily="34" charset="0"/>
              <a:buNone/>
              <a:defRPr sz="1600" b="1"/>
            </a:lvl1pPr>
            <a:lvl2pPr marL="228600" indent="-228600" algn="r">
              <a:buClr>
                <a:srgbClr val="1E4494"/>
              </a:buClr>
              <a:buFont typeface="Arial" panose="020B0604020202020204" pitchFamily="34" charset="0"/>
              <a:buChar char="•"/>
              <a:defRPr sz="1600"/>
            </a:lvl2pPr>
            <a:lvl3pPr marL="457200" indent="-228600" algn="r">
              <a:buClr>
                <a:srgbClr val="1E4494"/>
              </a:buClr>
              <a:buFont typeface="Arial" panose="020B0604020202020204" pitchFamily="34" charset="0"/>
              <a:buChar char="•"/>
              <a:defRPr/>
            </a:lvl3pPr>
            <a:lvl4pPr marL="685800" indent="-228600" algn="r">
              <a:buClr>
                <a:srgbClr val="1E4494"/>
              </a:buClr>
              <a:buFont typeface="Arial" panose="020B0604020202020204" pitchFamily="34" charset="0"/>
              <a:buChar char="•"/>
              <a:defRPr/>
            </a:lvl4pPr>
            <a:lvl5pPr marL="914400" indent="-228600" algn="r">
              <a:buClr>
                <a:srgbClr val="1E4494"/>
              </a:buClr>
              <a:buFont typeface="Arial" panose="020B0604020202020204" pitchFamily="34" charset="0"/>
              <a:buChar char="•"/>
              <a:defRPr/>
            </a:lvl5pPr>
          </a:lstStyle>
          <a:p>
            <a:pPr lvl="0"/>
            <a:r>
              <a:rPr lang="en-US" dirty="0" smtClean="0"/>
              <a:t>Click to edit Master text styles</a:t>
            </a:r>
          </a:p>
        </p:txBody>
      </p:sp>
    </p:spTree>
    <p:extLst>
      <p:ext uri="{BB962C8B-B14F-4D97-AF65-F5344CB8AC3E}">
        <p14:creationId xmlns:p14="http://schemas.microsoft.com/office/powerpoint/2010/main" xmlns="" val="4259307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8" name="Rechthoek 6"/>
          <p:cNvSpPr/>
          <p:nvPr userDrawn="1"/>
        </p:nvSpPr>
        <p:spPr>
          <a:xfrm>
            <a:off x="0" y="1566647"/>
            <a:ext cx="9144001" cy="4430116"/>
          </a:xfrm>
          <a:prstGeom prst="rect">
            <a:avLst/>
          </a:prstGeom>
          <a:solidFill>
            <a:srgbClr val="C1E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50336" rtl="0" eaLnBrk="1" latinLnBrk="0" hangingPunct="1">
              <a:defRPr sz="1871" kern="1200">
                <a:solidFill>
                  <a:schemeClr val="lt1"/>
                </a:solidFill>
                <a:latin typeface="+mn-lt"/>
                <a:ea typeface="+mn-ea"/>
                <a:cs typeface="+mn-cs"/>
              </a:defRPr>
            </a:lvl1pPr>
            <a:lvl2pPr marL="475168" algn="l" defTabSz="950336" rtl="0" eaLnBrk="1" latinLnBrk="0" hangingPunct="1">
              <a:defRPr sz="1871" kern="1200">
                <a:solidFill>
                  <a:schemeClr val="lt1"/>
                </a:solidFill>
                <a:latin typeface="+mn-lt"/>
                <a:ea typeface="+mn-ea"/>
                <a:cs typeface="+mn-cs"/>
              </a:defRPr>
            </a:lvl2pPr>
            <a:lvl3pPr marL="950336" algn="l" defTabSz="950336" rtl="0" eaLnBrk="1" latinLnBrk="0" hangingPunct="1">
              <a:defRPr sz="1871" kern="1200">
                <a:solidFill>
                  <a:schemeClr val="lt1"/>
                </a:solidFill>
                <a:latin typeface="+mn-lt"/>
                <a:ea typeface="+mn-ea"/>
                <a:cs typeface="+mn-cs"/>
              </a:defRPr>
            </a:lvl3pPr>
            <a:lvl4pPr marL="1425504" algn="l" defTabSz="950336" rtl="0" eaLnBrk="1" latinLnBrk="0" hangingPunct="1">
              <a:defRPr sz="1871" kern="1200">
                <a:solidFill>
                  <a:schemeClr val="lt1"/>
                </a:solidFill>
                <a:latin typeface="+mn-lt"/>
                <a:ea typeface="+mn-ea"/>
                <a:cs typeface="+mn-cs"/>
              </a:defRPr>
            </a:lvl4pPr>
            <a:lvl5pPr marL="1900672" algn="l" defTabSz="950336" rtl="0" eaLnBrk="1" latinLnBrk="0" hangingPunct="1">
              <a:defRPr sz="1871" kern="1200">
                <a:solidFill>
                  <a:schemeClr val="lt1"/>
                </a:solidFill>
                <a:latin typeface="+mn-lt"/>
                <a:ea typeface="+mn-ea"/>
                <a:cs typeface="+mn-cs"/>
              </a:defRPr>
            </a:lvl5pPr>
            <a:lvl6pPr marL="2375840" algn="l" defTabSz="950336" rtl="0" eaLnBrk="1" latinLnBrk="0" hangingPunct="1">
              <a:defRPr sz="1871" kern="1200">
                <a:solidFill>
                  <a:schemeClr val="lt1"/>
                </a:solidFill>
                <a:latin typeface="+mn-lt"/>
                <a:ea typeface="+mn-ea"/>
                <a:cs typeface="+mn-cs"/>
              </a:defRPr>
            </a:lvl6pPr>
            <a:lvl7pPr marL="2851008" algn="l" defTabSz="950336" rtl="0" eaLnBrk="1" latinLnBrk="0" hangingPunct="1">
              <a:defRPr sz="1871" kern="1200">
                <a:solidFill>
                  <a:schemeClr val="lt1"/>
                </a:solidFill>
                <a:latin typeface="+mn-lt"/>
                <a:ea typeface="+mn-ea"/>
                <a:cs typeface="+mn-cs"/>
              </a:defRPr>
            </a:lvl7pPr>
            <a:lvl8pPr marL="3326176" algn="l" defTabSz="950336" rtl="0" eaLnBrk="1" latinLnBrk="0" hangingPunct="1">
              <a:defRPr sz="1871" kern="1200">
                <a:solidFill>
                  <a:schemeClr val="lt1"/>
                </a:solidFill>
                <a:latin typeface="+mn-lt"/>
                <a:ea typeface="+mn-ea"/>
                <a:cs typeface="+mn-cs"/>
              </a:defRPr>
            </a:lvl8pPr>
            <a:lvl9pPr marL="3801344" algn="l" defTabSz="950336" rtl="0" eaLnBrk="1" latinLnBrk="0" hangingPunct="1">
              <a:defRPr sz="1871" kern="1200">
                <a:solidFill>
                  <a:schemeClr val="lt1"/>
                </a:solidFill>
                <a:latin typeface="+mn-lt"/>
                <a:ea typeface="+mn-ea"/>
                <a:cs typeface="+mn-cs"/>
              </a:defRPr>
            </a:lvl9pPr>
          </a:lstStyle>
          <a:p>
            <a:pPr algn="ctr"/>
            <a:endParaRPr lang="nl-NL" sz="1403"/>
          </a:p>
        </p:txBody>
      </p:sp>
      <p:sp>
        <p:nvSpPr>
          <p:cNvPr id="3" name="Rechthoek 7"/>
          <p:cNvSpPr/>
          <p:nvPr userDrawn="1"/>
        </p:nvSpPr>
        <p:spPr>
          <a:xfrm>
            <a:off x="0" y="0"/>
            <a:ext cx="9144000" cy="1439056"/>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b="0" i="0" dirty="0">
              <a:solidFill>
                <a:schemeClr val="accent1">
                  <a:lumMod val="50000"/>
                </a:schemeClr>
              </a:solidFill>
              <a:latin typeface="Verdana Standaard" charset="0"/>
            </a:endParaRPr>
          </a:p>
        </p:txBody>
      </p:sp>
      <p:sp>
        <p:nvSpPr>
          <p:cNvPr id="5" name="Tijdelijke aanduiding voor tekst 17"/>
          <p:cNvSpPr>
            <a:spLocks noGrp="1"/>
          </p:cNvSpPr>
          <p:nvPr>
            <p:ph type="body" sz="quarter" idx="11" hasCustomPrompt="1"/>
          </p:nvPr>
        </p:nvSpPr>
        <p:spPr>
          <a:xfrm>
            <a:off x="704850" y="445746"/>
            <a:ext cx="8172450" cy="993310"/>
          </a:xfrm>
          <a:prstGeom prst="rect">
            <a:avLst/>
          </a:prstGeom>
        </p:spPr>
        <p:txBody>
          <a:bodyPr/>
          <a:lstStyle>
            <a:lvl1pPr marL="0" indent="0">
              <a:buNone/>
              <a:defRPr sz="2700" b="0">
                <a:solidFill>
                  <a:schemeClr val="bg1"/>
                </a:solidFill>
                <a:latin typeface="Verdana"/>
                <a:cs typeface="Verdana"/>
              </a:defRPr>
            </a:lvl1pPr>
            <a:lvl2pPr>
              <a:defRPr sz="2700" b="1">
                <a:solidFill>
                  <a:schemeClr val="bg1"/>
                </a:solidFill>
              </a:defRPr>
            </a:lvl2pPr>
            <a:lvl3pPr>
              <a:defRPr sz="2700" b="1">
                <a:solidFill>
                  <a:schemeClr val="bg1"/>
                </a:solidFill>
              </a:defRPr>
            </a:lvl3pPr>
            <a:lvl4pPr>
              <a:defRPr sz="2700" b="1">
                <a:solidFill>
                  <a:schemeClr val="bg1"/>
                </a:solidFill>
              </a:defRPr>
            </a:lvl4pPr>
            <a:lvl5pPr>
              <a:defRPr sz="2700" b="1">
                <a:solidFill>
                  <a:schemeClr val="bg1"/>
                </a:solidFill>
              </a:defRPr>
            </a:lvl5pPr>
          </a:lstStyle>
          <a:p>
            <a:pPr lvl="0"/>
            <a:r>
              <a:rPr lang="nl-NL" dirty="0" err="1" smtClean="0"/>
              <a:t>Heading</a:t>
            </a:r>
            <a:endParaRPr lang="nl-NL" dirty="0" smtClean="0"/>
          </a:p>
        </p:txBody>
      </p:sp>
      <p:sp>
        <p:nvSpPr>
          <p:cNvPr id="7" name="Text Placeholder 6"/>
          <p:cNvSpPr>
            <a:spLocks noGrp="1"/>
          </p:cNvSpPr>
          <p:nvPr>
            <p:ph type="body" sz="quarter" idx="12"/>
          </p:nvPr>
        </p:nvSpPr>
        <p:spPr>
          <a:xfrm>
            <a:off x="704850" y="1765300"/>
            <a:ext cx="8172450" cy="3614738"/>
          </a:xfrm>
          <a:prstGeom prst="rect">
            <a:avLst/>
          </a:prstGeom>
        </p:spPr>
        <p:txBody>
          <a:bodyPr/>
          <a:lstStyle>
            <a:lvl1pPr>
              <a:defRPr lang="en-US" sz="2100" b="0" i="0" kern="1200" dirty="0" smtClean="0">
                <a:solidFill>
                  <a:srgbClr val="093B37"/>
                </a:solidFill>
                <a:latin typeface="Verdana"/>
                <a:ea typeface="+mn-ea"/>
                <a:cs typeface="Verdana"/>
              </a:defRPr>
            </a:lvl1pPr>
            <a:lvl2pPr>
              <a:defRPr lang="en-US" sz="2100" b="0" i="0" kern="1200" dirty="0" smtClean="0">
                <a:solidFill>
                  <a:srgbClr val="093B37"/>
                </a:solidFill>
                <a:latin typeface="Verdana"/>
                <a:ea typeface="+mn-ea"/>
                <a:cs typeface="Verdana"/>
              </a:defRPr>
            </a:lvl2pPr>
            <a:lvl3pPr>
              <a:defRPr lang="en-US" sz="2100" b="0" i="0" kern="1200" dirty="0" smtClean="0">
                <a:solidFill>
                  <a:srgbClr val="093B37"/>
                </a:solidFill>
                <a:latin typeface="Verdana"/>
                <a:ea typeface="+mn-ea"/>
                <a:cs typeface="Verdana"/>
              </a:defRPr>
            </a:lvl3pPr>
            <a:lvl4pPr>
              <a:defRPr lang="en-US" sz="2100" b="0" i="0" kern="1200" dirty="0" smtClean="0">
                <a:solidFill>
                  <a:srgbClr val="093B37"/>
                </a:solidFill>
                <a:latin typeface="Verdana"/>
                <a:ea typeface="+mn-ea"/>
                <a:cs typeface="Verdana"/>
              </a:defRPr>
            </a:lvl4pPr>
            <a:lvl5pPr>
              <a:defRPr lang="en-GB" sz="2100" b="0" i="0" kern="1200" dirty="0">
                <a:solidFill>
                  <a:srgbClr val="093B37"/>
                </a:solidFill>
                <a:latin typeface="Verdana"/>
                <a:ea typeface="+mn-e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xmlns="" val="13244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ingle image slide">
    <p:spTree>
      <p:nvGrpSpPr>
        <p:cNvPr id="1" name=""/>
        <p:cNvGrpSpPr/>
        <p:nvPr/>
      </p:nvGrpSpPr>
      <p:grpSpPr>
        <a:xfrm>
          <a:off x="0" y="0"/>
          <a:ext cx="0" cy="0"/>
          <a:chOff x="0" y="0"/>
          <a:chExt cx="0" cy="0"/>
        </a:xfrm>
      </p:grpSpPr>
      <p:sp>
        <p:nvSpPr>
          <p:cNvPr id="3" name="Tijdelijke aanduiding voor afbeelding 2"/>
          <p:cNvSpPr>
            <a:spLocks noGrp="1"/>
          </p:cNvSpPr>
          <p:nvPr>
            <p:ph type="pic" sz="quarter" idx="10" hasCustomPrompt="1"/>
          </p:nvPr>
        </p:nvSpPr>
        <p:spPr>
          <a:xfrm>
            <a:off x="0" y="0"/>
            <a:ext cx="9144000" cy="5989638"/>
          </a:xfrm>
          <a:prstGeom prst="rect">
            <a:avLst/>
          </a:prstGeom>
        </p:spPr>
        <p:txBody>
          <a:bodyPr anchor="ctr"/>
          <a:lstStyle>
            <a:lvl1pPr marL="0" indent="0" algn="ctr">
              <a:buNone/>
              <a:defRPr sz="1350">
                <a:latin typeface="Verdana"/>
                <a:cs typeface="Verdana"/>
              </a:defRPr>
            </a:lvl1pPr>
          </a:lstStyle>
          <a:p>
            <a:r>
              <a:rPr lang="nl-NL" dirty="0" smtClean="0"/>
              <a:t>Image</a:t>
            </a:r>
            <a:endParaRPr lang="nl-NL" dirty="0"/>
          </a:p>
        </p:txBody>
      </p:sp>
    </p:spTree>
    <p:extLst>
      <p:ext uri="{BB962C8B-B14F-4D97-AF65-F5344CB8AC3E}">
        <p14:creationId xmlns:p14="http://schemas.microsoft.com/office/powerpoint/2010/main" xmlns="" val="38178331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mage slide">
    <p:spTree>
      <p:nvGrpSpPr>
        <p:cNvPr id="1" name=""/>
        <p:cNvGrpSpPr/>
        <p:nvPr/>
      </p:nvGrpSpPr>
      <p:grpSpPr>
        <a:xfrm>
          <a:off x="0" y="0"/>
          <a:ext cx="0" cy="0"/>
          <a:chOff x="0" y="0"/>
          <a:chExt cx="0" cy="0"/>
        </a:xfrm>
      </p:grpSpPr>
      <p:sp>
        <p:nvSpPr>
          <p:cNvPr id="8" name="Rechthoek 7"/>
          <p:cNvSpPr/>
          <p:nvPr userDrawn="1"/>
        </p:nvSpPr>
        <p:spPr>
          <a:xfrm>
            <a:off x="0" y="0"/>
            <a:ext cx="9144000" cy="1439056"/>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b="0" i="0" dirty="0">
              <a:solidFill>
                <a:schemeClr val="accent1">
                  <a:lumMod val="50000"/>
                </a:schemeClr>
              </a:solidFill>
              <a:latin typeface="Verdana Standaard" charset="0"/>
            </a:endParaRPr>
          </a:p>
        </p:txBody>
      </p:sp>
      <p:sp>
        <p:nvSpPr>
          <p:cNvPr id="3" name="Tijdelijke aanduiding voor afbeelding 2"/>
          <p:cNvSpPr>
            <a:spLocks noGrp="1"/>
          </p:cNvSpPr>
          <p:nvPr>
            <p:ph type="pic" sz="quarter" idx="10" hasCustomPrompt="1"/>
          </p:nvPr>
        </p:nvSpPr>
        <p:spPr>
          <a:xfrm>
            <a:off x="0" y="1552352"/>
            <a:ext cx="9144000" cy="4437286"/>
          </a:xfrm>
          <a:prstGeom prst="rect">
            <a:avLst/>
          </a:prstGeom>
        </p:spPr>
        <p:txBody>
          <a:bodyPr anchor="ctr"/>
          <a:lstStyle>
            <a:lvl1pPr marL="0" indent="0" algn="ctr">
              <a:buNone/>
              <a:defRPr sz="1350"/>
            </a:lvl1pPr>
          </a:lstStyle>
          <a:p>
            <a:r>
              <a:rPr lang="nl-NL" dirty="0" smtClean="0"/>
              <a:t>Image</a:t>
            </a:r>
            <a:endParaRPr lang="nl-NL" dirty="0"/>
          </a:p>
        </p:txBody>
      </p:sp>
      <p:sp>
        <p:nvSpPr>
          <p:cNvPr id="14" name="Tijdelijke aanduiding voor tekst 17"/>
          <p:cNvSpPr>
            <a:spLocks noGrp="1"/>
          </p:cNvSpPr>
          <p:nvPr>
            <p:ph type="body" sz="quarter" idx="11" hasCustomPrompt="1"/>
          </p:nvPr>
        </p:nvSpPr>
        <p:spPr>
          <a:xfrm>
            <a:off x="704850" y="445746"/>
            <a:ext cx="8172450" cy="993310"/>
          </a:xfrm>
          <a:prstGeom prst="rect">
            <a:avLst/>
          </a:prstGeom>
        </p:spPr>
        <p:txBody>
          <a:bodyPr/>
          <a:lstStyle>
            <a:lvl1pPr marL="0" indent="0">
              <a:buNone/>
              <a:defRPr sz="2700" b="0">
                <a:solidFill>
                  <a:schemeClr val="bg1"/>
                </a:solidFill>
                <a:latin typeface="Verdana"/>
                <a:cs typeface="Verdana"/>
              </a:defRPr>
            </a:lvl1pPr>
            <a:lvl2pPr>
              <a:defRPr sz="2700" b="1">
                <a:solidFill>
                  <a:schemeClr val="bg1"/>
                </a:solidFill>
              </a:defRPr>
            </a:lvl2pPr>
            <a:lvl3pPr>
              <a:defRPr sz="2700" b="1">
                <a:solidFill>
                  <a:schemeClr val="bg1"/>
                </a:solidFill>
              </a:defRPr>
            </a:lvl3pPr>
            <a:lvl4pPr>
              <a:defRPr sz="2700" b="1">
                <a:solidFill>
                  <a:schemeClr val="bg1"/>
                </a:solidFill>
              </a:defRPr>
            </a:lvl4pPr>
            <a:lvl5pPr>
              <a:defRPr sz="2700" b="1">
                <a:solidFill>
                  <a:schemeClr val="bg1"/>
                </a:solidFill>
              </a:defRPr>
            </a:lvl5pPr>
          </a:lstStyle>
          <a:p>
            <a:pPr lvl="0"/>
            <a:r>
              <a:rPr lang="nl-NL" dirty="0" err="1" smtClean="0"/>
              <a:t>Heading</a:t>
            </a:r>
            <a:endParaRPr lang="nl-NL" dirty="0" smtClean="0"/>
          </a:p>
        </p:txBody>
      </p:sp>
    </p:spTree>
    <p:extLst>
      <p:ext uri="{BB962C8B-B14F-4D97-AF65-F5344CB8AC3E}">
        <p14:creationId xmlns:p14="http://schemas.microsoft.com/office/powerpoint/2010/main" xmlns="" val="402326246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s with image slide">
    <p:spTree>
      <p:nvGrpSpPr>
        <p:cNvPr id="1" name=""/>
        <p:cNvGrpSpPr/>
        <p:nvPr/>
      </p:nvGrpSpPr>
      <p:grpSpPr>
        <a:xfrm>
          <a:off x="0" y="0"/>
          <a:ext cx="0" cy="0"/>
          <a:chOff x="0" y="0"/>
          <a:chExt cx="0" cy="0"/>
        </a:xfrm>
      </p:grpSpPr>
      <p:sp>
        <p:nvSpPr>
          <p:cNvPr id="8" name="Rechthoek 2"/>
          <p:cNvSpPr/>
          <p:nvPr userDrawn="1"/>
        </p:nvSpPr>
        <p:spPr>
          <a:xfrm>
            <a:off x="0" y="0"/>
            <a:ext cx="4723209" cy="2025214"/>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b="0" i="0" dirty="0">
              <a:solidFill>
                <a:schemeClr val="accent1">
                  <a:lumMod val="50000"/>
                </a:schemeClr>
              </a:solidFill>
              <a:latin typeface="Verdana Standaard" charset="0"/>
            </a:endParaRPr>
          </a:p>
        </p:txBody>
      </p:sp>
      <p:sp>
        <p:nvSpPr>
          <p:cNvPr id="9" name="Rechthoek 8"/>
          <p:cNvSpPr/>
          <p:nvPr userDrawn="1"/>
        </p:nvSpPr>
        <p:spPr>
          <a:xfrm>
            <a:off x="0" y="2115454"/>
            <a:ext cx="4723209" cy="3874184"/>
          </a:xfrm>
          <a:prstGeom prst="rect">
            <a:avLst/>
          </a:prstGeom>
          <a:solidFill>
            <a:srgbClr val="C1E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00" b="0" i="0" dirty="0">
              <a:latin typeface="Verdana Standaard" charset="0"/>
            </a:endParaRPr>
          </a:p>
        </p:txBody>
      </p:sp>
      <p:sp>
        <p:nvSpPr>
          <p:cNvPr id="16" name="Tijdelijke aanduiding voor afbeelding 15"/>
          <p:cNvSpPr>
            <a:spLocks noGrp="1"/>
          </p:cNvSpPr>
          <p:nvPr>
            <p:ph type="pic" sz="quarter" idx="10" hasCustomPrompt="1"/>
          </p:nvPr>
        </p:nvSpPr>
        <p:spPr>
          <a:xfrm>
            <a:off x="4811548" y="0"/>
            <a:ext cx="4332452" cy="5989638"/>
          </a:xfrm>
          <a:prstGeom prst="rect">
            <a:avLst/>
          </a:prstGeom>
        </p:spPr>
        <p:txBody>
          <a:bodyPr anchor="ctr"/>
          <a:lstStyle>
            <a:lvl1pPr marL="0" indent="0" algn="ctr">
              <a:buNone/>
              <a:defRPr sz="1350">
                <a:latin typeface="Verdana"/>
                <a:cs typeface="Verdana"/>
              </a:defRPr>
            </a:lvl1pPr>
          </a:lstStyle>
          <a:p>
            <a:r>
              <a:rPr lang="nl-NL" dirty="0" smtClean="0"/>
              <a:t>Image</a:t>
            </a:r>
            <a:endParaRPr lang="nl-NL" dirty="0"/>
          </a:p>
        </p:txBody>
      </p:sp>
      <p:sp>
        <p:nvSpPr>
          <p:cNvPr id="26" name="Tijdelijke aanduiding voor tekst 25"/>
          <p:cNvSpPr>
            <a:spLocks noGrp="1"/>
          </p:cNvSpPr>
          <p:nvPr>
            <p:ph type="body" sz="quarter" idx="13" hasCustomPrompt="1"/>
          </p:nvPr>
        </p:nvSpPr>
        <p:spPr>
          <a:xfrm>
            <a:off x="547130" y="2433638"/>
            <a:ext cx="3972483" cy="3522662"/>
          </a:xfrm>
          <a:prstGeom prst="rect">
            <a:avLst/>
          </a:prstGeom>
        </p:spPr>
        <p:txBody>
          <a:bodyPr/>
          <a:lstStyle>
            <a:lvl1pPr marL="342900" indent="-342900">
              <a:buFont typeface="Arial" charset="0"/>
              <a:buChar char="•"/>
              <a:defRPr>
                <a:solidFill>
                  <a:srgbClr val="093B37"/>
                </a:solidFill>
                <a:latin typeface="Verdana"/>
                <a:cs typeface="Verdana"/>
              </a:defRPr>
            </a:lvl1pPr>
          </a:lstStyle>
          <a:p>
            <a:pPr lvl="0"/>
            <a:r>
              <a:rPr lang="nl-NL" dirty="0" err="1" smtClean="0"/>
              <a:t>Text</a:t>
            </a:r>
            <a:endParaRPr lang="nl-NL" dirty="0" smtClean="0"/>
          </a:p>
          <a:p>
            <a:pPr lvl="0"/>
            <a:r>
              <a:rPr lang="nl-NL" dirty="0" err="1" smtClean="0"/>
              <a:t>Text</a:t>
            </a:r>
            <a:endParaRPr lang="nl-NL" dirty="0"/>
          </a:p>
        </p:txBody>
      </p:sp>
      <p:sp>
        <p:nvSpPr>
          <p:cNvPr id="27" name="Tijdelijke aanduiding voor tekst 17"/>
          <p:cNvSpPr>
            <a:spLocks noGrp="1"/>
          </p:cNvSpPr>
          <p:nvPr>
            <p:ph type="body" sz="quarter" idx="14" hasCustomPrompt="1"/>
          </p:nvPr>
        </p:nvSpPr>
        <p:spPr>
          <a:xfrm>
            <a:off x="704850" y="445746"/>
            <a:ext cx="4018357" cy="1579468"/>
          </a:xfrm>
          <a:prstGeom prst="rect">
            <a:avLst/>
          </a:prstGeom>
        </p:spPr>
        <p:txBody>
          <a:bodyPr/>
          <a:lstStyle>
            <a:lvl1pPr marL="0" indent="0">
              <a:buNone/>
              <a:defRPr sz="2700" b="0">
                <a:solidFill>
                  <a:schemeClr val="bg1"/>
                </a:solidFill>
                <a:latin typeface="Verdana"/>
                <a:cs typeface="Verdana"/>
              </a:defRPr>
            </a:lvl1pPr>
            <a:lvl2pPr>
              <a:defRPr sz="2700" b="1">
                <a:solidFill>
                  <a:schemeClr val="bg1"/>
                </a:solidFill>
              </a:defRPr>
            </a:lvl2pPr>
            <a:lvl3pPr>
              <a:defRPr sz="2700" b="1">
                <a:solidFill>
                  <a:schemeClr val="bg1"/>
                </a:solidFill>
              </a:defRPr>
            </a:lvl3pPr>
            <a:lvl4pPr>
              <a:defRPr sz="2700" b="1">
                <a:solidFill>
                  <a:schemeClr val="bg1"/>
                </a:solidFill>
              </a:defRPr>
            </a:lvl4pPr>
            <a:lvl5pPr>
              <a:defRPr sz="2700" b="1">
                <a:solidFill>
                  <a:schemeClr val="bg1"/>
                </a:solidFill>
              </a:defRPr>
            </a:lvl5pPr>
          </a:lstStyle>
          <a:p>
            <a:pPr lvl="0"/>
            <a:r>
              <a:rPr lang="nl-NL" dirty="0" err="1" smtClean="0"/>
              <a:t>Heading</a:t>
            </a:r>
            <a:endParaRPr lang="nl-NL" dirty="0" smtClean="0"/>
          </a:p>
        </p:txBody>
      </p:sp>
    </p:spTree>
    <p:extLst>
      <p:ext uri="{BB962C8B-B14F-4D97-AF65-F5344CB8AC3E}">
        <p14:creationId xmlns:p14="http://schemas.microsoft.com/office/powerpoint/2010/main" xmlns="" val="39446137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466724" y="334838"/>
            <a:ext cx="8208963" cy="648072"/>
          </a:xfrm>
          <a:prstGeom prst="rect">
            <a:avLst/>
          </a:prstGeom>
        </p:spPr>
        <p:txBody>
          <a:bodyPr lIns="0" tIns="0" rIns="0" bIns="0"/>
          <a:lstStyle>
            <a:lvl1pPr>
              <a:lnSpc>
                <a:spcPct val="110000"/>
              </a:lnSpc>
              <a:defRPr sz="2800">
                <a:solidFill>
                  <a:srgbClr val="164194"/>
                </a:solidFill>
              </a:defRPr>
            </a:lvl1pPr>
          </a:lstStyle>
          <a:p>
            <a:r>
              <a:rPr lang="en-US" dirty="0" smtClean="0"/>
              <a:t>Click to edit Master title style</a:t>
            </a:r>
            <a:endParaRPr lang="en-GB" dirty="0"/>
          </a:p>
        </p:txBody>
      </p:sp>
      <p:sp>
        <p:nvSpPr>
          <p:cNvPr id="5" name="Content Placeholder 2"/>
          <p:cNvSpPr>
            <a:spLocks noGrp="1"/>
          </p:cNvSpPr>
          <p:nvPr>
            <p:ph idx="1"/>
          </p:nvPr>
        </p:nvSpPr>
        <p:spPr>
          <a:xfrm>
            <a:off x="467544" y="1053505"/>
            <a:ext cx="8208144" cy="4899620"/>
          </a:xfrm>
          <a:prstGeom prst="rect">
            <a:avLst/>
          </a:prstGeom>
        </p:spPr>
        <p:txBody>
          <a:bodyPr lIns="0" tIns="0" rIns="0" bIns="0"/>
          <a:lstStyle>
            <a:lvl1pPr marL="0" indent="0">
              <a:lnSpc>
                <a:spcPct val="110000"/>
              </a:lnSpc>
              <a:spcBef>
                <a:spcPts val="0"/>
              </a:spcBef>
              <a:buClr>
                <a:srgbClr val="33ACE3"/>
              </a:buClr>
              <a:buFont typeface="Arial"/>
              <a:buNone/>
              <a:defRPr sz="2400" b="0" i="0">
                <a:solidFill>
                  <a:srgbClr val="164194"/>
                </a:solidFill>
              </a:defRPr>
            </a:lvl1pPr>
            <a:lvl2pPr marL="342900" indent="-342900">
              <a:lnSpc>
                <a:spcPct val="110000"/>
              </a:lnSpc>
              <a:spcBef>
                <a:spcPts val="0"/>
              </a:spcBef>
              <a:buClr>
                <a:srgbClr val="33ACE3"/>
              </a:buClr>
              <a:buFont typeface="Arial"/>
              <a:buChar char="•"/>
              <a:defRPr sz="2000">
                <a:solidFill>
                  <a:srgbClr val="164194"/>
                </a:solidFill>
              </a:defRPr>
            </a:lvl2pPr>
            <a:lvl3pPr marL="0" indent="0">
              <a:lnSpc>
                <a:spcPct val="110000"/>
              </a:lnSpc>
              <a:spcBef>
                <a:spcPts val="0"/>
              </a:spcBef>
              <a:buClr>
                <a:srgbClr val="33ACE3"/>
              </a:buClr>
              <a:buFont typeface="Arial"/>
              <a:buNone/>
              <a:defRPr sz="1600">
                <a:solidFill>
                  <a:srgbClr val="164194"/>
                </a:solidFill>
              </a:defRPr>
            </a:lvl3pPr>
            <a:lvl4pPr marL="0">
              <a:spcBef>
                <a:spcPts val="0"/>
              </a:spcBef>
              <a:defRPr/>
            </a:lvl4pPr>
            <a:lvl5pPr marL="0">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167870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itle 1"/>
          <p:cNvSpPr>
            <a:spLocks noGrp="1"/>
          </p:cNvSpPr>
          <p:nvPr>
            <p:ph type="title"/>
          </p:nvPr>
        </p:nvSpPr>
        <p:spPr>
          <a:xfrm>
            <a:off x="466724" y="334838"/>
            <a:ext cx="8208963" cy="648072"/>
          </a:xfrm>
          <a:prstGeom prst="rect">
            <a:avLst/>
          </a:prstGeom>
        </p:spPr>
        <p:txBody>
          <a:bodyPr lIns="0" tIns="0" rIns="0" bIns="0"/>
          <a:lstStyle>
            <a:lvl1pPr>
              <a:lnSpc>
                <a:spcPct val="110000"/>
              </a:lnSpc>
              <a:defRPr sz="2800">
                <a:solidFill>
                  <a:srgbClr val="164194"/>
                </a:solidFill>
              </a:defRPr>
            </a:lvl1pPr>
          </a:lstStyle>
          <a:p>
            <a:r>
              <a:rPr lang="en-US" dirty="0" smtClean="0"/>
              <a:t>Click to edit Master title style</a:t>
            </a:r>
            <a:endParaRPr lang="en-GB" dirty="0"/>
          </a:p>
        </p:txBody>
      </p:sp>
      <p:sp>
        <p:nvSpPr>
          <p:cNvPr id="8" name="Content Placeholder 2"/>
          <p:cNvSpPr>
            <a:spLocks noGrp="1"/>
          </p:cNvSpPr>
          <p:nvPr>
            <p:ph idx="1"/>
          </p:nvPr>
        </p:nvSpPr>
        <p:spPr>
          <a:xfrm>
            <a:off x="467544" y="1053505"/>
            <a:ext cx="3960440" cy="4899620"/>
          </a:xfrm>
          <a:prstGeom prst="rect">
            <a:avLst/>
          </a:prstGeom>
        </p:spPr>
        <p:txBody>
          <a:bodyPr lIns="0" tIns="0" rIns="0" bIns="0"/>
          <a:lstStyle>
            <a:lvl1pPr marL="0" indent="0">
              <a:lnSpc>
                <a:spcPct val="110000"/>
              </a:lnSpc>
              <a:spcBef>
                <a:spcPts val="0"/>
              </a:spcBef>
              <a:buClr>
                <a:srgbClr val="33ACE3"/>
              </a:buClr>
              <a:buFont typeface="Arial"/>
              <a:buNone/>
              <a:defRPr sz="2400" b="0" i="0">
                <a:solidFill>
                  <a:srgbClr val="164194"/>
                </a:solidFill>
              </a:defRPr>
            </a:lvl1pPr>
            <a:lvl2pPr marL="342900" indent="-342900">
              <a:lnSpc>
                <a:spcPct val="110000"/>
              </a:lnSpc>
              <a:spcBef>
                <a:spcPts val="0"/>
              </a:spcBef>
              <a:buClr>
                <a:srgbClr val="33ACE3"/>
              </a:buClr>
              <a:buFont typeface="Arial"/>
              <a:buChar char="•"/>
              <a:defRPr sz="2000">
                <a:solidFill>
                  <a:srgbClr val="164194"/>
                </a:solidFill>
              </a:defRPr>
            </a:lvl2pPr>
            <a:lvl3pPr marL="0" indent="0">
              <a:lnSpc>
                <a:spcPct val="110000"/>
              </a:lnSpc>
              <a:spcBef>
                <a:spcPts val="0"/>
              </a:spcBef>
              <a:buClr>
                <a:srgbClr val="33ACE3"/>
              </a:buClr>
              <a:buFont typeface="Arial"/>
              <a:buNone/>
              <a:defRPr sz="1600">
                <a:solidFill>
                  <a:srgbClr val="164194"/>
                </a:solidFill>
              </a:defRPr>
            </a:lvl3pPr>
            <a:lvl4pPr marL="0">
              <a:spcBef>
                <a:spcPts val="0"/>
              </a:spcBef>
              <a:defRPr/>
            </a:lvl4pPr>
            <a:lvl5pPr marL="0">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Content Placeholder 2"/>
          <p:cNvSpPr>
            <a:spLocks noGrp="1"/>
          </p:cNvSpPr>
          <p:nvPr>
            <p:ph idx="12"/>
          </p:nvPr>
        </p:nvSpPr>
        <p:spPr>
          <a:xfrm>
            <a:off x="4715247" y="1053505"/>
            <a:ext cx="3960440" cy="4899620"/>
          </a:xfrm>
          <a:prstGeom prst="rect">
            <a:avLst/>
          </a:prstGeom>
        </p:spPr>
        <p:txBody>
          <a:bodyPr lIns="0" tIns="0" rIns="0" bIns="0"/>
          <a:lstStyle>
            <a:lvl1pPr marL="0" indent="0">
              <a:lnSpc>
                <a:spcPct val="110000"/>
              </a:lnSpc>
              <a:spcBef>
                <a:spcPts val="0"/>
              </a:spcBef>
              <a:buClr>
                <a:srgbClr val="33ACE3"/>
              </a:buClr>
              <a:buFont typeface="Arial"/>
              <a:buNone/>
              <a:defRPr sz="2400" b="0" i="0">
                <a:solidFill>
                  <a:srgbClr val="164194"/>
                </a:solidFill>
              </a:defRPr>
            </a:lvl1pPr>
            <a:lvl2pPr marL="342900" indent="-342900">
              <a:lnSpc>
                <a:spcPct val="110000"/>
              </a:lnSpc>
              <a:spcBef>
                <a:spcPts val="0"/>
              </a:spcBef>
              <a:buClr>
                <a:srgbClr val="33ACE3"/>
              </a:buClr>
              <a:buFont typeface="Arial"/>
              <a:buChar char="•"/>
              <a:defRPr sz="2000">
                <a:solidFill>
                  <a:srgbClr val="164194"/>
                </a:solidFill>
              </a:defRPr>
            </a:lvl2pPr>
            <a:lvl3pPr marL="0" indent="0">
              <a:lnSpc>
                <a:spcPct val="110000"/>
              </a:lnSpc>
              <a:spcBef>
                <a:spcPts val="0"/>
              </a:spcBef>
              <a:buClr>
                <a:srgbClr val="33ACE3"/>
              </a:buClr>
              <a:buFont typeface="Arial"/>
              <a:buNone/>
              <a:defRPr sz="1600">
                <a:solidFill>
                  <a:srgbClr val="164194"/>
                </a:solidFill>
              </a:defRPr>
            </a:lvl3pPr>
            <a:lvl4pPr marL="0">
              <a:spcBef>
                <a:spcPts val="0"/>
              </a:spcBef>
              <a:defRPr/>
            </a:lvl4pPr>
            <a:lvl5pPr marL="0">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61156680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_picture">
    <p:spTree>
      <p:nvGrpSpPr>
        <p:cNvPr id="1" name=""/>
        <p:cNvGrpSpPr/>
        <p:nvPr/>
      </p:nvGrpSpPr>
      <p:grpSpPr>
        <a:xfrm>
          <a:off x="0" y="0"/>
          <a:ext cx="0" cy="0"/>
          <a:chOff x="0" y="0"/>
          <a:chExt cx="0" cy="0"/>
        </a:xfrm>
      </p:grpSpPr>
      <p:sp>
        <p:nvSpPr>
          <p:cNvPr id="6" name="Picture Placeholder 6"/>
          <p:cNvSpPr>
            <a:spLocks noGrp="1"/>
          </p:cNvSpPr>
          <p:nvPr>
            <p:ph type="pic" sz="quarter" idx="12"/>
          </p:nvPr>
        </p:nvSpPr>
        <p:spPr>
          <a:xfrm>
            <a:off x="4860032" y="404812"/>
            <a:ext cx="4320480" cy="5544467"/>
          </a:xfrm>
          <a:prstGeom prst="rect">
            <a:avLst/>
          </a:prstGeom>
        </p:spPr>
        <p:txBody>
          <a:bodyPr/>
          <a:lstStyle/>
          <a:p>
            <a:endParaRPr lang="en-GB" dirty="0"/>
          </a:p>
        </p:txBody>
      </p:sp>
      <p:sp>
        <p:nvSpPr>
          <p:cNvPr id="11" name="Content Placeholder 2"/>
          <p:cNvSpPr>
            <a:spLocks noGrp="1"/>
          </p:cNvSpPr>
          <p:nvPr>
            <p:ph idx="13"/>
          </p:nvPr>
        </p:nvSpPr>
        <p:spPr>
          <a:xfrm>
            <a:off x="467544" y="1416669"/>
            <a:ext cx="3959994" cy="4536455"/>
          </a:xfrm>
          <a:prstGeom prst="rect">
            <a:avLst/>
          </a:prstGeom>
        </p:spPr>
        <p:txBody>
          <a:bodyPr lIns="0" tIns="0" rIns="0" bIns="0"/>
          <a:lstStyle>
            <a:lvl1pPr marL="0" indent="0">
              <a:lnSpc>
                <a:spcPct val="110000"/>
              </a:lnSpc>
              <a:spcBef>
                <a:spcPts val="0"/>
              </a:spcBef>
              <a:buClr>
                <a:srgbClr val="33ACE3"/>
              </a:buClr>
              <a:buFont typeface="Arial"/>
              <a:buNone/>
              <a:defRPr sz="2400" b="0" i="0">
                <a:solidFill>
                  <a:srgbClr val="164194"/>
                </a:solidFill>
              </a:defRPr>
            </a:lvl1pPr>
            <a:lvl2pPr marL="342900" indent="-342900">
              <a:lnSpc>
                <a:spcPct val="110000"/>
              </a:lnSpc>
              <a:spcBef>
                <a:spcPts val="0"/>
              </a:spcBef>
              <a:buClr>
                <a:srgbClr val="33ACE3"/>
              </a:buClr>
              <a:buFont typeface="Arial"/>
              <a:buChar char="•"/>
              <a:defRPr sz="2000">
                <a:solidFill>
                  <a:srgbClr val="164194"/>
                </a:solidFill>
              </a:defRPr>
            </a:lvl2pPr>
            <a:lvl3pPr marL="0" indent="0">
              <a:lnSpc>
                <a:spcPct val="110000"/>
              </a:lnSpc>
              <a:spcBef>
                <a:spcPts val="0"/>
              </a:spcBef>
              <a:buClr>
                <a:srgbClr val="33ACE3"/>
              </a:buClr>
              <a:buFont typeface="Arial"/>
              <a:buNone/>
              <a:defRPr sz="1600">
                <a:solidFill>
                  <a:srgbClr val="164194"/>
                </a:solidFill>
              </a:defRPr>
            </a:lvl3pPr>
            <a:lvl4pPr marL="0">
              <a:spcBef>
                <a:spcPts val="0"/>
              </a:spcBef>
              <a:defRPr/>
            </a:lvl4pPr>
            <a:lvl5pPr marL="0">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1"/>
          <p:cNvSpPr>
            <a:spLocks noGrp="1"/>
          </p:cNvSpPr>
          <p:nvPr>
            <p:ph type="title"/>
          </p:nvPr>
        </p:nvSpPr>
        <p:spPr>
          <a:xfrm>
            <a:off x="466725" y="334838"/>
            <a:ext cx="3961260" cy="1005930"/>
          </a:xfrm>
          <a:prstGeom prst="rect">
            <a:avLst/>
          </a:prstGeom>
        </p:spPr>
        <p:txBody>
          <a:bodyPr lIns="0" tIns="0" rIns="0" bIns="0"/>
          <a:lstStyle>
            <a:lvl1pPr>
              <a:lnSpc>
                <a:spcPct val="110000"/>
              </a:lnSpc>
              <a:defRPr sz="2800">
                <a:solidFill>
                  <a:srgbClr val="164194"/>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xmlns="" val="2868214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_text">
    <p:spTree>
      <p:nvGrpSpPr>
        <p:cNvPr id="1" name=""/>
        <p:cNvGrpSpPr/>
        <p:nvPr/>
      </p:nvGrpSpPr>
      <p:grpSpPr>
        <a:xfrm>
          <a:off x="0" y="0"/>
          <a:ext cx="0" cy="0"/>
          <a:chOff x="0" y="0"/>
          <a:chExt cx="0" cy="0"/>
        </a:xfrm>
      </p:grpSpPr>
      <p:sp>
        <p:nvSpPr>
          <p:cNvPr id="11" name="Picture Placeholder 6"/>
          <p:cNvSpPr>
            <a:spLocks noGrp="1"/>
          </p:cNvSpPr>
          <p:nvPr>
            <p:ph type="pic" sz="quarter" idx="10"/>
          </p:nvPr>
        </p:nvSpPr>
        <p:spPr>
          <a:xfrm>
            <a:off x="-17828" y="0"/>
            <a:ext cx="4229788" cy="6858000"/>
          </a:xfrm>
          <a:prstGeom prst="rect">
            <a:avLst/>
          </a:prstGeom>
        </p:spPr>
        <p:txBody>
          <a:bodyPr/>
          <a:lstStyle/>
          <a:p>
            <a:endParaRPr lang="en-GB" dirty="0"/>
          </a:p>
        </p:txBody>
      </p:sp>
      <p:sp>
        <p:nvSpPr>
          <p:cNvPr id="12" name="Content Placeholder 2"/>
          <p:cNvSpPr>
            <a:spLocks noGrp="1"/>
          </p:cNvSpPr>
          <p:nvPr>
            <p:ph idx="13"/>
          </p:nvPr>
        </p:nvSpPr>
        <p:spPr>
          <a:xfrm>
            <a:off x="4716015" y="1416669"/>
            <a:ext cx="3960000" cy="4536455"/>
          </a:xfrm>
          <a:prstGeom prst="rect">
            <a:avLst/>
          </a:prstGeom>
        </p:spPr>
        <p:txBody>
          <a:bodyPr lIns="0" tIns="0" rIns="0" bIns="0"/>
          <a:lstStyle>
            <a:lvl1pPr marL="0" indent="0">
              <a:lnSpc>
                <a:spcPct val="110000"/>
              </a:lnSpc>
              <a:spcBef>
                <a:spcPts val="0"/>
              </a:spcBef>
              <a:buClr>
                <a:srgbClr val="33ACE3"/>
              </a:buClr>
              <a:buFont typeface="Arial"/>
              <a:buNone/>
              <a:defRPr sz="2400" b="0" i="0">
                <a:solidFill>
                  <a:srgbClr val="164194"/>
                </a:solidFill>
              </a:defRPr>
            </a:lvl1pPr>
            <a:lvl2pPr marL="342900" indent="-342900">
              <a:lnSpc>
                <a:spcPct val="110000"/>
              </a:lnSpc>
              <a:spcBef>
                <a:spcPts val="0"/>
              </a:spcBef>
              <a:buClr>
                <a:srgbClr val="33ACE3"/>
              </a:buClr>
              <a:buFont typeface="Arial"/>
              <a:buChar char="•"/>
              <a:defRPr sz="2000">
                <a:solidFill>
                  <a:srgbClr val="164194"/>
                </a:solidFill>
              </a:defRPr>
            </a:lvl2pPr>
            <a:lvl3pPr marL="0" indent="0">
              <a:lnSpc>
                <a:spcPct val="110000"/>
              </a:lnSpc>
              <a:spcBef>
                <a:spcPts val="0"/>
              </a:spcBef>
              <a:buClr>
                <a:srgbClr val="33ACE3"/>
              </a:buClr>
              <a:buFont typeface="Arial"/>
              <a:buNone/>
              <a:defRPr sz="1600">
                <a:solidFill>
                  <a:srgbClr val="164194"/>
                </a:solidFill>
              </a:defRPr>
            </a:lvl3pPr>
            <a:lvl4pPr marL="0">
              <a:spcBef>
                <a:spcPts val="0"/>
              </a:spcBef>
              <a:defRPr/>
            </a:lvl4pPr>
            <a:lvl5pPr marL="0">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4" name="Title 1"/>
          <p:cNvSpPr>
            <a:spLocks noGrp="1"/>
          </p:cNvSpPr>
          <p:nvPr>
            <p:ph type="title"/>
          </p:nvPr>
        </p:nvSpPr>
        <p:spPr>
          <a:xfrm>
            <a:off x="4714755" y="334838"/>
            <a:ext cx="3961260" cy="1005930"/>
          </a:xfrm>
          <a:prstGeom prst="rect">
            <a:avLst/>
          </a:prstGeom>
        </p:spPr>
        <p:txBody>
          <a:bodyPr lIns="0" tIns="0" rIns="0" bIns="0"/>
          <a:lstStyle>
            <a:lvl1pPr>
              <a:lnSpc>
                <a:spcPct val="110000"/>
              </a:lnSpc>
              <a:defRPr sz="2800">
                <a:solidFill>
                  <a:srgbClr val="164194"/>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xmlns="" val="920610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below-pictur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7828" y="0"/>
            <a:ext cx="9161828" cy="2204864"/>
          </a:xfrm>
          <a:prstGeom prst="rect">
            <a:avLst/>
          </a:prstGeom>
        </p:spPr>
        <p:txBody>
          <a:bodyPr/>
          <a:lstStyle/>
          <a:p>
            <a:endParaRPr lang="en-GB" dirty="0"/>
          </a:p>
        </p:txBody>
      </p:sp>
      <p:sp>
        <p:nvSpPr>
          <p:cNvPr id="10" name="Content Placeholder 2"/>
          <p:cNvSpPr>
            <a:spLocks noGrp="1"/>
          </p:cNvSpPr>
          <p:nvPr>
            <p:ph idx="1"/>
          </p:nvPr>
        </p:nvSpPr>
        <p:spPr>
          <a:xfrm>
            <a:off x="467544" y="3283571"/>
            <a:ext cx="8208144" cy="2669554"/>
          </a:xfrm>
          <a:prstGeom prst="rect">
            <a:avLst/>
          </a:prstGeom>
        </p:spPr>
        <p:txBody>
          <a:bodyPr lIns="0" tIns="0" rIns="0" bIns="0"/>
          <a:lstStyle>
            <a:lvl1pPr marL="0" indent="0">
              <a:lnSpc>
                <a:spcPct val="110000"/>
              </a:lnSpc>
              <a:spcBef>
                <a:spcPts val="0"/>
              </a:spcBef>
              <a:buClr>
                <a:srgbClr val="33ACE3"/>
              </a:buClr>
              <a:buFont typeface="Arial"/>
              <a:buNone/>
              <a:defRPr sz="2400" b="0" i="0">
                <a:solidFill>
                  <a:srgbClr val="164194"/>
                </a:solidFill>
              </a:defRPr>
            </a:lvl1pPr>
            <a:lvl2pPr marL="342900" indent="-342900">
              <a:lnSpc>
                <a:spcPct val="110000"/>
              </a:lnSpc>
              <a:spcBef>
                <a:spcPts val="0"/>
              </a:spcBef>
              <a:buClr>
                <a:srgbClr val="33ACE3"/>
              </a:buClr>
              <a:buFont typeface="Arial"/>
              <a:buChar char="•"/>
              <a:defRPr sz="2000">
                <a:solidFill>
                  <a:srgbClr val="164194"/>
                </a:solidFill>
              </a:defRPr>
            </a:lvl2pPr>
            <a:lvl3pPr marL="0" indent="0">
              <a:lnSpc>
                <a:spcPct val="110000"/>
              </a:lnSpc>
              <a:spcBef>
                <a:spcPts val="0"/>
              </a:spcBef>
              <a:buClr>
                <a:srgbClr val="33ACE3"/>
              </a:buClr>
              <a:buFont typeface="Arial"/>
              <a:buNone/>
              <a:defRPr sz="1600">
                <a:solidFill>
                  <a:srgbClr val="164194"/>
                </a:solidFill>
              </a:defRPr>
            </a:lvl3pPr>
            <a:lvl4pPr marL="0">
              <a:spcBef>
                <a:spcPts val="0"/>
              </a:spcBef>
              <a:defRPr/>
            </a:lvl4pPr>
            <a:lvl5pPr marL="0">
              <a:spcBef>
                <a:spcPts val="0"/>
              </a:spcBef>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1"/>
          <p:cNvSpPr>
            <a:spLocks noGrp="1"/>
          </p:cNvSpPr>
          <p:nvPr>
            <p:ph type="title"/>
          </p:nvPr>
        </p:nvSpPr>
        <p:spPr>
          <a:xfrm>
            <a:off x="466724" y="2564904"/>
            <a:ext cx="8208963" cy="648072"/>
          </a:xfrm>
          <a:prstGeom prst="rect">
            <a:avLst/>
          </a:prstGeom>
        </p:spPr>
        <p:txBody>
          <a:bodyPr lIns="0" tIns="0" rIns="0" bIns="0"/>
          <a:lstStyle>
            <a:lvl1pPr>
              <a:lnSpc>
                <a:spcPct val="110000"/>
              </a:lnSpc>
              <a:defRPr sz="2800">
                <a:solidFill>
                  <a:srgbClr val="164194"/>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xmlns="" val="4212345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466724" y="334838"/>
            <a:ext cx="8208963" cy="648072"/>
          </a:xfrm>
          <a:prstGeom prst="rect">
            <a:avLst/>
          </a:prstGeom>
        </p:spPr>
        <p:txBody>
          <a:bodyPr lIns="0" tIns="0" rIns="0" bIns="0"/>
          <a:lstStyle>
            <a:lvl1pPr>
              <a:lnSpc>
                <a:spcPct val="110000"/>
              </a:lnSpc>
              <a:defRPr sz="2800">
                <a:solidFill>
                  <a:srgbClr val="164194"/>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xmlns="" val="968985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10135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4" name="Picture 3" descr="header-02.jpg"/>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14007" b="13625"/>
          <a:stretch/>
        </p:blipFill>
        <p:spPr>
          <a:xfrm>
            <a:off x="0" y="0"/>
            <a:ext cx="9144000" cy="2204864"/>
          </a:xfrm>
          <a:prstGeom prst="rect">
            <a:avLst/>
          </a:prstGeom>
        </p:spPr>
      </p:pic>
      <p:sp>
        <p:nvSpPr>
          <p:cNvPr id="5" name="Title 1"/>
          <p:cNvSpPr>
            <a:spLocks noGrp="1"/>
          </p:cNvSpPr>
          <p:nvPr>
            <p:ph type="title"/>
          </p:nvPr>
        </p:nvSpPr>
        <p:spPr>
          <a:xfrm>
            <a:off x="466724" y="2564904"/>
            <a:ext cx="8208963" cy="648072"/>
          </a:xfrm>
          <a:prstGeom prst="rect">
            <a:avLst/>
          </a:prstGeom>
        </p:spPr>
        <p:txBody>
          <a:bodyPr lIns="0" tIns="0" rIns="0" bIns="0"/>
          <a:lstStyle>
            <a:lvl1pPr>
              <a:lnSpc>
                <a:spcPct val="110000"/>
              </a:lnSpc>
              <a:defRPr sz="2800">
                <a:solidFill>
                  <a:srgbClr val="164194"/>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xmlns="" val="1803437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EC-logo_JRC_horizonatal_EN-01.png"/>
          <p:cNvPicPr>
            <a:picLocks noChangeAspect="1"/>
          </p:cNvPicPr>
          <p:nvPr userDrawn="1"/>
        </p:nvPicPr>
        <p:blipFill>
          <a:blip r:embed="rId15" cstate="print">
            <a:extLst>
              <a:ext uri="{28A0092B-C50C-407E-A947-70E740481C1C}">
                <a14:useLocalDpi xmlns:a14="http://schemas.microsoft.com/office/drawing/2010/main" xmlns="" val="0"/>
              </a:ext>
            </a:extLst>
          </a:blip>
          <a:stretch>
            <a:fillRect/>
          </a:stretch>
        </p:blipFill>
        <p:spPr>
          <a:xfrm>
            <a:off x="6387805" y="6021288"/>
            <a:ext cx="2648691" cy="870842"/>
          </a:xfrm>
          <a:prstGeom prst="rect">
            <a:avLst/>
          </a:prstGeom>
        </p:spPr>
      </p:pic>
      <p:sp>
        <p:nvSpPr>
          <p:cNvPr id="9" name="Slide Number Placeholder 1"/>
          <p:cNvSpPr txBox="1">
            <a:spLocks/>
          </p:cNvSpPr>
          <p:nvPr userDrawn="1"/>
        </p:nvSpPr>
        <p:spPr>
          <a:xfrm>
            <a:off x="395536" y="6309320"/>
            <a:ext cx="2133600" cy="365125"/>
          </a:xfrm>
          <a:prstGeom prst="rect">
            <a:avLst/>
          </a:prstGeom>
        </p:spPr>
        <p:txBody>
          <a:bodyPr vert="horz" lIns="91440" tIns="0" rIns="91440" bIns="0" rtlCol="0" anchor="ctr"/>
          <a:lstStyle>
            <a:defPPr>
              <a:defRPr lang="en-GB"/>
            </a:defPPr>
            <a:lvl1pPr marL="0" indent="0" algn="r" rtl="0" fontAlgn="base">
              <a:spcBef>
                <a:spcPct val="0"/>
              </a:spcBef>
              <a:spcAft>
                <a:spcPct val="0"/>
              </a:spcAft>
              <a:buClr>
                <a:srgbClr val="33ACE3"/>
              </a:buClr>
              <a:buFont typeface="Arial"/>
              <a:buNone/>
              <a:defRPr sz="1200" kern="1200">
                <a:solidFill>
                  <a:srgbClr val="1641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algn="l"/>
            <a:fld id="{416CF0FB-56F5-7340-B552-B5CF2D5EAED5}" type="slidenum">
              <a:rPr lang="en-US" smtClean="0"/>
              <a:pPr algn="l"/>
              <a:t>‹#›</a:t>
            </a:fld>
            <a:endParaRPr lang="en-US" dirty="0"/>
          </a:p>
        </p:txBody>
      </p:sp>
    </p:spTree>
  </p:cSld>
  <p:clrMap bg1="lt1" tx1="dk1" bg2="lt2" tx2="dk2" accent1="accent1" accent2="accent2" accent3="accent3" accent4="accent4" accent5="accent5" accent6="accent6" hlink="hlink" folHlink="folHlink"/>
  <p:sldLayoutIdLst>
    <p:sldLayoutId id="2147483658" r:id="rId1"/>
    <p:sldLayoutId id="2147483650" r:id="rId2"/>
    <p:sldLayoutId id="2147483652" r:id="rId3"/>
    <p:sldLayoutId id="2147483655" r:id="rId4"/>
    <p:sldLayoutId id="2147483656" r:id="rId5"/>
    <p:sldLayoutId id="2147483659" r:id="rId6"/>
    <p:sldLayoutId id="2147483654" r:id="rId7"/>
    <p:sldLayoutId id="2147483660" r:id="rId8"/>
    <p:sldLayoutId id="2147483657" r:id="rId9"/>
    <p:sldLayoutId id="2147483661" r:id="rId10"/>
    <p:sldLayoutId id="2147483662" r:id="rId11"/>
    <p:sldLayoutId id="2147483663" r:id="rId12"/>
    <p:sldLayoutId id="2147483664" r:id="rId13"/>
  </p:sldLayoutIdLst>
  <p:txStyles>
    <p:titleStyle>
      <a:lvl1pPr marL="0" algn="l" rtl="0" eaLnBrk="1" fontAlgn="base" hangingPunct="1">
        <a:spcBef>
          <a:spcPct val="0"/>
        </a:spcBef>
        <a:spcAft>
          <a:spcPct val="0"/>
        </a:spcAft>
        <a:defRPr sz="24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9.xml"/><Relationship Id="rId6" Type="http://schemas.openxmlformats.org/officeDocument/2006/relationships/image" Target="../media/image23.emf"/><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faycal.bouraoui@ec.Europa.eu"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hyperlink" Target="mailto:ad.de-roo@ec.Europa.e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3848" y="1844824"/>
            <a:ext cx="5642147" cy="1800200"/>
          </a:xfrm>
        </p:spPr>
        <p:txBody>
          <a:bodyPr/>
          <a:lstStyle/>
          <a:p>
            <a:r>
              <a:rPr lang="en-US" dirty="0" smtClean="0"/>
              <a:t>JRC Scientific support to the EUSDR</a:t>
            </a:r>
            <a:endParaRPr lang="en-US" dirty="0"/>
          </a:p>
        </p:txBody>
      </p:sp>
      <p:sp>
        <p:nvSpPr>
          <p:cNvPr id="3" name="Subtitle 2"/>
          <p:cNvSpPr>
            <a:spLocks noGrp="1"/>
          </p:cNvSpPr>
          <p:nvPr>
            <p:ph type="subTitle" idx="1"/>
          </p:nvPr>
        </p:nvSpPr>
        <p:spPr>
          <a:xfrm>
            <a:off x="3981795" y="4185084"/>
            <a:ext cx="4994680" cy="1080120"/>
          </a:xfrm>
        </p:spPr>
        <p:txBody>
          <a:bodyPr/>
          <a:lstStyle/>
          <a:p>
            <a:r>
              <a:rPr lang="en-US" dirty="0" smtClean="0"/>
              <a:t>An update</a:t>
            </a:r>
            <a:endParaRPr lang="en-US" dirty="0"/>
          </a:p>
        </p:txBody>
      </p:sp>
      <p:sp>
        <p:nvSpPr>
          <p:cNvPr id="5" name="Content Placeholder 4"/>
          <p:cNvSpPr>
            <a:spLocks noGrp="1"/>
          </p:cNvSpPr>
          <p:nvPr>
            <p:ph idx="10"/>
          </p:nvPr>
        </p:nvSpPr>
        <p:spPr>
          <a:xfrm>
            <a:off x="3563888" y="5373216"/>
            <a:ext cx="4752547" cy="648072"/>
          </a:xfrm>
        </p:spPr>
        <p:txBody>
          <a:bodyPr/>
          <a:lstStyle/>
          <a:p>
            <a:r>
              <a:rPr lang="en-US" dirty="0"/>
              <a:t>Alberto </a:t>
            </a:r>
            <a:r>
              <a:rPr lang="en-US" dirty="0" smtClean="0"/>
              <a:t>Pistocchi</a:t>
            </a:r>
            <a:endParaRPr lang="en-US" dirty="0"/>
          </a:p>
        </p:txBody>
      </p:sp>
    </p:spTree>
    <p:extLst>
      <p:ext uri="{BB962C8B-B14F-4D97-AF65-F5344CB8AC3E}">
        <p14:creationId xmlns:p14="http://schemas.microsoft.com/office/powerpoint/2010/main" xmlns="" val="3882521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smtClean="0"/>
              <a:t>SC2 – Serbia</a:t>
            </a:r>
            <a:endParaRPr lang="fr-BE"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7492" y="2042584"/>
            <a:ext cx="6667231" cy="37231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91136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SC 2 - Serbia</a:t>
            </a:r>
            <a:endParaRPr lang="fr-BE" dirty="0"/>
          </a:p>
        </p:txBody>
      </p:sp>
      <p:sp>
        <p:nvSpPr>
          <p:cNvPr id="3" name="Text Placeholder 2"/>
          <p:cNvSpPr>
            <a:spLocks noGrp="1"/>
          </p:cNvSpPr>
          <p:nvPr>
            <p:ph type="body" sz="quarter" idx="12"/>
          </p:nvPr>
        </p:nvSpPr>
        <p:spPr/>
        <p:txBody>
          <a:bodyPr/>
          <a:lstStyle/>
          <a:p>
            <a:r>
              <a:rPr lang="fr-BE" dirty="0" err="1" smtClean="0"/>
              <a:t>Relatively</a:t>
            </a:r>
            <a:r>
              <a:rPr lang="fr-BE" dirty="0" smtClean="0"/>
              <a:t> Large </a:t>
            </a:r>
            <a:r>
              <a:rPr lang="fr-BE" dirty="0" err="1" smtClean="0"/>
              <a:t>centralized</a:t>
            </a:r>
            <a:r>
              <a:rPr lang="fr-BE" dirty="0" smtClean="0"/>
              <a:t> WWTP</a:t>
            </a:r>
          </a:p>
          <a:p>
            <a:r>
              <a:rPr lang="fr-BE" dirty="0" err="1" smtClean="0"/>
              <a:t>Tariffs</a:t>
            </a:r>
            <a:r>
              <a:rPr lang="fr-BE" dirty="0" smtClean="0"/>
              <a:t> </a:t>
            </a:r>
            <a:r>
              <a:rPr lang="fr-BE" dirty="0" err="1" smtClean="0"/>
              <a:t>may</a:t>
            </a:r>
            <a:r>
              <a:rPr lang="fr-BE" dirty="0" smtClean="0"/>
              <a:t> </a:t>
            </a:r>
            <a:r>
              <a:rPr lang="fr-BE" dirty="0" err="1" smtClean="0"/>
              <a:t>be</a:t>
            </a:r>
            <a:r>
              <a:rPr lang="fr-BE" dirty="0" smtClean="0"/>
              <a:t> </a:t>
            </a:r>
            <a:r>
              <a:rPr lang="fr-BE" dirty="0" err="1" smtClean="0"/>
              <a:t>reduced</a:t>
            </a:r>
            <a:r>
              <a:rPr lang="fr-BE" dirty="0" smtClean="0"/>
              <a:t> by </a:t>
            </a:r>
            <a:r>
              <a:rPr lang="fr-BE" dirty="0" err="1" smtClean="0"/>
              <a:t>enlarging</a:t>
            </a:r>
            <a:r>
              <a:rPr lang="fr-BE" dirty="0" smtClean="0"/>
              <a:t> the « system </a:t>
            </a:r>
            <a:r>
              <a:rPr lang="fr-BE" dirty="0" err="1" smtClean="0"/>
              <a:t>boundaries</a:t>
            </a:r>
            <a:r>
              <a:rPr lang="fr-BE" dirty="0" smtClean="0"/>
              <a:t> »: </a:t>
            </a:r>
          </a:p>
          <a:p>
            <a:pPr lvl="1"/>
            <a:r>
              <a:rPr lang="fr-BE" dirty="0" err="1" smtClean="0"/>
              <a:t>treat</a:t>
            </a:r>
            <a:r>
              <a:rPr lang="fr-BE" dirty="0" smtClean="0"/>
              <a:t> </a:t>
            </a:r>
            <a:r>
              <a:rPr lang="fr-BE" dirty="0" err="1" smtClean="0"/>
              <a:t>wastewater</a:t>
            </a:r>
            <a:r>
              <a:rPr lang="fr-BE" dirty="0" smtClean="0"/>
              <a:t> </a:t>
            </a:r>
            <a:r>
              <a:rPr lang="fr-BE" dirty="0" err="1" smtClean="0"/>
              <a:t>together</a:t>
            </a:r>
            <a:r>
              <a:rPr lang="fr-BE" dirty="0" smtClean="0"/>
              <a:t> </a:t>
            </a:r>
            <a:r>
              <a:rPr lang="fr-BE" dirty="0" err="1" smtClean="0"/>
              <a:t>with</a:t>
            </a:r>
            <a:r>
              <a:rPr lang="fr-BE" dirty="0" smtClean="0"/>
              <a:t> agricultural and municipal </a:t>
            </a:r>
            <a:r>
              <a:rPr lang="fr-BE" dirty="0" err="1" smtClean="0"/>
              <a:t>waste</a:t>
            </a:r>
            <a:r>
              <a:rPr lang="fr-BE" dirty="0" smtClean="0"/>
              <a:t> digestion </a:t>
            </a:r>
            <a:r>
              <a:rPr lang="fr-BE" dirty="0" smtClean="0">
                <a:sym typeface="Wingdings" panose="05000000000000000000" pitchFamily="2" charset="2"/>
              </a:rPr>
              <a:t> </a:t>
            </a:r>
            <a:r>
              <a:rPr lang="fr-BE" dirty="0" err="1" smtClean="0">
                <a:sym typeface="Wingdings" panose="05000000000000000000" pitchFamily="2" charset="2"/>
              </a:rPr>
              <a:t>recovery</a:t>
            </a:r>
            <a:r>
              <a:rPr lang="fr-BE" dirty="0" smtClean="0">
                <a:sym typeface="Wingdings" panose="05000000000000000000" pitchFamily="2" charset="2"/>
              </a:rPr>
              <a:t> of </a:t>
            </a:r>
            <a:r>
              <a:rPr lang="fr-BE" dirty="0" err="1">
                <a:sym typeface="Wingdings" panose="05000000000000000000" pitchFamily="2" charset="2"/>
              </a:rPr>
              <a:t>energy</a:t>
            </a:r>
            <a:r>
              <a:rPr lang="fr-BE" dirty="0">
                <a:sym typeface="Wingdings" panose="05000000000000000000" pitchFamily="2" charset="2"/>
              </a:rPr>
              <a:t> </a:t>
            </a:r>
            <a:r>
              <a:rPr lang="fr-BE" dirty="0" smtClean="0">
                <a:sym typeface="Wingdings" panose="05000000000000000000" pitchFamily="2" charset="2"/>
              </a:rPr>
              <a:t>+ </a:t>
            </a:r>
            <a:r>
              <a:rPr lang="fr-BE" dirty="0" err="1" smtClean="0">
                <a:sym typeface="Wingdings" panose="05000000000000000000" pitchFamily="2" charset="2"/>
              </a:rPr>
              <a:t>fertilizers</a:t>
            </a:r>
            <a:endParaRPr lang="fr-BE" dirty="0" smtClean="0">
              <a:sym typeface="Wingdings" panose="05000000000000000000" pitchFamily="2" charset="2"/>
            </a:endParaRPr>
          </a:p>
          <a:p>
            <a:pPr lvl="1"/>
            <a:r>
              <a:rPr lang="fr-BE" dirty="0" smtClean="0">
                <a:sym typeface="Wingdings" panose="05000000000000000000" pitchFamily="2" charset="2"/>
              </a:rPr>
              <a:t>WWT </a:t>
            </a:r>
            <a:r>
              <a:rPr lang="fr-BE" dirty="0" err="1" smtClean="0">
                <a:sym typeface="Wingdings" panose="05000000000000000000" pitchFamily="2" charset="2"/>
              </a:rPr>
              <a:t>is</a:t>
            </a:r>
            <a:r>
              <a:rPr lang="fr-BE" dirty="0" smtClean="0">
                <a:sym typeface="Wingdings" panose="05000000000000000000" pitchFamily="2" charset="2"/>
              </a:rPr>
              <a:t> the pivot of a </a:t>
            </a:r>
            <a:r>
              <a:rPr lang="fr-BE" dirty="0" err="1" smtClean="0">
                <a:sym typeface="Wingdings" panose="05000000000000000000" pitchFamily="2" charset="2"/>
              </a:rPr>
              <a:t>resource</a:t>
            </a:r>
            <a:r>
              <a:rPr lang="fr-BE" dirty="0" smtClean="0">
                <a:sym typeface="Wingdings" panose="05000000000000000000" pitchFamily="2" charset="2"/>
              </a:rPr>
              <a:t>-efficient </a:t>
            </a:r>
            <a:r>
              <a:rPr lang="fr-BE" dirty="0" err="1" smtClean="0">
                <a:sym typeface="Wingdings" panose="05000000000000000000" pitchFamily="2" charset="2"/>
              </a:rPr>
              <a:t>agro-industrial</a:t>
            </a:r>
            <a:r>
              <a:rPr lang="fr-BE" dirty="0" smtClean="0">
                <a:sym typeface="Wingdings" panose="05000000000000000000" pitchFamily="2" charset="2"/>
              </a:rPr>
              <a:t> system</a:t>
            </a:r>
            <a:endParaRPr lang="fr-BE" dirty="0"/>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6685" y="2606355"/>
            <a:ext cx="6291709" cy="3161722"/>
          </a:xfrm>
          <a:prstGeom prst="rect">
            <a:avLst/>
          </a:prstGeom>
          <a:solidFill>
            <a:schemeClr val="bg1"/>
          </a:solidFill>
          <a:ln>
            <a:noFill/>
          </a:ln>
          <a:effectLst/>
          <a:extLst/>
        </p:spPr>
      </p:pic>
      <p:sp>
        <p:nvSpPr>
          <p:cNvPr id="5" name="Freeform 4"/>
          <p:cNvSpPr/>
          <p:nvPr/>
        </p:nvSpPr>
        <p:spPr>
          <a:xfrm>
            <a:off x="434130" y="2606355"/>
            <a:ext cx="3164747" cy="3265415"/>
          </a:xfrm>
          <a:custGeom>
            <a:avLst/>
            <a:gdLst>
              <a:gd name="connsiteX0" fmla="*/ 562063 w 4446166"/>
              <a:gd name="connsiteY0" fmla="*/ 0 h 4311942"/>
              <a:gd name="connsiteX1" fmla="*/ 8389 w 4446166"/>
              <a:gd name="connsiteY1" fmla="*/ 981512 h 4311942"/>
              <a:gd name="connsiteX2" fmla="*/ 0 w 4446166"/>
              <a:gd name="connsiteY2" fmla="*/ 2634144 h 4311942"/>
              <a:gd name="connsiteX3" fmla="*/ 494951 w 4446166"/>
              <a:gd name="connsiteY3" fmla="*/ 3020037 h 4311942"/>
              <a:gd name="connsiteX4" fmla="*/ 1711354 w 4446166"/>
              <a:gd name="connsiteY4" fmla="*/ 3078760 h 4311942"/>
              <a:gd name="connsiteX5" fmla="*/ 2793534 w 4446166"/>
              <a:gd name="connsiteY5" fmla="*/ 4311942 h 4311942"/>
              <a:gd name="connsiteX6" fmla="*/ 3020037 w 4446166"/>
              <a:gd name="connsiteY6" fmla="*/ 3330430 h 4311942"/>
              <a:gd name="connsiteX7" fmla="*/ 3481432 w 4446166"/>
              <a:gd name="connsiteY7" fmla="*/ 3196206 h 4311942"/>
              <a:gd name="connsiteX8" fmla="*/ 3380764 w 4446166"/>
              <a:gd name="connsiteY8" fmla="*/ 2743200 h 4311942"/>
              <a:gd name="connsiteX9" fmla="*/ 3288485 w 4446166"/>
              <a:gd name="connsiteY9" fmla="*/ 2718033 h 4311942"/>
              <a:gd name="connsiteX10" fmla="*/ 2927758 w 4446166"/>
              <a:gd name="connsiteY10" fmla="*/ 2474753 h 4311942"/>
              <a:gd name="connsiteX11" fmla="*/ 3624044 w 4446166"/>
              <a:gd name="connsiteY11" fmla="*/ 2055303 h 4311942"/>
              <a:gd name="connsiteX12" fmla="*/ 4404221 w 4446166"/>
              <a:gd name="connsiteY12" fmla="*/ 1954635 h 4311942"/>
              <a:gd name="connsiteX13" fmla="*/ 4446166 w 4446166"/>
              <a:gd name="connsiteY13" fmla="*/ 1098958 h 4311942"/>
              <a:gd name="connsiteX14" fmla="*/ 3607266 w 4446166"/>
              <a:gd name="connsiteY14" fmla="*/ 964734 h 4311942"/>
              <a:gd name="connsiteX15" fmla="*/ 3397542 w 4446166"/>
              <a:gd name="connsiteY15" fmla="*/ 335560 h 4311942"/>
              <a:gd name="connsiteX16" fmla="*/ 562063 w 4446166"/>
              <a:gd name="connsiteY16" fmla="*/ 0 h 4311942"/>
              <a:gd name="connsiteX0" fmla="*/ 562063 w 4446166"/>
              <a:gd name="connsiteY0" fmla="*/ 0 h 4353887"/>
              <a:gd name="connsiteX1" fmla="*/ 8389 w 4446166"/>
              <a:gd name="connsiteY1" fmla="*/ 981512 h 4353887"/>
              <a:gd name="connsiteX2" fmla="*/ 0 w 4446166"/>
              <a:gd name="connsiteY2" fmla="*/ 2634144 h 4353887"/>
              <a:gd name="connsiteX3" fmla="*/ 494951 w 4446166"/>
              <a:gd name="connsiteY3" fmla="*/ 3020037 h 4353887"/>
              <a:gd name="connsiteX4" fmla="*/ 268448 w 4446166"/>
              <a:gd name="connsiteY4" fmla="*/ 4353887 h 4353887"/>
              <a:gd name="connsiteX5" fmla="*/ 2793534 w 4446166"/>
              <a:gd name="connsiteY5" fmla="*/ 4311942 h 4353887"/>
              <a:gd name="connsiteX6" fmla="*/ 3020037 w 4446166"/>
              <a:gd name="connsiteY6" fmla="*/ 3330430 h 4353887"/>
              <a:gd name="connsiteX7" fmla="*/ 3481432 w 4446166"/>
              <a:gd name="connsiteY7" fmla="*/ 3196206 h 4353887"/>
              <a:gd name="connsiteX8" fmla="*/ 3380764 w 4446166"/>
              <a:gd name="connsiteY8" fmla="*/ 2743200 h 4353887"/>
              <a:gd name="connsiteX9" fmla="*/ 3288485 w 4446166"/>
              <a:gd name="connsiteY9" fmla="*/ 2718033 h 4353887"/>
              <a:gd name="connsiteX10" fmla="*/ 2927758 w 4446166"/>
              <a:gd name="connsiteY10" fmla="*/ 2474753 h 4353887"/>
              <a:gd name="connsiteX11" fmla="*/ 3624044 w 4446166"/>
              <a:gd name="connsiteY11" fmla="*/ 2055303 h 4353887"/>
              <a:gd name="connsiteX12" fmla="*/ 4404221 w 4446166"/>
              <a:gd name="connsiteY12" fmla="*/ 1954635 h 4353887"/>
              <a:gd name="connsiteX13" fmla="*/ 4446166 w 4446166"/>
              <a:gd name="connsiteY13" fmla="*/ 1098958 h 4353887"/>
              <a:gd name="connsiteX14" fmla="*/ 3607266 w 4446166"/>
              <a:gd name="connsiteY14" fmla="*/ 964734 h 4353887"/>
              <a:gd name="connsiteX15" fmla="*/ 3397542 w 4446166"/>
              <a:gd name="connsiteY15" fmla="*/ 335560 h 4353887"/>
              <a:gd name="connsiteX16" fmla="*/ 562063 w 4446166"/>
              <a:gd name="connsiteY16" fmla="*/ 0 h 4353887"/>
              <a:gd name="connsiteX0" fmla="*/ 562063 w 4446166"/>
              <a:gd name="connsiteY0" fmla="*/ 0 h 4353887"/>
              <a:gd name="connsiteX1" fmla="*/ 8389 w 4446166"/>
              <a:gd name="connsiteY1" fmla="*/ 981512 h 4353887"/>
              <a:gd name="connsiteX2" fmla="*/ 0 w 4446166"/>
              <a:gd name="connsiteY2" fmla="*/ 2634144 h 4353887"/>
              <a:gd name="connsiteX3" fmla="*/ 67112 w 4446166"/>
              <a:gd name="connsiteY3" fmla="*/ 3112316 h 4353887"/>
              <a:gd name="connsiteX4" fmla="*/ 268448 w 4446166"/>
              <a:gd name="connsiteY4" fmla="*/ 4353887 h 4353887"/>
              <a:gd name="connsiteX5" fmla="*/ 2793534 w 4446166"/>
              <a:gd name="connsiteY5" fmla="*/ 4311942 h 4353887"/>
              <a:gd name="connsiteX6" fmla="*/ 3020037 w 4446166"/>
              <a:gd name="connsiteY6" fmla="*/ 3330430 h 4353887"/>
              <a:gd name="connsiteX7" fmla="*/ 3481432 w 4446166"/>
              <a:gd name="connsiteY7" fmla="*/ 3196206 h 4353887"/>
              <a:gd name="connsiteX8" fmla="*/ 3380764 w 4446166"/>
              <a:gd name="connsiteY8" fmla="*/ 2743200 h 4353887"/>
              <a:gd name="connsiteX9" fmla="*/ 3288485 w 4446166"/>
              <a:gd name="connsiteY9" fmla="*/ 2718033 h 4353887"/>
              <a:gd name="connsiteX10" fmla="*/ 2927758 w 4446166"/>
              <a:gd name="connsiteY10" fmla="*/ 2474753 h 4353887"/>
              <a:gd name="connsiteX11" fmla="*/ 3624044 w 4446166"/>
              <a:gd name="connsiteY11" fmla="*/ 2055303 h 4353887"/>
              <a:gd name="connsiteX12" fmla="*/ 4404221 w 4446166"/>
              <a:gd name="connsiteY12" fmla="*/ 1954635 h 4353887"/>
              <a:gd name="connsiteX13" fmla="*/ 4446166 w 4446166"/>
              <a:gd name="connsiteY13" fmla="*/ 1098958 h 4353887"/>
              <a:gd name="connsiteX14" fmla="*/ 3607266 w 4446166"/>
              <a:gd name="connsiteY14" fmla="*/ 964734 h 4353887"/>
              <a:gd name="connsiteX15" fmla="*/ 3397542 w 4446166"/>
              <a:gd name="connsiteY15" fmla="*/ 335560 h 4353887"/>
              <a:gd name="connsiteX16" fmla="*/ 562063 w 4446166"/>
              <a:gd name="connsiteY16" fmla="*/ 0 h 4353887"/>
              <a:gd name="connsiteX0" fmla="*/ 562063 w 4446166"/>
              <a:gd name="connsiteY0" fmla="*/ 0 h 4353887"/>
              <a:gd name="connsiteX1" fmla="*/ 8389 w 4446166"/>
              <a:gd name="connsiteY1" fmla="*/ 981512 h 4353887"/>
              <a:gd name="connsiteX2" fmla="*/ 0 w 4446166"/>
              <a:gd name="connsiteY2" fmla="*/ 2634144 h 4353887"/>
              <a:gd name="connsiteX3" fmla="*/ 67112 w 4446166"/>
              <a:gd name="connsiteY3" fmla="*/ 3112316 h 4353887"/>
              <a:gd name="connsiteX4" fmla="*/ 268448 w 4446166"/>
              <a:gd name="connsiteY4" fmla="*/ 4353887 h 4353887"/>
              <a:gd name="connsiteX5" fmla="*/ 2793534 w 4446166"/>
              <a:gd name="connsiteY5" fmla="*/ 4311942 h 4353887"/>
              <a:gd name="connsiteX6" fmla="*/ 3020037 w 4446166"/>
              <a:gd name="connsiteY6" fmla="*/ 3330430 h 4353887"/>
              <a:gd name="connsiteX7" fmla="*/ 3481432 w 4446166"/>
              <a:gd name="connsiteY7" fmla="*/ 3196206 h 4353887"/>
              <a:gd name="connsiteX8" fmla="*/ 3380764 w 4446166"/>
              <a:gd name="connsiteY8" fmla="*/ 2743200 h 4353887"/>
              <a:gd name="connsiteX9" fmla="*/ 3288485 w 4446166"/>
              <a:gd name="connsiteY9" fmla="*/ 2718033 h 4353887"/>
              <a:gd name="connsiteX10" fmla="*/ 2927758 w 4446166"/>
              <a:gd name="connsiteY10" fmla="*/ 2474753 h 4353887"/>
              <a:gd name="connsiteX11" fmla="*/ 3624044 w 4446166"/>
              <a:gd name="connsiteY11" fmla="*/ 2055303 h 4353887"/>
              <a:gd name="connsiteX12" fmla="*/ 4219663 w 4446166"/>
              <a:gd name="connsiteY12" fmla="*/ 2130804 h 4353887"/>
              <a:gd name="connsiteX13" fmla="*/ 4446166 w 4446166"/>
              <a:gd name="connsiteY13" fmla="*/ 1098958 h 4353887"/>
              <a:gd name="connsiteX14" fmla="*/ 3607266 w 4446166"/>
              <a:gd name="connsiteY14" fmla="*/ 964734 h 4353887"/>
              <a:gd name="connsiteX15" fmla="*/ 3397542 w 4446166"/>
              <a:gd name="connsiteY15" fmla="*/ 335560 h 4353887"/>
              <a:gd name="connsiteX16" fmla="*/ 562063 w 4446166"/>
              <a:gd name="connsiteY16" fmla="*/ 0 h 4353887"/>
              <a:gd name="connsiteX0" fmla="*/ 562063 w 4219663"/>
              <a:gd name="connsiteY0" fmla="*/ 0 h 4353887"/>
              <a:gd name="connsiteX1" fmla="*/ 8389 w 4219663"/>
              <a:gd name="connsiteY1" fmla="*/ 981512 h 4353887"/>
              <a:gd name="connsiteX2" fmla="*/ 0 w 4219663"/>
              <a:gd name="connsiteY2" fmla="*/ 2634144 h 4353887"/>
              <a:gd name="connsiteX3" fmla="*/ 67112 w 4219663"/>
              <a:gd name="connsiteY3" fmla="*/ 3112316 h 4353887"/>
              <a:gd name="connsiteX4" fmla="*/ 268448 w 4219663"/>
              <a:gd name="connsiteY4" fmla="*/ 4353887 h 4353887"/>
              <a:gd name="connsiteX5" fmla="*/ 2793534 w 4219663"/>
              <a:gd name="connsiteY5" fmla="*/ 4311942 h 4353887"/>
              <a:gd name="connsiteX6" fmla="*/ 3020037 w 4219663"/>
              <a:gd name="connsiteY6" fmla="*/ 3330430 h 4353887"/>
              <a:gd name="connsiteX7" fmla="*/ 3481432 w 4219663"/>
              <a:gd name="connsiteY7" fmla="*/ 3196206 h 4353887"/>
              <a:gd name="connsiteX8" fmla="*/ 3380764 w 4219663"/>
              <a:gd name="connsiteY8" fmla="*/ 2743200 h 4353887"/>
              <a:gd name="connsiteX9" fmla="*/ 3288485 w 4219663"/>
              <a:gd name="connsiteY9" fmla="*/ 2718033 h 4353887"/>
              <a:gd name="connsiteX10" fmla="*/ 2927758 w 4219663"/>
              <a:gd name="connsiteY10" fmla="*/ 2474753 h 4353887"/>
              <a:gd name="connsiteX11" fmla="*/ 3624044 w 4219663"/>
              <a:gd name="connsiteY11" fmla="*/ 2055303 h 4353887"/>
              <a:gd name="connsiteX12" fmla="*/ 4219663 w 4219663"/>
              <a:gd name="connsiteY12" fmla="*/ 2130804 h 4353887"/>
              <a:gd name="connsiteX13" fmla="*/ 4219663 w 4219663"/>
              <a:gd name="connsiteY13" fmla="*/ 1115736 h 4353887"/>
              <a:gd name="connsiteX14" fmla="*/ 3607266 w 4219663"/>
              <a:gd name="connsiteY14" fmla="*/ 964734 h 4353887"/>
              <a:gd name="connsiteX15" fmla="*/ 3397542 w 4219663"/>
              <a:gd name="connsiteY15" fmla="*/ 335560 h 4353887"/>
              <a:gd name="connsiteX16" fmla="*/ 562063 w 4219663"/>
              <a:gd name="connsiteY16" fmla="*/ 0 h 435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19663" h="4353887">
                <a:moveTo>
                  <a:pt x="562063" y="0"/>
                </a:moveTo>
                <a:lnTo>
                  <a:pt x="8389" y="981512"/>
                </a:lnTo>
                <a:cubicBezTo>
                  <a:pt x="5593" y="1532389"/>
                  <a:pt x="2796" y="2083267"/>
                  <a:pt x="0" y="2634144"/>
                </a:cubicBezTo>
                <a:lnTo>
                  <a:pt x="67112" y="3112316"/>
                </a:lnTo>
                <a:lnTo>
                  <a:pt x="268448" y="4353887"/>
                </a:lnTo>
                <a:lnTo>
                  <a:pt x="2793534" y="4311942"/>
                </a:lnTo>
                <a:lnTo>
                  <a:pt x="3020037" y="3330430"/>
                </a:lnTo>
                <a:lnTo>
                  <a:pt x="3481432" y="3196206"/>
                </a:lnTo>
                <a:lnTo>
                  <a:pt x="3380764" y="2743200"/>
                </a:lnTo>
                <a:cubicBezTo>
                  <a:pt x="3299159" y="2725066"/>
                  <a:pt x="3328322" y="2737952"/>
                  <a:pt x="3288485" y="2718033"/>
                </a:cubicBezTo>
                <a:lnTo>
                  <a:pt x="2927758" y="2474753"/>
                </a:lnTo>
                <a:lnTo>
                  <a:pt x="3624044" y="2055303"/>
                </a:lnTo>
                <a:lnTo>
                  <a:pt x="4219663" y="2130804"/>
                </a:lnTo>
                <a:lnTo>
                  <a:pt x="4219663" y="1115736"/>
                </a:lnTo>
                <a:lnTo>
                  <a:pt x="3607266" y="964734"/>
                </a:lnTo>
                <a:lnTo>
                  <a:pt x="3397542" y="335560"/>
                </a:lnTo>
                <a:lnTo>
                  <a:pt x="562063" y="0"/>
                </a:lnTo>
                <a:close/>
              </a:path>
            </a:pathLst>
          </a:cu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900"/>
          </a:p>
        </p:txBody>
      </p:sp>
      <p:sp>
        <p:nvSpPr>
          <p:cNvPr id="6" name="Rectangle 5"/>
          <p:cNvSpPr/>
          <p:nvPr/>
        </p:nvSpPr>
        <p:spPr>
          <a:xfrm>
            <a:off x="3287635" y="4804124"/>
            <a:ext cx="1154336" cy="307392"/>
          </a:xfrm>
          <a:prstGeom prst="rect">
            <a:avLst/>
          </a:prstGeom>
          <a:noFill/>
          <a:ln w="571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BE" sz="900"/>
          </a:p>
        </p:txBody>
      </p:sp>
      <p:sp>
        <p:nvSpPr>
          <p:cNvPr id="8" name="Rectangle 7"/>
          <p:cNvSpPr/>
          <p:nvPr/>
        </p:nvSpPr>
        <p:spPr>
          <a:xfrm>
            <a:off x="2788893" y="5185805"/>
            <a:ext cx="653293" cy="263205"/>
          </a:xfrm>
          <a:prstGeom prst="rect">
            <a:avLst/>
          </a:prstGeom>
          <a:noFill/>
          <a:ln w="57150">
            <a:solidFill>
              <a:srgbClr val="00B0F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BE" sz="900"/>
          </a:p>
        </p:txBody>
      </p:sp>
      <p:sp>
        <p:nvSpPr>
          <p:cNvPr id="9" name="Rectangle 8"/>
          <p:cNvSpPr/>
          <p:nvPr/>
        </p:nvSpPr>
        <p:spPr>
          <a:xfrm>
            <a:off x="4916552" y="4256363"/>
            <a:ext cx="653293" cy="263205"/>
          </a:xfrm>
          <a:prstGeom prst="rect">
            <a:avLst/>
          </a:prstGeom>
          <a:noFill/>
          <a:ln w="57150">
            <a:solidFill>
              <a:srgbClr val="00B0F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BE" sz="900"/>
          </a:p>
        </p:txBody>
      </p:sp>
      <p:sp>
        <p:nvSpPr>
          <p:cNvPr id="10" name="Rectangle 9"/>
          <p:cNvSpPr/>
          <p:nvPr/>
        </p:nvSpPr>
        <p:spPr>
          <a:xfrm>
            <a:off x="3334624" y="3257809"/>
            <a:ext cx="2279418" cy="1442622"/>
          </a:xfrm>
          <a:prstGeom prst="rect">
            <a:avLst/>
          </a:prstGeom>
          <a:noFill/>
          <a:ln w="5715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BE" sz="900"/>
          </a:p>
        </p:txBody>
      </p:sp>
      <p:sp>
        <p:nvSpPr>
          <p:cNvPr id="11" name="Rectangle 10"/>
          <p:cNvSpPr/>
          <p:nvPr/>
        </p:nvSpPr>
        <p:spPr>
          <a:xfrm>
            <a:off x="3168797" y="2970750"/>
            <a:ext cx="653293" cy="359155"/>
          </a:xfrm>
          <a:prstGeom prst="rect">
            <a:avLst/>
          </a:prstGeom>
          <a:noFill/>
          <a:ln w="57150">
            <a:solidFill>
              <a:schemeClr val="tx1">
                <a:lumMod val="75000"/>
                <a:lumOff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BE" sz="900"/>
          </a:p>
        </p:txBody>
      </p:sp>
      <p:sp>
        <p:nvSpPr>
          <p:cNvPr id="12" name="Rectangle 11"/>
          <p:cNvSpPr/>
          <p:nvPr/>
        </p:nvSpPr>
        <p:spPr>
          <a:xfrm>
            <a:off x="6221341" y="3586551"/>
            <a:ext cx="871376" cy="1064620"/>
          </a:xfrm>
          <a:prstGeom prst="rect">
            <a:avLst/>
          </a:prstGeom>
          <a:noFill/>
          <a:ln w="57150">
            <a:solidFill>
              <a:srgbClr val="00B0F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BE" sz="900"/>
          </a:p>
        </p:txBody>
      </p:sp>
      <p:sp>
        <p:nvSpPr>
          <p:cNvPr id="7" name="Rectangle 6"/>
          <p:cNvSpPr/>
          <p:nvPr/>
        </p:nvSpPr>
        <p:spPr>
          <a:xfrm>
            <a:off x="2788894" y="4387966"/>
            <a:ext cx="653293" cy="263205"/>
          </a:xfrm>
          <a:prstGeom prst="rect">
            <a:avLst/>
          </a:prstGeom>
          <a:noFill/>
          <a:ln w="57150">
            <a:solidFill>
              <a:srgbClr val="00B0F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BE" sz="900"/>
          </a:p>
        </p:txBody>
      </p:sp>
    </p:spTree>
    <p:extLst>
      <p:ext uri="{BB962C8B-B14F-4D97-AF65-F5344CB8AC3E}">
        <p14:creationId xmlns:p14="http://schemas.microsoft.com/office/powerpoint/2010/main" xmlns="" val="265839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12"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Challenges </a:t>
            </a:r>
            <a:endParaRPr lang="fr-BE" dirty="0"/>
          </a:p>
        </p:txBody>
      </p:sp>
      <p:sp>
        <p:nvSpPr>
          <p:cNvPr id="3" name="Text Placeholder 2"/>
          <p:cNvSpPr>
            <a:spLocks noGrp="1"/>
          </p:cNvSpPr>
          <p:nvPr>
            <p:ph type="body" sz="quarter" idx="12"/>
          </p:nvPr>
        </p:nvSpPr>
        <p:spPr/>
        <p:txBody>
          <a:bodyPr/>
          <a:lstStyle/>
          <a:p>
            <a:r>
              <a:rPr lang="en-US" dirty="0" smtClean="0"/>
              <a:t>Small treatment systems: issues with performance enforcement; monitoring</a:t>
            </a:r>
          </a:p>
          <a:p>
            <a:r>
              <a:rPr lang="en-US" dirty="0" smtClean="0"/>
              <a:t>Large systems: extending system boundaries introduces complexity, logistic and technical challenges</a:t>
            </a:r>
          </a:p>
          <a:p>
            <a:pPr marL="0" indent="0">
              <a:buNone/>
            </a:pPr>
            <a:endParaRPr lang="fr-BE" dirty="0"/>
          </a:p>
        </p:txBody>
      </p:sp>
    </p:spTree>
    <p:extLst>
      <p:ext uri="{BB962C8B-B14F-4D97-AF65-F5344CB8AC3E}">
        <p14:creationId xmlns:p14="http://schemas.microsoft.com/office/powerpoint/2010/main" xmlns="" val="3312144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0143" y="2534767"/>
            <a:ext cx="4453935" cy="2641997"/>
          </a:xfrm>
        </p:spPr>
        <p:txBody>
          <a:bodyPr/>
          <a:lstStyle/>
          <a:p>
            <a:r>
              <a:rPr lang="fr-BE" sz="1800" dirty="0"/>
              <a:t>Test cases in MD, UA, HR, BA, RO, BG</a:t>
            </a:r>
          </a:p>
          <a:p>
            <a:pPr lvl="1"/>
            <a:r>
              <a:rPr lang="fr-BE" sz="1500" dirty="0"/>
              <a:t>Are the solutions applicable? </a:t>
            </a:r>
          </a:p>
          <a:p>
            <a:pPr lvl="1"/>
            <a:r>
              <a:rPr lang="fr-BE" sz="1500" dirty="0" err="1"/>
              <a:t>What</a:t>
            </a:r>
            <a:r>
              <a:rPr lang="fr-BE" sz="1500" dirty="0"/>
              <a:t> are the </a:t>
            </a:r>
            <a:r>
              <a:rPr lang="fr-BE" sz="1500" dirty="0" err="1"/>
              <a:t>specific</a:t>
            </a:r>
            <a:r>
              <a:rPr lang="fr-BE" sz="1500" dirty="0"/>
              <a:t> challenges/</a:t>
            </a:r>
            <a:r>
              <a:rPr lang="fr-BE" sz="1500" dirty="0" err="1"/>
              <a:t>opportunities</a:t>
            </a:r>
            <a:r>
              <a:rPr lang="fr-BE" sz="1500" dirty="0"/>
              <a:t>?</a:t>
            </a:r>
          </a:p>
        </p:txBody>
      </p:sp>
      <p:sp>
        <p:nvSpPr>
          <p:cNvPr id="5" name="Text Placeholder 4"/>
          <p:cNvSpPr>
            <a:spLocks noGrp="1"/>
          </p:cNvSpPr>
          <p:nvPr>
            <p:ph type="body" sz="quarter" idx="14"/>
          </p:nvPr>
        </p:nvSpPr>
        <p:spPr/>
        <p:txBody>
          <a:bodyPr/>
          <a:lstStyle/>
          <a:p>
            <a:r>
              <a:rPr lang="en-US" dirty="0"/>
              <a:t>Way </a:t>
            </a:r>
            <a:r>
              <a:rPr lang="en-US" dirty="0" smtClean="0"/>
              <a:t>forward</a:t>
            </a:r>
            <a:endParaRPr lang="fr-BE" dirty="0"/>
          </a:p>
        </p:txBody>
      </p:sp>
      <p:pic>
        <p:nvPicPr>
          <p:cNvPr id="7" name="Picture 6"/>
          <p:cNvPicPr>
            <a:picLocks noChangeAspect="1"/>
          </p:cNvPicPr>
          <p:nvPr/>
        </p:nvPicPr>
        <p:blipFill>
          <a:blip r:embed="rId2"/>
          <a:stretch>
            <a:fillRect/>
          </a:stretch>
        </p:blipFill>
        <p:spPr>
          <a:xfrm>
            <a:off x="4400590" y="857250"/>
            <a:ext cx="4743410" cy="4700368"/>
          </a:xfrm>
          <a:prstGeom prst="rect">
            <a:avLst/>
          </a:prstGeom>
        </p:spPr>
      </p:pic>
    </p:spTree>
    <p:extLst>
      <p:ext uri="{BB962C8B-B14F-4D97-AF65-F5344CB8AC3E}">
        <p14:creationId xmlns:p14="http://schemas.microsoft.com/office/powerpoint/2010/main" xmlns="" val="26022455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a:t>“Pre-design” of the relevant solutions in the case study</a:t>
            </a:r>
            <a:endParaRPr lang="fr-BE" dirty="0"/>
          </a:p>
        </p:txBody>
      </p:sp>
      <p:sp>
        <p:nvSpPr>
          <p:cNvPr id="6" name="Text Placeholder 5"/>
          <p:cNvSpPr>
            <a:spLocks noGrp="1"/>
          </p:cNvSpPr>
          <p:nvPr>
            <p:ph type="body" sz="quarter" idx="12"/>
          </p:nvPr>
        </p:nvSpPr>
        <p:spPr/>
        <p:txBody>
          <a:bodyPr/>
          <a:lstStyle/>
          <a:p>
            <a:pPr lvl="1"/>
            <a:r>
              <a:rPr lang="en-US" dirty="0" smtClean="0"/>
              <a:t>total </a:t>
            </a:r>
            <a:r>
              <a:rPr lang="en-US" dirty="0"/>
              <a:t>investment and operation </a:t>
            </a:r>
            <a:r>
              <a:rPr lang="en-US" dirty="0" smtClean="0"/>
              <a:t>cost</a:t>
            </a:r>
          </a:p>
          <a:p>
            <a:pPr lvl="1"/>
            <a:r>
              <a:rPr lang="en-US" dirty="0" smtClean="0"/>
              <a:t>N, P, BOD loads/abatement</a:t>
            </a:r>
            <a:endParaRPr lang="en-US" dirty="0"/>
          </a:p>
          <a:p>
            <a:pPr lvl="1"/>
            <a:r>
              <a:rPr lang="en-US" dirty="0"/>
              <a:t>recovered </a:t>
            </a:r>
            <a:r>
              <a:rPr lang="en-US" dirty="0" smtClean="0"/>
              <a:t>flows </a:t>
            </a:r>
            <a:r>
              <a:rPr lang="en-US" dirty="0"/>
              <a:t>of energy, water and nutrients </a:t>
            </a:r>
            <a:r>
              <a:rPr lang="en-US" dirty="0" smtClean="0"/>
              <a:t>from wastewater and their market value</a:t>
            </a:r>
            <a:endParaRPr lang="en-US" dirty="0"/>
          </a:p>
          <a:p>
            <a:pPr lvl="1"/>
            <a:r>
              <a:rPr lang="en-US" dirty="0" smtClean="0"/>
              <a:t>tariffs </a:t>
            </a:r>
            <a:r>
              <a:rPr lang="en-US" dirty="0"/>
              <a:t>necessary to cover the wastewater treatment service, net of </a:t>
            </a:r>
            <a:r>
              <a:rPr lang="en-US" dirty="0" smtClean="0"/>
              <a:t>revenues</a:t>
            </a:r>
          </a:p>
          <a:p>
            <a:pPr lvl="1"/>
            <a:r>
              <a:rPr lang="en-US" dirty="0" smtClean="0"/>
              <a:t>areas </a:t>
            </a:r>
            <a:r>
              <a:rPr lang="en-US" dirty="0"/>
              <a:t>where the proposed business models could be sustainably replicated, and areas with still insufficient capacity to pay for wastewater treatment. </a:t>
            </a:r>
          </a:p>
          <a:p>
            <a:endParaRPr lang="fr-BE" dirty="0"/>
          </a:p>
        </p:txBody>
      </p:sp>
    </p:spTree>
    <p:extLst>
      <p:ext uri="{BB962C8B-B14F-4D97-AF65-F5344CB8AC3E}">
        <p14:creationId xmlns:p14="http://schemas.microsoft.com/office/powerpoint/2010/main" xmlns="" val="6614461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smtClean="0"/>
              <a:t>Reality checks</a:t>
            </a:r>
            <a:endParaRPr lang="fr-BE" dirty="0"/>
          </a:p>
        </p:txBody>
      </p:sp>
      <p:sp>
        <p:nvSpPr>
          <p:cNvPr id="6" name="Text Placeholder 5"/>
          <p:cNvSpPr>
            <a:spLocks noGrp="1"/>
          </p:cNvSpPr>
          <p:nvPr>
            <p:ph type="body" sz="quarter" idx="12"/>
          </p:nvPr>
        </p:nvSpPr>
        <p:spPr/>
        <p:txBody>
          <a:bodyPr/>
          <a:lstStyle/>
          <a:p>
            <a:r>
              <a:rPr lang="en-US" dirty="0" smtClean="0"/>
              <a:t>Identify </a:t>
            </a:r>
            <a:r>
              <a:rPr lang="en-US" dirty="0"/>
              <a:t>the relevant </a:t>
            </a:r>
            <a:r>
              <a:rPr lang="en-US" dirty="0" smtClean="0"/>
              <a:t>stakeholders/actors </a:t>
            </a:r>
          </a:p>
          <a:p>
            <a:pPr lvl="1"/>
            <a:r>
              <a:rPr lang="en-US" dirty="0" smtClean="0"/>
              <a:t>WWTP </a:t>
            </a:r>
            <a:r>
              <a:rPr lang="en-US" dirty="0"/>
              <a:t>operator, </a:t>
            </a:r>
            <a:endParaRPr lang="en-US" dirty="0" smtClean="0"/>
          </a:p>
          <a:p>
            <a:pPr lvl="1"/>
            <a:r>
              <a:rPr lang="en-US" dirty="0" smtClean="0"/>
              <a:t>local </a:t>
            </a:r>
            <a:r>
              <a:rPr lang="en-US" dirty="0"/>
              <a:t>competent authorities </a:t>
            </a:r>
            <a:endParaRPr lang="en-US" dirty="0" smtClean="0"/>
          </a:p>
          <a:p>
            <a:pPr lvl="1"/>
            <a:r>
              <a:rPr lang="en-US" dirty="0" smtClean="0"/>
              <a:t>Municipality/local community</a:t>
            </a:r>
            <a:endParaRPr lang="en-US" dirty="0"/>
          </a:p>
          <a:p>
            <a:r>
              <a:rPr lang="en-US" dirty="0" smtClean="0"/>
              <a:t>One-day </a:t>
            </a:r>
            <a:r>
              <a:rPr lang="en-US" dirty="0"/>
              <a:t>discussion </a:t>
            </a:r>
            <a:endParaRPr lang="en-US" dirty="0" smtClean="0"/>
          </a:p>
          <a:p>
            <a:pPr lvl="1"/>
            <a:r>
              <a:rPr lang="en-US" dirty="0" smtClean="0"/>
              <a:t>present </a:t>
            </a:r>
            <a:r>
              <a:rPr lang="en-US" dirty="0"/>
              <a:t>a set of wastewater solutions, </a:t>
            </a:r>
            <a:endParaRPr lang="en-US" dirty="0" smtClean="0"/>
          </a:p>
          <a:p>
            <a:pPr lvl="1"/>
            <a:r>
              <a:rPr lang="en-US" dirty="0" smtClean="0"/>
              <a:t>feedback </a:t>
            </a:r>
          </a:p>
          <a:p>
            <a:pPr lvl="2"/>
            <a:r>
              <a:rPr lang="en-US" dirty="0" smtClean="0"/>
              <a:t>what </a:t>
            </a:r>
            <a:r>
              <a:rPr lang="en-US" dirty="0"/>
              <a:t>is feasible (technically and economically), </a:t>
            </a:r>
            <a:endParaRPr lang="en-US" dirty="0" smtClean="0"/>
          </a:p>
          <a:p>
            <a:pPr lvl="2"/>
            <a:r>
              <a:rPr lang="en-US" dirty="0" smtClean="0"/>
              <a:t>possible </a:t>
            </a:r>
            <a:r>
              <a:rPr lang="en-US" dirty="0"/>
              <a:t>bottlenecks and limiting factors, difficulties and opportunities. </a:t>
            </a:r>
          </a:p>
          <a:p>
            <a:pPr lvl="1"/>
            <a:endParaRPr lang="en-US" dirty="0"/>
          </a:p>
          <a:p>
            <a:endParaRPr lang="fr-BE" dirty="0"/>
          </a:p>
        </p:txBody>
      </p:sp>
    </p:spTree>
    <p:extLst>
      <p:ext uri="{BB962C8B-B14F-4D97-AF65-F5344CB8AC3E}">
        <p14:creationId xmlns:p14="http://schemas.microsoft.com/office/powerpoint/2010/main" xmlns="" val="21863625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Solutions</a:t>
            </a:r>
            <a:endParaRPr lang="fr-BE" dirty="0"/>
          </a:p>
        </p:txBody>
      </p:sp>
      <p:graphicFrame>
        <p:nvGraphicFramePr>
          <p:cNvPr id="5" name="Table 4"/>
          <p:cNvGraphicFramePr>
            <a:graphicFrameLocks noGrp="1"/>
          </p:cNvGraphicFramePr>
          <p:nvPr>
            <p:extLst>
              <p:ext uri="{D42A27DB-BD31-4B8C-83A1-F6EECF244321}">
                <p14:modId xmlns:p14="http://schemas.microsoft.com/office/powerpoint/2010/main" xmlns="" val="457180132"/>
              </p:ext>
            </p:extLst>
          </p:nvPr>
        </p:nvGraphicFramePr>
        <p:xfrm>
          <a:off x="2717800" y="1847848"/>
          <a:ext cx="5238576" cy="3641960"/>
        </p:xfrm>
        <a:graphic>
          <a:graphicData uri="http://schemas.openxmlformats.org/drawingml/2006/table">
            <a:tbl>
              <a:tblPr firstRow="1" firstCol="1" bandRow="1">
                <a:tableStyleId>{5C22544A-7EE6-4342-B048-85BDC9FD1C3A}</a:tableStyleId>
              </a:tblPr>
              <a:tblGrid>
                <a:gridCol w="5238576"/>
              </a:tblGrid>
              <a:tr h="274320">
                <a:tc>
                  <a:txBody>
                    <a:bodyPr/>
                    <a:lstStyle/>
                    <a:p>
                      <a:pPr algn="ctr">
                        <a:spcAft>
                          <a:spcPts val="1200"/>
                        </a:spcAft>
                      </a:pPr>
                      <a:r>
                        <a:rPr lang="en-GB" sz="1800" b="0" dirty="0">
                          <a:solidFill>
                            <a:schemeClr val="tx1"/>
                          </a:solidFill>
                          <a:effectLst/>
                        </a:rPr>
                        <a:t>Large AS plant</a:t>
                      </a:r>
                      <a:endParaRPr lang="fr-BE" sz="1800" b="0" dirty="0">
                        <a:solidFill>
                          <a:schemeClr val="tx1"/>
                        </a:solidFill>
                        <a:effectLst/>
                        <a:latin typeface="Times New Roman" panose="02020603050405020304" pitchFamily="18" charset="0"/>
                        <a:ea typeface="Calibri" panose="020F0502020204030204" pitchFamily="34" charset="0"/>
                      </a:endParaRPr>
                    </a:p>
                  </a:txBody>
                  <a:tcPr marL="51435" marR="51435" marT="0" marB="0"/>
                </a:tc>
              </a:tr>
              <a:tr h="274320">
                <a:tc>
                  <a:txBody>
                    <a:bodyPr/>
                    <a:lstStyle/>
                    <a:p>
                      <a:pPr algn="ctr">
                        <a:spcAft>
                          <a:spcPts val="1200"/>
                        </a:spcAft>
                      </a:pPr>
                      <a:r>
                        <a:rPr lang="en-GB" sz="1800" b="0">
                          <a:solidFill>
                            <a:schemeClr val="tx1"/>
                          </a:solidFill>
                          <a:effectLst/>
                        </a:rPr>
                        <a:t>SBR</a:t>
                      </a:r>
                      <a:endParaRPr lang="fr-BE" sz="1800" b="0">
                        <a:solidFill>
                          <a:schemeClr val="tx1"/>
                        </a:solidFill>
                        <a:effectLst/>
                        <a:latin typeface="Times New Roman" panose="02020603050405020304" pitchFamily="18" charset="0"/>
                        <a:ea typeface="Calibri" panose="020F0502020204030204" pitchFamily="34" charset="0"/>
                      </a:endParaRPr>
                    </a:p>
                  </a:txBody>
                  <a:tcPr marL="51435" marR="51435" marT="0" marB="0"/>
                </a:tc>
              </a:tr>
              <a:tr h="274320">
                <a:tc>
                  <a:txBody>
                    <a:bodyPr/>
                    <a:lstStyle/>
                    <a:p>
                      <a:pPr algn="ctr">
                        <a:spcAft>
                          <a:spcPts val="1200"/>
                        </a:spcAft>
                      </a:pPr>
                      <a:r>
                        <a:rPr lang="en-GB" sz="1800" b="0">
                          <a:solidFill>
                            <a:schemeClr val="tx1"/>
                          </a:solidFill>
                          <a:effectLst/>
                        </a:rPr>
                        <a:t>CW</a:t>
                      </a:r>
                      <a:endParaRPr lang="fr-BE" sz="1800" b="0">
                        <a:solidFill>
                          <a:schemeClr val="tx1"/>
                        </a:solidFill>
                        <a:effectLst/>
                        <a:latin typeface="Times New Roman" panose="02020603050405020304" pitchFamily="18" charset="0"/>
                        <a:ea typeface="Calibri" panose="020F0502020204030204" pitchFamily="34" charset="0"/>
                      </a:endParaRPr>
                    </a:p>
                  </a:txBody>
                  <a:tcPr marL="51435" marR="51435" marT="0" marB="0"/>
                </a:tc>
              </a:tr>
              <a:tr h="274320">
                <a:tc>
                  <a:txBody>
                    <a:bodyPr/>
                    <a:lstStyle/>
                    <a:p>
                      <a:pPr algn="ctr">
                        <a:spcAft>
                          <a:spcPts val="1200"/>
                        </a:spcAft>
                      </a:pPr>
                      <a:r>
                        <a:rPr lang="en-GB" sz="1800" b="0">
                          <a:solidFill>
                            <a:schemeClr val="tx1"/>
                          </a:solidFill>
                          <a:effectLst/>
                        </a:rPr>
                        <a:t>“improved” CW</a:t>
                      </a:r>
                      <a:endParaRPr lang="fr-BE" sz="1800" b="0">
                        <a:solidFill>
                          <a:schemeClr val="tx1"/>
                        </a:solidFill>
                        <a:effectLst/>
                        <a:latin typeface="Times New Roman" panose="02020603050405020304" pitchFamily="18" charset="0"/>
                        <a:ea typeface="Calibri" panose="020F0502020204030204" pitchFamily="34" charset="0"/>
                      </a:endParaRPr>
                    </a:p>
                  </a:txBody>
                  <a:tcPr marL="51435" marR="51435" marT="0" marB="0"/>
                </a:tc>
              </a:tr>
              <a:tr h="274320">
                <a:tc>
                  <a:txBody>
                    <a:bodyPr/>
                    <a:lstStyle/>
                    <a:p>
                      <a:pPr algn="ctr">
                        <a:spcAft>
                          <a:spcPts val="1200"/>
                        </a:spcAft>
                      </a:pPr>
                      <a:r>
                        <a:rPr lang="en-GB" sz="1800" b="0">
                          <a:solidFill>
                            <a:schemeClr val="tx1"/>
                          </a:solidFill>
                          <a:effectLst/>
                        </a:rPr>
                        <a:t>Algae-based technologies</a:t>
                      </a:r>
                      <a:endParaRPr lang="fr-BE" sz="1800" b="0">
                        <a:solidFill>
                          <a:schemeClr val="tx1"/>
                        </a:solidFill>
                        <a:effectLst/>
                        <a:latin typeface="Times New Roman" panose="02020603050405020304" pitchFamily="18" charset="0"/>
                        <a:ea typeface="Calibri" panose="020F0502020204030204" pitchFamily="34" charset="0"/>
                      </a:endParaRPr>
                    </a:p>
                  </a:txBody>
                  <a:tcPr marL="51435" marR="51435" marT="0" marB="0"/>
                </a:tc>
              </a:tr>
              <a:tr h="274320">
                <a:tc>
                  <a:txBody>
                    <a:bodyPr/>
                    <a:lstStyle/>
                    <a:p>
                      <a:pPr algn="ctr">
                        <a:spcAft>
                          <a:spcPts val="1200"/>
                        </a:spcAft>
                      </a:pPr>
                      <a:r>
                        <a:rPr lang="en-GB" sz="1800" b="0">
                          <a:solidFill>
                            <a:schemeClr val="tx1"/>
                          </a:solidFill>
                          <a:effectLst/>
                        </a:rPr>
                        <a:t>Evaporative willow system</a:t>
                      </a:r>
                      <a:endParaRPr lang="fr-BE" sz="1800" b="0">
                        <a:solidFill>
                          <a:schemeClr val="tx1"/>
                        </a:solidFill>
                        <a:effectLst/>
                        <a:latin typeface="Times New Roman" panose="02020603050405020304" pitchFamily="18" charset="0"/>
                        <a:ea typeface="Calibri" panose="020F0502020204030204" pitchFamily="34" charset="0"/>
                      </a:endParaRPr>
                    </a:p>
                  </a:txBody>
                  <a:tcPr marL="51435" marR="51435" marT="0" marB="0"/>
                </a:tc>
              </a:tr>
              <a:tr h="274320">
                <a:tc>
                  <a:txBody>
                    <a:bodyPr/>
                    <a:lstStyle/>
                    <a:p>
                      <a:pPr algn="ctr">
                        <a:spcAft>
                          <a:spcPts val="1200"/>
                        </a:spcAft>
                      </a:pPr>
                      <a:r>
                        <a:rPr lang="en-GB" sz="1800" b="0" dirty="0">
                          <a:solidFill>
                            <a:schemeClr val="tx1"/>
                          </a:solidFill>
                          <a:effectLst/>
                        </a:rPr>
                        <a:t>Biogas from sludge</a:t>
                      </a:r>
                      <a:endParaRPr lang="fr-BE" sz="1800" b="0" dirty="0">
                        <a:solidFill>
                          <a:schemeClr val="tx1"/>
                        </a:solidFill>
                        <a:effectLst/>
                        <a:latin typeface="Times New Roman" panose="02020603050405020304" pitchFamily="18" charset="0"/>
                        <a:ea typeface="Calibri" panose="020F0502020204030204" pitchFamily="34" charset="0"/>
                      </a:endParaRPr>
                    </a:p>
                  </a:txBody>
                  <a:tcPr marL="51435" marR="51435" marT="0" marB="0"/>
                </a:tc>
              </a:tr>
              <a:tr h="274320">
                <a:tc>
                  <a:txBody>
                    <a:bodyPr/>
                    <a:lstStyle/>
                    <a:p>
                      <a:pPr algn="ctr">
                        <a:spcAft>
                          <a:spcPts val="1200"/>
                        </a:spcAft>
                      </a:pPr>
                      <a:r>
                        <a:rPr lang="en-GB" sz="1800" b="0">
                          <a:solidFill>
                            <a:schemeClr val="tx1"/>
                          </a:solidFill>
                          <a:effectLst/>
                        </a:rPr>
                        <a:t>Fertilizer from digestate</a:t>
                      </a:r>
                      <a:endParaRPr lang="fr-BE" sz="1800" b="0">
                        <a:solidFill>
                          <a:schemeClr val="tx1"/>
                        </a:solidFill>
                        <a:effectLst/>
                        <a:latin typeface="Times New Roman" panose="02020603050405020304" pitchFamily="18" charset="0"/>
                        <a:ea typeface="Calibri" panose="020F0502020204030204" pitchFamily="34" charset="0"/>
                      </a:endParaRPr>
                    </a:p>
                  </a:txBody>
                  <a:tcPr marL="51435" marR="51435" marT="0" marB="0"/>
                </a:tc>
              </a:tr>
              <a:tr h="274320">
                <a:tc>
                  <a:txBody>
                    <a:bodyPr/>
                    <a:lstStyle/>
                    <a:p>
                      <a:pPr algn="ctr">
                        <a:spcAft>
                          <a:spcPts val="1200"/>
                        </a:spcAft>
                      </a:pPr>
                      <a:r>
                        <a:rPr lang="en-GB" sz="1800" b="0">
                          <a:solidFill>
                            <a:schemeClr val="tx1"/>
                          </a:solidFill>
                          <a:effectLst/>
                        </a:rPr>
                        <a:t>Struvite</a:t>
                      </a:r>
                      <a:endParaRPr lang="fr-BE" sz="1800" b="0">
                        <a:solidFill>
                          <a:schemeClr val="tx1"/>
                        </a:solidFill>
                        <a:effectLst/>
                        <a:latin typeface="Times New Roman" panose="02020603050405020304" pitchFamily="18" charset="0"/>
                        <a:ea typeface="Calibri" panose="020F0502020204030204" pitchFamily="34" charset="0"/>
                      </a:endParaRPr>
                    </a:p>
                  </a:txBody>
                  <a:tcPr marL="51435" marR="51435" marT="0" marB="0"/>
                </a:tc>
              </a:tr>
              <a:tr h="274320">
                <a:tc>
                  <a:txBody>
                    <a:bodyPr/>
                    <a:lstStyle/>
                    <a:p>
                      <a:pPr algn="ctr">
                        <a:spcAft>
                          <a:spcPts val="1200"/>
                        </a:spcAft>
                      </a:pPr>
                      <a:r>
                        <a:rPr lang="en-GB" sz="1800" b="0" dirty="0">
                          <a:solidFill>
                            <a:schemeClr val="tx1"/>
                          </a:solidFill>
                          <a:effectLst/>
                        </a:rPr>
                        <a:t>Water reuse</a:t>
                      </a:r>
                      <a:endParaRPr lang="fr-BE" sz="1800" b="0" dirty="0">
                        <a:solidFill>
                          <a:schemeClr val="tx1"/>
                        </a:solidFill>
                        <a:effectLst/>
                        <a:latin typeface="Times New Roman" panose="02020603050405020304" pitchFamily="18" charset="0"/>
                        <a:ea typeface="Calibri" panose="020F0502020204030204" pitchFamily="34" charset="0"/>
                      </a:endParaRPr>
                    </a:p>
                  </a:txBody>
                  <a:tcPr marL="51435" marR="51435" marT="0" marB="0"/>
                </a:tc>
              </a:tr>
              <a:tr h="350120">
                <a:tc>
                  <a:txBody>
                    <a:bodyPr/>
                    <a:lstStyle/>
                    <a:p>
                      <a:pPr algn="ctr">
                        <a:spcAft>
                          <a:spcPts val="1200"/>
                        </a:spcAft>
                      </a:pPr>
                      <a:r>
                        <a:rPr lang="en-GB" sz="1800" b="0" dirty="0">
                          <a:solidFill>
                            <a:schemeClr val="tx1"/>
                          </a:solidFill>
                          <a:effectLst/>
                        </a:rPr>
                        <a:t>Biogas from sludge + organic waste</a:t>
                      </a:r>
                      <a:endParaRPr lang="fr-BE" sz="1800" b="0" dirty="0">
                        <a:solidFill>
                          <a:schemeClr val="tx1"/>
                        </a:solidFill>
                        <a:effectLst/>
                        <a:latin typeface="Times New Roman" panose="02020603050405020304" pitchFamily="18" charset="0"/>
                        <a:ea typeface="Calibri" panose="020F0502020204030204" pitchFamily="34" charset="0"/>
                      </a:endParaRPr>
                    </a:p>
                  </a:txBody>
                  <a:tcPr marL="51435" marR="51435" marT="0" marB="0"/>
                </a:tc>
              </a:tr>
              <a:tr h="274320">
                <a:tc>
                  <a:txBody>
                    <a:bodyPr/>
                    <a:lstStyle/>
                    <a:p>
                      <a:pPr algn="ctr">
                        <a:spcAft>
                          <a:spcPts val="1200"/>
                        </a:spcAft>
                      </a:pPr>
                      <a:r>
                        <a:rPr lang="en-GB" sz="1800" b="0">
                          <a:solidFill>
                            <a:schemeClr val="tx1"/>
                          </a:solidFill>
                          <a:effectLst/>
                        </a:rPr>
                        <a:t>District heating</a:t>
                      </a:r>
                      <a:endParaRPr lang="fr-BE" sz="1800" b="0">
                        <a:solidFill>
                          <a:schemeClr val="tx1"/>
                        </a:solidFill>
                        <a:effectLst/>
                        <a:latin typeface="Times New Roman" panose="02020603050405020304" pitchFamily="18" charset="0"/>
                        <a:ea typeface="Calibri" panose="020F0502020204030204" pitchFamily="34" charset="0"/>
                      </a:endParaRPr>
                    </a:p>
                  </a:txBody>
                  <a:tcPr marL="51435" marR="51435" marT="0" marB="0"/>
                </a:tc>
              </a:tr>
              <a:tr h="274320">
                <a:tc>
                  <a:txBody>
                    <a:bodyPr/>
                    <a:lstStyle/>
                    <a:p>
                      <a:pPr algn="ctr">
                        <a:spcAft>
                          <a:spcPts val="1200"/>
                        </a:spcAft>
                      </a:pPr>
                      <a:r>
                        <a:rPr lang="en-GB" sz="1800" b="0" dirty="0">
                          <a:solidFill>
                            <a:schemeClr val="tx1"/>
                          </a:solidFill>
                          <a:effectLst/>
                        </a:rPr>
                        <a:t>MBR</a:t>
                      </a:r>
                      <a:endParaRPr lang="fr-BE" sz="1800" b="0" dirty="0">
                        <a:solidFill>
                          <a:schemeClr val="tx1"/>
                        </a:solidFill>
                        <a:effectLst/>
                        <a:latin typeface="Times New Roman" panose="02020603050405020304" pitchFamily="18" charset="0"/>
                        <a:ea typeface="Calibri" panose="020F0502020204030204" pitchFamily="34" charset="0"/>
                      </a:endParaRPr>
                    </a:p>
                  </a:txBody>
                  <a:tcPr marL="51435" marR="51435" marT="0" marB="0"/>
                </a:tc>
              </a:tr>
            </a:tbl>
          </a:graphicData>
        </a:graphic>
      </p:graphicFrame>
    </p:spTree>
    <p:extLst>
      <p:ext uri="{BB962C8B-B14F-4D97-AF65-F5344CB8AC3E}">
        <p14:creationId xmlns:p14="http://schemas.microsoft.com/office/powerpoint/2010/main" xmlns="" val="38141212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Way forward</a:t>
            </a:r>
            <a:endParaRPr lang="fr-BE" dirty="0"/>
          </a:p>
        </p:txBody>
      </p:sp>
      <p:sp>
        <p:nvSpPr>
          <p:cNvPr id="10" name="Text Placeholder 9"/>
          <p:cNvSpPr>
            <a:spLocks noGrp="1"/>
          </p:cNvSpPr>
          <p:nvPr>
            <p:ph type="body" sz="quarter" idx="12"/>
          </p:nvPr>
        </p:nvSpPr>
        <p:spPr/>
        <p:txBody>
          <a:bodyPr/>
          <a:lstStyle/>
          <a:p>
            <a:r>
              <a:rPr lang="en-US" dirty="0" smtClean="0"/>
              <a:t>WWT is a necessity; can it become an opportunity? </a:t>
            </a:r>
          </a:p>
          <a:p>
            <a:pPr lvl="1"/>
            <a:r>
              <a:rPr lang="en-US" dirty="0" smtClean="0"/>
              <a:t>Properly designed small decentralized plants can be useful; issues with monitoring/responsibility can be partly addressed through aligning interests (e.g. water reuse)</a:t>
            </a:r>
          </a:p>
          <a:p>
            <a:pPr lvl="1"/>
            <a:r>
              <a:rPr lang="en-US" dirty="0" smtClean="0"/>
              <a:t>Extending the boundaries of the WWT system(e.g. energy from organic waste, nutrient recovery) may stimulate the circular economy and add value</a:t>
            </a:r>
            <a:endParaRPr lang="en-US" dirty="0"/>
          </a:p>
          <a:p>
            <a:r>
              <a:rPr lang="en-US" dirty="0" smtClean="0"/>
              <a:t>JRC supporting “solutions exploration”: synthesis </a:t>
            </a:r>
            <a:r>
              <a:rPr lang="en-US" dirty="0" err="1" smtClean="0"/>
              <a:t>centres</a:t>
            </a:r>
            <a:r>
              <a:rPr lang="en-US" dirty="0" smtClean="0"/>
              <a:t> approach</a:t>
            </a:r>
            <a:endParaRPr lang="fr-BE" dirty="0"/>
          </a:p>
        </p:txBody>
      </p:sp>
    </p:spTree>
    <p:extLst>
      <p:ext uri="{BB962C8B-B14F-4D97-AF65-F5344CB8AC3E}">
        <p14:creationId xmlns:p14="http://schemas.microsoft.com/office/powerpoint/2010/main" xmlns="" val="37843391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Scenarios for the Danube region </a:t>
            </a:r>
            <a:endParaRPr lang="en-US" dirty="0"/>
          </a:p>
        </p:txBody>
      </p:sp>
      <p:sp>
        <p:nvSpPr>
          <p:cNvPr id="3" name="Content Placeholder 2"/>
          <p:cNvSpPr>
            <a:spLocks noGrp="1"/>
          </p:cNvSpPr>
          <p:nvPr>
            <p:ph idx="1"/>
          </p:nvPr>
        </p:nvSpPr>
        <p:spPr/>
        <p:txBody>
          <a:bodyPr/>
          <a:lstStyle/>
          <a:p>
            <a:pPr marL="342900" indent="-342900">
              <a:buFontTx/>
              <a:buChar char="-"/>
            </a:pPr>
            <a:r>
              <a:rPr lang="en-US" dirty="0" smtClean="0"/>
              <a:t>Foresight workshop in Budapest, October 2016 </a:t>
            </a:r>
          </a:p>
          <a:p>
            <a:pPr marL="342900" indent="-342900">
              <a:buFontTx/>
              <a:buChar char="-"/>
            </a:pPr>
            <a:r>
              <a:rPr lang="en-US" dirty="0" smtClean="0"/>
              <a:t>Draft report being finalized (</a:t>
            </a:r>
            <a:r>
              <a:rPr lang="en-US" dirty="0" err="1" smtClean="0"/>
              <a:t>june</a:t>
            </a:r>
            <a:r>
              <a:rPr lang="en-US" dirty="0" smtClean="0"/>
              <a:t> 2018) </a:t>
            </a:r>
          </a:p>
          <a:p>
            <a:pPr marL="342900" indent="-342900">
              <a:buFontTx/>
              <a:buChar char="-"/>
            </a:pPr>
            <a:r>
              <a:rPr lang="en-US" dirty="0" smtClean="0"/>
              <a:t>Feedback from participants and publication by summer 2018 </a:t>
            </a:r>
          </a:p>
          <a:p>
            <a:pPr marL="342900" indent="-342900">
              <a:buFontTx/>
              <a:buChar char="-"/>
            </a:pPr>
            <a:endParaRPr lang="en-US" dirty="0"/>
          </a:p>
        </p:txBody>
      </p:sp>
    </p:spTree>
    <p:extLst>
      <p:ext uri="{BB962C8B-B14F-4D97-AF65-F5344CB8AC3E}">
        <p14:creationId xmlns:p14="http://schemas.microsoft.com/office/powerpoint/2010/main" xmlns="" val="13581764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4" y="2564904"/>
            <a:ext cx="8208963" cy="648072"/>
          </a:xfrm>
          <a:prstGeom prst="rect">
            <a:avLst/>
          </a:prstGeom>
        </p:spPr>
        <p:txBody>
          <a:bodyPr/>
          <a:lstStyle/>
          <a:p>
            <a:r>
              <a:rPr lang="en-US" dirty="0" smtClean="0"/>
              <a:t>Stay in touch</a:t>
            </a:r>
            <a:endParaRPr lang="en-US" dirty="0"/>
          </a:p>
        </p:txBody>
      </p:sp>
      <p:sp>
        <p:nvSpPr>
          <p:cNvPr id="13" name="Content Placeholder 2"/>
          <p:cNvSpPr txBox="1">
            <a:spLocks/>
          </p:cNvSpPr>
          <p:nvPr/>
        </p:nvSpPr>
        <p:spPr>
          <a:xfrm>
            <a:off x="971600" y="3325026"/>
            <a:ext cx="4824536" cy="2768270"/>
          </a:xfrm>
          <a:prstGeom prst="rect">
            <a:avLst/>
          </a:prstGeom>
        </p:spPr>
        <p:txBody>
          <a:bodyPr lIns="0" tIns="0" rIns="0" bIns="0"/>
          <a:lstStyle>
            <a:lvl1pPr marL="0" indent="0" algn="l" rtl="0" eaLnBrk="1" fontAlgn="base" hangingPunct="1">
              <a:spcBef>
                <a:spcPts val="0"/>
              </a:spcBef>
              <a:spcAft>
                <a:spcPct val="0"/>
              </a:spcAft>
              <a:buClr>
                <a:schemeClr val="bg1"/>
              </a:buClr>
              <a:buNone/>
              <a:defRPr sz="1400" b="0" i="0">
                <a:solidFill>
                  <a:srgbClr val="0F5494"/>
                </a:solidFill>
                <a:latin typeface="+mn-lt"/>
                <a:ea typeface="+mn-ea"/>
                <a:cs typeface="+mn-cs"/>
              </a:defRPr>
            </a:lvl1pPr>
            <a:lvl2pPr marL="0" indent="-285750" algn="l" rtl="0" eaLnBrk="1" fontAlgn="base" hangingPunct="1">
              <a:spcBef>
                <a:spcPts val="0"/>
              </a:spcBef>
              <a:spcAft>
                <a:spcPct val="0"/>
              </a:spcAft>
              <a:buClr>
                <a:srgbClr val="33ACE3"/>
              </a:buClr>
              <a:buChar char="•"/>
              <a:defRPr sz="1600" b="1">
                <a:solidFill>
                  <a:srgbClr val="0F5494"/>
                </a:solidFill>
                <a:latin typeface="+mn-lt"/>
              </a:defRPr>
            </a:lvl2pPr>
            <a:lvl3pPr marL="0" indent="-228600" algn="l" rtl="0" eaLnBrk="1" fontAlgn="base" hangingPunct="1">
              <a:spcBef>
                <a:spcPts val="0"/>
              </a:spcBef>
              <a:spcAft>
                <a:spcPct val="0"/>
              </a:spcAft>
              <a:defRPr sz="1200">
                <a:solidFill>
                  <a:srgbClr val="0F5494"/>
                </a:solidFill>
                <a:latin typeface="+mn-lt"/>
              </a:defRPr>
            </a:lvl3pPr>
            <a:lvl4pPr marL="0" indent="-228600" algn="l" rtl="0" eaLnBrk="1" fontAlgn="base" hangingPunct="1">
              <a:spcBef>
                <a:spcPts val="0"/>
              </a:spcBef>
              <a:spcAft>
                <a:spcPct val="0"/>
              </a:spcAft>
              <a:buChar char="–"/>
              <a:defRPr sz="2000">
                <a:solidFill>
                  <a:schemeClr val="tx1"/>
                </a:solidFill>
                <a:latin typeface="Arial" charset="0"/>
              </a:defRPr>
            </a:lvl4pPr>
            <a:lvl5pPr marL="0" indent="-228600" algn="l" rtl="0" eaLnBrk="1" fontAlgn="base" hangingPunct="1">
              <a:spcBef>
                <a:spcPts val="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nSpc>
                <a:spcPct val="110000"/>
              </a:lnSpc>
            </a:pPr>
            <a:r>
              <a:rPr lang="en-US" dirty="0">
                <a:solidFill>
                  <a:srgbClr val="164194"/>
                </a:solidFill>
              </a:rPr>
              <a:t>JRC Science Hub:</a:t>
            </a:r>
            <a:br>
              <a:rPr lang="en-US" dirty="0">
                <a:solidFill>
                  <a:srgbClr val="164194"/>
                </a:solidFill>
              </a:rPr>
            </a:br>
            <a:r>
              <a:rPr lang="en-US" b="1" i="1" dirty="0" err="1">
                <a:solidFill>
                  <a:srgbClr val="164194"/>
                </a:solidFill>
              </a:rPr>
              <a:t>ec.europa.eu</a:t>
            </a:r>
            <a:r>
              <a:rPr lang="en-US" b="1" i="1" dirty="0">
                <a:solidFill>
                  <a:srgbClr val="164194"/>
                </a:solidFill>
              </a:rPr>
              <a:t>/</a:t>
            </a:r>
            <a:r>
              <a:rPr lang="en-US" b="1" i="1" dirty="0" err="1">
                <a:solidFill>
                  <a:srgbClr val="164194"/>
                </a:solidFill>
              </a:rPr>
              <a:t>jrc</a:t>
            </a:r>
            <a:endParaRPr lang="en-US" b="1" i="1" dirty="0">
              <a:solidFill>
                <a:srgbClr val="164194"/>
              </a:solidFill>
            </a:endParaRPr>
          </a:p>
          <a:p>
            <a:pPr>
              <a:lnSpc>
                <a:spcPct val="110000"/>
              </a:lnSpc>
            </a:pPr>
            <a:endParaRPr lang="en-US" dirty="0" smtClean="0"/>
          </a:p>
          <a:p>
            <a:pPr>
              <a:lnSpc>
                <a:spcPct val="110000"/>
              </a:lnSpc>
            </a:pPr>
            <a:r>
              <a:rPr lang="en-US" dirty="0">
                <a:solidFill>
                  <a:srgbClr val="164194"/>
                </a:solidFill>
              </a:rPr>
              <a:t>Twitter:</a:t>
            </a:r>
          </a:p>
          <a:p>
            <a:pPr>
              <a:lnSpc>
                <a:spcPct val="110000"/>
              </a:lnSpc>
            </a:pPr>
            <a:r>
              <a:rPr lang="en-US" b="1" i="1" dirty="0">
                <a:solidFill>
                  <a:srgbClr val="164194"/>
                </a:solidFill>
              </a:rPr>
              <a:t>@</a:t>
            </a:r>
            <a:r>
              <a:rPr lang="en-US" b="1" i="1" dirty="0" err="1">
                <a:solidFill>
                  <a:srgbClr val="164194"/>
                </a:solidFill>
              </a:rPr>
              <a:t>EU_ScienceHub</a:t>
            </a:r>
            <a:endParaRPr lang="en-US" b="1" i="1" dirty="0">
              <a:solidFill>
                <a:srgbClr val="164194"/>
              </a:solidFill>
            </a:endParaRPr>
          </a:p>
          <a:p>
            <a:pPr>
              <a:lnSpc>
                <a:spcPct val="110000"/>
              </a:lnSpc>
            </a:pPr>
            <a:endParaRPr lang="en-US" b="1" i="1" dirty="0"/>
          </a:p>
          <a:p>
            <a:pPr>
              <a:lnSpc>
                <a:spcPct val="110000"/>
              </a:lnSpc>
            </a:pPr>
            <a:r>
              <a:rPr lang="en-US" dirty="0">
                <a:solidFill>
                  <a:srgbClr val="164194"/>
                </a:solidFill>
              </a:rPr>
              <a:t>Facebook: </a:t>
            </a:r>
          </a:p>
          <a:p>
            <a:pPr>
              <a:lnSpc>
                <a:spcPct val="110000"/>
              </a:lnSpc>
            </a:pPr>
            <a:r>
              <a:rPr lang="en-US" b="1" i="1" dirty="0" smtClean="0">
                <a:solidFill>
                  <a:srgbClr val="164194"/>
                </a:solidFill>
              </a:rPr>
              <a:t>EU </a:t>
            </a:r>
            <a:r>
              <a:rPr lang="en-US" b="1" i="1" dirty="0">
                <a:solidFill>
                  <a:srgbClr val="164194"/>
                </a:solidFill>
              </a:rPr>
              <a:t>Science Hub – Joint Research Centre</a:t>
            </a:r>
          </a:p>
          <a:p>
            <a:pPr>
              <a:lnSpc>
                <a:spcPct val="110000"/>
              </a:lnSpc>
            </a:pPr>
            <a:endParaRPr lang="en-US" dirty="0" smtClean="0"/>
          </a:p>
          <a:p>
            <a:pPr>
              <a:lnSpc>
                <a:spcPct val="110000"/>
              </a:lnSpc>
            </a:pPr>
            <a:r>
              <a:rPr lang="en-US" dirty="0">
                <a:solidFill>
                  <a:srgbClr val="164194"/>
                </a:solidFill>
              </a:rPr>
              <a:t>LinkedIn</a:t>
            </a:r>
            <a:r>
              <a:rPr lang="en-US" dirty="0" smtClean="0">
                <a:solidFill>
                  <a:srgbClr val="164194"/>
                </a:solidFill>
              </a:rPr>
              <a:t>:</a:t>
            </a:r>
            <a:br>
              <a:rPr lang="en-US" dirty="0" smtClean="0">
                <a:solidFill>
                  <a:srgbClr val="164194"/>
                </a:solidFill>
              </a:rPr>
            </a:br>
            <a:r>
              <a:rPr lang="en-GB" b="1" i="1" dirty="0" smtClean="0">
                <a:solidFill>
                  <a:srgbClr val="164194"/>
                </a:solidFill>
              </a:rPr>
              <a:t>Joint </a:t>
            </a:r>
            <a:r>
              <a:rPr lang="en-GB" b="1" i="1" dirty="0">
                <a:solidFill>
                  <a:srgbClr val="164194"/>
                </a:solidFill>
              </a:rPr>
              <a:t>Research Centre (JRC) - European Commission's Science Service</a:t>
            </a:r>
            <a:endParaRPr lang="en-US" dirty="0">
              <a:solidFill>
                <a:srgbClr val="164194"/>
              </a:solidFill>
            </a:endParaRPr>
          </a:p>
        </p:txBody>
      </p:sp>
      <p:pic>
        <p:nvPicPr>
          <p:cNvPr id="14" name="Picture 13" descr="H:\Desktop\NS_Visuals\Ppt\JRC ppt\2015 04 14 VS Expo\linkedin-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3114" y="5485215"/>
            <a:ext cx="389785" cy="392057"/>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14" descr="H:\Desktop\NS_Visuals\Ppt\JRC ppt\2015 04 14 VS Expo\vimeo-0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64036" y="4077072"/>
            <a:ext cx="384974" cy="387219"/>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15" descr="H:\Desktop\NS_Visuals\Ppt\JRC ppt\2015 04 14 VS Expo\youtube-0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52120" y="3404553"/>
            <a:ext cx="382258" cy="384487"/>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16" descr="H:\Desktop\NS_Visuals\Ppt\JRC ppt\2015 04 14 VS Expo\web-0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95868" y="3404553"/>
            <a:ext cx="344277" cy="346285"/>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Content Placeholder 2"/>
          <p:cNvSpPr txBox="1">
            <a:spLocks/>
          </p:cNvSpPr>
          <p:nvPr/>
        </p:nvSpPr>
        <p:spPr>
          <a:xfrm>
            <a:off x="6156175" y="3325026"/>
            <a:ext cx="3239591" cy="1656133"/>
          </a:xfrm>
          <a:prstGeom prst="rect">
            <a:avLst/>
          </a:prstGeom>
        </p:spPr>
        <p:txBody>
          <a:bodyPr lIns="0" tIns="0" rIns="0" bIns="0"/>
          <a:lstStyle>
            <a:lvl1pPr marL="0" indent="0" algn="l" rtl="0" eaLnBrk="1" fontAlgn="base" hangingPunct="1">
              <a:lnSpc>
                <a:spcPct val="100000"/>
              </a:lnSpc>
              <a:spcBef>
                <a:spcPts val="0"/>
              </a:spcBef>
              <a:spcAft>
                <a:spcPct val="0"/>
              </a:spcAft>
              <a:buClr>
                <a:schemeClr val="bg1"/>
              </a:buClr>
              <a:buNone/>
              <a:defRPr sz="1400" b="0" i="0">
                <a:solidFill>
                  <a:srgbClr val="0F5494"/>
                </a:solidFill>
                <a:latin typeface="+mn-lt"/>
                <a:ea typeface="+mn-ea"/>
                <a:cs typeface="+mn-cs"/>
              </a:defRPr>
            </a:lvl1pPr>
            <a:lvl2pPr marL="0" indent="-285750" algn="l" rtl="0" eaLnBrk="1" fontAlgn="base" hangingPunct="1">
              <a:spcBef>
                <a:spcPts val="0"/>
              </a:spcBef>
              <a:spcAft>
                <a:spcPct val="0"/>
              </a:spcAft>
              <a:buClr>
                <a:srgbClr val="33ACE3"/>
              </a:buClr>
              <a:buChar char="•"/>
              <a:defRPr sz="1600" b="1">
                <a:solidFill>
                  <a:srgbClr val="0F5494"/>
                </a:solidFill>
                <a:latin typeface="+mn-lt"/>
              </a:defRPr>
            </a:lvl2pPr>
            <a:lvl3pPr marL="0" indent="-228600" algn="l" rtl="0" eaLnBrk="1" fontAlgn="base" hangingPunct="1">
              <a:spcBef>
                <a:spcPts val="0"/>
              </a:spcBef>
              <a:spcAft>
                <a:spcPct val="0"/>
              </a:spcAft>
              <a:defRPr sz="1200">
                <a:solidFill>
                  <a:srgbClr val="0F5494"/>
                </a:solidFill>
                <a:latin typeface="+mn-lt"/>
              </a:defRPr>
            </a:lvl3pPr>
            <a:lvl4pPr marL="0" indent="-228600" algn="l" rtl="0" eaLnBrk="1" fontAlgn="base" hangingPunct="1">
              <a:spcBef>
                <a:spcPts val="0"/>
              </a:spcBef>
              <a:spcAft>
                <a:spcPct val="0"/>
              </a:spcAft>
              <a:buChar char="–"/>
              <a:defRPr sz="2000">
                <a:solidFill>
                  <a:schemeClr val="tx1"/>
                </a:solidFill>
                <a:latin typeface="Arial" charset="0"/>
              </a:defRPr>
            </a:lvl4pPr>
            <a:lvl5pPr marL="0" indent="-228600" algn="l" rtl="0" eaLnBrk="1" fontAlgn="base" hangingPunct="1">
              <a:spcBef>
                <a:spcPts val="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nSpc>
                <a:spcPct val="110000"/>
              </a:lnSpc>
            </a:pPr>
            <a:r>
              <a:rPr lang="en-US" dirty="0">
                <a:solidFill>
                  <a:srgbClr val="164194"/>
                </a:solidFill>
              </a:rPr>
              <a:t>YouTube: </a:t>
            </a:r>
          </a:p>
          <a:p>
            <a:pPr>
              <a:lnSpc>
                <a:spcPct val="110000"/>
              </a:lnSpc>
            </a:pPr>
            <a:r>
              <a:rPr lang="en-US" b="1" i="1" dirty="0">
                <a:solidFill>
                  <a:srgbClr val="164194"/>
                </a:solidFill>
              </a:rPr>
              <a:t>JRC Audiovisuals</a:t>
            </a:r>
          </a:p>
          <a:p>
            <a:pPr>
              <a:lnSpc>
                <a:spcPct val="110000"/>
              </a:lnSpc>
            </a:pPr>
            <a:endParaRPr lang="en-US" dirty="0" smtClean="0"/>
          </a:p>
          <a:p>
            <a:pPr>
              <a:lnSpc>
                <a:spcPct val="110000"/>
              </a:lnSpc>
            </a:pPr>
            <a:r>
              <a:rPr lang="en-US" dirty="0" err="1" smtClean="0">
                <a:solidFill>
                  <a:srgbClr val="164194"/>
                </a:solidFill>
              </a:rPr>
              <a:t>Vimeo</a:t>
            </a:r>
            <a:r>
              <a:rPr lang="en-US" dirty="0" smtClean="0">
                <a:solidFill>
                  <a:srgbClr val="164194"/>
                </a:solidFill>
              </a:rPr>
              <a:t>: </a:t>
            </a:r>
          </a:p>
          <a:p>
            <a:pPr>
              <a:lnSpc>
                <a:spcPct val="110000"/>
              </a:lnSpc>
            </a:pPr>
            <a:r>
              <a:rPr lang="en-US" b="1" i="1" dirty="0" err="1" smtClean="0">
                <a:solidFill>
                  <a:srgbClr val="164194"/>
                </a:solidFill>
              </a:rPr>
              <a:t>Science@EC</a:t>
            </a:r>
            <a:endParaRPr lang="en-US" b="1" i="1" dirty="0" smtClean="0">
              <a:solidFill>
                <a:srgbClr val="164194"/>
              </a:solidFill>
            </a:endParaRPr>
          </a:p>
        </p:txBody>
      </p:sp>
      <p:pic>
        <p:nvPicPr>
          <p:cNvPr id="19" name="Picture 18"/>
          <p:cNvPicPr>
            <a:picLocks noChangeAspect="1"/>
          </p:cNvPicPr>
          <p:nvPr/>
        </p:nvPicPr>
        <p:blipFill>
          <a:blip r:embed="rId6"/>
          <a:stretch>
            <a:fillRect/>
          </a:stretch>
        </p:blipFill>
        <p:spPr>
          <a:xfrm>
            <a:off x="488006" y="4797152"/>
            <a:ext cx="360000" cy="360000"/>
          </a:xfrm>
          <a:prstGeom prst="rect">
            <a:avLst/>
          </a:prstGeom>
        </p:spPr>
      </p:pic>
      <p:pic>
        <p:nvPicPr>
          <p:cNvPr id="20" name="Picture 3" descr="H:\Desktop\NS_Visuals\Ppt\JRC ppt\2015 04 14 VS Expo\twitter-01.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70006" y="4077072"/>
            <a:ext cx="396000" cy="39830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xmlns="" val="40768640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Sediments and nutrients</a:t>
            </a:r>
          </a:p>
        </p:txBody>
      </p:sp>
      <p:sp>
        <p:nvSpPr>
          <p:cNvPr id="3" name="Content Placeholder 2"/>
          <p:cNvSpPr>
            <a:spLocks noGrp="1"/>
          </p:cNvSpPr>
          <p:nvPr>
            <p:ph idx="1"/>
          </p:nvPr>
        </p:nvSpPr>
        <p:spPr/>
        <p:txBody>
          <a:bodyPr/>
          <a:lstStyle/>
          <a:p>
            <a:pPr marL="342900" indent="-342900">
              <a:buFontTx/>
              <a:buChar char="-"/>
            </a:pPr>
            <a:r>
              <a:rPr lang="en-US" dirty="0" smtClean="0"/>
              <a:t>work finished, datasets and model (SWAT) ready </a:t>
            </a:r>
          </a:p>
          <a:p>
            <a:pPr marL="342900" indent="-342900">
              <a:buFontTx/>
              <a:buChar char="-"/>
            </a:pPr>
            <a:r>
              <a:rPr lang="en-US" dirty="0" smtClean="0">
                <a:hlinkClick r:id="rId2"/>
              </a:rPr>
              <a:t>faycal.bouraoui@ec.Europa.eu</a:t>
            </a:r>
            <a:r>
              <a:rPr lang="en-US" dirty="0" smtClean="0"/>
              <a:t>  </a:t>
            </a:r>
            <a:endParaRPr lang="en-US" dirty="0"/>
          </a:p>
        </p:txBody>
      </p:sp>
      <p:pic>
        <p:nvPicPr>
          <p:cNvPr id="4" name="Picture 3"/>
          <p:cNvPicPr>
            <a:picLocks noChangeAspect="1"/>
          </p:cNvPicPr>
          <p:nvPr/>
        </p:nvPicPr>
        <p:blipFill>
          <a:blip r:embed="rId3"/>
          <a:stretch>
            <a:fillRect/>
          </a:stretch>
        </p:blipFill>
        <p:spPr>
          <a:xfrm>
            <a:off x="466724" y="2132856"/>
            <a:ext cx="5676900" cy="3124200"/>
          </a:xfrm>
          <a:prstGeom prst="rect">
            <a:avLst/>
          </a:prstGeom>
        </p:spPr>
      </p:pic>
      <p:pic>
        <p:nvPicPr>
          <p:cNvPr id="5" name="Picture 4"/>
          <p:cNvPicPr>
            <a:picLocks noChangeAspect="1"/>
          </p:cNvPicPr>
          <p:nvPr/>
        </p:nvPicPr>
        <p:blipFill>
          <a:blip r:embed="rId4"/>
          <a:stretch>
            <a:fillRect/>
          </a:stretch>
        </p:blipFill>
        <p:spPr>
          <a:xfrm>
            <a:off x="3027362" y="2156960"/>
            <a:ext cx="5648325" cy="3343275"/>
          </a:xfrm>
          <a:prstGeom prst="rect">
            <a:avLst/>
          </a:prstGeom>
        </p:spPr>
      </p:pic>
    </p:spTree>
    <p:extLst>
      <p:ext uri="{BB962C8B-B14F-4D97-AF65-F5344CB8AC3E}">
        <p14:creationId xmlns:p14="http://schemas.microsoft.com/office/powerpoint/2010/main" xmlns="" val="214542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balance and climate scenarios</a:t>
            </a:r>
            <a:endParaRPr lang="en-US" dirty="0"/>
          </a:p>
        </p:txBody>
      </p:sp>
      <p:sp>
        <p:nvSpPr>
          <p:cNvPr id="3" name="Content Placeholder 2"/>
          <p:cNvSpPr>
            <a:spLocks noGrp="1"/>
          </p:cNvSpPr>
          <p:nvPr>
            <p:ph idx="1"/>
          </p:nvPr>
        </p:nvSpPr>
        <p:spPr/>
        <p:txBody>
          <a:bodyPr/>
          <a:lstStyle/>
          <a:p>
            <a:pPr marL="342900" indent="-342900">
              <a:buFontTx/>
              <a:buChar char="-"/>
            </a:pPr>
            <a:r>
              <a:rPr lang="en-US" dirty="0" smtClean="0"/>
              <a:t>Work being finalized </a:t>
            </a:r>
          </a:p>
          <a:p>
            <a:pPr marL="342900" indent="-342900">
              <a:buFontTx/>
              <a:buChar char="-"/>
            </a:pPr>
            <a:r>
              <a:rPr lang="en-US" dirty="0" smtClean="0"/>
              <a:t>Link with Danube climate adaptation work </a:t>
            </a:r>
          </a:p>
          <a:p>
            <a:pPr marL="342900" indent="-342900">
              <a:buFontTx/>
              <a:buChar char="-"/>
            </a:pPr>
            <a:r>
              <a:rPr lang="en-US" dirty="0" smtClean="0">
                <a:hlinkClick r:id="rId2"/>
              </a:rPr>
              <a:t>ad.de-roo@ec.Europa.eu</a:t>
            </a:r>
            <a:r>
              <a:rPr lang="en-US" dirty="0" smtClean="0"/>
              <a:t> </a:t>
            </a:r>
          </a:p>
          <a:p>
            <a:endParaRPr lang="en-US" dirty="0"/>
          </a:p>
        </p:txBody>
      </p:sp>
    </p:spTree>
    <p:extLst>
      <p:ext uri="{BB962C8B-B14F-4D97-AF65-F5344CB8AC3E}">
        <p14:creationId xmlns:p14="http://schemas.microsoft.com/office/powerpoint/2010/main" xmlns="" val="1385829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Chemicals </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t>37 substances from JDS3 - Emission factors estimated; maps of concentrations/loads; </a:t>
            </a:r>
          </a:p>
          <a:p>
            <a:pPr marL="685800" lvl="1">
              <a:buFont typeface="Arial" panose="020B0604020202020204" pitchFamily="34" charset="0"/>
              <a:buChar char="•"/>
            </a:pPr>
            <a:r>
              <a:rPr lang="en-US" b="0" dirty="0" smtClean="0"/>
              <a:t>Validation underway/scientific paper to be submitted</a:t>
            </a:r>
          </a:p>
          <a:p>
            <a:pPr marL="685800" lvl="1">
              <a:buFont typeface="Arial" panose="020B0604020202020204" pitchFamily="34" charset="0"/>
              <a:buChar char="•"/>
            </a:pPr>
            <a:r>
              <a:rPr lang="en-US" b="0" dirty="0" smtClean="0"/>
              <a:t>Feedback welcome! </a:t>
            </a:r>
            <a:r>
              <a:rPr lang="en-US" b="0" dirty="0" smtClean="0">
                <a:solidFill>
                  <a:srgbClr val="FF0000"/>
                </a:solidFill>
              </a:rPr>
              <a:t>Volunteers sought</a:t>
            </a:r>
          </a:p>
          <a:p>
            <a:pPr marL="342900" indent="-342900">
              <a:buFont typeface="Arial" panose="020B0604020202020204" pitchFamily="34" charset="0"/>
              <a:buChar char="•"/>
            </a:pPr>
            <a:r>
              <a:rPr lang="en-US" dirty="0" smtClean="0"/>
              <a:t>Plans to extend the exercise to the next JDS?</a:t>
            </a:r>
            <a:endParaRPr lang="en-US" dirty="0"/>
          </a:p>
        </p:txBody>
      </p:sp>
      <p:pic>
        <p:nvPicPr>
          <p:cNvPr id="5" name="Picture 4"/>
          <p:cNvPicPr>
            <a:picLocks noChangeAspect="1"/>
          </p:cNvPicPr>
          <p:nvPr/>
        </p:nvPicPr>
        <p:blipFill>
          <a:blip r:embed="rId2"/>
          <a:stretch>
            <a:fillRect/>
          </a:stretch>
        </p:blipFill>
        <p:spPr>
          <a:xfrm>
            <a:off x="179512" y="199200"/>
            <a:ext cx="7884368" cy="515655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8520" y="0"/>
            <a:ext cx="9144000" cy="6465165"/>
          </a:xfrm>
          <a:prstGeom prst="rect">
            <a:avLst/>
          </a:prstGeom>
        </p:spPr>
      </p:pic>
    </p:spTree>
    <p:extLst>
      <p:ext uri="{BB962C8B-B14F-4D97-AF65-F5344CB8AC3E}">
        <p14:creationId xmlns:p14="http://schemas.microsoft.com/office/powerpoint/2010/main" xmlns="" val="326369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Groundwater </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t>Experts from DE, AT, SK, RS, HU, HR, SI, RO, BG </a:t>
            </a:r>
          </a:p>
          <a:p>
            <a:pPr marL="342900" indent="-342900">
              <a:buFont typeface="Arial" panose="020B0604020202020204" pitchFamily="34" charset="0"/>
              <a:buChar char="•"/>
            </a:pPr>
            <a:r>
              <a:rPr lang="en-US" dirty="0" smtClean="0"/>
              <a:t>Data on abstractions, water levels, K, T collected</a:t>
            </a:r>
          </a:p>
          <a:p>
            <a:pPr marL="342900" indent="-342900">
              <a:buFont typeface="Arial" panose="020B0604020202020204" pitchFamily="34" charset="0"/>
              <a:buChar char="•"/>
            </a:pPr>
            <a:r>
              <a:rPr lang="en-US" dirty="0" smtClean="0"/>
              <a:t>Database organized</a:t>
            </a:r>
          </a:p>
          <a:p>
            <a:pPr marL="342900" indent="-342900">
              <a:buFont typeface="Arial" panose="020B0604020202020204" pitchFamily="34" charset="0"/>
              <a:buChar char="•"/>
            </a:pPr>
            <a:r>
              <a:rPr lang="en-US" dirty="0" smtClean="0"/>
              <a:t>Report with edited expert reports under finalization (June 2018) </a:t>
            </a:r>
          </a:p>
          <a:p>
            <a:pPr marL="342900" indent="-342900">
              <a:buFont typeface="Arial" panose="020B0604020202020204" pitchFamily="34" charset="0"/>
              <a:buChar char="•"/>
            </a:pPr>
            <a:r>
              <a:rPr lang="en-US" dirty="0" smtClean="0"/>
              <a:t>Demonstration of opportunities and limitations for a bottom-up development of groundwater models </a:t>
            </a:r>
          </a:p>
          <a:p>
            <a:pPr marL="342900" indent="-342900">
              <a:buFont typeface="Arial" panose="020B0604020202020204" pitchFamily="34" charset="0"/>
              <a:buChar char="•"/>
            </a:pPr>
            <a:r>
              <a:rPr lang="en-US" dirty="0" smtClean="0"/>
              <a:t>Is it possible to estimate GW residence time at regional scale? </a:t>
            </a:r>
          </a:p>
          <a:p>
            <a:pPr marL="342900" indent="-342900">
              <a:buFont typeface="Arial" panose="020B0604020202020204" pitchFamily="34" charset="0"/>
              <a:buChar char="•"/>
            </a:pPr>
            <a:r>
              <a:rPr lang="en-US" dirty="0" smtClean="0">
                <a:solidFill>
                  <a:srgbClr val="FF0000"/>
                </a:solidFill>
              </a:rPr>
              <a:t>PhD/MSc theses welcome – JRC supervision and GIS infrastructure offered</a:t>
            </a:r>
            <a:endParaRPr lang="en-US" dirty="0">
              <a:solidFill>
                <a:srgbClr val="FF0000"/>
              </a:solidFill>
            </a:endParaRPr>
          </a:p>
        </p:txBody>
      </p:sp>
    </p:spTree>
    <p:extLst>
      <p:ext uri="{BB962C8B-B14F-4D97-AF65-F5344CB8AC3E}">
        <p14:creationId xmlns:p14="http://schemas.microsoft.com/office/powerpoint/2010/main" xmlns="" val="4062579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Wastewater treatment/synthesis </a:t>
            </a:r>
            <a:r>
              <a:rPr lang="en-US" dirty="0" err="1" smtClean="0"/>
              <a:t>centres</a:t>
            </a:r>
            <a:endParaRPr lang="en-US" dirty="0"/>
          </a:p>
        </p:txBody>
      </p:sp>
      <p:sp>
        <p:nvSpPr>
          <p:cNvPr id="3" name="Content Placeholder 2"/>
          <p:cNvSpPr>
            <a:spLocks noGrp="1"/>
          </p:cNvSpPr>
          <p:nvPr>
            <p:ph idx="1"/>
          </p:nvPr>
        </p:nvSpPr>
        <p:spPr>
          <a:xfrm>
            <a:off x="467543" y="1268760"/>
            <a:ext cx="8208144" cy="4899620"/>
          </a:xfrm>
        </p:spPr>
        <p:txBody>
          <a:bodyPr/>
          <a:lstStyle/>
          <a:p>
            <a:pPr marL="342900" indent="-342900">
              <a:buFontTx/>
              <a:buChar char="-"/>
            </a:pPr>
            <a:r>
              <a:rPr lang="en-US" dirty="0" smtClean="0"/>
              <a:t>Feasibility studies in RS (“large plant”, focus on energy recovery) and SI (“small plants”, focus on constructed wetlands)</a:t>
            </a:r>
          </a:p>
          <a:p>
            <a:pPr marL="342900" indent="-342900">
              <a:buFontTx/>
              <a:buChar char="-"/>
            </a:pPr>
            <a:r>
              <a:rPr lang="en-US" dirty="0" smtClean="0"/>
              <a:t>“reality check” underway in RO, BG, HR, BA, ME, UA, MD (deadline end May 2018) </a:t>
            </a:r>
          </a:p>
          <a:p>
            <a:pPr marL="342900" indent="-342900">
              <a:buFontTx/>
              <a:buChar char="-"/>
            </a:pPr>
            <a:r>
              <a:rPr lang="en-US" dirty="0" smtClean="0"/>
              <a:t>Preparation of a report by June 2018 </a:t>
            </a:r>
          </a:p>
          <a:p>
            <a:pPr marL="342900" indent="-342900">
              <a:buFontTx/>
              <a:buChar char="-"/>
            </a:pPr>
            <a:r>
              <a:rPr lang="en-US" dirty="0" smtClean="0"/>
              <a:t>Continuing support to ICPDR/WB/IAWD Danube wastewater initiative  </a:t>
            </a:r>
            <a:endParaRPr lang="en-US" dirty="0"/>
          </a:p>
        </p:txBody>
      </p:sp>
    </p:spTree>
    <p:extLst>
      <p:ext uri="{BB962C8B-B14F-4D97-AF65-F5344CB8AC3E}">
        <p14:creationId xmlns:p14="http://schemas.microsoft.com/office/powerpoint/2010/main" xmlns="" val="1709633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“Synthesis </a:t>
            </a:r>
            <a:r>
              <a:rPr lang="en-US" dirty="0" err="1" smtClean="0"/>
              <a:t>centres</a:t>
            </a:r>
            <a:r>
              <a:rPr lang="en-US" dirty="0" smtClean="0"/>
              <a:t>”</a:t>
            </a:r>
            <a:endParaRPr lang="en-US" dirty="0"/>
          </a:p>
        </p:txBody>
      </p:sp>
      <p:sp>
        <p:nvSpPr>
          <p:cNvPr id="3" name="Text Placeholder 2"/>
          <p:cNvSpPr>
            <a:spLocks noGrp="1"/>
          </p:cNvSpPr>
          <p:nvPr>
            <p:ph type="body" sz="quarter" idx="12"/>
          </p:nvPr>
        </p:nvSpPr>
        <p:spPr/>
        <p:txBody>
          <a:bodyPr/>
          <a:lstStyle/>
          <a:p>
            <a:r>
              <a:rPr lang="en-US" dirty="0" smtClean="0"/>
              <a:t>Discuss </a:t>
            </a:r>
            <a:r>
              <a:rPr lang="en-US" dirty="0"/>
              <a:t>problem </a:t>
            </a:r>
            <a:r>
              <a:rPr lang="en-US" dirty="0" smtClean="0"/>
              <a:t>within community + identify technical options </a:t>
            </a:r>
          </a:p>
          <a:p>
            <a:r>
              <a:rPr lang="en-US" dirty="0" smtClean="0"/>
              <a:t>Discuss solutions with stakeholders – let </a:t>
            </a:r>
            <a:r>
              <a:rPr lang="en-US" dirty="0" err="1" smtClean="0"/>
              <a:t>Smithian</a:t>
            </a:r>
            <a:r>
              <a:rPr lang="en-US" dirty="0" smtClean="0"/>
              <a:t> self-interest work for you</a:t>
            </a:r>
          </a:p>
          <a:p>
            <a:r>
              <a:rPr lang="en-US" dirty="0" smtClean="0"/>
              <a:t>Examine opportunities beyond silos</a:t>
            </a:r>
          </a:p>
          <a:p>
            <a:r>
              <a:rPr lang="en-US" dirty="0" smtClean="0"/>
              <a:t>Consider the opportunity side of problems: innovation/investments/growth/jobs…</a:t>
            </a:r>
          </a:p>
          <a:p>
            <a:r>
              <a:rPr lang="en-US" dirty="0" smtClean="0"/>
              <a:t>Identify business models to make it happen</a:t>
            </a:r>
            <a:endParaRPr lang="en-US" dirty="0"/>
          </a:p>
        </p:txBody>
      </p:sp>
    </p:spTree>
    <p:extLst>
      <p:ext uri="{BB962C8B-B14F-4D97-AF65-F5344CB8AC3E}">
        <p14:creationId xmlns:p14="http://schemas.microsoft.com/office/powerpoint/2010/main" xmlns="" val="207936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8"/>
          <p:cNvPicPr/>
          <p:nvPr/>
        </p:nvPicPr>
        <p:blipFill>
          <a:blip r:embed="rId3">
            <a:extLst>
              <a:ext uri="{28A0092B-C50C-407E-A947-70E740481C1C}">
                <a14:useLocalDpi xmlns:a14="http://schemas.microsoft.com/office/drawing/2010/main" xmlns="" val="0"/>
              </a:ext>
            </a:extLst>
          </a:blip>
          <a:stretch>
            <a:fillRect/>
          </a:stretch>
        </p:blipFill>
        <p:spPr>
          <a:xfrm>
            <a:off x="2479596" y="1459706"/>
            <a:ext cx="4184809" cy="3938588"/>
          </a:xfrm>
          <a:prstGeom prst="rect">
            <a:avLst/>
          </a:prstGeom>
        </p:spPr>
      </p:pic>
      <p:pic>
        <p:nvPicPr>
          <p:cNvPr id="6" name="Immagine 61" descr="C:\Users\Anacleto\Dropbox\IRIDRA_Anacleto\JRC Synthesis centres\20170523 1st final users meeting\Photos\20170523 Photo Dobeno  (3).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19512" y="1020603"/>
            <a:ext cx="3419951" cy="2279809"/>
          </a:xfrm>
          <a:prstGeom prst="rect">
            <a:avLst/>
          </a:prstGeom>
          <a:noFill/>
          <a:ln>
            <a:noFill/>
          </a:ln>
        </p:spPr>
      </p:pic>
      <p:pic>
        <p:nvPicPr>
          <p:cNvPr id="7" name="Picture 6" descr="20170202_114718"/>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79130" y="3490674"/>
            <a:ext cx="2660333" cy="1501616"/>
          </a:xfrm>
          <a:prstGeom prst="rect">
            <a:avLst/>
          </a:prstGeom>
          <a:noFill/>
          <a:ln>
            <a:noFill/>
          </a:ln>
        </p:spPr>
      </p:pic>
      <p:pic>
        <p:nvPicPr>
          <p:cNvPr id="8" name="Picture 7"/>
          <p:cNvPicPr/>
          <p:nvPr/>
        </p:nvPicPr>
        <p:blipFill>
          <a:blip r:embed="rId6" cstate="print">
            <a:extLst>
              <a:ext uri="{28A0092B-C50C-407E-A947-70E740481C1C}">
                <a14:useLocalDpi xmlns:a14="http://schemas.microsoft.com/office/drawing/2010/main" xmlns="" val="0"/>
              </a:ext>
            </a:extLst>
          </a:blip>
          <a:stretch>
            <a:fillRect/>
          </a:stretch>
        </p:blipFill>
        <p:spPr>
          <a:xfrm>
            <a:off x="1456611" y="1149191"/>
            <a:ext cx="4162901" cy="3206591"/>
          </a:xfrm>
          <a:prstGeom prst="rect">
            <a:avLst/>
          </a:prstGeom>
        </p:spPr>
      </p:pic>
      <p:pic>
        <p:nvPicPr>
          <p:cNvPr id="9" name="Picture 8"/>
          <p:cNvPicPr>
            <a:picLocks noChangeAspect="1"/>
          </p:cNvPicPr>
          <p:nvPr/>
        </p:nvPicPr>
        <p:blipFill>
          <a:blip r:embed="rId7"/>
          <a:stretch>
            <a:fillRect/>
          </a:stretch>
        </p:blipFill>
        <p:spPr>
          <a:xfrm>
            <a:off x="2343006" y="1445419"/>
            <a:ext cx="4321398" cy="4417078"/>
          </a:xfrm>
          <a:prstGeom prst="rect">
            <a:avLst/>
          </a:prstGeom>
          <a:solidFill>
            <a:schemeClr val="bg1"/>
          </a:solidFill>
        </p:spPr>
      </p:pic>
      <p:pic>
        <p:nvPicPr>
          <p:cNvPr id="5" name="Immagine 25636"/>
          <p:cNvPicPr/>
          <p:nvPr/>
        </p:nvPicPr>
        <p:blipFill>
          <a:blip r:embed="rId8" cstate="print">
            <a:extLst>
              <a:ext uri="{28A0092B-C50C-407E-A947-70E740481C1C}">
                <a14:useLocalDpi xmlns:a14="http://schemas.microsoft.com/office/drawing/2010/main" xmlns="" val="0"/>
              </a:ext>
            </a:extLst>
          </a:blip>
          <a:stretch>
            <a:fillRect/>
          </a:stretch>
        </p:blipFill>
        <p:spPr>
          <a:xfrm>
            <a:off x="333136" y="1149191"/>
            <a:ext cx="3146108" cy="4682966"/>
          </a:xfrm>
          <a:prstGeom prst="rect">
            <a:avLst/>
          </a:prstGeom>
        </p:spPr>
      </p:pic>
    </p:spTree>
    <p:extLst>
      <p:ext uri="{BB962C8B-B14F-4D97-AF65-F5344CB8AC3E}">
        <p14:creationId xmlns:p14="http://schemas.microsoft.com/office/powerpoint/2010/main" xmlns="" val="408718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SC 1  - Slovenia</a:t>
            </a:r>
            <a:endParaRPr lang="fr-BE" dirty="0"/>
          </a:p>
        </p:txBody>
      </p:sp>
      <p:sp>
        <p:nvSpPr>
          <p:cNvPr id="3" name="Text Placeholder 2"/>
          <p:cNvSpPr>
            <a:spLocks noGrp="1"/>
          </p:cNvSpPr>
          <p:nvPr>
            <p:ph type="body" sz="quarter" idx="12"/>
          </p:nvPr>
        </p:nvSpPr>
        <p:spPr/>
        <p:txBody>
          <a:bodyPr/>
          <a:lstStyle/>
          <a:p>
            <a:r>
              <a:rPr lang="fr-BE" dirty="0" smtClean="0"/>
              <a:t>Small </a:t>
            </a:r>
            <a:r>
              <a:rPr lang="fr-BE" dirty="0" err="1" smtClean="0"/>
              <a:t>communities</a:t>
            </a:r>
            <a:r>
              <a:rPr lang="fr-BE" dirty="0" smtClean="0"/>
              <a:t>, </a:t>
            </a:r>
            <a:r>
              <a:rPr lang="fr-BE" dirty="0" err="1" smtClean="0"/>
              <a:t>decentralized</a:t>
            </a:r>
            <a:r>
              <a:rPr lang="fr-BE" dirty="0" smtClean="0"/>
              <a:t> (</a:t>
            </a:r>
            <a:r>
              <a:rPr lang="fr-BE" dirty="0" err="1" smtClean="0"/>
              <a:t>mostly</a:t>
            </a:r>
            <a:r>
              <a:rPr lang="fr-BE" dirty="0" smtClean="0"/>
              <a:t> nature-</a:t>
            </a:r>
            <a:r>
              <a:rPr lang="fr-BE" dirty="0" err="1" smtClean="0"/>
              <a:t>based</a:t>
            </a:r>
            <a:r>
              <a:rPr lang="fr-BE" dirty="0" smtClean="0"/>
              <a:t>) solutions</a:t>
            </a:r>
          </a:p>
          <a:p>
            <a:r>
              <a:rPr lang="fr-BE" dirty="0" err="1" smtClean="0"/>
              <a:t>Preference</a:t>
            </a:r>
            <a:r>
              <a:rPr lang="fr-BE" dirty="0" smtClean="0"/>
              <a:t> for </a:t>
            </a:r>
            <a:r>
              <a:rPr lang="fr-BE" dirty="0" err="1" smtClean="0"/>
              <a:t>decentralized</a:t>
            </a:r>
            <a:r>
              <a:rPr lang="fr-BE" dirty="0" smtClean="0"/>
              <a:t> </a:t>
            </a:r>
            <a:r>
              <a:rPr lang="fr-BE" dirty="0" err="1" smtClean="0"/>
              <a:t>constructed</a:t>
            </a:r>
            <a:r>
              <a:rPr lang="fr-BE" dirty="0" smtClean="0"/>
              <a:t> </a:t>
            </a:r>
            <a:r>
              <a:rPr lang="fr-BE" dirty="0" err="1" smtClean="0"/>
              <a:t>wetlands</a:t>
            </a:r>
            <a:r>
              <a:rPr lang="fr-BE" dirty="0" smtClean="0"/>
              <a:t> </a:t>
            </a:r>
            <a:r>
              <a:rPr lang="fr-BE" dirty="0" err="1" smtClean="0"/>
              <a:t>allowing</a:t>
            </a:r>
            <a:r>
              <a:rPr lang="fr-BE" dirty="0" smtClean="0"/>
              <a:t> water </a:t>
            </a:r>
            <a:r>
              <a:rPr lang="fr-BE" dirty="0" err="1" smtClean="0"/>
              <a:t>reuse</a:t>
            </a:r>
            <a:r>
              <a:rPr lang="fr-BE" dirty="0" smtClean="0"/>
              <a:t> for fruit </a:t>
            </a:r>
            <a:r>
              <a:rPr lang="fr-BE" dirty="0" err="1" smtClean="0"/>
              <a:t>tree</a:t>
            </a:r>
            <a:r>
              <a:rPr lang="fr-BE" dirty="0" smtClean="0"/>
              <a:t> (</a:t>
            </a:r>
            <a:r>
              <a:rPr lang="fr-BE" dirty="0" err="1" smtClean="0"/>
              <a:t>fert</a:t>
            </a:r>
            <a:r>
              <a:rPr lang="fr-BE" dirty="0" smtClean="0"/>
              <a:t>)irrigation </a:t>
            </a:r>
            <a:endParaRPr lang="fr-BE" dirty="0"/>
          </a:p>
        </p:txBody>
      </p:sp>
      <p:pic>
        <p:nvPicPr>
          <p:cNvPr id="4" name="Picture 3"/>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8630" y="3844896"/>
            <a:ext cx="3779996" cy="1292066"/>
          </a:xfrm>
          <a:prstGeom prst="rect">
            <a:avLst/>
          </a:prstGeom>
          <a:noFill/>
          <a:ln>
            <a:noFill/>
          </a:ln>
        </p:spPr>
      </p:pic>
      <p:pic>
        <p:nvPicPr>
          <p:cNvPr id="5" name="Picture 4"/>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88857" y="3844895"/>
            <a:ext cx="3783806" cy="1288733"/>
          </a:xfrm>
          <a:prstGeom prst="rect">
            <a:avLst/>
          </a:prstGeom>
          <a:noFill/>
          <a:ln>
            <a:noFill/>
          </a:ln>
        </p:spPr>
      </p:pic>
    </p:spTree>
    <p:extLst>
      <p:ext uri="{BB962C8B-B14F-4D97-AF65-F5344CB8AC3E}">
        <p14:creationId xmlns:p14="http://schemas.microsoft.com/office/powerpoint/2010/main" xmlns="" val="357669880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33ACE3"/>
        </a:solidFill>
        <a:ln>
          <a:noFill/>
        </a:ln>
        <a:effectLst/>
        <a:ex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3175" marR="0" indent="0" algn="l" defTabSz="914400" rtl="0" eaLnBrk="1" fontAlgn="base" latinLnBrk="0" hangingPunct="1">
          <a:lnSpc>
            <a:spcPct val="100000"/>
          </a:lnSpc>
          <a:spcBef>
            <a:spcPct val="0"/>
          </a:spcBef>
          <a:spcAft>
            <a:spcPct val="0"/>
          </a:spcAft>
          <a:buClrTx/>
          <a:buSzTx/>
          <a:buFontTx/>
          <a:buNone/>
          <a:tabLst/>
          <a:defRPr kumimoji="0" sz="1200" b="0" i="0" u="none" strike="noStrike" cap="none" normalizeH="0" baseline="0" smtClean="0">
            <a:ln>
              <a:noFill/>
            </a:ln>
            <a:solidFill>
              <a:srgbClr val="0F5494"/>
            </a:solidFill>
            <a:effectLst/>
            <a:latin typeface="Verdana" pitchFamily="34" charset="0"/>
          </a:defRPr>
        </a:defPPr>
      </a:lstStyle>
    </a:spDef>
    <a:lnDef>
      <a:spPr bwMode="auto">
        <a:noFill/>
        <a:ln w="9525" cap="flat" cmpd="sng" algn="ctr">
          <a:solidFill>
            <a:srgbClr val="33ACE3"/>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a:spPr>
      <a:bodyPr/>
      <a:lstStyle/>
    </a:lnDef>
    <a:txDef>
      <a:spPr>
        <a:noFill/>
      </a:spPr>
      <a:bodyPr wrap="square" rtlCol="0">
        <a:spAutoFit/>
      </a:bodyPr>
      <a:lstStyle>
        <a:defPPr>
          <a:lnSpc>
            <a:spcPct val="110000"/>
          </a:lnSpc>
          <a:defRPr sz="2400" dirty="0" smtClean="0">
            <a:solidFill>
              <a:srgbClr val="164194"/>
            </a:solidFill>
          </a:defRPr>
        </a:defPPr>
      </a:lstStyle>
    </a:tx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1769</TotalTime>
  <Words>822</Words>
  <Application>Microsoft Office PowerPoint</Application>
  <PresentationFormat>Экран (4:3)</PresentationFormat>
  <Paragraphs>110</Paragraphs>
  <Slides>19</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Blank</vt:lpstr>
      <vt:lpstr>JRC Scientific support to the EUSDR</vt:lpstr>
      <vt:lpstr>Sediments and nutrients</vt:lpstr>
      <vt:lpstr>Water balance and climate scenarios</vt:lpstr>
      <vt:lpstr>Chemicals </vt:lpstr>
      <vt:lpstr>Groundwater </vt:lpstr>
      <vt:lpstr>Wastewater treatment/synthesis centres</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Scenarios for the Danube region </vt:lpstr>
      <vt:lpstr>Stay in touch</vt:lpstr>
    </vt:vector>
  </TitlesOfParts>
  <Company>European Commission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JRC Visitors'Centre: May – Nov 2015</dc:title>
  <dc:creator>DURA Adelaide (JRC-ISPRA)</dc:creator>
  <cp:lastModifiedBy>User</cp:lastModifiedBy>
  <cp:revision>139</cp:revision>
  <cp:lastPrinted>2015-11-04T12:43:10Z</cp:lastPrinted>
  <dcterms:created xsi:type="dcterms:W3CDTF">2015-11-03T14:12:48Z</dcterms:created>
  <dcterms:modified xsi:type="dcterms:W3CDTF">2019-09-20T15:06:51Z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https://connected.cnect.cec.eu.int</vt:lpwstr>
  </property>
  <property fmtid="{D5CDD505-2E9C-101B-9397-08002B2CF9AE}" pid="3" name="Offisync_UniqueId">
    <vt:lpwstr>64605</vt:lpwstr>
  </property>
  <property fmtid="{D5CDD505-2E9C-101B-9397-08002B2CF9AE}" pid="4" name="Jive_VersionGuid">
    <vt:lpwstr>d9aabd58-d82f-4e6d-bc8c-3a2aa6275c1c</vt:lpwstr>
  </property>
  <property fmtid="{D5CDD505-2E9C-101B-9397-08002B2CF9AE}" pid="5" name="Offisync_UpdateToken">
    <vt:lpwstr>6</vt:lpwstr>
  </property>
  <property fmtid="{D5CDD505-2E9C-101B-9397-08002B2CF9AE}" pid="6" name="Jive_LatestUserAccountName">
    <vt:lpwstr>pistoal</vt:lpwstr>
  </property>
  <property fmtid="{D5CDD505-2E9C-101B-9397-08002B2CF9AE}" pid="7" name="Offisync_ServerID">
    <vt:lpwstr>0d3b22a6-6203-4efc-8e8e-b5279256493b</vt:lpwstr>
  </property>
</Properties>
</file>