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446" r:id="rId3"/>
    <p:sldId id="459" r:id="rId4"/>
    <p:sldId id="460" r:id="rId5"/>
    <p:sldId id="453" r:id="rId6"/>
    <p:sldId id="454" r:id="rId7"/>
    <p:sldId id="439" r:id="rId8"/>
    <p:sldId id="463" r:id="rId9"/>
    <p:sldId id="464" r:id="rId10"/>
    <p:sldId id="465" r:id="rId11"/>
    <p:sldId id="442" r:id="rId12"/>
    <p:sldId id="437" r:id="rId13"/>
    <p:sldId id="461" r:id="rId14"/>
    <p:sldId id="438" r:id="rId15"/>
    <p:sldId id="448" r:id="rId16"/>
    <p:sldId id="450" r:id="rId17"/>
    <p:sldId id="441" r:id="rId18"/>
    <p:sldId id="451" r:id="rId19"/>
    <p:sldId id="462" r:id="rId20"/>
    <p:sldId id="433" r:id="rId21"/>
  </p:sldIdLst>
  <p:sldSz cx="12192000" cy="6858000"/>
  <p:notesSz cx="6858000" cy="9144000"/>
  <p:defaultTextStyle>
    <a:defPPr>
      <a:defRPr lang="en-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DFEFC61-6B32-475B-9F68-F9A5563D2EBD}">
          <p14:sldIdLst>
            <p14:sldId id="256"/>
            <p14:sldId id="446"/>
            <p14:sldId id="459"/>
            <p14:sldId id="460"/>
            <p14:sldId id="453"/>
            <p14:sldId id="454"/>
            <p14:sldId id="439"/>
            <p14:sldId id="463"/>
            <p14:sldId id="464"/>
            <p14:sldId id="465"/>
            <p14:sldId id="442"/>
            <p14:sldId id="437"/>
            <p14:sldId id="461"/>
            <p14:sldId id="438"/>
            <p14:sldId id="448"/>
            <p14:sldId id="450"/>
            <p14:sldId id="441"/>
            <p14:sldId id="451"/>
            <p14:sldId id="462"/>
            <p14:sldId id="43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abasser Helene" initials="SH" lastIdx="1" clrIdx="0">
    <p:extLst>
      <p:ext uri="{19B8F6BF-5375-455C-9EA6-DF929625EA0E}">
        <p15:presenceInfo xmlns:p15="http://schemas.microsoft.com/office/powerpoint/2012/main" userId="Schabasser Helene" providerId="None"/>
      </p:ext>
    </p:extLst>
  </p:cmAuthor>
  <p:cmAuthor id="2" name="Lenz Katharina" initials="KL" lastIdx="2" clrIdx="1">
    <p:extLst>
      <p:ext uri="{19B8F6BF-5375-455C-9EA6-DF929625EA0E}">
        <p15:presenceInfo xmlns:p15="http://schemas.microsoft.com/office/powerpoint/2012/main" userId="Lenz Katharina" providerId="None"/>
      </p:ext>
    </p:extLst>
  </p:cmAuthor>
  <p:cmAuthor id="3" name="Pena Andreea" initials="PA" lastIdx="1" clrIdx="2">
    <p:extLst>
      <p:ext uri="{19B8F6BF-5375-455C-9EA6-DF929625EA0E}">
        <p15:presenceInfo xmlns:p15="http://schemas.microsoft.com/office/powerpoint/2012/main" userId="Pena Andree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4194"/>
    <a:srgbClr val="8EA9DB"/>
    <a:srgbClr val="DCC601"/>
    <a:srgbClr val="F28A00"/>
    <a:srgbClr val="F2F2F2"/>
    <a:srgbClr val="000000"/>
    <a:srgbClr val="0E4193"/>
    <a:srgbClr val="ADBD19"/>
    <a:srgbClr val="2AD3EA"/>
    <a:srgbClr val="CF3C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11" autoAdjust="0"/>
    <p:restoredTop sz="86736" autoAdjust="0"/>
  </p:normalViewPr>
  <p:slideViewPr>
    <p:cSldViewPr snapToGrid="0" snapToObjects="1">
      <p:cViewPr varScale="1">
        <p:scale>
          <a:sx n="60" d="100"/>
          <a:sy n="60" d="100"/>
        </p:scale>
        <p:origin x="708" y="6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79" d="100"/>
          <a:sy n="79" d="100"/>
        </p:scale>
        <p:origin x="321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2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E9DE1E-8709-4F90-AF18-DF987BA7FBFE}"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de-DE"/>
        </a:p>
      </dgm:t>
    </dgm:pt>
    <dgm:pt modelId="{6555DDD4-8F82-41FD-8985-1650117FC3AA}">
      <dgm:prSet phldrT="[Text]" custT="1"/>
      <dgm:spPr/>
      <dgm:t>
        <a:bodyPr/>
        <a:lstStyle/>
        <a:p>
          <a:pPr algn="l"/>
          <a:r>
            <a:rPr lang="en-GB" sz="1200" b="1" dirty="0">
              <a:latin typeface="Arial" panose="020B0604020202020204" pitchFamily="34" charset="0"/>
              <a:cs typeface="Arial" panose="020B0604020202020204" pitchFamily="34" charset="0"/>
            </a:rPr>
            <a:t>The Guidance Paper for Embedding of the EUSDR : </a:t>
          </a:r>
          <a:r>
            <a:rPr lang="en-GB" sz="1200" dirty="0">
              <a:latin typeface="Arial" panose="020B0604020202020204" pitchFamily="34" charset="0"/>
              <a:cs typeface="Arial" panose="020B0604020202020204" pitchFamily="34" charset="0"/>
            </a:rPr>
            <a:t>comprehensive instructions for the EUSDR Embedding process including a table filled in by Priority Areas to provide up to three strategic topics (per PA) and detailed description of each strategic topic (shortlist)</a:t>
          </a:r>
          <a:endParaRPr lang="de-DE" sz="1200" dirty="0">
            <a:latin typeface="Arial" panose="020B0604020202020204" pitchFamily="34" charset="0"/>
            <a:cs typeface="Arial" panose="020B0604020202020204" pitchFamily="34" charset="0"/>
          </a:endParaRPr>
        </a:p>
      </dgm:t>
    </dgm:pt>
    <dgm:pt modelId="{0ACA5AB6-072A-4CAE-8589-B131E38F7819}" type="parTrans" cxnId="{7B4EEC70-5D47-49BF-9E3F-4902C08D114D}">
      <dgm:prSet/>
      <dgm:spPr/>
      <dgm:t>
        <a:bodyPr/>
        <a:lstStyle/>
        <a:p>
          <a:endParaRPr lang="de-DE"/>
        </a:p>
      </dgm:t>
    </dgm:pt>
    <dgm:pt modelId="{1AAC18E5-ECA3-4A4C-903A-45EF9A2B6B5D}" type="sibTrans" cxnId="{7B4EEC70-5D47-49BF-9E3F-4902C08D114D}">
      <dgm:prSet/>
      <dgm:spPr/>
      <dgm:t>
        <a:bodyPr/>
        <a:lstStyle/>
        <a:p>
          <a:endParaRPr lang="de-DE"/>
        </a:p>
      </dgm:t>
    </dgm:pt>
    <dgm:pt modelId="{526B86A1-EC07-402F-9ED5-F9D64CD1605C}">
      <dgm:prSet phldrT="[Text]" custT="1"/>
      <dgm:spPr>
        <a:solidFill>
          <a:srgbClr val="7030A0"/>
        </a:solidFill>
      </dgm:spPr>
      <dgm:t>
        <a:bodyPr/>
        <a:lstStyle/>
        <a:p>
          <a:pPr algn="l"/>
          <a:r>
            <a:rPr lang="en-GB" sz="1200" b="1" noProof="1">
              <a:solidFill>
                <a:schemeClr val="bg1"/>
              </a:solidFill>
              <a:latin typeface="Arial" panose="020B0604020202020204" pitchFamily="34" charset="0"/>
              <a:ea typeface="Verdana" panose="020B0604030504040204" pitchFamily="34" charset="0"/>
              <a:cs typeface="Arial" panose="020B0604020202020204" pitchFamily="34" charset="0"/>
            </a:rPr>
            <a:t>Guidance Paper </a:t>
          </a:r>
          <a:r>
            <a:rPr lang="en-US" sz="1200" b="1" noProof="1">
              <a:solidFill>
                <a:schemeClr val="bg1"/>
              </a:solidFill>
              <a:latin typeface="Arial" panose="020B0604020202020204" pitchFamily="34" charset="0"/>
              <a:ea typeface="Verdana" panose="020B0604030504040204" pitchFamily="34" charset="0"/>
              <a:cs typeface="Arial" panose="020B0604020202020204" pitchFamily="34" charset="0"/>
            </a:rPr>
            <a:t>for Embedding the EUSDR into EU Programmes - FROM ACTIONS TO FUNDING: </a:t>
          </a:r>
          <a:r>
            <a:rPr lang="en-GB" sz="1200" dirty="0">
              <a:latin typeface="Arial" panose="020B0604020202020204" pitchFamily="34" charset="0"/>
              <a:cs typeface="Arial" panose="020B0604020202020204" pitchFamily="34" charset="0"/>
            </a:rPr>
            <a:t>further possible course of action, also putting emphasis on embedding the EUSDR in non-EU countries</a:t>
          </a:r>
          <a:endParaRPr lang="de-DE" sz="1200" dirty="0">
            <a:latin typeface="Arial" panose="020B0604020202020204" pitchFamily="34" charset="0"/>
            <a:cs typeface="Arial" panose="020B0604020202020204" pitchFamily="34" charset="0"/>
          </a:endParaRPr>
        </a:p>
      </dgm:t>
    </dgm:pt>
    <dgm:pt modelId="{3815EE38-DB09-4C29-A5F3-881DD00432B2}" type="parTrans" cxnId="{6A4BF084-9452-4617-88FD-4376CB7D4DDF}">
      <dgm:prSet/>
      <dgm:spPr/>
      <dgm:t>
        <a:bodyPr/>
        <a:lstStyle/>
        <a:p>
          <a:endParaRPr lang="de-DE"/>
        </a:p>
      </dgm:t>
    </dgm:pt>
    <dgm:pt modelId="{F846A086-1BED-4250-B28B-895486628DE8}" type="sibTrans" cxnId="{6A4BF084-9452-4617-88FD-4376CB7D4DDF}">
      <dgm:prSet/>
      <dgm:spPr/>
      <dgm:t>
        <a:bodyPr/>
        <a:lstStyle/>
        <a:p>
          <a:endParaRPr lang="de-DE"/>
        </a:p>
      </dgm:t>
    </dgm:pt>
    <dgm:pt modelId="{225DE0C5-4DC3-40FC-9C27-5A70AAC73DCB}">
      <dgm:prSet custT="1"/>
      <dgm:spPr/>
      <dgm:t>
        <a:bodyPr/>
        <a:lstStyle/>
        <a:p>
          <a:pPr algn="l"/>
          <a:r>
            <a:rPr lang="en-GB" sz="1200" b="1" noProof="0" dirty="0">
              <a:latin typeface="Arial" panose="020B0604020202020204" pitchFamily="34" charset="0"/>
              <a:cs typeface="Arial" panose="020B0604020202020204" pitchFamily="34" charset="0"/>
            </a:rPr>
            <a:t>UPDATED! The EUSDR Embedding Tool (Annex 1a): </a:t>
          </a:r>
          <a:r>
            <a:rPr lang="en-GB" sz="1200" noProof="0" dirty="0">
              <a:latin typeface="Arial" panose="020B0604020202020204" pitchFamily="34" charset="0"/>
              <a:cs typeface="Arial" panose="020B0604020202020204" pitchFamily="34" charset="0"/>
            </a:rPr>
            <a:t>Actions of the EUSDR AP and of the shortlisted strategic topics, which have been in each case allocated to possible EU funds, IPA III and NDICI funds as well as to the Annexes D of the Country Reports 2019 and 2020</a:t>
          </a:r>
          <a:endParaRPr lang="de-DE" sz="1200" dirty="0"/>
        </a:p>
      </dgm:t>
    </dgm:pt>
    <dgm:pt modelId="{002A1090-525F-439B-AD6D-C56CD902E51C}" type="parTrans" cxnId="{6C923600-CA4F-4313-868B-9251D424B588}">
      <dgm:prSet/>
      <dgm:spPr/>
      <dgm:t>
        <a:bodyPr/>
        <a:lstStyle/>
        <a:p>
          <a:endParaRPr lang="de-DE"/>
        </a:p>
      </dgm:t>
    </dgm:pt>
    <dgm:pt modelId="{A203584E-3DB5-469D-B383-A3F523252130}" type="sibTrans" cxnId="{6C923600-CA4F-4313-868B-9251D424B588}">
      <dgm:prSet/>
      <dgm:spPr/>
      <dgm:t>
        <a:bodyPr/>
        <a:lstStyle/>
        <a:p>
          <a:endParaRPr lang="de-DE"/>
        </a:p>
      </dgm:t>
    </dgm:pt>
    <dgm:pt modelId="{FC1CC0B2-31C3-45E0-AF2E-10A52CC8661C}">
      <dgm:prSet custT="1"/>
      <dgm:spPr/>
      <dgm:t>
        <a:bodyPr/>
        <a:lstStyle/>
        <a:p>
          <a:pPr algn="l"/>
          <a:r>
            <a:rPr lang="en-GB" sz="1200" b="1" dirty="0">
              <a:latin typeface="Arial" panose="020B0604020202020204" pitchFamily="34" charset="0"/>
              <a:cs typeface="Arial" panose="020B0604020202020204" pitchFamily="34" charset="0"/>
            </a:rPr>
            <a:t>UPDATED! Sources for content of funding instruments (Annex 1b): </a:t>
          </a:r>
          <a:r>
            <a:rPr lang="en-GB" sz="1200" dirty="0">
              <a:latin typeface="Arial" panose="020B0604020202020204" pitchFamily="34" charset="0"/>
              <a:cs typeface="Arial" panose="020B0604020202020204" pitchFamily="34" charset="0"/>
            </a:rPr>
            <a:t>a compilation of funding instrument sources to support PACs in their selection of strategic topics and NCs in approaching the MAs.</a:t>
          </a:r>
          <a:endParaRPr lang="de-DE" sz="1200" dirty="0">
            <a:latin typeface="Arial" panose="020B0604020202020204" pitchFamily="34" charset="0"/>
            <a:cs typeface="Arial" panose="020B0604020202020204" pitchFamily="34" charset="0"/>
          </a:endParaRPr>
        </a:p>
      </dgm:t>
    </dgm:pt>
    <dgm:pt modelId="{C9A94EFB-EC7A-4606-97D3-4F348F093BED}" type="parTrans" cxnId="{C36BA31D-51D8-4AD9-9AAB-8E076C785BEC}">
      <dgm:prSet/>
      <dgm:spPr/>
      <dgm:t>
        <a:bodyPr/>
        <a:lstStyle/>
        <a:p>
          <a:endParaRPr lang="de-DE"/>
        </a:p>
      </dgm:t>
    </dgm:pt>
    <dgm:pt modelId="{82635BD9-6631-4048-890E-DD155D6045E9}" type="sibTrans" cxnId="{C36BA31D-51D8-4AD9-9AAB-8E076C785BEC}">
      <dgm:prSet/>
      <dgm:spPr/>
      <dgm:t>
        <a:bodyPr/>
        <a:lstStyle/>
        <a:p>
          <a:endParaRPr lang="de-DE"/>
        </a:p>
      </dgm:t>
    </dgm:pt>
    <dgm:pt modelId="{ECAE2620-F2AB-4C90-8DF3-A5A9E99698AB}">
      <dgm:prSet custT="1"/>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EUSDR EMBEDDING – FROM WORDS TO ACTION! Discussion Paper:</a:t>
          </a:r>
          <a:r>
            <a:rPr lang="en-GB" sz="1200" dirty="0">
              <a:latin typeface="Arial" panose="020B0604020202020204" pitchFamily="34" charset="0"/>
              <a:cs typeface="Arial" panose="020B0604020202020204" pitchFamily="34" charset="0"/>
            </a:rPr>
            <a:t> discussion paper on further potential tools and processes for embedding initiated under the SK EUSDR PRESIDENCY</a:t>
          </a:r>
          <a:endParaRPr lang="de-DE" sz="1200" dirty="0">
            <a:latin typeface="Arial" panose="020B0604020202020204" pitchFamily="34" charset="0"/>
            <a:cs typeface="Arial" panose="020B0604020202020204" pitchFamily="34" charset="0"/>
          </a:endParaRPr>
        </a:p>
      </dgm:t>
    </dgm:pt>
    <dgm:pt modelId="{3AFD103D-BB2C-4FE9-BF95-EB3A7A2992B5}" type="parTrans" cxnId="{88133883-B7E7-4F9A-9EFD-2CC9AAA246EA}">
      <dgm:prSet/>
      <dgm:spPr/>
      <dgm:t>
        <a:bodyPr/>
        <a:lstStyle/>
        <a:p>
          <a:endParaRPr lang="de-DE"/>
        </a:p>
      </dgm:t>
    </dgm:pt>
    <dgm:pt modelId="{9E296AFD-9021-4EBE-B545-5A3387A1BAFB}" type="sibTrans" cxnId="{88133883-B7E7-4F9A-9EFD-2CC9AAA246EA}">
      <dgm:prSet/>
      <dgm:spPr/>
      <dgm:t>
        <a:bodyPr/>
        <a:lstStyle/>
        <a:p>
          <a:endParaRPr lang="de-DE"/>
        </a:p>
      </dgm:t>
    </dgm:pt>
    <dgm:pt modelId="{0C137767-0CFD-4BB9-A0C0-C3AECD17616A}">
      <dgm:prSet custT="1"/>
      <dgm:spPr>
        <a:solidFill>
          <a:srgbClr val="0E4194"/>
        </a:solidFill>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Updated! Overview of surveys of EUSDR MA Networks (ERDF/CF and IPA/NDICI): </a:t>
          </a:r>
          <a:r>
            <a:rPr lang="en-GB" sz="1200" dirty="0">
              <a:latin typeface="Arial" panose="020B0604020202020204" pitchFamily="34" charset="0"/>
              <a:cs typeface="Arial" panose="020B0604020202020204" pitchFamily="34" charset="0"/>
            </a:rPr>
            <a:t>Based on the results of the surveys conducted in spring 2021, documents were designed to better </a:t>
          </a:r>
          <a:r>
            <a:rPr lang="en-GB" sz="1200" noProof="1">
              <a:latin typeface="Arial" panose="020B0604020202020204" pitchFamily="34" charset="0"/>
              <a:ea typeface="Verdana" panose="020B0604030504040204" pitchFamily="34" charset="0"/>
              <a:cs typeface="Arial" panose="020B0604020202020204" pitchFamily="34" charset="0"/>
            </a:rPr>
            <a:t>align priorities of the programmes to the actions/shortlisted strategic topics of the EUSDR</a:t>
          </a:r>
          <a:endParaRPr lang="de-DE" sz="1200" dirty="0">
            <a:latin typeface="Arial" panose="020B0604020202020204" pitchFamily="34" charset="0"/>
            <a:cs typeface="Arial" panose="020B0604020202020204" pitchFamily="34" charset="0"/>
          </a:endParaRPr>
        </a:p>
      </dgm:t>
    </dgm:pt>
    <dgm:pt modelId="{9423EFF2-BD18-4605-A9D0-28811FB534FF}" type="parTrans" cxnId="{A2C914FA-E9D7-4429-9542-E042F0CB648C}">
      <dgm:prSet/>
      <dgm:spPr/>
      <dgm:t>
        <a:bodyPr/>
        <a:lstStyle/>
        <a:p>
          <a:endParaRPr lang="de-DE"/>
        </a:p>
      </dgm:t>
    </dgm:pt>
    <dgm:pt modelId="{F7F1C3A3-248F-475A-B546-7F97F20EB9EC}" type="sibTrans" cxnId="{A2C914FA-E9D7-4429-9542-E042F0CB648C}">
      <dgm:prSet/>
      <dgm:spPr/>
      <dgm:t>
        <a:bodyPr/>
        <a:lstStyle/>
        <a:p>
          <a:endParaRPr lang="de-DE"/>
        </a:p>
      </dgm:t>
    </dgm:pt>
    <dgm:pt modelId="{57C8BD27-FFD9-4072-B47E-38F13418D2BF}">
      <dgm:prSet custT="1"/>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MA Leaflet to embed the EUSDR into EU programmes 2021 – 2027: </a:t>
          </a:r>
          <a:r>
            <a:rPr lang="en-GB" sz="1200" b="0" dirty="0">
              <a:latin typeface="Arial" panose="020B0604020202020204" pitchFamily="34" charset="0"/>
              <a:cs typeface="Arial" panose="020B0604020202020204" pitchFamily="34" charset="0"/>
            </a:rPr>
            <a:t>the how, the why, the what summary of EUSDR embedding for representatives of managing/programming authorities, NCs, PACs and other stakeholders working on embedding into EU programmes</a:t>
          </a:r>
          <a:endParaRPr lang="de-DE" sz="1200" b="0" dirty="0">
            <a:latin typeface="Arial" panose="020B0604020202020204" pitchFamily="34" charset="0"/>
            <a:cs typeface="Arial" panose="020B0604020202020204" pitchFamily="34" charset="0"/>
          </a:endParaRPr>
        </a:p>
      </dgm:t>
    </dgm:pt>
    <dgm:pt modelId="{9F0A8119-BF12-422F-92AD-7CA9E34F2907}" type="parTrans" cxnId="{693ED186-1502-4070-8CE4-29FC69F28C2B}">
      <dgm:prSet/>
      <dgm:spPr/>
      <dgm:t>
        <a:bodyPr/>
        <a:lstStyle/>
        <a:p>
          <a:endParaRPr lang="de-DE"/>
        </a:p>
      </dgm:t>
    </dgm:pt>
    <dgm:pt modelId="{0B530CC8-CE6F-4E2E-9A3F-90BFA592BD32}" type="sibTrans" cxnId="{693ED186-1502-4070-8CE4-29FC69F28C2B}">
      <dgm:prSet/>
      <dgm:spPr/>
      <dgm:t>
        <a:bodyPr/>
        <a:lstStyle/>
        <a:p>
          <a:endParaRPr lang="de-DE"/>
        </a:p>
      </dgm:t>
    </dgm:pt>
    <dgm:pt modelId="{2FCFB433-1990-42F6-9BFB-7BC477A6804F}">
      <dgm:prSet custT="1"/>
      <dgm:spPr>
        <a:solidFill>
          <a:schemeClr val="tx2"/>
        </a:solidFill>
      </dgm:spPr>
      <dgm:t>
        <a:bodyPr/>
        <a:lstStyle/>
        <a:p>
          <a:pPr algn="l"/>
          <a:r>
            <a:rPr lang="en-GB" sz="1200" b="1" noProof="1">
              <a:solidFill>
                <a:schemeClr val="bg1"/>
              </a:solidFill>
              <a:latin typeface="Arial" panose="020B0604020202020204" pitchFamily="34" charset="0"/>
              <a:ea typeface="Verdana" panose="020B0604030504040204" pitchFamily="34" charset="0"/>
              <a:cs typeface="Arial" panose="020B0604020202020204" pitchFamily="34" charset="0"/>
            </a:rPr>
            <a:t>Guidance Paper </a:t>
          </a:r>
          <a:r>
            <a:rPr lang="en-US" sz="1200" b="1" noProof="1">
              <a:solidFill>
                <a:schemeClr val="bg1"/>
              </a:solidFill>
              <a:latin typeface="Arial" panose="020B0604020202020204" pitchFamily="34" charset="0"/>
              <a:ea typeface="Verdana" panose="020B0604030504040204" pitchFamily="34" charset="0"/>
              <a:cs typeface="Arial" panose="020B0604020202020204" pitchFamily="34" charset="0"/>
            </a:rPr>
            <a:t>for Embedding the EUSDR into EU Programmes - </a:t>
          </a:r>
          <a:r>
            <a:rPr lang="de-AT" sz="1200" b="1" dirty="0">
              <a:solidFill>
                <a:schemeClr val="bg1"/>
              </a:solidFill>
              <a:latin typeface="Arial" panose="020B0604020202020204" pitchFamily="34" charset="0"/>
              <a:ea typeface="Verdana" panose="020B0604030504040204" pitchFamily="34" charset="0"/>
              <a:cs typeface="Arial" panose="020B0604020202020204" pitchFamily="34" charset="0"/>
            </a:rPr>
            <a:t>FROM PROGRAMMING TO IMPLEMENTATION: </a:t>
          </a:r>
          <a:r>
            <a:rPr lang="en-US" sz="1200" dirty="0">
              <a:latin typeface="Arial" panose="020B0604020202020204" pitchFamily="34" charset="0"/>
              <a:cs typeface="Arial" panose="020B0604020202020204" pitchFamily="34" charset="0"/>
            </a:rPr>
            <a:t>concrete steps from the programming to the implementation phase with a focus on embedding in non-EU countries, cross-cooperation between MRS and cross-cooperation between the Priority Areas.</a:t>
          </a:r>
          <a:r>
            <a:rPr lang="de-AT" sz="1200" b="1" dirty="0">
              <a:solidFill>
                <a:schemeClr val="bg1"/>
              </a:solidFill>
              <a:latin typeface="Arial" panose="020B0604020202020204" pitchFamily="34" charset="0"/>
              <a:ea typeface="Verdana" panose="020B0604030504040204" pitchFamily="34" charset="0"/>
              <a:cs typeface="Arial" panose="020B0604020202020204" pitchFamily="34" charset="0"/>
            </a:rPr>
            <a:t> </a:t>
          </a:r>
          <a:endParaRPr lang="de-DE" sz="1200" b="1" dirty="0">
            <a:solidFill>
              <a:schemeClr val="bg1"/>
            </a:solidFill>
            <a:latin typeface="Arial" panose="020B0604020202020204" pitchFamily="34" charset="0"/>
            <a:ea typeface="Verdana" panose="020B0604030504040204" pitchFamily="34" charset="0"/>
            <a:cs typeface="Arial" panose="020B0604020202020204" pitchFamily="34" charset="0"/>
          </a:endParaRPr>
        </a:p>
      </dgm:t>
    </dgm:pt>
    <dgm:pt modelId="{AFCB2F5F-1FD4-49FE-9F6A-EC134627214A}" type="parTrans" cxnId="{A6297AD3-4B46-4BAD-A842-EBE6551D6EB5}">
      <dgm:prSet/>
      <dgm:spPr/>
      <dgm:t>
        <a:bodyPr/>
        <a:lstStyle/>
        <a:p>
          <a:endParaRPr lang="de-DE"/>
        </a:p>
      </dgm:t>
    </dgm:pt>
    <dgm:pt modelId="{3AF4227B-E106-45AA-A6FF-C41985D5EDFB}" type="sibTrans" cxnId="{A6297AD3-4B46-4BAD-A842-EBE6551D6EB5}">
      <dgm:prSet/>
      <dgm:spPr/>
      <dgm:t>
        <a:bodyPr/>
        <a:lstStyle/>
        <a:p>
          <a:endParaRPr lang="de-DE"/>
        </a:p>
      </dgm:t>
    </dgm:pt>
    <dgm:pt modelId="{2BCC6AF9-BA3A-4EDE-B031-7A4C51789CFB}" type="pres">
      <dgm:prSet presAssocID="{A8E9DE1E-8709-4F90-AF18-DF987BA7FBFE}" presName="linearFlow" presStyleCnt="0">
        <dgm:presLayoutVars>
          <dgm:dir val="rev"/>
          <dgm:resizeHandles val="exact"/>
        </dgm:presLayoutVars>
      </dgm:prSet>
      <dgm:spPr/>
      <dgm:t>
        <a:bodyPr/>
        <a:lstStyle/>
        <a:p>
          <a:endParaRPr lang="sk-SK"/>
        </a:p>
      </dgm:t>
    </dgm:pt>
    <dgm:pt modelId="{6E0C8712-548F-4307-9EC2-26936F90B48C}" type="pres">
      <dgm:prSet presAssocID="{6555DDD4-8F82-41FD-8985-1650117FC3AA}" presName="composite" presStyleCnt="0"/>
      <dgm:spPr/>
    </dgm:pt>
    <dgm:pt modelId="{45F2F655-DB17-4AFE-8F40-B889BEB43EF2}" type="pres">
      <dgm:prSet presAssocID="{6555DDD4-8F82-41FD-8985-1650117FC3AA}" presName="imgShp" presStyleLbl="fgImgPlace1" presStyleIdx="0"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l="-73000" r="-73000"/>
          </a:stretch>
        </a:blipFill>
      </dgm:spPr>
    </dgm:pt>
    <dgm:pt modelId="{CC39DB62-275B-480F-930D-61298A18BE2A}" type="pres">
      <dgm:prSet presAssocID="{6555DDD4-8F82-41FD-8985-1650117FC3AA}" presName="txShp" presStyleLbl="node1" presStyleIdx="0" presStyleCnt="8" custScaleY="2000000">
        <dgm:presLayoutVars>
          <dgm:bulletEnabled val="1"/>
        </dgm:presLayoutVars>
      </dgm:prSet>
      <dgm:spPr/>
      <dgm:t>
        <a:bodyPr/>
        <a:lstStyle/>
        <a:p>
          <a:endParaRPr lang="sk-SK"/>
        </a:p>
      </dgm:t>
    </dgm:pt>
    <dgm:pt modelId="{A9D18F37-6EC1-45B8-B419-4080EC5B3E83}" type="pres">
      <dgm:prSet presAssocID="{1AAC18E5-ECA3-4A4C-903A-45EF9A2B6B5D}" presName="spacing" presStyleCnt="0"/>
      <dgm:spPr/>
    </dgm:pt>
    <dgm:pt modelId="{58E9FD40-049A-4B96-8772-AF3BA833FE27}" type="pres">
      <dgm:prSet presAssocID="{225DE0C5-4DC3-40FC-9C27-5A70AAC73DCB}" presName="composite" presStyleCnt="0"/>
      <dgm:spPr/>
    </dgm:pt>
    <dgm:pt modelId="{CCF2C7C6-73C5-4926-B1AA-623E4F6CC659}" type="pres">
      <dgm:prSet presAssocID="{225DE0C5-4DC3-40FC-9C27-5A70AAC73DCB}" presName="imgShp" presStyleLbl="fgImgPlace1" presStyleIdx="1"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l="-73000" r="-73000"/>
          </a:stretch>
        </a:blipFill>
      </dgm:spPr>
    </dgm:pt>
    <dgm:pt modelId="{017CA0E4-23E9-401D-A15C-978424A27FC2}" type="pres">
      <dgm:prSet presAssocID="{225DE0C5-4DC3-40FC-9C27-5A70AAC73DCB}" presName="txShp" presStyleLbl="node1" presStyleIdx="1" presStyleCnt="8" custScaleY="2000000">
        <dgm:presLayoutVars>
          <dgm:bulletEnabled val="1"/>
        </dgm:presLayoutVars>
      </dgm:prSet>
      <dgm:spPr/>
      <dgm:t>
        <a:bodyPr/>
        <a:lstStyle/>
        <a:p>
          <a:endParaRPr lang="sk-SK"/>
        </a:p>
      </dgm:t>
    </dgm:pt>
    <dgm:pt modelId="{4E87A8F7-503F-4CD0-B3B6-49EB97269891}" type="pres">
      <dgm:prSet presAssocID="{A203584E-3DB5-469D-B383-A3F523252130}" presName="spacing" presStyleCnt="0"/>
      <dgm:spPr/>
    </dgm:pt>
    <dgm:pt modelId="{7E9FFFBC-6488-4B89-9F48-DED21DB44BBE}" type="pres">
      <dgm:prSet presAssocID="{FC1CC0B2-31C3-45E0-AF2E-10A52CC8661C}" presName="composite" presStyleCnt="0"/>
      <dgm:spPr/>
    </dgm:pt>
    <dgm:pt modelId="{51C1790F-B7D8-4E1E-AA9F-D569E4D0EA90}" type="pres">
      <dgm:prSet presAssocID="{FC1CC0B2-31C3-45E0-AF2E-10A52CC8661C}" presName="imgShp" presStyleLbl="fgImgPlace1" presStyleIdx="2"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l="-73000" r="-73000"/>
          </a:stretch>
        </a:blipFill>
      </dgm:spPr>
    </dgm:pt>
    <dgm:pt modelId="{56E91AED-1587-4FFF-94DA-FB1160333F8A}" type="pres">
      <dgm:prSet presAssocID="{FC1CC0B2-31C3-45E0-AF2E-10A52CC8661C}" presName="txShp" presStyleLbl="node1" presStyleIdx="2" presStyleCnt="8" custScaleY="2000000">
        <dgm:presLayoutVars>
          <dgm:bulletEnabled val="1"/>
        </dgm:presLayoutVars>
      </dgm:prSet>
      <dgm:spPr/>
      <dgm:t>
        <a:bodyPr/>
        <a:lstStyle/>
        <a:p>
          <a:endParaRPr lang="sk-SK"/>
        </a:p>
      </dgm:t>
    </dgm:pt>
    <dgm:pt modelId="{F31001EB-BB8F-4BF2-A076-344DDCB62CAF}" type="pres">
      <dgm:prSet presAssocID="{82635BD9-6631-4048-890E-DD155D6045E9}" presName="spacing" presStyleCnt="0"/>
      <dgm:spPr/>
    </dgm:pt>
    <dgm:pt modelId="{2F04F0E6-3D92-4DDC-B995-3A2315D57CDC}" type="pres">
      <dgm:prSet presAssocID="{57C8BD27-FFD9-4072-B47E-38F13418D2BF}" presName="composite" presStyleCnt="0"/>
      <dgm:spPr/>
    </dgm:pt>
    <dgm:pt modelId="{685961ED-C2EB-418C-BC54-482DCBD21EA2}" type="pres">
      <dgm:prSet presAssocID="{57C8BD27-FFD9-4072-B47E-38F13418D2BF}" presName="imgShp" presStyleLbl="fgImgPlace1" presStyleIdx="3"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l="-73000" r="-73000"/>
          </a:stretch>
        </a:blipFill>
      </dgm:spPr>
    </dgm:pt>
    <dgm:pt modelId="{8DAA0376-15BB-4962-8AC6-2F1E1F372598}" type="pres">
      <dgm:prSet presAssocID="{57C8BD27-FFD9-4072-B47E-38F13418D2BF}" presName="txShp" presStyleLbl="node1" presStyleIdx="3" presStyleCnt="8" custScaleY="2000000">
        <dgm:presLayoutVars>
          <dgm:bulletEnabled val="1"/>
        </dgm:presLayoutVars>
      </dgm:prSet>
      <dgm:spPr/>
      <dgm:t>
        <a:bodyPr/>
        <a:lstStyle/>
        <a:p>
          <a:endParaRPr lang="sk-SK"/>
        </a:p>
      </dgm:t>
    </dgm:pt>
    <dgm:pt modelId="{2ABFEB4B-E557-492C-9A29-D95A5C3F90FC}" type="pres">
      <dgm:prSet presAssocID="{0B530CC8-CE6F-4E2E-9A3F-90BFA592BD32}" presName="spacing" presStyleCnt="0"/>
      <dgm:spPr/>
    </dgm:pt>
    <dgm:pt modelId="{1A09FF14-E703-4EFB-B3F8-7F0DB7937664}" type="pres">
      <dgm:prSet presAssocID="{ECAE2620-F2AB-4C90-8DF3-A5A9E99698AB}" presName="composite" presStyleCnt="0"/>
      <dgm:spPr/>
    </dgm:pt>
    <dgm:pt modelId="{2263E7B7-ABAC-453C-A12A-1487A35DAE17}" type="pres">
      <dgm:prSet presAssocID="{ECAE2620-F2AB-4C90-8DF3-A5A9E99698AB}" presName="imgShp" presStyleLbl="fgImgPlace1" presStyleIdx="4"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l="-73000" r="-73000"/>
          </a:stretch>
        </a:blipFill>
      </dgm:spPr>
    </dgm:pt>
    <dgm:pt modelId="{7A0502A2-1827-4B42-A1EC-9C067B7E8511}" type="pres">
      <dgm:prSet presAssocID="{ECAE2620-F2AB-4C90-8DF3-A5A9E99698AB}" presName="txShp" presStyleLbl="node1" presStyleIdx="4" presStyleCnt="8" custScaleY="2000000">
        <dgm:presLayoutVars>
          <dgm:bulletEnabled val="1"/>
        </dgm:presLayoutVars>
      </dgm:prSet>
      <dgm:spPr/>
      <dgm:t>
        <a:bodyPr/>
        <a:lstStyle/>
        <a:p>
          <a:endParaRPr lang="sk-SK"/>
        </a:p>
      </dgm:t>
    </dgm:pt>
    <dgm:pt modelId="{45297E5D-9DDE-44A2-8DE9-6B09637E2BD4}" type="pres">
      <dgm:prSet presAssocID="{9E296AFD-9021-4EBE-B545-5A3387A1BAFB}" presName="spacing" presStyleCnt="0"/>
      <dgm:spPr/>
    </dgm:pt>
    <dgm:pt modelId="{2885FB1D-F09D-40A6-9DA9-0EC00E587088}" type="pres">
      <dgm:prSet presAssocID="{0C137767-0CFD-4BB9-A0C0-C3AECD17616A}" presName="composite" presStyleCnt="0"/>
      <dgm:spPr/>
    </dgm:pt>
    <dgm:pt modelId="{3CDC0961-D5E7-4BB5-819D-CAED0D7722C4}" type="pres">
      <dgm:prSet presAssocID="{0C137767-0CFD-4BB9-A0C0-C3AECD17616A}" presName="imgShp" presStyleLbl="fgImgPlace1" presStyleIdx="5"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l="-73000" r="-73000"/>
          </a:stretch>
        </a:blipFill>
      </dgm:spPr>
    </dgm:pt>
    <dgm:pt modelId="{3EA31A3A-E6EC-4DC7-A347-ACBC45EB8353}" type="pres">
      <dgm:prSet presAssocID="{0C137767-0CFD-4BB9-A0C0-C3AECD17616A}" presName="txShp" presStyleLbl="node1" presStyleIdx="5" presStyleCnt="8" custScaleY="2000000">
        <dgm:presLayoutVars>
          <dgm:bulletEnabled val="1"/>
        </dgm:presLayoutVars>
      </dgm:prSet>
      <dgm:spPr/>
      <dgm:t>
        <a:bodyPr/>
        <a:lstStyle/>
        <a:p>
          <a:endParaRPr lang="sk-SK"/>
        </a:p>
      </dgm:t>
    </dgm:pt>
    <dgm:pt modelId="{4EA06B3E-1E65-4062-98B9-67993B5C9B4D}" type="pres">
      <dgm:prSet presAssocID="{F7F1C3A3-248F-475A-B546-7F97F20EB9EC}" presName="spacing" presStyleCnt="0"/>
      <dgm:spPr/>
    </dgm:pt>
    <dgm:pt modelId="{2E22C517-9BD9-4553-910B-DDFBF0A15EC2}" type="pres">
      <dgm:prSet presAssocID="{526B86A1-EC07-402F-9ED5-F9D64CD1605C}" presName="composite" presStyleCnt="0"/>
      <dgm:spPr/>
    </dgm:pt>
    <dgm:pt modelId="{2FA5E23C-36F0-42BA-B023-36711E9ED11B}" type="pres">
      <dgm:prSet presAssocID="{526B86A1-EC07-402F-9ED5-F9D64CD1605C}" presName="imgShp" presStyleLbl="fgImgPlace1" presStyleIdx="6"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l="-73000" r="-73000"/>
          </a:stretch>
        </a:blipFill>
      </dgm:spPr>
    </dgm:pt>
    <dgm:pt modelId="{1BD9B937-89FC-472F-A513-5B673C7B8359}" type="pres">
      <dgm:prSet presAssocID="{526B86A1-EC07-402F-9ED5-F9D64CD1605C}" presName="txShp" presStyleLbl="node1" presStyleIdx="6" presStyleCnt="8" custScaleY="2000000">
        <dgm:presLayoutVars>
          <dgm:bulletEnabled val="1"/>
        </dgm:presLayoutVars>
      </dgm:prSet>
      <dgm:spPr/>
      <dgm:t>
        <a:bodyPr/>
        <a:lstStyle/>
        <a:p>
          <a:endParaRPr lang="sk-SK"/>
        </a:p>
      </dgm:t>
    </dgm:pt>
    <dgm:pt modelId="{22794DD0-96B7-4E8D-BB37-C982DE108D4E}" type="pres">
      <dgm:prSet presAssocID="{F846A086-1BED-4250-B28B-895486628DE8}" presName="spacing" presStyleCnt="0"/>
      <dgm:spPr/>
    </dgm:pt>
    <dgm:pt modelId="{3EFFDD48-46EE-4A37-921E-5098A7F0C344}" type="pres">
      <dgm:prSet presAssocID="{2FCFB433-1990-42F6-9BFB-7BC477A6804F}" presName="composite" presStyleCnt="0"/>
      <dgm:spPr/>
    </dgm:pt>
    <dgm:pt modelId="{46C2BEE7-F2EC-49E8-B85D-FB1DC9F0D181}" type="pres">
      <dgm:prSet presAssocID="{2FCFB433-1990-42F6-9BFB-7BC477A6804F}" presName="imgShp" presStyleLbl="fgImgPlace1" presStyleIdx="7"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l="-73000" r="-73000"/>
          </a:stretch>
        </a:blipFill>
      </dgm:spPr>
    </dgm:pt>
    <dgm:pt modelId="{23EB4DFF-40E7-434B-B6A4-961AD61BE2F0}" type="pres">
      <dgm:prSet presAssocID="{2FCFB433-1990-42F6-9BFB-7BC477A6804F}" presName="txShp" presStyleLbl="node1" presStyleIdx="7" presStyleCnt="8" custScaleY="2000000" custLinFactNeighborY="5334">
        <dgm:presLayoutVars>
          <dgm:bulletEnabled val="1"/>
        </dgm:presLayoutVars>
      </dgm:prSet>
      <dgm:spPr/>
      <dgm:t>
        <a:bodyPr/>
        <a:lstStyle/>
        <a:p>
          <a:endParaRPr lang="sk-SK"/>
        </a:p>
      </dgm:t>
    </dgm:pt>
  </dgm:ptLst>
  <dgm:cxnLst>
    <dgm:cxn modelId="{3CD6D544-65D3-4EBB-92FE-5E998E3E2D12}" type="presOf" srcId="{57C8BD27-FFD9-4072-B47E-38F13418D2BF}" destId="{8DAA0376-15BB-4962-8AC6-2F1E1F372598}" srcOrd="0" destOrd="0" presId="urn:microsoft.com/office/officeart/2005/8/layout/vList3"/>
    <dgm:cxn modelId="{1F508A3A-C5B4-463F-AAA1-7AA74AF60452}" type="presOf" srcId="{526B86A1-EC07-402F-9ED5-F9D64CD1605C}" destId="{1BD9B937-89FC-472F-A513-5B673C7B8359}" srcOrd="0" destOrd="0" presId="urn:microsoft.com/office/officeart/2005/8/layout/vList3"/>
    <dgm:cxn modelId="{6C923600-CA4F-4313-868B-9251D424B588}" srcId="{A8E9DE1E-8709-4F90-AF18-DF987BA7FBFE}" destId="{225DE0C5-4DC3-40FC-9C27-5A70AAC73DCB}" srcOrd="1" destOrd="0" parTransId="{002A1090-525F-439B-AD6D-C56CD902E51C}" sibTransId="{A203584E-3DB5-469D-B383-A3F523252130}"/>
    <dgm:cxn modelId="{B6089C2D-6174-4904-9D81-79264EB613B2}" type="presOf" srcId="{FC1CC0B2-31C3-45E0-AF2E-10A52CC8661C}" destId="{56E91AED-1587-4FFF-94DA-FB1160333F8A}" srcOrd="0" destOrd="0" presId="urn:microsoft.com/office/officeart/2005/8/layout/vList3"/>
    <dgm:cxn modelId="{A6297AD3-4B46-4BAD-A842-EBE6551D6EB5}" srcId="{A8E9DE1E-8709-4F90-AF18-DF987BA7FBFE}" destId="{2FCFB433-1990-42F6-9BFB-7BC477A6804F}" srcOrd="7" destOrd="0" parTransId="{AFCB2F5F-1FD4-49FE-9F6A-EC134627214A}" sibTransId="{3AF4227B-E106-45AA-A6FF-C41985D5EDFB}"/>
    <dgm:cxn modelId="{7B4EEC70-5D47-49BF-9E3F-4902C08D114D}" srcId="{A8E9DE1E-8709-4F90-AF18-DF987BA7FBFE}" destId="{6555DDD4-8F82-41FD-8985-1650117FC3AA}" srcOrd="0" destOrd="0" parTransId="{0ACA5AB6-072A-4CAE-8589-B131E38F7819}" sibTransId="{1AAC18E5-ECA3-4A4C-903A-45EF9A2B6B5D}"/>
    <dgm:cxn modelId="{453C6E3E-8275-4B83-B318-2539968F0919}" type="presOf" srcId="{A8E9DE1E-8709-4F90-AF18-DF987BA7FBFE}" destId="{2BCC6AF9-BA3A-4EDE-B031-7A4C51789CFB}" srcOrd="0" destOrd="0" presId="urn:microsoft.com/office/officeart/2005/8/layout/vList3"/>
    <dgm:cxn modelId="{FD44D65A-0DD9-4345-A753-C2F3B1702ED9}" type="presOf" srcId="{2FCFB433-1990-42F6-9BFB-7BC477A6804F}" destId="{23EB4DFF-40E7-434B-B6A4-961AD61BE2F0}" srcOrd="0" destOrd="0" presId="urn:microsoft.com/office/officeart/2005/8/layout/vList3"/>
    <dgm:cxn modelId="{5D67A2D6-B7AE-4026-8C90-0F3E0F6D37C2}" type="presOf" srcId="{6555DDD4-8F82-41FD-8985-1650117FC3AA}" destId="{CC39DB62-275B-480F-930D-61298A18BE2A}" srcOrd="0" destOrd="0" presId="urn:microsoft.com/office/officeart/2005/8/layout/vList3"/>
    <dgm:cxn modelId="{0B59524B-0F0B-4D25-9FA6-832D5B979F09}" type="presOf" srcId="{ECAE2620-F2AB-4C90-8DF3-A5A9E99698AB}" destId="{7A0502A2-1827-4B42-A1EC-9C067B7E8511}" srcOrd="0" destOrd="0" presId="urn:microsoft.com/office/officeart/2005/8/layout/vList3"/>
    <dgm:cxn modelId="{B3C76078-0089-4FA6-B84F-F5E20282E737}" type="presOf" srcId="{225DE0C5-4DC3-40FC-9C27-5A70AAC73DCB}" destId="{017CA0E4-23E9-401D-A15C-978424A27FC2}" srcOrd="0" destOrd="0" presId="urn:microsoft.com/office/officeart/2005/8/layout/vList3"/>
    <dgm:cxn modelId="{A2C914FA-E9D7-4429-9542-E042F0CB648C}" srcId="{A8E9DE1E-8709-4F90-AF18-DF987BA7FBFE}" destId="{0C137767-0CFD-4BB9-A0C0-C3AECD17616A}" srcOrd="5" destOrd="0" parTransId="{9423EFF2-BD18-4605-A9D0-28811FB534FF}" sibTransId="{F7F1C3A3-248F-475A-B546-7F97F20EB9EC}"/>
    <dgm:cxn modelId="{88133883-B7E7-4F9A-9EFD-2CC9AAA246EA}" srcId="{A8E9DE1E-8709-4F90-AF18-DF987BA7FBFE}" destId="{ECAE2620-F2AB-4C90-8DF3-A5A9E99698AB}" srcOrd="4" destOrd="0" parTransId="{3AFD103D-BB2C-4FE9-BF95-EB3A7A2992B5}" sibTransId="{9E296AFD-9021-4EBE-B545-5A3387A1BAFB}"/>
    <dgm:cxn modelId="{693ED186-1502-4070-8CE4-29FC69F28C2B}" srcId="{A8E9DE1E-8709-4F90-AF18-DF987BA7FBFE}" destId="{57C8BD27-FFD9-4072-B47E-38F13418D2BF}" srcOrd="3" destOrd="0" parTransId="{9F0A8119-BF12-422F-92AD-7CA9E34F2907}" sibTransId="{0B530CC8-CE6F-4E2E-9A3F-90BFA592BD32}"/>
    <dgm:cxn modelId="{F1071664-CD88-43F9-BC70-55A1A26A58D3}" type="presOf" srcId="{0C137767-0CFD-4BB9-A0C0-C3AECD17616A}" destId="{3EA31A3A-E6EC-4DC7-A347-ACBC45EB8353}" srcOrd="0" destOrd="0" presId="urn:microsoft.com/office/officeart/2005/8/layout/vList3"/>
    <dgm:cxn modelId="{C36BA31D-51D8-4AD9-9AAB-8E076C785BEC}" srcId="{A8E9DE1E-8709-4F90-AF18-DF987BA7FBFE}" destId="{FC1CC0B2-31C3-45E0-AF2E-10A52CC8661C}" srcOrd="2" destOrd="0" parTransId="{C9A94EFB-EC7A-4606-97D3-4F348F093BED}" sibTransId="{82635BD9-6631-4048-890E-DD155D6045E9}"/>
    <dgm:cxn modelId="{6A4BF084-9452-4617-88FD-4376CB7D4DDF}" srcId="{A8E9DE1E-8709-4F90-AF18-DF987BA7FBFE}" destId="{526B86A1-EC07-402F-9ED5-F9D64CD1605C}" srcOrd="6" destOrd="0" parTransId="{3815EE38-DB09-4C29-A5F3-881DD00432B2}" sibTransId="{F846A086-1BED-4250-B28B-895486628DE8}"/>
    <dgm:cxn modelId="{2ED5B12C-40BA-4D68-871A-6FED5AA02BA7}" type="presParOf" srcId="{2BCC6AF9-BA3A-4EDE-B031-7A4C51789CFB}" destId="{6E0C8712-548F-4307-9EC2-26936F90B48C}" srcOrd="0" destOrd="0" presId="urn:microsoft.com/office/officeart/2005/8/layout/vList3"/>
    <dgm:cxn modelId="{11C408F6-0471-4A98-87D7-B7B1846831FA}" type="presParOf" srcId="{6E0C8712-548F-4307-9EC2-26936F90B48C}" destId="{45F2F655-DB17-4AFE-8F40-B889BEB43EF2}" srcOrd="0" destOrd="0" presId="urn:microsoft.com/office/officeart/2005/8/layout/vList3"/>
    <dgm:cxn modelId="{DD616691-E025-4961-8A0D-6774268034D5}" type="presParOf" srcId="{6E0C8712-548F-4307-9EC2-26936F90B48C}" destId="{CC39DB62-275B-480F-930D-61298A18BE2A}" srcOrd="1" destOrd="0" presId="urn:microsoft.com/office/officeart/2005/8/layout/vList3"/>
    <dgm:cxn modelId="{6D451C06-DD89-401F-9E52-F2C31FEAEC8A}" type="presParOf" srcId="{2BCC6AF9-BA3A-4EDE-B031-7A4C51789CFB}" destId="{A9D18F37-6EC1-45B8-B419-4080EC5B3E83}" srcOrd="1" destOrd="0" presId="urn:microsoft.com/office/officeart/2005/8/layout/vList3"/>
    <dgm:cxn modelId="{A9E72437-DB42-48C2-B678-19F5A3A5CCB2}" type="presParOf" srcId="{2BCC6AF9-BA3A-4EDE-B031-7A4C51789CFB}" destId="{58E9FD40-049A-4B96-8772-AF3BA833FE27}" srcOrd="2" destOrd="0" presId="urn:microsoft.com/office/officeart/2005/8/layout/vList3"/>
    <dgm:cxn modelId="{F4E81D99-7746-419D-A30D-58483C24545B}" type="presParOf" srcId="{58E9FD40-049A-4B96-8772-AF3BA833FE27}" destId="{CCF2C7C6-73C5-4926-B1AA-623E4F6CC659}" srcOrd="0" destOrd="0" presId="urn:microsoft.com/office/officeart/2005/8/layout/vList3"/>
    <dgm:cxn modelId="{270E20E5-1E24-4807-9E82-308C42888ADD}" type="presParOf" srcId="{58E9FD40-049A-4B96-8772-AF3BA833FE27}" destId="{017CA0E4-23E9-401D-A15C-978424A27FC2}" srcOrd="1" destOrd="0" presId="urn:microsoft.com/office/officeart/2005/8/layout/vList3"/>
    <dgm:cxn modelId="{1331DC38-1F26-482A-B782-D5D27F642A79}" type="presParOf" srcId="{2BCC6AF9-BA3A-4EDE-B031-7A4C51789CFB}" destId="{4E87A8F7-503F-4CD0-B3B6-49EB97269891}" srcOrd="3" destOrd="0" presId="urn:microsoft.com/office/officeart/2005/8/layout/vList3"/>
    <dgm:cxn modelId="{94F07E25-7F49-437F-B375-FDF3DEF05DAF}" type="presParOf" srcId="{2BCC6AF9-BA3A-4EDE-B031-7A4C51789CFB}" destId="{7E9FFFBC-6488-4B89-9F48-DED21DB44BBE}" srcOrd="4" destOrd="0" presId="urn:microsoft.com/office/officeart/2005/8/layout/vList3"/>
    <dgm:cxn modelId="{A8721F69-06F6-4492-877E-0AE3EDD12BE7}" type="presParOf" srcId="{7E9FFFBC-6488-4B89-9F48-DED21DB44BBE}" destId="{51C1790F-B7D8-4E1E-AA9F-D569E4D0EA90}" srcOrd="0" destOrd="0" presId="urn:microsoft.com/office/officeart/2005/8/layout/vList3"/>
    <dgm:cxn modelId="{EC737236-E126-4ADD-BC2F-9BA4A60D8345}" type="presParOf" srcId="{7E9FFFBC-6488-4B89-9F48-DED21DB44BBE}" destId="{56E91AED-1587-4FFF-94DA-FB1160333F8A}" srcOrd="1" destOrd="0" presId="urn:microsoft.com/office/officeart/2005/8/layout/vList3"/>
    <dgm:cxn modelId="{780A7F79-04FE-47A3-A494-1D2BF866597F}" type="presParOf" srcId="{2BCC6AF9-BA3A-4EDE-B031-7A4C51789CFB}" destId="{F31001EB-BB8F-4BF2-A076-344DDCB62CAF}" srcOrd="5" destOrd="0" presId="urn:microsoft.com/office/officeart/2005/8/layout/vList3"/>
    <dgm:cxn modelId="{3BDF4F5A-E19C-4537-BB92-666112779F88}" type="presParOf" srcId="{2BCC6AF9-BA3A-4EDE-B031-7A4C51789CFB}" destId="{2F04F0E6-3D92-4DDC-B995-3A2315D57CDC}" srcOrd="6" destOrd="0" presId="urn:microsoft.com/office/officeart/2005/8/layout/vList3"/>
    <dgm:cxn modelId="{93A4C128-5D16-4175-AD2D-6CE84658F9E4}" type="presParOf" srcId="{2F04F0E6-3D92-4DDC-B995-3A2315D57CDC}" destId="{685961ED-C2EB-418C-BC54-482DCBD21EA2}" srcOrd="0" destOrd="0" presId="urn:microsoft.com/office/officeart/2005/8/layout/vList3"/>
    <dgm:cxn modelId="{2EF8F211-8F84-4AC3-805E-EBD2B169BFCF}" type="presParOf" srcId="{2F04F0E6-3D92-4DDC-B995-3A2315D57CDC}" destId="{8DAA0376-15BB-4962-8AC6-2F1E1F372598}" srcOrd="1" destOrd="0" presId="urn:microsoft.com/office/officeart/2005/8/layout/vList3"/>
    <dgm:cxn modelId="{C07DF10C-51B3-4AD8-BDD6-128D3FA182D8}" type="presParOf" srcId="{2BCC6AF9-BA3A-4EDE-B031-7A4C51789CFB}" destId="{2ABFEB4B-E557-492C-9A29-D95A5C3F90FC}" srcOrd="7" destOrd="0" presId="urn:microsoft.com/office/officeart/2005/8/layout/vList3"/>
    <dgm:cxn modelId="{AE3B7630-2EC6-40A0-8054-92B360E86BF3}" type="presParOf" srcId="{2BCC6AF9-BA3A-4EDE-B031-7A4C51789CFB}" destId="{1A09FF14-E703-4EFB-B3F8-7F0DB7937664}" srcOrd="8" destOrd="0" presId="urn:microsoft.com/office/officeart/2005/8/layout/vList3"/>
    <dgm:cxn modelId="{D1BFDCDB-51A8-4863-9775-59B35B048928}" type="presParOf" srcId="{1A09FF14-E703-4EFB-B3F8-7F0DB7937664}" destId="{2263E7B7-ABAC-453C-A12A-1487A35DAE17}" srcOrd="0" destOrd="0" presId="urn:microsoft.com/office/officeart/2005/8/layout/vList3"/>
    <dgm:cxn modelId="{5A1B1938-14B8-4B16-AF86-2F4EDE721736}" type="presParOf" srcId="{1A09FF14-E703-4EFB-B3F8-7F0DB7937664}" destId="{7A0502A2-1827-4B42-A1EC-9C067B7E8511}" srcOrd="1" destOrd="0" presId="urn:microsoft.com/office/officeart/2005/8/layout/vList3"/>
    <dgm:cxn modelId="{96F16D15-1586-4189-9049-8D8D3B4B60AF}" type="presParOf" srcId="{2BCC6AF9-BA3A-4EDE-B031-7A4C51789CFB}" destId="{45297E5D-9DDE-44A2-8DE9-6B09637E2BD4}" srcOrd="9" destOrd="0" presId="urn:microsoft.com/office/officeart/2005/8/layout/vList3"/>
    <dgm:cxn modelId="{400774E0-BD4F-41B3-9AFD-28951F909702}" type="presParOf" srcId="{2BCC6AF9-BA3A-4EDE-B031-7A4C51789CFB}" destId="{2885FB1D-F09D-40A6-9DA9-0EC00E587088}" srcOrd="10" destOrd="0" presId="urn:microsoft.com/office/officeart/2005/8/layout/vList3"/>
    <dgm:cxn modelId="{AFEA9C6C-9758-429E-8D52-467C35BBCB11}" type="presParOf" srcId="{2885FB1D-F09D-40A6-9DA9-0EC00E587088}" destId="{3CDC0961-D5E7-4BB5-819D-CAED0D7722C4}" srcOrd="0" destOrd="0" presId="urn:microsoft.com/office/officeart/2005/8/layout/vList3"/>
    <dgm:cxn modelId="{CE48C62E-16FA-4F65-9A4C-AEEDF21CD0C5}" type="presParOf" srcId="{2885FB1D-F09D-40A6-9DA9-0EC00E587088}" destId="{3EA31A3A-E6EC-4DC7-A347-ACBC45EB8353}" srcOrd="1" destOrd="0" presId="urn:microsoft.com/office/officeart/2005/8/layout/vList3"/>
    <dgm:cxn modelId="{3A8C0CC2-1040-4038-9774-81CB5DAD3AF6}" type="presParOf" srcId="{2BCC6AF9-BA3A-4EDE-B031-7A4C51789CFB}" destId="{4EA06B3E-1E65-4062-98B9-67993B5C9B4D}" srcOrd="11" destOrd="0" presId="urn:microsoft.com/office/officeart/2005/8/layout/vList3"/>
    <dgm:cxn modelId="{D455E5C2-B832-4124-BACD-29D3C97CA49D}" type="presParOf" srcId="{2BCC6AF9-BA3A-4EDE-B031-7A4C51789CFB}" destId="{2E22C517-9BD9-4553-910B-DDFBF0A15EC2}" srcOrd="12" destOrd="0" presId="urn:microsoft.com/office/officeart/2005/8/layout/vList3"/>
    <dgm:cxn modelId="{B40F4438-94F3-4299-9586-5FEE5143E66D}" type="presParOf" srcId="{2E22C517-9BD9-4553-910B-DDFBF0A15EC2}" destId="{2FA5E23C-36F0-42BA-B023-36711E9ED11B}" srcOrd="0" destOrd="0" presId="urn:microsoft.com/office/officeart/2005/8/layout/vList3"/>
    <dgm:cxn modelId="{66838C8C-2798-4063-84EE-B1455277DB17}" type="presParOf" srcId="{2E22C517-9BD9-4553-910B-DDFBF0A15EC2}" destId="{1BD9B937-89FC-472F-A513-5B673C7B8359}" srcOrd="1" destOrd="0" presId="urn:microsoft.com/office/officeart/2005/8/layout/vList3"/>
    <dgm:cxn modelId="{67922240-A39B-4152-A92C-4A9B904C0366}" type="presParOf" srcId="{2BCC6AF9-BA3A-4EDE-B031-7A4C51789CFB}" destId="{22794DD0-96B7-4E8D-BB37-C982DE108D4E}" srcOrd="13" destOrd="0" presId="urn:microsoft.com/office/officeart/2005/8/layout/vList3"/>
    <dgm:cxn modelId="{8AD29CAF-9BAD-4CCF-A228-F6F14E6D0DA0}" type="presParOf" srcId="{2BCC6AF9-BA3A-4EDE-B031-7A4C51789CFB}" destId="{3EFFDD48-46EE-4A37-921E-5098A7F0C344}" srcOrd="14" destOrd="0" presId="urn:microsoft.com/office/officeart/2005/8/layout/vList3"/>
    <dgm:cxn modelId="{6C1A1305-9886-4303-B219-CCA4AD0B0B24}" type="presParOf" srcId="{3EFFDD48-46EE-4A37-921E-5098A7F0C344}" destId="{46C2BEE7-F2EC-49E8-B85D-FB1DC9F0D181}" srcOrd="0" destOrd="0" presId="urn:microsoft.com/office/officeart/2005/8/layout/vList3"/>
    <dgm:cxn modelId="{30496D6D-6808-4DE0-89E4-6BCD4514AE51}" type="presParOf" srcId="{3EFFDD48-46EE-4A37-921E-5098A7F0C344}" destId="{23EB4DFF-40E7-434B-B6A4-961AD61BE2F0}"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50E1FC-6F7E-4350-8CDC-77205FF89F6E}" type="doc">
      <dgm:prSet loTypeId="urn:microsoft.com/office/officeart/2005/8/layout/radial1" loCatId="cycle" qsTypeId="urn:microsoft.com/office/officeart/2005/8/quickstyle/simple5" qsCatId="simple" csTypeId="urn:microsoft.com/office/officeart/2005/8/colors/colorful1" csCatId="colorful" phldr="1"/>
      <dgm:spPr/>
      <dgm:t>
        <a:bodyPr/>
        <a:lstStyle/>
        <a:p>
          <a:endParaRPr lang="de-DE"/>
        </a:p>
      </dgm:t>
    </dgm:pt>
    <dgm:pt modelId="{1F1B58DB-C611-4691-8145-1550A42082C7}">
      <dgm:prSet phldrT="[Text]"/>
      <dgm:spPr/>
      <dgm:t>
        <a:bodyPr/>
        <a:lstStyle/>
        <a:p>
          <a:r>
            <a:rPr lang="de-DE" b="1" dirty="0"/>
            <a:t>Embedding</a:t>
          </a:r>
        </a:p>
        <a:p>
          <a:r>
            <a:rPr lang="de-DE" b="1" dirty="0"/>
            <a:t>2023/2024</a:t>
          </a:r>
        </a:p>
      </dgm:t>
    </dgm:pt>
    <dgm:pt modelId="{57A0AA60-8EB0-4D31-8034-444E2FFF254B}" type="parTrans" cxnId="{7E1A7BD3-0D12-4780-8DB1-99D806ABB95E}">
      <dgm:prSet/>
      <dgm:spPr/>
      <dgm:t>
        <a:bodyPr/>
        <a:lstStyle/>
        <a:p>
          <a:endParaRPr lang="de-DE"/>
        </a:p>
      </dgm:t>
    </dgm:pt>
    <dgm:pt modelId="{4AD19590-F25B-4424-9387-A6C76CC3DB04}" type="sibTrans" cxnId="{7E1A7BD3-0D12-4780-8DB1-99D806ABB95E}">
      <dgm:prSet/>
      <dgm:spPr/>
      <dgm:t>
        <a:bodyPr/>
        <a:lstStyle/>
        <a:p>
          <a:endParaRPr lang="de-DE"/>
        </a:p>
      </dgm:t>
    </dgm:pt>
    <dgm:pt modelId="{B45CD0F2-F884-4B83-84A1-642F88B168F2}">
      <dgm:prSet phldrT="[Text]"/>
      <dgm:spPr/>
      <dgm:t>
        <a:bodyPr/>
        <a:lstStyle/>
        <a:p>
          <a:r>
            <a:rPr lang="de-DE" dirty="0"/>
            <a:t>Strategic </a:t>
          </a:r>
          <a:r>
            <a:rPr lang="en-GB" noProof="0" dirty="0"/>
            <a:t>Guidance</a:t>
          </a:r>
          <a:r>
            <a:rPr lang="de-DE" dirty="0"/>
            <a:t> Papers</a:t>
          </a:r>
        </a:p>
      </dgm:t>
    </dgm:pt>
    <dgm:pt modelId="{CE201AC6-3E8E-45E4-BF46-FFBB60D2A4BB}" type="parTrans" cxnId="{E08F4C96-3C68-4511-ADC6-B0514E1F2F3C}">
      <dgm:prSet/>
      <dgm:spPr/>
      <dgm:t>
        <a:bodyPr/>
        <a:lstStyle/>
        <a:p>
          <a:endParaRPr lang="de-DE"/>
        </a:p>
      </dgm:t>
    </dgm:pt>
    <dgm:pt modelId="{7A1C4DAD-3B11-455D-BB38-297106DEE444}" type="sibTrans" cxnId="{E08F4C96-3C68-4511-ADC6-B0514E1F2F3C}">
      <dgm:prSet/>
      <dgm:spPr/>
      <dgm:t>
        <a:bodyPr/>
        <a:lstStyle/>
        <a:p>
          <a:endParaRPr lang="de-DE"/>
        </a:p>
      </dgm:t>
    </dgm:pt>
    <dgm:pt modelId="{886DFAF5-248C-4C52-9B2D-73531B82ECDD}">
      <dgm:prSet phldrT="[Text]"/>
      <dgm:spPr/>
      <dgm:t>
        <a:bodyPr/>
        <a:lstStyle/>
        <a:p>
          <a:r>
            <a:rPr lang="de-DE" dirty="0"/>
            <a:t>EUSDR Embedding </a:t>
          </a:r>
          <a:r>
            <a:rPr lang="de-DE" dirty="0" err="1"/>
            <a:t>Weeks</a:t>
          </a:r>
          <a:endParaRPr lang="de-DE" dirty="0"/>
        </a:p>
      </dgm:t>
    </dgm:pt>
    <dgm:pt modelId="{7C12252B-FAAE-4B08-83EB-90E30EEF4CAD}" type="parTrans" cxnId="{3333C786-6B1B-456F-8905-B542A7E7858B}">
      <dgm:prSet/>
      <dgm:spPr/>
      <dgm:t>
        <a:bodyPr/>
        <a:lstStyle/>
        <a:p>
          <a:endParaRPr lang="de-DE"/>
        </a:p>
      </dgm:t>
    </dgm:pt>
    <dgm:pt modelId="{2A11D82C-72D9-4453-A707-55FB312D7A6E}" type="sibTrans" cxnId="{3333C786-6B1B-456F-8905-B542A7E7858B}">
      <dgm:prSet/>
      <dgm:spPr/>
      <dgm:t>
        <a:bodyPr/>
        <a:lstStyle/>
        <a:p>
          <a:endParaRPr lang="de-DE"/>
        </a:p>
      </dgm:t>
    </dgm:pt>
    <dgm:pt modelId="{9054AC1F-B502-428F-9B86-DC482341E87F}">
      <dgm:prSet phldrT="[Text]"/>
      <dgm:spPr/>
      <dgm:t>
        <a:bodyPr/>
        <a:lstStyle/>
        <a:p>
          <a:r>
            <a:rPr lang="de-DE" dirty="0"/>
            <a:t>EUSDR MA Network Meetings</a:t>
          </a:r>
        </a:p>
      </dgm:t>
    </dgm:pt>
    <dgm:pt modelId="{701524F9-9E6E-467A-8D28-08C8872FCCD9}" type="parTrans" cxnId="{64B6866E-060F-4112-8BA7-E56D62440639}">
      <dgm:prSet/>
      <dgm:spPr/>
      <dgm:t>
        <a:bodyPr/>
        <a:lstStyle/>
        <a:p>
          <a:endParaRPr lang="de-DE"/>
        </a:p>
      </dgm:t>
    </dgm:pt>
    <dgm:pt modelId="{D03F6347-30E6-4F33-A8C2-FA6824E8CA73}" type="sibTrans" cxnId="{64B6866E-060F-4112-8BA7-E56D62440639}">
      <dgm:prSet/>
      <dgm:spPr/>
      <dgm:t>
        <a:bodyPr/>
        <a:lstStyle/>
        <a:p>
          <a:endParaRPr lang="de-DE"/>
        </a:p>
      </dgm:t>
    </dgm:pt>
    <dgm:pt modelId="{589967BD-05A2-4D77-AC7C-7255FFF75340}">
      <dgm:prSet phldrT="[Text]"/>
      <dgm:spPr/>
      <dgm:t>
        <a:bodyPr/>
        <a:lstStyle/>
        <a:p>
          <a:r>
            <a:rPr lang="de-DE" dirty="0"/>
            <a:t>Embedding/</a:t>
          </a:r>
          <a:br>
            <a:rPr lang="de-DE" dirty="0"/>
          </a:br>
          <a:r>
            <a:rPr lang="de-DE" dirty="0" err="1"/>
            <a:t>funding</a:t>
          </a:r>
          <a:r>
            <a:rPr lang="de-DE" dirty="0"/>
            <a:t> </a:t>
          </a:r>
          <a:r>
            <a:rPr lang="de-DE" dirty="0" err="1"/>
            <a:t>support</a:t>
          </a:r>
          <a:r>
            <a:rPr lang="de-DE" dirty="0"/>
            <a:t> </a:t>
          </a:r>
          <a:r>
            <a:rPr lang="de-DE" dirty="0" err="1"/>
            <a:t>for</a:t>
          </a:r>
          <a:r>
            <a:rPr lang="de-DE" dirty="0"/>
            <a:t> PACs </a:t>
          </a:r>
        </a:p>
      </dgm:t>
    </dgm:pt>
    <dgm:pt modelId="{79D60AA1-AD34-4A97-AE79-AC658935DE9A}" type="parTrans" cxnId="{F5FF27D4-7424-479C-9195-50F7BD5F64C3}">
      <dgm:prSet/>
      <dgm:spPr/>
      <dgm:t>
        <a:bodyPr/>
        <a:lstStyle/>
        <a:p>
          <a:endParaRPr lang="de-DE"/>
        </a:p>
      </dgm:t>
    </dgm:pt>
    <dgm:pt modelId="{1BEC3F9B-6DD9-4778-93C4-27DC240E9D85}" type="sibTrans" cxnId="{F5FF27D4-7424-479C-9195-50F7BD5F64C3}">
      <dgm:prSet/>
      <dgm:spPr/>
      <dgm:t>
        <a:bodyPr/>
        <a:lstStyle/>
        <a:p>
          <a:endParaRPr lang="de-DE"/>
        </a:p>
      </dgm:t>
    </dgm:pt>
    <dgm:pt modelId="{567F0C9C-CE23-43BD-B0EA-2891694EAF72}" type="pres">
      <dgm:prSet presAssocID="{1C50E1FC-6F7E-4350-8CDC-77205FF89F6E}" presName="cycle" presStyleCnt="0">
        <dgm:presLayoutVars>
          <dgm:chMax val="1"/>
          <dgm:dir/>
          <dgm:animLvl val="ctr"/>
          <dgm:resizeHandles val="exact"/>
        </dgm:presLayoutVars>
      </dgm:prSet>
      <dgm:spPr/>
      <dgm:t>
        <a:bodyPr/>
        <a:lstStyle/>
        <a:p>
          <a:endParaRPr lang="sk-SK"/>
        </a:p>
      </dgm:t>
    </dgm:pt>
    <dgm:pt modelId="{0BE15A65-CB61-497E-AE1D-03DFEA87E87D}" type="pres">
      <dgm:prSet presAssocID="{1F1B58DB-C611-4691-8145-1550A42082C7}" presName="centerShape" presStyleLbl="node0" presStyleIdx="0" presStyleCnt="1"/>
      <dgm:spPr/>
      <dgm:t>
        <a:bodyPr/>
        <a:lstStyle/>
        <a:p>
          <a:endParaRPr lang="sk-SK"/>
        </a:p>
      </dgm:t>
    </dgm:pt>
    <dgm:pt modelId="{4677804C-FC4C-48B8-9A3A-69030FE82EC8}" type="pres">
      <dgm:prSet presAssocID="{CE201AC6-3E8E-45E4-BF46-FFBB60D2A4BB}" presName="Name9" presStyleLbl="parChTrans1D2" presStyleIdx="0" presStyleCnt="4"/>
      <dgm:spPr/>
      <dgm:t>
        <a:bodyPr/>
        <a:lstStyle/>
        <a:p>
          <a:endParaRPr lang="sk-SK"/>
        </a:p>
      </dgm:t>
    </dgm:pt>
    <dgm:pt modelId="{C7C0096E-6DBD-4443-A9E7-EB359A16D2AD}" type="pres">
      <dgm:prSet presAssocID="{CE201AC6-3E8E-45E4-BF46-FFBB60D2A4BB}" presName="connTx" presStyleLbl="parChTrans1D2" presStyleIdx="0" presStyleCnt="4"/>
      <dgm:spPr/>
      <dgm:t>
        <a:bodyPr/>
        <a:lstStyle/>
        <a:p>
          <a:endParaRPr lang="sk-SK"/>
        </a:p>
      </dgm:t>
    </dgm:pt>
    <dgm:pt modelId="{D5F918CE-6C3F-4B71-A019-6AC9FE8A17B1}" type="pres">
      <dgm:prSet presAssocID="{B45CD0F2-F884-4B83-84A1-642F88B168F2}" presName="node" presStyleLbl="node1" presStyleIdx="0" presStyleCnt="4">
        <dgm:presLayoutVars>
          <dgm:bulletEnabled val="1"/>
        </dgm:presLayoutVars>
      </dgm:prSet>
      <dgm:spPr/>
      <dgm:t>
        <a:bodyPr/>
        <a:lstStyle/>
        <a:p>
          <a:endParaRPr lang="sk-SK"/>
        </a:p>
      </dgm:t>
    </dgm:pt>
    <dgm:pt modelId="{21F5941A-0F11-4740-887F-D796CCE0394E}" type="pres">
      <dgm:prSet presAssocID="{7C12252B-FAAE-4B08-83EB-90E30EEF4CAD}" presName="Name9" presStyleLbl="parChTrans1D2" presStyleIdx="1" presStyleCnt="4"/>
      <dgm:spPr/>
      <dgm:t>
        <a:bodyPr/>
        <a:lstStyle/>
        <a:p>
          <a:endParaRPr lang="sk-SK"/>
        </a:p>
      </dgm:t>
    </dgm:pt>
    <dgm:pt modelId="{0B19763B-C74E-4A4E-BDE4-0B64818428E5}" type="pres">
      <dgm:prSet presAssocID="{7C12252B-FAAE-4B08-83EB-90E30EEF4CAD}" presName="connTx" presStyleLbl="parChTrans1D2" presStyleIdx="1" presStyleCnt="4"/>
      <dgm:spPr/>
      <dgm:t>
        <a:bodyPr/>
        <a:lstStyle/>
        <a:p>
          <a:endParaRPr lang="sk-SK"/>
        </a:p>
      </dgm:t>
    </dgm:pt>
    <dgm:pt modelId="{8B8305D9-1B6A-4EE6-A75B-81AD3C7193DC}" type="pres">
      <dgm:prSet presAssocID="{886DFAF5-248C-4C52-9B2D-73531B82ECDD}" presName="node" presStyleLbl="node1" presStyleIdx="1" presStyleCnt="4">
        <dgm:presLayoutVars>
          <dgm:bulletEnabled val="1"/>
        </dgm:presLayoutVars>
      </dgm:prSet>
      <dgm:spPr/>
      <dgm:t>
        <a:bodyPr/>
        <a:lstStyle/>
        <a:p>
          <a:endParaRPr lang="sk-SK"/>
        </a:p>
      </dgm:t>
    </dgm:pt>
    <dgm:pt modelId="{E0750C02-682B-4EFD-9DB6-F034FA2511A2}" type="pres">
      <dgm:prSet presAssocID="{701524F9-9E6E-467A-8D28-08C8872FCCD9}" presName="Name9" presStyleLbl="parChTrans1D2" presStyleIdx="2" presStyleCnt="4"/>
      <dgm:spPr/>
      <dgm:t>
        <a:bodyPr/>
        <a:lstStyle/>
        <a:p>
          <a:endParaRPr lang="sk-SK"/>
        </a:p>
      </dgm:t>
    </dgm:pt>
    <dgm:pt modelId="{AB2FDC11-4937-499B-AA99-882532BDE95B}" type="pres">
      <dgm:prSet presAssocID="{701524F9-9E6E-467A-8D28-08C8872FCCD9}" presName="connTx" presStyleLbl="parChTrans1D2" presStyleIdx="2" presStyleCnt="4"/>
      <dgm:spPr/>
      <dgm:t>
        <a:bodyPr/>
        <a:lstStyle/>
        <a:p>
          <a:endParaRPr lang="sk-SK"/>
        </a:p>
      </dgm:t>
    </dgm:pt>
    <dgm:pt modelId="{4EDC2624-AFA9-4251-B814-61E1FC46508C}" type="pres">
      <dgm:prSet presAssocID="{9054AC1F-B502-428F-9B86-DC482341E87F}" presName="node" presStyleLbl="node1" presStyleIdx="2" presStyleCnt="4">
        <dgm:presLayoutVars>
          <dgm:bulletEnabled val="1"/>
        </dgm:presLayoutVars>
      </dgm:prSet>
      <dgm:spPr/>
      <dgm:t>
        <a:bodyPr/>
        <a:lstStyle/>
        <a:p>
          <a:endParaRPr lang="sk-SK"/>
        </a:p>
      </dgm:t>
    </dgm:pt>
    <dgm:pt modelId="{0A8B3BBD-F7D7-4B9F-8282-F8136893736F}" type="pres">
      <dgm:prSet presAssocID="{79D60AA1-AD34-4A97-AE79-AC658935DE9A}" presName="Name9" presStyleLbl="parChTrans1D2" presStyleIdx="3" presStyleCnt="4"/>
      <dgm:spPr/>
      <dgm:t>
        <a:bodyPr/>
        <a:lstStyle/>
        <a:p>
          <a:endParaRPr lang="sk-SK"/>
        </a:p>
      </dgm:t>
    </dgm:pt>
    <dgm:pt modelId="{47FDCA3D-55AA-4874-A469-0F7CAF3ABA56}" type="pres">
      <dgm:prSet presAssocID="{79D60AA1-AD34-4A97-AE79-AC658935DE9A}" presName="connTx" presStyleLbl="parChTrans1D2" presStyleIdx="3" presStyleCnt="4"/>
      <dgm:spPr/>
      <dgm:t>
        <a:bodyPr/>
        <a:lstStyle/>
        <a:p>
          <a:endParaRPr lang="sk-SK"/>
        </a:p>
      </dgm:t>
    </dgm:pt>
    <dgm:pt modelId="{D17E9E09-B060-4688-85F2-1806FA467F49}" type="pres">
      <dgm:prSet presAssocID="{589967BD-05A2-4D77-AC7C-7255FFF75340}" presName="node" presStyleLbl="node1" presStyleIdx="3" presStyleCnt="4">
        <dgm:presLayoutVars>
          <dgm:bulletEnabled val="1"/>
        </dgm:presLayoutVars>
      </dgm:prSet>
      <dgm:spPr/>
      <dgm:t>
        <a:bodyPr/>
        <a:lstStyle/>
        <a:p>
          <a:endParaRPr lang="sk-SK"/>
        </a:p>
      </dgm:t>
    </dgm:pt>
  </dgm:ptLst>
  <dgm:cxnLst>
    <dgm:cxn modelId="{ECAF22B5-D55A-4EA1-97F9-49E8564F4CA1}" type="presOf" srcId="{79D60AA1-AD34-4A97-AE79-AC658935DE9A}" destId="{47FDCA3D-55AA-4874-A469-0F7CAF3ABA56}" srcOrd="1" destOrd="0" presId="urn:microsoft.com/office/officeart/2005/8/layout/radial1"/>
    <dgm:cxn modelId="{749EAB7A-D142-4BE2-897B-091569C6179A}" type="presOf" srcId="{701524F9-9E6E-467A-8D28-08C8872FCCD9}" destId="{AB2FDC11-4937-499B-AA99-882532BDE95B}" srcOrd="1" destOrd="0" presId="urn:microsoft.com/office/officeart/2005/8/layout/radial1"/>
    <dgm:cxn modelId="{C8B1F993-F889-4EC1-934E-613499F4F4BB}" type="presOf" srcId="{1C50E1FC-6F7E-4350-8CDC-77205FF89F6E}" destId="{567F0C9C-CE23-43BD-B0EA-2891694EAF72}" srcOrd="0" destOrd="0" presId="urn:microsoft.com/office/officeart/2005/8/layout/radial1"/>
    <dgm:cxn modelId="{3333C786-6B1B-456F-8905-B542A7E7858B}" srcId="{1F1B58DB-C611-4691-8145-1550A42082C7}" destId="{886DFAF5-248C-4C52-9B2D-73531B82ECDD}" srcOrd="1" destOrd="0" parTransId="{7C12252B-FAAE-4B08-83EB-90E30EEF4CAD}" sibTransId="{2A11D82C-72D9-4453-A707-55FB312D7A6E}"/>
    <dgm:cxn modelId="{55CA0DA3-5528-4F55-AF70-67086FC14498}" type="presOf" srcId="{B45CD0F2-F884-4B83-84A1-642F88B168F2}" destId="{D5F918CE-6C3F-4B71-A019-6AC9FE8A17B1}" srcOrd="0" destOrd="0" presId="urn:microsoft.com/office/officeart/2005/8/layout/radial1"/>
    <dgm:cxn modelId="{7E1A7BD3-0D12-4780-8DB1-99D806ABB95E}" srcId="{1C50E1FC-6F7E-4350-8CDC-77205FF89F6E}" destId="{1F1B58DB-C611-4691-8145-1550A42082C7}" srcOrd="0" destOrd="0" parTransId="{57A0AA60-8EB0-4D31-8034-444E2FFF254B}" sibTransId="{4AD19590-F25B-4424-9387-A6C76CC3DB04}"/>
    <dgm:cxn modelId="{F5182EA1-C546-4E22-BCE0-F72BD70F179E}" type="presOf" srcId="{7C12252B-FAAE-4B08-83EB-90E30EEF4CAD}" destId="{21F5941A-0F11-4740-887F-D796CCE0394E}" srcOrd="0" destOrd="0" presId="urn:microsoft.com/office/officeart/2005/8/layout/radial1"/>
    <dgm:cxn modelId="{F5FF27D4-7424-479C-9195-50F7BD5F64C3}" srcId="{1F1B58DB-C611-4691-8145-1550A42082C7}" destId="{589967BD-05A2-4D77-AC7C-7255FFF75340}" srcOrd="3" destOrd="0" parTransId="{79D60AA1-AD34-4A97-AE79-AC658935DE9A}" sibTransId="{1BEC3F9B-6DD9-4778-93C4-27DC240E9D85}"/>
    <dgm:cxn modelId="{10672D21-2B0E-4538-906B-5A06EA86C56D}" type="presOf" srcId="{886DFAF5-248C-4C52-9B2D-73531B82ECDD}" destId="{8B8305D9-1B6A-4EE6-A75B-81AD3C7193DC}" srcOrd="0" destOrd="0" presId="urn:microsoft.com/office/officeart/2005/8/layout/radial1"/>
    <dgm:cxn modelId="{E854F582-B1B1-43A0-9F35-7049272F07C9}" type="presOf" srcId="{9054AC1F-B502-428F-9B86-DC482341E87F}" destId="{4EDC2624-AFA9-4251-B814-61E1FC46508C}" srcOrd="0" destOrd="0" presId="urn:microsoft.com/office/officeart/2005/8/layout/radial1"/>
    <dgm:cxn modelId="{5B814263-E3FB-4498-9F97-BC509A21E26C}" type="presOf" srcId="{79D60AA1-AD34-4A97-AE79-AC658935DE9A}" destId="{0A8B3BBD-F7D7-4B9F-8282-F8136893736F}" srcOrd="0" destOrd="0" presId="urn:microsoft.com/office/officeart/2005/8/layout/radial1"/>
    <dgm:cxn modelId="{FB76FED2-56FE-480D-89EF-1138ADB9A2CE}" type="presOf" srcId="{701524F9-9E6E-467A-8D28-08C8872FCCD9}" destId="{E0750C02-682B-4EFD-9DB6-F034FA2511A2}" srcOrd="0" destOrd="0" presId="urn:microsoft.com/office/officeart/2005/8/layout/radial1"/>
    <dgm:cxn modelId="{C767269F-BC9A-434E-BB9B-9B30721BE393}" type="presOf" srcId="{CE201AC6-3E8E-45E4-BF46-FFBB60D2A4BB}" destId="{C7C0096E-6DBD-4443-A9E7-EB359A16D2AD}" srcOrd="1" destOrd="0" presId="urn:microsoft.com/office/officeart/2005/8/layout/radial1"/>
    <dgm:cxn modelId="{E08F4C96-3C68-4511-ADC6-B0514E1F2F3C}" srcId="{1F1B58DB-C611-4691-8145-1550A42082C7}" destId="{B45CD0F2-F884-4B83-84A1-642F88B168F2}" srcOrd="0" destOrd="0" parTransId="{CE201AC6-3E8E-45E4-BF46-FFBB60D2A4BB}" sibTransId="{7A1C4DAD-3B11-455D-BB38-297106DEE444}"/>
    <dgm:cxn modelId="{64B6866E-060F-4112-8BA7-E56D62440639}" srcId="{1F1B58DB-C611-4691-8145-1550A42082C7}" destId="{9054AC1F-B502-428F-9B86-DC482341E87F}" srcOrd="2" destOrd="0" parTransId="{701524F9-9E6E-467A-8D28-08C8872FCCD9}" sibTransId="{D03F6347-30E6-4F33-A8C2-FA6824E8CA73}"/>
    <dgm:cxn modelId="{E85912EA-B059-46CE-B114-F2854388911A}" type="presOf" srcId="{589967BD-05A2-4D77-AC7C-7255FFF75340}" destId="{D17E9E09-B060-4688-85F2-1806FA467F49}" srcOrd="0" destOrd="0" presId="urn:microsoft.com/office/officeart/2005/8/layout/radial1"/>
    <dgm:cxn modelId="{785E6AE4-8FA0-4E93-B00F-C857A401B38E}" type="presOf" srcId="{1F1B58DB-C611-4691-8145-1550A42082C7}" destId="{0BE15A65-CB61-497E-AE1D-03DFEA87E87D}" srcOrd="0" destOrd="0" presId="urn:microsoft.com/office/officeart/2005/8/layout/radial1"/>
    <dgm:cxn modelId="{715B0B7F-6CFD-4D10-ABCD-2EEB00F7B4C8}" type="presOf" srcId="{7C12252B-FAAE-4B08-83EB-90E30EEF4CAD}" destId="{0B19763B-C74E-4A4E-BDE4-0B64818428E5}" srcOrd="1" destOrd="0" presId="urn:microsoft.com/office/officeart/2005/8/layout/radial1"/>
    <dgm:cxn modelId="{3E2409C1-C0B9-48FE-A6F1-D16A1A3AF682}" type="presOf" srcId="{CE201AC6-3E8E-45E4-BF46-FFBB60D2A4BB}" destId="{4677804C-FC4C-48B8-9A3A-69030FE82EC8}" srcOrd="0" destOrd="0" presId="urn:microsoft.com/office/officeart/2005/8/layout/radial1"/>
    <dgm:cxn modelId="{94ADA506-06BF-46AB-A37B-5A90592ED6DF}" type="presParOf" srcId="{567F0C9C-CE23-43BD-B0EA-2891694EAF72}" destId="{0BE15A65-CB61-497E-AE1D-03DFEA87E87D}" srcOrd="0" destOrd="0" presId="urn:microsoft.com/office/officeart/2005/8/layout/radial1"/>
    <dgm:cxn modelId="{117B4B7E-3FAF-4E49-829B-BF6F4E2BA5E6}" type="presParOf" srcId="{567F0C9C-CE23-43BD-B0EA-2891694EAF72}" destId="{4677804C-FC4C-48B8-9A3A-69030FE82EC8}" srcOrd="1" destOrd="0" presId="urn:microsoft.com/office/officeart/2005/8/layout/radial1"/>
    <dgm:cxn modelId="{1C539D54-DF21-4002-B6D4-52C86C960842}" type="presParOf" srcId="{4677804C-FC4C-48B8-9A3A-69030FE82EC8}" destId="{C7C0096E-6DBD-4443-A9E7-EB359A16D2AD}" srcOrd="0" destOrd="0" presId="urn:microsoft.com/office/officeart/2005/8/layout/radial1"/>
    <dgm:cxn modelId="{24DE35E5-FD0F-4B4F-8C87-A6646F719CDB}" type="presParOf" srcId="{567F0C9C-CE23-43BD-B0EA-2891694EAF72}" destId="{D5F918CE-6C3F-4B71-A019-6AC9FE8A17B1}" srcOrd="2" destOrd="0" presId="urn:microsoft.com/office/officeart/2005/8/layout/radial1"/>
    <dgm:cxn modelId="{2D06F48B-2FB5-47DD-A1BF-83A200745832}" type="presParOf" srcId="{567F0C9C-CE23-43BD-B0EA-2891694EAF72}" destId="{21F5941A-0F11-4740-887F-D796CCE0394E}" srcOrd="3" destOrd="0" presId="urn:microsoft.com/office/officeart/2005/8/layout/radial1"/>
    <dgm:cxn modelId="{7F6A80B5-C8FC-47DA-91BE-C299F9AA5DE6}" type="presParOf" srcId="{21F5941A-0F11-4740-887F-D796CCE0394E}" destId="{0B19763B-C74E-4A4E-BDE4-0B64818428E5}" srcOrd="0" destOrd="0" presId="urn:microsoft.com/office/officeart/2005/8/layout/radial1"/>
    <dgm:cxn modelId="{CCF45AB6-4ADB-4447-B4A9-557FB4F994D1}" type="presParOf" srcId="{567F0C9C-CE23-43BD-B0EA-2891694EAF72}" destId="{8B8305D9-1B6A-4EE6-A75B-81AD3C7193DC}" srcOrd="4" destOrd="0" presId="urn:microsoft.com/office/officeart/2005/8/layout/radial1"/>
    <dgm:cxn modelId="{F24A4127-4848-4470-9763-0DD0D01390E0}" type="presParOf" srcId="{567F0C9C-CE23-43BD-B0EA-2891694EAF72}" destId="{E0750C02-682B-4EFD-9DB6-F034FA2511A2}" srcOrd="5" destOrd="0" presId="urn:microsoft.com/office/officeart/2005/8/layout/radial1"/>
    <dgm:cxn modelId="{43D3B8AF-5DC0-40ED-8C6A-8FCE72A06915}" type="presParOf" srcId="{E0750C02-682B-4EFD-9DB6-F034FA2511A2}" destId="{AB2FDC11-4937-499B-AA99-882532BDE95B}" srcOrd="0" destOrd="0" presId="urn:microsoft.com/office/officeart/2005/8/layout/radial1"/>
    <dgm:cxn modelId="{39476EEC-31C0-4821-A60F-C62C30179D65}" type="presParOf" srcId="{567F0C9C-CE23-43BD-B0EA-2891694EAF72}" destId="{4EDC2624-AFA9-4251-B814-61E1FC46508C}" srcOrd="6" destOrd="0" presId="urn:microsoft.com/office/officeart/2005/8/layout/radial1"/>
    <dgm:cxn modelId="{C3DBE975-6421-4D75-894F-524D48873D53}" type="presParOf" srcId="{567F0C9C-CE23-43BD-B0EA-2891694EAF72}" destId="{0A8B3BBD-F7D7-4B9F-8282-F8136893736F}" srcOrd="7" destOrd="0" presId="urn:microsoft.com/office/officeart/2005/8/layout/radial1"/>
    <dgm:cxn modelId="{7654B58C-DBFC-4EED-8F18-F41207FEE89A}" type="presParOf" srcId="{0A8B3BBD-F7D7-4B9F-8282-F8136893736F}" destId="{47FDCA3D-55AA-4874-A469-0F7CAF3ABA56}" srcOrd="0" destOrd="0" presId="urn:microsoft.com/office/officeart/2005/8/layout/radial1"/>
    <dgm:cxn modelId="{DCC9DAF7-4442-4159-B1D0-6A9C44FD3667}" type="presParOf" srcId="{567F0C9C-CE23-43BD-B0EA-2891694EAF72}" destId="{D17E9E09-B060-4688-85F2-1806FA467F49}"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39DB62-275B-480F-930D-61298A18BE2A}">
      <dsp:nvSpPr>
        <dsp:cNvPr id="0" name=""/>
        <dsp:cNvSpPr/>
      </dsp:nvSpPr>
      <dsp:spPr>
        <a:xfrm>
          <a:off x="2461166" y="974"/>
          <a:ext cx="9799936" cy="579057"/>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5720" rIns="12767" bIns="45720" numCol="1" spcCol="1270" anchor="ctr" anchorCtr="0">
          <a:noAutofit/>
        </a:bodyPr>
        <a:lstStyle/>
        <a:p>
          <a:pPr lvl="0" algn="l" defTabSz="533400">
            <a:lnSpc>
              <a:spcPct val="90000"/>
            </a:lnSpc>
            <a:spcBef>
              <a:spcPct val="0"/>
            </a:spcBef>
            <a:spcAft>
              <a:spcPct val="35000"/>
            </a:spcAft>
          </a:pPr>
          <a:r>
            <a:rPr lang="en-GB" sz="1200" b="1" kern="1200" dirty="0">
              <a:latin typeface="Arial" panose="020B0604020202020204" pitchFamily="34" charset="0"/>
              <a:cs typeface="Arial" panose="020B0604020202020204" pitchFamily="34" charset="0"/>
            </a:rPr>
            <a:t>The Guidance Paper for Embedding of the EUSDR : </a:t>
          </a:r>
          <a:r>
            <a:rPr lang="en-GB" sz="1200" kern="1200" dirty="0">
              <a:latin typeface="Arial" panose="020B0604020202020204" pitchFamily="34" charset="0"/>
              <a:cs typeface="Arial" panose="020B0604020202020204" pitchFamily="34" charset="0"/>
            </a:rPr>
            <a:t>comprehensive instructions for the EUSDR Embedding process including a table filled in by Priority Areas to provide up to three strategic topics (per PA) and detailed description of each strategic topic (shortlist)</a:t>
          </a:r>
          <a:endParaRPr lang="de-DE" sz="1200" kern="1200" dirty="0">
            <a:latin typeface="Arial" panose="020B0604020202020204" pitchFamily="34" charset="0"/>
            <a:cs typeface="Arial" panose="020B0604020202020204" pitchFamily="34" charset="0"/>
          </a:endParaRPr>
        </a:p>
      </dsp:txBody>
      <dsp:txXfrm>
        <a:off x="2461166" y="974"/>
        <a:ext cx="9655172" cy="579057"/>
      </dsp:txXfrm>
    </dsp:sp>
    <dsp:sp modelId="{45F2F655-DB17-4AFE-8F40-B889BEB43EF2}">
      <dsp:nvSpPr>
        <dsp:cNvPr id="0" name=""/>
        <dsp:cNvSpPr/>
      </dsp:nvSpPr>
      <dsp:spPr>
        <a:xfrm>
          <a:off x="12246627" y="276026"/>
          <a:ext cx="28952" cy="2895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3000" r="-7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7CA0E4-23E9-401D-A15C-978424A27FC2}">
      <dsp:nvSpPr>
        <dsp:cNvPr id="0" name=""/>
        <dsp:cNvSpPr/>
      </dsp:nvSpPr>
      <dsp:spPr>
        <a:xfrm>
          <a:off x="2461166" y="587269"/>
          <a:ext cx="9799936" cy="579057"/>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5720" rIns="12767" bIns="45720" numCol="1" spcCol="1270" anchor="ctr" anchorCtr="0">
          <a:noAutofit/>
        </a:bodyPr>
        <a:lstStyle/>
        <a:p>
          <a:pPr lvl="0" algn="l" defTabSz="533400">
            <a:lnSpc>
              <a:spcPct val="90000"/>
            </a:lnSpc>
            <a:spcBef>
              <a:spcPct val="0"/>
            </a:spcBef>
            <a:spcAft>
              <a:spcPct val="35000"/>
            </a:spcAft>
          </a:pPr>
          <a:r>
            <a:rPr lang="en-GB" sz="1200" b="1" kern="1200" noProof="0" dirty="0">
              <a:latin typeface="Arial" panose="020B0604020202020204" pitchFamily="34" charset="0"/>
              <a:cs typeface="Arial" panose="020B0604020202020204" pitchFamily="34" charset="0"/>
            </a:rPr>
            <a:t>UPDATED! The EUSDR Embedding Tool (Annex 1a): </a:t>
          </a:r>
          <a:r>
            <a:rPr lang="en-GB" sz="1200" kern="1200" noProof="0" dirty="0">
              <a:latin typeface="Arial" panose="020B0604020202020204" pitchFamily="34" charset="0"/>
              <a:cs typeface="Arial" panose="020B0604020202020204" pitchFamily="34" charset="0"/>
            </a:rPr>
            <a:t>Actions of the EUSDR AP and of the shortlisted strategic topics, which have been in each case allocated to possible EU funds, IPA III and NDICI funds as well as to the Annexes D of the Country Reports 2019 and 2020</a:t>
          </a:r>
          <a:endParaRPr lang="de-DE" sz="1200" kern="1200" dirty="0"/>
        </a:p>
      </dsp:txBody>
      <dsp:txXfrm>
        <a:off x="2461166" y="587269"/>
        <a:ext cx="9655172" cy="579057"/>
      </dsp:txXfrm>
    </dsp:sp>
    <dsp:sp modelId="{CCF2C7C6-73C5-4926-B1AA-623E4F6CC659}">
      <dsp:nvSpPr>
        <dsp:cNvPr id="0" name=""/>
        <dsp:cNvSpPr/>
      </dsp:nvSpPr>
      <dsp:spPr>
        <a:xfrm>
          <a:off x="12246627" y="862321"/>
          <a:ext cx="28952" cy="2895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3000" r="-7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E91AED-1587-4FFF-94DA-FB1160333F8A}">
      <dsp:nvSpPr>
        <dsp:cNvPr id="0" name=""/>
        <dsp:cNvSpPr/>
      </dsp:nvSpPr>
      <dsp:spPr>
        <a:xfrm>
          <a:off x="2461166" y="1173564"/>
          <a:ext cx="9799936" cy="579057"/>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5720" rIns="12767" bIns="45720" numCol="1" spcCol="1270" anchor="ctr" anchorCtr="0">
          <a:noAutofit/>
        </a:bodyPr>
        <a:lstStyle/>
        <a:p>
          <a:pPr lvl="0" algn="l" defTabSz="533400">
            <a:lnSpc>
              <a:spcPct val="90000"/>
            </a:lnSpc>
            <a:spcBef>
              <a:spcPct val="0"/>
            </a:spcBef>
            <a:spcAft>
              <a:spcPct val="35000"/>
            </a:spcAft>
          </a:pPr>
          <a:r>
            <a:rPr lang="en-GB" sz="1200" b="1" kern="1200" dirty="0">
              <a:latin typeface="Arial" panose="020B0604020202020204" pitchFamily="34" charset="0"/>
              <a:cs typeface="Arial" panose="020B0604020202020204" pitchFamily="34" charset="0"/>
            </a:rPr>
            <a:t>UPDATED! Sources for content of funding instruments (Annex 1b): </a:t>
          </a:r>
          <a:r>
            <a:rPr lang="en-GB" sz="1200" kern="1200" dirty="0">
              <a:latin typeface="Arial" panose="020B0604020202020204" pitchFamily="34" charset="0"/>
              <a:cs typeface="Arial" panose="020B0604020202020204" pitchFamily="34" charset="0"/>
            </a:rPr>
            <a:t>a compilation of funding instrument sources to support PACs in their selection of strategic topics and NCs in approaching the MAs.</a:t>
          </a:r>
          <a:endParaRPr lang="de-DE" sz="1200" kern="1200" dirty="0">
            <a:latin typeface="Arial" panose="020B0604020202020204" pitchFamily="34" charset="0"/>
            <a:cs typeface="Arial" panose="020B0604020202020204" pitchFamily="34" charset="0"/>
          </a:endParaRPr>
        </a:p>
      </dsp:txBody>
      <dsp:txXfrm>
        <a:off x="2461166" y="1173564"/>
        <a:ext cx="9655172" cy="579057"/>
      </dsp:txXfrm>
    </dsp:sp>
    <dsp:sp modelId="{51C1790F-B7D8-4E1E-AA9F-D569E4D0EA90}">
      <dsp:nvSpPr>
        <dsp:cNvPr id="0" name=""/>
        <dsp:cNvSpPr/>
      </dsp:nvSpPr>
      <dsp:spPr>
        <a:xfrm>
          <a:off x="12246627" y="1448616"/>
          <a:ext cx="28952" cy="2895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3000" r="-7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AA0376-15BB-4962-8AC6-2F1E1F372598}">
      <dsp:nvSpPr>
        <dsp:cNvPr id="0" name=""/>
        <dsp:cNvSpPr/>
      </dsp:nvSpPr>
      <dsp:spPr>
        <a:xfrm>
          <a:off x="2461166" y="1759859"/>
          <a:ext cx="9799936" cy="579057"/>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5720" rIns="12767" bIns="4572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GB" sz="1200" b="1" kern="1200" dirty="0">
              <a:latin typeface="Arial" panose="020B0604020202020204" pitchFamily="34" charset="0"/>
              <a:cs typeface="Arial" panose="020B0604020202020204" pitchFamily="34" charset="0"/>
            </a:rPr>
            <a:t>MA Leaflet to embed the EUSDR into EU programmes 2021 – 2027: </a:t>
          </a:r>
          <a:r>
            <a:rPr lang="en-GB" sz="1200" b="0" kern="1200" dirty="0">
              <a:latin typeface="Arial" panose="020B0604020202020204" pitchFamily="34" charset="0"/>
              <a:cs typeface="Arial" panose="020B0604020202020204" pitchFamily="34" charset="0"/>
            </a:rPr>
            <a:t>the how, the why, the what summary of EUSDR embedding for representatives of managing/programming authorities, NCs, PACs and other stakeholders working on embedding into EU programmes</a:t>
          </a:r>
          <a:endParaRPr lang="de-DE" sz="1200" b="0" kern="1200" dirty="0">
            <a:latin typeface="Arial" panose="020B0604020202020204" pitchFamily="34" charset="0"/>
            <a:cs typeface="Arial" panose="020B0604020202020204" pitchFamily="34" charset="0"/>
          </a:endParaRPr>
        </a:p>
      </dsp:txBody>
      <dsp:txXfrm>
        <a:off x="2461166" y="1759859"/>
        <a:ext cx="9655172" cy="579057"/>
      </dsp:txXfrm>
    </dsp:sp>
    <dsp:sp modelId="{685961ED-C2EB-418C-BC54-482DCBD21EA2}">
      <dsp:nvSpPr>
        <dsp:cNvPr id="0" name=""/>
        <dsp:cNvSpPr/>
      </dsp:nvSpPr>
      <dsp:spPr>
        <a:xfrm>
          <a:off x="12246627" y="2034911"/>
          <a:ext cx="28952" cy="2895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3000" r="-7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0502A2-1827-4B42-A1EC-9C067B7E8511}">
      <dsp:nvSpPr>
        <dsp:cNvPr id="0" name=""/>
        <dsp:cNvSpPr/>
      </dsp:nvSpPr>
      <dsp:spPr>
        <a:xfrm>
          <a:off x="2461166" y="2346155"/>
          <a:ext cx="9799936" cy="579057"/>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5720" rIns="12767" bIns="4572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GB" sz="1200" b="1" kern="1200" dirty="0">
              <a:latin typeface="Arial" panose="020B0604020202020204" pitchFamily="34" charset="0"/>
              <a:cs typeface="Arial" panose="020B0604020202020204" pitchFamily="34" charset="0"/>
            </a:rPr>
            <a:t>EUSDR EMBEDDING – FROM WORDS TO ACTION! Discussion Paper:</a:t>
          </a:r>
          <a:r>
            <a:rPr lang="en-GB" sz="1200" kern="1200" dirty="0">
              <a:latin typeface="Arial" panose="020B0604020202020204" pitchFamily="34" charset="0"/>
              <a:cs typeface="Arial" panose="020B0604020202020204" pitchFamily="34" charset="0"/>
            </a:rPr>
            <a:t> discussion paper on further potential tools and processes for embedding initiated under the SK EUSDR PRESIDENCY</a:t>
          </a:r>
          <a:endParaRPr lang="de-DE" sz="1200" kern="1200" dirty="0">
            <a:latin typeface="Arial" panose="020B0604020202020204" pitchFamily="34" charset="0"/>
            <a:cs typeface="Arial" panose="020B0604020202020204" pitchFamily="34" charset="0"/>
          </a:endParaRPr>
        </a:p>
      </dsp:txBody>
      <dsp:txXfrm>
        <a:off x="2461166" y="2346155"/>
        <a:ext cx="9655172" cy="579057"/>
      </dsp:txXfrm>
    </dsp:sp>
    <dsp:sp modelId="{2263E7B7-ABAC-453C-A12A-1487A35DAE17}">
      <dsp:nvSpPr>
        <dsp:cNvPr id="0" name=""/>
        <dsp:cNvSpPr/>
      </dsp:nvSpPr>
      <dsp:spPr>
        <a:xfrm>
          <a:off x="12246627" y="2621207"/>
          <a:ext cx="28952" cy="2895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3000" r="-7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A31A3A-E6EC-4DC7-A347-ACBC45EB8353}">
      <dsp:nvSpPr>
        <dsp:cNvPr id="0" name=""/>
        <dsp:cNvSpPr/>
      </dsp:nvSpPr>
      <dsp:spPr>
        <a:xfrm>
          <a:off x="2461166" y="2932450"/>
          <a:ext cx="9799936" cy="579057"/>
        </a:xfrm>
        <a:prstGeom prst="homePlate">
          <a:avLst/>
        </a:prstGeom>
        <a:solidFill>
          <a:srgbClr val="0E41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5720" rIns="12767" bIns="4572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GB" sz="1200" b="1" kern="1200" dirty="0">
              <a:latin typeface="Arial" panose="020B0604020202020204" pitchFamily="34" charset="0"/>
              <a:cs typeface="Arial" panose="020B0604020202020204" pitchFamily="34" charset="0"/>
            </a:rPr>
            <a:t>Updated! Overview of surveys of EUSDR MA Networks (ERDF/CF and IPA/NDICI): </a:t>
          </a:r>
          <a:r>
            <a:rPr lang="en-GB" sz="1200" kern="1200" dirty="0">
              <a:latin typeface="Arial" panose="020B0604020202020204" pitchFamily="34" charset="0"/>
              <a:cs typeface="Arial" panose="020B0604020202020204" pitchFamily="34" charset="0"/>
            </a:rPr>
            <a:t>Based on the results of the surveys conducted in spring 2021, documents were designed to better </a:t>
          </a:r>
          <a:r>
            <a:rPr lang="en-GB" sz="1200" kern="1200" noProof="1">
              <a:latin typeface="Arial" panose="020B0604020202020204" pitchFamily="34" charset="0"/>
              <a:ea typeface="Verdana" panose="020B0604030504040204" pitchFamily="34" charset="0"/>
              <a:cs typeface="Arial" panose="020B0604020202020204" pitchFamily="34" charset="0"/>
            </a:rPr>
            <a:t>align priorities of the programmes to the actions/shortlisted strategic topics of the EUSDR</a:t>
          </a:r>
          <a:endParaRPr lang="de-DE" sz="1200" kern="1200" dirty="0">
            <a:latin typeface="Arial" panose="020B0604020202020204" pitchFamily="34" charset="0"/>
            <a:cs typeface="Arial" panose="020B0604020202020204" pitchFamily="34" charset="0"/>
          </a:endParaRPr>
        </a:p>
      </dsp:txBody>
      <dsp:txXfrm>
        <a:off x="2461166" y="2932450"/>
        <a:ext cx="9655172" cy="579057"/>
      </dsp:txXfrm>
    </dsp:sp>
    <dsp:sp modelId="{3CDC0961-D5E7-4BB5-819D-CAED0D7722C4}">
      <dsp:nvSpPr>
        <dsp:cNvPr id="0" name=""/>
        <dsp:cNvSpPr/>
      </dsp:nvSpPr>
      <dsp:spPr>
        <a:xfrm>
          <a:off x="12246627" y="3207502"/>
          <a:ext cx="28952" cy="2895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3000" r="-7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D9B937-89FC-472F-A513-5B673C7B8359}">
      <dsp:nvSpPr>
        <dsp:cNvPr id="0" name=""/>
        <dsp:cNvSpPr/>
      </dsp:nvSpPr>
      <dsp:spPr>
        <a:xfrm>
          <a:off x="2461166" y="3518745"/>
          <a:ext cx="9799936" cy="579057"/>
        </a:xfrm>
        <a:prstGeom prst="homePlat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5720" rIns="12767" bIns="45720" numCol="1" spcCol="1270" anchor="ctr" anchorCtr="0">
          <a:noAutofit/>
        </a:bodyPr>
        <a:lstStyle/>
        <a:p>
          <a:pPr lvl="0" algn="l" defTabSz="533400">
            <a:lnSpc>
              <a:spcPct val="90000"/>
            </a:lnSpc>
            <a:spcBef>
              <a:spcPct val="0"/>
            </a:spcBef>
            <a:spcAft>
              <a:spcPct val="35000"/>
            </a:spcAft>
          </a:pPr>
          <a:r>
            <a:rPr lang="en-GB" sz="1200" b="1" kern="1200" noProof="1">
              <a:solidFill>
                <a:schemeClr val="bg1"/>
              </a:solidFill>
              <a:latin typeface="Arial" panose="020B0604020202020204" pitchFamily="34" charset="0"/>
              <a:ea typeface="Verdana" panose="020B0604030504040204" pitchFamily="34" charset="0"/>
              <a:cs typeface="Arial" panose="020B0604020202020204" pitchFamily="34" charset="0"/>
            </a:rPr>
            <a:t>Guidance Paper </a:t>
          </a:r>
          <a:r>
            <a:rPr lang="en-US" sz="1200" b="1" kern="1200" noProof="1">
              <a:solidFill>
                <a:schemeClr val="bg1"/>
              </a:solidFill>
              <a:latin typeface="Arial" panose="020B0604020202020204" pitchFamily="34" charset="0"/>
              <a:ea typeface="Verdana" panose="020B0604030504040204" pitchFamily="34" charset="0"/>
              <a:cs typeface="Arial" panose="020B0604020202020204" pitchFamily="34" charset="0"/>
            </a:rPr>
            <a:t>for Embedding the EUSDR into EU Programmes - FROM ACTIONS TO FUNDING: </a:t>
          </a:r>
          <a:r>
            <a:rPr lang="en-GB" sz="1200" kern="1200" dirty="0">
              <a:latin typeface="Arial" panose="020B0604020202020204" pitchFamily="34" charset="0"/>
              <a:cs typeface="Arial" panose="020B0604020202020204" pitchFamily="34" charset="0"/>
            </a:rPr>
            <a:t>further possible course of action, also putting emphasis on embedding the EUSDR in non-EU countries</a:t>
          </a:r>
          <a:endParaRPr lang="de-DE" sz="1200" kern="1200" dirty="0">
            <a:latin typeface="Arial" panose="020B0604020202020204" pitchFamily="34" charset="0"/>
            <a:cs typeface="Arial" panose="020B0604020202020204" pitchFamily="34" charset="0"/>
          </a:endParaRPr>
        </a:p>
      </dsp:txBody>
      <dsp:txXfrm>
        <a:off x="2461166" y="3518745"/>
        <a:ext cx="9655172" cy="579057"/>
      </dsp:txXfrm>
    </dsp:sp>
    <dsp:sp modelId="{2FA5E23C-36F0-42BA-B023-36711E9ED11B}">
      <dsp:nvSpPr>
        <dsp:cNvPr id="0" name=""/>
        <dsp:cNvSpPr/>
      </dsp:nvSpPr>
      <dsp:spPr>
        <a:xfrm>
          <a:off x="12246627" y="3793797"/>
          <a:ext cx="28952" cy="2895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3000" r="-7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EB4DFF-40E7-434B-B6A4-961AD61BE2F0}">
      <dsp:nvSpPr>
        <dsp:cNvPr id="0" name=""/>
        <dsp:cNvSpPr/>
      </dsp:nvSpPr>
      <dsp:spPr>
        <a:xfrm>
          <a:off x="2461166" y="4106014"/>
          <a:ext cx="9799936" cy="579057"/>
        </a:xfrm>
        <a:prstGeom prst="homePlat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5720" rIns="12767" bIns="45720" numCol="1" spcCol="1270" anchor="ctr" anchorCtr="0">
          <a:noAutofit/>
        </a:bodyPr>
        <a:lstStyle/>
        <a:p>
          <a:pPr lvl="0" algn="l" defTabSz="533400">
            <a:lnSpc>
              <a:spcPct val="90000"/>
            </a:lnSpc>
            <a:spcBef>
              <a:spcPct val="0"/>
            </a:spcBef>
            <a:spcAft>
              <a:spcPct val="35000"/>
            </a:spcAft>
          </a:pPr>
          <a:r>
            <a:rPr lang="en-GB" sz="1200" b="1" kern="1200" noProof="1">
              <a:solidFill>
                <a:schemeClr val="bg1"/>
              </a:solidFill>
              <a:latin typeface="Arial" panose="020B0604020202020204" pitchFamily="34" charset="0"/>
              <a:ea typeface="Verdana" panose="020B0604030504040204" pitchFamily="34" charset="0"/>
              <a:cs typeface="Arial" panose="020B0604020202020204" pitchFamily="34" charset="0"/>
            </a:rPr>
            <a:t>Guidance Paper </a:t>
          </a:r>
          <a:r>
            <a:rPr lang="en-US" sz="1200" b="1" kern="1200" noProof="1">
              <a:solidFill>
                <a:schemeClr val="bg1"/>
              </a:solidFill>
              <a:latin typeface="Arial" panose="020B0604020202020204" pitchFamily="34" charset="0"/>
              <a:ea typeface="Verdana" panose="020B0604030504040204" pitchFamily="34" charset="0"/>
              <a:cs typeface="Arial" panose="020B0604020202020204" pitchFamily="34" charset="0"/>
            </a:rPr>
            <a:t>for Embedding the EUSDR into EU Programmes - </a:t>
          </a:r>
          <a:r>
            <a:rPr lang="de-AT" sz="1200" b="1" kern="1200" dirty="0">
              <a:solidFill>
                <a:schemeClr val="bg1"/>
              </a:solidFill>
              <a:latin typeface="Arial" panose="020B0604020202020204" pitchFamily="34" charset="0"/>
              <a:ea typeface="Verdana" panose="020B0604030504040204" pitchFamily="34" charset="0"/>
              <a:cs typeface="Arial" panose="020B0604020202020204" pitchFamily="34" charset="0"/>
            </a:rPr>
            <a:t>FROM PROGRAMMING TO IMPLEMENTATION: </a:t>
          </a:r>
          <a:r>
            <a:rPr lang="en-US" sz="1200" kern="1200" dirty="0">
              <a:latin typeface="Arial" panose="020B0604020202020204" pitchFamily="34" charset="0"/>
              <a:cs typeface="Arial" panose="020B0604020202020204" pitchFamily="34" charset="0"/>
            </a:rPr>
            <a:t>concrete steps from the programming to the implementation phase with a focus on embedding in non-EU countries, cross-cooperation between MRS and cross-cooperation between the Priority Areas.</a:t>
          </a:r>
          <a:r>
            <a:rPr lang="de-AT" sz="1200" b="1" kern="1200" dirty="0">
              <a:solidFill>
                <a:schemeClr val="bg1"/>
              </a:solidFill>
              <a:latin typeface="Arial" panose="020B0604020202020204" pitchFamily="34" charset="0"/>
              <a:ea typeface="Verdana" panose="020B0604030504040204" pitchFamily="34" charset="0"/>
              <a:cs typeface="Arial" panose="020B0604020202020204" pitchFamily="34" charset="0"/>
            </a:rPr>
            <a:t> </a:t>
          </a:r>
          <a:endParaRPr lang="de-DE" sz="1200" b="1" kern="1200" dirty="0">
            <a:solidFill>
              <a:schemeClr val="bg1"/>
            </a:solidFill>
            <a:latin typeface="Arial" panose="020B0604020202020204" pitchFamily="34" charset="0"/>
            <a:ea typeface="Verdana" panose="020B0604030504040204" pitchFamily="34" charset="0"/>
            <a:cs typeface="Arial" panose="020B0604020202020204" pitchFamily="34" charset="0"/>
          </a:endParaRPr>
        </a:p>
      </dsp:txBody>
      <dsp:txXfrm>
        <a:off x="2461166" y="4106014"/>
        <a:ext cx="9655172" cy="579057"/>
      </dsp:txXfrm>
    </dsp:sp>
    <dsp:sp modelId="{46C2BEE7-F2EC-49E8-B85D-FB1DC9F0D181}">
      <dsp:nvSpPr>
        <dsp:cNvPr id="0" name=""/>
        <dsp:cNvSpPr/>
      </dsp:nvSpPr>
      <dsp:spPr>
        <a:xfrm>
          <a:off x="12246627" y="4380093"/>
          <a:ext cx="28952" cy="2895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3000" r="-7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15A65-CB61-497E-AE1D-03DFEA87E87D}">
      <dsp:nvSpPr>
        <dsp:cNvPr id="0" name=""/>
        <dsp:cNvSpPr/>
      </dsp:nvSpPr>
      <dsp:spPr>
        <a:xfrm>
          <a:off x="3458958" y="1748195"/>
          <a:ext cx="1340837" cy="134083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de-DE" sz="1500" b="1" kern="1200" dirty="0"/>
            <a:t>Embedding</a:t>
          </a:r>
        </a:p>
        <a:p>
          <a:pPr lvl="0" algn="ctr" defTabSz="666750">
            <a:lnSpc>
              <a:spcPct val="90000"/>
            </a:lnSpc>
            <a:spcBef>
              <a:spcPct val="0"/>
            </a:spcBef>
            <a:spcAft>
              <a:spcPct val="35000"/>
            </a:spcAft>
          </a:pPr>
          <a:r>
            <a:rPr lang="de-DE" sz="1500" b="1" kern="1200" dirty="0"/>
            <a:t>2023/2024</a:t>
          </a:r>
        </a:p>
      </dsp:txBody>
      <dsp:txXfrm>
        <a:off x="3655319" y="1944556"/>
        <a:ext cx="948115" cy="948115"/>
      </dsp:txXfrm>
    </dsp:sp>
    <dsp:sp modelId="{4677804C-FC4C-48B8-9A3A-69030FE82EC8}">
      <dsp:nvSpPr>
        <dsp:cNvPr id="0" name=""/>
        <dsp:cNvSpPr/>
      </dsp:nvSpPr>
      <dsp:spPr>
        <a:xfrm rot="16200000">
          <a:off x="3926974" y="1531180"/>
          <a:ext cx="404805" cy="29223"/>
        </a:xfrm>
        <a:custGeom>
          <a:avLst/>
          <a:gdLst/>
          <a:ahLst/>
          <a:cxnLst/>
          <a:rect l="0" t="0" r="0" b="0"/>
          <a:pathLst>
            <a:path>
              <a:moveTo>
                <a:pt x="0" y="14611"/>
              </a:moveTo>
              <a:lnTo>
                <a:pt x="404805" y="1461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4119257" y="1535672"/>
        <a:ext cx="20240" cy="20240"/>
      </dsp:txXfrm>
    </dsp:sp>
    <dsp:sp modelId="{D5F918CE-6C3F-4B71-A019-6AC9FE8A17B1}">
      <dsp:nvSpPr>
        <dsp:cNvPr id="0" name=""/>
        <dsp:cNvSpPr/>
      </dsp:nvSpPr>
      <dsp:spPr>
        <a:xfrm>
          <a:off x="3458958" y="2552"/>
          <a:ext cx="1340837" cy="1340837"/>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DE" sz="1400" kern="1200" dirty="0"/>
            <a:t>Strategic </a:t>
          </a:r>
          <a:r>
            <a:rPr lang="en-GB" sz="1400" kern="1200" noProof="0" dirty="0"/>
            <a:t>Guidance</a:t>
          </a:r>
          <a:r>
            <a:rPr lang="de-DE" sz="1400" kern="1200" dirty="0"/>
            <a:t> Papers</a:t>
          </a:r>
        </a:p>
      </dsp:txBody>
      <dsp:txXfrm>
        <a:off x="3655319" y="198913"/>
        <a:ext cx="948115" cy="948115"/>
      </dsp:txXfrm>
    </dsp:sp>
    <dsp:sp modelId="{21F5941A-0F11-4740-887F-D796CCE0394E}">
      <dsp:nvSpPr>
        <dsp:cNvPr id="0" name=""/>
        <dsp:cNvSpPr/>
      </dsp:nvSpPr>
      <dsp:spPr>
        <a:xfrm>
          <a:off x="4799796" y="2404002"/>
          <a:ext cx="404805" cy="29223"/>
        </a:xfrm>
        <a:custGeom>
          <a:avLst/>
          <a:gdLst/>
          <a:ahLst/>
          <a:cxnLst/>
          <a:rect l="0" t="0" r="0" b="0"/>
          <a:pathLst>
            <a:path>
              <a:moveTo>
                <a:pt x="0" y="14611"/>
              </a:moveTo>
              <a:lnTo>
                <a:pt x="404805" y="1461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4992079" y="2408494"/>
        <a:ext cx="20240" cy="20240"/>
      </dsp:txXfrm>
    </dsp:sp>
    <dsp:sp modelId="{8B8305D9-1B6A-4EE6-A75B-81AD3C7193DC}">
      <dsp:nvSpPr>
        <dsp:cNvPr id="0" name=""/>
        <dsp:cNvSpPr/>
      </dsp:nvSpPr>
      <dsp:spPr>
        <a:xfrm>
          <a:off x="5204602" y="1748195"/>
          <a:ext cx="1340837" cy="1340837"/>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DE" sz="1400" kern="1200" dirty="0"/>
            <a:t>EUSDR Embedding </a:t>
          </a:r>
          <a:r>
            <a:rPr lang="de-DE" sz="1400" kern="1200" dirty="0" err="1"/>
            <a:t>Weeks</a:t>
          </a:r>
          <a:endParaRPr lang="de-DE" sz="1400" kern="1200" dirty="0"/>
        </a:p>
      </dsp:txBody>
      <dsp:txXfrm>
        <a:off x="5400963" y="1944556"/>
        <a:ext cx="948115" cy="948115"/>
      </dsp:txXfrm>
    </dsp:sp>
    <dsp:sp modelId="{E0750C02-682B-4EFD-9DB6-F034FA2511A2}">
      <dsp:nvSpPr>
        <dsp:cNvPr id="0" name=""/>
        <dsp:cNvSpPr/>
      </dsp:nvSpPr>
      <dsp:spPr>
        <a:xfrm rot="5400000">
          <a:off x="3926974" y="3276824"/>
          <a:ext cx="404805" cy="29223"/>
        </a:xfrm>
        <a:custGeom>
          <a:avLst/>
          <a:gdLst/>
          <a:ahLst/>
          <a:cxnLst/>
          <a:rect l="0" t="0" r="0" b="0"/>
          <a:pathLst>
            <a:path>
              <a:moveTo>
                <a:pt x="0" y="14611"/>
              </a:moveTo>
              <a:lnTo>
                <a:pt x="404805" y="1461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4119257" y="3281316"/>
        <a:ext cx="20240" cy="20240"/>
      </dsp:txXfrm>
    </dsp:sp>
    <dsp:sp modelId="{4EDC2624-AFA9-4251-B814-61E1FC46508C}">
      <dsp:nvSpPr>
        <dsp:cNvPr id="0" name=""/>
        <dsp:cNvSpPr/>
      </dsp:nvSpPr>
      <dsp:spPr>
        <a:xfrm>
          <a:off x="3458958" y="3493839"/>
          <a:ext cx="1340837" cy="1340837"/>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DE" sz="1400" kern="1200" dirty="0"/>
            <a:t>EUSDR MA Network Meetings</a:t>
          </a:r>
        </a:p>
      </dsp:txBody>
      <dsp:txXfrm>
        <a:off x="3655319" y="3690200"/>
        <a:ext cx="948115" cy="948115"/>
      </dsp:txXfrm>
    </dsp:sp>
    <dsp:sp modelId="{0A8B3BBD-F7D7-4B9F-8282-F8136893736F}">
      <dsp:nvSpPr>
        <dsp:cNvPr id="0" name=""/>
        <dsp:cNvSpPr/>
      </dsp:nvSpPr>
      <dsp:spPr>
        <a:xfrm rot="10800000">
          <a:off x="3054152" y="2404002"/>
          <a:ext cx="404805" cy="29223"/>
        </a:xfrm>
        <a:custGeom>
          <a:avLst/>
          <a:gdLst/>
          <a:ahLst/>
          <a:cxnLst/>
          <a:rect l="0" t="0" r="0" b="0"/>
          <a:pathLst>
            <a:path>
              <a:moveTo>
                <a:pt x="0" y="14611"/>
              </a:moveTo>
              <a:lnTo>
                <a:pt x="404805" y="1461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rot="10800000">
        <a:off x="3246435" y="2408494"/>
        <a:ext cx="20240" cy="20240"/>
      </dsp:txXfrm>
    </dsp:sp>
    <dsp:sp modelId="{D17E9E09-B060-4688-85F2-1806FA467F49}">
      <dsp:nvSpPr>
        <dsp:cNvPr id="0" name=""/>
        <dsp:cNvSpPr/>
      </dsp:nvSpPr>
      <dsp:spPr>
        <a:xfrm>
          <a:off x="1713315" y="1748195"/>
          <a:ext cx="1340837" cy="1340837"/>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DE" sz="1400" kern="1200" dirty="0"/>
            <a:t>Embedding/</a:t>
          </a:r>
          <a:br>
            <a:rPr lang="de-DE" sz="1400" kern="1200" dirty="0"/>
          </a:br>
          <a:r>
            <a:rPr lang="de-DE" sz="1400" kern="1200" dirty="0" err="1"/>
            <a:t>funding</a:t>
          </a:r>
          <a:r>
            <a:rPr lang="de-DE" sz="1400" kern="1200" dirty="0"/>
            <a:t> </a:t>
          </a:r>
          <a:r>
            <a:rPr lang="de-DE" sz="1400" kern="1200" dirty="0" err="1"/>
            <a:t>support</a:t>
          </a:r>
          <a:r>
            <a:rPr lang="de-DE" sz="1400" kern="1200" dirty="0"/>
            <a:t> </a:t>
          </a:r>
          <a:r>
            <a:rPr lang="de-DE" sz="1400" kern="1200" dirty="0" err="1"/>
            <a:t>for</a:t>
          </a:r>
          <a:r>
            <a:rPr lang="de-DE" sz="1400" kern="1200" dirty="0"/>
            <a:t> PACs </a:t>
          </a:r>
        </a:p>
      </dsp:txBody>
      <dsp:txXfrm>
        <a:off x="1909676" y="1944556"/>
        <a:ext cx="948115" cy="948115"/>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CC17C3-17B8-448A-B652-209883DFA379}" type="datetimeFigureOut">
              <a:rPr lang="de-AT" smtClean="0"/>
              <a:t>24.05.2023</a:t>
            </a:fld>
            <a:endParaRPr lang="de-AT"/>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D8D6A0-1410-4F6F-9BD9-2565AFF2D418}" type="slidenum">
              <a:rPr lang="de-AT" smtClean="0"/>
              <a:t>‹#›</a:t>
            </a:fld>
            <a:endParaRPr lang="de-AT"/>
          </a:p>
        </p:txBody>
      </p:sp>
    </p:spTree>
    <p:extLst>
      <p:ext uri="{BB962C8B-B14F-4D97-AF65-F5344CB8AC3E}">
        <p14:creationId xmlns:p14="http://schemas.microsoft.com/office/powerpoint/2010/main" val="380820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2A1DEC-EA4C-4769-AD3C-65433332FE0F}" type="datetimeFigureOut">
              <a:rPr lang="de-AT" smtClean="0"/>
              <a:t>24.05.2023</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39B408-E0B9-4072-AD64-89ADC87B464D}" type="slidenum">
              <a:rPr lang="de-AT" smtClean="0"/>
              <a:t>‹#›</a:t>
            </a:fld>
            <a:endParaRPr lang="de-AT"/>
          </a:p>
        </p:txBody>
      </p:sp>
    </p:spTree>
    <p:extLst>
      <p:ext uri="{BB962C8B-B14F-4D97-AF65-F5344CB8AC3E}">
        <p14:creationId xmlns:p14="http://schemas.microsoft.com/office/powerpoint/2010/main" val="307884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F439B408-E0B9-4072-AD64-89ADC87B464D}" type="slidenum">
              <a:rPr lang="de-AT" smtClean="0"/>
              <a:t>1</a:t>
            </a:fld>
            <a:endParaRPr lang="de-AT"/>
          </a:p>
        </p:txBody>
      </p:sp>
    </p:spTree>
    <p:extLst>
      <p:ext uri="{BB962C8B-B14F-4D97-AF65-F5344CB8AC3E}">
        <p14:creationId xmlns:p14="http://schemas.microsoft.com/office/powerpoint/2010/main" val="2602713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F439B408-E0B9-4072-AD64-89ADC87B464D}" type="slidenum">
              <a:rPr lang="de-AT" smtClean="0"/>
              <a:t>10</a:t>
            </a:fld>
            <a:endParaRPr lang="de-AT"/>
          </a:p>
        </p:txBody>
      </p:sp>
    </p:spTree>
    <p:extLst>
      <p:ext uri="{BB962C8B-B14F-4D97-AF65-F5344CB8AC3E}">
        <p14:creationId xmlns:p14="http://schemas.microsoft.com/office/powerpoint/2010/main" val="2832942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F439B408-E0B9-4072-AD64-89ADC87B464D}" type="slidenum">
              <a:rPr lang="de-AT" smtClean="0"/>
              <a:t>11</a:t>
            </a:fld>
            <a:endParaRPr lang="de-AT"/>
          </a:p>
        </p:txBody>
      </p:sp>
    </p:spTree>
    <p:extLst>
      <p:ext uri="{BB962C8B-B14F-4D97-AF65-F5344CB8AC3E}">
        <p14:creationId xmlns:p14="http://schemas.microsoft.com/office/powerpoint/2010/main" val="2840646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F439B408-E0B9-4072-AD64-89ADC87B464D}" type="slidenum">
              <a:rPr lang="de-AT" smtClean="0"/>
              <a:t>12</a:t>
            </a:fld>
            <a:endParaRPr lang="de-AT"/>
          </a:p>
        </p:txBody>
      </p:sp>
    </p:spTree>
    <p:extLst>
      <p:ext uri="{BB962C8B-B14F-4D97-AF65-F5344CB8AC3E}">
        <p14:creationId xmlns:p14="http://schemas.microsoft.com/office/powerpoint/2010/main" val="1373400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F439B408-E0B9-4072-AD64-89ADC87B464D}" type="slidenum">
              <a:rPr lang="de-AT" smtClean="0"/>
              <a:t>13</a:t>
            </a:fld>
            <a:endParaRPr lang="de-AT"/>
          </a:p>
        </p:txBody>
      </p:sp>
    </p:spTree>
    <p:extLst>
      <p:ext uri="{BB962C8B-B14F-4D97-AF65-F5344CB8AC3E}">
        <p14:creationId xmlns:p14="http://schemas.microsoft.com/office/powerpoint/2010/main" val="975471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F439B408-E0B9-4072-AD64-89ADC87B464D}" type="slidenum">
              <a:rPr lang="de-AT" smtClean="0"/>
              <a:t>14</a:t>
            </a:fld>
            <a:endParaRPr lang="de-AT"/>
          </a:p>
        </p:txBody>
      </p:sp>
    </p:spTree>
    <p:extLst>
      <p:ext uri="{BB962C8B-B14F-4D97-AF65-F5344CB8AC3E}">
        <p14:creationId xmlns:p14="http://schemas.microsoft.com/office/powerpoint/2010/main" val="1674560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9B408-E0B9-4072-AD64-89ADC87B464D}" type="slidenum">
              <a:rPr lang="de-AT" smtClean="0"/>
              <a:t>15</a:t>
            </a:fld>
            <a:endParaRPr lang="de-AT"/>
          </a:p>
        </p:txBody>
      </p:sp>
    </p:spTree>
    <p:extLst>
      <p:ext uri="{BB962C8B-B14F-4D97-AF65-F5344CB8AC3E}">
        <p14:creationId xmlns:p14="http://schemas.microsoft.com/office/powerpoint/2010/main" val="2530363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F439B408-E0B9-4072-AD64-89ADC87B464D}" type="slidenum">
              <a:rPr lang="de-AT" smtClean="0"/>
              <a:t>16</a:t>
            </a:fld>
            <a:endParaRPr lang="de-AT"/>
          </a:p>
        </p:txBody>
      </p:sp>
    </p:spTree>
    <p:extLst>
      <p:ext uri="{BB962C8B-B14F-4D97-AF65-F5344CB8AC3E}">
        <p14:creationId xmlns:p14="http://schemas.microsoft.com/office/powerpoint/2010/main" val="1373400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F439B408-E0B9-4072-AD64-89ADC87B464D}" type="slidenum">
              <a:rPr lang="de-AT" smtClean="0"/>
              <a:t>17</a:t>
            </a:fld>
            <a:endParaRPr lang="de-AT"/>
          </a:p>
        </p:txBody>
      </p:sp>
    </p:spTree>
    <p:extLst>
      <p:ext uri="{BB962C8B-B14F-4D97-AF65-F5344CB8AC3E}">
        <p14:creationId xmlns:p14="http://schemas.microsoft.com/office/powerpoint/2010/main" val="330678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F439B408-E0B9-4072-AD64-89ADC87B464D}" type="slidenum">
              <a:rPr lang="de-AT" smtClean="0"/>
              <a:t>18</a:t>
            </a:fld>
            <a:endParaRPr lang="de-AT"/>
          </a:p>
        </p:txBody>
      </p:sp>
    </p:spTree>
    <p:extLst>
      <p:ext uri="{BB962C8B-B14F-4D97-AF65-F5344CB8AC3E}">
        <p14:creationId xmlns:p14="http://schemas.microsoft.com/office/powerpoint/2010/main" val="3102002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F439B408-E0B9-4072-AD64-89ADC87B464D}" type="slidenum">
              <a:rPr lang="de-AT" smtClean="0"/>
              <a:t>19</a:t>
            </a:fld>
            <a:endParaRPr lang="de-AT"/>
          </a:p>
        </p:txBody>
      </p:sp>
    </p:spTree>
    <p:extLst>
      <p:ext uri="{BB962C8B-B14F-4D97-AF65-F5344CB8AC3E}">
        <p14:creationId xmlns:p14="http://schemas.microsoft.com/office/powerpoint/2010/main" val="3477891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9B408-E0B9-4072-AD64-89ADC87B464D}" type="slidenum">
              <a:rPr lang="de-AT" smtClean="0"/>
              <a:t>2</a:t>
            </a:fld>
            <a:endParaRPr lang="de-AT"/>
          </a:p>
        </p:txBody>
      </p:sp>
    </p:spTree>
    <p:extLst>
      <p:ext uri="{BB962C8B-B14F-4D97-AF65-F5344CB8AC3E}">
        <p14:creationId xmlns:p14="http://schemas.microsoft.com/office/powerpoint/2010/main" val="75485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F439B408-E0B9-4072-AD64-89ADC87B464D}" type="slidenum">
              <a:rPr lang="de-AT" smtClean="0"/>
              <a:t>3</a:t>
            </a:fld>
            <a:endParaRPr lang="de-AT"/>
          </a:p>
        </p:txBody>
      </p:sp>
    </p:spTree>
    <p:extLst>
      <p:ext uri="{BB962C8B-B14F-4D97-AF65-F5344CB8AC3E}">
        <p14:creationId xmlns:p14="http://schemas.microsoft.com/office/powerpoint/2010/main" val="4138564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F439B408-E0B9-4072-AD64-89ADC87B464D}" type="slidenum">
              <a:rPr lang="de-AT" smtClean="0"/>
              <a:t>4</a:t>
            </a:fld>
            <a:endParaRPr lang="de-AT"/>
          </a:p>
        </p:txBody>
      </p:sp>
    </p:spTree>
    <p:extLst>
      <p:ext uri="{BB962C8B-B14F-4D97-AF65-F5344CB8AC3E}">
        <p14:creationId xmlns:p14="http://schemas.microsoft.com/office/powerpoint/2010/main" val="4228955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6D75FEE-ABBF-4077-AC39-89E1B1E0E990}" type="slidenum">
              <a:rPr lang="en-GB" smtClean="0"/>
              <a:t>5</a:t>
            </a:fld>
            <a:endParaRPr lang="en-GB"/>
          </a:p>
        </p:txBody>
      </p:sp>
    </p:spTree>
    <p:extLst>
      <p:ext uri="{BB962C8B-B14F-4D97-AF65-F5344CB8AC3E}">
        <p14:creationId xmlns:p14="http://schemas.microsoft.com/office/powerpoint/2010/main" val="2130138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Small recap of the tool available so far </a:t>
            </a:r>
          </a:p>
          <a:p>
            <a:r>
              <a:rPr lang="en-US" dirty="0"/>
              <a:t/>
            </a:r>
            <a:br>
              <a:rPr lang="en-US" dirty="0"/>
            </a:br>
            <a:endParaRPr lang="en-GB" dirty="0"/>
          </a:p>
        </p:txBody>
      </p:sp>
      <p:sp>
        <p:nvSpPr>
          <p:cNvPr id="4" name="Slide Number Placeholder 3"/>
          <p:cNvSpPr>
            <a:spLocks noGrp="1"/>
          </p:cNvSpPr>
          <p:nvPr>
            <p:ph type="sldNum" sz="quarter" idx="10"/>
          </p:nvPr>
        </p:nvSpPr>
        <p:spPr/>
        <p:txBody>
          <a:bodyPr/>
          <a:lstStyle/>
          <a:p>
            <a:fld id="{F439B408-E0B9-4072-AD64-89ADC87B464D}" type="slidenum">
              <a:rPr lang="de-AT" smtClean="0"/>
              <a:t>6</a:t>
            </a:fld>
            <a:endParaRPr lang="de-AT"/>
          </a:p>
        </p:txBody>
      </p:sp>
    </p:spTree>
    <p:extLst>
      <p:ext uri="{BB962C8B-B14F-4D97-AF65-F5344CB8AC3E}">
        <p14:creationId xmlns:p14="http://schemas.microsoft.com/office/powerpoint/2010/main" val="2211851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AT" dirty="0"/>
          </a:p>
        </p:txBody>
      </p:sp>
      <p:sp>
        <p:nvSpPr>
          <p:cNvPr id="4" name="Foliennummernplatzhalter 3"/>
          <p:cNvSpPr>
            <a:spLocks noGrp="1"/>
          </p:cNvSpPr>
          <p:nvPr>
            <p:ph type="sldNum" sz="quarter" idx="10"/>
          </p:nvPr>
        </p:nvSpPr>
        <p:spPr/>
        <p:txBody>
          <a:bodyPr/>
          <a:lstStyle/>
          <a:p>
            <a:fld id="{F439B408-E0B9-4072-AD64-89ADC87B464D}" type="slidenum">
              <a:rPr lang="de-AT" smtClean="0"/>
              <a:t>7</a:t>
            </a:fld>
            <a:endParaRPr lang="de-AT"/>
          </a:p>
        </p:txBody>
      </p:sp>
    </p:spTree>
    <p:extLst>
      <p:ext uri="{BB962C8B-B14F-4D97-AF65-F5344CB8AC3E}">
        <p14:creationId xmlns:p14="http://schemas.microsoft.com/office/powerpoint/2010/main" val="2690967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endParaRPr lang="en-GB" b="0" dirty="0"/>
          </a:p>
        </p:txBody>
      </p:sp>
      <p:sp>
        <p:nvSpPr>
          <p:cNvPr id="4" name="Foliennummernplatzhalter 3"/>
          <p:cNvSpPr>
            <a:spLocks noGrp="1"/>
          </p:cNvSpPr>
          <p:nvPr>
            <p:ph type="sldNum" sz="quarter" idx="10"/>
          </p:nvPr>
        </p:nvSpPr>
        <p:spPr/>
        <p:txBody>
          <a:bodyPr/>
          <a:lstStyle/>
          <a:p>
            <a:fld id="{86D75FEE-ABBF-4077-AC39-89E1B1E0E990}" type="slidenum">
              <a:rPr lang="en-GB" smtClean="0"/>
              <a:t>8</a:t>
            </a:fld>
            <a:endParaRPr lang="en-GB"/>
          </a:p>
        </p:txBody>
      </p:sp>
    </p:spTree>
    <p:extLst>
      <p:ext uri="{BB962C8B-B14F-4D97-AF65-F5344CB8AC3E}">
        <p14:creationId xmlns:p14="http://schemas.microsoft.com/office/powerpoint/2010/main" val="402215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F439B408-E0B9-4072-AD64-89ADC87B464D}" type="slidenum">
              <a:rPr lang="de-AT" smtClean="0"/>
              <a:t>9</a:t>
            </a:fld>
            <a:endParaRPr lang="de-AT"/>
          </a:p>
        </p:txBody>
      </p:sp>
    </p:spTree>
    <p:extLst>
      <p:ext uri="{BB962C8B-B14F-4D97-AF65-F5344CB8AC3E}">
        <p14:creationId xmlns:p14="http://schemas.microsoft.com/office/powerpoint/2010/main" val="40312283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mailto:robert.lichtner@eusdr-dsp.eu" TargetMode="External"/><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hyperlink" Target="http://www.danube-region.eu/" TargetMode="Externa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mailto:cristina.cuc@eusdr-dsp.eu" TargetMode="External"/><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hyperlink" Target="http://www.danube-region.eu/"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7FB83-E374-2B49-8437-2A5744776C5C}"/>
              </a:ext>
            </a:extLst>
          </p:cNvPr>
          <p:cNvSpPr>
            <a:spLocks noGrp="1"/>
          </p:cNvSpPr>
          <p:nvPr>
            <p:ph type="ctrTitle"/>
          </p:nvPr>
        </p:nvSpPr>
        <p:spPr>
          <a:xfrm>
            <a:off x="1524000" y="1321146"/>
            <a:ext cx="9144000" cy="706437"/>
          </a:xfrm>
        </p:spPr>
        <p:txBody>
          <a:bodyPr anchor="b">
            <a:normAutofit/>
          </a:bodyPr>
          <a:lstStyle>
            <a:lvl1pPr algn="ctr">
              <a:defRPr sz="4400"/>
            </a:lvl1pPr>
          </a:lstStyle>
          <a:p>
            <a:r>
              <a:rPr lang="en-GB"/>
              <a:t>Click to edit Master title style</a:t>
            </a:r>
            <a:endParaRPr lang="en-RO" dirty="0"/>
          </a:p>
        </p:txBody>
      </p:sp>
      <p:sp>
        <p:nvSpPr>
          <p:cNvPr id="3" name="Subtitle 2">
            <a:extLst>
              <a:ext uri="{FF2B5EF4-FFF2-40B4-BE49-F238E27FC236}">
                <a16:creationId xmlns:a16="http://schemas.microsoft.com/office/drawing/2014/main" id="{39507730-0156-F14C-88AB-E1152371E4AB}"/>
              </a:ext>
            </a:extLst>
          </p:cNvPr>
          <p:cNvSpPr>
            <a:spLocks noGrp="1"/>
          </p:cNvSpPr>
          <p:nvPr>
            <p:ph type="subTitle" idx="1"/>
          </p:nvPr>
        </p:nvSpPr>
        <p:spPr>
          <a:xfrm>
            <a:off x="407988" y="2027583"/>
            <a:ext cx="11341100" cy="4373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RO" dirty="0"/>
          </a:p>
        </p:txBody>
      </p:sp>
      <p:pic>
        <p:nvPicPr>
          <p:cNvPr id="9" name="Grafik 8">
            <a:extLst>
              <a:ext uri="{FF2B5EF4-FFF2-40B4-BE49-F238E27FC236}">
                <a16:creationId xmlns:a16="http://schemas.microsoft.com/office/drawing/2014/main" id="{13CFC580-BF6E-104E-B821-119118F0022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07988" y="2464905"/>
            <a:ext cx="11341100" cy="4167671"/>
          </a:xfrm>
          <a:prstGeom prst="wave">
            <a:avLst>
              <a:gd name="adj1" fmla="val 9894"/>
              <a:gd name="adj2" fmla="val 29"/>
            </a:avLst>
          </a:prstGeom>
          <a:effectLst/>
        </p:spPr>
      </p:pic>
      <p:pic>
        <p:nvPicPr>
          <p:cNvPr id="10" name="Grafik 21">
            <a:extLst>
              <a:ext uri="{FF2B5EF4-FFF2-40B4-BE49-F238E27FC236}">
                <a16:creationId xmlns:a16="http://schemas.microsoft.com/office/drawing/2014/main" id="{77B8E649-5FD6-8148-B14E-3EF08DD3D28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32008" b="52556"/>
          <a:stretch/>
        </p:blipFill>
        <p:spPr>
          <a:xfrm flipH="1">
            <a:off x="0" y="5842409"/>
            <a:ext cx="3901441" cy="1015591"/>
          </a:xfrm>
          <a:prstGeom prst="rect">
            <a:avLst/>
          </a:prstGeom>
        </p:spPr>
      </p:pic>
      <p:pic>
        <p:nvPicPr>
          <p:cNvPr id="7" name="Grafik 17"/>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674549" y="6335298"/>
            <a:ext cx="1134425" cy="477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4574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13BBA-2863-4E45-9092-1913488BD86A}"/>
              </a:ext>
            </a:extLst>
          </p:cNvPr>
          <p:cNvSpPr>
            <a:spLocks noGrp="1"/>
          </p:cNvSpPr>
          <p:nvPr>
            <p:ph type="title"/>
          </p:nvPr>
        </p:nvSpPr>
        <p:spPr>
          <a:xfrm>
            <a:off x="839788" y="1103242"/>
            <a:ext cx="3932237" cy="954157"/>
          </a:xfrm>
        </p:spPr>
        <p:txBody>
          <a:bodyPr anchor="b"/>
          <a:lstStyle>
            <a:lvl1pPr>
              <a:defRPr sz="3200"/>
            </a:lvl1pPr>
          </a:lstStyle>
          <a:p>
            <a:r>
              <a:rPr lang="en-GB"/>
              <a:t>Click to edit Master title style</a:t>
            </a:r>
            <a:endParaRPr lang="en-RO"/>
          </a:p>
        </p:txBody>
      </p:sp>
      <p:sp>
        <p:nvSpPr>
          <p:cNvPr id="3" name="Picture Placeholder 2">
            <a:extLst>
              <a:ext uri="{FF2B5EF4-FFF2-40B4-BE49-F238E27FC236}">
                <a16:creationId xmlns:a16="http://schemas.microsoft.com/office/drawing/2014/main" id="{46FDD713-282A-5745-875B-FA33903C6410}"/>
              </a:ext>
            </a:extLst>
          </p:cNvPr>
          <p:cNvSpPr>
            <a:spLocks noGrp="1"/>
          </p:cNvSpPr>
          <p:nvPr>
            <p:ph type="pic" idx="1"/>
          </p:nvPr>
        </p:nvSpPr>
        <p:spPr>
          <a:xfrm>
            <a:off x="5180012" y="1103242"/>
            <a:ext cx="6172200" cy="55293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RO"/>
          </a:p>
        </p:txBody>
      </p:sp>
      <p:sp>
        <p:nvSpPr>
          <p:cNvPr id="4" name="Text Placeholder 3">
            <a:extLst>
              <a:ext uri="{FF2B5EF4-FFF2-40B4-BE49-F238E27FC236}">
                <a16:creationId xmlns:a16="http://schemas.microsoft.com/office/drawing/2014/main" id="{96090B43-C86B-4948-8EA7-FD9B8DA9A9FE}"/>
              </a:ext>
            </a:extLst>
          </p:cNvPr>
          <p:cNvSpPr>
            <a:spLocks noGrp="1"/>
          </p:cNvSpPr>
          <p:nvPr>
            <p:ph type="body" sz="half" idx="2"/>
          </p:nvPr>
        </p:nvSpPr>
        <p:spPr>
          <a:xfrm>
            <a:off x="839788" y="2057399"/>
            <a:ext cx="3932237" cy="4575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1085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4DE8A87-7599-A141-ADC3-2F68EBAB30D0}"/>
              </a:ext>
            </a:extLst>
          </p:cNvPr>
          <p:cNvPicPr>
            <a:picLocks noChangeAspect="1"/>
          </p:cNvPicPr>
          <p:nvPr userDrawn="1"/>
        </p:nvPicPr>
        <p:blipFill>
          <a:blip r:embed="rId2">
            <a:alphaModFix/>
          </a:blip>
          <a:srcRect t="8317" b="8317"/>
          <a:stretch/>
        </p:blipFill>
        <p:spPr>
          <a:xfrm>
            <a:off x="0" y="1363116"/>
            <a:ext cx="12192000" cy="5494883"/>
          </a:xfrm>
          <a:prstGeom prst="rect">
            <a:avLst/>
          </a:prstGeom>
        </p:spPr>
      </p:pic>
      <p:sp>
        <p:nvSpPr>
          <p:cNvPr id="4" name="TextBox 3">
            <a:extLst>
              <a:ext uri="{FF2B5EF4-FFF2-40B4-BE49-F238E27FC236}">
                <a16:creationId xmlns:a16="http://schemas.microsoft.com/office/drawing/2014/main" id="{729323B5-F7C7-7D40-844D-BADF30E21408}"/>
              </a:ext>
            </a:extLst>
          </p:cNvPr>
          <p:cNvSpPr txBox="1"/>
          <p:nvPr userDrawn="1"/>
        </p:nvSpPr>
        <p:spPr>
          <a:xfrm>
            <a:off x="433755" y="1363116"/>
            <a:ext cx="11315334" cy="1169551"/>
          </a:xfrm>
          <a:prstGeom prst="rect">
            <a:avLst/>
          </a:prstGeom>
          <a:noFill/>
        </p:spPr>
        <p:txBody>
          <a:bodyPr wrap="square" rtlCol="0">
            <a:spAutoFit/>
          </a:bodyPr>
          <a:lstStyle/>
          <a:p>
            <a:pPr algn="ctr" rtl="0" fontAlgn="base"/>
            <a:r>
              <a:rPr lang="en-GB" sz="1400" b="1" i="0" u="none" strike="noStrike" kern="1200" dirty="0">
                <a:solidFill>
                  <a:srgbClr val="0E4194"/>
                </a:solidFill>
                <a:effectLst/>
                <a:latin typeface="+mn-lt"/>
                <a:ea typeface="+mn-ea"/>
                <a:cs typeface="+mn-cs"/>
              </a:rPr>
              <a:t>Robert</a:t>
            </a:r>
            <a:r>
              <a:rPr lang="en-GB" sz="1400" b="1" i="0" u="none" strike="noStrike" kern="1200" baseline="0" dirty="0">
                <a:solidFill>
                  <a:srgbClr val="0E4194"/>
                </a:solidFill>
                <a:effectLst/>
                <a:latin typeface="+mn-lt"/>
                <a:ea typeface="+mn-ea"/>
                <a:cs typeface="+mn-cs"/>
              </a:rPr>
              <a:t> Lichtner</a:t>
            </a:r>
          </a:p>
          <a:p>
            <a:pPr algn="ctr" rtl="0" fontAlgn="base"/>
            <a:r>
              <a:rPr lang="en-GB" sz="1400" b="0" i="0" u="none" strike="noStrike" kern="1200" dirty="0">
                <a:solidFill>
                  <a:srgbClr val="0E4194"/>
                </a:solidFill>
                <a:effectLst/>
                <a:latin typeface="+mn-lt"/>
                <a:ea typeface="+mn-ea"/>
                <a:cs typeface="+mn-cs"/>
              </a:rPr>
              <a:t>Coordinator</a:t>
            </a:r>
          </a:p>
          <a:p>
            <a:pPr algn="ctr" rtl="0" fontAlgn="base"/>
            <a:r>
              <a:rPr lang="en-GB" sz="1400" b="0" i="0" u="none" strike="noStrike" kern="1200" dirty="0">
                <a:solidFill>
                  <a:srgbClr val="0E4194"/>
                </a:solidFill>
                <a:effectLst/>
                <a:latin typeface="+mn-lt"/>
                <a:ea typeface="+mn-ea"/>
                <a:cs typeface="+mn-cs"/>
              </a:rPr>
              <a:t>Danube Strategy Point</a:t>
            </a:r>
            <a:br>
              <a:rPr lang="en-GB" sz="1400" b="0" i="0" u="none" strike="noStrike" kern="1200" dirty="0">
                <a:solidFill>
                  <a:srgbClr val="0E4194"/>
                </a:solidFill>
                <a:effectLst/>
                <a:latin typeface="+mn-lt"/>
                <a:ea typeface="+mn-ea"/>
                <a:cs typeface="+mn-cs"/>
              </a:rPr>
            </a:br>
            <a:r>
              <a:rPr lang="en-GB" sz="1400" b="0" i="0" u="none" strike="noStrike" kern="1200" dirty="0">
                <a:solidFill>
                  <a:srgbClr val="0E4194"/>
                </a:solidFill>
                <a:effectLst/>
                <a:latin typeface="+mn-lt"/>
                <a:ea typeface="+mn-ea"/>
                <a:cs typeface="+mn-cs"/>
                <a:hlinkClick r:id="rId3"/>
              </a:rPr>
              <a:t>robert.lichtner@eusdr-dsp.eu</a:t>
            </a:r>
            <a:r>
              <a:rPr lang="en-GB" sz="1400" b="0" i="0" u="none" strike="noStrike" kern="1200" dirty="0">
                <a:solidFill>
                  <a:srgbClr val="0E4194"/>
                </a:solidFill>
                <a:effectLst/>
                <a:latin typeface="+mn-lt"/>
                <a:ea typeface="+mn-ea"/>
                <a:cs typeface="+mn-cs"/>
              </a:rPr>
              <a:t> </a:t>
            </a:r>
          </a:p>
          <a:p>
            <a:pPr algn="ctr" rtl="0" fontAlgn="base"/>
            <a:r>
              <a:rPr lang="en-GB" sz="1400" b="0" i="0" u="none" strike="noStrike" kern="1200" dirty="0">
                <a:solidFill>
                  <a:srgbClr val="0E4194"/>
                </a:solidFill>
                <a:effectLst/>
                <a:latin typeface="+mn-lt"/>
                <a:ea typeface="+mn-ea"/>
                <a:cs typeface="+mn-cs"/>
                <a:hlinkClick r:id="rId4"/>
              </a:rPr>
              <a:t>www.danube-region.eu</a:t>
            </a:r>
            <a:r>
              <a:rPr lang="en-GB" sz="1400" b="0" i="0" u="none" strike="noStrike" kern="1200" dirty="0">
                <a:solidFill>
                  <a:srgbClr val="0E4194"/>
                </a:solidFill>
                <a:effectLst/>
                <a:latin typeface="+mn-lt"/>
                <a:ea typeface="+mn-ea"/>
                <a:cs typeface="+mn-cs"/>
              </a:rPr>
              <a:t> </a:t>
            </a:r>
          </a:p>
        </p:txBody>
      </p:sp>
    </p:spTree>
    <p:extLst>
      <p:ext uri="{BB962C8B-B14F-4D97-AF65-F5344CB8AC3E}">
        <p14:creationId xmlns:p14="http://schemas.microsoft.com/office/powerpoint/2010/main" val="599829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4DE8A87-7599-A141-ADC3-2F68EBAB30D0}"/>
              </a:ext>
            </a:extLst>
          </p:cNvPr>
          <p:cNvPicPr>
            <a:picLocks noChangeAspect="1"/>
          </p:cNvPicPr>
          <p:nvPr userDrawn="1"/>
        </p:nvPicPr>
        <p:blipFill>
          <a:blip r:embed="rId2">
            <a:alphaModFix/>
          </a:blip>
          <a:srcRect t="8317" b="8317"/>
          <a:stretch/>
        </p:blipFill>
        <p:spPr>
          <a:xfrm>
            <a:off x="0" y="1400062"/>
            <a:ext cx="12192000" cy="5494883"/>
          </a:xfrm>
          <a:prstGeom prst="rect">
            <a:avLst/>
          </a:prstGeom>
        </p:spPr>
      </p:pic>
      <p:sp>
        <p:nvSpPr>
          <p:cNvPr id="4" name="TextBox 3">
            <a:extLst>
              <a:ext uri="{FF2B5EF4-FFF2-40B4-BE49-F238E27FC236}">
                <a16:creationId xmlns:a16="http://schemas.microsoft.com/office/drawing/2014/main" id="{729323B5-F7C7-7D40-844D-BADF30E21408}"/>
              </a:ext>
            </a:extLst>
          </p:cNvPr>
          <p:cNvSpPr txBox="1"/>
          <p:nvPr userDrawn="1"/>
        </p:nvSpPr>
        <p:spPr>
          <a:xfrm>
            <a:off x="438333" y="1737696"/>
            <a:ext cx="11315334" cy="1169551"/>
          </a:xfrm>
          <a:prstGeom prst="rect">
            <a:avLst/>
          </a:prstGeom>
          <a:noFill/>
        </p:spPr>
        <p:txBody>
          <a:bodyPr wrap="square" rtlCol="0">
            <a:spAutoFit/>
          </a:bodyPr>
          <a:lstStyle/>
          <a:p>
            <a:pPr algn="ctr" rtl="0" fontAlgn="base"/>
            <a:r>
              <a:rPr lang="ro-RO" sz="1400" b="1" i="0" u="none" strike="noStrike" kern="1200" dirty="0">
                <a:solidFill>
                  <a:srgbClr val="0E4194"/>
                </a:solidFill>
                <a:effectLst/>
                <a:latin typeface="+mn-lt"/>
                <a:ea typeface="+mn-ea"/>
                <a:cs typeface="+mn-cs"/>
              </a:rPr>
              <a:t>Cristina Cuc</a:t>
            </a:r>
            <a:r>
              <a:rPr lang="en-GB" sz="1400" b="1" i="0" u="none" strike="noStrike" kern="1200" dirty="0">
                <a:solidFill>
                  <a:srgbClr val="0E4194"/>
                </a:solidFill>
                <a:effectLst/>
                <a:latin typeface="+mn-lt"/>
                <a:ea typeface="+mn-ea"/>
                <a:cs typeface="+mn-cs"/>
              </a:rPr>
              <a:t/>
            </a:r>
            <a:br>
              <a:rPr lang="en-GB" sz="1400" b="1" i="0" u="none" strike="noStrike" kern="1200" dirty="0">
                <a:solidFill>
                  <a:srgbClr val="0E4194"/>
                </a:solidFill>
                <a:effectLst/>
                <a:latin typeface="+mn-lt"/>
                <a:ea typeface="+mn-ea"/>
                <a:cs typeface="+mn-cs"/>
              </a:rPr>
            </a:br>
            <a:r>
              <a:rPr lang="en-GB" sz="1400" b="1" i="0" u="none" strike="noStrike" kern="1200" dirty="0">
                <a:solidFill>
                  <a:srgbClr val="0E4194"/>
                </a:solidFill>
                <a:effectLst/>
                <a:latin typeface="+mn-lt"/>
                <a:ea typeface="+mn-ea"/>
                <a:cs typeface="+mn-cs"/>
              </a:rPr>
              <a:t>Pillar Officer</a:t>
            </a:r>
            <a:r>
              <a:rPr lang="en-GB" sz="1400" b="1" i="0" u="none" strike="noStrike" kern="1200" baseline="0" dirty="0">
                <a:solidFill>
                  <a:srgbClr val="0E4194"/>
                </a:solidFill>
                <a:effectLst/>
                <a:latin typeface="+mn-lt"/>
                <a:ea typeface="+mn-ea"/>
                <a:cs typeface="+mn-cs"/>
              </a:rPr>
              <a:t> (Pillars </a:t>
            </a:r>
            <a:r>
              <a:rPr lang="en-GB" sz="1400" b="1" i="0" u="none" strike="noStrike" kern="1200" dirty="0">
                <a:solidFill>
                  <a:srgbClr val="0E4194"/>
                </a:solidFill>
                <a:effectLst/>
                <a:latin typeface="+mn-lt"/>
                <a:ea typeface="+mn-ea"/>
                <a:cs typeface="+mn-cs"/>
              </a:rPr>
              <a:t>no.</a:t>
            </a:r>
            <a:r>
              <a:rPr lang="ro-RO" sz="1400" b="1" i="0" u="none" strike="noStrike" kern="1200" dirty="0">
                <a:solidFill>
                  <a:srgbClr val="0E4194"/>
                </a:solidFill>
                <a:effectLst/>
                <a:latin typeface="+mn-lt"/>
                <a:ea typeface="+mn-ea"/>
                <a:cs typeface="+mn-cs"/>
              </a:rPr>
              <a:t> 2 </a:t>
            </a:r>
            <a:r>
              <a:rPr lang="ro-RO" sz="1400" b="1" i="0" u="none" strike="noStrike" kern="1200" dirty="0" err="1">
                <a:solidFill>
                  <a:srgbClr val="0E4194"/>
                </a:solidFill>
                <a:effectLst/>
                <a:latin typeface="+mn-lt"/>
                <a:ea typeface="+mn-ea"/>
                <a:cs typeface="+mn-cs"/>
              </a:rPr>
              <a:t>and</a:t>
            </a:r>
            <a:r>
              <a:rPr lang="ro-RO" sz="1400" b="1" i="0" u="none" strike="noStrike" kern="1200" dirty="0">
                <a:solidFill>
                  <a:srgbClr val="0E4194"/>
                </a:solidFill>
                <a:effectLst/>
                <a:latin typeface="+mn-lt"/>
                <a:ea typeface="+mn-ea"/>
                <a:cs typeface="+mn-cs"/>
              </a:rPr>
              <a:t> 3</a:t>
            </a:r>
            <a:r>
              <a:rPr lang="en-GB" sz="1400" b="1" i="0" u="none" strike="noStrike" kern="1200" dirty="0">
                <a:solidFill>
                  <a:srgbClr val="0E4194"/>
                </a:solidFill>
                <a:effectLst/>
                <a:latin typeface="+mn-lt"/>
                <a:ea typeface="+mn-ea"/>
                <a:cs typeface="+mn-cs"/>
              </a:rPr>
              <a:t>)</a:t>
            </a:r>
          </a:p>
          <a:p>
            <a:pPr algn="ctr" rtl="0" fontAlgn="base"/>
            <a:r>
              <a:rPr lang="en-GB" sz="1400" b="0" i="0" u="none" strike="noStrike" kern="1200" dirty="0">
                <a:solidFill>
                  <a:srgbClr val="0E4194"/>
                </a:solidFill>
                <a:effectLst/>
                <a:latin typeface="+mn-lt"/>
                <a:ea typeface="+mn-ea"/>
                <a:cs typeface="+mn-cs"/>
              </a:rPr>
              <a:t/>
            </a:r>
            <a:br>
              <a:rPr lang="en-GB" sz="1400" b="0" i="0" u="none" strike="noStrike" kern="1200" dirty="0">
                <a:solidFill>
                  <a:srgbClr val="0E4194"/>
                </a:solidFill>
                <a:effectLst/>
                <a:latin typeface="+mn-lt"/>
                <a:ea typeface="+mn-ea"/>
                <a:cs typeface="+mn-cs"/>
              </a:rPr>
            </a:br>
            <a:r>
              <a:rPr lang="ro-RO" sz="1400" b="0" i="0" u="none" strike="noStrike" kern="1200" dirty="0" err="1">
                <a:solidFill>
                  <a:srgbClr val="FF0000"/>
                </a:solidFill>
                <a:effectLst/>
                <a:latin typeface="+mn-lt"/>
                <a:ea typeface="+mn-ea"/>
                <a:cs typeface="+mn-cs"/>
                <a:hlinkClick r:id="rId3"/>
              </a:rPr>
              <a:t>cristina.cuc</a:t>
            </a:r>
            <a:r>
              <a:rPr lang="en-GB" sz="1400" b="0" i="0" u="none" strike="noStrike" kern="1200" dirty="0">
                <a:solidFill>
                  <a:srgbClr val="0E4194"/>
                </a:solidFill>
                <a:effectLst/>
                <a:latin typeface="+mn-lt"/>
                <a:ea typeface="+mn-ea"/>
                <a:cs typeface="+mn-cs"/>
                <a:hlinkClick r:id="rId3"/>
              </a:rPr>
              <a:t>@eusdr-dsp.eu</a:t>
            </a:r>
            <a:r>
              <a:rPr lang="en-GB" sz="1400" b="0" i="0" u="none" strike="noStrike" kern="1200" dirty="0">
                <a:solidFill>
                  <a:srgbClr val="0E4194"/>
                </a:solidFill>
                <a:effectLst/>
                <a:latin typeface="+mn-lt"/>
                <a:ea typeface="+mn-ea"/>
                <a:cs typeface="+mn-cs"/>
              </a:rPr>
              <a:t> </a:t>
            </a:r>
          </a:p>
          <a:p>
            <a:pPr algn="ctr" rtl="0" fontAlgn="base"/>
            <a:r>
              <a:rPr lang="en-GB" sz="1400" b="0" i="0" u="none" strike="noStrike" kern="1200" dirty="0">
                <a:solidFill>
                  <a:srgbClr val="0E4194"/>
                </a:solidFill>
                <a:effectLst/>
                <a:latin typeface="+mn-lt"/>
                <a:ea typeface="+mn-ea"/>
                <a:cs typeface="+mn-cs"/>
                <a:hlinkClick r:id="rId4"/>
              </a:rPr>
              <a:t>www.danube-region.eu</a:t>
            </a:r>
            <a:r>
              <a:rPr lang="en-GB" sz="1400" b="0" i="0" u="none" strike="noStrike" kern="1200" dirty="0">
                <a:solidFill>
                  <a:srgbClr val="0E4194"/>
                </a:solidFill>
                <a:effectLst/>
                <a:latin typeface="+mn-lt"/>
                <a:ea typeface="+mn-ea"/>
                <a:cs typeface="+mn-cs"/>
              </a:rPr>
              <a:t> </a:t>
            </a:r>
          </a:p>
        </p:txBody>
      </p:sp>
    </p:spTree>
    <p:extLst>
      <p:ext uri="{BB962C8B-B14F-4D97-AF65-F5344CB8AC3E}">
        <p14:creationId xmlns:p14="http://schemas.microsoft.com/office/powerpoint/2010/main" val="940804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D2FEEA9-0290-4C4C-86FB-AA6E9601D2ED}" type="datetimeFigureOut">
              <a:rPr lang="de-DE" smtClean="0">
                <a:solidFill>
                  <a:prstClr val="black">
                    <a:tint val="75000"/>
                  </a:prstClr>
                </a:solidFill>
              </a:rPr>
              <a:pPr/>
              <a:t>24.05.2023</a:t>
            </a:fld>
            <a:endParaRPr lang="de-DE"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de-DE"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62E18B8-3DC2-43F3-B6EF-CBA19892AF15}" type="slidenum">
              <a:rPr lang="de-DE" smtClean="0">
                <a:solidFill>
                  <a:prstClr val="black">
                    <a:tint val="75000"/>
                  </a:prstClr>
                </a:solidFill>
              </a:rPr>
              <a:pPr/>
              <a:t>‹#›</a:t>
            </a:fld>
            <a:endParaRPr lang="de-DE" dirty="0">
              <a:solidFill>
                <a:prstClr val="black">
                  <a:tint val="75000"/>
                </a:prstClr>
              </a:solidFill>
            </a:endParaRPr>
          </a:p>
        </p:txBody>
      </p:sp>
    </p:spTree>
    <p:extLst>
      <p:ext uri="{BB962C8B-B14F-4D97-AF65-F5344CB8AC3E}">
        <p14:creationId xmlns:p14="http://schemas.microsoft.com/office/powerpoint/2010/main" val="181878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Tree>
    <p:extLst>
      <p:ext uri="{BB962C8B-B14F-4D97-AF65-F5344CB8AC3E}">
        <p14:creationId xmlns:p14="http://schemas.microsoft.com/office/powerpoint/2010/main" val="1454709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59D98-C084-FD41-8E93-3BF9B2FA624C}"/>
              </a:ext>
            </a:extLst>
          </p:cNvPr>
          <p:cNvSpPr>
            <a:spLocks noGrp="1"/>
          </p:cNvSpPr>
          <p:nvPr>
            <p:ph type="title"/>
          </p:nvPr>
        </p:nvSpPr>
        <p:spPr>
          <a:xfrm>
            <a:off x="407988" y="1251585"/>
            <a:ext cx="11341100" cy="1044353"/>
          </a:xfrm>
        </p:spPr>
        <p:txBody>
          <a:bodyPr/>
          <a:lstStyle>
            <a:lvl1pPr algn="l">
              <a:defRPr/>
            </a:lvl1pPr>
          </a:lstStyle>
          <a:p>
            <a:r>
              <a:rPr lang="en-GB"/>
              <a:t>Click to edit Master title style</a:t>
            </a:r>
            <a:endParaRPr lang="en-RO" dirty="0"/>
          </a:p>
        </p:txBody>
      </p:sp>
      <p:sp>
        <p:nvSpPr>
          <p:cNvPr id="3" name="Content Placeholder 2">
            <a:extLst>
              <a:ext uri="{FF2B5EF4-FFF2-40B4-BE49-F238E27FC236}">
                <a16:creationId xmlns:a16="http://schemas.microsoft.com/office/drawing/2014/main" id="{5B7E763D-B61A-2C40-9CAB-66A4938E2C40}"/>
              </a:ext>
            </a:extLst>
          </p:cNvPr>
          <p:cNvSpPr>
            <a:spLocks noGrp="1"/>
          </p:cNvSpPr>
          <p:nvPr>
            <p:ph idx="1"/>
          </p:nvPr>
        </p:nvSpPr>
        <p:spPr>
          <a:xfrm>
            <a:off x="407988" y="2295938"/>
            <a:ext cx="11341100" cy="43366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dirty="0"/>
          </a:p>
        </p:txBody>
      </p:sp>
    </p:spTree>
    <p:extLst>
      <p:ext uri="{BB962C8B-B14F-4D97-AF65-F5344CB8AC3E}">
        <p14:creationId xmlns:p14="http://schemas.microsoft.com/office/powerpoint/2010/main" val="1889747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3629B-CF23-FB45-816F-792DBCCE6B17}"/>
              </a:ext>
            </a:extLst>
          </p:cNvPr>
          <p:cNvSpPr>
            <a:spLocks noGrp="1"/>
          </p:cNvSpPr>
          <p:nvPr>
            <p:ph type="title"/>
          </p:nvPr>
        </p:nvSpPr>
        <p:spPr>
          <a:xfrm>
            <a:off x="407988" y="1395975"/>
            <a:ext cx="11341100" cy="755554"/>
          </a:xfrm>
        </p:spPr>
        <p:txBody>
          <a:bodyPr anchor="b">
            <a:normAutofit/>
          </a:bodyPr>
          <a:lstStyle>
            <a:lvl1pPr>
              <a:defRPr sz="4400"/>
            </a:lvl1pPr>
          </a:lstStyle>
          <a:p>
            <a:r>
              <a:rPr lang="en-GB"/>
              <a:t>Click to edit Master title style</a:t>
            </a:r>
            <a:endParaRPr lang="en-RO" dirty="0"/>
          </a:p>
        </p:txBody>
      </p:sp>
      <p:sp>
        <p:nvSpPr>
          <p:cNvPr id="3" name="Text Placeholder 2">
            <a:extLst>
              <a:ext uri="{FF2B5EF4-FFF2-40B4-BE49-F238E27FC236}">
                <a16:creationId xmlns:a16="http://schemas.microsoft.com/office/drawing/2014/main" id="{7FD6B7CD-0A1A-6F46-B617-3553EF8234A1}"/>
              </a:ext>
            </a:extLst>
          </p:cNvPr>
          <p:cNvSpPr>
            <a:spLocks noGrp="1"/>
          </p:cNvSpPr>
          <p:nvPr>
            <p:ph type="body" idx="1"/>
          </p:nvPr>
        </p:nvSpPr>
        <p:spPr>
          <a:xfrm>
            <a:off x="407988" y="4320522"/>
            <a:ext cx="113411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3583955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7AAC5-B854-7C46-AF70-B708A9FB4786}"/>
              </a:ext>
            </a:extLst>
          </p:cNvPr>
          <p:cNvSpPr>
            <a:spLocks noGrp="1"/>
          </p:cNvSpPr>
          <p:nvPr>
            <p:ph type="title"/>
          </p:nvPr>
        </p:nvSpPr>
        <p:spPr>
          <a:xfrm>
            <a:off x="407988" y="1260550"/>
            <a:ext cx="11341100" cy="1044353"/>
          </a:xfrm>
        </p:spPr>
        <p:txBody>
          <a:bodyPr/>
          <a:lstStyle/>
          <a:p>
            <a:r>
              <a:rPr lang="en-GB"/>
              <a:t>Click to edit Master title style</a:t>
            </a:r>
            <a:endParaRPr lang="en-RO" dirty="0"/>
          </a:p>
        </p:txBody>
      </p:sp>
      <p:sp>
        <p:nvSpPr>
          <p:cNvPr id="3" name="Content Placeholder 2">
            <a:extLst>
              <a:ext uri="{FF2B5EF4-FFF2-40B4-BE49-F238E27FC236}">
                <a16:creationId xmlns:a16="http://schemas.microsoft.com/office/drawing/2014/main" id="{048ECB85-1262-174C-8A88-56087F4106C3}"/>
              </a:ext>
            </a:extLst>
          </p:cNvPr>
          <p:cNvSpPr>
            <a:spLocks noGrp="1"/>
          </p:cNvSpPr>
          <p:nvPr>
            <p:ph sz="half" idx="1"/>
          </p:nvPr>
        </p:nvSpPr>
        <p:spPr>
          <a:xfrm>
            <a:off x="407987" y="2384612"/>
            <a:ext cx="5544577" cy="379235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dirty="0"/>
          </a:p>
        </p:txBody>
      </p:sp>
      <p:sp>
        <p:nvSpPr>
          <p:cNvPr id="4" name="Content Placeholder 3">
            <a:extLst>
              <a:ext uri="{FF2B5EF4-FFF2-40B4-BE49-F238E27FC236}">
                <a16:creationId xmlns:a16="http://schemas.microsoft.com/office/drawing/2014/main" id="{BEC3C3C3-4495-6245-8DB3-0CB77DBDE03D}"/>
              </a:ext>
            </a:extLst>
          </p:cNvPr>
          <p:cNvSpPr>
            <a:spLocks noGrp="1"/>
          </p:cNvSpPr>
          <p:nvPr>
            <p:ph sz="half" idx="2"/>
          </p:nvPr>
        </p:nvSpPr>
        <p:spPr>
          <a:xfrm>
            <a:off x="5952564" y="2384611"/>
            <a:ext cx="5796524" cy="379235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dirty="0"/>
          </a:p>
        </p:txBody>
      </p:sp>
    </p:spTree>
    <p:extLst>
      <p:ext uri="{BB962C8B-B14F-4D97-AF65-F5344CB8AC3E}">
        <p14:creationId xmlns:p14="http://schemas.microsoft.com/office/powerpoint/2010/main" val="615247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D6B52-CF27-F542-AFBD-63068D4649DD}"/>
              </a:ext>
            </a:extLst>
          </p:cNvPr>
          <p:cNvSpPr>
            <a:spLocks noGrp="1"/>
          </p:cNvSpPr>
          <p:nvPr>
            <p:ph type="title"/>
          </p:nvPr>
        </p:nvSpPr>
        <p:spPr>
          <a:xfrm>
            <a:off x="407988" y="1109196"/>
            <a:ext cx="11341100" cy="1325563"/>
          </a:xfrm>
        </p:spPr>
        <p:txBody>
          <a:bodyPr/>
          <a:lstStyle/>
          <a:p>
            <a:r>
              <a:rPr lang="en-GB"/>
              <a:t>Click to edit Master title style</a:t>
            </a:r>
            <a:endParaRPr lang="en-RO" dirty="0"/>
          </a:p>
        </p:txBody>
      </p:sp>
      <p:sp>
        <p:nvSpPr>
          <p:cNvPr id="3" name="Text Placeholder 2">
            <a:extLst>
              <a:ext uri="{FF2B5EF4-FFF2-40B4-BE49-F238E27FC236}">
                <a16:creationId xmlns:a16="http://schemas.microsoft.com/office/drawing/2014/main" id="{7A38DF65-BA17-4A48-91D4-4B60661B3FD8}"/>
              </a:ext>
            </a:extLst>
          </p:cNvPr>
          <p:cNvSpPr>
            <a:spLocks noGrp="1"/>
          </p:cNvSpPr>
          <p:nvPr>
            <p:ph type="body" idx="1"/>
          </p:nvPr>
        </p:nvSpPr>
        <p:spPr>
          <a:xfrm>
            <a:off x="407988" y="2501153"/>
            <a:ext cx="5586411" cy="58270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46C3E6A-EF91-714A-8864-16BE3DB7CCE9}"/>
              </a:ext>
            </a:extLst>
          </p:cNvPr>
          <p:cNvSpPr>
            <a:spLocks noGrp="1"/>
          </p:cNvSpPr>
          <p:nvPr>
            <p:ph sz="half" idx="2"/>
          </p:nvPr>
        </p:nvSpPr>
        <p:spPr>
          <a:xfrm>
            <a:off x="407988" y="3173505"/>
            <a:ext cx="5589587" cy="345907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dirty="0"/>
          </a:p>
        </p:txBody>
      </p:sp>
      <p:sp>
        <p:nvSpPr>
          <p:cNvPr id="5" name="Text Placeholder 4">
            <a:extLst>
              <a:ext uri="{FF2B5EF4-FFF2-40B4-BE49-F238E27FC236}">
                <a16:creationId xmlns:a16="http://schemas.microsoft.com/office/drawing/2014/main" id="{2571EA7D-695F-6647-9589-31F5CC4C43E8}"/>
              </a:ext>
            </a:extLst>
          </p:cNvPr>
          <p:cNvSpPr>
            <a:spLocks noGrp="1"/>
          </p:cNvSpPr>
          <p:nvPr>
            <p:ph type="body" sz="quarter" idx="3"/>
          </p:nvPr>
        </p:nvSpPr>
        <p:spPr>
          <a:xfrm>
            <a:off x="6169024" y="2501152"/>
            <a:ext cx="5576888" cy="58270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5C55DCF-92E4-3447-8016-295A96A42422}"/>
              </a:ext>
            </a:extLst>
          </p:cNvPr>
          <p:cNvSpPr>
            <a:spLocks noGrp="1"/>
          </p:cNvSpPr>
          <p:nvPr>
            <p:ph sz="quarter" idx="4"/>
          </p:nvPr>
        </p:nvSpPr>
        <p:spPr>
          <a:xfrm>
            <a:off x="6172200" y="3173505"/>
            <a:ext cx="5576888" cy="345907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dirty="0"/>
          </a:p>
        </p:txBody>
      </p:sp>
    </p:spTree>
    <p:extLst>
      <p:ext uri="{BB962C8B-B14F-4D97-AF65-F5344CB8AC3E}">
        <p14:creationId xmlns:p14="http://schemas.microsoft.com/office/powerpoint/2010/main" val="423179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157B1-40EE-934D-96F8-B04F3F73A5B7}"/>
              </a:ext>
            </a:extLst>
          </p:cNvPr>
          <p:cNvSpPr>
            <a:spLocks noGrp="1"/>
          </p:cNvSpPr>
          <p:nvPr>
            <p:ph type="title"/>
          </p:nvPr>
        </p:nvSpPr>
        <p:spPr>
          <a:xfrm>
            <a:off x="407988" y="1251585"/>
            <a:ext cx="10945812" cy="1044353"/>
          </a:xfrm>
        </p:spPr>
        <p:txBody>
          <a:bodyPr/>
          <a:lstStyle/>
          <a:p>
            <a:r>
              <a:rPr lang="en-GB"/>
              <a:t>Click to edit Master title style</a:t>
            </a:r>
            <a:endParaRPr lang="en-RO" dirty="0"/>
          </a:p>
        </p:txBody>
      </p:sp>
    </p:spTree>
    <p:extLst>
      <p:ext uri="{BB962C8B-B14F-4D97-AF65-F5344CB8AC3E}">
        <p14:creationId xmlns:p14="http://schemas.microsoft.com/office/powerpoint/2010/main" val="2841640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054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F08FD-EE8F-5D42-936C-8907D111B409}"/>
              </a:ext>
            </a:extLst>
          </p:cNvPr>
          <p:cNvSpPr>
            <a:spLocks noGrp="1"/>
          </p:cNvSpPr>
          <p:nvPr>
            <p:ph type="title"/>
          </p:nvPr>
        </p:nvSpPr>
        <p:spPr>
          <a:xfrm>
            <a:off x="839788" y="1133060"/>
            <a:ext cx="3932237" cy="924339"/>
          </a:xfrm>
        </p:spPr>
        <p:txBody>
          <a:bodyPr anchor="b"/>
          <a:lstStyle>
            <a:lvl1pPr>
              <a:defRPr sz="3200"/>
            </a:lvl1pPr>
          </a:lstStyle>
          <a:p>
            <a:r>
              <a:rPr lang="en-GB"/>
              <a:t>Click to edit Master title style</a:t>
            </a:r>
            <a:endParaRPr lang="en-RO" dirty="0"/>
          </a:p>
        </p:txBody>
      </p:sp>
      <p:sp>
        <p:nvSpPr>
          <p:cNvPr id="3" name="Content Placeholder 2">
            <a:extLst>
              <a:ext uri="{FF2B5EF4-FFF2-40B4-BE49-F238E27FC236}">
                <a16:creationId xmlns:a16="http://schemas.microsoft.com/office/drawing/2014/main" id="{719F18C9-5B64-704E-B417-9517A9BDEE24}"/>
              </a:ext>
            </a:extLst>
          </p:cNvPr>
          <p:cNvSpPr>
            <a:spLocks noGrp="1"/>
          </p:cNvSpPr>
          <p:nvPr>
            <p:ph idx="1"/>
          </p:nvPr>
        </p:nvSpPr>
        <p:spPr>
          <a:xfrm>
            <a:off x="5180012" y="1133060"/>
            <a:ext cx="6172200" cy="549951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dirty="0"/>
          </a:p>
        </p:txBody>
      </p:sp>
      <p:sp>
        <p:nvSpPr>
          <p:cNvPr id="4" name="Text Placeholder 3">
            <a:extLst>
              <a:ext uri="{FF2B5EF4-FFF2-40B4-BE49-F238E27FC236}">
                <a16:creationId xmlns:a16="http://schemas.microsoft.com/office/drawing/2014/main" id="{235228E1-D57C-8046-A03A-47B379974A31}"/>
              </a:ext>
            </a:extLst>
          </p:cNvPr>
          <p:cNvSpPr>
            <a:spLocks noGrp="1"/>
          </p:cNvSpPr>
          <p:nvPr>
            <p:ph type="body" sz="half" idx="2"/>
          </p:nvPr>
        </p:nvSpPr>
        <p:spPr>
          <a:xfrm>
            <a:off x="839788" y="2057399"/>
            <a:ext cx="3932237" cy="4575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36468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Grafik 4"/>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07988" y="517578"/>
            <a:ext cx="4949203" cy="555061"/>
          </a:xfrm>
          <a:prstGeom prst="rect">
            <a:avLst/>
          </a:prstGeom>
        </p:spPr>
      </p:pic>
      <p:sp>
        <p:nvSpPr>
          <p:cNvPr id="2" name="Title Placeholder 1">
            <a:extLst>
              <a:ext uri="{FF2B5EF4-FFF2-40B4-BE49-F238E27FC236}">
                <a16:creationId xmlns:a16="http://schemas.microsoft.com/office/drawing/2014/main" id="{8BA94B11-C896-584D-9817-25ADBBA5E8D0}"/>
              </a:ext>
            </a:extLst>
          </p:cNvPr>
          <p:cNvSpPr>
            <a:spLocks noGrp="1"/>
          </p:cNvSpPr>
          <p:nvPr>
            <p:ph type="title"/>
          </p:nvPr>
        </p:nvSpPr>
        <p:spPr>
          <a:xfrm>
            <a:off x="407988" y="1715039"/>
            <a:ext cx="11341100" cy="1044353"/>
          </a:xfrm>
          <a:prstGeom prst="rect">
            <a:avLst/>
          </a:prstGeom>
        </p:spPr>
        <p:txBody>
          <a:bodyPr vert="horz" lIns="91440" tIns="45720" rIns="91440" bIns="45720" rtlCol="0" anchor="ctr">
            <a:normAutofit/>
          </a:bodyPr>
          <a:lstStyle/>
          <a:p>
            <a:r>
              <a:rPr lang="en-GB"/>
              <a:t>Click to edit Master title style</a:t>
            </a:r>
            <a:endParaRPr lang="en-RO" dirty="0"/>
          </a:p>
        </p:txBody>
      </p:sp>
      <p:sp>
        <p:nvSpPr>
          <p:cNvPr id="3" name="Text Placeholder 2">
            <a:extLst>
              <a:ext uri="{FF2B5EF4-FFF2-40B4-BE49-F238E27FC236}">
                <a16:creationId xmlns:a16="http://schemas.microsoft.com/office/drawing/2014/main" id="{7E12D51E-5411-5747-BE1A-45CAAFBD94C8}"/>
              </a:ext>
            </a:extLst>
          </p:cNvPr>
          <p:cNvSpPr>
            <a:spLocks noGrp="1"/>
          </p:cNvSpPr>
          <p:nvPr>
            <p:ph type="body" idx="1"/>
          </p:nvPr>
        </p:nvSpPr>
        <p:spPr>
          <a:xfrm>
            <a:off x="407988" y="4267200"/>
            <a:ext cx="11341100" cy="236537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dirty="0"/>
          </a:p>
        </p:txBody>
      </p:sp>
      <p:pic>
        <p:nvPicPr>
          <p:cNvPr id="9" name="Grafik 21">
            <a:extLst>
              <a:ext uri="{FF2B5EF4-FFF2-40B4-BE49-F238E27FC236}">
                <a16:creationId xmlns:a16="http://schemas.microsoft.com/office/drawing/2014/main" id="{C09F7757-0AC4-5445-84AE-C48BBF96B6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r="32008" b="52556"/>
          <a:stretch/>
        </p:blipFill>
        <p:spPr>
          <a:xfrm flipH="1">
            <a:off x="0" y="5842409"/>
            <a:ext cx="3901441" cy="1015591"/>
          </a:xfrm>
          <a:prstGeom prst="rect">
            <a:avLst/>
          </a:prstGeom>
        </p:spPr>
      </p:pic>
      <p:pic>
        <p:nvPicPr>
          <p:cNvPr id="10" name="Grafik 9">
            <a:extLst>
              <a:ext uri="{FF2B5EF4-FFF2-40B4-BE49-F238E27FC236}">
                <a16:creationId xmlns:a16="http://schemas.microsoft.com/office/drawing/2014/main" id="{C2D8E58E-AC49-D146-BF5D-C6A155EAF247}"/>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802906" y="298064"/>
            <a:ext cx="2301786" cy="941961"/>
          </a:xfrm>
          <a:prstGeom prst="rect">
            <a:avLst/>
          </a:prstGeom>
        </p:spPr>
      </p:pic>
      <p:pic>
        <p:nvPicPr>
          <p:cNvPr id="12" name="Grafik 11"/>
          <p:cNvPicPr>
            <a:picLocks noChangeAspect="1"/>
          </p:cNvPicPr>
          <p:nvPr userDrawn="1"/>
        </p:nvPicPr>
        <p:blipFill>
          <a:blip r:embed="rId18"/>
          <a:stretch>
            <a:fillRect/>
          </a:stretch>
        </p:blipFill>
        <p:spPr>
          <a:xfrm>
            <a:off x="10636624" y="209079"/>
            <a:ext cx="1274174" cy="1042506"/>
          </a:xfrm>
          <a:prstGeom prst="rect">
            <a:avLst/>
          </a:prstGeom>
        </p:spPr>
      </p:pic>
      <p:pic>
        <p:nvPicPr>
          <p:cNvPr id="15" name="Bild 4"/>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bwMode="auto">
          <a:xfrm>
            <a:off x="8545659" y="473907"/>
            <a:ext cx="1721117" cy="590274"/>
          </a:xfrm>
          <a:prstGeom prst="rect">
            <a:avLst/>
          </a:prstGeom>
          <a:noFill/>
          <a:ln>
            <a:noFill/>
          </a:ln>
        </p:spPr>
      </p:pic>
    </p:spTree>
    <p:extLst>
      <p:ext uri="{BB962C8B-B14F-4D97-AF65-F5344CB8AC3E}">
        <p14:creationId xmlns:p14="http://schemas.microsoft.com/office/powerpoint/2010/main" val="167502393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2" r:id="rId11"/>
    <p:sldLayoutId id="2147483658" r:id="rId12"/>
    <p:sldLayoutId id="2147483663" r:id="rId13"/>
  </p:sldLayoutIdLst>
  <p:txStyles>
    <p:titleStyle>
      <a:lvl1pPr algn="ctr" defTabSz="914400" rtl="0" eaLnBrk="1" latinLnBrk="0" hangingPunct="1">
        <a:lnSpc>
          <a:spcPct val="90000"/>
        </a:lnSpc>
        <a:spcBef>
          <a:spcPct val="0"/>
        </a:spcBef>
        <a:buNone/>
        <a:defRPr sz="4400" b="1" kern="1200">
          <a:solidFill>
            <a:srgbClr val="0E419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E419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42" userDrawn="1">
          <p15:clr>
            <a:srgbClr val="F26B43"/>
          </p15:clr>
        </p15:guide>
        <p15:guide id="2" pos="257" userDrawn="1">
          <p15:clr>
            <a:srgbClr val="F26B43"/>
          </p15:clr>
        </p15:guide>
        <p15:guide id="3" orient="horz" pos="4178" userDrawn="1">
          <p15:clr>
            <a:srgbClr val="F26B43"/>
          </p15:clr>
        </p15:guide>
        <p15:guide id="4" pos="740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hyperlink" Target="https://danube-region.eu/danube-strategy-flagships-submission-2023" TargetMode="External"/><Relationship Id="rId4" Type="http://schemas.openxmlformats.org/officeDocument/2006/relationships/hyperlink" Target="https://danube-region.eu/download/guidance-paper-for-identifying-and-listing-danube-strategy-flagships/?wpdmdl=9535&amp;refresh=645e21973a3b0168389058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5.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24.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mailto:office@eusdr-dsp.eu"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2.svg"/><Relationship Id="rId9" Type="http://schemas.openxmlformats.org/officeDocument/2006/relationships/image" Target="../media/image27.sv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s://danube-region.eu/projects-and-funding/embedding-2021-2027/" TargetMode="External"/><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6.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www.euro-access.eu/" TargetMode="External"/><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hyperlink" Target="https://danube-region.eu/about/implementation-repor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18C35-1858-354C-B0D2-8A9714BED432}"/>
              </a:ext>
            </a:extLst>
          </p:cNvPr>
          <p:cNvSpPr>
            <a:spLocks noGrp="1"/>
          </p:cNvSpPr>
          <p:nvPr>
            <p:ph type="ctrTitle"/>
          </p:nvPr>
        </p:nvSpPr>
        <p:spPr>
          <a:xfrm>
            <a:off x="171796" y="1390338"/>
            <a:ext cx="12020204" cy="2038661"/>
          </a:xfrm>
        </p:spPr>
        <p:txBody>
          <a:bodyPr anchor="ctr">
            <a:noAutofit/>
          </a:bodyPr>
          <a:lstStyle/>
          <a:p>
            <a:r>
              <a:rPr lang="en-US" dirty="0"/>
              <a:t>no. 25 Steering Group Meeting of </a:t>
            </a:r>
            <a:br>
              <a:rPr lang="en-US" dirty="0"/>
            </a:br>
            <a:r>
              <a:rPr lang="en-US" dirty="0"/>
              <a:t>EUSDR Priority Area 4</a:t>
            </a:r>
            <a:r>
              <a:rPr lang="en-US" b="0" dirty="0"/>
              <a:t/>
            </a:r>
            <a:br>
              <a:rPr lang="en-US" b="0" dirty="0"/>
            </a:br>
            <a:r>
              <a:rPr lang="en-US" sz="2200" b="0" dirty="0"/>
              <a:t/>
            </a:r>
            <a:br>
              <a:rPr lang="en-US" sz="2200" b="0" dirty="0"/>
            </a:br>
            <a:r>
              <a:rPr lang="en-US" sz="2200" dirty="0" smtClean="0"/>
              <a:t>2</a:t>
            </a:r>
            <a:r>
              <a:rPr lang="sk-SK" sz="2200" dirty="0" smtClean="0"/>
              <a:t>3</a:t>
            </a:r>
            <a:r>
              <a:rPr lang="en-US" sz="2200" dirty="0" smtClean="0"/>
              <a:t> </a:t>
            </a:r>
            <a:r>
              <a:rPr lang="en-US" sz="2200" dirty="0"/>
              <a:t>– </a:t>
            </a:r>
            <a:r>
              <a:rPr lang="en-US" sz="2200" dirty="0" smtClean="0"/>
              <a:t>2</a:t>
            </a:r>
            <a:r>
              <a:rPr lang="sk-SK" sz="2200" smtClean="0"/>
              <a:t>4</a:t>
            </a:r>
            <a:r>
              <a:rPr lang="en-US" sz="2200" smtClean="0"/>
              <a:t> </a:t>
            </a:r>
            <a:r>
              <a:rPr lang="en-US" sz="2200" dirty="0"/>
              <a:t>May 2023 | Bratislava</a:t>
            </a:r>
            <a:endParaRPr lang="en-US" sz="2200" b="0" dirty="0"/>
          </a:p>
        </p:txBody>
      </p:sp>
    </p:spTree>
    <p:extLst>
      <p:ext uri="{BB962C8B-B14F-4D97-AF65-F5344CB8AC3E}">
        <p14:creationId xmlns:p14="http://schemas.microsoft.com/office/powerpoint/2010/main" val="1007247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988" y="1349278"/>
            <a:ext cx="11341100" cy="1044353"/>
          </a:xfrm>
        </p:spPr>
        <p:txBody>
          <a:bodyPr/>
          <a:lstStyle/>
          <a:p>
            <a:pPr algn="l"/>
            <a:r>
              <a:rPr lang="en-GB" dirty="0"/>
              <a:t>Danube Strategy Flagships</a:t>
            </a:r>
          </a:p>
        </p:txBody>
      </p:sp>
      <p:sp>
        <p:nvSpPr>
          <p:cNvPr id="3" name="Textfeld 2"/>
          <p:cNvSpPr txBox="1"/>
          <p:nvPr/>
        </p:nvSpPr>
        <p:spPr>
          <a:xfrm>
            <a:off x="3938602" y="2649856"/>
            <a:ext cx="7327850" cy="4154984"/>
          </a:xfrm>
          <a:prstGeom prst="rect">
            <a:avLst/>
          </a:prstGeom>
          <a:noFill/>
        </p:spPr>
        <p:txBody>
          <a:bodyPr wrap="square" rtlCol="0">
            <a:spAutoFit/>
          </a:bodyPr>
          <a:lstStyle/>
          <a:p>
            <a:pPr marL="285750" indent="-285750">
              <a:spcAft>
                <a:spcPts val="600"/>
              </a:spcAft>
              <a:buBlip>
                <a:blip r:embed="rId3"/>
              </a:buBlip>
            </a:pPr>
            <a:r>
              <a:rPr lang="de-DE" sz="2400" dirty="0"/>
              <a:t>Promotion of </a:t>
            </a:r>
            <a:r>
              <a:rPr lang="de-DE" sz="2400" b="1" dirty="0"/>
              <a:t>Danube Strategy Flagships 2022 </a:t>
            </a:r>
            <a:r>
              <a:rPr lang="en-GB" sz="2400" dirty="0"/>
              <a:t>ongoing</a:t>
            </a:r>
          </a:p>
          <a:p>
            <a:pPr marL="285750" indent="-285750">
              <a:buBlip>
                <a:blip r:embed="rId3"/>
              </a:buBlip>
            </a:pPr>
            <a:r>
              <a:rPr lang="en-US" sz="2400" dirty="0"/>
              <a:t>Identification of </a:t>
            </a:r>
            <a:r>
              <a:rPr lang="en-US" sz="2400" b="1" dirty="0"/>
              <a:t>Danube Strategy Flagships 2023 </a:t>
            </a:r>
            <a:r>
              <a:rPr lang="en-US" sz="2400" dirty="0"/>
              <a:t>according to the </a:t>
            </a:r>
            <a:r>
              <a:rPr lang="en-US" sz="2400" dirty="0">
                <a:hlinkClick r:id="rId4"/>
              </a:rPr>
              <a:t>Guidance Paper </a:t>
            </a:r>
            <a:r>
              <a:rPr lang="en-US" sz="2400" dirty="0"/>
              <a:t>started in March 2023</a:t>
            </a:r>
          </a:p>
          <a:p>
            <a:endParaRPr lang="de-DE" sz="1200" dirty="0"/>
          </a:p>
          <a:p>
            <a:pPr marL="625475" indent="-342900">
              <a:spcAft>
                <a:spcPts val="600"/>
              </a:spcAft>
              <a:buFont typeface="Arial" panose="020B0604020202020204" pitchFamily="34" charset="0"/>
              <a:buChar char="•"/>
            </a:pPr>
            <a:r>
              <a:rPr lang="en-US" sz="2000" b="1" dirty="0"/>
              <a:t>Selection</a:t>
            </a:r>
            <a:r>
              <a:rPr lang="en-US" sz="2000" dirty="0"/>
              <a:t> of Flagships by the PA based on SG decision </a:t>
            </a:r>
            <a:br>
              <a:rPr lang="en-US" sz="2000" dirty="0"/>
            </a:br>
            <a:r>
              <a:rPr lang="en-US" sz="2000" dirty="0"/>
              <a:t>(min. 1 and max. 3 new or updated Flagships per PA)</a:t>
            </a:r>
            <a:endParaRPr lang="en-US" sz="700" dirty="0"/>
          </a:p>
          <a:p>
            <a:pPr marL="625475" indent="-342900">
              <a:spcAft>
                <a:spcPts val="600"/>
              </a:spcAft>
              <a:buFont typeface="Arial" panose="020B0604020202020204" pitchFamily="34" charset="0"/>
              <a:buChar char="•"/>
            </a:pPr>
            <a:r>
              <a:rPr lang="en-US" sz="2000" b="1" dirty="0"/>
              <a:t>Submission</a:t>
            </a:r>
            <a:r>
              <a:rPr lang="en-US" sz="2000" dirty="0"/>
              <a:t> of Flagships by the PACs via online form (</a:t>
            </a:r>
            <a:r>
              <a:rPr lang="en-US" sz="2000" dirty="0">
                <a:hlinkClick r:id="rId5"/>
              </a:rPr>
              <a:t>https://danube-region.eu/danube-strategy-flagships-submission-2023</a:t>
            </a:r>
            <a:r>
              <a:rPr lang="en-US" sz="2000" dirty="0"/>
              <a:t>) </a:t>
            </a:r>
            <a:r>
              <a:rPr lang="en-US" sz="2000" b="1" dirty="0"/>
              <a:t>until 10 July 2023</a:t>
            </a:r>
          </a:p>
          <a:p>
            <a:pPr marL="625475" indent="-342900">
              <a:spcAft>
                <a:spcPts val="600"/>
              </a:spcAft>
              <a:buFont typeface="Arial" panose="020B0604020202020204" pitchFamily="34" charset="0"/>
              <a:buChar char="•"/>
            </a:pPr>
            <a:r>
              <a:rPr lang="en-US" sz="2000" b="1" dirty="0"/>
              <a:t>Distribution &amp; promotion</a:t>
            </a:r>
            <a:r>
              <a:rPr lang="en-US" sz="2000" dirty="0"/>
              <a:t> of Flagships 2023 from autumn 2023 onwards</a:t>
            </a:r>
          </a:p>
          <a:p>
            <a:pPr marL="625475" indent="-342900">
              <a:buFont typeface="Arial" panose="020B0604020202020204" pitchFamily="34" charset="0"/>
              <a:buChar char="•"/>
            </a:pPr>
            <a:endParaRPr lang="en-US" sz="2000" dirty="0"/>
          </a:p>
        </p:txBody>
      </p:sp>
      <p:pic>
        <p:nvPicPr>
          <p:cNvPr id="4" name="Grafik 3"/>
          <p:cNvPicPr>
            <a:picLocks noChangeAspect="1"/>
          </p:cNvPicPr>
          <p:nvPr/>
        </p:nvPicPr>
        <p:blipFill rotWithShape="1">
          <a:blip r:embed="rId6">
            <a:extLst>
              <a:ext uri="{28A0092B-C50C-407E-A947-70E740481C1C}">
                <a14:useLocalDpi xmlns:a14="http://schemas.microsoft.com/office/drawing/2010/main" val="0"/>
              </a:ext>
            </a:extLst>
          </a:blip>
          <a:srcRect l="7767" t="2462" r="6182" b="3134"/>
          <a:stretch/>
        </p:blipFill>
        <p:spPr>
          <a:xfrm>
            <a:off x="778210" y="2639378"/>
            <a:ext cx="3171017" cy="2901260"/>
          </a:xfrm>
          <a:prstGeom prst="rect">
            <a:avLst/>
          </a:prstGeom>
        </p:spPr>
      </p:pic>
    </p:spTree>
    <p:extLst>
      <p:ext uri="{BB962C8B-B14F-4D97-AF65-F5344CB8AC3E}">
        <p14:creationId xmlns:p14="http://schemas.microsoft.com/office/powerpoint/2010/main" val="1730998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F5D6945-9ACB-4C5A-90CD-95E23A060C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9470" y="2547233"/>
            <a:ext cx="3555209" cy="2961489"/>
          </a:xfrm>
          <a:prstGeom prst="rect">
            <a:avLst/>
          </a:prstGeom>
        </p:spPr>
      </p:pic>
      <p:sp>
        <p:nvSpPr>
          <p:cNvPr id="2" name="Titel 1"/>
          <p:cNvSpPr>
            <a:spLocks noGrp="1"/>
          </p:cNvSpPr>
          <p:nvPr>
            <p:ph type="title"/>
          </p:nvPr>
        </p:nvSpPr>
        <p:spPr>
          <a:xfrm>
            <a:off x="407988" y="1349278"/>
            <a:ext cx="11341100" cy="1044353"/>
          </a:xfrm>
        </p:spPr>
        <p:txBody>
          <a:bodyPr/>
          <a:lstStyle/>
          <a:p>
            <a:pPr algn="l"/>
            <a:r>
              <a:rPr lang="en-GB" dirty="0"/>
              <a:t>Communication</a:t>
            </a:r>
          </a:p>
        </p:txBody>
      </p:sp>
      <p:sp>
        <p:nvSpPr>
          <p:cNvPr id="3" name="Textfeld 2"/>
          <p:cNvSpPr txBox="1"/>
          <p:nvPr/>
        </p:nvSpPr>
        <p:spPr>
          <a:xfrm>
            <a:off x="4528932" y="2537805"/>
            <a:ext cx="7380840" cy="3462486"/>
          </a:xfrm>
          <a:prstGeom prst="rect">
            <a:avLst/>
          </a:prstGeom>
          <a:noFill/>
        </p:spPr>
        <p:txBody>
          <a:bodyPr wrap="square" rtlCol="0">
            <a:spAutoFit/>
          </a:bodyPr>
          <a:lstStyle/>
          <a:p>
            <a:endParaRPr lang="en-GB" sz="2400" b="1" dirty="0"/>
          </a:p>
          <a:p>
            <a:pPr marL="342900" indent="-342900">
              <a:spcBef>
                <a:spcPts val="600"/>
              </a:spcBef>
              <a:buFont typeface="Arial" panose="020B0604020202020204" pitchFamily="34" charset="0"/>
              <a:buChar char="•"/>
            </a:pPr>
            <a:r>
              <a:rPr lang="en-GB" sz="2000" dirty="0"/>
              <a:t>Annual Action Plan </a:t>
            </a:r>
          </a:p>
          <a:p>
            <a:pPr marL="342900" indent="-342900">
              <a:spcBef>
                <a:spcPts val="600"/>
              </a:spcBef>
              <a:buFont typeface="Arial" panose="020B0604020202020204" pitchFamily="34" charset="0"/>
              <a:buChar char="•"/>
            </a:pPr>
            <a:r>
              <a:rPr lang="en-GB" sz="2000" dirty="0"/>
              <a:t>Social media platforms constantly updated &amp; 2 campaigns/ year</a:t>
            </a:r>
          </a:p>
          <a:p>
            <a:pPr marL="342900" indent="-342900">
              <a:spcBef>
                <a:spcPts val="600"/>
              </a:spcBef>
              <a:buFont typeface="Arial" panose="020B0604020202020204" pitchFamily="34" charset="0"/>
              <a:buChar char="•"/>
            </a:pPr>
            <a:r>
              <a:rPr lang="en-GB" sz="2000" dirty="0"/>
              <a:t>Flagships 2022 promoted in spring 2023</a:t>
            </a:r>
          </a:p>
          <a:p>
            <a:pPr marL="342900" indent="-342900">
              <a:spcBef>
                <a:spcPts val="600"/>
              </a:spcBef>
              <a:buFont typeface="Arial" panose="020B0604020202020204" pitchFamily="34" charset="0"/>
              <a:buChar char="•"/>
            </a:pPr>
            <a:r>
              <a:rPr lang="en-GB" sz="2000" dirty="0"/>
              <a:t>Website &amp; smart app functional and updated</a:t>
            </a:r>
          </a:p>
          <a:p>
            <a:pPr marL="342900" indent="-342900">
              <a:spcBef>
                <a:spcPts val="600"/>
              </a:spcBef>
              <a:buFont typeface="Arial" panose="020B0604020202020204" pitchFamily="34" charset="0"/>
              <a:buChar char="•"/>
            </a:pPr>
            <a:r>
              <a:rPr lang="en-GB" sz="2000" dirty="0"/>
              <a:t>Embedding Week (e-booklet) </a:t>
            </a:r>
          </a:p>
          <a:p>
            <a:pPr marL="342900" indent="-342900">
              <a:spcBef>
                <a:spcPts val="600"/>
              </a:spcBef>
              <a:buFont typeface="Arial" panose="020B0604020202020204" pitchFamily="34" charset="0"/>
              <a:buChar char="•"/>
            </a:pPr>
            <a:r>
              <a:rPr lang="en-GB" sz="2000" dirty="0"/>
              <a:t>Online media campaigns (2024, 2027)</a:t>
            </a:r>
          </a:p>
          <a:p>
            <a:pPr marL="342900" indent="-342900">
              <a:spcBef>
                <a:spcPts val="600"/>
              </a:spcBef>
              <a:buFont typeface="Arial" panose="020B0604020202020204" pitchFamily="34" charset="0"/>
              <a:buChar char="•"/>
            </a:pPr>
            <a:r>
              <a:rPr lang="en-GB" sz="2000" dirty="0"/>
              <a:t>Information &amp; brand-awareness materials (annually)</a:t>
            </a:r>
          </a:p>
          <a:p>
            <a:endParaRPr lang="en-GB" sz="2000" dirty="0"/>
          </a:p>
        </p:txBody>
      </p:sp>
    </p:spTree>
    <p:extLst>
      <p:ext uri="{BB962C8B-B14F-4D97-AF65-F5344CB8AC3E}">
        <p14:creationId xmlns:p14="http://schemas.microsoft.com/office/powerpoint/2010/main" val="2248913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6BCB9C-2AEA-4768-8ABE-581D4A5215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62361" y="2165031"/>
            <a:ext cx="5229639" cy="3486079"/>
          </a:xfrm>
          <a:prstGeom prst="rect">
            <a:avLst/>
          </a:prstGeom>
        </p:spPr>
      </p:pic>
      <p:sp>
        <p:nvSpPr>
          <p:cNvPr id="3" name="Textfeld 2">
            <a:extLst>
              <a:ext uri="{FF2B5EF4-FFF2-40B4-BE49-F238E27FC236}">
                <a16:creationId xmlns:a16="http://schemas.microsoft.com/office/drawing/2014/main" id="{84C00983-A5BA-4D13-BD24-821E91C316F0}"/>
              </a:ext>
            </a:extLst>
          </p:cNvPr>
          <p:cNvSpPr txBox="1"/>
          <p:nvPr/>
        </p:nvSpPr>
        <p:spPr>
          <a:xfrm>
            <a:off x="452852" y="1707389"/>
            <a:ext cx="6768548" cy="4154984"/>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GB" sz="2000" dirty="0"/>
              <a:t>Align </a:t>
            </a:r>
            <a:r>
              <a:rPr lang="en-GB" sz="2000" b="1" dirty="0"/>
              <a:t>communication</a:t>
            </a:r>
            <a:r>
              <a:rPr lang="en-GB" sz="2000" dirty="0"/>
              <a:t> activities more with the EUSDR PCYs for more </a:t>
            </a:r>
            <a:r>
              <a:rPr lang="en-GB" sz="2000" b="1" dirty="0"/>
              <a:t>visibility</a:t>
            </a:r>
            <a:r>
              <a:rPr lang="en-GB" sz="2000" dirty="0"/>
              <a:t> </a:t>
            </a:r>
          </a:p>
          <a:p>
            <a:pPr marL="342900" indent="-342900">
              <a:spcBef>
                <a:spcPts val="600"/>
              </a:spcBef>
              <a:buFont typeface="Arial" panose="020B0604020202020204" pitchFamily="34" charset="0"/>
              <a:buChar char="•"/>
            </a:pPr>
            <a:r>
              <a:rPr lang="en-GB" sz="2000" b="1" dirty="0"/>
              <a:t>Flagships</a:t>
            </a:r>
            <a:r>
              <a:rPr lang="en-GB" sz="2000" dirty="0"/>
              <a:t> 2022 (15 flagships) will be promoted in spring 2023</a:t>
            </a:r>
            <a:r>
              <a:rPr lang="ro-RO" sz="2000" dirty="0"/>
              <a:t> </a:t>
            </a:r>
            <a:r>
              <a:rPr lang="en-GB" sz="2000" dirty="0">
                <a:sym typeface="Wingdings" panose="05000000000000000000" pitchFamily="2" charset="2"/>
              </a:rPr>
              <a:t></a:t>
            </a:r>
            <a:r>
              <a:rPr lang="ro-RO" sz="2000" dirty="0"/>
              <a:t> in </a:t>
            </a:r>
            <a:r>
              <a:rPr lang="en-GB" sz="2000" dirty="0"/>
              <a:t>relation</a:t>
            </a:r>
            <a:r>
              <a:rPr lang="ro-RO" sz="2000" dirty="0"/>
              <a:t> </a:t>
            </a:r>
            <a:r>
              <a:rPr lang="en-GB" sz="2000" dirty="0"/>
              <a:t>to</a:t>
            </a:r>
            <a:r>
              <a:rPr lang="ro-RO" sz="2000" dirty="0"/>
              <a:t> SI PCY </a:t>
            </a:r>
            <a:r>
              <a:rPr lang="en-GB" sz="2000" dirty="0"/>
              <a:t>events, in order to </a:t>
            </a:r>
            <a:r>
              <a:rPr lang="en-GB" sz="2000" b="1" dirty="0"/>
              <a:t>better approach the PACs </a:t>
            </a:r>
            <a:r>
              <a:rPr lang="en-GB" sz="2000" dirty="0"/>
              <a:t>&amp; their activities </a:t>
            </a:r>
          </a:p>
          <a:p>
            <a:pPr marL="342900" indent="-342900">
              <a:spcBef>
                <a:spcPts val="600"/>
              </a:spcBef>
              <a:buFont typeface="Arial" panose="020B0604020202020204" pitchFamily="34" charset="0"/>
              <a:buChar char="•"/>
            </a:pPr>
            <a:r>
              <a:rPr lang="en-GB" sz="2000" dirty="0"/>
              <a:t>Flagship</a:t>
            </a:r>
            <a:r>
              <a:rPr lang="ro-RO" sz="2000" dirty="0"/>
              <a:t> 2023 </a:t>
            </a:r>
            <a:r>
              <a:rPr lang="en-GB" sz="2000" dirty="0">
                <a:sym typeface="Wingdings" panose="05000000000000000000" pitchFamily="2" charset="2"/>
              </a:rPr>
              <a:t></a:t>
            </a:r>
            <a:r>
              <a:rPr lang="ro-RO" sz="2000" dirty="0"/>
              <a:t> </a:t>
            </a:r>
            <a:r>
              <a:rPr lang="en-GB" sz="2000" dirty="0"/>
              <a:t>campaign</a:t>
            </a:r>
            <a:r>
              <a:rPr lang="ro-RO" sz="2000" dirty="0"/>
              <a:t> on social media in </a:t>
            </a:r>
            <a:r>
              <a:rPr lang="en-GB" sz="2000" b="1" dirty="0"/>
              <a:t>autumn</a:t>
            </a:r>
            <a:r>
              <a:rPr lang="ro-RO" sz="2000" b="1" dirty="0"/>
              <a:t> 2023</a:t>
            </a:r>
            <a:r>
              <a:rPr lang="en-GB" sz="2000" dirty="0"/>
              <a:t>, also in connection to relevant events</a:t>
            </a:r>
          </a:p>
          <a:p>
            <a:pPr marL="342900" indent="-342900">
              <a:spcBef>
                <a:spcPts val="600"/>
              </a:spcBef>
              <a:buFont typeface="Arial" panose="020B0604020202020204" pitchFamily="34" charset="0"/>
              <a:buChar char="•"/>
            </a:pPr>
            <a:r>
              <a:rPr lang="ro-RO" sz="2000" b="1" dirty="0"/>
              <a:t>INSTAGRAM</a:t>
            </a:r>
            <a:r>
              <a:rPr lang="ro-RO" sz="2000" dirty="0"/>
              <a:t> </a:t>
            </a:r>
            <a:r>
              <a:rPr lang="en-GB" sz="2000" dirty="0"/>
              <a:t>platform</a:t>
            </a:r>
            <a:r>
              <a:rPr lang="ro-RO" sz="2000" dirty="0"/>
              <a:t> </a:t>
            </a:r>
            <a:r>
              <a:rPr lang="en-GB" sz="2000" dirty="0">
                <a:sym typeface="Wingdings" panose="05000000000000000000" pitchFamily="2" charset="2"/>
              </a:rPr>
              <a:t></a:t>
            </a:r>
            <a:r>
              <a:rPr lang="ro-RO" sz="2000" dirty="0"/>
              <a:t> more content for </a:t>
            </a:r>
            <a:r>
              <a:rPr lang="en-GB" sz="2000" b="1" dirty="0"/>
              <a:t>youth</a:t>
            </a:r>
            <a:r>
              <a:rPr lang="en-GB" sz="2000" dirty="0"/>
              <a:t>, with the help of DYC comm group (5 DYC members)</a:t>
            </a:r>
          </a:p>
          <a:p>
            <a:pPr marL="342900" indent="-342900">
              <a:spcBef>
                <a:spcPts val="600"/>
              </a:spcBef>
              <a:buFont typeface="Arial" panose="020B0604020202020204" pitchFamily="34" charset="0"/>
              <a:buChar char="•"/>
            </a:pPr>
            <a:r>
              <a:rPr lang="en-GB" sz="2000" b="1" dirty="0">
                <a:sym typeface="Wingdings" panose="05000000000000000000" pitchFamily="2" charset="2"/>
              </a:rPr>
              <a:t>Information &amp; brand-awareness materials </a:t>
            </a:r>
            <a:r>
              <a:rPr lang="en-GB" sz="2000" dirty="0">
                <a:sym typeface="Wingdings" panose="05000000000000000000" pitchFamily="2" charset="2"/>
              </a:rPr>
              <a:t> to be elaborated &amp; disseminated </a:t>
            </a:r>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2328927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F7C90B-A1C7-43AC-9215-1E8F18D6BD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46335" y="2355575"/>
            <a:ext cx="3996246" cy="3082704"/>
          </a:xfrm>
          <a:prstGeom prst="rect">
            <a:avLst/>
          </a:prstGeom>
        </p:spPr>
      </p:pic>
      <p:sp>
        <p:nvSpPr>
          <p:cNvPr id="3" name="Textfeld 2">
            <a:extLst>
              <a:ext uri="{FF2B5EF4-FFF2-40B4-BE49-F238E27FC236}">
                <a16:creationId xmlns:a16="http://schemas.microsoft.com/office/drawing/2014/main" id="{84C00983-A5BA-4D13-BD24-821E91C316F0}"/>
              </a:ext>
            </a:extLst>
          </p:cNvPr>
          <p:cNvSpPr txBox="1"/>
          <p:nvPr/>
        </p:nvSpPr>
        <p:spPr>
          <a:xfrm>
            <a:off x="462170" y="1340634"/>
            <a:ext cx="6823213" cy="5903154"/>
          </a:xfrm>
          <a:prstGeom prst="rect">
            <a:avLst/>
          </a:prstGeom>
          <a:noFill/>
        </p:spPr>
        <p:txBody>
          <a:bodyPr wrap="square" rtlCol="0">
            <a:spAutoFit/>
          </a:bodyPr>
          <a:lstStyle/>
          <a:p>
            <a:pPr>
              <a:lnSpc>
                <a:spcPct val="90000"/>
              </a:lnSpc>
              <a:spcBef>
                <a:spcPct val="0"/>
              </a:spcBef>
            </a:pPr>
            <a:r>
              <a:rPr lang="en-GB" sz="4400" b="1" dirty="0">
                <a:solidFill>
                  <a:srgbClr val="0E4194"/>
                </a:solidFill>
                <a:latin typeface="+mj-lt"/>
                <a:ea typeface="+mj-ea"/>
                <a:cs typeface="+mj-cs"/>
              </a:rPr>
              <a:t>What </a:t>
            </a:r>
            <a:r>
              <a:rPr lang="ro-RO" sz="4400" b="1" dirty="0">
                <a:solidFill>
                  <a:srgbClr val="0E4194"/>
                </a:solidFill>
                <a:latin typeface="+mj-lt"/>
                <a:ea typeface="+mj-ea"/>
                <a:cs typeface="+mj-cs"/>
              </a:rPr>
              <a:t>is NEW </a:t>
            </a:r>
            <a:r>
              <a:rPr lang="en-GB" sz="4400" b="1" dirty="0">
                <a:solidFill>
                  <a:srgbClr val="0E4194"/>
                </a:solidFill>
                <a:latin typeface="+mj-lt"/>
                <a:ea typeface="+mj-ea"/>
                <a:cs typeface="+mj-cs"/>
              </a:rPr>
              <a:t>…</a:t>
            </a:r>
          </a:p>
          <a:p>
            <a:endParaRPr lang="ro-RO" b="1" dirty="0"/>
          </a:p>
          <a:p>
            <a:pPr marL="342900" indent="-342900">
              <a:spcBef>
                <a:spcPts val="600"/>
              </a:spcBef>
              <a:buFont typeface="Arial" panose="020B0604020202020204" pitchFamily="34" charset="0"/>
              <a:buChar char="•"/>
            </a:pPr>
            <a:r>
              <a:rPr lang="en-GB" b="1" dirty="0"/>
              <a:t>Website</a:t>
            </a:r>
            <a:r>
              <a:rPr lang="en-GB" dirty="0"/>
              <a:t> </a:t>
            </a:r>
          </a:p>
          <a:p>
            <a:pPr marL="342900" indent="-342900">
              <a:spcBef>
                <a:spcPts val="600"/>
              </a:spcBef>
              <a:buFont typeface="Wingdings" panose="05000000000000000000" pitchFamily="2" charset="2"/>
              <a:buChar char="à"/>
            </a:pPr>
            <a:r>
              <a:rPr lang="en-GB" dirty="0"/>
              <a:t>new</a:t>
            </a:r>
            <a:r>
              <a:rPr lang="ro-RO" dirty="0"/>
              <a:t> service </a:t>
            </a:r>
            <a:r>
              <a:rPr lang="en-GB" dirty="0"/>
              <a:t>provider</a:t>
            </a:r>
            <a:r>
              <a:rPr lang="ro-RO" dirty="0"/>
              <a:t>, more </a:t>
            </a:r>
            <a:r>
              <a:rPr lang="en-GB" dirty="0"/>
              <a:t>exciting</a:t>
            </a:r>
            <a:r>
              <a:rPr lang="ro-RO" dirty="0"/>
              <a:t> &amp; </a:t>
            </a:r>
            <a:r>
              <a:rPr lang="en-GB" dirty="0"/>
              <a:t>user-friendly, related to the smart app, for improved content </a:t>
            </a:r>
          </a:p>
          <a:p>
            <a:pPr marL="342900" indent="-342900">
              <a:spcBef>
                <a:spcPts val="600"/>
              </a:spcBef>
              <a:buFont typeface="Wingdings" panose="05000000000000000000" pitchFamily="2" charset="2"/>
              <a:buChar char="à"/>
            </a:pPr>
            <a:r>
              <a:rPr lang="en-GB" dirty="0"/>
              <a:t>Stages: questionnaire for website-users (Apr-July 2023), </a:t>
            </a:r>
            <a:r>
              <a:rPr lang="en-GB" dirty="0" err="1"/>
              <a:t>ToRs</a:t>
            </a:r>
            <a:r>
              <a:rPr lang="en-GB" dirty="0"/>
              <a:t> elaboration: summer 2023, contract signing: autumn 2023, contract implementation: early 2024 (website developments), new website launch: end of 2024 </a:t>
            </a:r>
          </a:p>
          <a:p>
            <a:pPr marL="342900" indent="-342900">
              <a:spcBef>
                <a:spcPts val="600"/>
              </a:spcBef>
              <a:buFont typeface="Arial" panose="020B0604020202020204" pitchFamily="34" charset="0"/>
              <a:buChar char="•"/>
            </a:pPr>
            <a:r>
              <a:rPr lang="en-GB" b="1" dirty="0"/>
              <a:t>Smart app </a:t>
            </a:r>
            <a:r>
              <a:rPr lang="en-GB" dirty="0">
                <a:sym typeface="Wingdings" panose="05000000000000000000" pitchFamily="2" charset="2"/>
              </a:rPr>
              <a:t> back-end functions corelated to the website for better coordination of the content &amp; different content</a:t>
            </a:r>
          </a:p>
          <a:p>
            <a:pPr marL="342900" indent="-342900">
              <a:spcBef>
                <a:spcPts val="600"/>
              </a:spcBef>
              <a:buFont typeface="Arial" panose="020B0604020202020204" pitchFamily="34" charset="0"/>
              <a:buChar char="•"/>
            </a:pPr>
            <a:r>
              <a:rPr lang="en-GB" b="1" dirty="0">
                <a:sym typeface="Wingdings" panose="05000000000000000000" pitchFamily="2" charset="2"/>
              </a:rPr>
              <a:t>Videos &amp; animated banners </a:t>
            </a:r>
            <a:r>
              <a:rPr lang="en-GB" dirty="0">
                <a:sym typeface="Wingdings" panose="05000000000000000000" pitchFamily="2" charset="2"/>
              </a:rPr>
              <a:t> a new contract signed &amp; implemented</a:t>
            </a:r>
          </a:p>
          <a:p>
            <a:pPr marL="342900" indent="-342900">
              <a:spcBef>
                <a:spcPts val="600"/>
              </a:spcBef>
              <a:buFont typeface="Arial" panose="020B0604020202020204" pitchFamily="34" charset="0"/>
              <a:buChar char="•"/>
            </a:pPr>
            <a:r>
              <a:rPr lang="en-GB" b="1" dirty="0">
                <a:sym typeface="Wingdings" panose="05000000000000000000" pitchFamily="2" charset="2"/>
              </a:rPr>
              <a:t>Embedding Week </a:t>
            </a:r>
            <a:r>
              <a:rPr lang="en-GB" dirty="0">
                <a:sym typeface="Wingdings" panose="05000000000000000000" pitchFamily="2" charset="2"/>
              </a:rPr>
              <a:t> online promotion, e-booklet disseminated</a:t>
            </a:r>
          </a:p>
          <a:p>
            <a:endParaRPr lang="en-GB" sz="20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p:txBody>
      </p:sp>
      <p:sp>
        <p:nvSpPr>
          <p:cNvPr id="4" name="Textfeld 3"/>
          <p:cNvSpPr txBox="1"/>
          <p:nvPr/>
        </p:nvSpPr>
        <p:spPr>
          <a:xfrm rot="483193">
            <a:off x="7220352" y="2730217"/>
            <a:ext cx="791016" cy="73866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de-AT" sz="1400" dirty="0"/>
              <a:t>April - </a:t>
            </a:r>
            <a:r>
              <a:rPr lang="de-AT" sz="1400" dirty="0" err="1"/>
              <a:t>July</a:t>
            </a:r>
            <a:endParaRPr lang="de-AT" sz="1400" dirty="0"/>
          </a:p>
          <a:p>
            <a:pPr algn="ctr"/>
            <a:r>
              <a:rPr lang="de-AT" sz="1400" dirty="0"/>
              <a:t>2023</a:t>
            </a:r>
          </a:p>
        </p:txBody>
      </p:sp>
      <p:pic>
        <p:nvPicPr>
          <p:cNvPr id="5" name="Grafik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355148">
            <a:off x="7626557" y="2503537"/>
            <a:ext cx="298847" cy="349826"/>
          </a:xfrm>
          <a:prstGeom prst="rect">
            <a:avLst/>
          </a:prstGeom>
        </p:spPr>
      </p:pic>
    </p:spTree>
    <p:extLst>
      <p:ext uri="{BB962C8B-B14F-4D97-AF65-F5344CB8AC3E}">
        <p14:creationId xmlns:p14="http://schemas.microsoft.com/office/powerpoint/2010/main" val="1358780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988" y="1349278"/>
            <a:ext cx="11341100" cy="1044353"/>
          </a:xfrm>
        </p:spPr>
        <p:txBody>
          <a:bodyPr/>
          <a:lstStyle/>
          <a:p>
            <a:pPr algn="l"/>
            <a:r>
              <a:rPr lang="en-GB" dirty="0"/>
              <a:t>Capacity Building</a:t>
            </a:r>
          </a:p>
        </p:txBody>
      </p:sp>
      <p:sp>
        <p:nvSpPr>
          <p:cNvPr id="3" name="Rectangle 2">
            <a:extLst>
              <a:ext uri="{FF2B5EF4-FFF2-40B4-BE49-F238E27FC236}">
                <a16:creationId xmlns:a16="http://schemas.microsoft.com/office/drawing/2014/main" id="{62A95AE9-8976-478A-9285-378B20D60F0D}"/>
              </a:ext>
            </a:extLst>
          </p:cNvPr>
          <p:cNvSpPr/>
          <p:nvPr/>
        </p:nvSpPr>
        <p:spPr>
          <a:xfrm>
            <a:off x="407988" y="2596672"/>
            <a:ext cx="8343901" cy="2862322"/>
          </a:xfrm>
          <a:prstGeom prst="rect">
            <a:avLst/>
          </a:prstGeom>
        </p:spPr>
        <p:txBody>
          <a:bodyPr wrap="square">
            <a:spAutoFit/>
          </a:bodyPr>
          <a:lstStyle/>
          <a:p>
            <a:pPr marL="342900" lvl="0" indent="-342900">
              <a:spcAft>
                <a:spcPts val="0"/>
              </a:spcAft>
              <a:buFont typeface="Arial" panose="020B0604020202020204" pitchFamily="34" charset="0"/>
              <a:buChar char="•"/>
              <a:tabLst>
                <a:tab pos="457200" algn="l"/>
              </a:tabLst>
            </a:pPr>
            <a:r>
              <a:rPr lang="en-US" sz="20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Development of a capacity </a:t>
            </a:r>
            <a:r>
              <a:rPr lang="en-GB" sz="2000" b="1" dirty="0">
                <a:latin typeface="Calibri" panose="020F0502020204030204" pitchFamily="34" charset="0"/>
                <a:ea typeface="Calibri" panose="020F0502020204030204" pitchFamily="34" charset="0"/>
                <a:cs typeface="Times New Roman" panose="02020603050405020304" pitchFamily="18" charset="0"/>
              </a:rPr>
              <a:t>building (CB) framework :</a:t>
            </a:r>
            <a:endParaRPr lang="en-GB" sz="2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tabLst>
                <a:tab pos="914400" algn="l"/>
              </a:tabLst>
            </a:pPr>
            <a:r>
              <a:rPr lang="en-US" sz="2000" dirty="0">
                <a:solidFill>
                  <a:srgbClr val="000000"/>
                </a:solidFill>
                <a:latin typeface="Calibri" panose="020F0502020204030204" pitchFamily="34" charset="0"/>
                <a:ea typeface="Times New Roman" panose="02020603050405020304" pitchFamily="18" charset="0"/>
                <a:cs typeface="Arial" panose="020B0604020202020204" pitchFamily="34" charset="0"/>
              </a:rPr>
              <a:t>a Training Needs Analysis will be conducted in order </a:t>
            </a:r>
            <a:r>
              <a:rPr lang="en-GB" sz="2000" dirty="0">
                <a:latin typeface="Calibri" panose="020F0502020204030204" pitchFamily="34" charset="0"/>
                <a:ea typeface="Calibri" panose="020F0502020204030204" pitchFamily="34" charset="0"/>
                <a:cs typeface="Times New Roman" panose="02020603050405020304" pitchFamily="18" charset="0"/>
              </a:rPr>
              <a:t>to develop a CB framework for the EUSDR core stakeholders in respect to their roles &amp; responsibilities:</a:t>
            </a:r>
            <a:endParaRPr lang="en-GB" sz="2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tabLst>
                <a:tab pos="1371600" algn="l"/>
              </a:tabLst>
            </a:pPr>
            <a:r>
              <a:rPr lang="en-US" sz="2000" dirty="0">
                <a:solidFill>
                  <a:srgbClr val="000000"/>
                </a:solidFill>
                <a:latin typeface="Calibri" panose="020F0502020204030204" pitchFamily="34" charset="0"/>
                <a:ea typeface="Times New Roman" panose="02020603050405020304" pitchFamily="18" charset="0"/>
                <a:cs typeface="Arial" panose="020B0604020202020204" pitchFamily="34" charset="0"/>
              </a:rPr>
              <a:t>c</a:t>
            </a:r>
            <a:r>
              <a:rPr lang="en-GB" sz="2000" dirty="0" err="1">
                <a:latin typeface="Calibri" panose="020F0502020204030204" pitchFamily="34" charset="0"/>
                <a:ea typeface="Calibri" panose="020F0502020204030204" pitchFamily="34" charset="0"/>
              </a:rPr>
              <a:t>ollect</a:t>
            </a:r>
            <a:r>
              <a:rPr lang="en-GB" sz="2000" dirty="0">
                <a:latin typeface="Calibri" panose="020F0502020204030204" pitchFamily="34" charset="0"/>
                <a:ea typeface="Calibri" panose="020F0502020204030204" pitchFamily="34" charset="0"/>
              </a:rPr>
              <a:t> &amp; analyse data for a training needs analysis </a:t>
            </a:r>
            <a:endParaRPr lang="en-GB" sz="2000" dirty="0">
              <a:solidFill>
                <a:srgbClr val="000000"/>
              </a:solidFill>
              <a:latin typeface="Calibri" panose="020F0502020204030204" pitchFamily="34" charset="0"/>
              <a:ea typeface="Calibri" panose="020F0502020204030204" pitchFamily="34" charset="0"/>
            </a:endParaRPr>
          </a:p>
          <a:p>
            <a:pPr marL="800100" lvl="1" indent="-342900">
              <a:buFont typeface="Arial" panose="020B0604020202020204" pitchFamily="34" charset="0"/>
              <a:buChar char="•"/>
              <a:tabLst>
                <a:tab pos="1371600" algn="l"/>
              </a:tabLst>
            </a:pPr>
            <a:r>
              <a:rPr lang="en-US" sz="2000" dirty="0">
                <a:solidFill>
                  <a:srgbClr val="000000"/>
                </a:solidFill>
                <a:latin typeface="Calibri" panose="020F0502020204030204" pitchFamily="34" charset="0"/>
                <a:ea typeface="Times New Roman" panose="02020603050405020304" pitchFamily="18" charset="0"/>
                <a:cs typeface="Arial" panose="020B0604020202020204" pitchFamily="34" charset="0"/>
              </a:rPr>
              <a:t>develop a  framework for improving capacity building through tailored training </a:t>
            </a:r>
            <a:endParaRPr lang="en-GB" sz="2000" dirty="0">
              <a:solidFill>
                <a:srgbClr val="000000"/>
              </a:solidFill>
              <a:latin typeface="Calibri" panose="020F0502020204030204" pitchFamily="34" charset="0"/>
              <a:ea typeface="Calibri" panose="020F0502020204030204" pitchFamily="34" charset="0"/>
            </a:endParaRPr>
          </a:p>
          <a:p>
            <a:pPr marL="285750" indent="-285750">
              <a:buFont typeface="Arial" panose="020B0604020202020204" pitchFamily="34" charset="0"/>
              <a:buChar char="•"/>
              <a:tabLst>
                <a:tab pos="914400" algn="l"/>
              </a:tabLst>
            </a:pPr>
            <a:r>
              <a:rPr lang="en-US" sz="2000" dirty="0">
                <a:solidFill>
                  <a:srgbClr val="000000"/>
                </a:solidFill>
                <a:latin typeface="Calibri" panose="020F0502020204030204" pitchFamily="34" charset="0"/>
                <a:ea typeface="Times New Roman" panose="02020603050405020304" pitchFamily="18" charset="0"/>
                <a:cs typeface="Arial" panose="020B0604020202020204" pitchFamily="34" charset="0"/>
              </a:rPr>
              <a:t>b</a:t>
            </a:r>
            <a:r>
              <a:rPr lang="en-GB" sz="2000" dirty="0" err="1">
                <a:latin typeface="Calibri" panose="020F0502020204030204" pitchFamily="34" charset="0"/>
                <a:ea typeface="Calibri" panose="020F0502020204030204" pitchFamily="34" charset="0"/>
                <a:cs typeface="Times New Roman" panose="02020603050405020304" pitchFamily="18" charset="0"/>
              </a:rPr>
              <a:t>ased</a:t>
            </a:r>
            <a:r>
              <a:rPr lang="en-GB" sz="2000" dirty="0">
                <a:latin typeface="Calibri" panose="020F0502020204030204" pitchFamily="34" charset="0"/>
                <a:ea typeface="Calibri" panose="020F0502020204030204" pitchFamily="34" charset="0"/>
                <a:cs typeface="Times New Roman" panose="02020603050405020304" pitchFamily="18" charset="0"/>
              </a:rPr>
              <a:t> on TNA, 6 training sessions will be provided (1/year) - first training session will be organised in 2023.</a:t>
            </a:r>
            <a:endParaRPr lang="en-GB" sz="2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956AE46C-EFAC-4C6A-AE06-27085199C5FF}"/>
              </a:ext>
            </a:extLst>
          </p:cNvPr>
          <p:cNvPicPr>
            <a:picLocks noChangeAspect="1"/>
          </p:cNvPicPr>
          <p:nvPr/>
        </p:nvPicPr>
        <p:blipFill>
          <a:blip r:embed="rId3"/>
          <a:stretch>
            <a:fillRect/>
          </a:stretch>
        </p:blipFill>
        <p:spPr>
          <a:xfrm>
            <a:off x="8546990" y="2852531"/>
            <a:ext cx="3645010" cy="2350604"/>
          </a:xfrm>
          <a:prstGeom prst="rect">
            <a:avLst/>
          </a:prstGeom>
        </p:spPr>
      </p:pic>
    </p:spTree>
    <p:extLst>
      <p:ext uri="{BB962C8B-B14F-4D97-AF65-F5344CB8AC3E}">
        <p14:creationId xmlns:p14="http://schemas.microsoft.com/office/powerpoint/2010/main" val="2625636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C52D9-4880-4283-813B-B9533A9287AE}"/>
              </a:ext>
            </a:extLst>
          </p:cNvPr>
          <p:cNvSpPr>
            <a:spLocks noGrp="1"/>
          </p:cNvSpPr>
          <p:nvPr>
            <p:ph type="title"/>
          </p:nvPr>
        </p:nvSpPr>
        <p:spPr>
          <a:xfrm>
            <a:off x="425450" y="1514741"/>
            <a:ext cx="11341100" cy="810447"/>
          </a:xfrm>
        </p:spPr>
        <p:txBody>
          <a:bodyPr/>
          <a:lstStyle/>
          <a:p>
            <a:pPr algn="l"/>
            <a:r>
              <a:rPr lang="en-US" dirty="0"/>
              <a:t>Danube Youth Council</a:t>
            </a:r>
          </a:p>
        </p:txBody>
      </p:sp>
      <p:grpSp>
        <p:nvGrpSpPr>
          <p:cNvPr id="60" name="Group 59"/>
          <p:cNvGrpSpPr/>
          <p:nvPr/>
        </p:nvGrpSpPr>
        <p:grpSpPr>
          <a:xfrm>
            <a:off x="1131528" y="2534994"/>
            <a:ext cx="10635022" cy="3429110"/>
            <a:chOff x="868733" y="2398795"/>
            <a:chExt cx="10635022" cy="3429110"/>
          </a:xfrm>
        </p:grpSpPr>
        <p:sp>
          <p:nvSpPr>
            <p:cNvPr id="4" name="Arc 33">
              <a:extLst>
                <a:ext uri="{FF2B5EF4-FFF2-40B4-BE49-F238E27FC236}">
                  <a16:creationId xmlns:a16="http://schemas.microsoft.com/office/drawing/2014/main" id="{6483F702-6797-4B6D-899D-0EC1552C569C}"/>
                </a:ext>
              </a:extLst>
            </p:cNvPr>
            <p:cNvSpPr/>
            <p:nvPr/>
          </p:nvSpPr>
          <p:spPr>
            <a:xfrm>
              <a:off x="7833171" y="3902166"/>
              <a:ext cx="661538" cy="661539"/>
            </a:xfrm>
            <a:prstGeom prst="arc">
              <a:avLst>
                <a:gd name="adj1" fmla="val 15956854"/>
                <a:gd name="adj2" fmla="val 10795556"/>
              </a:avLst>
            </a:prstGeom>
            <a:ln w="38100">
              <a:solidFill>
                <a:srgbClr val="0E419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3">
                <a:latin typeface="Arial" panose="020B0604020202020204" pitchFamily="34" charset="0"/>
                <a:cs typeface="Arial" panose="020B0604020202020204" pitchFamily="34" charset="0"/>
              </a:endParaRPr>
            </a:p>
          </p:txBody>
        </p:sp>
        <p:cxnSp>
          <p:nvCxnSpPr>
            <p:cNvPr id="5" name="Straight Connector 34">
              <a:extLst>
                <a:ext uri="{FF2B5EF4-FFF2-40B4-BE49-F238E27FC236}">
                  <a16:creationId xmlns:a16="http://schemas.microsoft.com/office/drawing/2014/main" id="{98C7BFA0-B31B-4894-A4C0-F3CB5A2D5A07}"/>
                </a:ext>
              </a:extLst>
            </p:cNvPr>
            <p:cNvCxnSpPr>
              <a:cxnSpLocks/>
            </p:cNvCxnSpPr>
            <p:nvPr/>
          </p:nvCxnSpPr>
          <p:spPr>
            <a:xfrm flipH="1">
              <a:off x="6680391" y="4249549"/>
              <a:ext cx="1131115" cy="17707"/>
            </a:xfrm>
            <a:prstGeom prst="line">
              <a:avLst/>
            </a:prstGeom>
            <a:ln w="38100">
              <a:solidFill>
                <a:srgbClr val="0E4194"/>
              </a:solidFill>
            </a:ln>
          </p:spPr>
          <p:style>
            <a:lnRef idx="1">
              <a:schemeClr val="accent1"/>
            </a:lnRef>
            <a:fillRef idx="0">
              <a:schemeClr val="accent1"/>
            </a:fillRef>
            <a:effectRef idx="0">
              <a:schemeClr val="accent1"/>
            </a:effectRef>
            <a:fontRef idx="minor">
              <a:schemeClr val="tx1"/>
            </a:fontRef>
          </p:style>
        </p:cxnSp>
        <p:cxnSp>
          <p:nvCxnSpPr>
            <p:cNvPr id="6" name="Straight Connector 35">
              <a:extLst>
                <a:ext uri="{FF2B5EF4-FFF2-40B4-BE49-F238E27FC236}">
                  <a16:creationId xmlns:a16="http://schemas.microsoft.com/office/drawing/2014/main" id="{FB4D1F46-58F7-470F-B6C6-A107B482D598}"/>
                </a:ext>
              </a:extLst>
            </p:cNvPr>
            <p:cNvCxnSpPr>
              <a:cxnSpLocks/>
            </p:cNvCxnSpPr>
            <p:nvPr/>
          </p:nvCxnSpPr>
          <p:spPr>
            <a:xfrm flipV="1">
              <a:off x="8155231" y="3151436"/>
              <a:ext cx="0" cy="750341"/>
            </a:xfrm>
            <a:prstGeom prst="line">
              <a:avLst/>
            </a:prstGeom>
            <a:ln w="38100">
              <a:solidFill>
                <a:srgbClr val="0E4194"/>
              </a:solidFill>
              <a:tailEnd type="oval"/>
            </a:ln>
          </p:spPr>
          <p:style>
            <a:lnRef idx="1">
              <a:schemeClr val="accent1"/>
            </a:lnRef>
            <a:fillRef idx="0">
              <a:schemeClr val="accent1"/>
            </a:fillRef>
            <a:effectRef idx="0">
              <a:schemeClr val="accent1"/>
            </a:effectRef>
            <a:fontRef idx="minor">
              <a:schemeClr val="tx1"/>
            </a:fontRef>
          </p:style>
        </p:cxnSp>
        <p:sp>
          <p:nvSpPr>
            <p:cNvPr id="7" name="Oval 36">
              <a:extLst>
                <a:ext uri="{FF2B5EF4-FFF2-40B4-BE49-F238E27FC236}">
                  <a16:creationId xmlns:a16="http://schemas.microsoft.com/office/drawing/2014/main" id="{36277B86-ABFA-4347-8503-7695BFA3FF01}"/>
                </a:ext>
              </a:extLst>
            </p:cNvPr>
            <p:cNvSpPr/>
            <p:nvPr/>
          </p:nvSpPr>
          <p:spPr>
            <a:xfrm>
              <a:off x="7925279" y="3967703"/>
              <a:ext cx="495349" cy="495350"/>
            </a:xfrm>
            <a:prstGeom prst="ellipse">
              <a:avLst/>
            </a:prstGeom>
            <a:solidFill>
              <a:srgbClr val="0E4194"/>
            </a:solidFill>
            <a:ln>
              <a:solidFill>
                <a:srgbClr val="0E4194"/>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575"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4" name="Arc 74">
              <a:extLst>
                <a:ext uri="{FF2B5EF4-FFF2-40B4-BE49-F238E27FC236}">
                  <a16:creationId xmlns:a16="http://schemas.microsoft.com/office/drawing/2014/main" id="{1603F496-C3C0-4A01-B84E-2FA5B2A3B9FC}"/>
                </a:ext>
              </a:extLst>
            </p:cNvPr>
            <p:cNvSpPr/>
            <p:nvPr/>
          </p:nvSpPr>
          <p:spPr>
            <a:xfrm>
              <a:off x="4329976" y="3962492"/>
              <a:ext cx="675069" cy="661539"/>
            </a:xfrm>
            <a:prstGeom prst="arc">
              <a:avLst>
                <a:gd name="adj1" fmla="val 15956854"/>
                <a:gd name="adj2" fmla="val 10795556"/>
              </a:avLst>
            </a:prstGeom>
            <a:ln w="38100">
              <a:solidFill>
                <a:srgbClr val="0E419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3">
                <a:latin typeface="Arial" panose="020B0604020202020204" pitchFamily="34" charset="0"/>
                <a:cs typeface="Arial" panose="020B0604020202020204" pitchFamily="34" charset="0"/>
              </a:endParaRPr>
            </a:p>
          </p:txBody>
        </p:sp>
        <p:cxnSp>
          <p:nvCxnSpPr>
            <p:cNvPr id="15" name="Straight Connector 75">
              <a:extLst>
                <a:ext uri="{FF2B5EF4-FFF2-40B4-BE49-F238E27FC236}">
                  <a16:creationId xmlns:a16="http://schemas.microsoft.com/office/drawing/2014/main" id="{A0FB6ACA-06EA-422C-B5B6-913EAC7F9C74}"/>
                </a:ext>
              </a:extLst>
            </p:cNvPr>
            <p:cNvCxnSpPr>
              <a:cxnSpLocks/>
            </p:cNvCxnSpPr>
            <p:nvPr/>
          </p:nvCxnSpPr>
          <p:spPr>
            <a:xfrm flipH="1">
              <a:off x="3124600" y="4290155"/>
              <a:ext cx="1205376" cy="0"/>
            </a:xfrm>
            <a:prstGeom prst="line">
              <a:avLst/>
            </a:prstGeom>
            <a:ln w="38100">
              <a:solidFill>
                <a:srgbClr val="0E4194"/>
              </a:solidFill>
            </a:ln>
          </p:spPr>
          <p:style>
            <a:lnRef idx="1">
              <a:schemeClr val="accent1"/>
            </a:lnRef>
            <a:fillRef idx="0">
              <a:schemeClr val="accent1"/>
            </a:fillRef>
            <a:effectRef idx="0">
              <a:schemeClr val="accent1"/>
            </a:effectRef>
            <a:fontRef idx="minor">
              <a:schemeClr val="tx1"/>
            </a:fontRef>
          </p:style>
        </p:cxnSp>
        <p:cxnSp>
          <p:nvCxnSpPr>
            <p:cNvPr id="16" name="Straight Connector 76">
              <a:extLst>
                <a:ext uri="{FF2B5EF4-FFF2-40B4-BE49-F238E27FC236}">
                  <a16:creationId xmlns:a16="http://schemas.microsoft.com/office/drawing/2014/main" id="{FC9ACFBD-1830-46AF-AA01-316B81AE6AAC}"/>
                </a:ext>
              </a:extLst>
            </p:cNvPr>
            <p:cNvCxnSpPr>
              <a:cxnSpLocks/>
            </p:cNvCxnSpPr>
            <p:nvPr/>
          </p:nvCxnSpPr>
          <p:spPr>
            <a:xfrm flipV="1">
              <a:off x="4630555" y="3232404"/>
              <a:ext cx="0" cy="750341"/>
            </a:xfrm>
            <a:prstGeom prst="line">
              <a:avLst/>
            </a:prstGeom>
            <a:ln w="38100">
              <a:solidFill>
                <a:srgbClr val="0E4194"/>
              </a:solidFill>
              <a:tailEnd type="oval"/>
            </a:ln>
          </p:spPr>
          <p:style>
            <a:lnRef idx="1">
              <a:schemeClr val="accent1"/>
            </a:lnRef>
            <a:fillRef idx="0">
              <a:schemeClr val="accent1"/>
            </a:fillRef>
            <a:effectRef idx="0">
              <a:schemeClr val="accent1"/>
            </a:effectRef>
            <a:fontRef idx="minor">
              <a:schemeClr val="tx1"/>
            </a:fontRef>
          </p:style>
        </p:cxnSp>
        <p:sp>
          <p:nvSpPr>
            <p:cNvPr id="17" name="Oval 77">
              <a:extLst>
                <a:ext uri="{FF2B5EF4-FFF2-40B4-BE49-F238E27FC236}">
                  <a16:creationId xmlns:a16="http://schemas.microsoft.com/office/drawing/2014/main" id="{D2C001BE-84FB-436D-A02D-4B1A19C7FDC1}"/>
                </a:ext>
              </a:extLst>
            </p:cNvPr>
            <p:cNvSpPr/>
            <p:nvPr/>
          </p:nvSpPr>
          <p:spPr>
            <a:xfrm>
              <a:off x="4414771" y="4063005"/>
              <a:ext cx="505481" cy="495350"/>
            </a:xfrm>
            <a:prstGeom prst="ellipse">
              <a:avLst/>
            </a:prstGeom>
            <a:solidFill>
              <a:srgbClr val="0E4194"/>
            </a:solidFill>
            <a:ln>
              <a:solidFill>
                <a:srgbClr val="0E4194"/>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575" b="1" dirty="0">
                <a:solidFill>
                  <a:schemeClr val="tx1">
                    <a:lumMod val="85000"/>
                    <a:lumOff val="15000"/>
                  </a:schemeClr>
                </a:solidFill>
                <a:latin typeface="Arial" panose="020B0604020202020204" pitchFamily="34" charset="0"/>
                <a:cs typeface="Arial" panose="020B0604020202020204" pitchFamily="34" charset="0"/>
              </a:endParaRPr>
            </a:p>
          </p:txBody>
        </p:sp>
        <p:grpSp>
          <p:nvGrpSpPr>
            <p:cNvPr id="18" name="Group 14">
              <a:extLst>
                <a:ext uri="{FF2B5EF4-FFF2-40B4-BE49-F238E27FC236}">
                  <a16:creationId xmlns:a16="http://schemas.microsoft.com/office/drawing/2014/main" id="{EB0E2C44-F5B2-4057-8575-06D33BE25AB9}"/>
                </a:ext>
              </a:extLst>
            </p:cNvPr>
            <p:cNvGrpSpPr/>
            <p:nvPr/>
          </p:nvGrpSpPr>
          <p:grpSpPr>
            <a:xfrm>
              <a:off x="1511634" y="4013727"/>
              <a:ext cx="1596379" cy="1393779"/>
              <a:chOff x="1080770" y="3105989"/>
              <a:chExt cx="2838007" cy="2477828"/>
            </a:xfrm>
          </p:grpSpPr>
          <p:sp>
            <p:nvSpPr>
              <p:cNvPr id="19" name="Arc 81">
                <a:extLst>
                  <a:ext uri="{FF2B5EF4-FFF2-40B4-BE49-F238E27FC236}">
                    <a16:creationId xmlns:a16="http://schemas.microsoft.com/office/drawing/2014/main" id="{632FE18E-4941-4A36-86DF-86FDC1C7E280}"/>
                  </a:ext>
                </a:extLst>
              </p:cNvPr>
              <p:cNvSpPr/>
              <p:nvPr/>
            </p:nvSpPr>
            <p:spPr>
              <a:xfrm rot="10800000">
                <a:off x="2742710" y="3105989"/>
                <a:ext cx="1176067" cy="1176069"/>
              </a:xfrm>
              <a:prstGeom prst="arc">
                <a:avLst>
                  <a:gd name="adj1" fmla="val 10895"/>
                  <a:gd name="adj2" fmla="val 15969831"/>
                </a:avLst>
              </a:prstGeom>
              <a:ln w="38100">
                <a:solidFill>
                  <a:srgbClr val="0E419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3">
                  <a:latin typeface="Arial" panose="020B0604020202020204" pitchFamily="34" charset="0"/>
                  <a:cs typeface="Arial" panose="020B0604020202020204" pitchFamily="34" charset="0"/>
                </a:endParaRPr>
              </a:p>
            </p:txBody>
          </p:sp>
          <p:cxnSp>
            <p:nvCxnSpPr>
              <p:cNvPr id="20" name="Straight Connector 82">
                <a:extLst>
                  <a:ext uri="{FF2B5EF4-FFF2-40B4-BE49-F238E27FC236}">
                    <a16:creationId xmlns:a16="http://schemas.microsoft.com/office/drawing/2014/main" id="{A20041FC-85CA-4DFD-9699-522715BCBCD8}"/>
                  </a:ext>
                </a:extLst>
              </p:cNvPr>
              <p:cNvCxnSpPr>
                <a:cxnSpLocks/>
              </p:cNvCxnSpPr>
              <p:nvPr/>
            </p:nvCxnSpPr>
            <p:spPr>
              <a:xfrm>
                <a:off x="1080770" y="3686022"/>
                <a:ext cx="1680000" cy="0"/>
              </a:xfrm>
              <a:prstGeom prst="line">
                <a:avLst/>
              </a:prstGeom>
              <a:ln w="38100">
                <a:solidFill>
                  <a:srgbClr val="0E4194"/>
                </a:solidFill>
              </a:ln>
            </p:spPr>
            <p:style>
              <a:lnRef idx="1">
                <a:schemeClr val="accent1"/>
              </a:lnRef>
              <a:fillRef idx="0">
                <a:schemeClr val="accent1"/>
              </a:fillRef>
              <a:effectRef idx="0">
                <a:schemeClr val="accent1"/>
              </a:effectRef>
              <a:fontRef idx="minor">
                <a:schemeClr val="tx1"/>
              </a:fontRef>
            </p:style>
          </p:cxnSp>
          <p:cxnSp>
            <p:nvCxnSpPr>
              <p:cNvPr id="21" name="Straight Connector 83">
                <a:extLst>
                  <a:ext uri="{FF2B5EF4-FFF2-40B4-BE49-F238E27FC236}">
                    <a16:creationId xmlns:a16="http://schemas.microsoft.com/office/drawing/2014/main" id="{F8462F3C-9822-4A60-A3D9-F1B9DB4552AA}"/>
                  </a:ext>
                </a:extLst>
              </p:cNvPr>
              <p:cNvCxnSpPr>
                <a:cxnSpLocks/>
              </p:cNvCxnSpPr>
              <p:nvPr/>
            </p:nvCxnSpPr>
            <p:spPr>
              <a:xfrm rot="10800000" flipV="1">
                <a:off x="3377892" y="4249880"/>
                <a:ext cx="0" cy="1333937"/>
              </a:xfrm>
              <a:prstGeom prst="line">
                <a:avLst/>
              </a:prstGeom>
              <a:ln w="38100">
                <a:solidFill>
                  <a:srgbClr val="0E4194"/>
                </a:solidFill>
                <a:tailEnd type="oval"/>
              </a:ln>
            </p:spPr>
            <p:style>
              <a:lnRef idx="1">
                <a:schemeClr val="accent1"/>
              </a:lnRef>
              <a:fillRef idx="0">
                <a:schemeClr val="accent1"/>
              </a:fillRef>
              <a:effectRef idx="0">
                <a:schemeClr val="accent1"/>
              </a:effectRef>
              <a:fontRef idx="minor">
                <a:schemeClr val="tx1"/>
              </a:fontRef>
            </p:style>
          </p:cxnSp>
          <p:sp>
            <p:nvSpPr>
              <p:cNvPr id="22" name="Oval 80">
                <a:extLst>
                  <a:ext uri="{FF2B5EF4-FFF2-40B4-BE49-F238E27FC236}">
                    <a16:creationId xmlns:a16="http://schemas.microsoft.com/office/drawing/2014/main" id="{6CA7E053-E3F4-4019-BFC8-37BF7DD76F25}"/>
                  </a:ext>
                </a:extLst>
              </p:cNvPr>
              <p:cNvSpPr/>
              <p:nvPr/>
            </p:nvSpPr>
            <p:spPr>
              <a:xfrm>
                <a:off x="2872370" y="3235649"/>
                <a:ext cx="880620" cy="880622"/>
              </a:xfrm>
              <a:prstGeom prst="ellipse">
                <a:avLst/>
              </a:prstGeom>
              <a:solidFill>
                <a:srgbClr val="0E4194"/>
              </a:solidFill>
              <a:ln>
                <a:solidFill>
                  <a:srgbClr val="0E4194"/>
                </a:solidFill>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575" b="1" dirty="0">
                  <a:solidFill>
                    <a:schemeClr val="accent1">
                      <a:lumMod val="50000"/>
                    </a:schemeClr>
                  </a:solidFill>
                  <a:latin typeface="Arial" panose="020B0604020202020204" pitchFamily="34" charset="0"/>
                  <a:cs typeface="Arial" panose="020B0604020202020204" pitchFamily="34" charset="0"/>
                </a:endParaRPr>
              </a:p>
            </p:txBody>
          </p:sp>
        </p:grpSp>
        <p:grpSp>
          <p:nvGrpSpPr>
            <p:cNvPr id="23" name="Group 13">
              <a:extLst>
                <a:ext uri="{FF2B5EF4-FFF2-40B4-BE49-F238E27FC236}">
                  <a16:creationId xmlns:a16="http://schemas.microsoft.com/office/drawing/2014/main" id="{B6387FDF-36EA-4602-A8CA-F602C7948F97}"/>
                </a:ext>
              </a:extLst>
            </p:cNvPr>
            <p:cNvGrpSpPr/>
            <p:nvPr/>
          </p:nvGrpSpPr>
          <p:grpSpPr>
            <a:xfrm>
              <a:off x="868733" y="3246714"/>
              <a:ext cx="661539" cy="1400336"/>
              <a:chOff x="424342" y="1753726"/>
              <a:chExt cx="1176068" cy="2489485"/>
            </a:xfrm>
          </p:grpSpPr>
          <p:sp>
            <p:nvSpPr>
              <p:cNvPr id="24" name="Arc 85">
                <a:extLst>
                  <a:ext uri="{FF2B5EF4-FFF2-40B4-BE49-F238E27FC236}">
                    <a16:creationId xmlns:a16="http://schemas.microsoft.com/office/drawing/2014/main" id="{63E9CC55-A49A-49AD-AEDB-2A99AB4E922D}"/>
                  </a:ext>
                </a:extLst>
              </p:cNvPr>
              <p:cNvSpPr/>
              <p:nvPr/>
            </p:nvSpPr>
            <p:spPr>
              <a:xfrm>
                <a:off x="424342" y="3067143"/>
                <a:ext cx="1176068" cy="1176068"/>
              </a:xfrm>
              <a:prstGeom prst="arc">
                <a:avLst>
                  <a:gd name="adj1" fmla="val 15956854"/>
                  <a:gd name="adj2" fmla="val 10891041"/>
                </a:avLst>
              </a:prstGeom>
              <a:ln w="38100">
                <a:solidFill>
                  <a:srgbClr val="0E419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3">
                  <a:latin typeface="Arial" panose="020B0604020202020204" pitchFamily="34" charset="0"/>
                  <a:cs typeface="Arial" panose="020B0604020202020204" pitchFamily="34" charset="0"/>
                </a:endParaRPr>
              </a:p>
            </p:txBody>
          </p:sp>
          <p:cxnSp>
            <p:nvCxnSpPr>
              <p:cNvPr id="26" name="Straight Connector 87">
                <a:extLst>
                  <a:ext uri="{FF2B5EF4-FFF2-40B4-BE49-F238E27FC236}">
                    <a16:creationId xmlns:a16="http://schemas.microsoft.com/office/drawing/2014/main" id="{21933FF3-3FEB-4EB4-983F-5FDF8B0993AB}"/>
                  </a:ext>
                </a:extLst>
              </p:cNvPr>
              <p:cNvCxnSpPr>
                <a:cxnSpLocks/>
              </p:cNvCxnSpPr>
              <p:nvPr/>
            </p:nvCxnSpPr>
            <p:spPr>
              <a:xfrm flipV="1">
                <a:off x="966057" y="1753726"/>
                <a:ext cx="0" cy="1333939"/>
              </a:xfrm>
              <a:prstGeom prst="line">
                <a:avLst/>
              </a:prstGeom>
              <a:ln w="38100">
                <a:solidFill>
                  <a:srgbClr val="0E4194"/>
                </a:solidFill>
                <a:tailEnd type="oval"/>
              </a:ln>
            </p:spPr>
            <p:style>
              <a:lnRef idx="1">
                <a:schemeClr val="accent1"/>
              </a:lnRef>
              <a:fillRef idx="0">
                <a:schemeClr val="accent1"/>
              </a:fillRef>
              <a:effectRef idx="0">
                <a:schemeClr val="accent1"/>
              </a:effectRef>
              <a:fontRef idx="minor">
                <a:schemeClr val="tx1"/>
              </a:fontRef>
            </p:style>
          </p:cxnSp>
          <p:sp>
            <p:nvSpPr>
              <p:cNvPr id="27" name="Oval 88">
                <a:extLst>
                  <a:ext uri="{FF2B5EF4-FFF2-40B4-BE49-F238E27FC236}">
                    <a16:creationId xmlns:a16="http://schemas.microsoft.com/office/drawing/2014/main" id="{4839AE0D-4724-45D4-A1E0-8755016A3B40}"/>
                  </a:ext>
                </a:extLst>
              </p:cNvPr>
              <p:cNvSpPr/>
              <p:nvPr/>
            </p:nvSpPr>
            <p:spPr>
              <a:xfrm>
                <a:off x="554003" y="3214867"/>
                <a:ext cx="880622" cy="880622"/>
              </a:xfrm>
              <a:prstGeom prst="ellipse">
                <a:avLst/>
              </a:prstGeom>
              <a:solidFill>
                <a:srgbClr val="0E4194"/>
              </a:solidFill>
              <a:ln>
                <a:solidFill>
                  <a:srgbClr val="0E4194"/>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575"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28" name="TextBox 89">
              <a:extLst>
                <a:ext uri="{FF2B5EF4-FFF2-40B4-BE49-F238E27FC236}">
                  <a16:creationId xmlns:a16="http://schemas.microsoft.com/office/drawing/2014/main" id="{D403EACF-9431-4373-BC9A-0258D3C336CE}"/>
                </a:ext>
              </a:extLst>
            </p:cNvPr>
            <p:cNvSpPr txBox="1"/>
            <p:nvPr/>
          </p:nvSpPr>
          <p:spPr>
            <a:xfrm>
              <a:off x="1245640" y="2558040"/>
              <a:ext cx="1178528" cy="307777"/>
            </a:xfrm>
            <a:prstGeom prst="rect">
              <a:avLst/>
            </a:prstGeom>
            <a:noFill/>
          </p:spPr>
          <p:txBody>
            <a:bodyPr wrap="none" rtlCol="0">
              <a:spAutoFit/>
            </a:bodyPr>
            <a:lstStyle/>
            <a:p>
              <a:pPr algn="ctr"/>
              <a:r>
                <a:rPr lang="en-US" sz="1400" b="1" dirty="0">
                  <a:latin typeface="Arial" panose="020B0604020202020204" pitchFamily="34" charset="0"/>
                  <a:ea typeface="Verdana" panose="020B0604030504040204" pitchFamily="34" charset="0"/>
                  <a:cs typeface="Arial" panose="020B0604020202020204" pitchFamily="34" charset="0"/>
                </a:rPr>
                <a:t>2021 – 2022</a:t>
              </a:r>
            </a:p>
          </p:txBody>
        </p:sp>
        <p:sp>
          <p:nvSpPr>
            <p:cNvPr id="29" name="TextBox 90">
              <a:extLst>
                <a:ext uri="{FF2B5EF4-FFF2-40B4-BE49-F238E27FC236}">
                  <a16:creationId xmlns:a16="http://schemas.microsoft.com/office/drawing/2014/main" id="{8F88208A-8035-4745-8839-F9D1CFE27CC5}"/>
                </a:ext>
              </a:extLst>
            </p:cNvPr>
            <p:cNvSpPr txBox="1"/>
            <p:nvPr/>
          </p:nvSpPr>
          <p:spPr>
            <a:xfrm>
              <a:off x="2878148" y="4689270"/>
              <a:ext cx="830677" cy="307777"/>
            </a:xfrm>
            <a:prstGeom prst="rect">
              <a:avLst/>
            </a:prstGeom>
            <a:noFill/>
          </p:spPr>
          <p:txBody>
            <a:bodyPr wrap="none" rtlCol="0">
              <a:spAutoFit/>
            </a:bodyPr>
            <a:lstStyle/>
            <a:p>
              <a:pPr algn="ctr"/>
              <a:r>
                <a:rPr lang="en-US" sz="1400" b="1" dirty="0">
                  <a:latin typeface="Arial" panose="020B0604020202020204" pitchFamily="34" charset="0"/>
                  <a:ea typeface="Verdana" panose="020B0604030504040204" pitchFamily="34" charset="0"/>
                  <a:cs typeface="Arial" panose="020B0604020202020204" pitchFamily="34" charset="0"/>
                </a:rPr>
                <a:t>10/2022</a:t>
              </a:r>
            </a:p>
          </p:txBody>
        </p:sp>
        <p:grpSp>
          <p:nvGrpSpPr>
            <p:cNvPr id="31" name="Group 94">
              <a:extLst>
                <a:ext uri="{FF2B5EF4-FFF2-40B4-BE49-F238E27FC236}">
                  <a16:creationId xmlns:a16="http://schemas.microsoft.com/office/drawing/2014/main" id="{F479A032-9A1D-4CFE-9714-FD42A81BA33D}"/>
                </a:ext>
              </a:extLst>
            </p:cNvPr>
            <p:cNvGrpSpPr/>
            <p:nvPr/>
          </p:nvGrpSpPr>
          <p:grpSpPr>
            <a:xfrm>
              <a:off x="1229958" y="2901593"/>
              <a:ext cx="2922236" cy="639208"/>
              <a:chOff x="1117270" y="1465735"/>
              <a:chExt cx="4161417" cy="1136371"/>
            </a:xfrm>
          </p:grpSpPr>
          <p:sp>
            <p:nvSpPr>
              <p:cNvPr id="32" name="TextBox 95">
                <a:extLst>
                  <a:ext uri="{FF2B5EF4-FFF2-40B4-BE49-F238E27FC236}">
                    <a16:creationId xmlns:a16="http://schemas.microsoft.com/office/drawing/2014/main" id="{9A44EF86-B3D6-4ED4-B51E-19891368F4A6}"/>
                  </a:ext>
                </a:extLst>
              </p:cNvPr>
              <p:cNvSpPr txBox="1"/>
              <p:nvPr/>
            </p:nvSpPr>
            <p:spPr>
              <a:xfrm>
                <a:off x="1136649" y="1465735"/>
                <a:ext cx="4142038" cy="547160"/>
              </a:xfrm>
              <a:prstGeom prst="rect">
                <a:avLst/>
              </a:prstGeom>
              <a:noFill/>
            </p:spPr>
            <p:txBody>
              <a:bodyPr wrap="square" rtlCol="0">
                <a:spAutoFit/>
              </a:bodyPr>
              <a:lstStyle/>
              <a:p>
                <a:r>
                  <a:rPr lang="en-US" sz="1400" b="1" noProof="1">
                    <a:latin typeface="Arial" panose="020B0604020202020204" pitchFamily="34" charset="0"/>
                    <a:ea typeface="Verdana" panose="020B0604030504040204" pitchFamily="34" charset="0"/>
                    <a:cs typeface="Arial" panose="020B0604020202020204" pitchFamily="34" charset="0"/>
                  </a:rPr>
                  <a:t>ESTABLISHMENT TF DYC</a:t>
                </a:r>
              </a:p>
            </p:txBody>
          </p:sp>
          <p:cxnSp>
            <p:nvCxnSpPr>
              <p:cNvPr id="33" name="Straight Connector 96">
                <a:extLst>
                  <a:ext uri="{FF2B5EF4-FFF2-40B4-BE49-F238E27FC236}">
                    <a16:creationId xmlns:a16="http://schemas.microsoft.com/office/drawing/2014/main" id="{AB9DF298-8CE2-4FC2-AF3C-593C38620717}"/>
                  </a:ext>
                </a:extLst>
              </p:cNvPr>
              <p:cNvCxnSpPr/>
              <p:nvPr/>
            </p:nvCxnSpPr>
            <p:spPr>
              <a:xfrm>
                <a:off x="1227708" y="2100936"/>
                <a:ext cx="3233690" cy="6702"/>
              </a:xfrm>
              <a:prstGeom prst="line">
                <a:avLst/>
              </a:prstGeom>
              <a:ln w="38100">
                <a:solidFill>
                  <a:srgbClr val="0E4194"/>
                </a:solidFill>
              </a:ln>
            </p:spPr>
            <p:style>
              <a:lnRef idx="1">
                <a:schemeClr val="accent1"/>
              </a:lnRef>
              <a:fillRef idx="0">
                <a:schemeClr val="accent1"/>
              </a:fillRef>
              <a:effectRef idx="0">
                <a:schemeClr val="accent1"/>
              </a:effectRef>
              <a:fontRef idx="minor">
                <a:schemeClr val="tx1"/>
              </a:fontRef>
            </p:style>
          </p:cxnSp>
          <p:sp>
            <p:nvSpPr>
              <p:cNvPr id="34" name="Rectangle 97">
                <a:extLst>
                  <a:ext uri="{FF2B5EF4-FFF2-40B4-BE49-F238E27FC236}">
                    <a16:creationId xmlns:a16="http://schemas.microsoft.com/office/drawing/2014/main" id="{7880C7A3-2C6D-4E5B-86DF-62610064904B}"/>
                  </a:ext>
                </a:extLst>
              </p:cNvPr>
              <p:cNvSpPr/>
              <p:nvPr/>
            </p:nvSpPr>
            <p:spPr>
              <a:xfrm>
                <a:off x="1117270" y="2137021"/>
                <a:ext cx="4006632" cy="465085"/>
              </a:xfrm>
              <a:prstGeom prst="rect">
                <a:avLst/>
              </a:prstGeom>
            </p:spPr>
            <p:txBody>
              <a:bodyPr wrap="square">
                <a:spAutoFit/>
              </a:bodyPr>
              <a:lstStyle/>
              <a:p>
                <a:endParaRPr lang="en-GB" sz="1100" dirty="0">
                  <a:latin typeface="Arial" panose="020B0604020202020204" pitchFamily="34" charset="0"/>
                  <a:cs typeface="Arial" panose="020B0604020202020204" pitchFamily="34" charset="0"/>
                </a:endParaRPr>
              </a:p>
            </p:txBody>
          </p:sp>
        </p:grpSp>
        <p:grpSp>
          <p:nvGrpSpPr>
            <p:cNvPr id="35" name="Group 98">
              <a:extLst>
                <a:ext uri="{FF2B5EF4-FFF2-40B4-BE49-F238E27FC236}">
                  <a16:creationId xmlns:a16="http://schemas.microsoft.com/office/drawing/2014/main" id="{3E29E3BC-8BF9-4762-9176-0B2065357FFC}"/>
                </a:ext>
              </a:extLst>
            </p:cNvPr>
            <p:cNvGrpSpPr/>
            <p:nvPr/>
          </p:nvGrpSpPr>
          <p:grpSpPr>
            <a:xfrm>
              <a:off x="2978194" y="5151877"/>
              <a:ext cx="3109825" cy="270518"/>
              <a:chOff x="-2785871" y="2190726"/>
              <a:chExt cx="5528577" cy="480918"/>
            </a:xfrm>
          </p:grpSpPr>
          <p:cxnSp>
            <p:nvCxnSpPr>
              <p:cNvPr id="37" name="Straight Connector 100">
                <a:extLst>
                  <a:ext uri="{FF2B5EF4-FFF2-40B4-BE49-F238E27FC236}">
                    <a16:creationId xmlns:a16="http://schemas.microsoft.com/office/drawing/2014/main" id="{73A02215-8621-4385-B76B-5581C6C66324}"/>
                  </a:ext>
                </a:extLst>
              </p:cNvPr>
              <p:cNvCxnSpPr/>
              <p:nvPr/>
            </p:nvCxnSpPr>
            <p:spPr>
              <a:xfrm>
                <a:off x="-2785871" y="2671644"/>
                <a:ext cx="3455999" cy="0"/>
              </a:xfrm>
              <a:prstGeom prst="line">
                <a:avLst/>
              </a:prstGeom>
              <a:ln w="38100">
                <a:noFill/>
              </a:ln>
            </p:spPr>
            <p:style>
              <a:lnRef idx="1">
                <a:schemeClr val="accent1"/>
              </a:lnRef>
              <a:fillRef idx="0">
                <a:schemeClr val="accent1"/>
              </a:fillRef>
              <a:effectRef idx="0">
                <a:schemeClr val="accent1"/>
              </a:effectRef>
              <a:fontRef idx="minor">
                <a:schemeClr val="tx1"/>
              </a:fontRef>
            </p:style>
          </p:cxnSp>
          <p:sp>
            <p:nvSpPr>
              <p:cNvPr id="38" name="Rectangle 101">
                <a:extLst>
                  <a:ext uri="{FF2B5EF4-FFF2-40B4-BE49-F238E27FC236}">
                    <a16:creationId xmlns:a16="http://schemas.microsoft.com/office/drawing/2014/main" id="{9139CADF-9AE4-455B-BAB2-0AB1A2E00D27}"/>
                  </a:ext>
                </a:extLst>
              </p:cNvPr>
              <p:cNvSpPr/>
              <p:nvPr/>
            </p:nvSpPr>
            <p:spPr>
              <a:xfrm>
                <a:off x="1075389" y="2190726"/>
                <a:ext cx="1667317" cy="385744"/>
              </a:xfrm>
              <a:prstGeom prst="rect">
                <a:avLst/>
              </a:prstGeom>
              <a:ln>
                <a:noFill/>
              </a:ln>
            </p:spPr>
            <p:txBody>
              <a:bodyPr wrap="square">
                <a:spAutoFit/>
              </a:bodyPr>
              <a:lstStyle/>
              <a:p>
                <a:pPr algn="ctr" defTabSz="400040">
                  <a:lnSpc>
                    <a:spcPct val="90000"/>
                  </a:lnSpc>
                  <a:spcBef>
                    <a:spcPct val="0"/>
                  </a:spcBef>
                  <a:spcAft>
                    <a:spcPct val="35000"/>
                  </a:spcAft>
                </a:pPr>
                <a:endParaRPr lang="de-DE" sz="900" dirty="0">
                  <a:latin typeface="Arial" panose="020B0604020202020204" pitchFamily="34" charset="0"/>
                  <a:cs typeface="Arial" panose="020B0604020202020204" pitchFamily="34" charset="0"/>
                </a:endParaRPr>
              </a:p>
            </p:txBody>
          </p:sp>
        </p:grpSp>
        <p:grpSp>
          <p:nvGrpSpPr>
            <p:cNvPr id="39" name="Group 102">
              <a:extLst>
                <a:ext uri="{FF2B5EF4-FFF2-40B4-BE49-F238E27FC236}">
                  <a16:creationId xmlns:a16="http://schemas.microsoft.com/office/drawing/2014/main" id="{564B3FB9-13AE-4FCD-B542-852B2F40B0A7}"/>
                </a:ext>
              </a:extLst>
            </p:cNvPr>
            <p:cNvGrpSpPr/>
            <p:nvPr/>
          </p:nvGrpSpPr>
          <p:grpSpPr>
            <a:xfrm>
              <a:off x="4718361" y="3214721"/>
              <a:ext cx="4698377" cy="2106062"/>
              <a:chOff x="531532" y="2054069"/>
              <a:chExt cx="8352664" cy="3744101"/>
            </a:xfrm>
          </p:grpSpPr>
          <p:sp>
            <p:nvSpPr>
              <p:cNvPr id="40" name="TextBox 103">
                <a:extLst>
                  <a:ext uri="{FF2B5EF4-FFF2-40B4-BE49-F238E27FC236}">
                    <a16:creationId xmlns:a16="http://schemas.microsoft.com/office/drawing/2014/main" id="{5F5B0D09-0CF2-49E1-8891-5DA600C25BDB}"/>
                  </a:ext>
                </a:extLst>
              </p:cNvPr>
              <p:cNvSpPr txBox="1"/>
              <p:nvPr/>
            </p:nvSpPr>
            <p:spPr>
              <a:xfrm>
                <a:off x="3619855" y="5251012"/>
                <a:ext cx="5264341" cy="547158"/>
              </a:xfrm>
              <a:prstGeom prst="rect">
                <a:avLst/>
              </a:prstGeom>
              <a:noFill/>
            </p:spPr>
            <p:txBody>
              <a:bodyPr wrap="square" rtlCol="0">
                <a:spAutoFit/>
              </a:bodyPr>
              <a:lstStyle/>
              <a:p>
                <a:r>
                  <a:rPr lang="en-US" sz="1400" b="1" noProof="1">
                    <a:latin typeface="Arial" panose="020B0604020202020204" pitchFamily="34" charset="0"/>
                    <a:ea typeface="Verdana" panose="020B0604030504040204" pitchFamily="34" charset="0"/>
                    <a:cs typeface="Arial" panose="020B0604020202020204" pitchFamily="34" charset="0"/>
                  </a:rPr>
                  <a:t>TF DYC MEETINGS </a:t>
                </a:r>
              </a:p>
            </p:txBody>
          </p:sp>
          <p:cxnSp>
            <p:nvCxnSpPr>
              <p:cNvPr id="41" name="Straight Connector 104">
                <a:extLst>
                  <a:ext uri="{FF2B5EF4-FFF2-40B4-BE49-F238E27FC236}">
                    <a16:creationId xmlns:a16="http://schemas.microsoft.com/office/drawing/2014/main" id="{A513C5FB-48B5-4062-ABE9-3252DC1C083C}"/>
                  </a:ext>
                </a:extLst>
              </p:cNvPr>
              <p:cNvCxnSpPr/>
              <p:nvPr/>
            </p:nvCxnSpPr>
            <p:spPr>
              <a:xfrm>
                <a:off x="691892" y="2054069"/>
                <a:ext cx="4352000" cy="0"/>
              </a:xfrm>
              <a:prstGeom prst="line">
                <a:avLst/>
              </a:prstGeom>
              <a:ln w="38100">
                <a:solidFill>
                  <a:srgbClr val="0E4194"/>
                </a:solidFill>
              </a:ln>
            </p:spPr>
            <p:style>
              <a:lnRef idx="1">
                <a:schemeClr val="accent1"/>
              </a:lnRef>
              <a:fillRef idx="0">
                <a:schemeClr val="accent1"/>
              </a:fillRef>
              <a:effectRef idx="0">
                <a:schemeClr val="accent1"/>
              </a:effectRef>
              <a:fontRef idx="minor">
                <a:schemeClr val="tx1"/>
              </a:fontRef>
            </p:style>
          </p:cxnSp>
          <p:sp>
            <p:nvSpPr>
              <p:cNvPr id="42" name="Rectangle 105">
                <a:extLst>
                  <a:ext uri="{FF2B5EF4-FFF2-40B4-BE49-F238E27FC236}">
                    <a16:creationId xmlns:a16="http://schemas.microsoft.com/office/drawing/2014/main" id="{1C4F1346-A300-4570-AEE9-00C977CDF84D}"/>
                  </a:ext>
                </a:extLst>
              </p:cNvPr>
              <p:cNvSpPr/>
              <p:nvPr/>
            </p:nvSpPr>
            <p:spPr>
              <a:xfrm>
                <a:off x="531532" y="2095289"/>
                <a:ext cx="5943502" cy="465083"/>
              </a:xfrm>
              <a:prstGeom prst="rect">
                <a:avLst/>
              </a:prstGeom>
            </p:spPr>
            <p:txBody>
              <a:bodyPr wrap="square">
                <a:spAutoFit/>
              </a:bodyPr>
              <a:lstStyle/>
              <a:p>
                <a:endParaRPr lang="en-GB" sz="1100" dirty="0">
                  <a:latin typeface="Arial" panose="020B0604020202020204" pitchFamily="34" charset="0"/>
                  <a:cs typeface="Arial" panose="020B0604020202020204" pitchFamily="34" charset="0"/>
                </a:endParaRPr>
              </a:p>
            </p:txBody>
          </p:sp>
        </p:grpSp>
        <p:grpSp>
          <p:nvGrpSpPr>
            <p:cNvPr id="43" name="Group 106">
              <a:extLst>
                <a:ext uri="{FF2B5EF4-FFF2-40B4-BE49-F238E27FC236}">
                  <a16:creationId xmlns:a16="http://schemas.microsoft.com/office/drawing/2014/main" id="{EDF94644-502B-4394-B2BE-3EA44D08F330}"/>
                </a:ext>
              </a:extLst>
            </p:cNvPr>
            <p:cNvGrpSpPr/>
            <p:nvPr/>
          </p:nvGrpSpPr>
          <p:grpSpPr>
            <a:xfrm>
              <a:off x="2885689" y="3144217"/>
              <a:ext cx="8618066" cy="2316054"/>
              <a:chOff x="-7619410" y="2603258"/>
              <a:chExt cx="13337284" cy="2463257"/>
            </a:xfrm>
          </p:grpSpPr>
          <p:sp>
            <p:nvSpPr>
              <p:cNvPr id="44" name="TextBox 107">
                <a:extLst>
                  <a:ext uri="{FF2B5EF4-FFF2-40B4-BE49-F238E27FC236}">
                    <a16:creationId xmlns:a16="http://schemas.microsoft.com/office/drawing/2014/main" id="{C353C742-4365-4854-A745-173973B81D45}"/>
                  </a:ext>
                </a:extLst>
              </p:cNvPr>
              <p:cNvSpPr txBox="1"/>
              <p:nvPr/>
            </p:nvSpPr>
            <p:spPr>
              <a:xfrm>
                <a:off x="-7619410" y="4519358"/>
                <a:ext cx="4770118" cy="547157"/>
              </a:xfrm>
              <a:prstGeom prst="rect">
                <a:avLst/>
              </a:prstGeom>
              <a:noFill/>
            </p:spPr>
            <p:txBody>
              <a:bodyPr wrap="square" rtlCol="0">
                <a:spAutoFit/>
              </a:bodyPr>
              <a:lstStyle/>
              <a:p>
                <a:r>
                  <a:rPr lang="en-US" sz="1400" b="1" noProof="1">
                    <a:latin typeface="Arial" panose="020B0604020202020204" pitchFamily="34" charset="0"/>
                    <a:ea typeface="Verdana" panose="020B0604030504040204" pitchFamily="34" charset="0"/>
                    <a:cs typeface="Arial" panose="020B0604020202020204" pitchFamily="34" charset="0"/>
                  </a:rPr>
                  <a:t>PRESENTATION AT 11</a:t>
                </a:r>
                <a:r>
                  <a:rPr lang="en-US" sz="1400" b="1" baseline="30000" noProof="1">
                    <a:latin typeface="Arial" panose="020B0604020202020204" pitchFamily="34" charset="0"/>
                    <a:ea typeface="Verdana" panose="020B0604030504040204" pitchFamily="34" charset="0"/>
                    <a:cs typeface="Arial" panose="020B0604020202020204" pitchFamily="34" charset="0"/>
                  </a:rPr>
                  <a:t>th</a:t>
                </a:r>
                <a:r>
                  <a:rPr lang="en-US" sz="1400" b="1" noProof="1">
                    <a:latin typeface="Arial" panose="020B0604020202020204" pitchFamily="34" charset="0"/>
                    <a:ea typeface="Verdana" panose="020B0604030504040204" pitchFamily="34" charset="0"/>
                    <a:cs typeface="Arial" panose="020B0604020202020204" pitchFamily="34" charset="0"/>
                  </a:rPr>
                  <a:t> EUSDR ANNUAL FORUM</a:t>
                </a:r>
              </a:p>
            </p:txBody>
          </p:sp>
          <p:cxnSp>
            <p:nvCxnSpPr>
              <p:cNvPr id="45" name="Straight Connector 108">
                <a:extLst>
                  <a:ext uri="{FF2B5EF4-FFF2-40B4-BE49-F238E27FC236}">
                    <a16:creationId xmlns:a16="http://schemas.microsoft.com/office/drawing/2014/main" id="{1E5A6D2D-2BE5-4AA9-BBB8-83D0A7037769}"/>
                  </a:ext>
                </a:extLst>
              </p:cNvPr>
              <p:cNvCxnSpPr/>
              <p:nvPr/>
            </p:nvCxnSpPr>
            <p:spPr>
              <a:xfrm flipV="1">
                <a:off x="792809" y="2603258"/>
                <a:ext cx="3185864" cy="16918"/>
              </a:xfrm>
              <a:prstGeom prst="line">
                <a:avLst/>
              </a:prstGeom>
              <a:ln w="38100">
                <a:solidFill>
                  <a:srgbClr val="0E4194"/>
                </a:solidFill>
              </a:ln>
            </p:spPr>
            <p:style>
              <a:lnRef idx="1">
                <a:schemeClr val="accent1"/>
              </a:lnRef>
              <a:fillRef idx="0">
                <a:schemeClr val="accent1"/>
              </a:fillRef>
              <a:effectRef idx="0">
                <a:schemeClr val="accent1"/>
              </a:effectRef>
              <a:fontRef idx="minor">
                <a:schemeClr val="tx1"/>
              </a:fontRef>
            </p:style>
          </p:cxnSp>
          <p:sp>
            <p:nvSpPr>
              <p:cNvPr id="46" name="Rectangle 109">
                <a:extLst>
                  <a:ext uri="{FF2B5EF4-FFF2-40B4-BE49-F238E27FC236}">
                    <a16:creationId xmlns:a16="http://schemas.microsoft.com/office/drawing/2014/main" id="{D6D93751-634F-4DF0-AF51-27D8BB1F573B}"/>
                  </a:ext>
                </a:extLst>
              </p:cNvPr>
              <p:cNvSpPr/>
              <p:nvPr/>
            </p:nvSpPr>
            <p:spPr>
              <a:xfrm>
                <a:off x="785837" y="2849609"/>
                <a:ext cx="4932037" cy="278237"/>
              </a:xfrm>
              <a:prstGeom prst="rect">
                <a:avLst/>
              </a:prstGeom>
            </p:spPr>
            <p:txBody>
              <a:bodyPr wrap="square">
                <a:spAutoFit/>
              </a:bodyPr>
              <a:lstStyle/>
              <a:p>
                <a:endParaRPr lang="en-GB" sz="1100" noProof="1">
                  <a:latin typeface="Arial" panose="020B0604020202020204" pitchFamily="34" charset="0"/>
                  <a:ea typeface="Verdana" panose="020B0604030504040204" pitchFamily="34" charset="0"/>
                  <a:cs typeface="Arial" panose="020B0604020202020204" pitchFamily="34" charset="0"/>
                </a:endParaRPr>
              </a:p>
            </p:txBody>
          </p:sp>
        </p:grpSp>
        <p:grpSp>
          <p:nvGrpSpPr>
            <p:cNvPr id="47" name="Group 110">
              <a:extLst>
                <a:ext uri="{FF2B5EF4-FFF2-40B4-BE49-F238E27FC236}">
                  <a16:creationId xmlns:a16="http://schemas.microsoft.com/office/drawing/2014/main" id="{BB0E6C80-8196-4B19-A1F7-82D896928EF0}"/>
                </a:ext>
              </a:extLst>
            </p:cNvPr>
            <p:cNvGrpSpPr/>
            <p:nvPr/>
          </p:nvGrpSpPr>
          <p:grpSpPr>
            <a:xfrm>
              <a:off x="4718362" y="2836440"/>
              <a:ext cx="5302780" cy="2991465"/>
              <a:chOff x="319016" y="-2708179"/>
              <a:chExt cx="2776344" cy="5318127"/>
            </a:xfrm>
          </p:grpSpPr>
          <p:sp>
            <p:nvSpPr>
              <p:cNvPr id="48" name="TextBox 111">
                <a:extLst>
                  <a:ext uri="{FF2B5EF4-FFF2-40B4-BE49-F238E27FC236}">
                    <a16:creationId xmlns:a16="http://schemas.microsoft.com/office/drawing/2014/main" id="{155ACE5E-906A-4E65-9D6B-5AA0B7534AE5}"/>
                  </a:ext>
                </a:extLst>
              </p:cNvPr>
              <p:cNvSpPr txBox="1"/>
              <p:nvPr/>
            </p:nvSpPr>
            <p:spPr>
              <a:xfrm>
                <a:off x="319016" y="-2708179"/>
                <a:ext cx="1637405" cy="547156"/>
              </a:xfrm>
              <a:prstGeom prst="rect">
                <a:avLst/>
              </a:prstGeom>
              <a:noFill/>
              <a:ln>
                <a:noFill/>
              </a:ln>
            </p:spPr>
            <p:txBody>
              <a:bodyPr wrap="square" rtlCol="0">
                <a:spAutoFit/>
              </a:bodyPr>
              <a:lstStyle/>
              <a:p>
                <a:r>
                  <a:rPr lang="en-US" sz="1400" b="1" noProof="1">
                    <a:latin typeface="Arial" panose="020B0604020202020204" pitchFamily="34" charset="0"/>
                    <a:ea typeface="Verdana" panose="020B0604030504040204" pitchFamily="34" charset="0"/>
                    <a:cs typeface="Arial" panose="020B0604020202020204" pitchFamily="34" charset="0"/>
                  </a:rPr>
                  <a:t>Danube Youth Camp</a:t>
                </a:r>
              </a:p>
            </p:txBody>
          </p:sp>
          <p:cxnSp>
            <p:nvCxnSpPr>
              <p:cNvPr id="49" name="Straight Connector 112">
                <a:extLst>
                  <a:ext uri="{FF2B5EF4-FFF2-40B4-BE49-F238E27FC236}">
                    <a16:creationId xmlns:a16="http://schemas.microsoft.com/office/drawing/2014/main" id="{24B235D9-8525-45C1-9FC3-F6A53280F39B}"/>
                  </a:ext>
                </a:extLst>
              </p:cNvPr>
              <p:cNvCxnSpPr>
                <a:cxnSpLocks/>
              </p:cNvCxnSpPr>
              <p:nvPr/>
            </p:nvCxnSpPr>
            <p:spPr>
              <a:xfrm flipV="1">
                <a:off x="1244991" y="1959913"/>
                <a:ext cx="1092059" cy="40999"/>
              </a:xfrm>
              <a:prstGeom prst="line">
                <a:avLst/>
              </a:prstGeom>
              <a:ln w="38100">
                <a:solidFill>
                  <a:srgbClr val="0E4194"/>
                </a:solidFill>
              </a:ln>
            </p:spPr>
            <p:style>
              <a:lnRef idx="1">
                <a:schemeClr val="accent1"/>
              </a:lnRef>
              <a:fillRef idx="0">
                <a:schemeClr val="accent1"/>
              </a:fillRef>
              <a:effectRef idx="0">
                <a:schemeClr val="accent1"/>
              </a:effectRef>
              <a:fontRef idx="minor">
                <a:schemeClr val="tx1"/>
              </a:fontRef>
            </p:style>
          </p:cxnSp>
          <p:sp>
            <p:nvSpPr>
              <p:cNvPr id="50" name="Rectangle 113">
                <a:extLst>
                  <a:ext uri="{FF2B5EF4-FFF2-40B4-BE49-F238E27FC236}">
                    <a16:creationId xmlns:a16="http://schemas.microsoft.com/office/drawing/2014/main" id="{6E1EEC0F-15A8-47F2-BBD6-B216E9C86604}"/>
                  </a:ext>
                </a:extLst>
              </p:cNvPr>
              <p:cNvSpPr/>
              <p:nvPr/>
            </p:nvSpPr>
            <p:spPr>
              <a:xfrm>
                <a:off x="1310752" y="2144866"/>
                <a:ext cx="1784608" cy="465082"/>
              </a:xfrm>
              <a:prstGeom prst="rect">
                <a:avLst/>
              </a:prstGeom>
              <a:ln>
                <a:noFill/>
              </a:ln>
            </p:spPr>
            <p:txBody>
              <a:bodyPr wrap="square">
                <a:spAutoFit/>
              </a:bodyPr>
              <a:lstStyle/>
              <a:p>
                <a:pPr indent="-285750"/>
                <a:endParaRPr lang="en-GB" sz="1100" dirty="0">
                  <a:latin typeface="Arial" panose="020B0604020202020204" pitchFamily="34" charset="0"/>
                  <a:cs typeface="Arial" panose="020B0604020202020204" pitchFamily="34" charset="0"/>
                </a:endParaRPr>
              </a:p>
            </p:txBody>
          </p:sp>
        </p:grpSp>
        <p:sp>
          <p:nvSpPr>
            <p:cNvPr id="52" name="TextBox 89">
              <a:extLst>
                <a:ext uri="{FF2B5EF4-FFF2-40B4-BE49-F238E27FC236}">
                  <a16:creationId xmlns:a16="http://schemas.microsoft.com/office/drawing/2014/main" id="{A46D97F3-C93F-415F-A5BF-18285F9103D4}"/>
                </a:ext>
              </a:extLst>
            </p:cNvPr>
            <p:cNvSpPr txBox="1"/>
            <p:nvPr/>
          </p:nvSpPr>
          <p:spPr>
            <a:xfrm>
              <a:off x="6478622" y="4697906"/>
              <a:ext cx="582211" cy="307777"/>
            </a:xfrm>
            <a:prstGeom prst="rect">
              <a:avLst/>
            </a:prstGeom>
            <a:noFill/>
          </p:spPr>
          <p:txBody>
            <a:bodyPr wrap="none" rtlCol="0">
              <a:spAutoFit/>
            </a:bodyPr>
            <a:lstStyle/>
            <a:p>
              <a:pPr algn="ctr"/>
              <a:r>
                <a:rPr lang="en-US" sz="1400" b="1" dirty="0">
                  <a:latin typeface="Arial" panose="020B0604020202020204" pitchFamily="34" charset="0"/>
                  <a:ea typeface="Verdana" panose="020B0604030504040204" pitchFamily="34" charset="0"/>
                  <a:cs typeface="Arial" panose="020B0604020202020204" pitchFamily="34" charset="0"/>
                </a:rPr>
                <a:t>2023</a:t>
              </a:r>
            </a:p>
          </p:txBody>
        </p:sp>
        <p:sp>
          <p:nvSpPr>
            <p:cNvPr id="53" name="TextBox 89">
              <a:extLst>
                <a:ext uri="{FF2B5EF4-FFF2-40B4-BE49-F238E27FC236}">
                  <a16:creationId xmlns:a16="http://schemas.microsoft.com/office/drawing/2014/main" id="{720C4D1E-80BC-4E8A-9913-08532EC66D4F}"/>
                </a:ext>
              </a:extLst>
            </p:cNvPr>
            <p:cNvSpPr txBox="1"/>
            <p:nvPr/>
          </p:nvSpPr>
          <p:spPr>
            <a:xfrm>
              <a:off x="4740039" y="2561030"/>
              <a:ext cx="880370" cy="307777"/>
            </a:xfrm>
            <a:prstGeom prst="rect">
              <a:avLst/>
            </a:prstGeom>
            <a:noFill/>
          </p:spPr>
          <p:txBody>
            <a:bodyPr wrap="none" rtlCol="0">
              <a:spAutoFit/>
            </a:bodyPr>
            <a:lstStyle/>
            <a:p>
              <a:pPr algn="ctr"/>
              <a:r>
                <a:rPr lang="en-US" sz="1400" b="1" dirty="0">
                  <a:latin typeface="Arial" panose="020B0604020202020204" pitchFamily="34" charset="0"/>
                  <a:ea typeface="Verdana" panose="020B0604030504040204" pitchFamily="34" charset="0"/>
                  <a:cs typeface="Arial" panose="020B0604020202020204" pitchFamily="34" charset="0"/>
                </a:rPr>
                <a:t>12/2022 </a:t>
              </a:r>
            </a:p>
          </p:txBody>
        </p:sp>
        <p:cxnSp>
          <p:nvCxnSpPr>
            <p:cNvPr id="54" name="Straight Connector 104">
              <a:extLst>
                <a:ext uri="{FF2B5EF4-FFF2-40B4-BE49-F238E27FC236}">
                  <a16:creationId xmlns:a16="http://schemas.microsoft.com/office/drawing/2014/main" id="{769081E6-59FD-4517-AAB4-ED0839E43932}"/>
                </a:ext>
              </a:extLst>
            </p:cNvPr>
            <p:cNvCxnSpPr/>
            <p:nvPr/>
          </p:nvCxnSpPr>
          <p:spPr>
            <a:xfrm>
              <a:off x="2897182" y="5422392"/>
              <a:ext cx="2448001" cy="0"/>
            </a:xfrm>
            <a:prstGeom prst="line">
              <a:avLst/>
            </a:prstGeom>
            <a:ln w="38100">
              <a:solidFill>
                <a:srgbClr val="0E4194"/>
              </a:solidFill>
            </a:ln>
          </p:spPr>
          <p:style>
            <a:lnRef idx="1">
              <a:schemeClr val="accent1"/>
            </a:lnRef>
            <a:fillRef idx="0">
              <a:schemeClr val="accent1"/>
            </a:fillRef>
            <a:effectRef idx="0">
              <a:schemeClr val="accent1"/>
            </a:effectRef>
            <a:fontRef idx="minor">
              <a:schemeClr val="tx1"/>
            </a:fontRef>
          </p:style>
        </p:cxnSp>
        <p:pic>
          <p:nvPicPr>
            <p:cNvPr id="56" name="Grafik 57">
              <a:extLst>
                <a:ext uri="{FF2B5EF4-FFF2-40B4-BE49-F238E27FC236}">
                  <a16:creationId xmlns:a16="http://schemas.microsoft.com/office/drawing/2014/main" id="{D8DDA5F3-7A26-4B06-BD09-377F9D7D35BA}"/>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03859" y="4161464"/>
              <a:ext cx="340909" cy="340909"/>
            </a:xfrm>
            <a:prstGeom prst="rect">
              <a:avLst/>
            </a:prstGeom>
          </p:spPr>
        </p:pic>
        <p:grpSp>
          <p:nvGrpSpPr>
            <p:cNvPr id="78" name="Group 77">
              <a:extLst>
                <a:ext uri="{FF2B5EF4-FFF2-40B4-BE49-F238E27FC236}">
                  <a16:creationId xmlns:a16="http://schemas.microsoft.com/office/drawing/2014/main" id="{61FC346D-4A1B-4DAE-9057-CF6F552624C9}"/>
                </a:ext>
              </a:extLst>
            </p:cNvPr>
            <p:cNvGrpSpPr/>
            <p:nvPr/>
          </p:nvGrpSpPr>
          <p:grpSpPr>
            <a:xfrm>
              <a:off x="2535292" y="3971699"/>
              <a:ext cx="4138270" cy="1488571"/>
              <a:chOff x="2672559" y="4032034"/>
              <a:chExt cx="4138270" cy="1400336"/>
            </a:xfrm>
          </p:grpSpPr>
          <p:grpSp>
            <p:nvGrpSpPr>
              <p:cNvPr id="8" name="Group 16">
                <a:extLst>
                  <a:ext uri="{FF2B5EF4-FFF2-40B4-BE49-F238E27FC236}">
                    <a16:creationId xmlns:a16="http://schemas.microsoft.com/office/drawing/2014/main" id="{A7E779CE-C217-42AF-8ECC-977BFB927F99}"/>
                  </a:ext>
                </a:extLst>
              </p:cNvPr>
              <p:cNvGrpSpPr/>
              <p:nvPr/>
            </p:nvGrpSpPr>
            <p:grpSpPr>
              <a:xfrm>
                <a:off x="5167128" y="4032034"/>
                <a:ext cx="1643701" cy="1400336"/>
                <a:chOff x="5618092" y="3087927"/>
                <a:chExt cx="2922135" cy="2489485"/>
              </a:xfrm>
            </p:grpSpPr>
            <p:sp>
              <p:nvSpPr>
                <p:cNvPr id="9" name="Arc 40">
                  <a:extLst>
                    <a:ext uri="{FF2B5EF4-FFF2-40B4-BE49-F238E27FC236}">
                      <a16:creationId xmlns:a16="http://schemas.microsoft.com/office/drawing/2014/main" id="{C7BA95CB-6C0E-4B8D-9B80-E22069C32824}"/>
                    </a:ext>
                  </a:extLst>
                </p:cNvPr>
                <p:cNvSpPr/>
                <p:nvPr/>
              </p:nvSpPr>
              <p:spPr>
                <a:xfrm rot="10800000">
                  <a:off x="7364159" y="3087927"/>
                  <a:ext cx="1176068" cy="1176068"/>
                </a:xfrm>
                <a:prstGeom prst="arc">
                  <a:avLst>
                    <a:gd name="adj1" fmla="val 10895"/>
                    <a:gd name="adj2" fmla="val 15969831"/>
                  </a:avLst>
                </a:prstGeom>
                <a:ln w="38100">
                  <a:solidFill>
                    <a:srgbClr val="0E419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3">
                    <a:latin typeface="Arial" panose="020B0604020202020204" pitchFamily="34" charset="0"/>
                    <a:cs typeface="Arial" panose="020B0604020202020204" pitchFamily="34" charset="0"/>
                  </a:endParaRPr>
                </a:p>
              </p:txBody>
            </p:sp>
            <p:cxnSp>
              <p:nvCxnSpPr>
                <p:cNvPr id="10" name="Straight Connector 41">
                  <a:extLst>
                    <a:ext uri="{FF2B5EF4-FFF2-40B4-BE49-F238E27FC236}">
                      <a16:creationId xmlns:a16="http://schemas.microsoft.com/office/drawing/2014/main" id="{9E3F3887-7973-4D5F-BB51-31DD1779AFC7}"/>
                    </a:ext>
                  </a:extLst>
                </p:cNvPr>
                <p:cNvCxnSpPr>
                  <a:cxnSpLocks/>
                </p:cNvCxnSpPr>
                <p:nvPr/>
              </p:nvCxnSpPr>
              <p:spPr>
                <a:xfrm>
                  <a:off x="5618092" y="3656199"/>
                  <a:ext cx="1728000" cy="0"/>
                </a:xfrm>
                <a:prstGeom prst="line">
                  <a:avLst/>
                </a:prstGeom>
                <a:ln w="38100">
                  <a:solidFill>
                    <a:srgbClr val="0E4194"/>
                  </a:solidFill>
                </a:ln>
              </p:spPr>
              <p:style>
                <a:lnRef idx="1">
                  <a:schemeClr val="accent1"/>
                </a:lnRef>
                <a:fillRef idx="0">
                  <a:schemeClr val="accent1"/>
                </a:fillRef>
                <a:effectRef idx="0">
                  <a:schemeClr val="accent1"/>
                </a:effectRef>
                <a:fontRef idx="minor">
                  <a:schemeClr val="tx1"/>
                </a:fontRef>
              </p:style>
            </p:cxnSp>
            <p:cxnSp>
              <p:nvCxnSpPr>
                <p:cNvPr id="11" name="Straight Connector 72">
                  <a:extLst>
                    <a:ext uri="{FF2B5EF4-FFF2-40B4-BE49-F238E27FC236}">
                      <a16:creationId xmlns:a16="http://schemas.microsoft.com/office/drawing/2014/main" id="{6DE3B6B0-D7CC-4BEB-8CC6-151866409F7B}"/>
                    </a:ext>
                  </a:extLst>
                </p:cNvPr>
                <p:cNvCxnSpPr>
                  <a:cxnSpLocks/>
                </p:cNvCxnSpPr>
                <p:nvPr/>
              </p:nvCxnSpPr>
              <p:spPr>
                <a:xfrm rot="10800000" flipV="1">
                  <a:off x="7998512" y="4243473"/>
                  <a:ext cx="0" cy="1333939"/>
                </a:xfrm>
                <a:prstGeom prst="line">
                  <a:avLst/>
                </a:prstGeom>
                <a:ln w="38100">
                  <a:solidFill>
                    <a:srgbClr val="0E4194"/>
                  </a:solidFill>
                  <a:tailEnd type="oval"/>
                </a:ln>
              </p:spPr>
              <p:style>
                <a:lnRef idx="1">
                  <a:schemeClr val="accent1"/>
                </a:lnRef>
                <a:fillRef idx="0">
                  <a:schemeClr val="accent1"/>
                </a:fillRef>
                <a:effectRef idx="0">
                  <a:schemeClr val="accent1"/>
                </a:effectRef>
                <a:fontRef idx="minor">
                  <a:schemeClr val="tx1"/>
                </a:fontRef>
              </p:style>
            </p:cxnSp>
            <p:sp>
              <p:nvSpPr>
                <p:cNvPr id="12" name="Oval 39">
                  <a:extLst>
                    <a:ext uri="{FF2B5EF4-FFF2-40B4-BE49-F238E27FC236}">
                      <a16:creationId xmlns:a16="http://schemas.microsoft.com/office/drawing/2014/main" id="{41CBFCD0-E55D-49B0-9D3F-1D15C5F733CB}"/>
                    </a:ext>
                  </a:extLst>
                </p:cNvPr>
                <p:cNvSpPr/>
                <p:nvPr/>
              </p:nvSpPr>
              <p:spPr>
                <a:xfrm>
                  <a:off x="7511882" y="3199525"/>
                  <a:ext cx="880620" cy="880622"/>
                </a:xfrm>
                <a:prstGeom prst="ellipse">
                  <a:avLst/>
                </a:prstGeom>
                <a:solidFill>
                  <a:srgbClr val="0E4194"/>
                </a:solidFill>
                <a:ln>
                  <a:solidFill>
                    <a:srgbClr val="0E4194"/>
                  </a:solidFill>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575"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pic>
            <p:nvPicPr>
              <p:cNvPr id="57" name="Grafik 58">
                <a:extLst>
                  <a:ext uri="{FF2B5EF4-FFF2-40B4-BE49-F238E27FC236}">
                    <a16:creationId xmlns:a16="http://schemas.microsoft.com/office/drawing/2014/main" id="{7548CAB5-927D-4D6E-B5D7-46B45A493A9D}"/>
                  </a:ext>
                </a:extLst>
              </p:cNvPr>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672559" y="4147362"/>
                <a:ext cx="447078" cy="447078"/>
              </a:xfrm>
              <a:prstGeom prst="rect">
                <a:avLst/>
              </a:prstGeom>
            </p:spPr>
          </p:pic>
        </p:grpSp>
        <p:pic>
          <p:nvPicPr>
            <p:cNvPr id="58" name="Grafik 59">
              <a:extLst>
                <a:ext uri="{FF2B5EF4-FFF2-40B4-BE49-F238E27FC236}">
                  <a16:creationId xmlns:a16="http://schemas.microsoft.com/office/drawing/2014/main" id="{C519C785-3181-47E4-8E8C-B3ED9E7C37E8}"/>
                </a:ext>
              </a:extLst>
            </p:cNvPr>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509766" y="4112053"/>
              <a:ext cx="351000" cy="351000"/>
            </a:xfrm>
            <a:prstGeom prst="rect">
              <a:avLst/>
            </a:prstGeom>
            <a:ln>
              <a:noFill/>
            </a:ln>
          </p:spPr>
        </p:pic>
        <p:pic>
          <p:nvPicPr>
            <p:cNvPr id="59" name="Grafik 60">
              <a:extLst>
                <a:ext uri="{FF2B5EF4-FFF2-40B4-BE49-F238E27FC236}">
                  <a16:creationId xmlns:a16="http://schemas.microsoft.com/office/drawing/2014/main" id="{E2CB6471-4942-48CF-8A96-2663714FA275}"/>
                </a:ext>
              </a:extLst>
            </p:cNvPr>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167292" y="4127441"/>
              <a:ext cx="351000" cy="351000"/>
            </a:xfrm>
            <a:prstGeom prst="rect">
              <a:avLst/>
            </a:prstGeom>
            <a:ln>
              <a:noFill/>
            </a:ln>
          </p:spPr>
        </p:pic>
        <p:pic>
          <p:nvPicPr>
            <p:cNvPr id="73" name="Graphic 72" descr="Venn diagram">
              <a:extLst>
                <a:ext uri="{FF2B5EF4-FFF2-40B4-BE49-F238E27FC236}">
                  <a16:creationId xmlns:a16="http://schemas.microsoft.com/office/drawing/2014/main" id="{C3B36A5B-5432-4B40-8600-A2817F5AEBAC}"/>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7943468" y="3973581"/>
              <a:ext cx="477160" cy="451578"/>
            </a:xfrm>
            <a:prstGeom prst="rect">
              <a:avLst/>
            </a:prstGeom>
          </p:spPr>
        </p:pic>
        <p:sp>
          <p:nvSpPr>
            <p:cNvPr id="74" name="TextBox 92">
              <a:extLst>
                <a:ext uri="{FF2B5EF4-FFF2-40B4-BE49-F238E27FC236}">
                  <a16:creationId xmlns:a16="http://schemas.microsoft.com/office/drawing/2014/main" id="{4DA64407-15DF-4E13-A124-11E97C5DB292}"/>
                </a:ext>
              </a:extLst>
            </p:cNvPr>
            <p:cNvSpPr txBox="1"/>
            <p:nvPr/>
          </p:nvSpPr>
          <p:spPr>
            <a:xfrm>
              <a:off x="8321358" y="2398795"/>
              <a:ext cx="855591" cy="300012"/>
            </a:xfrm>
            <a:prstGeom prst="rect">
              <a:avLst/>
            </a:prstGeom>
            <a:noFill/>
          </p:spPr>
          <p:txBody>
            <a:bodyPr wrap="none" rtlCol="0">
              <a:spAutoFit/>
            </a:bodyPr>
            <a:lstStyle/>
            <a:p>
              <a:pPr algn="ctr"/>
              <a:r>
                <a:rPr lang="en-US" sz="1400" b="1" dirty="0">
                  <a:latin typeface="Arial" panose="020B0604020202020204" pitchFamily="34" charset="0"/>
                  <a:ea typeface="Verdana" panose="020B0604030504040204" pitchFamily="34" charset="0"/>
                  <a:cs typeface="Arial" panose="020B0604020202020204" pitchFamily="34" charset="0"/>
                </a:rPr>
                <a:t>03/2023</a:t>
              </a:r>
            </a:p>
          </p:txBody>
        </p:sp>
        <p:sp>
          <p:nvSpPr>
            <p:cNvPr id="75" name="TextBox 99">
              <a:extLst>
                <a:ext uri="{FF2B5EF4-FFF2-40B4-BE49-F238E27FC236}">
                  <a16:creationId xmlns:a16="http://schemas.microsoft.com/office/drawing/2014/main" id="{9249F887-5CB7-4004-9E4B-5F64EA05CDAA}"/>
                </a:ext>
              </a:extLst>
            </p:cNvPr>
            <p:cNvSpPr txBox="1"/>
            <p:nvPr/>
          </p:nvSpPr>
          <p:spPr>
            <a:xfrm>
              <a:off x="8334520" y="2779288"/>
              <a:ext cx="1840980" cy="285011"/>
            </a:xfrm>
            <a:prstGeom prst="rect">
              <a:avLst/>
            </a:prstGeom>
            <a:noFill/>
            <a:ln>
              <a:noFill/>
            </a:ln>
          </p:spPr>
          <p:txBody>
            <a:bodyPr wrap="square" rtlCol="0">
              <a:spAutoFit/>
            </a:bodyPr>
            <a:lstStyle/>
            <a:p>
              <a:r>
                <a:rPr lang="en-US" sz="1300" b="1" noProof="1">
                  <a:latin typeface="Arial" panose="020B0604020202020204" pitchFamily="34" charset="0"/>
                  <a:ea typeface="Verdana" panose="020B0604030504040204" pitchFamily="34" charset="0"/>
                  <a:cs typeface="Arial" panose="020B0604020202020204" pitchFamily="34" charset="0"/>
                </a:rPr>
                <a:t>MATCHMAKING</a:t>
              </a:r>
            </a:p>
          </p:txBody>
        </p:sp>
      </p:grpSp>
    </p:spTree>
    <p:extLst>
      <p:ext uri="{BB962C8B-B14F-4D97-AF65-F5344CB8AC3E}">
        <p14:creationId xmlns:p14="http://schemas.microsoft.com/office/powerpoint/2010/main" val="2762739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Involvement of DYC members in PAs</a:t>
            </a:r>
          </a:p>
        </p:txBody>
      </p:sp>
      <p:sp>
        <p:nvSpPr>
          <p:cNvPr id="3" name="Inhaltsplatzhalter 2">
            <a:extLst>
              <a:ext uri="{FF2B5EF4-FFF2-40B4-BE49-F238E27FC236}">
                <a16:creationId xmlns:a16="http://schemas.microsoft.com/office/drawing/2014/main" id="{FA5EC8DD-A6B6-4AD7-8D4B-85E16115C1EA}"/>
              </a:ext>
            </a:extLst>
          </p:cNvPr>
          <p:cNvSpPr>
            <a:spLocks noGrp="1"/>
          </p:cNvSpPr>
          <p:nvPr>
            <p:ph idx="1"/>
          </p:nvPr>
        </p:nvSpPr>
        <p:spPr/>
        <p:txBody>
          <a:bodyPr/>
          <a:lstStyle/>
          <a:p>
            <a:r>
              <a:rPr lang="de-DE" b="0" dirty="0"/>
              <a:t>The DYC </a:t>
            </a:r>
            <a:r>
              <a:rPr lang="de-DE" b="0" dirty="0" err="1"/>
              <a:t>members</a:t>
            </a:r>
            <a:r>
              <a:rPr lang="de-DE" b="0" dirty="0"/>
              <a:t> </a:t>
            </a:r>
            <a:r>
              <a:rPr lang="de-DE" b="0" dirty="0" err="1"/>
              <a:t>have</a:t>
            </a:r>
            <a:r>
              <a:rPr lang="de-DE" b="0" dirty="0"/>
              <a:t> </a:t>
            </a:r>
            <a:r>
              <a:rPr lang="de-DE" b="0" dirty="0" err="1"/>
              <a:t>begun</a:t>
            </a:r>
            <a:r>
              <a:rPr lang="de-DE" b="0" dirty="0"/>
              <a:t> </a:t>
            </a:r>
            <a:r>
              <a:rPr lang="de-DE" b="0" dirty="0" err="1"/>
              <a:t>their</a:t>
            </a:r>
            <a:r>
              <a:rPr lang="de-DE" b="0" dirty="0"/>
              <a:t> </a:t>
            </a:r>
            <a:r>
              <a:rPr lang="de-DE" b="0" dirty="0" err="1"/>
              <a:t>involvement</a:t>
            </a:r>
            <a:r>
              <a:rPr lang="de-DE" b="0" dirty="0"/>
              <a:t> on </a:t>
            </a:r>
            <a:r>
              <a:rPr lang="de-DE" b="0" dirty="0" err="1"/>
              <a:t>thematic</a:t>
            </a:r>
            <a:r>
              <a:rPr lang="de-DE" b="0" dirty="0"/>
              <a:t> (PA) </a:t>
            </a:r>
            <a:r>
              <a:rPr lang="de-DE" b="0" dirty="0" err="1"/>
              <a:t>level</a:t>
            </a:r>
            <a:r>
              <a:rPr lang="de-DE" b="0" dirty="0"/>
              <a:t>, </a:t>
            </a:r>
            <a:r>
              <a:rPr lang="de-DE" b="0" dirty="0" err="1"/>
              <a:t>based</a:t>
            </a:r>
            <a:r>
              <a:rPr lang="de-DE" b="0" dirty="0"/>
              <a:t> on </a:t>
            </a:r>
            <a:r>
              <a:rPr lang="de-DE" b="0" dirty="0" err="1"/>
              <a:t>their</a:t>
            </a:r>
            <a:r>
              <a:rPr lang="de-DE" b="0" dirty="0"/>
              <a:t> </a:t>
            </a:r>
            <a:r>
              <a:rPr lang="de-DE" b="0" dirty="0" err="1"/>
              <a:t>expressions</a:t>
            </a:r>
            <a:r>
              <a:rPr lang="de-DE" b="0" dirty="0"/>
              <a:t> </a:t>
            </a:r>
            <a:r>
              <a:rPr lang="de-DE" b="0" dirty="0" err="1"/>
              <a:t>of</a:t>
            </a:r>
            <a:r>
              <a:rPr lang="de-DE" b="0" dirty="0"/>
              <a:t> </a:t>
            </a:r>
            <a:r>
              <a:rPr lang="de-DE" b="0" dirty="0" err="1"/>
              <a:t>interest</a:t>
            </a:r>
            <a:r>
              <a:rPr lang="de-DE" b="0" dirty="0"/>
              <a:t>.</a:t>
            </a:r>
          </a:p>
          <a:p>
            <a:r>
              <a:rPr lang="de-DE" b="0" dirty="0"/>
              <a:t>End </a:t>
            </a:r>
            <a:r>
              <a:rPr lang="de-DE" b="0" dirty="0" err="1"/>
              <a:t>of</a:t>
            </a:r>
            <a:r>
              <a:rPr lang="de-DE" b="0" dirty="0"/>
              <a:t> </a:t>
            </a:r>
            <a:r>
              <a:rPr lang="de-DE" b="0" dirty="0" err="1"/>
              <a:t>the</a:t>
            </a:r>
            <a:r>
              <a:rPr lang="de-DE" b="0" dirty="0"/>
              <a:t> Pilot Action in </a:t>
            </a:r>
            <a:r>
              <a:rPr lang="de-DE" b="0" dirty="0" err="1"/>
              <a:t>Oct</a:t>
            </a:r>
            <a:r>
              <a:rPr lang="de-DE" b="0" dirty="0"/>
              <a:t>. 2023: </a:t>
            </a:r>
            <a:r>
              <a:rPr lang="de-DE" b="0" dirty="0" err="1"/>
              <a:t>concrete</a:t>
            </a:r>
            <a:r>
              <a:rPr lang="de-DE" b="0" dirty="0"/>
              <a:t> </a:t>
            </a:r>
            <a:r>
              <a:rPr lang="de-DE" b="0" dirty="0" err="1"/>
              <a:t>steps</a:t>
            </a:r>
            <a:r>
              <a:rPr lang="de-DE" b="0" dirty="0"/>
              <a:t> </a:t>
            </a:r>
            <a:r>
              <a:rPr lang="de-DE" b="0" dirty="0" err="1"/>
              <a:t>shall</a:t>
            </a:r>
            <a:r>
              <a:rPr lang="de-DE" b="0" dirty="0"/>
              <a:t> </a:t>
            </a:r>
            <a:r>
              <a:rPr lang="de-DE" b="0" dirty="0" err="1"/>
              <a:t>be</a:t>
            </a:r>
            <a:r>
              <a:rPr lang="de-DE" b="0" dirty="0"/>
              <a:t> </a:t>
            </a:r>
            <a:r>
              <a:rPr lang="de-DE" b="0" dirty="0" err="1"/>
              <a:t>taken</a:t>
            </a:r>
            <a:r>
              <a:rPr lang="de-DE" b="0" dirty="0"/>
              <a:t> in </a:t>
            </a:r>
            <a:r>
              <a:rPr lang="de-DE" b="0" dirty="0" err="1"/>
              <a:t>the</a:t>
            </a:r>
            <a:r>
              <a:rPr lang="de-DE" b="0" dirty="0"/>
              <a:t> </a:t>
            </a:r>
            <a:r>
              <a:rPr lang="de-DE" b="0" dirty="0" err="1"/>
              <a:t>next</a:t>
            </a:r>
            <a:r>
              <a:rPr lang="de-DE" b="0" dirty="0"/>
              <a:t> </a:t>
            </a:r>
            <a:r>
              <a:rPr lang="de-DE" b="0" dirty="0" err="1"/>
              <a:t>months</a:t>
            </a:r>
            <a:endParaRPr lang="de-DE" b="0" dirty="0"/>
          </a:p>
          <a:p>
            <a:pPr marL="0" indent="0" algn="ctr">
              <a:buNone/>
            </a:pPr>
            <a:r>
              <a:rPr lang="de-DE" dirty="0" err="1"/>
              <a:t>Mutually</a:t>
            </a:r>
            <a:r>
              <a:rPr lang="de-DE" dirty="0"/>
              <a:t> </a:t>
            </a:r>
            <a:r>
              <a:rPr lang="de-DE" dirty="0" err="1"/>
              <a:t>beneficial</a:t>
            </a:r>
            <a:r>
              <a:rPr lang="de-DE" dirty="0"/>
              <a:t> </a:t>
            </a:r>
            <a:r>
              <a:rPr lang="de-DE" dirty="0" err="1"/>
              <a:t>exchange</a:t>
            </a:r>
            <a:endParaRPr lang="de-DE" dirty="0"/>
          </a:p>
        </p:txBody>
      </p:sp>
      <p:sp>
        <p:nvSpPr>
          <p:cNvPr id="4" name="Textfeld 3">
            <a:extLst>
              <a:ext uri="{FF2B5EF4-FFF2-40B4-BE49-F238E27FC236}">
                <a16:creationId xmlns:a16="http://schemas.microsoft.com/office/drawing/2014/main" id="{AA069B3E-DE9A-47EC-A1CD-B315AC3D9BC3}"/>
              </a:ext>
            </a:extLst>
          </p:cNvPr>
          <p:cNvSpPr txBox="1"/>
          <p:nvPr/>
        </p:nvSpPr>
        <p:spPr>
          <a:xfrm>
            <a:off x="1595228" y="5069364"/>
            <a:ext cx="3045308" cy="1015663"/>
          </a:xfrm>
          <a:prstGeom prst="rect">
            <a:avLst/>
          </a:prstGeom>
          <a:solidFill>
            <a:srgbClr val="DCC601"/>
          </a:solidFill>
        </p:spPr>
        <p:txBody>
          <a:bodyPr wrap="square" rtlCol="0">
            <a:spAutoFit/>
          </a:bodyPr>
          <a:lstStyle/>
          <a:p>
            <a:r>
              <a:rPr lang="de-DE" sz="2000" b="1" dirty="0"/>
              <a:t>PAs</a:t>
            </a:r>
            <a:r>
              <a:rPr lang="de-DE" sz="2000" dirty="0"/>
              <a:t> </a:t>
            </a:r>
            <a:r>
              <a:rPr lang="de-DE" sz="2000" dirty="0" err="1"/>
              <a:t>shall</a:t>
            </a:r>
            <a:r>
              <a:rPr lang="de-DE" sz="2000" dirty="0"/>
              <a:t> </a:t>
            </a:r>
            <a:r>
              <a:rPr lang="de-DE" sz="2000" dirty="0" err="1"/>
              <a:t>profit</a:t>
            </a:r>
            <a:r>
              <a:rPr lang="de-DE" sz="2000" dirty="0"/>
              <a:t> </a:t>
            </a:r>
            <a:r>
              <a:rPr lang="de-DE" sz="2000" dirty="0" err="1"/>
              <a:t>from</a:t>
            </a:r>
            <a:r>
              <a:rPr lang="de-DE" sz="2000" dirty="0"/>
              <a:t> </a:t>
            </a:r>
            <a:r>
              <a:rPr lang="de-DE" sz="2000" dirty="0" err="1"/>
              <a:t>gaining</a:t>
            </a:r>
            <a:r>
              <a:rPr lang="de-DE" sz="2000" dirty="0"/>
              <a:t> </a:t>
            </a:r>
            <a:r>
              <a:rPr lang="de-DE" sz="2000" dirty="0" err="1"/>
              <a:t>new</a:t>
            </a:r>
            <a:r>
              <a:rPr lang="de-DE" sz="2000" dirty="0"/>
              <a:t>, </a:t>
            </a:r>
            <a:r>
              <a:rPr lang="de-DE" sz="2000" dirty="0" err="1"/>
              <a:t>fresh</a:t>
            </a:r>
            <a:r>
              <a:rPr lang="de-DE" sz="2000" dirty="0"/>
              <a:t> </a:t>
            </a:r>
            <a:r>
              <a:rPr lang="de-DE" sz="2000" dirty="0" err="1"/>
              <a:t>perspectives</a:t>
            </a:r>
            <a:r>
              <a:rPr lang="de-DE" sz="2000" dirty="0"/>
              <a:t> / </a:t>
            </a:r>
            <a:r>
              <a:rPr lang="de-DE" sz="2000" dirty="0" err="1"/>
              <a:t>inputs</a:t>
            </a:r>
            <a:endParaRPr lang="de-DE" sz="2000" dirty="0"/>
          </a:p>
        </p:txBody>
      </p:sp>
      <p:sp>
        <p:nvSpPr>
          <p:cNvPr id="5" name="Textfeld 4">
            <a:extLst>
              <a:ext uri="{FF2B5EF4-FFF2-40B4-BE49-F238E27FC236}">
                <a16:creationId xmlns:a16="http://schemas.microsoft.com/office/drawing/2014/main" id="{49F2A581-813D-46B4-BFB7-5C510FEFA0B9}"/>
              </a:ext>
            </a:extLst>
          </p:cNvPr>
          <p:cNvSpPr txBox="1"/>
          <p:nvPr/>
        </p:nvSpPr>
        <p:spPr>
          <a:xfrm>
            <a:off x="5774634" y="4979504"/>
            <a:ext cx="4631635" cy="1323439"/>
          </a:xfrm>
          <a:prstGeom prst="rect">
            <a:avLst/>
          </a:prstGeom>
          <a:solidFill>
            <a:srgbClr val="DCC601"/>
          </a:solidFill>
        </p:spPr>
        <p:txBody>
          <a:bodyPr wrap="square" rtlCol="0">
            <a:spAutoFit/>
          </a:bodyPr>
          <a:lstStyle/>
          <a:p>
            <a:r>
              <a:rPr lang="de-DE" sz="2000" b="1" dirty="0"/>
              <a:t>DYC </a:t>
            </a:r>
            <a:r>
              <a:rPr lang="de-DE" sz="2000" b="1" dirty="0" err="1"/>
              <a:t>members</a:t>
            </a:r>
            <a:r>
              <a:rPr lang="de-DE" sz="2000" b="1" dirty="0"/>
              <a:t> </a:t>
            </a:r>
            <a:r>
              <a:rPr lang="de-DE" sz="2000" dirty="0" err="1"/>
              <a:t>shall</a:t>
            </a:r>
            <a:r>
              <a:rPr lang="de-DE" sz="2000" dirty="0"/>
              <a:t> </a:t>
            </a:r>
            <a:r>
              <a:rPr lang="de-DE" sz="2000" dirty="0" err="1"/>
              <a:t>profit</a:t>
            </a:r>
            <a:r>
              <a:rPr lang="de-DE" sz="2000" dirty="0"/>
              <a:t> </a:t>
            </a:r>
            <a:r>
              <a:rPr lang="de-DE" sz="2000" dirty="0" err="1"/>
              <a:t>from</a:t>
            </a:r>
            <a:r>
              <a:rPr lang="de-DE" sz="2000" dirty="0"/>
              <a:t> </a:t>
            </a:r>
            <a:r>
              <a:rPr lang="de-DE" sz="2000" dirty="0" err="1"/>
              <a:t>gaining</a:t>
            </a:r>
            <a:r>
              <a:rPr lang="de-DE" sz="2000" dirty="0"/>
              <a:t> an </a:t>
            </a:r>
            <a:r>
              <a:rPr lang="de-DE" sz="2000" dirty="0" err="1"/>
              <a:t>insight</a:t>
            </a:r>
            <a:r>
              <a:rPr lang="de-DE" sz="2000" dirty="0"/>
              <a:t> </a:t>
            </a:r>
            <a:r>
              <a:rPr lang="de-DE" sz="2000" dirty="0" err="1"/>
              <a:t>into</a:t>
            </a:r>
            <a:r>
              <a:rPr lang="de-DE" sz="2000" dirty="0"/>
              <a:t> </a:t>
            </a:r>
            <a:r>
              <a:rPr lang="de-DE" sz="2000" dirty="0" err="1"/>
              <a:t>the</a:t>
            </a:r>
            <a:r>
              <a:rPr lang="de-DE" sz="2000" dirty="0"/>
              <a:t> </a:t>
            </a:r>
            <a:r>
              <a:rPr lang="de-DE" sz="2000" dirty="0" err="1"/>
              <a:t>daily</a:t>
            </a:r>
            <a:r>
              <a:rPr lang="de-DE" sz="2000" dirty="0"/>
              <a:t> </a:t>
            </a:r>
            <a:r>
              <a:rPr lang="de-DE" sz="2000" dirty="0" err="1"/>
              <a:t>work</a:t>
            </a:r>
            <a:r>
              <a:rPr lang="de-DE" sz="2000" dirty="0"/>
              <a:t> </a:t>
            </a:r>
            <a:r>
              <a:rPr lang="de-DE" sz="2000" dirty="0" err="1"/>
              <a:t>of</a:t>
            </a:r>
            <a:r>
              <a:rPr lang="de-DE" sz="2000" dirty="0"/>
              <a:t> </a:t>
            </a:r>
            <a:r>
              <a:rPr lang="de-DE" sz="2000" dirty="0" err="1"/>
              <a:t>the</a:t>
            </a:r>
            <a:r>
              <a:rPr lang="de-DE" sz="2000" dirty="0"/>
              <a:t> </a:t>
            </a:r>
            <a:r>
              <a:rPr lang="de-DE" sz="2000" dirty="0" err="1"/>
              <a:t>Strategy</a:t>
            </a:r>
            <a:r>
              <a:rPr lang="de-DE" sz="2000" dirty="0"/>
              <a:t>, </a:t>
            </a:r>
            <a:r>
              <a:rPr lang="de-DE" sz="2000" dirty="0" err="1"/>
              <a:t>making</a:t>
            </a:r>
            <a:r>
              <a:rPr lang="de-DE" sz="2000" dirty="0"/>
              <a:t> </a:t>
            </a:r>
            <a:r>
              <a:rPr lang="de-DE" sz="2000" dirty="0" err="1"/>
              <a:t>their</a:t>
            </a:r>
            <a:r>
              <a:rPr lang="de-DE" sz="2000" dirty="0"/>
              <a:t> </a:t>
            </a:r>
            <a:r>
              <a:rPr lang="de-DE" sz="2000" dirty="0" err="1"/>
              <a:t>voices</a:t>
            </a:r>
            <a:r>
              <a:rPr lang="de-DE" sz="2000" dirty="0"/>
              <a:t> </a:t>
            </a:r>
            <a:r>
              <a:rPr lang="de-DE" sz="2000" dirty="0" err="1"/>
              <a:t>heard</a:t>
            </a:r>
            <a:r>
              <a:rPr lang="de-DE" sz="2000" dirty="0"/>
              <a:t> and </a:t>
            </a:r>
            <a:r>
              <a:rPr lang="de-DE" sz="2000" dirty="0" err="1"/>
              <a:t>bringing</a:t>
            </a:r>
            <a:r>
              <a:rPr lang="de-DE" sz="2000" dirty="0"/>
              <a:t> in </a:t>
            </a:r>
            <a:r>
              <a:rPr lang="de-DE" sz="2000" dirty="0" err="1"/>
              <a:t>the</a:t>
            </a:r>
            <a:r>
              <a:rPr lang="de-DE" sz="2000" dirty="0"/>
              <a:t> </a:t>
            </a:r>
            <a:r>
              <a:rPr lang="de-DE" sz="2000" dirty="0" err="1"/>
              <a:t>perspective</a:t>
            </a:r>
            <a:r>
              <a:rPr lang="de-DE" sz="2000" dirty="0"/>
              <a:t>(s) </a:t>
            </a:r>
            <a:r>
              <a:rPr lang="de-DE" sz="2000" dirty="0" err="1"/>
              <a:t>of</a:t>
            </a:r>
            <a:r>
              <a:rPr lang="de-DE" sz="2000" dirty="0"/>
              <a:t> </a:t>
            </a:r>
            <a:r>
              <a:rPr lang="de-DE" sz="2000" dirty="0" err="1"/>
              <a:t>the</a:t>
            </a:r>
            <a:r>
              <a:rPr lang="de-DE" sz="2000" dirty="0"/>
              <a:t> </a:t>
            </a:r>
            <a:r>
              <a:rPr lang="de-DE" sz="2000" dirty="0" err="1"/>
              <a:t>young</a:t>
            </a:r>
            <a:r>
              <a:rPr lang="de-DE" sz="2000" dirty="0"/>
              <a:t> </a:t>
            </a:r>
            <a:r>
              <a:rPr lang="de-DE" sz="2000" dirty="0" err="1"/>
              <a:t>people</a:t>
            </a:r>
            <a:endParaRPr lang="de-DE" sz="2000" dirty="0"/>
          </a:p>
        </p:txBody>
      </p:sp>
      <p:cxnSp>
        <p:nvCxnSpPr>
          <p:cNvPr id="7" name="Gerade Verbindung mit Pfeil 6">
            <a:extLst>
              <a:ext uri="{FF2B5EF4-FFF2-40B4-BE49-F238E27FC236}">
                <a16:creationId xmlns:a16="http://schemas.microsoft.com/office/drawing/2014/main" id="{B6E7BBA2-A7B8-4AE6-AA61-94CE0954F83C}"/>
              </a:ext>
            </a:extLst>
          </p:cNvPr>
          <p:cNvCxnSpPr/>
          <p:nvPr/>
        </p:nvCxnSpPr>
        <p:spPr>
          <a:xfrm flipH="1">
            <a:off x="4214191" y="4521816"/>
            <a:ext cx="426345" cy="5152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a:extLst>
              <a:ext uri="{FF2B5EF4-FFF2-40B4-BE49-F238E27FC236}">
                <a16:creationId xmlns:a16="http://schemas.microsoft.com/office/drawing/2014/main" id="{FBA94B1F-9F3F-46E5-92ED-4EA13DE83477}"/>
              </a:ext>
            </a:extLst>
          </p:cNvPr>
          <p:cNvCxnSpPr/>
          <p:nvPr/>
        </p:nvCxnSpPr>
        <p:spPr>
          <a:xfrm>
            <a:off x="7328259" y="4521816"/>
            <a:ext cx="285961" cy="3562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265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Involvement of DYC members in PAs</a:t>
            </a:r>
          </a:p>
        </p:txBody>
      </p:sp>
      <p:sp>
        <p:nvSpPr>
          <p:cNvPr id="3" name="Inhaltsplatzhalter 2">
            <a:extLst>
              <a:ext uri="{FF2B5EF4-FFF2-40B4-BE49-F238E27FC236}">
                <a16:creationId xmlns:a16="http://schemas.microsoft.com/office/drawing/2014/main" id="{FA5EC8DD-A6B6-4AD7-8D4B-85E16115C1EA}"/>
              </a:ext>
            </a:extLst>
          </p:cNvPr>
          <p:cNvSpPr>
            <a:spLocks noGrp="1"/>
          </p:cNvSpPr>
          <p:nvPr>
            <p:ph idx="1"/>
          </p:nvPr>
        </p:nvSpPr>
        <p:spPr/>
        <p:txBody>
          <a:bodyPr/>
          <a:lstStyle/>
          <a:p>
            <a:r>
              <a:rPr lang="de-DE" b="0" dirty="0"/>
              <a:t>Possible </a:t>
            </a:r>
            <a:r>
              <a:rPr lang="de-DE" b="0" dirty="0" err="1"/>
              <a:t>ways</a:t>
            </a:r>
            <a:r>
              <a:rPr lang="de-DE" b="0" dirty="0"/>
              <a:t> </a:t>
            </a:r>
            <a:r>
              <a:rPr lang="de-DE" b="0" dirty="0" err="1"/>
              <a:t>of</a:t>
            </a:r>
            <a:r>
              <a:rPr lang="de-DE" b="0" dirty="0"/>
              <a:t> </a:t>
            </a:r>
            <a:r>
              <a:rPr lang="de-DE" b="0" dirty="0" err="1"/>
              <a:t>meaningful</a:t>
            </a:r>
            <a:r>
              <a:rPr lang="de-DE" b="0" dirty="0"/>
              <a:t> </a:t>
            </a:r>
            <a:r>
              <a:rPr lang="de-DE" b="0" dirty="0" err="1"/>
              <a:t>involvement</a:t>
            </a:r>
            <a:r>
              <a:rPr lang="de-DE" b="0" dirty="0"/>
              <a:t>:</a:t>
            </a:r>
          </a:p>
          <a:p>
            <a:pPr lvl="1"/>
            <a:r>
              <a:rPr lang="de-DE" dirty="0" err="1">
                <a:solidFill>
                  <a:srgbClr val="0E4194"/>
                </a:solidFill>
                <a:sym typeface="Wingdings" panose="05000000000000000000" pitchFamily="2" charset="2"/>
              </a:rPr>
              <a:t>Letting</a:t>
            </a:r>
            <a:r>
              <a:rPr lang="de-DE" dirty="0">
                <a:solidFill>
                  <a:srgbClr val="0E4194"/>
                </a:solidFill>
                <a:sym typeface="Wingdings" panose="05000000000000000000" pitchFamily="2" charset="2"/>
              </a:rPr>
              <a:t> </a:t>
            </a:r>
            <a:r>
              <a:rPr lang="de-DE" dirty="0" err="1">
                <a:solidFill>
                  <a:srgbClr val="0E4194"/>
                </a:solidFill>
                <a:sym typeface="Wingdings" panose="05000000000000000000" pitchFamily="2" charset="2"/>
              </a:rPr>
              <a:t>the</a:t>
            </a:r>
            <a:r>
              <a:rPr lang="de-DE" dirty="0">
                <a:solidFill>
                  <a:srgbClr val="0E4194"/>
                </a:solidFill>
                <a:sym typeface="Wingdings" panose="05000000000000000000" pitchFamily="2" charset="2"/>
              </a:rPr>
              <a:t> DYC </a:t>
            </a:r>
            <a:r>
              <a:rPr lang="de-DE" dirty="0" err="1">
                <a:solidFill>
                  <a:srgbClr val="0E4194"/>
                </a:solidFill>
                <a:sym typeface="Wingdings" panose="05000000000000000000" pitchFamily="2" charset="2"/>
              </a:rPr>
              <a:t>members</a:t>
            </a:r>
            <a:r>
              <a:rPr lang="de-DE" dirty="0">
                <a:solidFill>
                  <a:srgbClr val="0E4194"/>
                </a:solidFill>
                <a:sym typeface="Wingdings" panose="05000000000000000000" pitchFamily="2" charset="2"/>
              </a:rPr>
              <a:t> </a:t>
            </a:r>
            <a:r>
              <a:rPr lang="de-DE" dirty="0" err="1">
                <a:solidFill>
                  <a:srgbClr val="0E4194"/>
                </a:solidFill>
                <a:sym typeface="Wingdings" panose="05000000000000000000" pitchFamily="2" charset="2"/>
              </a:rPr>
              <a:t>give</a:t>
            </a:r>
            <a:r>
              <a:rPr lang="de-DE" dirty="0">
                <a:solidFill>
                  <a:srgbClr val="0E4194"/>
                </a:solidFill>
                <a:sym typeface="Wingdings" panose="05000000000000000000" pitchFamily="2" charset="2"/>
              </a:rPr>
              <a:t> </a:t>
            </a:r>
            <a:r>
              <a:rPr lang="de-DE" dirty="0" err="1">
                <a:solidFill>
                  <a:srgbClr val="0E4194"/>
                </a:solidFill>
                <a:sym typeface="Wingdings" panose="05000000000000000000" pitchFamily="2" charset="2"/>
              </a:rPr>
              <a:t>their</a:t>
            </a:r>
            <a:r>
              <a:rPr lang="de-DE" dirty="0">
                <a:solidFill>
                  <a:srgbClr val="0E4194"/>
                </a:solidFill>
                <a:sym typeface="Wingdings" panose="05000000000000000000" pitchFamily="2" charset="2"/>
              </a:rPr>
              <a:t> </a:t>
            </a:r>
            <a:r>
              <a:rPr lang="de-DE" dirty="0" err="1">
                <a:solidFill>
                  <a:srgbClr val="0E4194"/>
                </a:solidFill>
                <a:sym typeface="Wingdings" panose="05000000000000000000" pitchFamily="2" charset="2"/>
              </a:rPr>
              <a:t>input</a:t>
            </a:r>
            <a:r>
              <a:rPr lang="de-DE" dirty="0">
                <a:solidFill>
                  <a:srgbClr val="0E4194"/>
                </a:solidFill>
                <a:sym typeface="Wingdings" panose="05000000000000000000" pitchFamily="2" charset="2"/>
              </a:rPr>
              <a:t> on </a:t>
            </a:r>
            <a:r>
              <a:rPr lang="de-DE" dirty="0" err="1">
                <a:solidFill>
                  <a:srgbClr val="0E4194"/>
                </a:solidFill>
                <a:sym typeface="Wingdings" panose="05000000000000000000" pitchFamily="2" charset="2"/>
              </a:rPr>
              <a:t>documents</a:t>
            </a:r>
            <a:r>
              <a:rPr lang="de-DE" dirty="0">
                <a:solidFill>
                  <a:srgbClr val="0E4194"/>
                </a:solidFill>
                <a:sym typeface="Wingdings" panose="05000000000000000000" pitchFamily="2" charset="2"/>
              </a:rPr>
              <a:t>, </a:t>
            </a:r>
            <a:r>
              <a:rPr lang="de-DE" dirty="0" err="1">
                <a:solidFill>
                  <a:srgbClr val="0E4194"/>
                </a:solidFill>
                <a:sym typeface="Wingdings" panose="05000000000000000000" pitchFamily="2" charset="2"/>
              </a:rPr>
              <a:t>projects</a:t>
            </a:r>
            <a:r>
              <a:rPr lang="de-DE" dirty="0">
                <a:solidFill>
                  <a:srgbClr val="0E4194"/>
                </a:solidFill>
                <a:sym typeface="Wingdings" panose="05000000000000000000" pitchFamily="2" charset="2"/>
              </a:rPr>
              <a:t>, </a:t>
            </a:r>
            <a:r>
              <a:rPr lang="de-DE" dirty="0" err="1">
                <a:solidFill>
                  <a:srgbClr val="0E4194"/>
                </a:solidFill>
                <a:sym typeface="Wingdings" panose="05000000000000000000" pitchFamily="2" charset="2"/>
              </a:rPr>
              <a:t>processes</a:t>
            </a:r>
            <a:r>
              <a:rPr lang="de-DE" dirty="0">
                <a:solidFill>
                  <a:srgbClr val="0E4194"/>
                </a:solidFill>
                <a:sym typeface="Wingdings" panose="05000000000000000000" pitchFamily="2" charset="2"/>
              </a:rPr>
              <a:t>… </a:t>
            </a:r>
          </a:p>
          <a:p>
            <a:pPr lvl="1"/>
            <a:r>
              <a:rPr lang="de-DE" b="0" dirty="0" err="1">
                <a:solidFill>
                  <a:srgbClr val="0E4194"/>
                </a:solidFill>
                <a:sym typeface="Wingdings" panose="05000000000000000000" pitchFamily="2" charset="2"/>
              </a:rPr>
              <a:t>Involving</a:t>
            </a:r>
            <a:r>
              <a:rPr lang="de-DE" b="0" dirty="0">
                <a:solidFill>
                  <a:srgbClr val="0E4194"/>
                </a:solidFill>
                <a:sym typeface="Wingdings" panose="05000000000000000000" pitchFamily="2" charset="2"/>
              </a:rPr>
              <a:t> </a:t>
            </a:r>
            <a:r>
              <a:rPr lang="de-DE" b="0" dirty="0" err="1">
                <a:solidFill>
                  <a:srgbClr val="0E4194"/>
                </a:solidFill>
                <a:sym typeface="Wingdings" panose="05000000000000000000" pitchFamily="2" charset="2"/>
              </a:rPr>
              <a:t>the</a:t>
            </a:r>
            <a:r>
              <a:rPr lang="de-DE" b="0" dirty="0">
                <a:solidFill>
                  <a:srgbClr val="0E4194"/>
                </a:solidFill>
                <a:sym typeface="Wingdings" panose="05000000000000000000" pitchFamily="2" charset="2"/>
              </a:rPr>
              <a:t> DYC </a:t>
            </a:r>
            <a:r>
              <a:rPr lang="de-DE" b="0" dirty="0" err="1">
                <a:solidFill>
                  <a:srgbClr val="0E4194"/>
                </a:solidFill>
                <a:sym typeface="Wingdings" panose="05000000000000000000" pitchFamily="2" charset="2"/>
              </a:rPr>
              <a:t>members</a:t>
            </a:r>
            <a:r>
              <a:rPr lang="de-DE" b="0" dirty="0">
                <a:solidFill>
                  <a:srgbClr val="0E4194"/>
                </a:solidFill>
                <a:sym typeface="Wingdings" panose="05000000000000000000" pitchFamily="2" charset="2"/>
              </a:rPr>
              <a:t> in </a:t>
            </a:r>
            <a:r>
              <a:rPr lang="de-DE" b="0" dirty="0" err="1">
                <a:solidFill>
                  <a:srgbClr val="0E4194"/>
                </a:solidFill>
                <a:sym typeface="Wingdings" panose="05000000000000000000" pitchFamily="2" charset="2"/>
              </a:rPr>
              <a:t>drafting</a:t>
            </a:r>
            <a:r>
              <a:rPr lang="de-DE" b="0" dirty="0">
                <a:solidFill>
                  <a:srgbClr val="0E4194"/>
                </a:solidFill>
                <a:sym typeface="Wingdings" panose="05000000000000000000" pitchFamily="2" charset="2"/>
              </a:rPr>
              <a:t> </a:t>
            </a:r>
            <a:r>
              <a:rPr lang="de-DE" b="0" dirty="0" err="1">
                <a:solidFill>
                  <a:srgbClr val="0E4194"/>
                </a:solidFill>
                <a:sym typeface="Wingdings" panose="05000000000000000000" pitchFamily="2" charset="2"/>
              </a:rPr>
              <a:t>reports</a:t>
            </a:r>
            <a:r>
              <a:rPr lang="de-DE" dirty="0">
                <a:solidFill>
                  <a:srgbClr val="0E4194"/>
                </a:solidFill>
                <a:sym typeface="Wingdings" panose="05000000000000000000" pitchFamily="2" charset="2"/>
              </a:rPr>
              <a:t>, </a:t>
            </a:r>
            <a:r>
              <a:rPr lang="de-DE" dirty="0" err="1">
                <a:solidFill>
                  <a:srgbClr val="0E4194"/>
                </a:solidFill>
                <a:sym typeface="Wingdings" panose="05000000000000000000" pitchFamily="2" charset="2"/>
              </a:rPr>
              <a:t>studies</a:t>
            </a:r>
            <a:r>
              <a:rPr lang="de-DE" dirty="0">
                <a:solidFill>
                  <a:srgbClr val="0E4194"/>
                </a:solidFill>
                <a:sym typeface="Wingdings" panose="05000000000000000000" pitchFamily="2" charset="2"/>
              </a:rPr>
              <a:t>, </a:t>
            </a:r>
            <a:r>
              <a:rPr lang="de-DE" dirty="0" err="1">
                <a:solidFill>
                  <a:srgbClr val="0E4194"/>
                </a:solidFill>
                <a:sym typeface="Wingdings" panose="05000000000000000000" pitchFamily="2" charset="2"/>
              </a:rPr>
              <a:t>agendas</a:t>
            </a:r>
            <a:r>
              <a:rPr lang="de-DE" dirty="0">
                <a:solidFill>
                  <a:srgbClr val="0E4194"/>
                </a:solidFill>
                <a:sym typeface="Wingdings" panose="05000000000000000000" pitchFamily="2" charset="2"/>
              </a:rPr>
              <a:t>…</a:t>
            </a:r>
          </a:p>
          <a:p>
            <a:pPr lvl="1"/>
            <a:r>
              <a:rPr lang="de-DE" dirty="0" err="1">
                <a:solidFill>
                  <a:srgbClr val="0E4194"/>
                </a:solidFill>
                <a:sym typeface="Wingdings" panose="05000000000000000000" pitchFamily="2" charset="2"/>
              </a:rPr>
              <a:t>Inviting</a:t>
            </a:r>
            <a:r>
              <a:rPr lang="de-DE" dirty="0">
                <a:solidFill>
                  <a:srgbClr val="0E4194"/>
                </a:solidFill>
                <a:sym typeface="Wingdings" panose="05000000000000000000" pitchFamily="2" charset="2"/>
              </a:rPr>
              <a:t> </a:t>
            </a:r>
            <a:r>
              <a:rPr lang="de-DE" dirty="0" err="1">
                <a:solidFill>
                  <a:srgbClr val="0E4194"/>
                </a:solidFill>
                <a:sym typeface="Wingdings" panose="05000000000000000000" pitchFamily="2" charset="2"/>
              </a:rPr>
              <a:t>the</a:t>
            </a:r>
            <a:r>
              <a:rPr lang="de-DE" dirty="0">
                <a:solidFill>
                  <a:srgbClr val="0E4194"/>
                </a:solidFill>
                <a:sym typeface="Wingdings" panose="05000000000000000000" pitchFamily="2" charset="2"/>
              </a:rPr>
              <a:t> DYC </a:t>
            </a:r>
            <a:r>
              <a:rPr lang="de-DE" dirty="0" err="1">
                <a:solidFill>
                  <a:srgbClr val="0E4194"/>
                </a:solidFill>
                <a:sym typeface="Wingdings" panose="05000000000000000000" pitchFamily="2" charset="2"/>
              </a:rPr>
              <a:t>members</a:t>
            </a:r>
            <a:r>
              <a:rPr lang="de-DE" dirty="0">
                <a:solidFill>
                  <a:srgbClr val="0E4194"/>
                </a:solidFill>
                <a:sym typeface="Wingdings" panose="05000000000000000000" pitchFamily="2" charset="2"/>
              </a:rPr>
              <a:t> </a:t>
            </a:r>
            <a:r>
              <a:rPr lang="de-DE" dirty="0" err="1">
                <a:solidFill>
                  <a:srgbClr val="0E4194"/>
                </a:solidFill>
                <a:sym typeface="Wingdings" panose="05000000000000000000" pitchFamily="2" charset="2"/>
              </a:rPr>
              <a:t>to</a:t>
            </a:r>
            <a:r>
              <a:rPr lang="de-DE" dirty="0">
                <a:solidFill>
                  <a:srgbClr val="0E4194"/>
                </a:solidFill>
                <a:sym typeface="Wingdings" panose="05000000000000000000" pitchFamily="2" charset="2"/>
              </a:rPr>
              <a:t> </a:t>
            </a:r>
            <a:r>
              <a:rPr lang="de-DE" dirty="0" err="1">
                <a:solidFill>
                  <a:srgbClr val="0E4194"/>
                </a:solidFill>
                <a:sym typeface="Wingdings" panose="05000000000000000000" pitchFamily="2" charset="2"/>
              </a:rPr>
              <a:t>meetings</a:t>
            </a:r>
            <a:r>
              <a:rPr lang="de-DE" dirty="0">
                <a:solidFill>
                  <a:srgbClr val="0E4194"/>
                </a:solidFill>
                <a:sym typeface="Wingdings" panose="05000000000000000000" pitchFamily="2" charset="2"/>
              </a:rPr>
              <a:t>, </a:t>
            </a:r>
            <a:r>
              <a:rPr lang="de-DE" dirty="0" err="1">
                <a:solidFill>
                  <a:srgbClr val="0E4194"/>
                </a:solidFill>
                <a:sym typeface="Wingdings" panose="05000000000000000000" pitchFamily="2" charset="2"/>
              </a:rPr>
              <a:t>conferences</a:t>
            </a:r>
            <a:r>
              <a:rPr lang="de-DE" dirty="0">
                <a:solidFill>
                  <a:srgbClr val="0E4194"/>
                </a:solidFill>
                <a:sym typeface="Wingdings" panose="05000000000000000000" pitchFamily="2" charset="2"/>
              </a:rPr>
              <a:t>, </a:t>
            </a:r>
            <a:r>
              <a:rPr lang="de-DE" dirty="0" err="1">
                <a:solidFill>
                  <a:srgbClr val="0E4194"/>
                </a:solidFill>
                <a:sym typeface="Wingdings" panose="05000000000000000000" pitchFamily="2" charset="2"/>
              </a:rPr>
              <a:t>events</a:t>
            </a:r>
            <a:r>
              <a:rPr lang="de-DE" dirty="0">
                <a:solidFill>
                  <a:srgbClr val="0E4194"/>
                </a:solidFill>
                <a:sym typeface="Wingdings" panose="05000000000000000000" pitchFamily="2" charset="2"/>
              </a:rPr>
              <a:t> and (</a:t>
            </a:r>
            <a:r>
              <a:rPr lang="de-DE" dirty="0" err="1">
                <a:solidFill>
                  <a:srgbClr val="0E4194"/>
                </a:solidFill>
                <a:sym typeface="Wingdings" panose="05000000000000000000" pitchFamily="2" charset="2"/>
              </a:rPr>
              <a:t>if</a:t>
            </a:r>
            <a:r>
              <a:rPr lang="de-DE" dirty="0">
                <a:solidFill>
                  <a:srgbClr val="0E4194"/>
                </a:solidFill>
                <a:sym typeface="Wingdings" panose="05000000000000000000" pitchFamily="2" charset="2"/>
              </a:rPr>
              <a:t> possible) </a:t>
            </a:r>
            <a:r>
              <a:rPr lang="de-DE" dirty="0" err="1">
                <a:solidFill>
                  <a:srgbClr val="0E4194"/>
                </a:solidFill>
                <a:sym typeface="Wingdings" panose="05000000000000000000" pitchFamily="2" charset="2"/>
              </a:rPr>
              <a:t>giving</a:t>
            </a:r>
            <a:r>
              <a:rPr lang="de-DE" dirty="0">
                <a:solidFill>
                  <a:srgbClr val="0E4194"/>
                </a:solidFill>
                <a:sym typeface="Wingdings" panose="05000000000000000000" pitchFamily="2" charset="2"/>
              </a:rPr>
              <a:t> </a:t>
            </a:r>
            <a:r>
              <a:rPr lang="de-DE" dirty="0" err="1">
                <a:solidFill>
                  <a:srgbClr val="0E4194"/>
                </a:solidFill>
                <a:sym typeface="Wingdings" panose="05000000000000000000" pitchFamily="2" charset="2"/>
              </a:rPr>
              <a:t>them</a:t>
            </a:r>
            <a:r>
              <a:rPr lang="de-DE" dirty="0">
                <a:solidFill>
                  <a:srgbClr val="0E4194"/>
                </a:solidFill>
                <a:sym typeface="Wingdings" panose="05000000000000000000" pitchFamily="2" charset="2"/>
              </a:rPr>
              <a:t> an </a:t>
            </a:r>
            <a:r>
              <a:rPr lang="de-DE" dirty="0" err="1">
                <a:solidFill>
                  <a:srgbClr val="0E4194"/>
                </a:solidFill>
                <a:sym typeface="Wingdings" panose="05000000000000000000" pitchFamily="2" charset="2"/>
              </a:rPr>
              <a:t>active</a:t>
            </a:r>
            <a:r>
              <a:rPr lang="de-DE" dirty="0">
                <a:solidFill>
                  <a:srgbClr val="0E4194"/>
                </a:solidFill>
                <a:sym typeface="Wingdings" panose="05000000000000000000" pitchFamily="2" charset="2"/>
              </a:rPr>
              <a:t> </a:t>
            </a:r>
            <a:r>
              <a:rPr lang="de-DE" dirty="0" err="1">
                <a:solidFill>
                  <a:srgbClr val="0E4194"/>
                </a:solidFill>
                <a:sym typeface="Wingdings" panose="05000000000000000000" pitchFamily="2" charset="2"/>
              </a:rPr>
              <a:t>role</a:t>
            </a:r>
            <a:endParaRPr lang="de-DE" dirty="0">
              <a:solidFill>
                <a:srgbClr val="0E4194"/>
              </a:solidFill>
              <a:sym typeface="Wingdings" panose="05000000000000000000" pitchFamily="2" charset="2"/>
            </a:endParaRPr>
          </a:p>
          <a:p>
            <a:pPr marL="457200" lvl="1" indent="0">
              <a:buNone/>
            </a:pPr>
            <a:endParaRPr lang="de-DE" b="0" dirty="0">
              <a:solidFill>
                <a:srgbClr val="0E4194"/>
              </a:solidFill>
              <a:sym typeface="Wingdings" panose="05000000000000000000" pitchFamily="2" charset="2"/>
            </a:endParaRPr>
          </a:p>
          <a:p>
            <a:pPr marL="457200" lvl="1" indent="0">
              <a:buNone/>
            </a:pPr>
            <a:endParaRPr lang="de-DE" dirty="0">
              <a:solidFill>
                <a:srgbClr val="0E4194"/>
              </a:solidFill>
              <a:sym typeface="Wingdings" panose="05000000000000000000" pitchFamily="2" charset="2"/>
            </a:endParaRPr>
          </a:p>
          <a:p>
            <a:pPr marL="457200" lvl="1" indent="0">
              <a:buNone/>
            </a:pPr>
            <a:r>
              <a:rPr lang="de-DE" b="0" dirty="0">
                <a:solidFill>
                  <a:srgbClr val="0E4194"/>
                </a:solidFill>
                <a:sym typeface="Wingdings" panose="05000000000000000000" pitchFamily="2" charset="2"/>
              </a:rPr>
              <a:t> </a:t>
            </a:r>
            <a:r>
              <a:rPr lang="de-DE" sz="2800" b="1" dirty="0" err="1">
                <a:solidFill>
                  <a:srgbClr val="0E4194"/>
                </a:solidFill>
                <a:sym typeface="Wingdings" panose="05000000000000000000" pitchFamily="2" charset="2"/>
              </a:rPr>
              <a:t>Discussion</a:t>
            </a:r>
            <a:r>
              <a:rPr lang="de-DE" sz="2800" b="1" dirty="0">
                <a:solidFill>
                  <a:srgbClr val="0E4194"/>
                </a:solidFill>
                <a:sym typeface="Wingdings" panose="05000000000000000000" pitchFamily="2" charset="2"/>
              </a:rPr>
              <a:t> and best-</a:t>
            </a:r>
            <a:r>
              <a:rPr lang="de-DE" sz="2800" b="1" dirty="0" err="1">
                <a:solidFill>
                  <a:srgbClr val="0E4194"/>
                </a:solidFill>
                <a:sym typeface="Wingdings" panose="05000000000000000000" pitchFamily="2" charset="2"/>
              </a:rPr>
              <a:t>practices</a:t>
            </a:r>
            <a:r>
              <a:rPr lang="de-DE" sz="2800" b="1" dirty="0">
                <a:solidFill>
                  <a:srgbClr val="0E4194"/>
                </a:solidFill>
                <a:sym typeface="Wingdings" panose="05000000000000000000" pitchFamily="2" charset="2"/>
              </a:rPr>
              <a:t> </a:t>
            </a:r>
            <a:r>
              <a:rPr lang="de-DE" sz="2800" b="1" dirty="0" err="1">
                <a:solidFill>
                  <a:srgbClr val="0E4194"/>
                </a:solidFill>
                <a:sym typeface="Wingdings" panose="05000000000000000000" pitchFamily="2" charset="2"/>
              </a:rPr>
              <a:t>sharing</a:t>
            </a:r>
            <a:r>
              <a:rPr lang="de-DE" sz="2800" b="1" dirty="0">
                <a:solidFill>
                  <a:srgbClr val="0E4194"/>
                </a:solidFill>
                <a:sym typeface="Wingdings" panose="05000000000000000000" pitchFamily="2" charset="2"/>
              </a:rPr>
              <a:t> </a:t>
            </a:r>
            <a:r>
              <a:rPr lang="de-DE" sz="2800" b="1" dirty="0" err="1">
                <a:solidFill>
                  <a:srgbClr val="0E4194"/>
                </a:solidFill>
                <a:sym typeface="Wingdings" panose="05000000000000000000" pitchFamily="2" charset="2"/>
              </a:rPr>
              <a:t>with</a:t>
            </a:r>
            <a:r>
              <a:rPr lang="de-DE" sz="2800" b="1" dirty="0">
                <a:solidFill>
                  <a:srgbClr val="0E4194"/>
                </a:solidFill>
                <a:sym typeface="Wingdings" panose="05000000000000000000" pitchFamily="2" charset="2"/>
              </a:rPr>
              <a:t> </a:t>
            </a:r>
            <a:r>
              <a:rPr lang="de-DE" sz="2800" b="1" dirty="0" err="1">
                <a:solidFill>
                  <a:srgbClr val="0E4194"/>
                </a:solidFill>
                <a:sym typeface="Wingdings" panose="05000000000000000000" pitchFamily="2" charset="2"/>
              </a:rPr>
              <a:t>the</a:t>
            </a:r>
            <a:r>
              <a:rPr lang="de-DE" sz="2800" b="1" dirty="0">
                <a:solidFill>
                  <a:srgbClr val="0E4194"/>
                </a:solidFill>
                <a:sym typeface="Wingdings" panose="05000000000000000000" pitchFamily="2" charset="2"/>
              </a:rPr>
              <a:t> DYC </a:t>
            </a:r>
            <a:r>
              <a:rPr lang="de-DE" sz="2800" b="1" dirty="0" err="1">
                <a:solidFill>
                  <a:srgbClr val="0E4194"/>
                </a:solidFill>
                <a:sym typeface="Wingdings" panose="05000000000000000000" pitchFamily="2" charset="2"/>
              </a:rPr>
              <a:t>members</a:t>
            </a:r>
            <a:r>
              <a:rPr lang="de-DE" sz="2800" b="1" dirty="0">
                <a:solidFill>
                  <a:srgbClr val="0E4194"/>
                </a:solidFill>
                <a:sym typeface="Wingdings" panose="05000000000000000000" pitchFamily="2" charset="2"/>
              </a:rPr>
              <a:t> &amp; PACs</a:t>
            </a:r>
            <a:endParaRPr lang="de-DE" b="1" dirty="0">
              <a:solidFill>
                <a:srgbClr val="0E4194"/>
              </a:solidFill>
            </a:endParaRPr>
          </a:p>
        </p:txBody>
      </p:sp>
    </p:spTree>
    <p:extLst>
      <p:ext uri="{BB962C8B-B14F-4D97-AF65-F5344CB8AC3E}">
        <p14:creationId xmlns:p14="http://schemas.microsoft.com/office/powerpoint/2010/main" val="3562749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DYC members / PA-SG meetings participation</a:t>
            </a:r>
          </a:p>
        </p:txBody>
      </p:sp>
      <p:sp>
        <p:nvSpPr>
          <p:cNvPr id="3" name="Inhaltsplatzhalter 2">
            <a:extLst>
              <a:ext uri="{FF2B5EF4-FFF2-40B4-BE49-F238E27FC236}">
                <a16:creationId xmlns:a16="http://schemas.microsoft.com/office/drawing/2014/main" id="{FA5EC8DD-A6B6-4AD7-8D4B-85E16115C1EA}"/>
              </a:ext>
            </a:extLst>
          </p:cNvPr>
          <p:cNvSpPr>
            <a:spLocks noGrp="1"/>
          </p:cNvSpPr>
          <p:nvPr>
            <p:ph idx="1"/>
          </p:nvPr>
        </p:nvSpPr>
        <p:spPr>
          <a:xfrm>
            <a:off x="407988" y="2186608"/>
            <a:ext cx="11341100" cy="4336637"/>
          </a:xfrm>
        </p:spPr>
        <p:txBody>
          <a:bodyPr>
            <a:noAutofit/>
          </a:bodyPr>
          <a:lstStyle/>
          <a:p>
            <a:r>
              <a:rPr lang="de-DE" sz="1800" b="0" dirty="0" err="1"/>
              <a:t>To</a:t>
            </a:r>
            <a:r>
              <a:rPr lang="de-DE" sz="1800" b="0" dirty="0"/>
              <a:t> </a:t>
            </a:r>
            <a:r>
              <a:rPr lang="de-DE" sz="1800" b="0" dirty="0" err="1"/>
              <a:t>support</a:t>
            </a:r>
            <a:r>
              <a:rPr lang="de-DE" sz="1800" b="0" dirty="0"/>
              <a:t> </a:t>
            </a:r>
            <a:r>
              <a:rPr lang="de-DE" sz="1800" b="0" dirty="0" err="1"/>
              <a:t>and</a:t>
            </a:r>
            <a:r>
              <a:rPr lang="de-DE" sz="1800" b="0" dirty="0"/>
              <a:t> </a:t>
            </a:r>
            <a:r>
              <a:rPr lang="de-DE" sz="1800" b="0" dirty="0" err="1"/>
              <a:t>intensify</a:t>
            </a:r>
            <a:r>
              <a:rPr lang="de-DE" sz="1800" b="0" dirty="0"/>
              <a:t> </a:t>
            </a:r>
            <a:r>
              <a:rPr lang="de-DE" sz="1800" b="0" dirty="0" err="1"/>
              <a:t>contacts</a:t>
            </a:r>
            <a:r>
              <a:rPr lang="de-DE" sz="1800" b="0" dirty="0"/>
              <a:t> </a:t>
            </a:r>
            <a:r>
              <a:rPr lang="de-DE" sz="1800" b="0" dirty="0" err="1"/>
              <a:t>with</a:t>
            </a:r>
            <a:r>
              <a:rPr lang="de-DE" sz="1800" b="0" dirty="0"/>
              <a:t> </a:t>
            </a:r>
            <a:r>
              <a:rPr lang="de-DE" sz="1800" b="0" dirty="0" err="1"/>
              <a:t>the</a:t>
            </a:r>
            <a:r>
              <a:rPr lang="de-DE" sz="1800" b="0" dirty="0"/>
              <a:t> PAs:</a:t>
            </a:r>
          </a:p>
          <a:p>
            <a:pPr lvl="1"/>
            <a:r>
              <a:rPr lang="de-DE" sz="1600" dirty="0">
                <a:solidFill>
                  <a:srgbClr val="0E4194"/>
                </a:solidFill>
                <a:sym typeface="Wingdings" panose="05000000000000000000" pitchFamily="2" charset="2"/>
              </a:rPr>
              <a:t>DYC </a:t>
            </a:r>
            <a:r>
              <a:rPr lang="de-DE" sz="1600" dirty="0" err="1">
                <a:solidFill>
                  <a:srgbClr val="0E4194"/>
                </a:solidFill>
                <a:sym typeface="Wingdings" panose="05000000000000000000" pitchFamily="2" charset="2"/>
              </a:rPr>
              <a:t>members</a:t>
            </a:r>
            <a:r>
              <a:rPr lang="de-DE" sz="1600" dirty="0">
                <a:solidFill>
                  <a:srgbClr val="0E4194"/>
                </a:solidFill>
                <a:sym typeface="Wingdings" panose="05000000000000000000" pitchFamily="2" charset="2"/>
              </a:rPr>
              <a:t> </a:t>
            </a:r>
            <a:r>
              <a:rPr lang="de-DE" sz="1600" dirty="0" err="1">
                <a:solidFill>
                  <a:srgbClr val="0E4194"/>
                </a:solidFill>
                <a:sym typeface="Wingdings" panose="05000000000000000000" pitchFamily="2" charset="2"/>
              </a:rPr>
              <a:t>should</a:t>
            </a:r>
            <a:r>
              <a:rPr lang="de-DE" sz="1600" dirty="0">
                <a:solidFill>
                  <a:srgbClr val="0E4194"/>
                </a:solidFill>
                <a:sym typeface="Wingdings" panose="05000000000000000000" pitchFamily="2" charset="2"/>
              </a:rPr>
              <a:t> </a:t>
            </a:r>
            <a:r>
              <a:rPr lang="de-DE" sz="1600" dirty="0" err="1">
                <a:solidFill>
                  <a:srgbClr val="0E4194"/>
                </a:solidFill>
                <a:sym typeface="Wingdings" panose="05000000000000000000" pitchFamily="2" charset="2"/>
              </a:rPr>
              <a:t>have</a:t>
            </a:r>
            <a:r>
              <a:rPr lang="de-DE" sz="1600" dirty="0">
                <a:solidFill>
                  <a:srgbClr val="0E4194"/>
                </a:solidFill>
                <a:sym typeface="Wingdings" panose="05000000000000000000" pitchFamily="2" charset="2"/>
              </a:rPr>
              <a:t> </a:t>
            </a:r>
            <a:r>
              <a:rPr lang="de-DE" sz="1600" dirty="0" err="1">
                <a:solidFill>
                  <a:srgbClr val="0E4194"/>
                </a:solidFill>
                <a:sym typeface="Wingdings" panose="05000000000000000000" pitchFamily="2" charset="2"/>
              </a:rPr>
              <a:t>the</a:t>
            </a:r>
            <a:r>
              <a:rPr lang="de-DE" sz="1600" dirty="0">
                <a:solidFill>
                  <a:srgbClr val="0E4194"/>
                </a:solidFill>
                <a:sym typeface="Wingdings" panose="05000000000000000000" pitchFamily="2" charset="2"/>
              </a:rPr>
              <a:t> </a:t>
            </a:r>
            <a:r>
              <a:rPr lang="de-DE" sz="1600" dirty="0" err="1">
                <a:solidFill>
                  <a:srgbClr val="0E4194"/>
                </a:solidFill>
                <a:sym typeface="Wingdings" panose="05000000000000000000" pitchFamily="2" charset="2"/>
              </a:rPr>
              <a:t>opportunity</a:t>
            </a:r>
            <a:r>
              <a:rPr lang="de-DE" sz="1600" dirty="0">
                <a:solidFill>
                  <a:srgbClr val="0E4194"/>
                </a:solidFill>
                <a:sym typeface="Wingdings" panose="05000000000000000000" pitchFamily="2" charset="2"/>
              </a:rPr>
              <a:t> </a:t>
            </a:r>
            <a:r>
              <a:rPr lang="de-DE" sz="1600" dirty="0" err="1">
                <a:solidFill>
                  <a:srgbClr val="0E4194"/>
                </a:solidFill>
                <a:sym typeface="Wingdings" panose="05000000000000000000" pitchFamily="2" charset="2"/>
              </a:rPr>
              <a:t>to</a:t>
            </a:r>
            <a:r>
              <a:rPr lang="de-DE" sz="1600" dirty="0">
                <a:solidFill>
                  <a:srgbClr val="0E4194"/>
                </a:solidFill>
                <a:sym typeface="Wingdings" panose="05000000000000000000" pitchFamily="2" charset="2"/>
              </a:rPr>
              <a:t> </a:t>
            </a:r>
            <a:r>
              <a:rPr lang="de-DE" sz="1600" dirty="0" err="1">
                <a:solidFill>
                  <a:srgbClr val="0E4194"/>
                </a:solidFill>
                <a:sym typeface="Wingdings" panose="05000000000000000000" pitchFamily="2" charset="2"/>
              </a:rPr>
              <a:t>participate</a:t>
            </a:r>
            <a:r>
              <a:rPr lang="de-DE" sz="1600" dirty="0">
                <a:solidFill>
                  <a:srgbClr val="0E4194"/>
                </a:solidFill>
                <a:sym typeface="Wingdings" panose="05000000000000000000" pitchFamily="2" charset="2"/>
              </a:rPr>
              <a:t> in SG </a:t>
            </a:r>
            <a:r>
              <a:rPr lang="de-DE" sz="1600" dirty="0" err="1">
                <a:solidFill>
                  <a:srgbClr val="0E4194"/>
                </a:solidFill>
                <a:sym typeface="Wingdings" panose="05000000000000000000" pitchFamily="2" charset="2"/>
              </a:rPr>
              <a:t>meetings</a:t>
            </a:r>
            <a:endParaRPr lang="de-DE" sz="1600" dirty="0">
              <a:solidFill>
                <a:srgbClr val="0E4194"/>
              </a:solidFill>
              <a:sym typeface="Wingdings" panose="05000000000000000000" pitchFamily="2" charset="2"/>
            </a:endParaRPr>
          </a:p>
          <a:p>
            <a:pPr lvl="1"/>
            <a:r>
              <a:rPr lang="de-DE" sz="1600" dirty="0" err="1">
                <a:solidFill>
                  <a:srgbClr val="0E4194"/>
                </a:solidFill>
                <a:sym typeface="Wingdings" panose="05000000000000000000" pitchFamily="2" charset="2"/>
              </a:rPr>
              <a:t>Get</a:t>
            </a:r>
            <a:r>
              <a:rPr lang="de-DE" sz="1600" dirty="0">
                <a:solidFill>
                  <a:srgbClr val="0E4194"/>
                </a:solidFill>
                <a:sym typeface="Wingdings" panose="05000000000000000000" pitchFamily="2" charset="2"/>
              </a:rPr>
              <a:t> in </a:t>
            </a:r>
            <a:r>
              <a:rPr lang="de-DE" sz="1600" dirty="0" err="1">
                <a:solidFill>
                  <a:srgbClr val="0E4194"/>
                </a:solidFill>
                <a:sym typeface="Wingdings" panose="05000000000000000000" pitchFamily="2" charset="2"/>
              </a:rPr>
              <a:t>touch</a:t>
            </a:r>
            <a:r>
              <a:rPr lang="de-DE" sz="1600" dirty="0">
                <a:solidFill>
                  <a:srgbClr val="0E4194"/>
                </a:solidFill>
                <a:sym typeface="Wingdings" panose="05000000000000000000" pitchFamily="2" charset="2"/>
              </a:rPr>
              <a:t> </a:t>
            </a:r>
            <a:r>
              <a:rPr lang="de-DE" sz="1600" dirty="0" err="1">
                <a:solidFill>
                  <a:srgbClr val="0E4194"/>
                </a:solidFill>
                <a:sym typeface="Wingdings" panose="05000000000000000000" pitchFamily="2" charset="2"/>
              </a:rPr>
              <a:t>with</a:t>
            </a:r>
            <a:r>
              <a:rPr lang="de-DE" sz="1600" dirty="0">
                <a:solidFill>
                  <a:srgbClr val="0E4194"/>
                </a:solidFill>
                <a:sym typeface="Wingdings" panose="05000000000000000000" pitchFamily="2" charset="2"/>
              </a:rPr>
              <a:t> SG </a:t>
            </a:r>
            <a:r>
              <a:rPr lang="de-DE" sz="1600" dirty="0" err="1">
                <a:solidFill>
                  <a:srgbClr val="0E4194"/>
                </a:solidFill>
                <a:sym typeface="Wingdings" panose="05000000000000000000" pitchFamily="2" charset="2"/>
              </a:rPr>
              <a:t>members</a:t>
            </a:r>
            <a:endParaRPr lang="de-DE" sz="1600" dirty="0">
              <a:solidFill>
                <a:srgbClr val="0E4194"/>
              </a:solidFill>
              <a:sym typeface="Wingdings" panose="05000000000000000000" pitchFamily="2" charset="2"/>
            </a:endParaRPr>
          </a:p>
          <a:p>
            <a:pPr lvl="1"/>
            <a:r>
              <a:rPr lang="de-DE" sz="1600" dirty="0">
                <a:solidFill>
                  <a:srgbClr val="0E4194"/>
                </a:solidFill>
                <a:sym typeface="Wingdings" panose="05000000000000000000" pitchFamily="2" charset="2"/>
              </a:rPr>
              <a:t>PAs </a:t>
            </a:r>
            <a:r>
              <a:rPr lang="de-DE" sz="1600" dirty="0" err="1">
                <a:solidFill>
                  <a:srgbClr val="0E4194"/>
                </a:solidFill>
                <a:sym typeface="Wingdings" panose="05000000000000000000" pitchFamily="2" charset="2"/>
              </a:rPr>
              <a:t>shall</a:t>
            </a:r>
            <a:r>
              <a:rPr lang="de-DE" sz="1600" dirty="0">
                <a:solidFill>
                  <a:srgbClr val="0E4194"/>
                </a:solidFill>
                <a:sym typeface="Wingdings" panose="05000000000000000000" pitchFamily="2" charset="2"/>
              </a:rPr>
              <a:t> </a:t>
            </a:r>
            <a:r>
              <a:rPr lang="de-DE" sz="1600" dirty="0" err="1">
                <a:solidFill>
                  <a:srgbClr val="0E4194"/>
                </a:solidFill>
                <a:sym typeface="Wingdings" panose="05000000000000000000" pitchFamily="2" charset="2"/>
              </a:rPr>
              <a:t>use</a:t>
            </a:r>
            <a:r>
              <a:rPr lang="de-DE" sz="1600" dirty="0">
                <a:solidFill>
                  <a:srgbClr val="0E4194"/>
                </a:solidFill>
                <a:sym typeface="Wingdings" panose="05000000000000000000" pitchFamily="2" charset="2"/>
              </a:rPr>
              <a:t> </a:t>
            </a:r>
            <a:r>
              <a:rPr lang="de-DE" sz="1600" dirty="0" err="1">
                <a:solidFill>
                  <a:srgbClr val="0E4194"/>
                </a:solidFill>
                <a:sym typeface="Wingdings" panose="05000000000000000000" pitchFamily="2" charset="2"/>
              </a:rPr>
              <a:t>the</a:t>
            </a:r>
            <a:r>
              <a:rPr lang="de-DE" sz="1600" dirty="0">
                <a:solidFill>
                  <a:srgbClr val="0E4194"/>
                </a:solidFill>
                <a:sym typeface="Wingdings" panose="05000000000000000000" pitchFamily="2" charset="2"/>
              </a:rPr>
              <a:t> </a:t>
            </a:r>
            <a:r>
              <a:rPr lang="de-DE" sz="1600" dirty="0" err="1">
                <a:solidFill>
                  <a:srgbClr val="0E4194"/>
                </a:solidFill>
                <a:sym typeface="Wingdings" panose="05000000000000000000" pitchFamily="2" charset="2"/>
              </a:rPr>
              <a:t>benefits</a:t>
            </a:r>
            <a:r>
              <a:rPr lang="de-DE" sz="1600" dirty="0">
                <a:solidFill>
                  <a:srgbClr val="0E4194"/>
                </a:solidFill>
                <a:sym typeface="Wingdings" panose="05000000000000000000" pitchFamily="2" charset="2"/>
              </a:rPr>
              <a:t> of </a:t>
            </a:r>
            <a:r>
              <a:rPr lang="de-DE" sz="1600" dirty="0" err="1">
                <a:solidFill>
                  <a:srgbClr val="0E4194"/>
                </a:solidFill>
                <a:sym typeface="Wingdings" panose="05000000000000000000" pitchFamily="2" charset="2"/>
              </a:rPr>
              <a:t>onsite</a:t>
            </a:r>
            <a:r>
              <a:rPr lang="de-DE" sz="1600" dirty="0">
                <a:solidFill>
                  <a:srgbClr val="0E4194"/>
                </a:solidFill>
                <a:sym typeface="Wingdings" panose="05000000000000000000" pitchFamily="2" charset="2"/>
              </a:rPr>
              <a:t> </a:t>
            </a:r>
            <a:r>
              <a:rPr lang="de-DE" sz="1600" b="1" dirty="0">
                <a:solidFill>
                  <a:srgbClr val="0E4194"/>
                </a:solidFill>
                <a:sym typeface="Wingdings" panose="05000000000000000000" pitchFamily="2" charset="2"/>
              </a:rPr>
              <a:t>and</a:t>
            </a:r>
            <a:r>
              <a:rPr lang="de-DE" sz="1600" dirty="0">
                <a:solidFill>
                  <a:srgbClr val="0E4194"/>
                </a:solidFill>
                <a:sym typeface="Wingdings" panose="05000000000000000000" pitchFamily="2" charset="2"/>
              </a:rPr>
              <a:t> online </a:t>
            </a:r>
            <a:r>
              <a:rPr lang="de-DE" sz="1600" dirty="0" err="1">
                <a:solidFill>
                  <a:srgbClr val="0E4194"/>
                </a:solidFill>
                <a:sym typeface="Wingdings" panose="05000000000000000000" pitchFamily="2" charset="2"/>
              </a:rPr>
              <a:t>environments</a:t>
            </a:r>
            <a:endParaRPr lang="de-DE" sz="1600" dirty="0">
              <a:solidFill>
                <a:srgbClr val="0E4194"/>
              </a:solidFill>
              <a:sym typeface="Wingdings" panose="05000000000000000000" pitchFamily="2" charset="2"/>
            </a:endParaRPr>
          </a:p>
          <a:p>
            <a:pPr lvl="1"/>
            <a:r>
              <a:rPr lang="de-DE" sz="1600" dirty="0">
                <a:solidFill>
                  <a:srgbClr val="0E4194"/>
                </a:solidFill>
                <a:sym typeface="Wingdings" panose="05000000000000000000" pitchFamily="2" charset="2"/>
              </a:rPr>
              <a:t>DYC </a:t>
            </a:r>
            <a:r>
              <a:rPr lang="de-DE" sz="1600" dirty="0" err="1">
                <a:solidFill>
                  <a:srgbClr val="0E4194"/>
                </a:solidFill>
                <a:sym typeface="Wingdings" panose="05000000000000000000" pitchFamily="2" charset="2"/>
              </a:rPr>
              <a:t>members</a:t>
            </a:r>
            <a:r>
              <a:rPr lang="de-DE" sz="1600" dirty="0">
                <a:solidFill>
                  <a:srgbClr val="0E4194"/>
                </a:solidFill>
                <a:sym typeface="Wingdings" panose="05000000000000000000" pitchFamily="2" charset="2"/>
              </a:rPr>
              <a:t> </a:t>
            </a:r>
            <a:r>
              <a:rPr lang="de-DE" sz="1600" dirty="0" err="1">
                <a:solidFill>
                  <a:srgbClr val="0E4194"/>
                </a:solidFill>
                <a:sym typeface="Wingdings" panose="05000000000000000000" pitchFamily="2" charset="2"/>
              </a:rPr>
              <a:t>shall</a:t>
            </a:r>
            <a:r>
              <a:rPr lang="de-DE" sz="1600" dirty="0">
                <a:solidFill>
                  <a:srgbClr val="0E4194"/>
                </a:solidFill>
                <a:sym typeface="Wingdings" panose="05000000000000000000" pitchFamily="2" charset="2"/>
              </a:rPr>
              <a:t> </a:t>
            </a:r>
            <a:r>
              <a:rPr lang="de-DE" sz="1600" dirty="0" err="1">
                <a:solidFill>
                  <a:srgbClr val="0E4194"/>
                </a:solidFill>
                <a:sym typeface="Wingdings" panose="05000000000000000000" pitchFamily="2" charset="2"/>
              </a:rPr>
              <a:t>gain</a:t>
            </a:r>
            <a:r>
              <a:rPr lang="de-DE" sz="1600" dirty="0">
                <a:solidFill>
                  <a:srgbClr val="0E4194"/>
                </a:solidFill>
                <a:sym typeface="Wingdings" panose="05000000000000000000" pitchFamily="2" charset="2"/>
              </a:rPr>
              <a:t> an </a:t>
            </a:r>
            <a:r>
              <a:rPr lang="de-DE" sz="1600" dirty="0" err="1">
                <a:solidFill>
                  <a:srgbClr val="0E4194"/>
                </a:solidFill>
                <a:sym typeface="Wingdings" panose="05000000000000000000" pitchFamily="2" charset="2"/>
              </a:rPr>
              <a:t>insight</a:t>
            </a:r>
            <a:r>
              <a:rPr lang="de-DE" sz="1600" dirty="0">
                <a:solidFill>
                  <a:srgbClr val="0E4194"/>
                </a:solidFill>
                <a:sym typeface="Wingdings" panose="05000000000000000000" pitchFamily="2" charset="2"/>
              </a:rPr>
              <a:t> </a:t>
            </a:r>
            <a:r>
              <a:rPr lang="de-DE" sz="1600" dirty="0" err="1">
                <a:solidFill>
                  <a:srgbClr val="0E4194"/>
                </a:solidFill>
                <a:sym typeface="Wingdings" panose="05000000000000000000" pitchFamily="2" charset="2"/>
              </a:rPr>
              <a:t>into</a:t>
            </a:r>
            <a:r>
              <a:rPr lang="de-DE" sz="1600" dirty="0">
                <a:solidFill>
                  <a:srgbClr val="0E4194"/>
                </a:solidFill>
                <a:sym typeface="Wingdings" panose="05000000000000000000" pitchFamily="2" charset="2"/>
              </a:rPr>
              <a:t> </a:t>
            </a:r>
            <a:r>
              <a:rPr lang="de-DE" sz="1600" dirty="0" err="1">
                <a:solidFill>
                  <a:srgbClr val="0E4194"/>
                </a:solidFill>
                <a:sym typeface="Wingdings" panose="05000000000000000000" pitchFamily="2" charset="2"/>
              </a:rPr>
              <a:t>the</a:t>
            </a:r>
            <a:r>
              <a:rPr lang="de-DE" sz="1600" dirty="0">
                <a:solidFill>
                  <a:srgbClr val="0E4194"/>
                </a:solidFill>
                <a:sym typeface="Wingdings" panose="05000000000000000000" pitchFamily="2" charset="2"/>
              </a:rPr>
              <a:t> </a:t>
            </a:r>
            <a:r>
              <a:rPr lang="de-DE" sz="1600" dirty="0" err="1">
                <a:solidFill>
                  <a:srgbClr val="0E4194"/>
                </a:solidFill>
                <a:sym typeface="Wingdings" panose="05000000000000000000" pitchFamily="2" charset="2"/>
              </a:rPr>
              <a:t>work</a:t>
            </a:r>
            <a:r>
              <a:rPr lang="de-DE" sz="1600" dirty="0">
                <a:solidFill>
                  <a:srgbClr val="0E4194"/>
                </a:solidFill>
                <a:sym typeface="Wingdings" panose="05000000000000000000" pitchFamily="2" charset="2"/>
              </a:rPr>
              <a:t> of PAs and </a:t>
            </a:r>
            <a:r>
              <a:rPr lang="de-DE" sz="1600" dirty="0" err="1">
                <a:solidFill>
                  <a:srgbClr val="0E4194"/>
                </a:solidFill>
                <a:sym typeface="Wingdings" panose="05000000000000000000" pitchFamily="2" charset="2"/>
              </a:rPr>
              <a:t>actively</a:t>
            </a:r>
            <a:r>
              <a:rPr lang="de-DE" sz="1600" dirty="0">
                <a:solidFill>
                  <a:srgbClr val="0E4194"/>
                </a:solidFill>
                <a:sym typeface="Wingdings" panose="05000000000000000000" pitchFamily="2" charset="2"/>
              </a:rPr>
              <a:t> </a:t>
            </a:r>
            <a:r>
              <a:rPr lang="de-DE" sz="1600" dirty="0" err="1">
                <a:solidFill>
                  <a:srgbClr val="0E4194"/>
                </a:solidFill>
                <a:sym typeface="Wingdings" panose="05000000000000000000" pitchFamily="2" charset="2"/>
              </a:rPr>
              <a:t>contribute</a:t>
            </a:r>
            <a:r>
              <a:rPr lang="de-DE" sz="1600" dirty="0">
                <a:solidFill>
                  <a:srgbClr val="0E4194"/>
                </a:solidFill>
                <a:sym typeface="Wingdings" panose="05000000000000000000" pitchFamily="2" charset="2"/>
              </a:rPr>
              <a:t> </a:t>
            </a:r>
            <a:r>
              <a:rPr lang="de-DE" sz="1600" dirty="0" err="1">
                <a:solidFill>
                  <a:srgbClr val="0E4194"/>
                </a:solidFill>
                <a:sym typeface="Wingdings" panose="05000000000000000000" pitchFamily="2" charset="2"/>
              </a:rPr>
              <a:t>to</a:t>
            </a:r>
            <a:r>
              <a:rPr lang="de-DE" sz="1600" dirty="0">
                <a:solidFill>
                  <a:srgbClr val="0E4194"/>
                </a:solidFill>
                <a:sym typeface="Wingdings" panose="05000000000000000000" pitchFamily="2" charset="2"/>
              </a:rPr>
              <a:t> </a:t>
            </a:r>
            <a:r>
              <a:rPr lang="de-DE" sz="1600" dirty="0" err="1">
                <a:solidFill>
                  <a:srgbClr val="0E4194"/>
                </a:solidFill>
                <a:sym typeface="Wingdings" panose="05000000000000000000" pitchFamily="2" charset="2"/>
              </a:rPr>
              <a:t>the</a:t>
            </a:r>
            <a:r>
              <a:rPr lang="de-DE" sz="1600" dirty="0">
                <a:solidFill>
                  <a:srgbClr val="0E4194"/>
                </a:solidFill>
                <a:sym typeface="Wingdings" panose="05000000000000000000" pitchFamily="2" charset="2"/>
              </a:rPr>
              <a:t> </a:t>
            </a:r>
            <a:r>
              <a:rPr lang="de-DE" sz="1600" dirty="0" err="1">
                <a:solidFill>
                  <a:srgbClr val="0E4194"/>
                </a:solidFill>
                <a:sym typeface="Wingdings" panose="05000000000000000000" pitchFamily="2" charset="2"/>
              </a:rPr>
              <a:t>implementation</a:t>
            </a:r>
            <a:r>
              <a:rPr lang="de-DE" sz="1600" dirty="0">
                <a:solidFill>
                  <a:srgbClr val="0E4194"/>
                </a:solidFill>
                <a:sym typeface="Wingdings" panose="05000000000000000000" pitchFamily="2" charset="2"/>
              </a:rPr>
              <a:t> of EUSDR</a:t>
            </a:r>
          </a:p>
          <a:p>
            <a:pPr marL="457200" lvl="1" indent="0">
              <a:buNone/>
            </a:pPr>
            <a:endParaRPr lang="de-DE" sz="1600" b="0" dirty="0">
              <a:solidFill>
                <a:srgbClr val="0E4194"/>
              </a:solidFill>
              <a:sym typeface="Wingdings" panose="05000000000000000000" pitchFamily="2" charset="2"/>
            </a:endParaRPr>
          </a:p>
          <a:p>
            <a:pPr lvl="1">
              <a:buFont typeface="Wingdings" panose="05000000000000000000" pitchFamily="2" charset="2"/>
              <a:buChar char="à"/>
            </a:pPr>
            <a:r>
              <a:rPr lang="de-DE" sz="1800" b="1" dirty="0" err="1">
                <a:solidFill>
                  <a:srgbClr val="0E4194"/>
                </a:solidFill>
                <a:sym typeface="Wingdings" panose="05000000000000000000" pitchFamily="2" charset="2"/>
              </a:rPr>
              <a:t>Enabling</a:t>
            </a:r>
            <a:r>
              <a:rPr lang="de-DE" sz="1800" b="1" dirty="0">
                <a:solidFill>
                  <a:srgbClr val="0E4194"/>
                </a:solidFill>
                <a:sym typeface="Wingdings" panose="05000000000000000000" pitchFamily="2" charset="2"/>
              </a:rPr>
              <a:t> </a:t>
            </a:r>
            <a:r>
              <a:rPr lang="de-DE" sz="1800" b="1" dirty="0" err="1">
                <a:solidFill>
                  <a:srgbClr val="0E4194"/>
                </a:solidFill>
                <a:sym typeface="Wingdings" panose="05000000000000000000" pitchFamily="2" charset="2"/>
              </a:rPr>
              <a:t>this</a:t>
            </a:r>
            <a:r>
              <a:rPr lang="de-DE" sz="1800" b="1" dirty="0">
                <a:solidFill>
                  <a:srgbClr val="0E4194"/>
                </a:solidFill>
                <a:sym typeface="Wingdings" panose="05000000000000000000" pitchFamily="2" charset="2"/>
              </a:rPr>
              <a:t>: via </a:t>
            </a:r>
            <a:r>
              <a:rPr lang="de-DE" sz="1800" b="1" dirty="0" err="1">
                <a:solidFill>
                  <a:srgbClr val="0E4194"/>
                </a:solidFill>
                <a:sym typeface="Wingdings" panose="05000000000000000000" pitchFamily="2" charset="2"/>
              </a:rPr>
              <a:t>EC‘s</a:t>
            </a:r>
            <a:r>
              <a:rPr lang="de-DE" sz="1800" b="1" dirty="0">
                <a:solidFill>
                  <a:srgbClr val="0E4194"/>
                </a:solidFill>
                <a:sym typeface="Wingdings" panose="05000000000000000000" pitchFamily="2" charset="2"/>
              </a:rPr>
              <a:t> Pilot Action </a:t>
            </a:r>
            <a:r>
              <a:rPr lang="de-DE" sz="1800" b="1" dirty="0" err="1">
                <a:solidFill>
                  <a:srgbClr val="0E4194"/>
                </a:solidFill>
                <a:sym typeface="Wingdings" panose="05000000000000000000" pitchFamily="2" charset="2"/>
              </a:rPr>
              <a:t>budget</a:t>
            </a:r>
            <a:r>
              <a:rPr lang="de-DE" sz="1800" b="1" dirty="0">
                <a:solidFill>
                  <a:srgbClr val="0E4194"/>
                </a:solidFill>
                <a:sym typeface="Wingdings" panose="05000000000000000000" pitchFamily="2" charset="2"/>
              </a:rPr>
              <a:t> </a:t>
            </a:r>
            <a:r>
              <a:rPr lang="de-DE" sz="1800" b="1" dirty="0" err="1">
                <a:solidFill>
                  <a:srgbClr val="0E4194"/>
                </a:solidFill>
                <a:sym typeface="Wingdings" panose="05000000000000000000" pitchFamily="2" charset="2"/>
              </a:rPr>
              <a:t>within</a:t>
            </a:r>
            <a:r>
              <a:rPr lang="de-DE" sz="1800" b="1" dirty="0">
                <a:solidFill>
                  <a:srgbClr val="0E4194"/>
                </a:solidFill>
                <a:sym typeface="Wingdings" panose="05000000000000000000" pitchFamily="2" charset="2"/>
              </a:rPr>
              <a:t> </a:t>
            </a:r>
            <a:r>
              <a:rPr lang="de-DE" sz="1800" b="1" dirty="0" err="1">
                <a:solidFill>
                  <a:srgbClr val="0E4194"/>
                </a:solidFill>
                <a:sym typeface="Wingdings" panose="05000000000000000000" pitchFamily="2" charset="2"/>
              </a:rPr>
              <a:t>the</a:t>
            </a:r>
            <a:r>
              <a:rPr lang="de-DE" sz="1800" b="1" dirty="0">
                <a:solidFill>
                  <a:srgbClr val="0E4194"/>
                </a:solidFill>
                <a:sym typeface="Wingdings" panose="05000000000000000000" pitchFamily="2" charset="2"/>
              </a:rPr>
              <a:t> DSP: 1 DYC </a:t>
            </a:r>
            <a:r>
              <a:rPr lang="de-DE" sz="1800" b="1" dirty="0" err="1">
                <a:solidFill>
                  <a:srgbClr val="0E4194"/>
                </a:solidFill>
                <a:sym typeface="Wingdings" panose="05000000000000000000" pitchFamily="2" charset="2"/>
              </a:rPr>
              <a:t>member</a:t>
            </a:r>
            <a:r>
              <a:rPr lang="de-DE" sz="1800" b="1" dirty="0">
                <a:solidFill>
                  <a:srgbClr val="0E4194"/>
                </a:solidFill>
                <a:sym typeface="Wingdings" panose="05000000000000000000" pitchFamily="2" charset="2"/>
              </a:rPr>
              <a:t> – </a:t>
            </a:r>
            <a:r>
              <a:rPr lang="de-DE" sz="1800" b="1" dirty="0" err="1">
                <a:solidFill>
                  <a:srgbClr val="0E4194"/>
                </a:solidFill>
                <a:sym typeface="Wingdings" panose="05000000000000000000" pitchFamily="2" charset="2"/>
              </a:rPr>
              <a:t>to</a:t>
            </a:r>
            <a:r>
              <a:rPr lang="de-DE" sz="1800" b="1" dirty="0">
                <a:solidFill>
                  <a:srgbClr val="0E4194"/>
                </a:solidFill>
                <a:sym typeface="Wingdings" panose="05000000000000000000" pitchFamily="2" charset="2"/>
              </a:rPr>
              <a:t> </a:t>
            </a:r>
            <a:r>
              <a:rPr lang="de-DE" sz="1800" b="1" dirty="0" err="1">
                <a:solidFill>
                  <a:srgbClr val="0E4194"/>
                </a:solidFill>
                <a:sym typeface="Wingdings" panose="05000000000000000000" pitchFamily="2" charset="2"/>
              </a:rPr>
              <a:t>attend</a:t>
            </a:r>
            <a:r>
              <a:rPr lang="de-DE" sz="1800" b="1" dirty="0">
                <a:solidFill>
                  <a:srgbClr val="0E4194"/>
                </a:solidFill>
                <a:sym typeface="Wingdings" panose="05000000000000000000" pitchFamily="2" charset="2"/>
              </a:rPr>
              <a:t> 1 SG </a:t>
            </a:r>
            <a:r>
              <a:rPr lang="de-DE" sz="1800" b="1" dirty="0" err="1">
                <a:solidFill>
                  <a:srgbClr val="0E4194"/>
                </a:solidFill>
                <a:sym typeface="Wingdings" panose="05000000000000000000" pitchFamily="2" charset="2"/>
              </a:rPr>
              <a:t>meeting</a:t>
            </a:r>
            <a:r>
              <a:rPr lang="de-DE" sz="1800" b="1" dirty="0">
                <a:solidFill>
                  <a:srgbClr val="0E4194"/>
                </a:solidFill>
                <a:sym typeface="Wingdings" panose="05000000000000000000" pitchFamily="2" charset="2"/>
              </a:rPr>
              <a:t> of </a:t>
            </a:r>
            <a:r>
              <a:rPr lang="de-DE" sz="1800" b="1" dirty="0" err="1">
                <a:solidFill>
                  <a:srgbClr val="0E4194"/>
                </a:solidFill>
                <a:sym typeface="Wingdings" panose="05000000000000000000" pitchFamily="2" charset="2"/>
              </a:rPr>
              <a:t>each</a:t>
            </a:r>
            <a:r>
              <a:rPr lang="de-DE" sz="1800" b="1" dirty="0">
                <a:solidFill>
                  <a:srgbClr val="0E4194"/>
                </a:solidFill>
                <a:sym typeface="Wingdings" panose="05000000000000000000" pitchFamily="2" charset="2"/>
              </a:rPr>
              <a:t> PA </a:t>
            </a:r>
            <a:r>
              <a:rPr lang="de-DE" sz="1800" b="1" dirty="0" err="1">
                <a:solidFill>
                  <a:srgbClr val="0E4194"/>
                </a:solidFill>
                <a:sym typeface="Wingdings" panose="05000000000000000000" pitchFamily="2" charset="2"/>
              </a:rPr>
              <a:t>onsite</a:t>
            </a:r>
            <a:r>
              <a:rPr lang="de-DE" sz="1800" b="1" dirty="0">
                <a:solidFill>
                  <a:srgbClr val="0E4194"/>
                </a:solidFill>
                <a:sym typeface="Wingdings" panose="05000000000000000000" pitchFamily="2" charset="2"/>
              </a:rPr>
              <a:t>, </a:t>
            </a:r>
            <a:r>
              <a:rPr lang="de-DE" sz="1800" b="1" dirty="0" err="1">
                <a:solidFill>
                  <a:srgbClr val="0E4194"/>
                </a:solidFill>
                <a:sym typeface="Wingdings" panose="05000000000000000000" pitchFamily="2" charset="2"/>
              </a:rPr>
              <a:t>until</a:t>
            </a:r>
            <a:r>
              <a:rPr lang="de-DE" sz="1800" b="1" dirty="0">
                <a:solidFill>
                  <a:srgbClr val="0E4194"/>
                </a:solidFill>
                <a:sym typeface="Wingdings" panose="05000000000000000000" pitchFamily="2" charset="2"/>
              </a:rPr>
              <a:t> 10/2023. </a:t>
            </a:r>
            <a:r>
              <a:rPr lang="de-DE" sz="1800" dirty="0">
                <a:solidFill>
                  <a:srgbClr val="0E4194"/>
                </a:solidFill>
                <a:sym typeface="Wingdings" panose="05000000000000000000" pitchFamily="2" charset="2"/>
              </a:rPr>
              <a:t>A </a:t>
            </a:r>
            <a:r>
              <a:rPr lang="de-DE" sz="1800" dirty="0" err="1">
                <a:solidFill>
                  <a:srgbClr val="0E4194"/>
                </a:solidFill>
                <a:sym typeface="Wingdings" panose="05000000000000000000" pitchFamily="2" charset="2"/>
              </a:rPr>
              <a:t>maximum</a:t>
            </a:r>
            <a:r>
              <a:rPr lang="de-DE" sz="1800" dirty="0">
                <a:solidFill>
                  <a:srgbClr val="0E4194"/>
                </a:solidFill>
                <a:sym typeface="Wingdings" panose="05000000000000000000" pitchFamily="2" charset="2"/>
              </a:rPr>
              <a:t> of 1 </a:t>
            </a:r>
            <a:r>
              <a:rPr lang="de-DE" sz="1800" dirty="0" err="1">
                <a:solidFill>
                  <a:srgbClr val="0E4194"/>
                </a:solidFill>
                <a:sym typeface="Wingdings" panose="05000000000000000000" pitchFamily="2" charset="2"/>
              </a:rPr>
              <a:t>onsite</a:t>
            </a:r>
            <a:r>
              <a:rPr lang="de-DE" sz="1800" dirty="0">
                <a:solidFill>
                  <a:srgbClr val="0E4194"/>
                </a:solidFill>
                <a:sym typeface="Wingdings" panose="05000000000000000000" pitchFamily="2" charset="2"/>
              </a:rPr>
              <a:t> DYC-</a:t>
            </a:r>
            <a:r>
              <a:rPr lang="de-DE" sz="1800" dirty="0" err="1">
                <a:solidFill>
                  <a:srgbClr val="0E4194"/>
                </a:solidFill>
                <a:sym typeface="Wingdings" panose="05000000000000000000" pitchFamily="2" charset="2"/>
              </a:rPr>
              <a:t>attendee</a:t>
            </a:r>
            <a:r>
              <a:rPr lang="de-DE" sz="1800" dirty="0">
                <a:solidFill>
                  <a:srgbClr val="0E4194"/>
                </a:solidFill>
                <a:sym typeface="Wingdings" panose="05000000000000000000" pitchFamily="2" charset="2"/>
              </a:rPr>
              <a:t> per PA, </a:t>
            </a:r>
            <a:r>
              <a:rPr lang="de-DE" sz="1800" dirty="0" err="1">
                <a:solidFill>
                  <a:srgbClr val="0E4194"/>
                </a:solidFill>
                <a:sym typeface="Wingdings" panose="05000000000000000000" pitchFamily="2" charset="2"/>
              </a:rPr>
              <a:t>covering</a:t>
            </a:r>
            <a:r>
              <a:rPr lang="de-DE" sz="1800" dirty="0">
                <a:solidFill>
                  <a:srgbClr val="0E4194"/>
                </a:solidFill>
                <a:sym typeface="Wingdings" panose="05000000000000000000" pitchFamily="2" charset="2"/>
              </a:rPr>
              <a:t> </a:t>
            </a:r>
            <a:r>
              <a:rPr lang="de-DE" sz="1800" dirty="0" err="1">
                <a:solidFill>
                  <a:srgbClr val="0E4194"/>
                </a:solidFill>
                <a:sym typeface="Wingdings" panose="05000000000000000000" pitchFamily="2" charset="2"/>
              </a:rPr>
              <a:t>travel</a:t>
            </a:r>
            <a:r>
              <a:rPr lang="de-DE" sz="1800" dirty="0">
                <a:solidFill>
                  <a:srgbClr val="0E4194"/>
                </a:solidFill>
                <a:sym typeface="Wingdings" panose="05000000000000000000" pitchFamily="2" charset="2"/>
              </a:rPr>
              <a:t> </a:t>
            </a:r>
            <a:r>
              <a:rPr lang="de-DE" sz="1800" dirty="0" err="1">
                <a:solidFill>
                  <a:srgbClr val="0E4194"/>
                </a:solidFill>
                <a:sym typeface="Wingdings" panose="05000000000000000000" pitchFamily="2" charset="2"/>
              </a:rPr>
              <a:t>and</a:t>
            </a:r>
            <a:r>
              <a:rPr lang="de-DE" sz="1800" dirty="0">
                <a:solidFill>
                  <a:srgbClr val="0E4194"/>
                </a:solidFill>
                <a:sym typeface="Wingdings" panose="05000000000000000000" pitchFamily="2" charset="2"/>
              </a:rPr>
              <a:t> </a:t>
            </a:r>
            <a:r>
              <a:rPr lang="de-DE" sz="1800" dirty="0" err="1">
                <a:solidFill>
                  <a:srgbClr val="0E4194"/>
                </a:solidFill>
                <a:sym typeface="Wingdings" panose="05000000000000000000" pitchFamily="2" charset="2"/>
              </a:rPr>
              <a:t>accommodation</a:t>
            </a:r>
            <a:r>
              <a:rPr lang="de-DE" sz="1800" dirty="0">
                <a:solidFill>
                  <a:srgbClr val="0E4194"/>
                </a:solidFill>
                <a:sym typeface="Wingdings" panose="05000000000000000000" pitchFamily="2" charset="2"/>
              </a:rPr>
              <a:t> </a:t>
            </a:r>
            <a:r>
              <a:rPr lang="de-DE" sz="1800" dirty="0" err="1">
                <a:solidFill>
                  <a:srgbClr val="0E4194"/>
                </a:solidFill>
                <a:sym typeface="Wingdings" panose="05000000000000000000" pitchFamily="2" charset="2"/>
              </a:rPr>
              <a:t>costs</a:t>
            </a:r>
            <a:r>
              <a:rPr lang="de-DE" sz="1800" dirty="0">
                <a:solidFill>
                  <a:srgbClr val="0E4194"/>
                </a:solidFill>
                <a:sym typeface="Wingdings" panose="05000000000000000000" pitchFamily="2" charset="2"/>
              </a:rPr>
              <a:t>. </a:t>
            </a:r>
            <a:r>
              <a:rPr lang="de-DE" sz="1800" dirty="0" err="1">
                <a:solidFill>
                  <a:srgbClr val="0E4194"/>
                </a:solidFill>
                <a:sym typeface="Wingdings" panose="05000000000000000000" pitchFamily="2" charset="2"/>
              </a:rPr>
              <a:t>Technicalities</a:t>
            </a:r>
            <a:r>
              <a:rPr lang="de-DE" sz="1800" dirty="0">
                <a:solidFill>
                  <a:srgbClr val="0E4194"/>
                </a:solidFill>
                <a:sym typeface="Wingdings" panose="05000000000000000000" pitchFamily="2" charset="2"/>
              </a:rPr>
              <a:t> </a:t>
            </a:r>
            <a:r>
              <a:rPr lang="de-DE" sz="1800" dirty="0" err="1">
                <a:solidFill>
                  <a:srgbClr val="0E4194"/>
                </a:solidFill>
                <a:sym typeface="Wingdings" panose="05000000000000000000" pitchFamily="2" charset="2"/>
              </a:rPr>
              <a:t>timely</a:t>
            </a:r>
            <a:r>
              <a:rPr lang="de-DE" sz="1800" dirty="0">
                <a:solidFill>
                  <a:srgbClr val="0E4194"/>
                </a:solidFill>
                <a:sym typeface="Wingdings" panose="05000000000000000000" pitchFamily="2" charset="2"/>
              </a:rPr>
              <a:t> via DSP (3 </a:t>
            </a:r>
            <a:r>
              <a:rPr lang="de-DE" sz="1800" dirty="0" err="1">
                <a:solidFill>
                  <a:srgbClr val="0E4194"/>
                </a:solidFill>
                <a:sym typeface="Wingdings" panose="05000000000000000000" pitchFamily="2" charset="2"/>
              </a:rPr>
              <a:t>weeks</a:t>
            </a:r>
            <a:r>
              <a:rPr lang="de-DE" sz="1800" dirty="0">
                <a:solidFill>
                  <a:srgbClr val="0E4194"/>
                </a:solidFill>
                <a:sym typeface="Wingdings" panose="05000000000000000000" pitchFamily="2" charset="2"/>
              </a:rPr>
              <a:t> in </a:t>
            </a:r>
            <a:r>
              <a:rPr lang="de-DE" sz="1800" dirty="0" err="1">
                <a:solidFill>
                  <a:srgbClr val="0E4194"/>
                </a:solidFill>
                <a:sym typeface="Wingdings" panose="05000000000000000000" pitchFamily="2" charset="2"/>
              </a:rPr>
              <a:t>advance</a:t>
            </a:r>
            <a:r>
              <a:rPr lang="de-DE" sz="1800" dirty="0">
                <a:solidFill>
                  <a:srgbClr val="0E4194"/>
                </a:solidFill>
                <a:sym typeface="Wingdings" panose="05000000000000000000" pitchFamily="2" charset="2"/>
              </a:rPr>
              <a:t>): </a:t>
            </a:r>
            <a:r>
              <a:rPr lang="de-DE" sz="1800" dirty="0">
                <a:solidFill>
                  <a:srgbClr val="0E4194"/>
                </a:solidFill>
                <a:sym typeface="Wingdings" panose="05000000000000000000" pitchFamily="2" charset="2"/>
                <a:hlinkClick r:id="rId3"/>
              </a:rPr>
              <a:t>office@eusdr-dsp.eu</a:t>
            </a:r>
            <a:r>
              <a:rPr lang="de-DE" sz="1800" dirty="0">
                <a:solidFill>
                  <a:srgbClr val="0E4194"/>
                </a:solidFill>
                <a:sym typeface="Wingdings" panose="05000000000000000000" pitchFamily="2" charset="2"/>
              </a:rPr>
              <a:t>.</a:t>
            </a:r>
          </a:p>
          <a:p>
            <a:pPr marL="457200" lvl="1" indent="0">
              <a:buNone/>
            </a:pPr>
            <a:endParaRPr lang="de-DE" sz="1800" b="1" dirty="0">
              <a:solidFill>
                <a:srgbClr val="0E4194"/>
              </a:solidFill>
              <a:sym typeface="Wingdings" panose="05000000000000000000" pitchFamily="2" charset="2"/>
            </a:endParaRPr>
          </a:p>
          <a:p>
            <a:pPr lvl="1">
              <a:buFont typeface="Wingdings" panose="05000000000000000000" pitchFamily="2" charset="2"/>
              <a:buChar char="à"/>
            </a:pPr>
            <a:r>
              <a:rPr lang="de-DE" sz="1800" dirty="0" err="1">
                <a:solidFill>
                  <a:srgbClr val="0E4194"/>
                </a:solidFill>
                <a:sym typeface="Wingdings" panose="05000000000000000000" pitchFamily="2" charset="2"/>
              </a:rPr>
              <a:t>Above</a:t>
            </a:r>
            <a:r>
              <a:rPr lang="de-DE" sz="1800" dirty="0">
                <a:solidFill>
                  <a:srgbClr val="0E4194"/>
                </a:solidFill>
                <a:sym typeface="Wingdings" panose="05000000000000000000" pitchFamily="2" charset="2"/>
              </a:rPr>
              <a:t> </a:t>
            </a:r>
            <a:r>
              <a:rPr lang="de-DE" sz="1800" dirty="0" err="1">
                <a:solidFill>
                  <a:srgbClr val="0E4194"/>
                </a:solidFill>
                <a:sym typeface="Wingdings" panose="05000000000000000000" pitchFamily="2" charset="2"/>
              </a:rPr>
              <a:t>that</a:t>
            </a:r>
            <a:r>
              <a:rPr lang="de-DE" sz="1800" dirty="0">
                <a:solidFill>
                  <a:srgbClr val="0E4194"/>
                </a:solidFill>
                <a:sym typeface="Wingdings" panose="05000000000000000000" pitchFamily="2" charset="2"/>
              </a:rPr>
              <a:t>:</a:t>
            </a:r>
          </a:p>
          <a:p>
            <a:pPr lvl="2">
              <a:buFont typeface="Wingdings" panose="05000000000000000000" pitchFamily="2" charset="2"/>
              <a:buChar char="à"/>
            </a:pPr>
            <a:r>
              <a:rPr lang="de-DE" sz="1800" b="1" dirty="0">
                <a:solidFill>
                  <a:srgbClr val="0E4194"/>
                </a:solidFill>
                <a:sym typeface="Wingdings" panose="05000000000000000000" pitchFamily="2" charset="2"/>
              </a:rPr>
              <a:t>Online </a:t>
            </a:r>
            <a:r>
              <a:rPr lang="de-DE" sz="1800" b="1" dirty="0" err="1">
                <a:solidFill>
                  <a:srgbClr val="0E4194"/>
                </a:solidFill>
                <a:sym typeface="Wingdings" panose="05000000000000000000" pitchFamily="2" charset="2"/>
              </a:rPr>
              <a:t>participation</a:t>
            </a:r>
            <a:r>
              <a:rPr lang="de-DE" sz="1800" b="1" dirty="0">
                <a:solidFill>
                  <a:srgbClr val="0E4194"/>
                </a:solidFill>
                <a:sym typeface="Wingdings" panose="05000000000000000000" pitchFamily="2" charset="2"/>
              </a:rPr>
              <a:t> of DYC-</a:t>
            </a:r>
            <a:r>
              <a:rPr lang="de-DE" sz="1800" b="1" dirty="0" err="1">
                <a:solidFill>
                  <a:srgbClr val="0E4194"/>
                </a:solidFill>
                <a:sym typeface="Wingdings" panose="05000000000000000000" pitchFamily="2" charset="2"/>
              </a:rPr>
              <a:t>members</a:t>
            </a:r>
            <a:r>
              <a:rPr lang="de-DE" sz="1800" b="1" dirty="0">
                <a:solidFill>
                  <a:srgbClr val="0E4194"/>
                </a:solidFill>
                <a:sym typeface="Wingdings" panose="05000000000000000000" pitchFamily="2" charset="2"/>
              </a:rPr>
              <a:t> in SG </a:t>
            </a:r>
            <a:r>
              <a:rPr lang="de-DE" sz="1800" b="1" dirty="0" err="1">
                <a:solidFill>
                  <a:srgbClr val="0E4194"/>
                </a:solidFill>
                <a:sym typeface="Wingdings" panose="05000000000000000000" pitchFamily="2" charset="2"/>
              </a:rPr>
              <a:t>meetings</a:t>
            </a:r>
            <a:endParaRPr lang="de-DE" sz="1800" b="1" dirty="0">
              <a:solidFill>
                <a:srgbClr val="0E4194"/>
              </a:solidFill>
              <a:sym typeface="Wingdings" panose="05000000000000000000" pitchFamily="2" charset="2"/>
            </a:endParaRPr>
          </a:p>
          <a:p>
            <a:pPr lvl="2">
              <a:buFont typeface="Wingdings" panose="05000000000000000000" pitchFamily="2" charset="2"/>
              <a:buChar char="à"/>
            </a:pPr>
            <a:r>
              <a:rPr lang="de-DE" sz="1800" b="1" dirty="0">
                <a:solidFill>
                  <a:srgbClr val="0E4194"/>
                </a:solidFill>
                <a:sym typeface="Wingdings" panose="05000000000000000000" pitchFamily="2" charset="2"/>
              </a:rPr>
              <a:t>Coverage of </a:t>
            </a:r>
            <a:r>
              <a:rPr lang="de-DE" sz="1800" b="1" dirty="0" err="1">
                <a:solidFill>
                  <a:srgbClr val="0E4194"/>
                </a:solidFill>
                <a:sym typeface="Wingdings" panose="05000000000000000000" pitchFamily="2" charset="2"/>
              </a:rPr>
              <a:t>travel</a:t>
            </a:r>
            <a:r>
              <a:rPr lang="de-DE" sz="1800" b="1" dirty="0">
                <a:solidFill>
                  <a:srgbClr val="0E4194"/>
                </a:solidFill>
                <a:sym typeface="Wingdings" panose="05000000000000000000" pitchFamily="2" charset="2"/>
              </a:rPr>
              <a:t> and </a:t>
            </a:r>
            <a:r>
              <a:rPr lang="de-DE" sz="1800" b="1" dirty="0" err="1">
                <a:solidFill>
                  <a:srgbClr val="0E4194"/>
                </a:solidFill>
                <a:sym typeface="Wingdings" panose="05000000000000000000" pitchFamily="2" charset="2"/>
              </a:rPr>
              <a:t>accommodation</a:t>
            </a:r>
            <a:r>
              <a:rPr lang="de-DE" sz="1800" b="1" dirty="0">
                <a:solidFill>
                  <a:srgbClr val="0E4194"/>
                </a:solidFill>
                <a:sym typeface="Wingdings" panose="05000000000000000000" pitchFamily="2" charset="2"/>
              </a:rPr>
              <a:t> via PAC </a:t>
            </a:r>
            <a:r>
              <a:rPr lang="de-DE" sz="1800" b="1" dirty="0" err="1">
                <a:solidFill>
                  <a:srgbClr val="0E4194"/>
                </a:solidFill>
                <a:sym typeface="Wingdings" panose="05000000000000000000" pitchFamily="2" charset="2"/>
              </a:rPr>
              <a:t>budgets</a:t>
            </a:r>
            <a:endParaRPr lang="de-DE" sz="1800" b="1" dirty="0">
              <a:solidFill>
                <a:srgbClr val="0E4194"/>
              </a:solidFill>
            </a:endParaRPr>
          </a:p>
        </p:txBody>
      </p:sp>
    </p:spTree>
    <p:extLst>
      <p:ext uri="{BB962C8B-B14F-4D97-AF65-F5344CB8AC3E}">
        <p14:creationId xmlns:p14="http://schemas.microsoft.com/office/powerpoint/2010/main" val="2283052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9840" y="1081741"/>
            <a:ext cx="11341100" cy="1044353"/>
          </a:xfrm>
        </p:spPr>
        <p:txBody>
          <a:bodyPr>
            <a:normAutofit/>
          </a:bodyPr>
          <a:lstStyle/>
          <a:p>
            <a:pPr algn="l"/>
            <a:r>
              <a:rPr lang="en-GB" dirty="0"/>
              <a:t>What’s next?</a:t>
            </a:r>
          </a:p>
        </p:txBody>
      </p:sp>
      <p:graphicFrame>
        <p:nvGraphicFramePr>
          <p:cNvPr id="3" name="Tabelle 2"/>
          <p:cNvGraphicFramePr>
            <a:graphicFrameLocks noGrp="1"/>
          </p:cNvGraphicFramePr>
          <p:nvPr>
            <p:extLst>
              <p:ext uri="{D42A27DB-BD31-4B8C-83A1-F6EECF244321}">
                <p14:modId xmlns:p14="http://schemas.microsoft.com/office/powerpoint/2010/main" val="2719156225"/>
              </p:ext>
            </p:extLst>
          </p:nvPr>
        </p:nvGraphicFramePr>
        <p:xfrm>
          <a:off x="6113721" y="2051666"/>
          <a:ext cx="6016064" cy="2393536"/>
        </p:xfrm>
        <a:graphic>
          <a:graphicData uri="http://schemas.openxmlformats.org/drawingml/2006/table">
            <a:tbl>
              <a:tblPr/>
              <a:tblGrid>
                <a:gridCol w="2432892">
                  <a:extLst>
                    <a:ext uri="{9D8B030D-6E8A-4147-A177-3AD203B41FA5}">
                      <a16:colId xmlns:a16="http://schemas.microsoft.com/office/drawing/2014/main" val="3265348931"/>
                    </a:ext>
                  </a:extLst>
                </a:gridCol>
                <a:gridCol w="1711842">
                  <a:extLst>
                    <a:ext uri="{9D8B030D-6E8A-4147-A177-3AD203B41FA5}">
                      <a16:colId xmlns:a16="http://schemas.microsoft.com/office/drawing/2014/main" val="4069301969"/>
                    </a:ext>
                  </a:extLst>
                </a:gridCol>
                <a:gridCol w="1871330">
                  <a:extLst>
                    <a:ext uri="{9D8B030D-6E8A-4147-A177-3AD203B41FA5}">
                      <a16:colId xmlns:a16="http://schemas.microsoft.com/office/drawing/2014/main" val="3976896392"/>
                    </a:ext>
                  </a:extLst>
                </a:gridCol>
              </a:tblGrid>
              <a:tr h="232877">
                <a:tc>
                  <a:txBody>
                    <a:bodyPr/>
                    <a:lstStyle/>
                    <a:p>
                      <a:pPr algn="l" fontAlgn="b"/>
                      <a:r>
                        <a:rPr lang="de-AT" sz="1400" b="1" i="0" u="none" strike="noStrike" dirty="0">
                          <a:solidFill>
                            <a:srgbClr val="000000"/>
                          </a:solidFill>
                          <a:effectLst/>
                          <a:latin typeface="Calibri" panose="020F0502020204030204" pitchFamily="34" charset="0"/>
                        </a:rPr>
                        <a:t>EUSDR Management &amp; </a:t>
                      </a:r>
                      <a:r>
                        <a:rPr lang="de-AT" sz="1400" b="1" i="0" u="none" strike="noStrike" dirty="0" err="1">
                          <a:solidFill>
                            <a:srgbClr val="000000"/>
                          </a:solidFill>
                          <a:effectLst/>
                          <a:latin typeface="Calibri" panose="020F0502020204030204" pitchFamily="34" charset="0"/>
                        </a:rPr>
                        <a:t>Governance</a:t>
                      </a:r>
                      <a:endParaRPr lang="de-AT" sz="1400" b="1" i="0" u="none" strike="noStrike" dirty="0">
                        <a:solidFill>
                          <a:srgbClr val="000000"/>
                        </a:solidFill>
                        <a:effectLst/>
                        <a:latin typeface="Calibri" panose="020F0502020204030204" pitchFamily="34" charset="0"/>
                      </a:endParaRPr>
                    </a:p>
                  </a:txBody>
                  <a:tcPr marL="5822" marR="5822" marT="58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b"/>
                      <a:endParaRPr lang="de-AT" sz="1400" b="1" i="0" u="none" strike="noStrike">
                        <a:solidFill>
                          <a:srgbClr val="000000"/>
                        </a:solidFill>
                        <a:effectLst/>
                        <a:latin typeface="Calibri" panose="020F0502020204030204" pitchFamily="34" charset="0"/>
                      </a:endParaRPr>
                    </a:p>
                  </a:txBody>
                  <a:tcPr marL="5822" marR="5822" marT="582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de-AT" sz="1400" b="0" i="0" u="none" strike="noStrike" dirty="0">
                        <a:solidFill>
                          <a:srgbClr val="000000"/>
                        </a:solidFill>
                        <a:effectLst/>
                        <a:latin typeface="Calibri" panose="020F0502020204030204" pitchFamily="34" charset="0"/>
                      </a:endParaRPr>
                    </a:p>
                  </a:txBody>
                  <a:tcPr marL="5822" marR="5822" marT="5822"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4182416"/>
                  </a:ext>
                </a:extLst>
              </a:tr>
              <a:tr h="174658">
                <a:tc>
                  <a:txBody>
                    <a:bodyPr/>
                    <a:lstStyle/>
                    <a:p>
                      <a:pPr algn="l" fontAlgn="b"/>
                      <a:r>
                        <a:rPr lang="de-AT" sz="1400" b="1" i="0" u="none" strike="noStrike" dirty="0" err="1">
                          <a:solidFill>
                            <a:srgbClr val="000000"/>
                          </a:solidFill>
                          <a:effectLst/>
                          <a:latin typeface="Calibri" panose="020F0502020204030204" pitchFamily="34" charset="0"/>
                        </a:rPr>
                        <a:t>Scope</a:t>
                      </a:r>
                      <a:endParaRPr lang="de-AT" sz="1400" b="1" i="0" u="none" strike="noStrike" dirty="0">
                        <a:solidFill>
                          <a:srgbClr val="000000"/>
                        </a:solidFill>
                        <a:effectLst/>
                        <a:latin typeface="Calibri" panose="020F0502020204030204" pitchFamily="34" charset="0"/>
                      </a:endParaRPr>
                    </a:p>
                  </a:txBody>
                  <a:tcPr marL="5822" marR="5822" marT="58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b"/>
                      <a:r>
                        <a:rPr lang="de-AT" sz="1400" b="1" i="0" u="none" strike="noStrike" dirty="0">
                          <a:solidFill>
                            <a:srgbClr val="000000"/>
                          </a:solidFill>
                          <a:effectLst/>
                          <a:latin typeface="Calibri" panose="020F0502020204030204" pitchFamily="34" charset="0"/>
                        </a:rPr>
                        <a:t>Date 2023</a:t>
                      </a:r>
                    </a:p>
                  </a:txBody>
                  <a:tcPr marL="5822" marR="5822" marT="58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b"/>
                      <a:r>
                        <a:rPr lang="de-AT" sz="1400" b="1" i="0" u="none" strike="noStrike" dirty="0">
                          <a:solidFill>
                            <a:srgbClr val="000000"/>
                          </a:solidFill>
                          <a:effectLst/>
                          <a:latin typeface="Calibri" panose="020F0502020204030204" pitchFamily="34" charset="0"/>
                        </a:rPr>
                        <a:t>Location</a:t>
                      </a:r>
                    </a:p>
                  </a:txBody>
                  <a:tcPr marL="5822" marR="5822" marT="58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3677842584"/>
                  </a:ext>
                </a:extLst>
              </a:tr>
              <a:tr h="168836">
                <a:tc>
                  <a:txBody>
                    <a:bodyPr/>
                    <a:lstStyle/>
                    <a:p>
                      <a:pPr algn="l" fontAlgn="t"/>
                      <a:r>
                        <a:rPr lang="de-AT" sz="1400" b="1" i="0" u="none" strike="noStrike" dirty="0">
                          <a:solidFill>
                            <a:srgbClr val="000000"/>
                          </a:solidFill>
                          <a:effectLst/>
                          <a:latin typeface="Calibri" panose="020F0502020204030204" pitchFamily="34" charset="0"/>
                        </a:rPr>
                        <a:t>SG DANUVAL Meeting</a:t>
                      </a:r>
                    </a:p>
                  </a:txBody>
                  <a:tcPr marL="5822" marR="5822" marT="58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de-AT" sz="1400" b="0" i="0" u="none" strike="noStrike" dirty="0">
                          <a:solidFill>
                            <a:srgbClr val="000000"/>
                          </a:solidFill>
                          <a:effectLst/>
                          <a:latin typeface="Calibri" panose="020F0502020204030204" pitchFamily="34" charset="0"/>
                        </a:rPr>
                        <a:t>10 May 2023</a:t>
                      </a:r>
                    </a:p>
                  </a:txBody>
                  <a:tcPr marL="5822" marR="5822" marT="58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de-AT" sz="1400" b="0" i="0" u="none" strike="noStrike" dirty="0">
                          <a:solidFill>
                            <a:srgbClr val="000000"/>
                          </a:solidFill>
                          <a:effectLst/>
                          <a:latin typeface="Calibri" panose="020F0502020204030204" pitchFamily="34" charset="0"/>
                        </a:rPr>
                        <a:t>online</a:t>
                      </a:r>
                    </a:p>
                  </a:txBody>
                  <a:tcPr marL="5822" marR="5822" marT="58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90016336"/>
                  </a:ext>
                </a:extLst>
              </a:tr>
              <a:tr h="174658">
                <a:tc>
                  <a:txBody>
                    <a:bodyPr/>
                    <a:lstStyle/>
                    <a:p>
                      <a:pPr algn="l" fontAlgn="t"/>
                      <a:r>
                        <a:rPr lang="en-US" sz="1400" b="1" i="0" u="none" strike="noStrike" dirty="0">
                          <a:solidFill>
                            <a:srgbClr val="000000"/>
                          </a:solidFill>
                          <a:effectLst/>
                          <a:latin typeface="Calibri" panose="020F0502020204030204" pitchFamily="34" charset="0"/>
                        </a:rPr>
                        <a:t>EUSDR MA/programming authorities Network meeting</a:t>
                      </a:r>
                    </a:p>
                  </a:txBody>
                  <a:tcPr marL="5822" marR="5822" marT="58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AT" sz="1400" b="0" i="0" u="none" strike="noStrike" dirty="0">
                          <a:solidFill>
                            <a:srgbClr val="000000"/>
                          </a:solidFill>
                          <a:effectLst/>
                          <a:latin typeface="Calibri" panose="020F0502020204030204" pitchFamily="34" charset="0"/>
                        </a:rPr>
                        <a:t>10 May 2023</a:t>
                      </a:r>
                    </a:p>
                  </a:txBody>
                  <a:tcPr marL="5822" marR="5822" marT="5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AT" sz="1400" b="0" i="0" u="none" strike="noStrike" dirty="0">
                          <a:solidFill>
                            <a:srgbClr val="000000"/>
                          </a:solidFill>
                          <a:effectLst/>
                          <a:latin typeface="Calibri" panose="020F0502020204030204" pitchFamily="34" charset="0"/>
                        </a:rPr>
                        <a:t>online</a:t>
                      </a:r>
                    </a:p>
                  </a:txBody>
                  <a:tcPr marL="5822" marR="5822" marT="5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15321475"/>
                  </a:ext>
                </a:extLst>
              </a:tr>
              <a:tr h="168836">
                <a:tc>
                  <a:txBody>
                    <a:bodyPr/>
                    <a:lstStyle/>
                    <a:p>
                      <a:pPr algn="l" fontAlgn="t"/>
                      <a:r>
                        <a:rPr lang="de-AT" sz="1400" b="1" i="0" u="none" strike="noStrike" dirty="0">
                          <a:solidFill>
                            <a:srgbClr val="000000"/>
                          </a:solidFill>
                          <a:effectLst/>
                          <a:latin typeface="Calibri" panose="020F0502020204030204" pitchFamily="34" charset="0"/>
                        </a:rPr>
                        <a:t>NC Meeting</a:t>
                      </a:r>
                    </a:p>
                  </a:txBody>
                  <a:tcPr marL="5822" marR="5822" marT="58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AT" sz="1400" b="0" i="0" u="none" strike="noStrike" dirty="0">
                          <a:solidFill>
                            <a:srgbClr val="000000"/>
                          </a:solidFill>
                          <a:effectLst/>
                          <a:latin typeface="Calibri" panose="020F0502020204030204" pitchFamily="34" charset="0"/>
                        </a:rPr>
                        <a:t>16 May 2023</a:t>
                      </a:r>
                    </a:p>
                  </a:txBody>
                  <a:tcPr marL="5822" marR="5822" marT="5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de-AT" sz="1400" b="0" i="0" u="none" strike="noStrike" dirty="0">
                          <a:solidFill>
                            <a:srgbClr val="000000"/>
                          </a:solidFill>
                          <a:effectLst/>
                          <a:latin typeface="Calibri" panose="020F0502020204030204" pitchFamily="34" charset="0"/>
                        </a:rPr>
                        <a:t>Brdo pri </a:t>
                      </a:r>
                      <a:r>
                        <a:rPr lang="de-AT" sz="1400" b="0" i="0" u="none" strike="noStrike" dirty="0" err="1">
                          <a:solidFill>
                            <a:srgbClr val="000000"/>
                          </a:solidFill>
                          <a:effectLst/>
                          <a:latin typeface="Calibri" panose="020F0502020204030204" pitchFamily="34" charset="0"/>
                        </a:rPr>
                        <a:t>Kranju</a:t>
                      </a:r>
                      <a:r>
                        <a:rPr lang="de-AT" sz="1400" b="0" i="0" u="none" strike="noStrike" dirty="0">
                          <a:solidFill>
                            <a:srgbClr val="000000"/>
                          </a:solidFill>
                          <a:effectLst/>
                          <a:latin typeface="Calibri" panose="020F0502020204030204" pitchFamily="34" charset="0"/>
                        </a:rPr>
                        <a:t>, </a:t>
                      </a:r>
                      <a:r>
                        <a:rPr lang="de-AT" sz="1400" b="0" i="0" u="none" strike="noStrike" dirty="0" err="1">
                          <a:solidFill>
                            <a:srgbClr val="000000"/>
                          </a:solidFill>
                          <a:effectLst/>
                          <a:latin typeface="Calibri" panose="020F0502020204030204" pitchFamily="34" charset="0"/>
                        </a:rPr>
                        <a:t>Slovenia</a:t>
                      </a:r>
                      <a:endParaRPr lang="de-AT" sz="1400" b="0" i="0" u="none" strike="noStrike" dirty="0">
                        <a:solidFill>
                          <a:srgbClr val="000000"/>
                        </a:solidFill>
                        <a:effectLst/>
                        <a:latin typeface="Calibri" panose="020F0502020204030204" pitchFamily="34" charset="0"/>
                      </a:endParaRPr>
                    </a:p>
                  </a:txBody>
                  <a:tcPr marL="5822" marR="5822" marT="58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21234436"/>
                  </a:ext>
                </a:extLst>
              </a:tr>
              <a:tr h="168836">
                <a:tc>
                  <a:txBody>
                    <a:bodyPr/>
                    <a:lstStyle/>
                    <a:p>
                      <a:pPr algn="l" fontAlgn="t"/>
                      <a:r>
                        <a:rPr lang="de-AT" sz="1400" b="1" i="0" u="none" strike="noStrike">
                          <a:solidFill>
                            <a:srgbClr val="000000"/>
                          </a:solidFill>
                          <a:effectLst/>
                          <a:latin typeface="Calibri" panose="020F0502020204030204" pitchFamily="34" charset="0"/>
                        </a:rPr>
                        <a:t>NC-PAC Meeting</a:t>
                      </a:r>
                    </a:p>
                  </a:txBody>
                  <a:tcPr marL="5822" marR="5822" marT="58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AT" sz="1400" b="0" i="0" u="none" strike="noStrike" dirty="0">
                          <a:solidFill>
                            <a:srgbClr val="000000"/>
                          </a:solidFill>
                          <a:effectLst/>
                          <a:latin typeface="Calibri" panose="020F0502020204030204" pitchFamily="34" charset="0"/>
                        </a:rPr>
                        <a:t>18-19 September 2023</a:t>
                      </a:r>
                    </a:p>
                  </a:txBody>
                  <a:tcPr marL="5822" marR="5822" marT="5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de-AT" sz="1400" b="0" i="0" u="none" strike="noStrike" dirty="0" err="1">
                          <a:solidFill>
                            <a:srgbClr val="000000"/>
                          </a:solidFill>
                          <a:effectLst/>
                          <a:latin typeface="Calibri" panose="020F0502020204030204" pitchFamily="34" charset="0"/>
                        </a:rPr>
                        <a:t>Izola</a:t>
                      </a:r>
                      <a:r>
                        <a:rPr lang="de-AT" sz="1400" b="0" i="0" u="none" strike="noStrike" dirty="0">
                          <a:solidFill>
                            <a:srgbClr val="000000"/>
                          </a:solidFill>
                          <a:effectLst/>
                          <a:latin typeface="Calibri" panose="020F0502020204030204" pitchFamily="34" charset="0"/>
                        </a:rPr>
                        <a:t>, </a:t>
                      </a:r>
                      <a:r>
                        <a:rPr lang="de-AT" sz="1400" b="0" i="0" u="none" strike="noStrike" dirty="0" err="1">
                          <a:solidFill>
                            <a:srgbClr val="000000"/>
                          </a:solidFill>
                          <a:effectLst/>
                          <a:latin typeface="Calibri" panose="020F0502020204030204" pitchFamily="34" charset="0"/>
                        </a:rPr>
                        <a:t>Slovenia</a:t>
                      </a:r>
                      <a:endParaRPr lang="de-AT" sz="1400" b="0" i="0" u="none" strike="noStrike" dirty="0">
                        <a:solidFill>
                          <a:srgbClr val="000000"/>
                        </a:solidFill>
                        <a:effectLst/>
                        <a:latin typeface="Calibri" panose="020F0502020204030204" pitchFamily="34" charset="0"/>
                      </a:endParaRPr>
                    </a:p>
                  </a:txBody>
                  <a:tcPr marL="5822" marR="5822" marT="58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88331582"/>
                  </a:ext>
                </a:extLst>
              </a:tr>
              <a:tr h="337671">
                <a:tc>
                  <a:txBody>
                    <a:bodyPr/>
                    <a:lstStyle/>
                    <a:p>
                      <a:pPr algn="l" fontAlgn="ctr"/>
                      <a:r>
                        <a:rPr lang="en-US" sz="1400" b="1" i="0" u="none" strike="noStrike" dirty="0">
                          <a:solidFill>
                            <a:srgbClr val="000000"/>
                          </a:solidFill>
                          <a:effectLst/>
                          <a:latin typeface="Calibri" panose="020F0502020204030204" pitchFamily="34" charset="0"/>
                        </a:rPr>
                        <a:t>2nd Danube Youth Camp &amp; POPRI Startup Challenge</a:t>
                      </a:r>
                    </a:p>
                  </a:txBody>
                  <a:tcPr marL="5822" marR="5822" marT="5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AT" sz="1400" b="0" i="0" u="none" strike="noStrike" dirty="0">
                          <a:solidFill>
                            <a:srgbClr val="000000"/>
                          </a:solidFill>
                          <a:effectLst/>
                          <a:latin typeface="Calibri" panose="020F0502020204030204" pitchFamily="34" charset="0"/>
                        </a:rPr>
                        <a:t>20-23 </a:t>
                      </a:r>
                      <a:r>
                        <a:rPr lang="de-AT" sz="1400" b="0" i="0" u="none" strike="noStrike" dirty="0" err="1">
                          <a:solidFill>
                            <a:srgbClr val="000000"/>
                          </a:solidFill>
                          <a:effectLst/>
                          <a:latin typeface="Calibri" panose="020F0502020204030204" pitchFamily="34" charset="0"/>
                        </a:rPr>
                        <a:t>October</a:t>
                      </a:r>
                      <a:r>
                        <a:rPr lang="de-AT" sz="1400" b="0" i="0" u="none" strike="noStrike" dirty="0">
                          <a:solidFill>
                            <a:srgbClr val="000000"/>
                          </a:solidFill>
                          <a:effectLst/>
                          <a:latin typeface="Calibri" panose="020F0502020204030204" pitchFamily="34" charset="0"/>
                        </a:rPr>
                        <a:t> 2023</a:t>
                      </a:r>
                    </a:p>
                  </a:txBody>
                  <a:tcPr marL="5822" marR="5822" marT="5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de-AT" sz="1400" b="0" i="0" u="none" strike="noStrike" dirty="0" err="1">
                          <a:solidFill>
                            <a:srgbClr val="000000"/>
                          </a:solidFill>
                          <a:effectLst/>
                          <a:latin typeface="Calibri" panose="020F0502020204030204" pitchFamily="34" charset="0"/>
                        </a:rPr>
                        <a:t>Primorski</a:t>
                      </a:r>
                      <a:r>
                        <a:rPr lang="de-AT" sz="1400" b="0" i="0" u="none" strike="noStrike" dirty="0">
                          <a:solidFill>
                            <a:srgbClr val="000000"/>
                          </a:solidFill>
                          <a:effectLst/>
                          <a:latin typeface="Calibri" panose="020F0502020204030204" pitchFamily="34" charset="0"/>
                        </a:rPr>
                        <a:t> </a:t>
                      </a:r>
                      <a:r>
                        <a:rPr lang="de-AT" sz="1400" b="0" i="0" u="none" strike="noStrike" dirty="0" err="1">
                          <a:solidFill>
                            <a:srgbClr val="000000"/>
                          </a:solidFill>
                          <a:effectLst/>
                          <a:latin typeface="Calibri" panose="020F0502020204030204" pitchFamily="34" charset="0"/>
                        </a:rPr>
                        <a:t>tehnološki</a:t>
                      </a:r>
                      <a:r>
                        <a:rPr lang="de-AT" sz="1400" b="0" i="0" u="none" strike="noStrike" dirty="0">
                          <a:solidFill>
                            <a:srgbClr val="000000"/>
                          </a:solidFill>
                          <a:effectLst/>
                          <a:latin typeface="Calibri" panose="020F0502020204030204" pitchFamily="34" charset="0"/>
                        </a:rPr>
                        <a:t> park, </a:t>
                      </a:r>
                      <a:r>
                        <a:rPr lang="de-AT" sz="1400" b="0" i="0" u="none" strike="noStrike" dirty="0" err="1">
                          <a:solidFill>
                            <a:srgbClr val="000000"/>
                          </a:solidFill>
                          <a:effectLst/>
                          <a:latin typeface="Calibri" panose="020F0502020204030204" pitchFamily="34" charset="0"/>
                        </a:rPr>
                        <a:t>Slovenia</a:t>
                      </a:r>
                      <a:endParaRPr lang="de-AT" sz="1400" b="0" i="0" u="none" strike="noStrike" dirty="0">
                        <a:solidFill>
                          <a:srgbClr val="000000"/>
                        </a:solidFill>
                        <a:effectLst/>
                        <a:latin typeface="Calibri" panose="020F0502020204030204" pitchFamily="34" charset="0"/>
                      </a:endParaRPr>
                    </a:p>
                  </a:txBody>
                  <a:tcPr marL="5822" marR="5822" marT="58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79942928"/>
                  </a:ext>
                </a:extLst>
              </a:tr>
              <a:tr h="168836">
                <a:tc>
                  <a:txBody>
                    <a:bodyPr/>
                    <a:lstStyle/>
                    <a:p>
                      <a:pPr algn="l" fontAlgn="t"/>
                      <a:r>
                        <a:rPr lang="en-US" sz="1400" b="1" i="0" u="none" strike="noStrike" dirty="0">
                          <a:solidFill>
                            <a:srgbClr val="000000"/>
                          </a:solidFill>
                          <a:effectLst/>
                          <a:latin typeface="Calibri" panose="020F0502020204030204" pitchFamily="34" charset="0"/>
                        </a:rPr>
                        <a:t>12th EUSDR Annual Forum 2023</a:t>
                      </a:r>
                    </a:p>
                  </a:txBody>
                  <a:tcPr marL="5822" marR="5822" marT="58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AT" sz="1400" b="0" i="0" u="none" strike="noStrike" dirty="0">
                          <a:solidFill>
                            <a:srgbClr val="000000"/>
                          </a:solidFill>
                          <a:effectLst/>
                          <a:latin typeface="Calibri" panose="020F0502020204030204" pitchFamily="34" charset="0"/>
                        </a:rPr>
                        <a:t>24-25 </a:t>
                      </a:r>
                      <a:r>
                        <a:rPr lang="de-AT" sz="1400" b="0" i="0" u="none" strike="noStrike" dirty="0" err="1">
                          <a:solidFill>
                            <a:srgbClr val="000000"/>
                          </a:solidFill>
                          <a:effectLst/>
                          <a:latin typeface="Calibri" panose="020F0502020204030204" pitchFamily="34" charset="0"/>
                        </a:rPr>
                        <a:t>October</a:t>
                      </a:r>
                      <a:r>
                        <a:rPr lang="de-AT" sz="1400" b="0" i="0" u="none" strike="noStrike" dirty="0">
                          <a:solidFill>
                            <a:srgbClr val="000000"/>
                          </a:solidFill>
                          <a:effectLst/>
                          <a:latin typeface="Calibri" panose="020F0502020204030204" pitchFamily="34" charset="0"/>
                        </a:rPr>
                        <a:t> 2023</a:t>
                      </a:r>
                    </a:p>
                  </a:txBody>
                  <a:tcPr marL="5822" marR="5822" marT="5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de-AT" sz="1400" b="0" i="0" u="none" strike="noStrike" dirty="0">
                          <a:solidFill>
                            <a:srgbClr val="000000"/>
                          </a:solidFill>
                          <a:effectLst/>
                          <a:latin typeface="Calibri" panose="020F0502020204030204" pitchFamily="34" charset="0"/>
                        </a:rPr>
                        <a:t>Brdo pri </a:t>
                      </a:r>
                      <a:r>
                        <a:rPr lang="de-AT" sz="1400" b="0" i="0" u="none" strike="noStrike" dirty="0" err="1">
                          <a:solidFill>
                            <a:srgbClr val="000000"/>
                          </a:solidFill>
                          <a:effectLst/>
                          <a:latin typeface="Calibri" panose="020F0502020204030204" pitchFamily="34" charset="0"/>
                        </a:rPr>
                        <a:t>Kranju</a:t>
                      </a:r>
                      <a:r>
                        <a:rPr lang="de-AT" sz="1400" b="0" i="0" u="none" strike="noStrike" dirty="0">
                          <a:solidFill>
                            <a:srgbClr val="000000"/>
                          </a:solidFill>
                          <a:effectLst/>
                          <a:latin typeface="Calibri" panose="020F0502020204030204" pitchFamily="34" charset="0"/>
                        </a:rPr>
                        <a:t>, </a:t>
                      </a:r>
                      <a:r>
                        <a:rPr lang="de-AT" sz="1400" b="0" i="0" u="none" strike="noStrike" dirty="0" err="1">
                          <a:solidFill>
                            <a:srgbClr val="000000"/>
                          </a:solidFill>
                          <a:effectLst/>
                          <a:latin typeface="Calibri" panose="020F0502020204030204" pitchFamily="34" charset="0"/>
                        </a:rPr>
                        <a:t>Slovenia</a:t>
                      </a:r>
                      <a:endParaRPr lang="de-AT" sz="1400" b="0" i="0" u="none" strike="noStrike" dirty="0">
                        <a:solidFill>
                          <a:srgbClr val="000000"/>
                        </a:solidFill>
                        <a:effectLst/>
                        <a:latin typeface="Calibri" panose="020F0502020204030204" pitchFamily="34" charset="0"/>
                      </a:endParaRPr>
                    </a:p>
                  </a:txBody>
                  <a:tcPr marL="5822" marR="5822" marT="58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03349748"/>
                  </a:ext>
                </a:extLst>
              </a:tr>
            </a:tbl>
          </a:graphicData>
        </a:graphic>
      </p:graphicFrame>
      <p:graphicFrame>
        <p:nvGraphicFramePr>
          <p:cNvPr id="12" name="Tabelle 11"/>
          <p:cNvGraphicFramePr>
            <a:graphicFrameLocks noGrp="1"/>
          </p:cNvGraphicFramePr>
          <p:nvPr>
            <p:extLst>
              <p:ext uri="{D42A27DB-BD31-4B8C-83A1-F6EECF244321}">
                <p14:modId xmlns:p14="http://schemas.microsoft.com/office/powerpoint/2010/main" val="4033331407"/>
              </p:ext>
            </p:extLst>
          </p:nvPr>
        </p:nvGraphicFramePr>
        <p:xfrm>
          <a:off x="116959" y="2051666"/>
          <a:ext cx="5869172" cy="4214342"/>
        </p:xfrm>
        <a:graphic>
          <a:graphicData uri="http://schemas.openxmlformats.org/drawingml/2006/table">
            <a:tbl>
              <a:tblPr/>
              <a:tblGrid>
                <a:gridCol w="2711301">
                  <a:extLst>
                    <a:ext uri="{9D8B030D-6E8A-4147-A177-3AD203B41FA5}">
                      <a16:colId xmlns:a16="http://schemas.microsoft.com/office/drawing/2014/main" val="3047217832"/>
                    </a:ext>
                  </a:extLst>
                </a:gridCol>
                <a:gridCol w="1677724">
                  <a:extLst>
                    <a:ext uri="{9D8B030D-6E8A-4147-A177-3AD203B41FA5}">
                      <a16:colId xmlns:a16="http://schemas.microsoft.com/office/drawing/2014/main" val="1279255023"/>
                    </a:ext>
                  </a:extLst>
                </a:gridCol>
                <a:gridCol w="1480147">
                  <a:extLst>
                    <a:ext uri="{9D8B030D-6E8A-4147-A177-3AD203B41FA5}">
                      <a16:colId xmlns:a16="http://schemas.microsoft.com/office/drawing/2014/main" val="3099190698"/>
                    </a:ext>
                  </a:extLst>
                </a:gridCol>
              </a:tblGrid>
              <a:tr h="175705">
                <a:tc>
                  <a:txBody>
                    <a:bodyPr/>
                    <a:lstStyle/>
                    <a:p>
                      <a:pPr algn="l" fontAlgn="b"/>
                      <a:r>
                        <a:rPr lang="en-US" sz="1400" b="1" i="0" u="none" strike="noStrike" dirty="0">
                          <a:solidFill>
                            <a:srgbClr val="000000"/>
                          </a:solidFill>
                          <a:effectLst/>
                          <a:latin typeface="Calibri" panose="020F0502020204030204" pitchFamily="34" charset="0"/>
                        </a:rPr>
                        <a:t>Priority Area &amp; cross-PA/MRS relevant events</a:t>
                      </a:r>
                    </a:p>
                  </a:txBody>
                  <a:tcPr marL="1827" marR="1827" marT="18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b"/>
                      <a:endParaRPr lang="de-AT" sz="1400" b="1" i="0" u="none" strike="noStrike">
                        <a:solidFill>
                          <a:srgbClr val="000000"/>
                        </a:solidFill>
                        <a:effectLst/>
                        <a:latin typeface="Calibri" panose="020F0502020204030204" pitchFamily="34" charset="0"/>
                      </a:endParaRPr>
                    </a:p>
                  </a:txBody>
                  <a:tcPr marL="1827" marR="1827" marT="182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de-AT" sz="1400" b="0" i="0" u="none" strike="noStrike" dirty="0">
                        <a:solidFill>
                          <a:srgbClr val="000000"/>
                        </a:solidFill>
                        <a:effectLst/>
                        <a:latin typeface="Calibri" panose="020F0502020204030204" pitchFamily="34" charset="0"/>
                      </a:endParaRPr>
                    </a:p>
                  </a:txBody>
                  <a:tcPr marL="1827" marR="1827" marT="1827"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4833377"/>
                  </a:ext>
                </a:extLst>
              </a:tr>
              <a:tr h="215187">
                <a:tc>
                  <a:txBody>
                    <a:bodyPr/>
                    <a:lstStyle/>
                    <a:p>
                      <a:pPr algn="l" fontAlgn="b"/>
                      <a:r>
                        <a:rPr lang="de-AT" sz="1400" b="1" i="0" u="none" strike="noStrike">
                          <a:solidFill>
                            <a:srgbClr val="000000"/>
                          </a:solidFill>
                          <a:effectLst/>
                          <a:latin typeface="Calibri" panose="020F0502020204030204" pitchFamily="34" charset="0"/>
                        </a:rPr>
                        <a:t>Scope</a:t>
                      </a:r>
                    </a:p>
                  </a:txBody>
                  <a:tcPr marL="1827" marR="1827" marT="1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b"/>
                      <a:r>
                        <a:rPr lang="de-AT" sz="1400" b="1" i="0" u="none" strike="noStrike">
                          <a:solidFill>
                            <a:srgbClr val="000000"/>
                          </a:solidFill>
                          <a:effectLst/>
                          <a:latin typeface="Calibri" panose="020F0502020204030204" pitchFamily="34" charset="0"/>
                        </a:rPr>
                        <a:t>Date</a:t>
                      </a:r>
                    </a:p>
                  </a:txBody>
                  <a:tcPr marL="1827" marR="1827" marT="1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b"/>
                      <a:r>
                        <a:rPr lang="de-AT" sz="1400" b="1" i="0" u="none" strike="noStrike">
                          <a:solidFill>
                            <a:srgbClr val="000000"/>
                          </a:solidFill>
                          <a:effectLst/>
                          <a:latin typeface="Calibri" panose="020F0502020204030204" pitchFamily="34" charset="0"/>
                        </a:rPr>
                        <a:t>Location</a:t>
                      </a:r>
                    </a:p>
                  </a:txBody>
                  <a:tcPr marL="1827" marR="1827" marT="1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2313349244"/>
                  </a:ext>
                </a:extLst>
              </a:tr>
              <a:tr h="150881">
                <a:tc>
                  <a:txBody>
                    <a:bodyPr/>
                    <a:lstStyle/>
                    <a:p>
                      <a:pPr marL="0" algn="l" defTabSz="914400" rtl="0" eaLnBrk="1" fontAlgn="ctr" latinLnBrk="0" hangingPunct="1"/>
                      <a:r>
                        <a:rPr lang="en-US" sz="1400" b="1" i="0" u="none" strike="noStrike" kern="1200" dirty="0">
                          <a:solidFill>
                            <a:srgbClr val="000000"/>
                          </a:solidFill>
                          <a:effectLst/>
                          <a:latin typeface="Calibri" panose="020F0502020204030204" pitchFamily="34" charset="0"/>
                          <a:ea typeface="+mn-ea"/>
                          <a:cs typeface="+mn-cs"/>
                        </a:rPr>
                        <a:t>8th EUSAIR Annual Forum</a:t>
                      </a:r>
                    </a:p>
                  </a:txBody>
                  <a:tcPr marL="1827" marR="1827" marT="18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AT" sz="1400" b="0" i="0" u="none" strike="noStrike" dirty="0">
                          <a:solidFill>
                            <a:srgbClr val="000000"/>
                          </a:solidFill>
                          <a:effectLst/>
                          <a:latin typeface="Calibri" panose="020F0502020204030204" pitchFamily="34" charset="0"/>
                        </a:rPr>
                        <a:t>23-25 May 2023</a:t>
                      </a:r>
                    </a:p>
                  </a:txBody>
                  <a:tcPr marL="1827" marR="1827" marT="1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AT" sz="1400" b="0" i="0" u="none" strike="noStrike" dirty="0">
                          <a:solidFill>
                            <a:srgbClr val="000000"/>
                          </a:solidFill>
                          <a:effectLst/>
                          <a:latin typeface="Calibri" panose="020F0502020204030204" pitchFamily="34" charset="0"/>
                        </a:rPr>
                        <a:t>Sarajevo, BA</a:t>
                      </a:r>
                    </a:p>
                  </a:txBody>
                  <a:tcPr marL="1827" marR="1827" marT="1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8396561"/>
                  </a:ext>
                </a:extLst>
              </a:tr>
              <a:tr h="150881">
                <a:tc>
                  <a:txBody>
                    <a:bodyPr/>
                    <a:lstStyle/>
                    <a:p>
                      <a:pPr algn="l" fontAlgn="t"/>
                      <a:r>
                        <a:rPr lang="en-US" sz="1400" b="1" i="0" u="none" strike="noStrike" kern="1200" dirty="0">
                          <a:solidFill>
                            <a:srgbClr val="000000"/>
                          </a:solidFill>
                          <a:effectLst/>
                          <a:latin typeface="Calibri" panose="020F0502020204030204" pitchFamily="34" charset="0"/>
                          <a:ea typeface="+mn-ea"/>
                          <a:cs typeface="+mn-cs"/>
                        </a:rPr>
                        <a:t>Horizon Europe Opportunities for Danube Countries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AT" sz="1400" b="0" i="0" u="none" strike="noStrike" kern="1200" dirty="0">
                          <a:solidFill>
                            <a:srgbClr val="000000"/>
                          </a:solidFill>
                          <a:effectLst/>
                          <a:latin typeface="Calibri" panose="020F0502020204030204" pitchFamily="34" charset="0"/>
                          <a:ea typeface="+mn-ea"/>
                          <a:cs typeface="+mn-cs"/>
                        </a:rPr>
                        <a:t>24 May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AT" sz="1400" b="0" i="0" u="none" strike="noStrike" kern="1200" dirty="0">
                          <a:solidFill>
                            <a:srgbClr val="000000"/>
                          </a:solidFill>
                          <a:effectLst/>
                          <a:latin typeface="Calibri" panose="020F0502020204030204" pitchFamily="34" charset="0"/>
                          <a:ea typeface="+mn-ea"/>
                          <a:cs typeface="+mn-cs"/>
                        </a:rPr>
                        <a:t>online</a:t>
                      </a:r>
                    </a:p>
                  </a:txBody>
                  <a:tcPr marL="1827" marR="1827" marT="1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6735361"/>
                  </a:ext>
                </a:extLst>
              </a:tr>
              <a:tr h="215187">
                <a:tc>
                  <a:txBody>
                    <a:bodyPr/>
                    <a:lstStyle/>
                    <a:p>
                      <a:pPr marL="0" algn="l" defTabSz="914400" rtl="0" eaLnBrk="1" fontAlgn="ctr" latinLnBrk="0" hangingPunct="1"/>
                      <a:r>
                        <a:rPr lang="en-US" sz="1400" b="1" i="0" u="none" strike="noStrike" kern="1200">
                          <a:solidFill>
                            <a:srgbClr val="000000"/>
                          </a:solidFill>
                          <a:effectLst/>
                          <a:latin typeface="Calibri" panose="020F0502020204030204" pitchFamily="34" charset="0"/>
                          <a:ea typeface="+mn-ea"/>
                          <a:cs typeface="+mn-cs"/>
                        </a:rPr>
                        <a:t>EUSDR Chat with the Presidency </a:t>
                      </a:r>
                    </a:p>
                  </a:txBody>
                  <a:tcPr marL="1827" marR="1827" marT="18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AT" sz="1400" b="0" i="0" u="none" strike="noStrike" dirty="0">
                          <a:solidFill>
                            <a:srgbClr val="000000"/>
                          </a:solidFill>
                          <a:effectLst/>
                          <a:latin typeface="Calibri" panose="020F0502020204030204" pitchFamily="34" charset="0"/>
                        </a:rPr>
                        <a:t>31 May 2023</a:t>
                      </a:r>
                    </a:p>
                  </a:txBody>
                  <a:tcPr marL="1827" marR="1827" marT="1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AT" sz="1400" b="0" i="0" u="none" strike="noStrike" dirty="0">
                          <a:solidFill>
                            <a:srgbClr val="000000"/>
                          </a:solidFill>
                          <a:effectLst/>
                          <a:latin typeface="Calibri" panose="020F0502020204030204" pitchFamily="34" charset="0"/>
                        </a:rPr>
                        <a:t>online</a:t>
                      </a:r>
                    </a:p>
                  </a:txBody>
                  <a:tcPr marL="1827" marR="1827" marT="1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4973236"/>
                  </a:ext>
                </a:extLst>
              </a:tr>
              <a:tr h="132663">
                <a:tc>
                  <a:txBody>
                    <a:bodyPr/>
                    <a:lstStyle/>
                    <a:p>
                      <a:pPr marL="0" algn="l" defTabSz="914400" rtl="0" eaLnBrk="1" fontAlgn="ctr" latinLnBrk="0" hangingPunct="1"/>
                      <a:r>
                        <a:rPr lang="de-AT" sz="1400" b="1" i="0" u="none" strike="noStrike" kern="1200">
                          <a:solidFill>
                            <a:srgbClr val="000000"/>
                          </a:solidFill>
                          <a:effectLst/>
                          <a:latin typeface="Calibri" panose="020F0502020204030204" pitchFamily="34" charset="0"/>
                          <a:ea typeface="+mn-ea"/>
                          <a:cs typeface="+mn-cs"/>
                        </a:rPr>
                        <a:t>EUSDR Embedding Week</a:t>
                      </a:r>
                    </a:p>
                  </a:txBody>
                  <a:tcPr marL="1827" marR="1827" marT="18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AT" sz="1400" b="0" i="0" u="none" strike="noStrike" dirty="0">
                          <a:solidFill>
                            <a:srgbClr val="000000"/>
                          </a:solidFill>
                          <a:effectLst/>
                          <a:latin typeface="Calibri" panose="020F0502020204030204" pitchFamily="34" charset="0"/>
                        </a:rPr>
                        <a:t>12-16 June 2023</a:t>
                      </a:r>
                    </a:p>
                  </a:txBody>
                  <a:tcPr marL="1827" marR="1827" marT="1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AT" sz="1400" b="0" i="0" u="none" strike="noStrike" dirty="0">
                          <a:solidFill>
                            <a:srgbClr val="000000"/>
                          </a:solidFill>
                          <a:effectLst/>
                          <a:latin typeface="Calibri" panose="020F0502020204030204" pitchFamily="34" charset="0"/>
                        </a:rPr>
                        <a:t>online</a:t>
                      </a:r>
                    </a:p>
                  </a:txBody>
                  <a:tcPr marL="1827" marR="1827" marT="1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70611805"/>
                  </a:ext>
                </a:extLst>
              </a:tr>
              <a:tr h="268350">
                <a:tc>
                  <a:txBody>
                    <a:bodyPr/>
                    <a:lstStyle/>
                    <a:p>
                      <a:pPr marL="0" algn="l" defTabSz="914400" rtl="0" eaLnBrk="1" fontAlgn="ctr" latinLnBrk="0" hangingPunct="1"/>
                      <a:r>
                        <a:rPr lang="en-US" sz="1400" b="1" i="0" u="none" strike="noStrike" kern="1200" dirty="0">
                          <a:solidFill>
                            <a:srgbClr val="000000"/>
                          </a:solidFill>
                          <a:effectLst/>
                          <a:latin typeface="Calibri" panose="020F0502020204030204" pitchFamily="34" charset="0"/>
                          <a:ea typeface="+mn-ea"/>
                          <a:cs typeface="+mn-cs"/>
                        </a:rPr>
                        <a:t>The Danube Region at turn of times</a:t>
                      </a:r>
                    </a:p>
                  </a:txBody>
                  <a:tcPr marL="1827" marR="1827" marT="1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AT" sz="1400" b="0" i="0" u="none" strike="noStrike" dirty="0">
                          <a:solidFill>
                            <a:srgbClr val="000000"/>
                          </a:solidFill>
                          <a:effectLst/>
                          <a:latin typeface="Calibri" panose="020F0502020204030204" pitchFamily="34" charset="0"/>
                        </a:rPr>
                        <a:t>10 </a:t>
                      </a:r>
                      <a:r>
                        <a:rPr lang="de-AT" sz="1400" b="0" i="0" u="none" strike="noStrike" dirty="0" err="1">
                          <a:solidFill>
                            <a:srgbClr val="000000"/>
                          </a:solidFill>
                          <a:effectLst/>
                          <a:latin typeface="Calibri" panose="020F0502020204030204" pitchFamily="34" charset="0"/>
                        </a:rPr>
                        <a:t>July</a:t>
                      </a:r>
                      <a:r>
                        <a:rPr lang="de-AT" sz="1400" b="0" i="0" u="none" strike="noStrike" dirty="0">
                          <a:solidFill>
                            <a:srgbClr val="000000"/>
                          </a:solidFill>
                          <a:effectLst/>
                          <a:latin typeface="Calibri" panose="020F0502020204030204" pitchFamily="34" charset="0"/>
                        </a:rPr>
                        <a:t> 2023</a:t>
                      </a:r>
                    </a:p>
                  </a:txBody>
                  <a:tcPr marL="1827" marR="1827" marT="1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AT" sz="1400" b="0" i="0" u="none" strike="noStrike" dirty="0">
                          <a:solidFill>
                            <a:srgbClr val="000000"/>
                          </a:solidFill>
                          <a:effectLst/>
                          <a:latin typeface="Calibri" panose="020F0502020204030204" pitchFamily="34" charset="0"/>
                        </a:rPr>
                        <a:t>Stuttgart, DE/BW</a:t>
                      </a:r>
                    </a:p>
                  </a:txBody>
                  <a:tcPr marL="1827" marR="1827" marT="1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2608656"/>
                  </a:ext>
                </a:extLst>
              </a:tr>
              <a:tr h="84352">
                <a:tc>
                  <a:txBody>
                    <a:bodyPr/>
                    <a:lstStyle/>
                    <a:p>
                      <a:pPr marL="0" algn="l" defTabSz="914400" rtl="0" eaLnBrk="1" fontAlgn="ctr" latinLnBrk="0" hangingPunct="1"/>
                      <a:r>
                        <a:rPr lang="de-AT" sz="1400" b="1" i="0" u="none" strike="noStrike" kern="1200" dirty="0">
                          <a:solidFill>
                            <a:srgbClr val="000000"/>
                          </a:solidFill>
                          <a:effectLst/>
                          <a:latin typeface="Calibri" panose="020F0502020204030204" pitchFamily="34" charset="0"/>
                          <a:ea typeface="+mn-ea"/>
                          <a:cs typeface="+mn-cs"/>
                        </a:rPr>
                        <a:t>Young </a:t>
                      </a:r>
                      <a:r>
                        <a:rPr lang="de-AT" sz="1400" b="1" i="0" u="none" strike="noStrike" kern="1200" dirty="0" err="1">
                          <a:solidFill>
                            <a:srgbClr val="000000"/>
                          </a:solidFill>
                          <a:effectLst/>
                          <a:latin typeface="Calibri" panose="020F0502020204030204" pitchFamily="34" charset="0"/>
                          <a:ea typeface="+mn-ea"/>
                          <a:cs typeface="+mn-cs"/>
                        </a:rPr>
                        <a:t>Bled</a:t>
                      </a:r>
                      <a:r>
                        <a:rPr lang="de-AT" sz="1400" b="1" i="0" u="none" strike="noStrike" kern="1200" dirty="0">
                          <a:solidFill>
                            <a:srgbClr val="000000"/>
                          </a:solidFill>
                          <a:effectLst/>
                          <a:latin typeface="Calibri" panose="020F0502020204030204" pitchFamily="34" charset="0"/>
                          <a:ea typeface="+mn-ea"/>
                          <a:cs typeface="+mn-cs"/>
                        </a:rPr>
                        <a:t> Strategic Forum </a:t>
                      </a:r>
                    </a:p>
                  </a:txBody>
                  <a:tcPr marL="1827" marR="1827" marT="18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AT" sz="1400" b="0" i="0" u="none" strike="noStrike" dirty="0">
                          <a:solidFill>
                            <a:srgbClr val="000000"/>
                          </a:solidFill>
                          <a:effectLst/>
                          <a:latin typeface="Calibri" panose="020F0502020204030204" pitchFamily="34" charset="0"/>
                        </a:rPr>
                        <a:t>25-27 August 2023</a:t>
                      </a:r>
                    </a:p>
                  </a:txBody>
                  <a:tcPr marL="1827" marR="1827" marT="1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AT" sz="1400" b="0" i="0" u="none" strike="noStrike" dirty="0" err="1">
                          <a:solidFill>
                            <a:srgbClr val="000000"/>
                          </a:solidFill>
                          <a:effectLst/>
                          <a:latin typeface="Calibri" panose="020F0502020204030204" pitchFamily="34" charset="0"/>
                        </a:rPr>
                        <a:t>Bled</a:t>
                      </a:r>
                      <a:r>
                        <a:rPr lang="de-AT" sz="1400" b="0" i="0" u="none" strike="noStrike" dirty="0">
                          <a:solidFill>
                            <a:srgbClr val="000000"/>
                          </a:solidFill>
                          <a:effectLst/>
                          <a:latin typeface="Calibri" panose="020F0502020204030204" pitchFamily="34" charset="0"/>
                        </a:rPr>
                        <a:t>, SI</a:t>
                      </a:r>
                    </a:p>
                  </a:txBody>
                  <a:tcPr marL="1827" marR="1827" marT="1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28013610"/>
                  </a:ext>
                </a:extLst>
              </a:tr>
              <a:tr h="0">
                <a:tc>
                  <a:txBody>
                    <a:bodyPr/>
                    <a:lstStyle/>
                    <a:p>
                      <a:pPr marL="0" algn="l" defTabSz="914400" rtl="0" eaLnBrk="1" fontAlgn="ctr" latinLnBrk="0" hangingPunct="1"/>
                      <a:r>
                        <a:rPr lang="en-US" sz="1400" b="1" i="0" u="none" strike="noStrike" kern="1200" dirty="0">
                          <a:solidFill>
                            <a:srgbClr val="000000"/>
                          </a:solidFill>
                          <a:effectLst/>
                          <a:latin typeface="Calibri" panose="020F0502020204030204" pitchFamily="34" charset="0"/>
                          <a:ea typeface="+mn-ea"/>
                          <a:cs typeface="+mn-cs"/>
                        </a:rPr>
                        <a:t>Mediterranean Coast &amp; MRS Week</a:t>
                      </a:r>
                    </a:p>
                  </a:txBody>
                  <a:tcPr marL="1827" marR="1827" marT="18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AT" sz="1400" b="0" i="0" u="none" strike="noStrike" dirty="0">
                          <a:solidFill>
                            <a:srgbClr val="000000"/>
                          </a:solidFill>
                          <a:effectLst/>
                          <a:latin typeface="Calibri" panose="020F0502020204030204" pitchFamily="34" charset="0"/>
                        </a:rPr>
                        <a:t>18-22 September 2023</a:t>
                      </a:r>
                    </a:p>
                  </a:txBody>
                  <a:tcPr marL="1827" marR="1827" marT="1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AT" sz="1400" b="0" i="0" u="none" strike="noStrike" dirty="0" err="1">
                          <a:solidFill>
                            <a:srgbClr val="000000"/>
                          </a:solidFill>
                          <a:effectLst/>
                          <a:latin typeface="Calibri" panose="020F0502020204030204" pitchFamily="34" charset="0"/>
                        </a:rPr>
                        <a:t>Izola</a:t>
                      </a:r>
                      <a:r>
                        <a:rPr lang="de-AT" sz="1400" b="0" i="0" u="none" strike="noStrike" dirty="0">
                          <a:solidFill>
                            <a:srgbClr val="000000"/>
                          </a:solidFill>
                          <a:effectLst/>
                          <a:latin typeface="Calibri" panose="020F0502020204030204" pitchFamily="34" charset="0"/>
                        </a:rPr>
                        <a:t>, SI</a:t>
                      </a:r>
                    </a:p>
                  </a:txBody>
                  <a:tcPr marL="1827" marR="1827" marT="1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13307252"/>
                  </a:ext>
                </a:extLst>
              </a:tr>
              <a:tr h="148856">
                <a:tc>
                  <a:txBody>
                    <a:bodyPr/>
                    <a:lstStyle/>
                    <a:p>
                      <a:pPr marL="0" algn="l" defTabSz="914400" rtl="0" eaLnBrk="1" fontAlgn="ctr" latinLnBrk="0" hangingPunct="1"/>
                      <a:r>
                        <a:rPr lang="de-AT" sz="1400" b="1" i="0" u="none" strike="noStrike" kern="1200" dirty="0">
                          <a:solidFill>
                            <a:srgbClr val="000000"/>
                          </a:solidFill>
                          <a:effectLst/>
                          <a:latin typeface="Calibri" panose="020F0502020204030204" pitchFamily="34" charset="0"/>
                          <a:ea typeface="+mn-ea"/>
                          <a:cs typeface="+mn-cs"/>
                        </a:rPr>
                        <a:t>Danube Region Transport Days</a:t>
                      </a:r>
                    </a:p>
                  </a:txBody>
                  <a:tcPr marL="1827" marR="1827" marT="18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AT" sz="1400" b="0" i="0" u="none" strike="noStrike" dirty="0">
                          <a:solidFill>
                            <a:srgbClr val="000000"/>
                          </a:solidFill>
                          <a:effectLst/>
                          <a:latin typeface="Calibri" panose="020F0502020204030204" pitchFamily="34" charset="0"/>
                        </a:rPr>
                        <a:t>3-4 </a:t>
                      </a:r>
                      <a:r>
                        <a:rPr lang="de-AT" sz="1400" b="0" i="0" u="none" strike="noStrike" dirty="0" err="1">
                          <a:solidFill>
                            <a:srgbClr val="000000"/>
                          </a:solidFill>
                          <a:effectLst/>
                          <a:latin typeface="Calibri" panose="020F0502020204030204" pitchFamily="34" charset="0"/>
                        </a:rPr>
                        <a:t>October</a:t>
                      </a:r>
                      <a:r>
                        <a:rPr lang="de-AT" sz="1400" b="0" i="0" u="none" strike="noStrike" dirty="0">
                          <a:solidFill>
                            <a:srgbClr val="000000"/>
                          </a:solidFill>
                          <a:effectLst/>
                          <a:latin typeface="Calibri" panose="020F0502020204030204" pitchFamily="34" charset="0"/>
                        </a:rPr>
                        <a:t> 2023</a:t>
                      </a:r>
                    </a:p>
                  </a:txBody>
                  <a:tcPr marL="1827" marR="1827" marT="1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AT" sz="1400" b="0" i="0" u="none" strike="noStrike" dirty="0">
                          <a:solidFill>
                            <a:srgbClr val="000000"/>
                          </a:solidFill>
                          <a:effectLst/>
                          <a:latin typeface="Calibri" panose="020F0502020204030204" pitchFamily="34" charset="0"/>
                        </a:rPr>
                        <a:t>Ljubljana, SI</a:t>
                      </a:r>
                    </a:p>
                  </a:txBody>
                  <a:tcPr marL="1827" marR="1827" marT="1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67190889"/>
                  </a:ext>
                </a:extLst>
              </a:tr>
              <a:tr h="167585">
                <a:tc>
                  <a:txBody>
                    <a:bodyPr/>
                    <a:lstStyle/>
                    <a:p>
                      <a:pPr marL="0" algn="l" defTabSz="914400" rtl="0" eaLnBrk="1" fontAlgn="ctr" latinLnBrk="0" hangingPunct="1"/>
                      <a:r>
                        <a:rPr lang="de-AT" sz="1400" b="1" i="0" u="none" strike="noStrike" kern="1200" dirty="0">
                          <a:solidFill>
                            <a:srgbClr val="000000"/>
                          </a:solidFill>
                          <a:effectLst/>
                          <a:latin typeface="Calibri" panose="020F0502020204030204" pitchFamily="34" charset="0"/>
                          <a:ea typeface="+mn-ea"/>
                          <a:cs typeface="+mn-cs"/>
                        </a:rPr>
                        <a:t>14th EUSBSR Annual Forum</a:t>
                      </a:r>
                    </a:p>
                  </a:txBody>
                  <a:tcPr marL="1827" marR="1827" marT="18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AT" sz="1400" b="0" i="0" u="none" strike="noStrike" dirty="0">
                          <a:solidFill>
                            <a:srgbClr val="000000"/>
                          </a:solidFill>
                          <a:effectLst/>
                          <a:latin typeface="Calibri" panose="020F0502020204030204" pitchFamily="34" charset="0"/>
                        </a:rPr>
                        <a:t>4-5 </a:t>
                      </a:r>
                      <a:r>
                        <a:rPr lang="de-AT" sz="1400" b="0" i="0" u="none" strike="noStrike" dirty="0" err="1">
                          <a:solidFill>
                            <a:srgbClr val="000000"/>
                          </a:solidFill>
                          <a:effectLst/>
                          <a:latin typeface="Calibri" panose="020F0502020204030204" pitchFamily="34" charset="0"/>
                        </a:rPr>
                        <a:t>October</a:t>
                      </a:r>
                      <a:r>
                        <a:rPr lang="de-AT" sz="1400" b="0" i="0" u="none" strike="noStrike" dirty="0">
                          <a:solidFill>
                            <a:srgbClr val="000000"/>
                          </a:solidFill>
                          <a:effectLst/>
                          <a:latin typeface="Calibri" panose="020F0502020204030204" pitchFamily="34" charset="0"/>
                        </a:rPr>
                        <a:t> 2023</a:t>
                      </a:r>
                    </a:p>
                  </a:txBody>
                  <a:tcPr marL="1827" marR="1827" marT="1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AT" sz="1400" b="0" i="0" u="none" strike="noStrike" dirty="0">
                          <a:solidFill>
                            <a:srgbClr val="000000"/>
                          </a:solidFill>
                          <a:effectLst/>
                          <a:latin typeface="Calibri" panose="020F0502020204030204" pitchFamily="34" charset="0"/>
                        </a:rPr>
                        <a:t>Riga, LV</a:t>
                      </a:r>
                    </a:p>
                  </a:txBody>
                  <a:tcPr marL="1827" marR="1827" marT="1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45056819"/>
                  </a:ext>
                </a:extLst>
              </a:tr>
              <a:tr h="218212">
                <a:tc>
                  <a:txBody>
                    <a:bodyPr/>
                    <a:lstStyle/>
                    <a:p>
                      <a:pPr marL="0" algn="l" defTabSz="914400" rtl="0" eaLnBrk="1" fontAlgn="ctr" latinLnBrk="0" hangingPunct="1"/>
                      <a:r>
                        <a:rPr lang="en-US" sz="1400" b="1" i="0" u="none" strike="noStrike" kern="1200" dirty="0">
                          <a:solidFill>
                            <a:srgbClr val="000000"/>
                          </a:solidFill>
                          <a:effectLst/>
                          <a:latin typeface="Calibri" panose="020F0502020204030204" pitchFamily="34" charset="0"/>
                          <a:ea typeface="+mn-ea"/>
                          <a:cs typeface="+mn-cs"/>
                        </a:rPr>
                        <a:t>21st European Week of Regions &amp; Cities</a:t>
                      </a:r>
                    </a:p>
                  </a:txBody>
                  <a:tcPr marL="1827" marR="1827" marT="18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AT" sz="1400" b="0" i="0" u="none" strike="noStrike">
                          <a:solidFill>
                            <a:srgbClr val="000000"/>
                          </a:solidFill>
                          <a:effectLst/>
                          <a:latin typeface="Calibri" panose="020F0502020204030204" pitchFamily="34" charset="0"/>
                        </a:rPr>
                        <a:t>9-12 October 2023</a:t>
                      </a:r>
                    </a:p>
                  </a:txBody>
                  <a:tcPr marL="1827" marR="1827" marT="1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AT" sz="1400" b="0" i="0" u="none" strike="noStrike" dirty="0">
                          <a:solidFill>
                            <a:srgbClr val="000000"/>
                          </a:solidFill>
                          <a:effectLst/>
                          <a:latin typeface="Calibri" panose="020F0502020204030204" pitchFamily="34" charset="0"/>
                        </a:rPr>
                        <a:t>Brussels, BE</a:t>
                      </a:r>
                    </a:p>
                  </a:txBody>
                  <a:tcPr marL="1827" marR="1827" marT="1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2900506"/>
                  </a:ext>
                </a:extLst>
              </a:tr>
              <a:tr h="199977">
                <a:tc>
                  <a:txBody>
                    <a:bodyPr/>
                    <a:lstStyle/>
                    <a:p>
                      <a:pPr marL="0" algn="l" defTabSz="914400" rtl="0" eaLnBrk="1" fontAlgn="ctr" latinLnBrk="0" hangingPunct="1"/>
                      <a:r>
                        <a:rPr lang="en-US" sz="1400" b="1" i="0" u="none" strike="noStrike" kern="1200" dirty="0">
                          <a:solidFill>
                            <a:srgbClr val="000000"/>
                          </a:solidFill>
                          <a:effectLst/>
                          <a:latin typeface="Calibri" panose="020F0502020204030204" pitchFamily="34" charset="0"/>
                          <a:ea typeface="+mn-ea"/>
                          <a:cs typeface="+mn-cs"/>
                        </a:rPr>
                        <a:t>8th Danube Parliamentary Conference</a:t>
                      </a:r>
                    </a:p>
                  </a:txBody>
                  <a:tcPr marL="1827" marR="1827" marT="18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AT" sz="1400" b="0" i="0" u="none" strike="noStrike">
                          <a:solidFill>
                            <a:srgbClr val="000000"/>
                          </a:solidFill>
                          <a:effectLst/>
                          <a:latin typeface="Calibri" panose="020F0502020204030204" pitchFamily="34" charset="0"/>
                        </a:rPr>
                        <a:t>12-13 October 2023</a:t>
                      </a:r>
                    </a:p>
                  </a:txBody>
                  <a:tcPr marL="1827" marR="1827" marT="1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AT" sz="1400" b="0" i="0" u="none" strike="noStrike" dirty="0">
                          <a:solidFill>
                            <a:srgbClr val="000000"/>
                          </a:solidFill>
                          <a:effectLst/>
                          <a:latin typeface="Calibri" panose="020F0502020204030204" pitchFamily="34" charset="0"/>
                        </a:rPr>
                        <a:t>Ljubljana, SI</a:t>
                      </a:r>
                    </a:p>
                  </a:txBody>
                  <a:tcPr marL="1827" marR="1827" marT="1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084099"/>
                  </a:ext>
                </a:extLst>
              </a:tr>
              <a:tr h="265814">
                <a:tc>
                  <a:txBody>
                    <a:bodyPr/>
                    <a:lstStyle/>
                    <a:p>
                      <a:pPr marL="0" algn="l" defTabSz="914400" rtl="0" eaLnBrk="1" fontAlgn="ctr" latinLnBrk="0" hangingPunct="1"/>
                      <a:r>
                        <a:rPr lang="en-US" sz="1400" b="1" i="0" u="none" strike="noStrike" kern="1200" dirty="0">
                          <a:solidFill>
                            <a:srgbClr val="000000"/>
                          </a:solidFill>
                          <a:effectLst/>
                          <a:latin typeface="Calibri" panose="020F0502020204030204" pitchFamily="34" charset="0"/>
                          <a:ea typeface="+mn-ea"/>
                          <a:cs typeface="+mn-cs"/>
                        </a:rPr>
                        <a:t>7th Meeting of CC COP7</a:t>
                      </a:r>
                    </a:p>
                  </a:txBody>
                  <a:tcPr marL="1827" marR="1827" marT="18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de-AT" sz="1400" b="0" i="0" u="none" strike="noStrike" dirty="0">
                          <a:solidFill>
                            <a:srgbClr val="000000"/>
                          </a:solidFill>
                          <a:effectLst/>
                          <a:latin typeface="Calibri" panose="020F0502020204030204" pitchFamily="34" charset="0"/>
                        </a:rPr>
                        <a:t>11-14 </a:t>
                      </a:r>
                      <a:r>
                        <a:rPr lang="de-AT" sz="1400" b="0" i="0" u="none" strike="noStrike" dirty="0" err="1">
                          <a:solidFill>
                            <a:srgbClr val="000000"/>
                          </a:solidFill>
                          <a:effectLst/>
                          <a:latin typeface="Calibri" panose="020F0502020204030204" pitchFamily="34" charset="0"/>
                        </a:rPr>
                        <a:t>October</a:t>
                      </a:r>
                      <a:r>
                        <a:rPr lang="de-AT" sz="1400" b="0" i="0" u="none" strike="noStrike" dirty="0">
                          <a:solidFill>
                            <a:srgbClr val="000000"/>
                          </a:solidFill>
                          <a:effectLst/>
                          <a:latin typeface="Calibri" panose="020F0502020204030204" pitchFamily="34" charset="0"/>
                        </a:rPr>
                        <a:t> 2023</a:t>
                      </a:r>
                    </a:p>
                  </a:txBody>
                  <a:tcPr marL="1827" marR="1827" marT="1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AT" sz="1400" b="0" i="0" u="none" strike="noStrike" dirty="0" err="1">
                          <a:solidFill>
                            <a:srgbClr val="000000"/>
                          </a:solidFill>
                          <a:effectLst/>
                          <a:latin typeface="Calibri" panose="020F0502020204030204" pitchFamily="34" charset="0"/>
                        </a:rPr>
                        <a:t>Belgrade</a:t>
                      </a:r>
                      <a:r>
                        <a:rPr lang="de-AT" sz="1400" b="0" i="0" u="none" strike="noStrike" dirty="0">
                          <a:solidFill>
                            <a:srgbClr val="000000"/>
                          </a:solidFill>
                          <a:effectLst/>
                          <a:latin typeface="Calibri" panose="020F0502020204030204" pitchFamily="34" charset="0"/>
                        </a:rPr>
                        <a:t>, RS</a:t>
                      </a:r>
                    </a:p>
                  </a:txBody>
                  <a:tcPr marL="1827" marR="1827" marT="1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82818539"/>
                  </a:ext>
                </a:extLst>
              </a:tr>
              <a:tr h="239971">
                <a:tc>
                  <a:txBody>
                    <a:bodyPr/>
                    <a:lstStyle/>
                    <a:p>
                      <a:pPr marL="0" algn="l" defTabSz="914400" rtl="0" eaLnBrk="1" fontAlgn="ctr" latinLnBrk="0" hangingPunct="1"/>
                      <a:r>
                        <a:rPr lang="de-AT" sz="1400" b="1" i="0" u="none" strike="noStrike" kern="1200" dirty="0">
                          <a:solidFill>
                            <a:srgbClr val="000000"/>
                          </a:solidFill>
                          <a:effectLst/>
                          <a:latin typeface="Calibri" panose="020F0502020204030204" pitchFamily="34" charset="0"/>
                          <a:ea typeface="+mn-ea"/>
                          <a:cs typeface="+mn-cs"/>
                        </a:rPr>
                        <a:t>10th Danube </a:t>
                      </a:r>
                      <a:r>
                        <a:rPr lang="de-AT" sz="1400" b="1" i="0" u="none" strike="noStrike" kern="1200" dirty="0" err="1">
                          <a:solidFill>
                            <a:srgbClr val="000000"/>
                          </a:solidFill>
                          <a:effectLst/>
                          <a:latin typeface="Calibri" panose="020F0502020204030204" pitchFamily="34" charset="0"/>
                          <a:ea typeface="+mn-ea"/>
                          <a:cs typeface="+mn-cs"/>
                        </a:rPr>
                        <a:t>Participation</a:t>
                      </a:r>
                      <a:r>
                        <a:rPr lang="de-AT" sz="1400" b="1" i="0" u="none" strike="noStrike" kern="1200" dirty="0">
                          <a:solidFill>
                            <a:srgbClr val="000000"/>
                          </a:solidFill>
                          <a:effectLst/>
                          <a:latin typeface="Calibri" panose="020F0502020204030204" pitchFamily="34" charset="0"/>
                          <a:ea typeface="+mn-ea"/>
                          <a:cs typeface="+mn-cs"/>
                        </a:rPr>
                        <a:t> Day</a:t>
                      </a:r>
                    </a:p>
                  </a:txBody>
                  <a:tcPr marL="1827" marR="1827" marT="18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de-AT" sz="1400" b="0" i="0" u="none" strike="noStrike" dirty="0">
                          <a:solidFill>
                            <a:srgbClr val="000000"/>
                          </a:solidFill>
                          <a:effectLst/>
                          <a:latin typeface="Calibri" panose="020F0502020204030204" pitchFamily="34" charset="0"/>
                        </a:rPr>
                        <a:t>23 </a:t>
                      </a:r>
                      <a:r>
                        <a:rPr lang="de-AT" sz="1400" b="0" i="0" u="none" strike="noStrike" dirty="0" err="1">
                          <a:solidFill>
                            <a:srgbClr val="000000"/>
                          </a:solidFill>
                          <a:effectLst/>
                          <a:latin typeface="Calibri" panose="020F0502020204030204" pitchFamily="34" charset="0"/>
                        </a:rPr>
                        <a:t>October</a:t>
                      </a:r>
                      <a:r>
                        <a:rPr lang="de-AT" sz="1400" b="0" i="0" u="none" strike="noStrike" dirty="0">
                          <a:solidFill>
                            <a:srgbClr val="000000"/>
                          </a:solidFill>
                          <a:effectLst/>
                          <a:latin typeface="Calibri" panose="020F0502020204030204" pitchFamily="34" charset="0"/>
                        </a:rPr>
                        <a:t> 2023</a:t>
                      </a:r>
                    </a:p>
                  </a:txBody>
                  <a:tcPr marL="1827" marR="1827" marT="1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r>
                        <a:rPr lang="de-AT" sz="1400" b="0" i="0" u="none" strike="noStrike" dirty="0">
                          <a:solidFill>
                            <a:srgbClr val="000000"/>
                          </a:solidFill>
                          <a:effectLst/>
                          <a:latin typeface="Calibri" panose="020F0502020204030204" pitchFamily="34" charset="0"/>
                        </a:rPr>
                        <a:t>Ljubljana, SI</a:t>
                      </a:r>
                    </a:p>
                  </a:txBody>
                  <a:tcPr marL="1827" marR="1827" marT="1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31811223"/>
                  </a:ext>
                </a:extLst>
              </a:tr>
            </a:tbl>
          </a:graphicData>
        </a:graphic>
      </p:graphicFrame>
      <p:graphicFrame>
        <p:nvGraphicFramePr>
          <p:cNvPr id="24" name="Tabelle 23"/>
          <p:cNvGraphicFramePr>
            <a:graphicFrameLocks noGrp="1"/>
          </p:cNvGraphicFramePr>
          <p:nvPr>
            <p:extLst>
              <p:ext uri="{D42A27DB-BD31-4B8C-83A1-F6EECF244321}">
                <p14:modId xmlns:p14="http://schemas.microsoft.com/office/powerpoint/2010/main" val="1564825159"/>
              </p:ext>
            </p:extLst>
          </p:nvPr>
        </p:nvGraphicFramePr>
        <p:xfrm>
          <a:off x="6113721" y="4538498"/>
          <a:ext cx="6016063" cy="2175830"/>
        </p:xfrm>
        <a:graphic>
          <a:graphicData uri="http://schemas.openxmlformats.org/drawingml/2006/table">
            <a:tbl>
              <a:tblPr/>
              <a:tblGrid>
                <a:gridCol w="1256619">
                  <a:extLst>
                    <a:ext uri="{9D8B030D-6E8A-4147-A177-3AD203B41FA5}">
                      <a16:colId xmlns:a16="http://schemas.microsoft.com/office/drawing/2014/main" val="336646993"/>
                    </a:ext>
                  </a:extLst>
                </a:gridCol>
                <a:gridCol w="468194">
                  <a:extLst>
                    <a:ext uri="{9D8B030D-6E8A-4147-A177-3AD203B41FA5}">
                      <a16:colId xmlns:a16="http://schemas.microsoft.com/office/drawing/2014/main" val="4269901356"/>
                    </a:ext>
                  </a:extLst>
                </a:gridCol>
                <a:gridCol w="1422424">
                  <a:extLst>
                    <a:ext uri="{9D8B030D-6E8A-4147-A177-3AD203B41FA5}">
                      <a16:colId xmlns:a16="http://schemas.microsoft.com/office/drawing/2014/main" val="1886264877"/>
                    </a:ext>
                  </a:extLst>
                </a:gridCol>
                <a:gridCol w="2868826">
                  <a:extLst>
                    <a:ext uri="{9D8B030D-6E8A-4147-A177-3AD203B41FA5}">
                      <a16:colId xmlns:a16="http://schemas.microsoft.com/office/drawing/2014/main" val="2764240656"/>
                    </a:ext>
                  </a:extLst>
                </a:gridCol>
              </a:tblGrid>
              <a:tr h="131979">
                <a:tc gridSpan="2">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AT" sz="1400" b="1" i="0" u="none" strike="noStrike" dirty="0">
                          <a:solidFill>
                            <a:srgbClr val="000000"/>
                          </a:solidFill>
                          <a:effectLst/>
                          <a:latin typeface="Calibri" panose="020F0502020204030204" pitchFamily="34" charset="0"/>
                        </a:rPr>
                        <a:t>Priority Area</a:t>
                      </a:r>
                    </a:p>
                    <a:p>
                      <a:pPr algn="l" fontAlgn="b"/>
                      <a:endParaRPr lang="de-AT" sz="1400" b="1" i="0" u="none" strike="noStrike" dirty="0">
                        <a:solidFill>
                          <a:srgbClr val="000000"/>
                        </a:solidFill>
                        <a:effectLst/>
                        <a:latin typeface="Calibri" panose="020F0502020204030204" pitchFamily="34" charset="0"/>
                      </a:endParaRPr>
                    </a:p>
                  </a:txBody>
                  <a:tcPr marL="5822" marR="5822" marT="582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hMerge="1">
                  <a:txBody>
                    <a:bodyPr/>
                    <a:lstStyle/>
                    <a:p>
                      <a:pPr algn="l" fontAlgn="b"/>
                      <a:endParaRPr lang="de-AT" sz="1400" b="1" i="0" u="none" strike="noStrike" dirty="0">
                        <a:solidFill>
                          <a:srgbClr val="000000"/>
                        </a:solidFill>
                        <a:effectLst/>
                        <a:latin typeface="Calibri" panose="020F0502020204030204" pitchFamily="34" charset="0"/>
                      </a:endParaRPr>
                    </a:p>
                  </a:txBody>
                  <a:tcPr marL="5822" marR="5822" marT="58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AT" sz="1400" b="1" i="0" u="none" strike="noStrike" dirty="0">
                          <a:solidFill>
                            <a:srgbClr val="000000"/>
                          </a:solidFill>
                          <a:effectLst/>
                          <a:latin typeface="Calibri" panose="020F0502020204030204" pitchFamily="34" charset="0"/>
                        </a:rPr>
                        <a:t>Date 2023</a:t>
                      </a:r>
                    </a:p>
                    <a:p>
                      <a:pPr algn="l" fontAlgn="b"/>
                      <a:endParaRPr lang="de-AT" sz="1400" b="1" i="0" u="none" strike="noStrike" dirty="0">
                        <a:solidFill>
                          <a:srgbClr val="000000"/>
                        </a:solidFill>
                        <a:effectLst/>
                        <a:latin typeface="Calibri" panose="020F0502020204030204" pitchFamily="34" charset="0"/>
                      </a:endParaRPr>
                    </a:p>
                  </a:txBody>
                  <a:tcPr marL="5822" marR="5822" marT="58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e-AT" sz="1400" b="1" i="0" u="none" strike="noStrike" dirty="0">
                          <a:solidFill>
                            <a:srgbClr val="000000"/>
                          </a:solidFill>
                          <a:effectLst/>
                          <a:latin typeface="Calibri" panose="020F0502020204030204" pitchFamily="34" charset="0"/>
                        </a:rPr>
                        <a:t>Location</a:t>
                      </a:r>
                    </a:p>
                    <a:p>
                      <a:pPr algn="l" fontAlgn="ctr"/>
                      <a:endParaRPr lang="de-AT" sz="1400" b="0" i="0" u="none" strike="noStrike" dirty="0">
                        <a:solidFill>
                          <a:srgbClr val="000000"/>
                        </a:solidFill>
                        <a:effectLst/>
                        <a:latin typeface="Calibri" panose="020F0502020204030204" pitchFamily="34" charset="0"/>
                      </a:endParaRPr>
                    </a:p>
                  </a:txBody>
                  <a:tcPr marL="4551" marR="4551" marT="4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4288628149"/>
                  </a:ext>
                </a:extLst>
              </a:tr>
              <a:tr h="131979">
                <a:tc>
                  <a:txBody>
                    <a:bodyPr/>
                    <a:lstStyle/>
                    <a:p>
                      <a:pPr algn="l" fontAlgn="t"/>
                      <a:r>
                        <a:rPr lang="de-AT" sz="1400" b="0" i="0" u="none" strike="noStrike" dirty="0">
                          <a:solidFill>
                            <a:srgbClr val="000000"/>
                          </a:solidFill>
                          <a:effectLst/>
                          <a:latin typeface="Calibri" panose="020F0502020204030204" pitchFamily="34" charset="0"/>
                        </a:rPr>
                        <a:t>SG </a:t>
                      </a:r>
                      <a:r>
                        <a:rPr lang="de-AT" sz="1400" b="0" i="0" u="none" strike="noStrike" dirty="0" err="1">
                          <a:solidFill>
                            <a:srgbClr val="000000"/>
                          </a:solidFill>
                          <a:effectLst/>
                          <a:latin typeface="Calibri" panose="020F0502020204030204" pitchFamily="34" charset="0"/>
                        </a:rPr>
                        <a:t>meeting</a:t>
                      </a:r>
                      <a:endParaRPr lang="de-AT" sz="1400" b="0" i="0" u="none" strike="noStrike" dirty="0">
                        <a:solidFill>
                          <a:srgbClr val="000000"/>
                        </a:solidFill>
                        <a:effectLst/>
                        <a:latin typeface="Calibri" panose="020F0502020204030204" pitchFamily="34" charset="0"/>
                      </a:endParaRPr>
                    </a:p>
                  </a:txBody>
                  <a:tcPr marL="4551" marR="4551" marT="4551"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AT" sz="1400" b="1" i="0" u="none" strike="noStrike" dirty="0">
                          <a:solidFill>
                            <a:srgbClr val="000000"/>
                          </a:solidFill>
                          <a:effectLst/>
                          <a:latin typeface="Calibri" panose="020F0502020204030204" pitchFamily="34" charset="0"/>
                        </a:rPr>
                        <a:t>PA 4</a:t>
                      </a:r>
                    </a:p>
                  </a:txBody>
                  <a:tcPr marL="4551" marR="4551" marT="4551"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AT" sz="1400" b="0" i="0" u="none" strike="noStrike" dirty="0">
                          <a:solidFill>
                            <a:srgbClr val="000000"/>
                          </a:solidFill>
                          <a:effectLst/>
                          <a:latin typeface="Calibri" panose="020F0502020204030204" pitchFamily="34" charset="0"/>
                        </a:rPr>
                        <a:t>23-24 May 2023</a:t>
                      </a:r>
                    </a:p>
                  </a:txBody>
                  <a:tcPr marL="4551" marR="4551" marT="4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AT" sz="1400" b="0" i="0" u="none" strike="noStrike" dirty="0">
                          <a:solidFill>
                            <a:srgbClr val="000000"/>
                          </a:solidFill>
                          <a:effectLst/>
                          <a:latin typeface="Calibri" panose="020F0502020204030204" pitchFamily="34" charset="0"/>
                        </a:rPr>
                        <a:t>Bratislava, </a:t>
                      </a:r>
                      <a:r>
                        <a:rPr lang="de-AT" sz="1400" b="0" i="0" u="none" strike="noStrike" dirty="0" err="1">
                          <a:solidFill>
                            <a:srgbClr val="000000"/>
                          </a:solidFill>
                          <a:effectLst/>
                          <a:latin typeface="Calibri" panose="020F0502020204030204" pitchFamily="34" charset="0"/>
                        </a:rPr>
                        <a:t>Slovakia</a:t>
                      </a:r>
                      <a:endParaRPr lang="de-AT" sz="1400" b="0" i="0" u="none" strike="noStrike" dirty="0">
                        <a:solidFill>
                          <a:srgbClr val="000000"/>
                        </a:solidFill>
                        <a:effectLst/>
                        <a:latin typeface="Calibri" panose="020F0502020204030204" pitchFamily="34" charset="0"/>
                      </a:endParaRPr>
                    </a:p>
                  </a:txBody>
                  <a:tcPr marL="4551" marR="4551" marT="4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0064473"/>
                  </a:ext>
                </a:extLst>
              </a:tr>
              <a:tr h="131979">
                <a:tc>
                  <a:txBody>
                    <a:bodyPr/>
                    <a:lstStyle/>
                    <a:p>
                      <a:pPr algn="l" fontAlgn="t"/>
                      <a:r>
                        <a:rPr lang="de-AT" sz="1400" b="0" i="0" u="none" strike="noStrike">
                          <a:solidFill>
                            <a:srgbClr val="000000"/>
                          </a:solidFill>
                          <a:effectLst/>
                          <a:latin typeface="Calibri" panose="020F0502020204030204" pitchFamily="34" charset="0"/>
                        </a:rPr>
                        <a:t>SG meeting</a:t>
                      </a:r>
                    </a:p>
                  </a:txBody>
                  <a:tcPr marL="4551" marR="4551" marT="4551"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AT" sz="1400" b="1" i="0" u="none" strike="noStrike" dirty="0">
                          <a:solidFill>
                            <a:srgbClr val="000000"/>
                          </a:solidFill>
                          <a:effectLst/>
                          <a:latin typeface="Calibri" panose="020F0502020204030204" pitchFamily="34" charset="0"/>
                        </a:rPr>
                        <a:t>PA 2</a:t>
                      </a:r>
                    </a:p>
                  </a:txBody>
                  <a:tcPr marL="4551" marR="4551" marT="455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AT" sz="1400" b="0" i="0" u="none" strike="noStrike">
                          <a:solidFill>
                            <a:srgbClr val="000000"/>
                          </a:solidFill>
                          <a:effectLst/>
                          <a:latin typeface="Calibri" panose="020F0502020204030204" pitchFamily="34" charset="0"/>
                        </a:rPr>
                        <a:t>31 May 2023</a:t>
                      </a:r>
                    </a:p>
                  </a:txBody>
                  <a:tcPr marL="4551" marR="4551" marT="4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AT" sz="1400" b="0" i="0" u="none" strike="noStrike">
                          <a:solidFill>
                            <a:srgbClr val="000000"/>
                          </a:solidFill>
                          <a:effectLst/>
                          <a:latin typeface="Calibri" panose="020F0502020204030204" pitchFamily="34" charset="0"/>
                        </a:rPr>
                        <a:t>Prague, Czech Reublic &amp; online</a:t>
                      </a:r>
                    </a:p>
                  </a:txBody>
                  <a:tcPr marL="4551" marR="4551" marT="45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0076668"/>
                  </a:ext>
                </a:extLst>
              </a:tr>
              <a:tr h="131979">
                <a:tc>
                  <a:txBody>
                    <a:bodyPr/>
                    <a:lstStyle/>
                    <a:p>
                      <a:pPr algn="l" fontAlgn="t"/>
                      <a:r>
                        <a:rPr lang="de-AT" sz="1400" b="0" i="0" u="none" strike="noStrike">
                          <a:solidFill>
                            <a:srgbClr val="000000"/>
                          </a:solidFill>
                          <a:effectLst/>
                          <a:latin typeface="Calibri" panose="020F0502020204030204" pitchFamily="34" charset="0"/>
                        </a:rPr>
                        <a:t>SG meeting</a:t>
                      </a:r>
                    </a:p>
                  </a:txBody>
                  <a:tcPr marL="4551" marR="4551" marT="4551"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AT" sz="1400" b="1" i="0" u="none" strike="noStrike" dirty="0">
                          <a:solidFill>
                            <a:srgbClr val="000000"/>
                          </a:solidFill>
                          <a:effectLst/>
                          <a:latin typeface="Calibri" panose="020F0502020204030204" pitchFamily="34" charset="0"/>
                        </a:rPr>
                        <a:t>PA 1b</a:t>
                      </a:r>
                    </a:p>
                  </a:txBody>
                  <a:tcPr marL="4551" marR="4551" marT="455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AT" sz="1400" b="0" i="0" u="none" strike="noStrike">
                          <a:solidFill>
                            <a:srgbClr val="000000"/>
                          </a:solidFill>
                          <a:effectLst/>
                          <a:latin typeface="Calibri" panose="020F0502020204030204" pitchFamily="34" charset="0"/>
                        </a:rPr>
                        <a:t>31 May 2023</a:t>
                      </a:r>
                    </a:p>
                  </a:txBody>
                  <a:tcPr marL="4551" marR="4551" marT="4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AT" sz="1400" b="0" i="0" u="none" strike="noStrike">
                          <a:solidFill>
                            <a:srgbClr val="000000"/>
                          </a:solidFill>
                          <a:effectLst/>
                          <a:latin typeface="Calibri" panose="020F0502020204030204" pitchFamily="34" charset="0"/>
                        </a:rPr>
                        <a:t>Ljubljana, Slovenia</a:t>
                      </a:r>
                    </a:p>
                  </a:txBody>
                  <a:tcPr marL="4551" marR="4551" marT="4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20783102"/>
                  </a:ext>
                </a:extLst>
              </a:tr>
              <a:tr h="131979">
                <a:tc>
                  <a:txBody>
                    <a:bodyPr/>
                    <a:lstStyle/>
                    <a:p>
                      <a:pPr algn="l" fontAlgn="t"/>
                      <a:r>
                        <a:rPr lang="de-AT" sz="1400" b="0" i="0" u="none" strike="noStrike">
                          <a:solidFill>
                            <a:srgbClr val="000000"/>
                          </a:solidFill>
                          <a:effectLst/>
                          <a:latin typeface="Calibri" panose="020F0502020204030204" pitchFamily="34" charset="0"/>
                        </a:rPr>
                        <a:t>SG meeting</a:t>
                      </a:r>
                    </a:p>
                  </a:txBody>
                  <a:tcPr marL="4551" marR="4551" marT="4551"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AT" sz="1400" b="1" i="0" u="none" strike="noStrike" dirty="0">
                          <a:solidFill>
                            <a:srgbClr val="000000"/>
                          </a:solidFill>
                          <a:effectLst/>
                          <a:latin typeface="Calibri" panose="020F0502020204030204" pitchFamily="34" charset="0"/>
                        </a:rPr>
                        <a:t>PA 7</a:t>
                      </a:r>
                    </a:p>
                  </a:txBody>
                  <a:tcPr marL="4551" marR="4551" marT="455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AT" sz="1400" b="0" i="0" u="none" strike="noStrike">
                          <a:solidFill>
                            <a:srgbClr val="000000"/>
                          </a:solidFill>
                          <a:effectLst/>
                          <a:latin typeface="Calibri" panose="020F0502020204030204" pitchFamily="34" charset="0"/>
                        </a:rPr>
                        <a:t>2 June 2023</a:t>
                      </a:r>
                    </a:p>
                  </a:txBody>
                  <a:tcPr marL="4551" marR="4551" marT="4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AT" sz="1400" b="0" i="0" u="none" strike="noStrike" dirty="0">
                          <a:solidFill>
                            <a:srgbClr val="000000"/>
                          </a:solidFill>
                          <a:effectLst/>
                          <a:latin typeface="Calibri" panose="020F0502020204030204" pitchFamily="34" charset="0"/>
                        </a:rPr>
                        <a:t>Bratislava, </a:t>
                      </a:r>
                      <a:r>
                        <a:rPr lang="de-AT" sz="1400" b="0" i="0" u="none" strike="noStrike" dirty="0" err="1">
                          <a:solidFill>
                            <a:srgbClr val="000000"/>
                          </a:solidFill>
                          <a:effectLst/>
                          <a:latin typeface="Calibri" panose="020F0502020204030204" pitchFamily="34" charset="0"/>
                        </a:rPr>
                        <a:t>Slovakia</a:t>
                      </a:r>
                      <a:endParaRPr lang="de-AT" sz="1400" b="0" i="0" u="none" strike="noStrike" dirty="0">
                        <a:solidFill>
                          <a:srgbClr val="000000"/>
                        </a:solidFill>
                        <a:effectLst/>
                        <a:latin typeface="Calibri" panose="020F0502020204030204" pitchFamily="34" charset="0"/>
                      </a:endParaRPr>
                    </a:p>
                  </a:txBody>
                  <a:tcPr marL="4551" marR="4551" marT="4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55375855"/>
                  </a:ext>
                </a:extLst>
              </a:tr>
              <a:tr h="131979">
                <a:tc>
                  <a:txBody>
                    <a:bodyPr/>
                    <a:lstStyle/>
                    <a:p>
                      <a:pPr algn="l" fontAlgn="t"/>
                      <a:r>
                        <a:rPr lang="de-AT" sz="1400" b="0" i="0" u="none" strike="noStrike">
                          <a:solidFill>
                            <a:srgbClr val="000000"/>
                          </a:solidFill>
                          <a:effectLst/>
                          <a:latin typeface="Calibri" panose="020F0502020204030204" pitchFamily="34" charset="0"/>
                        </a:rPr>
                        <a:t>SG meeting</a:t>
                      </a:r>
                    </a:p>
                  </a:txBody>
                  <a:tcPr marL="4551" marR="4551" marT="4551"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AT" sz="1400" b="1" i="0" u="none" strike="noStrike" dirty="0">
                          <a:solidFill>
                            <a:srgbClr val="000000"/>
                          </a:solidFill>
                          <a:effectLst/>
                          <a:latin typeface="Calibri" panose="020F0502020204030204" pitchFamily="34" charset="0"/>
                        </a:rPr>
                        <a:t>PA 10</a:t>
                      </a:r>
                    </a:p>
                  </a:txBody>
                  <a:tcPr marL="4551" marR="4551" marT="4551"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AT" sz="1400" b="0" i="0" u="none" strike="noStrike">
                          <a:solidFill>
                            <a:srgbClr val="000000"/>
                          </a:solidFill>
                          <a:effectLst/>
                          <a:latin typeface="Calibri" panose="020F0502020204030204" pitchFamily="34" charset="0"/>
                        </a:rPr>
                        <a:t>6-7 June 2023</a:t>
                      </a:r>
                    </a:p>
                  </a:txBody>
                  <a:tcPr marL="4551" marR="4551" marT="4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AT" sz="1400" b="0" i="0" u="none" strike="noStrike" dirty="0" err="1">
                          <a:solidFill>
                            <a:srgbClr val="000000"/>
                          </a:solidFill>
                          <a:effectLst/>
                          <a:latin typeface="Calibri" panose="020F0502020204030204" pitchFamily="34" charset="0"/>
                        </a:rPr>
                        <a:t>Belgrade</a:t>
                      </a:r>
                      <a:r>
                        <a:rPr lang="de-AT" sz="1400" b="0" i="0" u="none" strike="noStrike" dirty="0">
                          <a:solidFill>
                            <a:srgbClr val="000000"/>
                          </a:solidFill>
                          <a:effectLst/>
                          <a:latin typeface="Calibri" panose="020F0502020204030204" pitchFamily="34" charset="0"/>
                        </a:rPr>
                        <a:t>, </a:t>
                      </a:r>
                      <a:r>
                        <a:rPr lang="de-AT" sz="1400" b="0" i="0" u="none" strike="noStrike" dirty="0" err="1">
                          <a:solidFill>
                            <a:srgbClr val="000000"/>
                          </a:solidFill>
                          <a:effectLst/>
                          <a:latin typeface="Calibri" panose="020F0502020204030204" pitchFamily="34" charset="0"/>
                        </a:rPr>
                        <a:t>Serbia</a:t>
                      </a:r>
                      <a:endParaRPr lang="de-AT" sz="1400" b="0" i="0" u="none" strike="noStrike" dirty="0">
                        <a:solidFill>
                          <a:srgbClr val="000000"/>
                        </a:solidFill>
                        <a:effectLst/>
                        <a:latin typeface="Calibri" panose="020F0502020204030204" pitchFamily="34" charset="0"/>
                      </a:endParaRPr>
                    </a:p>
                  </a:txBody>
                  <a:tcPr marL="4551" marR="4551" marT="4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9035730"/>
                  </a:ext>
                </a:extLst>
              </a:tr>
              <a:tr h="131979">
                <a:tc>
                  <a:txBody>
                    <a:bodyPr/>
                    <a:lstStyle/>
                    <a:p>
                      <a:pPr algn="l" fontAlgn="t"/>
                      <a:r>
                        <a:rPr lang="de-AT" sz="1400" b="0" i="0" u="none" strike="noStrike">
                          <a:solidFill>
                            <a:srgbClr val="000000"/>
                          </a:solidFill>
                          <a:effectLst/>
                          <a:latin typeface="Calibri" panose="020F0502020204030204" pitchFamily="34" charset="0"/>
                        </a:rPr>
                        <a:t>SG meeting</a:t>
                      </a:r>
                    </a:p>
                  </a:txBody>
                  <a:tcPr marL="4551" marR="4551" marT="4551"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de-AT" sz="1400" b="1" i="0" u="none" strike="noStrike" dirty="0">
                          <a:solidFill>
                            <a:srgbClr val="000000"/>
                          </a:solidFill>
                          <a:effectLst/>
                          <a:latin typeface="Calibri" panose="020F0502020204030204" pitchFamily="34" charset="0"/>
                        </a:rPr>
                        <a:t>PA 9</a:t>
                      </a:r>
                    </a:p>
                  </a:txBody>
                  <a:tcPr marL="4551" marR="4551" marT="4551"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de-AT" sz="1400" b="0" i="0" u="none" strike="noStrike">
                          <a:solidFill>
                            <a:srgbClr val="000000"/>
                          </a:solidFill>
                          <a:effectLst/>
                          <a:latin typeface="Calibri" panose="020F0502020204030204" pitchFamily="34" charset="0"/>
                        </a:rPr>
                        <a:t>14 June 2023</a:t>
                      </a:r>
                    </a:p>
                  </a:txBody>
                  <a:tcPr marL="4551" marR="4551" marT="4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de-AT" sz="1400" b="0" i="0" u="none" strike="noStrike" dirty="0">
                          <a:solidFill>
                            <a:srgbClr val="000000"/>
                          </a:solidFill>
                          <a:effectLst/>
                          <a:latin typeface="Calibri" panose="020F0502020204030204" pitchFamily="34" charset="0"/>
                        </a:rPr>
                        <a:t>Online</a:t>
                      </a:r>
                    </a:p>
                  </a:txBody>
                  <a:tcPr marL="4551" marR="4551" marT="4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2189967"/>
                  </a:ext>
                </a:extLst>
              </a:tr>
              <a:tr h="131979">
                <a:tc>
                  <a:txBody>
                    <a:bodyPr/>
                    <a:lstStyle/>
                    <a:p>
                      <a:pPr algn="l" fontAlgn="t"/>
                      <a:r>
                        <a:rPr lang="de-AT" sz="1400" b="0" i="0" u="none" strike="noStrike" dirty="0">
                          <a:solidFill>
                            <a:srgbClr val="000000"/>
                          </a:solidFill>
                          <a:effectLst/>
                          <a:latin typeface="Calibri" panose="020F0502020204030204" pitchFamily="34" charset="0"/>
                        </a:rPr>
                        <a:t>SG </a:t>
                      </a:r>
                      <a:r>
                        <a:rPr lang="de-AT" sz="1400" b="0" i="0" u="none" strike="noStrike" dirty="0" err="1">
                          <a:solidFill>
                            <a:srgbClr val="000000"/>
                          </a:solidFill>
                          <a:effectLst/>
                          <a:latin typeface="Calibri" panose="020F0502020204030204" pitchFamily="34" charset="0"/>
                        </a:rPr>
                        <a:t>meeting</a:t>
                      </a:r>
                      <a:endParaRPr lang="de-AT" sz="1400" b="0" i="0" u="none" strike="noStrike" dirty="0">
                        <a:solidFill>
                          <a:srgbClr val="000000"/>
                        </a:solidFill>
                        <a:effectLst/>
                        <a:latin typeface="Calibri" panose="020F0502020204030204" pitchFamily="34" charset="0"/>
                      </a:endParaRPr>
                    </a:p>
                  </a:txBody>
                  <a:tcPr marL="4551" marR="4551" marT="455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de-AT" sz="1400" b="1" i="0" u="none" strike="noStrike" dirty="0">
                          <a:solidFill>
                            <a:srgbClr val="000000"/>
                          </a:solidFill>
                          <a:effectLst/>
                          <a:latin typeface="Calibri" panose="020F0502020204030204" pitchFamily="34" charset="0"/>
                        </a:rPr>
                        <a:t>PA 8</a:t>
                      </a:r>
                    </a:p>
                  </a:txBody>
                  <a:tcPr marL="4551" marR="4551" marT="455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de-AT" sz="1400" b="0" i="0" u="none" strike="noStrike" dirty="0">
                          <a:solidFill>
                            <a:srgbClr val="000000"/>
                          </a:solidFill>
                          <a:effectLst/>
                          <a:latin typeface="Calibri" panose="020F0502020204030204" pitchFamily="34" charset="0"/>
                        </a:rPr>
                        <a:t>10 </a:t>
                      </a:r>
                      <a:r>
                        <a:rPr lang="de-AT" sz="1400" b="0" i="0" u="none" strike="noStrike" dirty="0" err="1">
                          <a:solidFill>
                            <a:srgbClr val="000000"/>
                          </a:solidFill>
                          <a:effectLst/>
                          <a:latin typeface="Calibri" panose="020F0502020204030204" pitchFamily="34" charset="0"/>
                        </a:rPr>
                        <a:t>July</a:t>
                      </a:r>
                      <a:r>
                        <a:rPr lang="de-AT" sz="1400" b="0" i="0" u="none" strike="noStrike" dirty="0">
                          <a:solidFill>
                            <a:srgbClr val="000000"/>
                          </a:solidFill>
                          <a:effectLst/>
                          <a:latin typeface="Calibri" panose="020F0502020204030204" pitchFamily="34" charset="0"/>
                        </a:rPr>
                        <a:t> 2023</a:t>
                      </a:r>
                    </a:p>
                  </a:txBody>
                  <a:tcPr marL="4551" marR="4551" marT="45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de-AT" sz="1400" b="0" i="0" u="none" strike="noStrike" dirty="0">
                          <a:solidFill>
                            <a:srgbClr val="000000"/>
                          </a:solidFill>
                          <a:effectLst/>
                          <a:latin typeface="Calibri" panose="020F0502020204030204" pitchFamily="34" charset="0"/>
                        </a:rPr>
                        <a:t>Stuttgart, Germany</a:t>
                      </a:r>
                    </a:p>
                  </a:txBody>
                  <a:tcPr marL="4551" marR="4551" marT="45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7275341"/>
                  </a:ext>
                </a:extLst>
              </a:tr>
              <a:tr h="131979">
                <a:tc>
                  <a:txBody>
                    <a:bodyPr/>
                    <a:lstStyle/>
                    <a:p>
                      <a:pPr algn="l" fontAlgn="t"/>
                      <a:r>
                        <a:rPr lang="de-AT" sz="1400" b="0" i="0" u="none" strike="noStrike" dirty="0">
                          <a:solidFill>
                            <a:srgbClr val="000000"/>
                          </a:solidFill>
                          <a:effectLst/>
                          <a:latin typeface="Calibri" panose="020F0502020204030204" pitchFamily="34" charset="0"/>
                        </a:rPr>
                        <a:t>SG </a:t>
                      </a:r>
                      <a:r>
                        <a:rPr lang="de-AT" sz="1400" b="0" i="0" u="none" strike="noStrike" dirty="0" err="1">
                          <a:solidFill>
                            <a:srgbClr val="000000"/>
                          </a:solidFill>
                          <a:effectLst/>
                          <a:latin typeface="Calibri" panose="020F0502020204030204" pitchFamily="34" charset="0"/>
                        </a:rPr>
                        <a:t>meeting</a:t>
                      </a:r>
                      <a:endParaRPr lang="de-AT" sz="1400" b="0" i="0" u="none" strike="noStrike" dirty="0">
                        <a:solidFill>
                          <a:srgbClr val="000000"/>
                        </a:solidFill>
                        <a:effectLst/>
                        <a:latin typeface="Calibri" panose="020F0502020204030204" pitchFamily="34" charset="0"/>
                      </a:endParaRPr>
                    </a:p>
                  </a:txBody>
                  <a:tcPr marL="4551" marR="4551" marT="455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de-AT" sz="1400" b="1" i="0" u="none" strike="noStrike" dirty="0">
                          <a:solidFill>
                            <a:srgbClr val="000000"/>
                          </a:solidFill>
                          <a:effectLst/>
                          <a:latin typeface="Calibri" panose="020F0502020204030204" pitchFamily="34" charset="0"/>
                        </a:rPr>
                        <a:t>PA 11</a:t>
                      </a:r>
                    </a:p>
                  </a:txBody>
                  <a:tcPr marL="4551" marR="4551" marT="45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de-AT" sz="1400" b="0" i="0" u="none" strike="noStrike" dirty="0">
                          <a:solidFill>
                            <a:srgbClr val="000000"/>
                          </a:solidFill>
                          <a:effectLst/>
                          <a:latin typeface="Calibri" panose="020F0502020204030204" pitchFamily="34" charset="0"/>
                        </a:rPr>
                        <a:t>11 </a:t>
                      </a:r>
                      <a:r>
                        <a:rPr lang="de-AT" sz="1400" b="0" i="0" u="none" strike="noStrike" dirty="0" err="1">
                          <a:solidFill>
                            <a:srgbClr val="000000"/>
                          </a:solidFill>
                          <a:effectLst/>
                          <a:latin typeface="Calibri" panose="020F0502020204030204" pitchFamily="34" charset="0"/>
                        </a:rPr>
                        <a:t>July</a:t>
                      </a:r>
                      <a:r>
                        <a:rPr lang="de-AT" sz="1400" b="0" i="0" u="none" strike="noStrike" dirty="0">
                          <a:solidFill>
                            <a:srgbClr val="000000"/>
                          </a:solidFill>
                          <a:effectLst/>
                          <a:latin typeface="Calibri" panose="020F0502020204030204" pitchFamily="34" charset="0"/>
                        </a:rPr>
                        <a:t> 2023</a:t>
                      </a:r>
                    </a:p>
                  </a:txBody>
                  <a:tcPr marL="4551" marR="4551" marT="45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AT" sz="1400" b="0" i="0" u="none" strike="noStrike" dirty="0">
                          <a:solidFill>
                            <a:srgbClr val="000000"/>
                          </a:solidFill>
                          <a:effectLst/>
                          <a:latin typeface="Calibri" panose="020F0502020204030204" pitchFamily="34" charset="0"/>
                        </a:rPr>
                        <a:t>online</a:t>
                      </a:r>
                    </a:p>
                  </a:txBody>
                  <a:tcPr marL="4551" marR="4551" marT="45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4122926"/>
                  </a:ext>
                </a:extLst>
              </a:tr>
            </a:tbl>
          </a:graphicData>
        </a:graphic>
      </p:graphicFrame>
    </p:spTree>
    <p:extLst>
      <p:ext uri="{BB962C8B-B14F-4D97-AF65-F5344CB8AC3E}">
        <p14:creationId xmlns:p14="http://schemas.microsoft.com/office/powerpoint/2010/main" val="641954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el 1"/>
          <p:cNvSpPr>
            <a:spLocks noGrp="1"/>
          </p:cNvSpPr>
          <p:nvPr>
            <p:ph type="title"/>
          </p:nvPr>
        </p:nvSpPr>
        <p:spPr>
          <a:xfrm>
            <a:off x="238956" y="1404765"/>
            <a:ext cx="11341100" cy="797539"/>
          </a:xfrm>
        </p:spPr>
        <p:txBody>
          <a:bodyPr>
            <a:normAutofit/>
          </a:bodyPr>
          <a:lstStyle/>
          <a:p>
            <a:pPr algn="l"/>
            <a:r>
              <a:rPr lang="en-GB" dirty="0"/>
              <a:t>DSP support frame</a:t>
            </a: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0211" y="3901109"/>
            <a:ext cx="2880000" cy="2880000"/>
          </a:xfrm>
          <a:prstGeom prst="rect">
            <a:avLst/>
          </a:prstGeom>
        </p:spPr>
      </p:pic>
      <p:cxnSp>
        <p:nvCxnSpPr>
          <p:cNvPr id="33" name="Gerader Verbinder 32"/>
          <p:cNvCxnSpPr/>
          <p:nvPr/>
        </p:nvCxnSpPr>
        <p:spPr>
          <a:xfrm flipH="1" flipV="1">
            <a:off x="4229598" y="3338623"/>
            <a:ext cx="761226" cy="8080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Gerader Verbinder 34"/>
          <p:cNvCxnSpPr/>
          <p:nvPr/>
        </p:nvCxnSpPr>
        <p:spPr>
          <a:xfrm flipH="1">
            <a:off x="946298" y="3338623"/>
            <a:ext cx="32833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Gerader Verbinder 40"/>
          <p:cNvCxnSpPr/>
          <p:nvPr/>
        </p:nvCxnSpPr>
        <p:spPr>
          <a:xfrm flipH="1" flipV="1">
            <a:off x="4039292" y="4305147"/>
            <a:ext cx="761226" cy="808077"/>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Gerader Verbinder 41"/>
          <p:cNvCxnSpPr/>
          <p:nvPr/>
        </p:nvCxnSpPr>
        <p:spPr>
          <a:xfrm flipH="1">
            <a:off x="755991" y="4305147"/>
            <a:ext cx="32833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Gerader Verbinder 42"/>
          <p:cNvCxnSpPr/>
          <p:nvPr/>
        </p:nvCxnSpPr>
        <p:spPr>
          <a:xfrm flipV="1">
            <a:off x="6302904" y="2678454"/>
            <a:ext cx="1964923" cy="1148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Gerader Verbinder 44"/>
          <p:cNvCxnSpPr/>
          <p:nvPr/>
        </p:nvCxnSpPr>
        <p:spPr>
          <a:xfrm rot="5400000" flipV="1">
            <a:off x="7322593" y="4937071"/>
            <a:ext cx="761226" cy="80807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Gerader Verbinder 45"/>
          <p:cNvCxnSpPr/>
          <p:nvPr/>
        </p:nvCxnSpPr>
        <p:spPr>
          <a:xfrm flipH="1">
            <a:off x="8267827" y="2678454"/>
            <a:ext cx="32833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Gerader Verbinder 46"/>
          <p:cNvCxnSpPr/>
          <p:nvPr/>
        </p:nvCxnSpPr>
        <p:spPr>
          <a:xfrm flipH="1">
            <a:off x="8107245" y="5721723"/>
            <a:ext cx="32833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Gerader Verbinder 48"/>
          <p:cNvCxnSpPr/>
          <p:nvPr/>
        </p:nvCxnSpPr>
        <p:spPr>
          <a:xfrm flipH="1">
            <a:off x="8061130" y="3805702"/>
            <a:ext cx="32833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Gerader Verbinder 50"/>
          <p:cNvCxnSpPr/>
          <p:nvPr/>
        </p:nvCxnSpPr>
        <p:spPr>
          <a:xfrm flipV="1">
            <a:off x="7186185" y="3802158"/>
            <a:ext cx="874945" cy="562486"/>
          </a:xfrm>
          <a:prstGeom prst="line">
            <a:avLst/>
          </a:prstGeom>
        </p:spPr>
        <p:style>
          <a:lnRef idx="1">
            <a:schemeClr val="accent1"/>
          </a:lnRef>
          <a:fillRef idx="0">
            <a:schemeClr val="accent1"/>
          </a:fillRef>
          <a:effectRef idx="0">
            <a:schemeClr val="accent1"/>
          </a:effectRef>
          <a:fontRef idx="minor">
            <a:schemeClr val="tx1"/>
          </a:fontRef>
        </p:style>
      </p:cxnSp>
      <p:sp>
        <p:nvSpPr>
          <p:cNvPr id="56" name="Textfeld 55"/>
          <p:cNvSpPr txBox="1"/>
          <p:nvPr/>
        </p:nvSpPr>
        <p:spPr>
          <a:xfrm>
            <a:off x="8061130" y="2234787"/>
            <a:ext cx="3787116" cy="369332"/>
          </a:xfrm>
          <a:prstGeom prst="rect">
            <a:avLst/>
          </a:prstGeom>
          <a:noFill/>
        </p:spPr>
        <p:txBody>
          <a:bodyPr wrap="square" rtlCol="0">
            <a:spAutoFit/>
          </a:bodyPr>
          <a:lstStyle/>
          <a:p>
            <a:r>
              <a:rPr lang="en-US" b="1" noProof="1"/>
              <a:t>Support for EUSDR core-stakeholders</a:t>
            </a:r>
          </a:p>
        </p:txBody>
      </p:sp>
      <p:sp>
        <p:nvSpPr>
          <p:cNvPr id="57" name="TextBox 18">
            <a:extLst>
              <a:ext uri="{FF2B5EF4-FFF2-40B4-BE49-F238E27FC236}">
                <a16:creationId xmlns:a16="http://schemas.microsoft.com/office/drawing/2014/main" id="{D3C720E9-1458-4F4A-AB22-DFAA1090C568}"/>
              </a:ext>
            </a:extLst>
          </p:cNvPr>
          <p:cNvSpPr txBox="1"/>
          <p:nvPr/>
        </p:nvSpPr>
        <p:spPr>
          <a:xfrm>
            <a:off x="946298" y="2884393"/>
            <a:ext cx="4086023" cy="369332"/>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noProof="1"/>
              <a:t>Embedding / Funding</a:t>
            </a:r>
          </a:p>
        </p:txBody>
      </p:sp>
      <p:sp>
        <p:nvSpPr>
          <p:cNvPr id="58" name="TextBox 15">
            <a:extLst>
              <a:ext uri="{FF2B5EF4-FFF2-40B4-BE49-F238E27FC236}">
                <a16:creationId xmlns:a16="http://schemas.microsoft.com/office/drawing/2014/main" id="{7F7A9ABB-CBE6-4230-AB36-ACCD0E807A88}"/>
              </a:ext>
            </a:extLst>
          </p:cNvPr>
          <p:cNvSpPr txBox="1"/>
          <p:nvPr/>
        </p:nvSpPr>
        <p:spPr>
          <a:xfrm>
            <a:off x="946298" y="3892716"/>
            <a:ext cx="5499067" cy="369332"/>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noProof="1"/>
              <a:t>Monitoring / Evaluation</a:t>
            </a:r>
            <a:endParaRPr lang="en-US" b="1" i="1" noProof="1"/>
          </a:p>
        </p:txBody>
      </p:sp>
      <p:sp>
        <p:nvSpPr>
          <p:cNvPr id="60" name="TextBox 15">
            <a:extLst>
              <a:ext uri="{FF2B5EF4-FFF2-40B4-BE49-F238E27FC236}">
                <a16:creationId xmlns:a16="http://schemas.microsoft.com/office/drawing/2014/main" id="{7F7A9ABB-CBE6-4230-AB36-ACCD0E807A88}"/>
              </a:ext>
            </a:extLst>
          </p:cNvPr>
          <p:cNvSpPr txBox="1"/>
          <p:nvPr/>
        </p:nvSpPr>
        <p:spPr>
          <a:xfrm>
            <a:off x="8160408" y="3377463"/>
            <a:ext cx="5499068" cy="369332"/>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noProof="1"/>
              <a:t>Capacity Building</a:t>
            </a:r>
            <a:endParaRPr lang="en-US" b="1" i="1" noProof="1"/>
          </a:p>
        </p:txBody>
      </p:sp>
      <p:sp>
        <p:nvSpPr>
          <p:cNvPr id="61" name="TextBox 21">
            <a:extLst>
              <a:ext uri="{FF2B5EF4-FFF2-40B4-BE49-F238E27FC236}">
                <a16:creationId xmlns:a16="http://schemas.microsoft.com/office/drawing/2014/main" id="{3F262960-EAF5-4E2F-B45A-456E2F8CE87F}"/>
              </a:ext>
            </a:extLst>
          </p:cNvPr>
          <p:cNvSpPr txBox="1"/>
          <p:nvPr/>
        </p:nvSpPr>
        <p:spPr>
          <a:xfrm>
            <a:off x="8060412" y="5295571"/>
            <a:ext cx="5031922" cy="369332"/>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noProof="1"/>
              <a:t>Communication</a:t>
            </a:r>
          </a:p>
        </p:txBody>
      </p:sp>
      <p:cxnSp>
        <p:nvCxnSpPr>
          <p:cNvPr id="62" name="Gerader Verbinder 61"/>
          <p:cNvCxnSpPr/>
          <p:nvPr/>
        </p:nvCxnSpPr>
        <p:spPr>
          <a:xfrm flipH="1">
            <a:off x="839213" y="5480237"/>
            <a:ext cx="3283301"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TextBox 18">
            <a:extLst>
              <a:ext uri="{FF2B5EF4-FFF2-40B4-BE49-F238E27FC236}">
                <a16:creationId xmlns:a16="http://schemas.microsoft.com/office/drawing/2014/main" id="{D3C720E9-1458-4F4A-AB22-DFAA1090C568}"/>
              </a:ext>
            </a:extLst>
          </p:cNvPr>
          <p:cNvSpPr txBox="1"/>
          <p:nvPr/>
        </p:nvSpPr>
        <p:spPr>
          <a:xfrm>
            <a:off x="917088" y="5036898"/>
            <a:ext cx="4086023" cy="369332"/>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noProof="1"/>
              <a:t>Youth</a:t>
            </a:r>
          </a:p>
        </p:txBody>
      </p:sp>
    </p:spTree>
    <p:extLst>
      <p:ext uri="{BB962C8B-B14F-4D97-AF65-F5344CB8AC3E}">
        <p14:creationId xmlns:p14="http://schemas.microsoft.com/office/powerpoint/2010/main" val="291476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8686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9840" y="1230917"/>
            <a:ext cx="11341100" cy="1044353"/>
          </a:xfrm>
        </p:spPr>
        <p:txBody>
          <a:bodyPr>
            <a:normAutofit/>
          </a:bodyPr>
          <a:lstStyle/>
          <a:p>
            <a:pPr algn="l"/>
            <a:r>
              <a:rPr lang="en-GB" dirty="0"/>
              <a:t>DSP support for core stakeholders</a:t>
            </a:r>
          </a:p>
        </p:txBody>
      </p:sp>
      <p:sp>
        <p:nvSpPr>
          <p:cNvPr id="5" name="Shape">
            <a:extLst>
              <a:ext uri="{FF2B5EF4-FFF2-40B4-BE49-F238E27FC236}">
                <a16:creationId xmlns:a16="http://schemas.microsoft.com/office/drawing/2014/main" id="{0976F350-1AC8-AB4E-B8A7-5BAACEC83A22}"/>
              </a:ext>
            </a:extLst>
          </p:cNvPr>
          <p:cNvSpPr/>
          <p:nvPr/>
        </p:nvSpPr>
        <p:spPr>
          <a:xfrm>
            <a:off x="4532231" y="3405086"/>
            <a:ext cx="7350506" cy="1262382"/>
          </a:xfrm>
          <a:custGeom>
            <a:avLst/>
            <a:gdLst/>
            <a:ahLst/>
            <a:cxnLst>
              <a:cxn ang="0">
                <a:pos x="wd2" y="hd2"/>
              </a:cxn>
              <a:cxn ang="5400000">
                <a:pos x="wd2" y="hd2"/>
              </a:cxn>
              <a:cxn ang="10800000">
                <a:pos x="wd2" y="hd2"/>
              </a:cxn>
              <a:cxn ang="16200000">
                <a:pos x="wd2" y="hd2"/>
              </a:cxn>
            </a:cxnLst>
            <a:rect l="0" t="0" r="r" b="b"/>
            <a:pathLst>
              <a:path w="21600" h="21600" extrusionOk="0">
                <a:moveTo>
                  <a:pt x="20686" y="0"/>
                </a:moveTo>
                <a:lnTo>
                  <a:pt x="6074" y="0"/>
                </a:lnTo>
                <a:cubicBezTo>
                  <a:pt x="5902" y="0"/>
                  <a:pt x="5741" y="413"/>
                  <a:pt x="5619" y="1152"/>
                </a:cubicBezTo>
                <a:lnTo>
                  <a:pt x="3442" y="14342"/>
                </a:lnTo>
                <a:lnTo>
                  <a:pt x="2313" y="7128"/>
                </a:lnTo>
                <a:lnTo>
                  <a:pt x="1190" y="7128"/>
                </a:lnTo>
                <a:cubicBezTo>
                  <a:pt x="534" y="7128"/>
                  <a:pt x="0" y="10365"/>
                  <a:pt x="0" y="14342"/>
                </a:cubicBezTo>
                <a:lnTo>
                  <a:pt x="0" y="14342"/>
                </a:lnTo>
                <a:cubicBezTo>
                  <a:pt x="0" y="18319"/>
                  <a:pt x="534" y="21557"/>
                  <a:pt x="1190" y="21557"/>
                </a:cubicBezTo>
                <a:lnTo>
                  <a:pt x="2313" y="21557"/>
                </a:lnTo>
                <a:lnTo>
                  <a:pt x="2435" y="21600"/>
                </a:lnTo>
                <a:lnTo>
                  <a:pt x="5719" y="1695"/>
                </a:lnTo>
                <a:cubicBezTo>
                  <a:pt x="5798" y="1217"/>
                  <a:pt x="5902" y="956"/>
                  <a:pt x="6013" y="956"/>
                </a:cubicBezTo>
                <a:lnTo>
                  <a:pt x="20341" y="956"/>
                </a:lnTo>
                <a:cubicBezTo>
                  <a:pt x="20646" y="956"/>
                  <a:pt x="20890" y="2456"/>
                  <a:pt x="20890" y="4281"/>
                </a:cubicBezTo>
                <a:lnTo>
                  <a:pt x="20890" y="13755"/>
                </a:lnTo>
                <a:cubicBezTo>
                  <a:pt x="20890" y="14950"/>
                  <a:pt x="21048" y="15907"/>
                  <a:pt x="21245" y="15907"/>
                </a:cubicBezTo>
                <a:lnTo>
                  <a:pt x="21245" y="15907"/>
                </a:lnTo>
                <a:cubicBezTo>
                  <a:pt x="21442" y="15907"/>
                  <a:pt x="21600" y="14950"/>
                  <a:pt x="21600" y="13755"/>
                </a:cubicBezTo>
                <a:lnTo>
                  <a:pt x="21600" y="5541"/>
                </a:lnTo>
                <a:cubicBezTo>
                  <a:pt x="21600" y="2477"/>
                  <a:pt x="21191" y="0"/>
                  <a:pt x="20686" y="0"/>
                </a:cubicBezTo>
                <a:close/>
              </a:path>
            </a:pathLst>
          </a:custGeom>
          <a:ln/>
        </p:spPr>
        <p:style>
          <a:lnRef idx="0">
            <a:schemeClr val="accent2"/>
          </a:lnRef>
          <a:fillRef idx="3">
            <a:schemeClr val="accent2"/>
          </a:fillRef>
          <a:effectRef idx="3">
            <a:schemeClr val="accent2"/>
          </a:effectRef>
          <a:fontRef idx="minor">
            <a:schemeClr val="lt1"/>
          </a:fontRef>
        </p:style>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grpSp>
        <p:nvGrpSpPr>
          <p:cNvPr id="7" name="Group 11">
            <a:extLst>
              <a:ext uri="{FF2B5EF4-FFF2-40B4-BE49-F238E27FC236}">
                <a16:creationId xmlns:a16="http://schemas.microsoft.com/office/drawing/2014/main" id="{A11224A0-FCCD-EB42-AB75-B8170F6A1CA4}"/>
              </a:ext>
            </a:extLst>
          </p:cNvPr>
          <p:cNvGrpSpPr/>
          <p:nvPr/>
        </p:nvGrpSpPr>
        <p:grpSpPr>
          <a:xfrm>
            <a:off x="6482120" y="3439375"/>
            <a:ext cx="5424019" cy="966987"/>
            <a:chOff x="8921977" y="1512892"/>
            <a:chExt cx="2926080" cy="966987"/>
          </a:xfrm>
        </p:grpSpPr>
        <p:sp>
          <p:nvSpPr>
            <p:cNvPr id="8" name="TextBox 18">
              <a:extLst>
                <a:ext uri="{FF2B5EF4-FFF2-40B4-BE49-F238E27FC236}">
                  <a16:creationId xmlns:a16="http://schemas.microsoft.com/office/drawing/2014/main" id="{7919E68C-195F-3045-9846-E96A0F69DB79}"/>
                </a:ext>
              </a:extLst>
            </p:cNvPr>
            <p:cNvSpPr txBox="1"/>
            <p:nvPr/>
          </p:nvSpPr>
          <p:spPr>
            <a:xfrm>
              <a:off x="8921978" y="1512892"/>
              <a:ext cx="2826170" cy="415498"/>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noProof="1"/>
                <a:t>Technical and thematic support to PAC events</a:t>
              </a:r>
            </a:p>
          </p:txBody>
        </p:sp>
        <p:sp>
          <p:nvSpPr>
            <p:cNvPr id="9" name="TextBox 19">
              <a:extLst>
                <a:ext uri="{FF2B5EF4-FFF2-40B4-BE49-F238E27FC236}">
                  <a16:creationId xmlns:a16="http://schemas.microsoft.com/office/drawing/2014/main" id="{05F55D5E-4C68-0C46-AEC0-67D80480B8AB}"/>
                </a:ext>
              </a:extLst>
            </p:cNvPr>
            <p:cNvSpPr txBox="1"/>
            <p:nvPr/>
          </p:nvSpPr>
          <p:spPr>
            <a:xfrm>
              <a:off x="8921977" y="1925881"/>
              <a:ext cx="2926080" cy="553998"/>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noProof="1">
                  <a:solidFill>
                    <a:schemeClr val="tx1">
                      <a:lumMod val="65000"/>
                      <a:lumOff val="35000"/>
                    </a:schemeClr>
                  </a:solidFill>
                </a:rPr>
                <a:t>technical and thematic assistance to PAC events </a:t>
              </a:r>
              <a:br>
                <a:rPr lang="en-US" sz="1500" noProof="1">
                  <a:solidFill>
                    <a:schemeClr val="tx1">
                      <a:lumMod val="65000"/>
                      <a:lumOff val="35000"/>
                    </a:schemeClr>
                  </a:solidFill>
                </a:rPr>
              </a:br>
              <a:r>
                <a:rPr lang="en-US" sz="1500" noProof="1">
                  <a:solidFill>
                    <a:schemeClr val="tx1">
                      <a:lumMod val="65000"/>
                      <a:lumOff val="35000"/>
                    </a:schemeClr>
                  </a:solidFill>
                </a:rPr>
                <a:t>(except Steering Group Meetings)  </a:t>
              </a:r>
            </a:p>
          </p:txBody>
        </p:sp>
      </p:grpSp>
      <p:pic>
        <p:nvPicPr>
          <p:cNvPr id="10" name="Graphic 28" descr="Board Of Directors with solid fill">
            <a:extLst>
              <a:ext uri="{FF2B5EF4-FFF2-40B4-BE49-F238E27FC236}">
                <a16:creationId xmlns:a16="http://schemas.microsoft.com/office/drawing/2014/main" id="{85B0BBC9-1933-BB4A-9D20-754D2B831C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7951" y="4008986"/>
            <a:ext cx="453216" cy="471712"/>
          </a:xfrm>
          <a:prstGeom prst="rect">
            <a:avLst/>
          </a:prstGeom>
        </p:spPr>
      </p:pic>
      <p:sp>
        <p:nvSpPr>
          <p:cNvPr id="11" name="Shape">
            <a:extLst>
              <a:ext uri="{FF2B5EF4-FFF2-40B4-BE49-F238E27FC236}">
                <a16:creationId xmlns:a16="http://schemas.microsoft.com/office/drawing/2014/main" id="{090FDB14-8C91-AB46-A9AB-A66BA6E1F993}"/>
              </a:ext>
            </a:extLst>
          </p:cNvPr>
          <p:cNvSpPr/>
          <p:nvPr/>
        </p:nvSpPr>
        <p:spPr>
          <a:xfrm>
            <a:off x="4555633" y="4456197"/>
            <a:ext cx="7350506" cy="1262382"/>
          </a:xfrm>
          <a:custGeom>
            <a:avLst/>
            <a:gdLst/>
            <a:ahLst/>
            <a:cxnLst>
              <a:cxn ang="0">
                <a:pos x="wd2" y="hd2"/>
              </a:cxn>
              <a:cxn ang="5400000">
                <a:pos x="wd2" y="hd2"/>
              </a:cxn>
              <a:cxn ang="10800000">
                <a:pos x="wd2" y="hd2"/>
              </a:cxn>
              <a:cxn ang="16200000">
                <a:pos x="wd2" y="hd2"/>
              </a:cxn>
            </a:cxnLst>
            <a:rect l="0" t="0" r="r" b="b"/>
            <a:pathLst>
              <a:path w="21600" h="21600" extrusionOk="0">
                <a:moveTo>
                  <a:pt x="20686" y="0"/>
                </a:moveTo>
                <a:lnTo>
                  <a:pt x="6074" y="0"/>
                </a:lnTo>
                <a:cubicBezTo>
                  <a:pt x="5902" y="0"/>
                  <a:pt x="5741" y="413"/>
                  <a:pt x="5619" y="1152"/>
                </a:cubicBezTo>
                <a:lnTo>
                  <a:pt x="3442" y="14342"/>
                </a:lnTo>
                <a:lnTo>
                  <a:pt x="2313" y="7128"/>
                </a:lnTo>
                <a:lnTo>
                  <a:pt x="1190" y="7128"/>
                </a:lnTo>
                <a:cubicBezTo>
                  <a:pt x="534" y="7128"/>
                  <a:pt x="0" y="10365"/>
                  <a:pt x="0" y="14342"/>
                </a:cubicBezTo>
                <a:lnTo>
                  <a:pt x="0" y="14342"/>
                </a:lnTo>
                <a:cubicBezTo>
                  <a:pt x="0" y="18319"/>
                  <a:pt x="534" y="21557"/>
                  <a:pt x="1190" y="21557"/>
                </a:cubicBezTo>
                <a:lnTo>
                  <a:pt x="2313" y="21557"/>
                </a:lnTo>
                <a:lnTo>
                  <a:pt x="2435" y="21600"/>
                </a:lnTo>
                <a:lnTo>
                  <a:pt x="5719" y="1695"/>
                </a:lnTo>
                <a:cubicBezTo>
                  <a:pt x="5798" y="1217"/>
                  <a:pt x="5902" y="956"/>
                  <a:pt x="6013" y="956"/>
                </a:cubicBezTo>
                <a:lnTo>
                  <a:pt x="20341" y="956"/>
                </a:lnTo>
                <a:cubicBezTo>
                  <a:pt x="20646" y="956"/>
                  <a:pt x="20890" y="2456"/>
                  <a:pt x="20890" y="4281"/>
                </a:cubicBezTo>
                <a:lnTo>
                  <a:pt x="20890" y="13755"/>
                </a:lnTo>
                <a:cubicBezTo>
                  <a:pt x="20890" y="14950"/>
                  <a:pt x="21048" y="15907"/>
                  <a:pt x="21245" y="15907"/>
                </a:cubicBezTo>
                <a:lnTo>
                  <a:pt x="21245" y="15907"/>
                </a:lnTo>
                <a:cubicBezTo>
                  <a:pt x="21442" y="15907"/>
                  <a:pt x="21600" y="14950"/>
                  <a:pt x="21600" y="13755"/>
                </a:cubicBezTo>
                <a:lnTo>
                  <a:pt x="21600" y="5541"/>
                </a:lnTo>
                <a:cubicBezTo>
                  <a:pt x="21600" y="2499"/>
                  <a:pt x="21191" y="0"/>
                  <a:pt x="20686" y="0"/>
                </a:cubicBezTo>
                <a:close/>
              </a:path>
            </a:pathLst>
          </a:custGeom>
          <a:ln/>
        </p:spPr>
        <p:style>
          <a:lnRef idx="0">
            <a:schemeClr val="accent3"/>
          </a:lnRef>
          <a:fillRef idx="3">
            <a:schemeClr val="accent3"/>
          </a:fillRef>
          <a:effectRef idx="3">
            <a:schemeClr val="accent3"/>
          </a:effectRef>
          <a:fontRef idx="minor">
            <a:schemeClr val="lt1"/>
          </a:fontRef>
        </p:style>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grpSp>
        <p:nvGrpSpPr>
          <p:cNvPr id="13" name="Group 12">
            <a:extLst>
              <a:ext uri="{FF2B5EF4-FFF2-40B4-BE49-F238E27FC236}">
                <a16:creationId xmlns:a16="http://schemas.microsoft.com/office/drawing/2014/main" id="{496EA793-E720-6D40-B45B-068186A3A81D}"/>
              </a:ext>
            </a:extLst>
          </p:cNvPr>
          <p:cNvGrpSpPr/>
          <p:nvPr/>
        </p:nvGrpSpPr>
        <p:grpSpPr>
          <a:xfrm>
            <a:off x="6505522" y="4521647"/>
            <a:ext cx="5424019" cy="951599"/>
            <a:chOff x="8921977" y="1528280"/>
            <a:chExt cx="2926080" cy="951599"/>
          </a:xfrm>
        </p:grpSpPr>
        <p:sp>
          <p:nvSpPr>
            <p:cNvPr id="14" name="TextBox 21">
              <a:extLst>
                <a:ext uri="{FF2B5EF4-FFF2-40B4-BE49-F238E27FC236}">
                  <a16:creationId xmlns:a16="http://schemas.microsoft.com/office/drawing/2014/main" id="{1190A923-09C9-964C-A4E0-31076403BEBA}"/>
                </a:ext>
              </a:extLst>
            </p:cNvPr>
            <p:cNvSpPr txBox="1"/>
            <p:nvPr/>
          </p:nvSpPr>
          <p:spPr>
            <a:xfrm>
              <a:off x="8921978" y="1528280"/>
              <a:ext cx="2514526" cy="400110"/>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noProof="1"/>
                <a:t>Revision of contact lists &amp; common calendar </a:t>
              </a:r>
            </a:p>
          </p:txBody>
        </p:sp>
        <p:sp>
          <p:nvSpPr>
            <p:cNvPr id="15" name="TextBox 22">
              <a:extLst>
                <a:ext uri="{FF2B5EF4-FFF2-40B4-BE49-F238E27FC236}">
                  <a16:creationId xmlns:a16="http://schemas.microsoft.com/office/drawing/2014/main" id="{57D297A0-1670-D142-8A3E-F4B3381527BC}"/>
                </a:ext>
              </a:extLst>
            </p:cNvPr>
            <p:cNvSpPr txBox="1"/>
            <p:nvPr/>
          </p:nvSpPr>
          <p:spPr>
            <a:xfrm>
              <a:off x="8921977" y="1925881"/>
              <a:ext cx="2926080" cy="553998"/>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noProof="1">
                  <a:solidFill>
                    <a:schemeClr val="tx1">
                      <a:lumMod val="65000"/>
                      <a:lumOff val="35000"/>
                    </a:schemeClr>
                  </a:solidFill>
                </a:rPr>
                <a:t>contact change in NCs/PACs/SG-members and events are updated </a:t>
              </a:r>
              <a:br>
                <a:rPr lang="en-US" sz="1500" noProof="1">
                  <a:solidFill>
                    <a:schemeClr val="tx1">
                      <a:lumMod val="65000"/>
                      <a:lumOff val="35000"/>
                    </a:schemeClr>
                  </a:solidFill>
                </a:rPr>
              </a:br>
              <a:r>
                <a:rPr lang="en-US" sz="1500" noProof="1">
                  <a:solidFill>
                    <a:schemeClr val="tx1">
                      <a:lumMod val="65000"/>
                      <a:lumOff val="35000"/>
                    </a:schemeClr>
                  </a:solidFill>
                </a:rPr>
                <a:t>in EUSDR mailing &amp; contact lists, website, intranet and smart app</a:t>
              </a:r>
            </a:p>
          </p:txBody>
        </p:sp>
      </p:grpSp>
      <p:sp>
        <p:nvSpPr>
          <p:cNvPr id="17" name="Shape">
            <a:extLst>
              <a:ext uri="{FF2B5EF4-FFF2-40B4-BE49-F238E27FC236}">
                <a16:creationId xmlns:a16="http://schemas.microsoft.com/office/drawing/2014/main" id="{FB9A9158-A7B1-CA41-91B1-380989E8B30D}"/>
              </a:ext>
            </a:extLst>
          </p:cNvPr>
          <p:cNvSpPr/>
          <p:nvPr/>
        </p:nvSpPr>
        <p:spPr>
          <a:xfrm>
            <a:off x="4532231" y="2353975"/>
            <a:ext cx="7350506" cy="1262382"/>
          </a:xfrm>
          <a:custGeom>
            <a:avLst/>
            <a:gdLst/>
            <a:ahLst/>
            <a:cxnLst>
              <a:cxn ang="0">
                <a:pos x="wd2" y="hd2"/>
              </a:cxn>
              <a:cxn ang="5400000">
                <a:pos x="wd2" y="hd2"/>
              </a:cxn>
              <a:cxn ang="10800000">
                <a:pos x="wd2" y="hd2"/>
              </a:cxn>
              <a:cxn ang="16200000">
                <a:pos x="wd2" y="hd2"/>
              </a:cxn>
            </a:cxnLst>
            <a:rect l="0" t="0" r="r" b="b"/>
            <a:pathLst>
              <a:path w="21600" h="21600" extrusionOk="0">
                <a:moveTo>
                  <a:pt x="20686" y="0"/>
                </a:moveTo>
                <a:lnTo>
                  <a:pt x="6074" y="0"/>
                </a:lnTo>
                <a:cubicBezTo>
                  <a:pt x="5902" y="0"/>
                  <a:pt x="5741" y="413"/>
                  <a:pt x="5619" y="1152"/>
                </a:cubicBezTo>
                <a:lnTo>
                  <a:pt x="3442" y="14342"/>
                </a:lnTo>
                <a:lnTo>
                  <a:pt x="2313" y="7128"/>
                </a:lnTo>
                <a:lnTo>
                  <a:pt x="1190" y="7128"/>
                </a:lnTo>
                <a:cubicBezTo>
                  <a:pt x="534" y="7128"/>
                  <a:pt x="0" y="10365"/>
                  <a:pt x="0" y="14342"/>
                </a:cubicBezTo>
                <a:lnTo>
                  <a:pt x="0" y="14342"/>
                </a:lnTo>
                <a:cubicBezTo>
                  <a:pt x="0" y="18319"/>
                  <a:pt x="534" y="21557"/>
                  <a:pt x="1190" y="21557"/>
                </a:cubicBezTo>
                <a:lnTo>
                  <a:pt x="2313" y="21557"/>
                </a:lnTo>
                <a:lnTo>
                  <a:pt x="2435" y="21600"/>
                </a:lnTo>
                <a:lnTo>
                  <a:pt x="5719" y="1695"/>
                </a:lnTo>
                <a:cubicBezTo>
                  <a:pt x="5798" y="1217"/>
                  <a:pt x="5902" y="956"/>
                  <a:pt x="6013" y="956"/>
                </a:cubicBezTo>
                <a:lnTo>
                  <a:pt x="20341" y="956"/>
                </a:lnTo>
                <a:cubicBezTo>
                  <a:pt x="20646" y="956"/>
                  <a:pt x="20890" y="2456"/>
                  <a:pt x="20890" y="4281"/>
                </a:cubicBezTo>
                <a:lnTo>
                  <a:pt x="20890" y="13755"/>
                </a:lnTo>
                <a:cubicBezTo>
                  <a:pt x="20890" y="14950"/>
                  <a:pt x="21048" y="15907"/>
                  <a:pt x="21245" y="15907"/>
                </a:cubicBezTo>
                <a:lnTo>
                  <a:pt x="21245" y="15907"/>
                </a:lnTo>
                <a:cubicBezTo>
                  <a:pt x="21442" y="15907"/>
                  <a:pt x="21600" y="14950"/>
                  <a:pt x="21600" y="13755"/>
                </a:cubicBezTo>
                <a:lnTo>
                  <a:pt x="21600" y="5541"/>
                </a:lnTo>
                <a:cubicBezTo>
                  <a:pt x="21600" y="2477"/>
                  <a:pt x="21191" y="0"/>
                  <a:pt x="20686" y="0"/>
                </a:cubicBezTo>
                <a:close/>
              </a:path>
            </a:pathLst>
          </a:custGeom>
          <a:ln/>
        </p:spPr>
        <p:style>
          <a:lnRef idx="0">
            <a:schemeClr val="accent1"/>
          </a:lnRef>
          <a:fillRef idx="3">
            <a:schemeClr val="accent1"/>
          </a:fillRef>
          <a:effectRef idx="3">
            <a:schemeClr val="accent1"/>
          </a:effectRef>
          <a:fontRef idx="minor">
            <a:schemeClr val="lt1"/>
          </a:fontRef>
        </p:style>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grpSp>
        <p:nvGrpSpPr>
          <p:cNvPr id="19" name="Group 10">
            <a:extLst>
              <a:ext uri="{FF2B5EF4-FFF2-40B4-BE49-F238E27FC236}">
                <a16:creationId xmlns:a16="http://schemas.microsoft.com/office/drawing/2014/main" id="{FE011CDF-CB90-7A4E-B8D0-E7FC74331193}"/>
              </a:ext>
            </a:extLst>
          </p:cNvPr>
          <p:cNvGrpSpPr/>
          <p:nvPr/>
        </p:nvGrpSpPr>
        <p:grpSpPr>
          <a:xfrm>
            <a:off x="6482118" y="2445715"/>
            <a:ext cx="5424019" cy="951599"/>
            <a:chOff x="8921977" y="1528280"/>
            <a:chExt cx="2926080" cy="951599"/>
          </a:xfrm>
        </p:grpSpPr>
        <p:sp>
          <p:nvSpPr>
            <p:cNvPr id="20" name="TextBox 15">
              <a:extLst>
                <a:ext uri="{FF2B5EF4-FFF2-40B4-BE49-F238E27FC236}">
                  <a16:creationId xmlns:a16="http://schemas.microsoft.com/office/drawing/2014/main" id="{0285A1CD-CBE7-2A48-BAB2-1904B5658B15}"/>
                </a:ext>
              </a:extLst>
            </p:cNvPr>
            <p:cNvSpPr txBox="1"/>
            <p:nvPr/>
          </p:nvSpPr>
          <p:spPr>
            <a:xfrm>
              <a:off x="8921978" y="1528280"/>
              <a:ext cx="2747965" cy="400110"/>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noProof="1"/>
                <a:t>Support to PACs in organising SG meetings</a:t>
              </a:r>
            </a:p>
          </p:txBody>
        </p:sp>
        <p:sp>
          <p:nvSpPr>
            <p:cNvPr id="21" name="TextBox 16">
              <a:extLst>
                <a:ext uri="{FF2B5EF4-FFF2-40B4-BE49-F238E27FC236}">
                  <a16:creationId xmlns:a16="http://schemas.microsoft.com/office/drawing/2014/main" id="{9EE5EB97-6CB9-E34C-9D88-F31448A38898}"/>
                </a:ext>
              </a:extLst>
            </p:cNvPr>
            <p:cNvSpPr txBox="1"/>
            <p:nvPr/>
          </p:nvSpPr>
          <p:spPr>
            <a:xfrm>
              <a:off x="8921977" y="1925881"/>
              <a:ext cx="2926080" cy="553998"/>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noProof="1">
                  <a:solidFill>
                    <a:schemeClr val="tx1">
                      <a:lumMod val="65000"/>
                      <a:lumOff val="35000"/>
                    </a:schemeClr>
                  </a:solidFill>
                </a:rPr>
                <a:t>technical/thematic support in organising SG meetings (web-based tools) &amp; support of youth inclusion into PAs.</a:t>
              </a:r>
            </a:p>
          </p:txBody>
        </p:sp>
      </p:grpSp>
      <p:sp>
        <p:nvSpPr>
          <p:cNvPr id="23" name="Shape">
            <a:extLst>
              <a:ext uri="{FF2B5EF4-FFF2-40B4-BE49-F238E27FC236}">
                <a16:creationId xmlns:a16="http://schemas.microsoft.com/office/drawing/2014/main" id="{EDBE537E-97E2-ED44-BD0C-28D0F7B2FF59}"/>
              </a:ext>
            </a:extLst>
          </p:cNvPr>
          <p:cNvSpPr/>
          <p:nvPr/>
        </p:nvSpPr>
        <p:spPr>
          <a:xfrm>
            <a:off x="4532231" y="5507307"/>
            <a:ext cx="7350506" cy="1262382"/>
          </a:xfrm>
          <a:custGeom>
            <a:avLst/>
            <a:gdLst/>
            <a:ahLst/>
            <a:cxnLst>
              <a:cxn ang="0">
                <a:pos x="wd2" y="hd2"/>
              </a:cxn>
              <a:cxn ang="5400000">
                <a:pos x="wd2" y="hd2"/>
              </a:cxn>
              <a:cxn ang="10800000">
                <a:pos x="wd2" y="hd2"/>
              </a:cxn>
              <a:cxn ang="16200000">
                <a:pos x="wd2" y="hd2"/>
              </a:cxn>
            </a:cxnLst>
            <a:rect l="0" t="0" r="r" b="b"/>
            <a:pathLst>
              <a:path w="21600" h="21600" extrusionOk="0">
                <a:moveTo>
                  <a:pt x="20686" y="0"/>
                </a:moveTo>
                <a:lnTo>
                  <a:pt x="6074" y="0"/>
                </a:lnTo>
                <a:cubicBezTo>
                  <a:pt x="5902" y="0"/>
                  <a:pt x="5741" y="413"/>
                  <a:pt x="5619" y="1152"/>
                </a:cubicBezTo>
                <a:lnTo>
                  <a:pt x="3442" y="14342"/>
                </a:lnTo>
                <a:lnTo>
                  <a:pt x="2313" y="7128"/>
                </a:lnTo>
                <a:lnTo>
                  <a:pt x="1190" y="7128"/>
                </a:lnTo>
                <a:cubicBezTo>
                  <a:pt x="534" y="7128"/>
                  <a:pt x="0" y="10365"/>
                  <a:pt x="0" y="14342"/>
                </a:cubicBezTo>
                <a:lnTo>
                  <a:pt x="0" y="14342"/>
                </a:lnTo>
                <a:cubicBezTo>
                  <a:pt x="0" y="18319"/>
                  <a:pt x="534" y="21557"/>
                  <a:pt x="1190" y="21557"/>
                </a:cubicBezTo>
                <a:lnTo>
                  <a:pt x="2313" y="21557"/>
                </a:lnTo>
                <a:lnTo>
                  <a:pt x="2435" y="21600"/>
                </a:lnTo>
                <a:lnTo>
                  <a:pt x="5719" y="1695"/>
                </a:lnTo>
                <a:cubicBezTo>
                  <a:pt x="5798" y="1217"/>
                  <a:pt x="5902" y="956"/>
                  <a:pt x="6013" y="956"/>
                </a:cubicBezTo>
                <a:lnTo>
                  <a:pt x="20341" y="956"/>
                </a:lnTo>
                <a:cubicBezTo>
                  <a:pt x="20646" y="956"/>
                  <a:pt x="20890" y="2456"/>
                  <a:pt x="20890" y="4281"/>
                </a:cubicBezTo>
                <a:lnTo>
                  <a:pt x="20890" y="13755"/>
                </a:lnTo>
                <a:cubicBezTo>
                  <a:pt x="20890" y="14950"/>
                  <a:pt x="21048" y="15907"/>
                  <a:pt x="21245" y="15907"/>
                </a:cubicBezTo>
                <a:lnTo>
                  <a:pt x="21245" y="15907"/>
                </a:lnTo>
                <a:cubicBezTo>
                  <a:pt x="21442" y="15907"/>
                  <a:pt x="21600" y="14950"/>
                  <a:pt x="21600" y="13755"/>
                </a:cubicBezTo>
                <a:lnTo>
                  <a:pt x="21600" y="5541"/>
                </a:lnTo>
                <a:cubicBezTo>
                  <a:pt x="21600" y="2477"/>
                  <a:pt x="21191" y="0"/>
                  <a:pt x="20686" y="0"/>
                </a:cubicBezTo>
                <a:close/>
              </a:path>
            </a:pathLst>
          </a:custGeom>
          <a:ln/>
        </p:spPr>
        <p:style>
          <a:lnRef idx="0">
            <a:schemeClr val="accent4"/>
          </a:lnRef>
          <a:fillRef idx="3">
            <a:schemeClr val="accent4"/>
          </a:fillRef>
          <a:effectRef idx="3">
            <a:schemeClr val="accent4"/>
          </a:effectRef>
          <a:fontRef idx="minor">
            <a:schemeClr val="lt1"/>
          </a:fontRef>
        </p:style>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grpSp>
        <p:nvGrpSpPr>
          <p:cNvPr id="25" name="Group 13">
            <a:extLst>
              <a:ext uri="{FF2B5EF4-FFF2-40B4-BE49-F238E27FC236}">
                <a16:creationId xmlns:a16="http://schemas.microsoft.com/office/drawing/2014/main" id="{775934C0-148E-AB48-83EE-8128EBED2F4B}"/>
              </a:ext>
            </a:extLst>
          </p:cNvPr>
          <p:cNvGrpSpPr/>
          <p:nvPr/>
        </p:nvGrpSpPr>
        <p:grpSpPr>
          <a:xfrm>
            <a:off x="6482118" y="5599047"/>
            <a:ext cx="5424019" cy="951599"/>
            <a:chOff x="8921977" y="1528280"/>
            <a:chExt cx="2926080" cy="951599"/>
          </a:xfrm>
        </p:grpSpPr>
        <p:sp>
          <p:nvSpPr>
            <p:cNvPr id="26" name="TextBox 24">
              <a:extLst>
                <a:ext uri="{FF2B5EF4-FFF2-40B4-BE49-F238E27FC236}">
                  <a16:creationId xmlns:a16="http://schemas.microsoft.com/office/drawing/2014/main" id="{890CEB9D-53B2-6D41-BBCC-F2E241AAE13D}"/>
                </a:ext>
              </a:extLst>
            </p:cNvPr>
            <p:cNvSpPr txBox="1"/>
            <p:nvPr/>
          </p:nvSpPr>
          <p:spPr>
            <a:xfrm>
              <a:off x="8921978" y="1528280"/>
              <a:ext cx="2514526" cy="400110"/>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noProof="1"/>
                <a:t>“Unfolding EUSDR” sessions</a:t>
              </a:r>
            </a:p>
          </p:txBody>
        </p:sp>
        <p:sp>
          <p:nvSpPr>
            <p:cNvPr id="27" name="TextBox 25">
              <a:extLst>
                <a:ext uri="{FF2B5EF4-FFF2-40B4-BE49-F238E27FC236}">
                  <a16:creationId xmlns:a16="http://schemas.microsoft.com/office/drawing/2014/main" id="{D54B53BC-0B0E-4149-8E75-76B48ED2FA9A}"/>
                </a:ext>
              </a:extLst>
            </p:cNvPr>
            <p:cNvSpPr txBox="1"/>
            <p:nvPr/>
          </p:nvSpPr>
          <p:spPr>
            <a:xfrm>
              <a:off x="8921977" y="1925881"/>
              <a:ext cx="2926080" cy="553998"/>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noProof="1">
                  <a:solidFill>
                    <a:schemeClr val="tx1">
                      <a:lumMod val="65000"/>
                      <a:lumOff val="35000"/>
                    </a:schemeClr>
                  </a:solidFill>
                </a:rPr>
                <a:t>tailored to specific needs of stakeholders to provide the newly appointed EUSDR governance actors an introduction sessions </a:t>
              </a:r>
            </a:p>
          </p:txBody>
        </p:sp>
      </p:grpSp>
      <p:pic>
        <p:nvPicPr>
          <p:cNvPr id="28" name="Graphic 33" descr="Target Audience with solid fill">
            <a:extLst>
              <a:ext uri="{FF2B5EF4-FFF2-40B4-BE49-F238E27FC236}">
                <a16:creationId xmlns:a16="http://schemas.microsoft.com/office/drawing/2014/main" id="{8BADB472-B621-3E48-AE90-EB5140F8F617}"/>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799607" y="5062365"/>
            <a:ext cx="471712" cy="471712"/>
          </a:xfrm>
          <a:prstGeom prst="rect">
            <a:avLst/>
          </a:prstGeom>
        </p:spPr>
      </p:pic>
      <p:pic>
        <p:nvPicPr>
          <p:cNvPr id="16" name="Graphic 29" descr="Briefcase with solid fill">
            <a:extLst>
              <a:ext uri="{FF2B5EF4-FFF2-40B4-BE49-F238E27FC236}">
                <a16:creationId xmlns:a16="http://schemas.microsoft.com/office/drawing/2014/main" id="{4C31E891-9B2A-6942-95EA-8C0C4729BA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8703" y="2954247"/>
            <a:ext cx="471712" cy="471712"/>
          </a:xfrm>
          <a:prstGeom prst="rect">
            <a:avLst/>
          </a:prstGeom>
        </p:spPr>
      </p:pic>
      <p:pic>
        <p:nvPicPr>
          <p:cNvPr id="22" name="Graphic 30" descr="Customer review with solid fill">
            <a:extLst>
              <a:ext uri="{FF2B5EF4-FFF2-40B4-BE49-F238E27FC236}">
                <a16:creationId xmlns:a16="http://schemas.microsoft.com/office/drawing/2014/main" id="{EE46363F-23CA-F644-B99C-446C923EFE0E}"/>
              </a:ext>
            </a:extLst>
          </p:cNvPr>
          <p:cNvPicPr>
            <a:picLocks noChangeAspect="1"/>
          </p:cNvPicPr>
          <p:nvPr/>
        </p:nvPicPr>
        <p:blipFill>
          <a:blip r:embed="rId6"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826028" y="6068273"/>
            <a:ext cx="471712" cy="471712"/>
          </a:xfrm>
          <a:prstGeom prst="rect">
            <a:avLst/>
          </a:prstGeom>
        </p:spPr>
      </p:pic>
      <p:pic>
        <p:nvPicPr>
          <p:cNvPr id="4" name="Grafik 3"/>
          <p:cNvPicPr>
            <a:picLocks noChangeAspect="1"/>
          </p:cNvPicPr>
          <p:nvPr/>
        </p:nvPicPr>
        <p:blipFill rotWithShape="1">
          <a:blip r:embed="rId7"/>
          <a:srcRect r="76323"/>
          <a:stretch/>
        </p:blipFill>
        <p:spPr>
          <a:xfrm>
            <a:off x="151073" y="3342808"/>
            <a:ext cx="1901011" cy="1383912"/>
          </a:xfrm>
          <a:prstGeom prst="rect">
            <a:avLst/>
          </a:prstGeom>
        </p:spPr>
      </p:pic>
      <p:pic>
        <p:nvPicPr>
          <p:cNvPr id="31" name="Grafik 30"/>
          <p:cNvPicPr>
            <a:picLocks noChangeAspect="1"/>
          </p:cNvPicPr>
          <p:nvPr/>
        </p:nvPicPr>
        <p:blipFill rotWithShape="1">
          <a:blip r:embed="rId7"/>
          <a:srcRect l="71078"/>
          <a:stretch/>
        </p:blipFill>
        <p:spPr>
          <a:xfrm>
            <a:off x="2029164" y="3342808"/>
            <a:ext cx="2322151" cy="1383912"/>
          </a:xfrm>
          <a:prstGeom prst="rect">
            <a:avLst/>
          </a:prstGeom>
        </p:spPr>
      </p:pic>
      <p:sp>
        <p:nvSpPr>
          <p:cNvPr id="32" name="Textfeld 31"/>
          <p:cNvSpPr txBox="1"/>
          <p:nvPr/>
        </p:nvSpPr>
        <p:spPr>
          <a:xfrm>
            <a:off x="407988" y="2412847"/>
            <a:ext cx="3549955" cy="461665"/>
          </a:xfrm>
          <a:prstGeom prst="rect">
            <a:avLst/>
          </a:prstGeom>
          <a:noFill/>
        </p:spPr>
        <p:txBody>
          <a:bodyPr wrap="square" rtlCol="0">
            <a:spAutoFit/>
          </a:bodyPr>
          <a:lstStyle/>
          <a:p>
            <a:pPr marL="285750" indent="-285750">
              <a:buBlip>
                <a:blip r:embed="rId8"/>
              </a:buBlip>
            </a:pPr>
            <a:r>
              <a:rPr lang="en-GB" sz="2400" b="1" dirty="0"/>
              <a:t>What remains?</a:t>
            </a:r>
          </a:p>
        </p:txBody>
      </p:sp>
      <p:grpSp>
        <p:nvGrpSpPr>
          <p:cNvPr id="33" name="Group 13">
            <a:extLst>
              <a:ext uri="{FF2B5EF4-FFF2-40B4-BE49-F238E27FC236}">
                <a16:creationId xmlns:a16="http://schemas.microsoft.com/office/drawing/2014/main" id="{775934C0-148E-AB48-83EE-8128EBED2F4B}"/>
              </a:ext>
            </a:extLst>
          </p:cNvPr>
          <p:cNvGrpSpPr/>
          <p:nvPr/>
        </p:nvGrpSpPr>
        <p:grpSpPr>
          <a:xfrm>
            <a:off x="549127" y="4108676"/>
            <a:ext cx="2257867" cy="951599"/>
            <a:chOff x="8921977" y="1528280"/>
            <a:chExt cx="2926080" cy="951599"/>
          </a:xfrm>
        </p:grpSpPr>
        <p:sp>
          <p:nvSpPr>
            <p:cNvPr id="34" name="TextBox 24">
              <a:extLst>
                <a:ext uri="{FF2B5EF4-FFF2-40B4-BE49-F238E27FC236}">
                  <a16:creationId xmlns:a16="http://schemas.microsoft.com/office/drawing/2014/main" id="{890CEB9D-53B2-6D41-BBCC-F2E241AAE13D}"/>
                </a:ext>
              </a:extLst>
            </p:cNvPr>
            <p:cNvSpPr txBox="1"/>
            <p:nvPr/>
          </p:nvSpPr>
          <p:spPr>
            <a:xfrm>
              <a:off x="8921978" y="1528280"/>
              <a:ext cx="2514526" cy="400110"/>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noProof="1"/>
                <a:t>Cross-PA and cross-MRS events for PACs</a:t>
              </a:r>
            </a:p>
          </p:txBody>
        </p:sp>
        <p:sp>
          <p:nvSpPr>
            <p:cNvPr id="35" name="TextBox 25">
              <a:extLst>
                <a:ext uri="{FF2B5EF4-FFF2-40B4-BE49-F238E27FC236}">
                  <a16:creationId xmlns:a16="http://schemas.microsoft.com/office/drawing/2014/main" id="{D54B53BC-0B0E-4149-8E75-76B48ED2FA9A}"/>
                </a:ext>
              </a:extLst>
            </p:cNvPr>
            <p:cNvSpPr txBox="1"/>
            <p:nvPr/>
          </p:nvSpPr>
          <p:spPr>
            <a:xfrm>
              <a:off x="8921977" y="1925881"/>
              <a:ext cx="2926080" cy="553998"/>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noProof="1">
                  <a:solidFill>
                    <a:schemeClr val="tx1">
                      <a:lumMod val="65000"/>
                      <a:lumOff val="35000"/>
                    </a:schemeClr>
                  </a:solidFill>
                </a:rPr>
                <a:t>support the EUSDR key stakeholders with inputs/knowledge/ exchange/adoption of ongoing initiatives and/or capitalisation trends </a:t>
              </a:r>
            </a:p>
          </p:txBody>
        </p:sp>
      </p:grpSp>
      <p:pic>
        <p:nvPicPr>
          <p:cNvPr id="36" name="Graphic 29" descr="Description: Venn diagra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30747" y="3953502"/>
            <a:ext cx="527196" cy="52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3100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8760" y="1321237"/>
            <a:ext cx="11341100" cy="797539"/>
          </a:xfrm>
        </p:spPr>
        <p:txBody>
          <a:bodyPr>
            <a:normAutofit/>
          </a:bodyPr>
          <a:lstStyle/>
          <a:p>
            <a:pPr algn="l"/>
            <a:r>
              <a:rPr lang="en-GB" dirty="0"/>
              <a:t>DSP support for core stakeholders</a:t>
            </a:r>
          </a:p>
        </p:txBody>
      </p:sp>
      <p:sp>
        <p:nvSpPr>
          <p:cNvPr id="11" name="Textfeld 2"/>
          <p:cNvSpPr txBox="1"/>
          <p:nvPr/>
        </p:nvSpPr>
        <p:spPr>
          <a:xfrm>
            <a:off x="578693" y="2459951"/>
            <a:ext cx="10801234" cy="461665"/>
          </a:xfrm>
          <a:prstGeom prst="rect">
            <a:avLst/>
          </a:prstGeom>
          <a:noFill/>
        </p:spPr>
        <p:txBody>
          <a:bodyPr wrap="square" rtlCol="0">
            <a:spAutoFit/>
          </a:bodyPr>
          <a:lstStyle/>
          <a:p>
            <a:pPr marL="285750" indent="-285750">
              <a:buBlip>
                <a:blip r:embed="rId3"/>
              </a:buBlip>
            </a:pPr>
            <a:r>
              <a:rPr lang="en-GB" sz="2400" b="1" dirty="0"/>
              <a:t>What’s new?</a:t>
            </a:r>
          </a:p>
        </p:txBody>
      </p:sp>
      <p:grpSp>
        <p:nvGrpSpPr>
          <p:cNvPr id="37" name="Group 36"/>
          <p:cNvGrpSpPr/>
          <p:nvPr/>
        </p:nvGrpSpPr>
        <p:grpSpPr>
          <a:xfrm>
            <a:off x="3806688" y="2164827"/>
            <a:ext cx="7754042" cy="4620855"/>
            <a:chOff x="3846659" y="1779945"/>
            <a:chExt cx="7633800" cy="4082506"/>
          </a:xfrm>
        </p:grpSpPr>
        <p:sp>
          <p:nvSpPr>
            <p:cNvPr id="12" name="Shape">
              <a:extLst>
                <a:ext uri="{FF2B5EF4-FFF2-40B4-BE49-F238E27FC236}">
                  <a16:creationId xmlns:a16="http://schemas.microsoft.com/office/drawing/2014/main" id="{C5D6ED68-F4BD-4C66-982B-073135214BEE}"/>
                </a:ext>
              </a:extLst>
            </p:cNvPr>
            <p:cNvSpPr/>
            <p:nvPr/>
          </p:nvSpPr>
          <p:spPr>
            <a:xfrm>
              <a:off x="3846659" y="2751740"/>
              <a:ext cx="7633800" cy="1167123"/>
            </a:xfrm>
            <a:custGeom>
              <a:avLst/>
              <a:gdLst/>
              <a:ahLst/>
              <a:cxnLst>
                <a:cxn ang="0">
                  <a:pos x="wd2" y="hd2"/>
                </a:cxn>
                <a:cxn ang="5400000">
                  <a:pos x="wd2" y="hd2"/>
                </a:cxn>
                <a:cxn ang="10800000">
                  <a:pos x="wd2" y="hd2"/>
                </a:cxn>
                <a:cxn ang="16200000">
                  <a:pos x="wd2" y="hd2"/>
                </a:cxn>
              </a:cxnLst>
              <a:rect l="0" t="0" r="r" b="b"/>
              <a:pathLst>
                <a:path w="21600" h="21600" extrusionOk="0">
                  <a:moveTo>
                    <a:pt x="20686" y="0"/>
                  </a:moveTo>
                  <a:lnTo>
                    <a:pt x="6074" y="0"/>
                  </a:lnTo>
                  <a:cubicBezTo>
                    <a:pt x="5902" y="0"/>
                    <a:pt x="5741" y="413"/>
                    <a:pt x="5619" y="1152"/>
                  </a:cubicBezTo>
                  <a:lnTo>
                    <a:pt x="3442" y="14342"/>
                  </a:lnTo>
                  <a:lnTo>
                    <a:pt x="2313" y="7128"/>
                  </a:lnTo>
                  <a:lnTo>
                    <a:pt x="1190" y="7128"/>
                  </a:lnTo>
                  <a:cubicBezTo>
                    <a:pt x="534" y="7128"/>
                    <a:pt x="0" y="10365"/>
                    <a:pt x="0" y="14342"/>
                  </a:cubicBezTo>
                  <a:lnTo>
                    <a:pt x="0" y="14342"/>
                  </a:lnTo>
                  <a:cubicBezTo>
                    <a:pt x="0" y="18319"/>
                    <a:pt x="534" y="21557"/>
                    <a:pt x="1190" y="21557"/>
                  </a:cubicBezTo>
                  <a:lnTo>
                    <a:pt x="2313" y="21557"/>
                  </a:lnTo>
                  <a:lnTo>
                    <a:pt x="2435" y="21600"/>
                  </a:lnTo>
                  <a:lnTo>
                    <a:pt x="5719" y="1695"/>
                  </a:lnTo>
                  <a:cubicBezTo>
                    <a:pt x="5798" y="1217"/>
                    <a:pt x="5902" y="956"/>
                    <a:pt x="6013" y="956"/>
                  </a:cubicBezTo>
                  <a:lnTo>
                    <a:pt x="20341" y="956"/>
                  </a:lnTo>
                  <a:cubicBezTo>
                    <a:pt x="20646" y="956"/>
                    <a:pt x="20890" y="2456"/>
                    <a:pt x="20890" y="4281"/>
                  </a:cubicBezTo>
                  <a:lnTo>
                    <a:pt x="20890" y="13755"/>
                  </a:lnTo>
                  <a:cubicBezTo>
                    <a:pt x="20890" y="14950"/>
                    <a:pt x="21048" y="15907"/>
                    <a:pt x="21245" y="15907"/>
                  </a:cubicBezTo>
                  <a:lnTo>
                    <a:pt x="21245" y="15907"/>
                  </a:lnTo>
                  <a:cubicBezTo>
                    <a:pt x="21442" y="15907"/>
                    <a:pt x="21600" y="14950"/>
                    <a:pt x="21600" y="13755"/>
                  </a:cubicBezTo>
                  <a:lnTo>
                    <a:pt x="21600" y="5541"/>
                  </a:lnTo>
                  <a:cubicBezTo>
                    <a:pt x="21600" y="2477"/>
                    <a:pt x="21191" y="0"/>
                    <a:pt x="20686" y="0"/>
                  </a:cubicBezTo>
                  <a:close/>
                </a:path>
              </a:pathLst>
            </a:custGeom>
            <a:ln/>
          </p:spPr>
          <p:style>
            <a:lnRef idx="0">
              <a:schemeClr val="accent2"/>
            </a:lnRef>
            <a:fillRef idx="3">
              <a:schemeClr val="accent2"/>
            </a:fillRef>
            <a:effectRef idx="3">
              <a:schemeClr val="accent2"/>
            </a:effectRef>
            <a:fontRef idx="minor">
              <a:schemeClr val="lt1"/>
            </a:fontRef>
          </p:style>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sp>
          <p:nvSpPr>
            <p:cNvPr id="13" name="TextBox 7">
              <a:extLst>
                <a:ext uri="{FF2B5EF4-FFF2-40B4-BE49-F238E27FC236}">
                  <a16:creationId xmlns:a16="http://schemas.microsoft.com/office/drawing/2014/main" id="{0F44EA51-1014-4480-93C5-F18188DC6E1E}"/>
                </a:ext>
              </a:extLst>
            </p:cNvPr>
            <p:cNvSpPr txBox="1"/>
            <p:nvPr/>
          </p:nvSpPr>
          <p:spPr>
            <a:xfrm>
              <a:off x="4180801" y="3218964"/>
              <a:ext cx="456179" cy="625414"/>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4000" b="1" dirty="0">
                <a:solidFill>
                  <a:schemeClr val="bg1"/>
                </a:solidFill>
                <a:effectLst>
                  <a:outerShdw blurRad="38100" dist="38100" dir="2700000" algn="tl">
                    <a:srgbClr val="000000">
                      <a:alpha val="43137"/>
                    </a:srgbClr>
                  </a:outerShdw>
                </a:effectLst>
              </a:endParaRPr>
            </a:p>
          </p:txBody>
        </p:sp>
        <p:sp>
          <p:nvSpPr>
            <p:cNvPr id="14" name="TextBox 18">
              <a:extLst>
                <a:ext uri="{FF2B5EF4-FFF2-40B4-BE49-F238E27FC236}">
                  <a16:creationId xmlns:a16="http://schemas.microsoft.com/office/drawing/2014/main" id="{D3C720E9-1458-4F4A-AB22-DFAA1090C568}"/>
                </a:ext>
              </a:extLst>
            </p:cNvPr>
            <p:cNvSpPr txBox="1"/>
            <p:nvPr/>
          </p:nvSpPr>
          <p:spPr>
            <a:xfrm>
              <a:off x="5924622" y="2825073"/>
              <a:ext cx="5295376" cy="353496"/>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noProof="1"/>
                <a:t>Targeted design for NCs, PACs, NCs-PACs </a:t>
              </a:r>
              <a:r>
                <a:rPr lang="en-US" sz="2000" noProof="1"/>
                <a:t>and SGM</a:t>
              </a:r>
            </a:p>
          </p:txBody>
        </p:sp>
        <p:sp>
          <p:nvSpPr>
            <p:cNvPr id="15" name="TextBox 19">
              <a:extLst>
                <a:ext uri="{FF2B5EF4-FFF2-40B4-BE49-F238E27FC236}">
                  <a16:creationId xmlns:a16="http://schemas.microsoft.com/office/drawing/2014/main" id="{749E33E5-BF1C-4F2B-8039-DA83ACB36B1B}"/>
                </a:ext>
              </a:extLst>
            </p:cNvPr>
            <p:cNvSpPr txBox="1"/>
            <p:nvPr/>
          </p:nvSpPr>
          <p:spPr>
            <a:xfrm>
              <a:off x="5924622" y="3202213"/>
              <a:ext cx="5412192" cy="489455"/>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noProof="1">
                  <a:solidFill>
                    <a:schemeClr val="tx1">
                      <a:lumMod val="65000"/>
                      <a:lumOff val="35000"/>
                    </a:schemeClr>
                  </a:solidFill>
                </a:rPr>
                <a:t>elaborating a USP / benefits / added value for and with interested </a:t>
              </a:r>
              <a:br>
                <a:rPr lang="en-US" sz="1500" noProof="1">
                  <a:solidFill>
                    <a:schemeClr val="tx1">
                      <a:lumMod val="65000"/>
                      <a:lumOff val="35000"/>
                    </a:schemeClr>
                  </a:solidFill>
                </a:rPr>
              </a:br>
              <a:r>
                <a:rPr lang="en-US" sz="1500" noProof="1">
                  <a:solidFill>
                    <a:schemeClr val="tx1">
                      <a:lumMod val="65000"/>
                      <a:lumOff val="35000"/>
                    </a:schemeClr>
                  </a:solidFill>
                </a:rPr>
                <a:t>PAs to streghthen cooperation/ownership for horisontal coordination</a:t>
              </a:r>
            </a:p>
          </p:txBody>
        </p:sp>
        <p:pic>
          <p:nvPicPr>
            <p:cNvPr id="16" name="Graphic 28" descr="Bullseye">
              <a:extLst>
                <a:ext uri="{FF2B5EF4-FFF2-40B4-BE49-F238E27FC236}">
                  <a16:creationId xmlns:a16="http://schemas.microsoft.com/office/drawing/2014/main" id="{71E0B77B-42F8-4FCF-9A9C-A24056225B6D}"/>
                </a:ext>
              </a:extLst>
            </p:cNvPr>
            <p:cNvPicPr>
              <a:picLocks noChangeAspect="1"/>
            </p:cNvPicPr>
            <p:nvPr/>
          </p:nvPicPr>
          <p:blipFill>
            <a:blip r:embed="rId4">
              <a:extLst/>
            </a:blip>
            <a:stretch>
              <a:fillRect/>
            </a:stretch>
          </p:blipFill>
          <p:spPr>
            <a:xfrm>
              <a:off x="4097626" y="3249671"/>
              <a:ext cx="538126" cy="484725"/>
            </a:xfrm>
            <a:prstGeom prst="rect">
              <a:avLst/>
            </a:prstGeom>
          </p:spPr>
        </p:pic>
        <p:sp>
          <p:nvSpPr>
            <p:cNvPr id="17" name="Shape">
              <a:extLst>
                <a:ext uri="{FF2B5EF4-FFF2-40B4-BE49-F238E27FC236}">
                  <a16:creationId xmlns:a16="http://schemas.microsoft.com/office/drawing/2014/main" id="{B3C4D10F-6BD3-4040-A224-77FC99A45AF1}"/>
                </a:ext>
              </a:extLst>
            </p:cNvPr>
            <p:cNvSpPr/>
            <p:nvPr/>
          </p:nvSpPr>
          <p:spPr>
            <a:xfrm>
              <a:off x="3846659" y="3723534"/>
              <a:ext cx="7633800" cy="1167123"/>
            </a:xfrm>
            <a:custGeom>
              <a:avLst/>
              <a:gdLst/>
              <a:ahLst/>
              <a:cxnLst>
                <a:cxn ang="0">
                  <a:pos x="wd2" y="hd2"/>
                </a:cxn>
                <a:cxn ang="5400000">
                  <a:pos x="wd2" y="hd2"/>
                </a:cxn>
                <a:cxn ang="10800000">
                  <a:pos x="wd2" y="hd2"/>
                </a:cxn>
                <a:cxn ang="16200000">
                  <a:pos x="wd2" y="hd2"/>
                </a:cxn>
              </a:cxnLst>
              <a:rect l="0" t="0" r="r" b="b"/>
              <a:pathLst>
                <a:path w="21600" h="21600" extrusionOk="0">
                  <a:moveTo>
                    <a:pt x="20686" y="0"/>
                  </a:moveTo>
                  <a:lnTo>
                    <a:pt x="6074" y="0"/>
                  </a:lnTo>
                  <a:cubicBezTo>
                    <a:pt x="5902" y="0"/>
                    <a:pt x="5741" y="413"/>
                    <a:pt x="5619" y="1152"/>
                  </a:cubicBezTo>
                  <a:lnTo>
                    <a:pt x="3442" y="14342"/>
                  </a:lnTo>
                  <a:lnTo>
                    <a:pt x="2313" y="7128"/>
                  </a:lnTo>
                  <a:lnTo>
                    <a:pt x="1190" y="7128"/>
                  </a:lnTo>
                  <a:cubicBezTo>
                    <a:pt x="534" y="7128"/>
                    <a:pt x="0" y="10365"/>
                    <a:pt x="0" y="14342"/>
                  </a:cubicBezTo>
                  <a:lnTo>
                    <a:pt x="0" y="14342"/>
                  </a:lnTo>
                  <a:cubicBezTo>
                    <a:pt x="0" y="18319"/>
                    <a:pt x="534" y="21557"/>
                    <a:pt x="1190" y="21557"/>
                  </a:cubicBezTo>
                  <a:lnTo>
                    <a:pt x="2313" y="21557"/>
                  </a:lnTo>
                  <a:lnTo>
                    <a:pt x="2435" y="21600"/>
                  </a:lnTo>
                  <a:lnTo>
                    <a:pt x="5719" y="1695"/>
                  </a:lnTo>
                  <a:cubicBezTo>
                    <a:pt x="5798" y="1217"/>
                    <a:pt x="5902" y="956"/>
                    <a:pt x="6013" y="956"/>
                  </a:cubicBezTo>
                  <a:lnTo>
                    <a:pt x="20341" y="956"/>
                  </a:lnTo>
                  <a:cubicBezTo>
                    <a:pt x="20646" y="956"/>
                    <a:pt x="20890" y="2456"/>
                    <a:pt x="20890" y="4281"/>
                  </a:cubicBezTo>
                  <a:lnTo>
                    <a:pt x="20890" y="13755"/>
                  </a:lnTo>
                  <a:cubicBezTo>
                    <a:pt x="20890" y="14950"/>
                    <a:pt x="21048" y="15907"/>
                    <a:pt x="21245" y="15907"/>
                  </a:cubicBezTo>
                  <a:lnTo>
                    <a:pt x="21245" y="15907"/>
                  </a:lnTo>
                  <a:cubicBezTo>
                    <a:pt x="21442" y="15907"/>
                    <a:pt x="21600" y="14950"/>
                    <a:pt x="21600" y="13755"/>
                  </a:cubicBezTo>
                  <a:lnTo>
                    <a:pt x="21600" y="5541"/>
                  </a:lnTo>
                  <a:cubicBezTo>
                    <a:pt x="21600" y="2499"/>
                    <a:pt x="21191" y="0"/>
                    <a:pt x="20686" y="0"/>
                  </a:cubicBezTo>
                  <a:close/>
                </a:path>
              </a:pathLst>
            </a:custGeom>
            <a:ln/>
          </p:spPr>
          <p:style>
            <a:lnRef idx="0">
              <a:schemeClr val="accent3"/>
            </a:lnRef>
            <a:fillRef idx="3">
              <a:schemeClr val="accent3"/>
            </a:fillRef>
            <a:effectRef idx="3">
              <a:schemeClr val="accent3"/>
            </a:effectRef>
            <a:fontRef idx="minor">
              <a:schemeClr val="lt1"/>
            </a:fontRef>
          </p:style>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sp>
          <p:nvSpPr>
            <p:cNvPr id="18" name="TextBox 12">
              <a:extLst>
                <a:ext uri="{FF2B5EF4-FFF2-40B4-BE49-F238E27FC236}">
                  <a16:creationId xmlns:a16="http://schemas.microsoft.com/office/drawing/2014/main" id="{79D7C9EF-EE20-4274-9075-43282EEF47DC}"/>
                </a:ext>
              </a:extLst>
            </p:cNvPr>
            <p:cNvSpPr txBox="1"/>
            <p:nvPr/>
          </p:nvSpPr>
          <p:spPr>
            <a:xfrm>
              <a:off x="4112821" y="4190759"/>
              <a:ext cx="592138" cy="625414"/>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4000" b="1" dirty="0">
                <a:solidFill>
                  <a:schemeClr val="bg1"/>
                </a:solidFill>
                <a:effectLst>
                  <a:outerShdw blurRad="38100" dist="38100" dir="2700000" algn="tl">
                    <a:srgbClr val="000000">
                      <a:alpha val="43137"/>
                    </a:srgbClr>
                  </a:outerShdw>
                </a:effectLst>
              </a:endParaRPr>
            </a:p>
          </p:txBody>
        </p:sp>
        <p:sp>
          <p:nvSpPr>
            <p:cNvPr id="19" name="TextBox 21">
              <a:extLst>
                <a:ext uri="{FF2B5EF4-FFF2-40B4-BE49-F238E27FC236}">
                  <a16:creationId xmlns:a16="http://schemas.microsoft.com/office/drawing/2014/main" id="{3F262960-EAF5-4E2F-B45A-456E2F8CE87F}"/>
                </a:ext>
              </a:extLst>
            </p:cNvPr>
            <p:cNvSpPr txBox="1"/>
            <p:nvPr/>
          </p:nvSpPr>
          <p:spPr>
            <a:xfrm>
              <a:off x="5947796" y="3837449"/>
              <a:ext cx="4650966" cy="369918"/>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noProof="1"/>
                <a:t>Process-driven framework for PACs </a:t>
              </a:r>
            </a:p>
          </p:txBody>
        </p:sp>
        <p:sp>
          <p:nvSpPr>
            <p:cNvPr id="20" name="TextBox 22">
              <a:extLst>
                <a:ext uri="{FF2B5EF4-FFF2-40B4-BE49-F238E27FC236}">
                  <a16:creationId xmlns:a16="http://schemas.microsoft.com/office/drawing/2014/main" id="{2C362C72-9168-4F51-9B7A-4BE0254D5A53}"/>
                </a:ext>
              </a:extLst>
            </p:cNvPr>
            <p:cNvSpPr txBox="1"/>
            <p:nvPr/>
          </p:nvSpPr>
          <p:spPr>
            <a:xfrm>
              <a:off x="5947794" y="4178704"/>
              <a:ext cx="5412193" cy="489455"/>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noProof="1">
                  <a:solidFill>
                    <a:schemeClr val="tx1">
                      <a:lumMod val="65000"/>
                      <a:lumOff val="35000"/>
                    </a:schemeClr>
                  </a:solidFill>
                </a:rPr>
                <a:t>support in narrowing/streamlining the topics within a PA </a:t>
              </a:r>
              <a:br>
                <a:rPr lang="en-US" sz="1500" noProof="1">
                  <a:solidFill>
                    <a:schemeClr val="tx1">
                      <a:lumMod val="65000"/>
                      <a:lumOff val="35000"/>
                    </a:schemeClr>
                  </a:solidFill>
                </a:rPr>
              </a:br>
              <a:r>
                <a:rPr lang="en-US" sz="1500" noProof="1">
                  <a:solidFill>
                    <a:schemeClr val="tx1">
                      <a:lumMod val="65000"/>
                      <a:lumOff val="35000"/>
                    </a:schemeClr>
                  </a:solidFill>
                </a:rPr>
                <a:t>(e.g. WG/TF) </a:t>
              </a:r>
            </a:p>
          </p:txBody>
        </p:sp>
        <p:sp>
          <p:nvSpPr>
            <p:cNvPr id="22" name="Shape">
              <a:extLst>
                <a:ext uri="{FF2B5EF4-FFF2-40B4-BE49-F238E27FC236}">
                  <a16:creationId xmlns:a16="http://schemas.microsoft.com/office/drawing/2014/main" id="{8151F37E-E089-4539-A420-1813F077C9CA}"/>
                </a:ext>
              </a:extLst>
            </p:cNvPr>
            <p:cNvSpPr/>
            <p:nvPr/>
          </p:nvSpPr>
          <p:spPr>
            <a:xfrm>
              <a:off x="3846659" y="1779945"/>
              <a:ext cx="7633800" cy="1167123"/>
            </a:xfrm>
            <a:custGeom>
              <a:avLst/>
              <a:gdLst/>
              <a:ahLst/>
              <a:cxnLst>
                <a:cxn ang="0">
                  <a:pos x="wd2" y="hd2"/>
                </a:cxn>
                <a:cxn ang="5400000">
                  <a:pos x="wd2" y="hd2"/>
                </a:cxn>
                <a:cxn ang="10800000">
                  <a:pos x="wd2" y="hd2"/>
                </a:cxn>
                <a:cxn ang="16200000">
                  <a:pos x="wd2" y="hd2"/>
                </a:cxn>
              </a:cxnLst>
              <a:rect l="0" t="0" r="r" b="b"/>
              <a:pathLst>
                <a:path w="21600" h="21600" extrusionOk="0">
                  <a:moveTo>
                    <a:pt x="20686" y="0"/>
                  </a:moveTo>
                  <a:lnTo>
                    <a:pt x="6074" y="0"/>
                  </a:lnTo>
                  <a:cubicBezTo>
                    <a:pt x="5902" y="0"/>
                    <a:pt x="5741" y="413"/>
                    <a:pt x="5619" y="1152"/>
                  </a:cubicBezTo>
                  <a:lnTo>
                    <a:pt x="3442" y="14342"/>
                  </a:lnTo>
                  <a:lnTo>
                    <a:pt x="2313" y="7128"/>
                  </a:lnTo>
                  <a:lnTo>
                    <a:pt x="1190" y="7128"/>
                  </a:lnTo>
                  <a:cubicBezTo>
                    <a:pt x="534" y="7128"/>
                    <a:pt x="0" y="10365"/>
                    <a:pt x="0" y="14342"/>
                  </a:cubicBezTo>
                  <a:lnTo>
                    <a:pt x="0" y="14342"/>
                  </a:lnTo>
                  <a:cubicBezTo>
                    <a:pt x="0" y="18319"/>
                    <a:pt x="534" y="21557"/>
                    <a:pt x="1190" y="21557"/>
                  </a:cubicBezTo>
                  <a:lnTo>
                    <a:pt x="2313" y="21557"/>
                  </a:lnTo>
                  <a:lnTo>
                    <a:pt x="2435" y="21600"/>
                  </a:lnTo>
                  <a:lnTo>
                    <a:pt x="5719" y="1695"/>
                  </a:lnTo>
                  <a:cubicBezTo>
                    <a:pt x="5798" y="1217"/>
                    <a:pt x="5902" y="956"/>
                    <a:pt x="6013" y="956"/>
                  </a:cubicBezTo>
                  <a:lnTo>
                    <a:pt x="20341" y="956"/>
                  </a:lnTo>
                  <a:cubicBezTo>
                    <a:pt x="20646" y="956"/>
                    <a:pt x="20890" y="2456"/>
                    <a:pt x="20890" y="4281"/>
                  </a:cubicBezTo>
                  <a:lnTo>
                    <a:pt x="20890" y="13755"/>
                  </a:lnTo>
                  <a:cubicBezTo>
                    <a:pt x="20890" y="14950"/>
                    <a:pt x="21048" y="15907"/>
                    <a:pt x="21245" y="15907"/>
                  </a:cubicBezTo>
                  <a:lnTo>
                    <a:pt x="21245" y="15907"/>
                  </a:lnTo>
                  <a:cubicBezTo>
                    <a:pt x="21442" y="15907"/>
                    <a:pt x="21600" y="14950"/>
                    <a:pt x="21600" y="13755"/>
                  </a:cubicBezTo>
                  <a:lnTo>
                    <a:pt x="21600" y="5541"/>
                  </a:lnTo>
                  <a:cubicBezTo>
                    <a:pt x="21600" y="2477"/>
                    <a:pt x="21191" y="0"/>
                    <a:pt x="20686" y="0"/>
                  </a:cubicBezTo>
                  <a:close/>
                </a:path>
              </a:pathLst>
            </a:custGeom>
            <a:ln/>
          </p:spPr>
          <p:style>
            <a:lnRef idx="0">
              <a:schemeClr val="accent1"/>
            </a:lnRef>
            <a:fillRef idx="3">
              <a:schemeClr val="accent1"/>
            </a:fillRef>
            <a:effectRef idx="3">
              <a:schemeClr val="accent1"/>
            </a:effectRef>
            <a:fontRef idx="minor">
              <a:schemeClr val="lt1"/>
            </a:fontRef>
          </p:style>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sp>
          <p:nvSpPr>
            <p:cNvPr id="24" name="TextBox 15">
              <a:extLst>
                <a:ext uri="{FF2B5EF4-FFF2-40B4-BE49-F238E27FC236}">
                  <a16:creationId xmlns:a16="http://schemas.microsoft.com/office/drawing/2014/main" id="{E10F3830-2C54-421E-9E6D-D0786FE865AA}"/>
                </a:ext>
              </a:extLst>
            </p:cNvPr>
            <p:cNvSpPr txBox="1"/>
            <p:nvPr/>
          </p:nvSpPr>
          <p:spPr>
            <a:xfrm>
              <a:off x="5924624" y="1924207"/>
              <a:ext cx="5082744" cy="353496"/>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noProof="1"/>
                <a:t>Support to PACs in organising hybrid events</a:t>
              </a:r>
            </a:p>
          </p:txBody>
        </p:sp>
        <p:sp>
          <p:nvSpPr>
            <p:cNvPr id="25" name="TextBox 16">
              <a:extLst>
                <a:ext uri="{FF2B5EF4-FFF2-40B4-BE49-F238E27FC236}">
                  <a16:creationId xmlns:a16="http://schemas.microsoft.com/office/drawing/2014/main" id="{00C042AC-C370-444D-B144-D68A44BA27AE}"/>
                </a:ext>
              </a:extLst>
            </p:cNvPr>
            <p:cNvSpPr txBox="1"/>
            <p:nvPr/>
          </p:nvSpPr>
          <p:spPr>
            <a:xfrm>
              <a:off x="5924622" y="2275382"/>
              <a:ext cx="5412193" cy="323165"/>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noProof="1">
                  <a:solidFill>
                    <a:schemeClr val="tx1">
                      <a:lumMod val="65000"/>
                      <a:lumOff val="35000"/>
                    </a:schemeClr>
                  </a:solidFill>
                </a:rPr>
                <a:t>specific events to gain knowledge about hybrid events &amp; guidelines</a:t>
              </a:r>
            </a:p>
          </p:txBody>
        </p:sp>
        <p:sp>
          <p:nvSpPr>
            <p:cNvPr id="27" name="Shape">
              <a:extLst>
                <a:ext uri="{FF2B5EF4-FFF2-40B4-BE49-F238E27FC236}">
                  <a16:creationId xmlns:a16="http://schemas.microsoft.com/office/drawing/2014/main" id="{956669DA-7437-4056-8355-4FC6DB810770}"/>
                </a:ext>
              </a:extLst>
            </p:cNvPr>
            <p:cNvSpPr/>
            <p:nvPr/>
          </p:nvSpPr>
          <p:spPr>
            <a:xfrm>
              <a:off x="3846659" y="4695328"/>
              <a:ext cx="7633800" cy="1167123"/>
            </a:xfrm>
            <a:custGeom>
              <a:avLst/>
              <a:gdLst/>
              <a:ahLst/>
              <a:cxnLst>
                <a:cxn ang="0">
                  <a:pos x="wd2" y="hd2"/>
                </a:cxn>
                <a:cxn ang="5400000">
                  <a:pos x="wd2" y="hd2"/>
                </a:cxn>
                <a:cxn ang="10800000">
                  <a:pos x="wd2" y="hd2"/>
                </a:cxn>
                <a:cxn ang="16200000">
                  <a:pos x="wd2" y="hd2"/>
                </a:cxn>
              </a:cxnLst>
              <a:rect l="0" t="0" r="r" b="b"/>
              <a:pathLst>
                <a:path w="21600" h="21600" extrusionOk="0">
                  <a:moveTo>
                    <a:pt x="20686" y="0"/>
                  </a:moveTo>
                  <a:lnTo>
                    <a:pt x="6074" y="0"/>
                  </a:lnTo>
                  <a:cubicBezTo>
                    <a:pt x="5902" y="0"/>
                    <a:pt x="5741" y="413"/>
                    <a:pt x="5619" y="1152"/>
                  </a:cubicBezTo>
                  <a:lnTo>
                    <a:pt x="3442" y="14342"/>
                  </a:lnTo>
                  <a:lnTo>
                    <a:pt x="2313" y="7128"/>
                  </a:lnTo>
                  <a:lnTo>
                    <a:pt x="1190" y="7128"/>
                  </a:lnTo>
                  <a:cubicBezTo>
                    <a:pt x="534" y="7128"/>
                    <a:pt x="0" y="10365"/>
                    <a:pt x="0" y="14342"/>
                  </a:cubicBezTo>
                  <a:lnTo>
                    <a:pt x="0" y="14342"/>
                  </a:lnTo>
                  <a:cubicBezTo>
                    <a:pt x="0" y="18319"/>
                    <a:pt x="534" y="21557"/>
                    <a:pt x="1190" y="21557"/>
                  </a:cubicBezTo>
                  <a:lnTo>
                    <a:pt x="2313" y="21557"/>
                  </a:lnTo>
                  <a:lnTo>
                    <a:pt x="2435" y="21600"/>
                  </a:lnTo>
                  <a:lnTo>
                    <a:pt x="5719" y="1695"/>
                  </a:lnTo>
                  <a:cubicBezTo>
                    <a:pt x="5798" y="1217"/>
                    <a:pt x="5902" y="956"/>
                    <a:pt x="6013" y="956"/>
                  </a:cubicBezTo>
                  <a:lnTo>
                    <a:pt x="20341" y="956"/>
                  </a:lnTo>
                  <a:cubicBezTo>
                    <a:pt x="20646" y="956"/>
                    <a:pt x="20890" y="2456"/>
                    <a:pt x="20890" y="4281"/>
                  </a:cubicBezTo>
                  <a:lnTo>
                    <a:pt x="20890" y="13755"/>
                  </a:lnTo>
                  <a:cubicBezTo>
                    <a:pt x="20890" y="14950"/>
                    <a:pt x="21048" y="15907"/>
                    <a:pt x="21245" y="15907"/>
                  </a:cubicBezTo>
                  <a:lnTo>
                    <a:pt x="21245" y="15907"/>
                  </a:lnTo>
                  <a:cubicBezTo>
                    <a:pt x="21442" y="15907"/>
                    <a:pt x="21600" y="14950"/>
                    <a:pt x="21600" y="13755"/>
                  </a:cubicBezTo>
                  <a:lnTo>
                    <a:pt x="21600" y="5541"/>
                  </a:lnTo>
                  <a:cubicBezTo>
                    <a:pt x="21600" y="2477"/>
                    <a:pt x="21191" y="0"/>
                    <a:pt x="20686" y="0"/>
                  </a:cubicBezTo>
                  <a:close/>
                </a:path>
              </a:pathLst>
            </a:custGeom>
            <a:ln/>
          </p:spPr>
          <p:style>
            <a:lnRef idx="0">
              <a:schemeClr val="accent4"/>
            </a:lnRef>
            <a:fillRef idx="3">
              <a:schemeClr val="accent4"/>
            </a:fillRef>
            <a:effectRef idx="3">
              <a:schemeClr val="accent4"/>
            </a:effectRef>
            <a:fontRef idx="minor">
              <a:schemeClr val="lt1"/>
            </a:fontRef>
          </p:style>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sp>
          <p:nvSpPr>
            <p:cNvPr id="28" name="TextBox 13">
              <a:extLst>
                <a:ext uri="{FF2B5EF4-FFF2-40B4-BE49-F238E27FC236}">
                  <a16:creationId xmlns:a16="http://schemas.microsoft.com/office/drawing/2014/main" id="{F7084335-02C8-4B4F-B47A-0FBF162257FD}"/>
                </a:ext>
              </a:extLst>
            </p:cNvPr>
            <p:cNvSpPr txBox="1"/>
            <p:nvPr/>
          </p:nvSpPr>
          <p:spPr>
            <a:xfrm>
              <a:off x="4097626" y="5136683"/>
              <a:ext cx="622529" cy="625414"/>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4000" b="1" dirty="0">
                <a:solidFill>
                  <a:schemeClr val="bg1"/>
                </a:solidFill>
                <a:effectLst>
                  <a:outerShdw blurRad="38100" dist="38100" dir="2700000" algn="tl">
                    <a:srgbClr val="000000">
                      <a:alpha val="43137"/>
                    </a:srgbClr>
                  </a:outerShdw>
                </a:effectLst>
              </a:endParaRPr>
            </a:p>
          </p:txBody>
        </p:sp>
        <p:sp>
          <p:nvSpPr>
            <p:cNvPr id="33" name="TextBox 15">
              <a:extLst>
                <a:ext uri="{FF2B5EF4-FFF2-40B4-BE49-F238E27FC236}">
                  <a16:creationId xmlns:a16="http://schemas.microsoft.com/office/drawing/2014/main" id="{7F7A9ABB-CBE6-4230-AB36-ACCD0E807A88}"/>
                </a:ext>
              </a:extLst>
            </p:cNvPr>
            <p:cNvSpPr txBox="1"/>
            <p:nvPr/>
          </p:nvSpPr>
          <p:spPr>
            <a:xfrm>
              <a:off x="5968082" y="4642993"/>
              <a:ext cx="5082745" cy="503989"/>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noProof="1"/>
                <a:t>PACs team building seminars</a:t>
              </a:r>
              <a:endParaRPr lang="en-US" sz="2000" b="1" i="1" noProof="1"/>
            </a:p>
          </p:txBody>
        </p:sp>
        <p:sp>
          <p:nvSpPr>
            <p:cNvPr id="34" name="TextBox 16">
              <a:extLst>
                <a:ext uri="{FF2B5EF4-FFF2-40B4-BE49-F238E27FC236}">
                  <a16:creationId xmlns:a16="http://schemas.microsoft.com/office/drawing/2014/main" id="{4342AE07-E2B6-449C-9C28-EF0D8F73BADB}"/>
                </a:ext>
              </a:extLst>
            </p:cNvPr>
            <p:cNvSpPr txBox="1"/>
            <p:nvPr/>
          </p:nvSpPr>
          <p:spPr>
            <a:xfrm>
              <a:off x="5947793" y="5088849"/>
              <a:ext cx="5272205" cy="489455"/>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noProof="1">
                  <a:solidFill>
                    <a:schemeClr val="tx1">
                      <a:lumMod val="65000"/>
                      <a:lumOff val="35000"/>
                    </a:schemeClr>
                  </a:solidFill>
                </a:rPr>
                <a:t>support for horizontal EUSDR coordination/implementation by increasing mutual trust/cooperation/ownership at political level</a:t>
              </a:r>
            </a:p>
          </p:txBody>
        </p:sp>
        <p:pic>
          <p:nvPicPr>
            <p:cNvPr id="35" name="Graphic 30" descr="Circles with arrows">
              <a:extLst>
                <a:ext uri="{FF2B5EF4-FFF2-40B4-BE49-F238E27FC236}">
                  <a16:creationId xmlns:a16="http://schemas.microsoft.com/office/drawing/2014/main" id="{42323A17-FFE8-47F4-BF8F-4D9F0970CF84}"/>
                </a:ext>
              </a:extLst>
            </p:cNvPr>
            <p:cNvPicPr>
              <a:picLocks noChangeAspect="1"/>
            </p:cNvPicPr>
            <p:nvPr/>
          </p:nvPicPr>
          <p:blipFill>
            <a:blip r:embed="rId5">
              <a:extLst/>
            </a:blip>
            <a:stretch>
              <a:fillRect/>
            </a:stretch>
          </p:blipFill>
          <p:spPr>
            <a:xfrm>
              <a:off x="4021220" y="4215988"/>
              <a:ext cx="654719" cy="589748"/>
            </a:xfrm>
            <a:prstGeom prst="rect">
              <a:avLst/>
            </a:prstGeom>
          </p:spPr>
        </p:pic>
        <p:pic>
          <p:nvPicPr>
            <p:cNvPr id="36" name="Graphic 30" descr="Users">
              <a:extLst>
                <a:ext uri="{FF2B5EF4-FFF2-40B4-BE49-F238E27FC236}">
                  <a16:creationId xmlns:a16="http://schemas.microsoft.com/office/drawing/2014/main" id="{9617C5F5-F04D-4A74-B41D-F6F3FE94BD67}"/>
                </a:ext>
              </a:extLst>
            </p:cNvPr>
            <p:cNvPicPr>
              <a:picLocks noChangeAspect="1"/>
            </p:cNvPicPr>
            <p:nvPr/>
          </p:nvPicPr>
          <p:blipFill>
            <a:blip r:embed="rId6">
              <a:extLst/>
            </a:blip>
            <a:stretch>
              <a:fillRect/>
            </a:stretch>
          </p:blipFill>
          <p:spPr>
            <a:xfrm>
              <a:off x="4148630" y="5272575"/>
              <a:ext cx="436117" cy="436117"/>
            </a:xfrm>
            <a:prstGeom prst="rect">
              <a:avLst/>
            </a:prstGeom>
          </p:spPr>
        </p:pic>
        <p:pic>
          <p:nvPicPr>
            <p:cNvPr id="21" name="Graphic 29" descr="Theatre">
              <a:extLst>
                <a:ext uri="{FF2B5EF4-FFF2-40B4-BE49-F238E27FC236}">
                  <a16:creationId xmlns:a16="http://schemas.microsoft.com/office/drawing/2014/main" id="{C8F45FA3-48CC-44A2-868B-6ED0A1C81418}"/>
                </a:ext>
              </a:extLst>
            </p:cNvPr>
            <p:cNvPicPr>
              <a:picLocks noChangeAspect="1"/>
            </p:cNvPicPr>
            <p:nvPr/>
          </p:nvPicPr>
          <p:blipFill>
            <a:blip r:embed="rId7">
              <a:duotone>
                <a:prstClr val="black"/>
                <a:schemeClr val="tx2">
                  <a:tint val="45000"/>
                  <a:satMod val="400000"/>
                </a:schemeClr>
              </a:duotone>
              <a:extLst/>
            </a:blip>
            <a:stretch>
              <a:fillRect/>
            </a:stretch>
          </p:blipFill>
          <p:spPr>
            <a:xfrm>
              <a:off x="4112821" y="2322870"/>
              <a:ext cx="470684" cy="436117"/>
            </a:xfrm>
            <a:prstGeom prst="rect">
              <a:avLst/>
            </a:prstGeom>
          </p:spPr>
        </p:pic>
      </p:grpSp>
    </p:spTree>
    <p:extLst>
      <p:ext uri="{BB962C8B-B14F-4D97-AF65-F5344CB8AC3E}">
        <p14:creationId xmlns:p14="http://schemas.microsoft.com/office/powerpoint/2010/main" val="2214574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5953" y="1241082"/>
            <a:ext cx="11341100" cy="1044353"/>
          </a:xfrm>
        </p:spPr>
        <p:txBody>
          <a:bodyPr>
            <a:normAutofit/>
          </a:bodyPr>
          <a:lstStyle/>
          <a:p>
            <a:pPr algn="l"/>
            <a:r>
              <a:rPr lang="en-GB" dirty="0"/>
              <a:t>Embedding process</a:t>
            </a:r>
          </a:p>
        </p:txBody>
      </p:sp>
      <p:sp>
        <p:nvSpPr>
          <p:cNvPr id="3" name="Inhaltsplatzhalter 2"/>
          <p:cNvSpPr>
            <a:spLocks noGrp="1"/>
          </p:cNvSpPr>
          <p:nvPr>
            <p:ph idx="1"/>
          </p:nvPr>
        </p:nvSpPr>
        <p:spPr>
          <a:xfrm>
            <a:off x="553534" y="2253438"/>
            <a:ext cx="11341100" cy="4336637"/>
          </a:xfrm>
        </p:spPr>
        <p:txBody>
          <a:bodyPr/>
          <a:lstStyle/>
          <a:p>
            <a:r>
              <a:rPr lang="de-AT" dirty="0"/>
              <a:t>Summary</a:t>
            </a:r>
            <a:endParaRPr lang="en-GB" dirty="0"/>
          </a:p>
        </p:txBody>
      </p:sp>
      <p:sp>
        <p:nvSpPr>
          <p:cNvPr id="62" name="Titel 1"/>
          <p:cNvSpPr txBox="1">
            <a:spLocks/>
          </p:cNvSpPr>
          <p:nvPr/>
        </p:nvSpPr>
        <p:spPr>
          <a:xfrm>
            <a:off x="3479566" y="3762221"/>
            <a:ext cx="4371975" cy="529530"/>
          </a:xfrm>
          <a:prstGeom prst="rect">
            <a:avLst/>
          </a:prstGeom>
        </p:spPr>
        <p:txBody>
          <a:bodyPr vert="horz" lIns="51435" tIns="25718" rIns="51435" bIns="25718"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1519" dirty="0">
              <a:solidFill>
                <a:srgbClr val="F28800"/>
              </a:solidFill>
              <a:latin typeface="Arial" panose="020B0604020202020204" pitchFamily="34" charset="0"/>
              <a:ea typeface="ＭＳ Ｐゴシック" pitchFamily="34" charset="-128"/>
              <a:cs typeface="Arial" panose="020B0604020202020204" pitchFamily="34" charset="0"/>
            </a:endParaRPr>
          </a:p>
        </p:txBody>
      </p:sp>
      <p:grpSp>
        <p:nvGrpSpPr>
          <p:cNvPr id="68" name="Group 16">
            <a:extLst>
              <a:ext uri="{FF2B5EF4-FFF2-40B4-BE49-F238E27FC236}">
                <a16:creationId xmlns:a16="http://schemas.microsoft.com/office/drawing/2014/main" id="{2DB02499-4AFF-4271-9833-DCEFCE0DD019}"/>
              </a:ext>
            </a:extLst>
          </p:cNvPr>
          <p:cNvGrpSpPr/>
          <p:nvPr/>
        </p:nvGrpSpPr>
        <p:grpSpPr>
          <a:xfrm>
            <a:off x="5198354" y="4261819"/>
            <a:ext cx="2183432" cy="1400336"/>
            <a:chOff x="4658570" y="3087927"/>
            <a:chExt cx="3881657" cy="2489485"/>
          </a:xfrm>
        </p:grpSpPr>
        <p:sp>
          <p:nvSpPr>
            <p:cNvPr id="69" name="Arc 40">
              <a:extLst>
                <a:ext uri="{FF2B5EF4-FFF2-40B4-BE49-F238E27FC236}">
                  <a16:creationId xmlns:a16="http://schemas.microsoft.com/office/drawing/2014/main" id="{5036E200-1AC1-4BF9-BAE6-01631F771855}"/>
                </a:ext>
              </a:extLst>
            </p:cNvPr>
            <p:cNvSpPr/>
            <p:nvPr/>
          </p:nvSpPr>
          <p:spPr>
            <a:xfrm rot="10800000">
              <a:off x="7364159" y="3087927"/>
              <a:ext cx="1176068" cy="1176068"/>
            </a:xfrm>
            <a:prstGeom prst="arc">
              <a:avLst>
                <a:gd name="adj1" fmla="val 10895"/>
                <a:gd name="adj2" fmla="val 15969831"/>
              </a:avLst>
            </a:prstGeom>
            <a:ln w="381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3">
                <a:latin typeface="Arial" panose="020B0604020202020204" pitchFamily="34" charset="0"/>
                <a:cs typeface="Arial" panose="020B0604020202020204" pitchFamily="34" charset="0"/>
              </a:endParaRPr>
            </a:p>
          </p:txBody>
        </p:sp>
        <p:cxnSp>
          <p:nvCxnSpPr>
            <p:cNvPr id="70" name="Straight Connector 41">
              <a:extLst>
                <a:ext uri="{FF2B5EF4-FFF2-40B4-BE49-F238E27FC236}">
                  <a16:creationId xmlns:a16="http://schemas.microsoft.com/office/drawing/2014/main" id="{C98923D9-EFC6-4088-A47D-C6025BE70594}"/>
                </a:ext>
              </a:extLst>
            </p:cNvPr>
            <p:cNvCxnSpPr>
              <a:cxnSpLocks/>
            </p:cNvCxnSpPr>
            <p:nvPr/>
          </p:nvCxnSpPr>
          <p:spPr>
            <a:xfrm>
              <a:off x="4658570" y="3625822"/>
              <a:ext cx="2688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1" name="Straight Connector 72">
              <a:extLst>
                <a:ext uri="{FF2B5EF4-FFF2-40B4-BE49-F238E27FC236}">
                  <a16:creationId xmlns:a16="http://schemas.microsoft.com/office/drawing/2014/main" id="{0BA6BC1F-AF2A-4B96-A772-42ED6EAB79AE}"/>
                </a:ext>
              </a:extLst>
            </p:cNvPr>
            <p:cNvCxnSpPr>
              <a:cxnSpLocks/>
            </p:cNvCxnSpPr>
            <p:nvPr/>
          </p:nvCxnSpPr>
          <p:spPr>
            <a:xfrm rot="10800000" flipV="1">
              <a:off x="7998512" y="4243473"/>
              <a:ext cx="0" cy="1333939"/>
            </a:xfrm>
            <a:prstGeom prst="line">
              <a:avLst/>
            </a:prstGeom>
            <a:ln w="38100">
              <a:solidFill>
                <a:schemeClr val="accent6"/>
              </a:solidFill>
              <a:tailEnd type="oval"/>
            </a:ln>
          </p:spPr>
          <p:style>
            <a:lnRef idx="1">
              <a:schemeClr val="accent1"/>
            </a:lnRef>
            <a:fillRef idx="0">
              <a:schemeClr val="accent1"/>
            </a:fillRef>
            <a:effectRef idx="0">
              <a:schemeClr val="accent1"/>
            </a:effectRef>
            <a:fontRef idx="minor">
              <a:schemeClr val="tx1"/>
            </a:fontRef>
          </p:style>
        </p:cxnSp>
        <p:sp>
          <p:nvSpPr>
            <p:cNvPr id="72" name="Oval 39">
              <a:extLst>
                <a:ext uri="{FF2B5EF4-FFF2-40B4-BE49-F238E27FC236}">
                  <a16:creationId xmlns:a16="http://schemas.microsoft.com/office/drawing/2014/main" id="{D0168A95-B1A9-458A-8900-CEC484107059}"/>
                </a:ext>
              </a:extLst>
            </p:cNvPr>
            <p:cNvSpPr/>
            <p:nvPr/>
          </p:nvSpPr>
          <p:spPr>
            <a:xfrm>
              <a:off x="7511883" y="3235650"/>
              <a:ext cx="880621" cy="880621"/>
            </a:xfrm>
            <a:prstGeom prst="ellipse">
              <a:avLst/>
            </a:prstGeom>
            <a:solidFill>
              <a:schemeClr val="accent6"/>
            </a:solidFill>
            <a:ln>
              <a:solidFill>
                <a:schemeClr val="accent6"/>
              </a:solid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575"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73" name="Group 15">
            <a:extLst>
              <a:ext uri="{FF2B5EF4-FFF2-40B4-BE49-F238E27FC236}">
                <a16:creationId xmlns:a16="http://schemas.microsoft.com/office/drawing/2014/main" id="{8B4D8747-72CF-4800-9B98-059E04487BAC}"/>
              </a:ext>
            </a:extLst>
          </p:cNvPr>
          <p:cNvGrpSpPr/>
          <p:nvPr/>
        </p:nvGrpSpPr>
        <p:grpSpPr>
          <a:xfrm>
            <a:off x="3241716" y="3494819"/>
            <a:ext cx="1956638" cy="1400336"/>
            <a:chOff x="2729850" y="1753726"/>
            <a:chExt cx="3478469" cy="2489485"/>
          </a:xfrm>
        </p:grpSpPr>
        <p:sp>
          <p:nvSpPr>
            <p:cNvPr id="74" name="Arc 74">
              <a:extLst>
                <a:ext uri="{FF2B5EF4-FFF2-40B4-BE49-F238E27FC236}">
                  <a16:creationId xmlns:a16="http://schemas.microsoft.com/office/drawing/2014/main" id="{AB75F2D9-A6EE-4B9D-87C5-12A636DE8080}"/>
                </a:ext>
              </a:extLst>
            </p:cNvPr>
            <p:cNvSpPr/>
            <p:nvPr/>
          </p:nvSpPr>
          <p:spPr>
            <a:xfrm>
              <a:off x="5032251" y="3067143"/>
              <a:ext cx="1176068" cy="1176068"/>
            </a:xfrm>
            <a:prstGeom prst="arc">
              <a:avLst>
                <a:gd name="adj1" fmla="val 15956854"/>
                <a:gd name="adj2" fmla="val 10795556"/>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3">
                <a:latin typeface="Arial" panose="020B0604020202020204" pitchFamily="34" charset="0"/>
                <a:cs typeface="Arial" panose="020B0604020202020204" pitchFamily="34" charset="0"/>
              </a:endParaRPr>
            </a:p>
          </p:txBody>
        </p:sp>
        <p:cxnSp>
          <p:nvCxnSpPr>
            <p:cNvPr id="75" name="Straight Connector 75">
              <a:extLst>
                <a:ext uri="{FF2B5EF4-FFF2-40B4-BE49-F238E27FC236}">
                  <a16:creationId xmlns:a16="http://schemas.microsoft.com/office/drawing/2014/main" id="{B29BE4CA-4DE4-46D1-9EA4-713C5A5B8101}"/>
                </a:ext>
              </a:extLst>
            </p:cNvPr>
            <p:cNvCxnSpPr>
              <a:cxnSpLocks/>
            </p:cNvCxnSpPr>
            <p:nvPr/>
          </p:nvCxnSpPr>
          <p:spPr>
            <a:xfrm flipH="1">
              <a:off x="2729850" y="3633522"/>
              <a:ext cx="2304001"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6" name="Straight Connector 76">
              <a:extLst>
                <a:ext uri="{FF2B5EF4-FFF2-40B4-BE49-F238E27FC236}">
                  <a16:creationId xmlns:a16="http://schemas.microsoft.com/office/drawing/2014/main" id="{21B56612-7FE7-423C-A559-D42A5561D505}"/>
                </a:ext>
              </a:extLst>
            </p:cNvPr>
            <p:cNvCxnSpPr>
              <a:cxnSpLocks/>
            </p:cNvCxnSpPr>
            <p:nvPr/>
          </p:nvCxnSpPr>
          <p:spPr>
            <a:xfrm flipV="1">
              <a:off x="5573967" y="1753726"/>
              <a:ext cx="0" cy="1333939"/>
            </a:xfrm>
            <a:prstGeom prst="line">
              <a:avLst/>
            </a:prstGeom>
            <a:ln w="3810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77" name="Oval 77">
              <a:extLst>
                <a:ext uri="{FF2B5EF4-FFF2-40B4-BE49-F238E27FC236}">
                  <a16:creationId xmlns:a16="http://schemas.microsoft.com/office/drawing/2014/main" id="{43819E03-ED4C-46E6-9D3D-83BAB914A6DE}"/>
                </a:ext>
              </a:extLst>
            </p:cNvPr>
            <p:cNvSpPr/>
            <p:nvPr/>
          </p:nvSpPr>
          <p:spPr>
            <a:xfrm>
              <a:off x="5179975" y="3214866"/>
              <a:ext cx="880621" cy="880621"/>
            </a:xfrm>
            <a:prstGeom prst="ellipse">
              <a:avLst/>
            </a:prstGeom>
            <a:solidFill>
              <a:schemeClr val="accent3"/>
            </a:solidFill>
            <a:ln>
              <a:solidFill>
                <a:schemeClr val="accent3"/>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575" b="1" dirty="0">
                <a:solidFill>
                  <a:schemeClr val="tx1">
                    <a:lumMod val="85000"/>
                    <a:lumOff val="15000"/>
                  </a:schemeClr>
                </a:solidFill>
                <a:latin typeface="Arial" panose="020B0604020202020204" pitchFamily="34" charset="0"/>
                <a:cs typeface="Arial" panose="020B0604020202020204" pitchFamily="34" charset="0"/>
              </a:endParaRPr>
            </a:p>
          </p:txBody>
        </p:sp>
      </p:grpSp>
      <p:grpSp>
        <p:nvGrpSpPr>
          <p:cNvPr id="78" name="Group 14">
            <a:extLst>
              <a:ext uri="{FF2B5EF4-FFF2-40B4-BE49-F238E27FC236}">
                <a16:creationId xmlns:a16="http://schemas.microsoft.com/office/drawing/2014/main" id="{1D4BE9EE-1864-4782-8A5A-015407E47AF3}"/>
              </a:ext>
            </a:extLst>
          </p:cNvPr>
          <p:cNvGrpSpPr/>
          <p:nvPr/>
        </p:nvGrpSpPr>
        <p:grpSpPr>
          <a:xfrm>
            <a:off x="1624082" y="4221527"/>
            <a:ext cx="1606539" cy="1414099"/>
            <a:chOff x="1062708" y="3087927"/>
            <a:chExt cx="2856069" cy="2513953"/>
          </a:xfrm>
        </p:grpSpPr>
        <p:sp>
          <p:nvSpPr>
            <p:cNvPr id="79" name="Arc 81">
              <a:extLst>
                <a:ext uri="{FF2B5EF4-FFF2-40B4-BE49-F238E27FC236}">
                  <a16:creationId xmlns:a16="http://schemas.microsoft.com/office/drawing/2014/main" id="{9FBF79C8-2289-44C2-ADED-80BA32099810}"/>
                </a:ext>
              </a:extLst>
            </p:cNvPr>
            <p:cNvSpPr/>
            <p:nvPr/>
          </p:nvSpPr>
          <p:spPr>
            <a:xfrm rot="10800000">
              <a:off x="2742709" y="3087927"/>
              <a:ext cx="1176068" cy="1176068"/>
            </a:xfrm>
            <a:prstGeom prst="arc">
              <a:avLst>
                <a:gd name="adj1" fmla="val 10895"/>
                <a:gd name="adj2" fmla="val 15969831"/>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3">
                <a:latin typeface="Arial" panose="020B0604020202020204" pitchFamily="34" charset="0"/>
                <a:cs typeface="Arial" panose="020B0604020202020204" pitchFamily="34" charset="0"/>
              </a:endParaRPr>
            </a:p>
          </p:txBody>
        </p:sp>
        <p:cxnSp>
          <p:nvCxnSpPr>
            <p:cNvPr id="80" name="Straight Connector 82">
              <a:extLst>
                <a:ext uri="{FF2B5EF4-FFF2-40B4-BE49-F238E27FC236}">
                  <a16:creationId xmlns:a16="http://schemas.microsoft.com/office/drawing/2014/main" id="{D410735D-61B2-47D9-B47C-ED1F3E1AA3F8}"/>
                </a:ext>
              </a:extLst>
            </p:cNvPr>
            <p:cNvCxnSpPr>
              <a:cxnSpLocks/>
            </p:cNvCxnSpPr>
            <p:nvPr/>
          </p:nvCxnSpPr>
          <p:spPr>
            <a:xfrm>
              <a:off x="1062708" y="3686023"/>
              <a:ext cx="168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1" name="Straight Connector 83">
              <a:extLst>
                <a:ext uri="{FF2B5EF4-FFF2-40B4-BE49-F238E27FC236}">
                  <a16:creationId xmlns:a16="http://schemas.microsoft.com/office/drawing/2014/main" id="{DAE8FEF5-684F-4536-B67F-919BA5DB8A73}"/>
                </a:ext>
              </a:extLst>
            </p:cNvPr>
            <p:cNvCxnSpPr>
              <a:cxnSpLocks/>
            </p:cNvCxnSpPr>
            <p:nvPr/>
          </p:nvCxnSpPr>
          <p:spPr>
            <a:xfrm rot="10800000" flipV="1">
              <a:off x="3377892" y="4267942"/>
              <a:ext cx="0" cy="1333938"/>
            </a:xfrm>
            <a:prstGeom prst="line">
              <a:avLst/>
            </a:prstGeom>
            <a:ln w="3810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82" name="Oval 80">
              <a:extLst>
                <a:ext uri="{FF2B5EF4-FFF2-40B4-BE49-F238E27FC236}">
                  <a16:creationId xmlns:a16="http://schemas.microsoft.com/office/drawing/2014/main" id="{AE49B4C2-3877-4A69-A85D-CC9955035BFD}"/>
                </a:ext>
              </a:extLst>
            </p:cNvPr>
            <p:cNvSpPr/>
            <p:nvPr/>
          </p:nvSpPr>
          <p:spPr>
            <a:xfrm>
              <a:off x="2890432" y="3235650"/>
              <a:ext cx="880621" cy="880621"/>
            </a:xfrm>
            <a:prstGeom prst="ellipse">
              <a:avLst/>
            </a:prstGeom>
            <a:solidFill>
              <a:schemeClr val="accent2"/>
            </a:solidFill>
            <a:ln>
              <a:solidFill>
                <a:schemeClr val="accent2"/>
              </a:solid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575" b="1" dirty="0">
                <a:solidFill>
                  <a:schemeClr val="accent1">
                    <a:lumMod val="50000"/>
                  </a:schemeClr>
                </a:solidFill>
                <a:latin typeface="Arial" panose="020B0604020202020204" pitchFamily="34" charset="0"/>
                <a:cs typeface="Arial" panose="020B0604020202020204" pitchFamily="34" charset="0"/>
              </a:endParaRPr>
            </a:p>
          </p:txBody>
        </p:sp>
      </p:grpSp>
      <p:grpSp>
        <p:nvGrpSpPr>
          <p:cNvPr id="83" name="Group 13">
            <a:extLst>
              <a:ext uri="{FF2B5EF4-FFF2-40B4-BE49-F238E27FC236}">
                <a16:creationId xmlns:a16="http://schemas.microsoft.com/office/drawing/2014/main" id="{6B316CC1-6A21-4FDF-AC74-A91FE9678DA2}"/>
              </a:ext>
            </a:extLst>
          </p:cNvPr>
          <p:cNvGrpSpPr/>
          <p:nvPr/>
        </p:nvGrpSpPr>
        <p:grpSpPr>
          <a:xfrm>
            <a:off x="707037" y="3476499"/>
            <a:ext cx="900231" cy="1400336"/>
            <a:chOff x="0" y="1753726"/>
            <a:chExt cx="1600410" cy="2489485"/>
          </a:xfrm>
        </p:grpSpPr>
        <p:sp>
          <p:nvSpPr>
            <p:cNvPr id="84" name="Arc 85">
              <a:extLst>
                <a:ext uri="{FF2B5EF4-FFF2-40B4-BE49-F238E27FC236}">
                  <a16:creationId xmlns:a16="http://schemas.microsoft.com/office/drawing/2014/main" id="{194216BA-23C7-4B75-9371-8F1E86CC5AF9}"/>
                </a:ext>
              </a:extLst>
            </p:cNvPr>
            <p:cNvSpPr/>
            <p:nvPr/>
          </p:nvSpPr>
          <p:spPr>
            <a:xfrm>
              <a:off x="424342" y="3067143"/>
              <a:ext cx="1176068" cy="1176068"/>
            </a:xfrm>
            <a:prstGeom prst="arc">
              <a:avLst>
                <a:gd name="adj1" fmla="val 15956854"/>
                <a:gd name="adj2" fmla="val 10891041"/>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3">
                <a:latin typeface="Arial" panose="020B0604020202020204" pitchFamily="34" charset="0"/>
                <a:cs typeface="Arial" panose="020B0604020202020204" pitchFamily="34" charset="0"/>
              </a:endParaRPr>
            </a:p>
          </p:txBody>
        </p:sp>
        <p:cxnSp>
          <p:nvCxnSpPr>
            <p:cNvPr id="85" name="Straight Connector 86">
              <a:extLst>
                <a:ext uri="{FF2B5EF4-FFF2-40B4-BE49-F238E27FC236}">
                  <a16:creationId xmlns:a16="http://schemas.microsoft.com/office/drawing/2014/main" id="{5D026D09-7C0B-47CA-B4BA-9C07A1985460}"/>
                </a:ext>
              </a:extLst>
            </p:cNvPr>
            <p:cNvCxnSpPr>
              <a:cxnSpLocks/>
            </p:cNvCxnSpPr>
            <p:nvPr/>
          </p:nvCxnSpPr>
          <p:spPr>
            <a:xfrm flipH="1">
              <a:off x="0" y="3655937"/>
              <a:ext cx="43863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6" name="Straight Connector 87">
              <a:extLst>
                <a:ext uri="{FF2B5EF4-FFF2-40B4-BE49-F238E27FC236}">
                  <a16:creationId xmlns:a16="http://schemas.microsoft.com/office/drawing/2014/main" id="{1A721A02-ECD0-470D-98BD-2BE369FC2FA6}"/>
                </a:ext>
              </a:extLst>
            </p:cNvPr>
            <p:cNvCxnSpPr>
              <a:cxnSpLocks/>
            </p:cNvCxnSpPr>
            <p:nvPr/>
          </p:nvCxnSpPr>
          <p:spPr>
            <a:xfrm flipV="1">
              <a:off x="966057" y="1753726"/>
              <a:ext cx="0" cy="1333939"/>
            </a:xfrm>
            <a:prstGeom prst="line">
              <a:avLst/>
            </a:prstGeom>
            <a:ln w="38100">
              <a:tailEnd type="oval"/>
            </a:ln>
          </p:spPr>
          <p:style>
            <a:lnRef idx="1">
              <a:schemeClr val="accent1"/>
            </a:lnRef>
            <a:fillRef idx="0">
              <a:schemeClr val="accent1"/>
            </a:fillRef>
            <a:effectRef idx="0">
              <a:schemeClr val="accent1"/>
            </a:effectRef>
            <a:fontRef idx="minor">
              <a:schemeClr val="tx1"/>
            </a:fontRef>
          </p:style>
        </p:cxnSp>
        <p:sp>
          <p:nvSpPr>
            <p:cNvPr id="87" name="Oval 88">
              <a:extLst>
                <a:ext uri="{FF2B5EF4-FFF2-40B4-BE49-F238E27FC236}">
                  <a16:creationId xmlns:a16="http://schemas.microsoft.com/office/drawing/2014/main" id="{BADE1FCC-E104-4FB8-8940-5F803201BC98}"/>
                </a:ext>
              </a:extLst>
            </p:cNvPr>
            <p:cNvSpPr/>
            <p:nvPr/>
          </p:nvSpPr>
          <p:spPr>
            <a:xfrm>
              <a:off x="572066" y="3214866"/>
              <a:ext cx="880621" cy="880621"/>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75"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88" name="TextBox 89">
            <a:extLst>
              <a:ext uri="{FF2B5EF4-FFF2-40B4-BE49-F238E27FC236}">
                <a16:creationId xmlns:a16="http://schemas.microsoft.com/office/drawing/2014/main" id="{141240C0-B3AA-4265-B60A-CCFE683A420A}"/>
              </a:ext>
            </a:extLst>
          </p:cNvPr>
          <p:cNvSpPr txBox="1"/>
          <p:nvPr/>
        </p:nvSpPr>
        <p:spPr>
          <a:xfrm>
            <a:off x="1030308" y="2831521"/>
            <a:ext cx="830677" cy="307777"/>
          </a:xfrm>
          <a:prstGeom prst="rect">
            <a:avLst/>
          </a:prstGeom>
          <a:noFill/>
        </p:spPr>
        <p:txBody>
          <a:bodyPr wrap="none" rtlCol="0">
            <a:spAutoFit/>
          </a:bodyPr>
          <a:lstStyle/>
          <a:p>
            <a:pPr algn="ctr"/>
            <a:r>
              <a:rPr lang="en-US" sz="1400" b="1" dirty="0">
                <a:latin typeface="Arial" panose="020B0604020202020204" pitchFamily="34" charset="0"/>
                <a:ea typeface="Verdana" panose="020B0604030504040204" pitchFamily="34" charset="0"/>
                <a:cs typeface="Arial" panose="020B0604020202020204" pitchFamily="34" charset="0"/>
              </a:rPr>
              <a:t>01/2020</a:t>
            </a:r>
          </a:p>
        </p:txBody>
      </p:sp>
      <p:sp>
        <p:nvSpPr>
          <p:cNvPr id="89" name="TextBox 90">
            <a:extLst>
              <a:ext uri="{FF2B5EF4-FFF2-40B4-BE49-F238E27FC236}">
                <a16:creationId xmlns:a16="http://schemas.microsoft.com/office/drawing/2014/main" id="{C1E27434-9C6A-4C99-83C2-771920496372}"/>
              </a:ext>
            </a:extLst>
          </p:cNvPr>
          <p:cNvSpPr txBox="1"/>
          <p:nvPr/>
        </p:nvSpPr>
        <p:spPr>
          <a:xfrm>
            <a:off x="2102034" y="4980081"/>
            <a:ext cx="830677" cy="307777"/>
          </a:xfrm>
          <a:prstGeom prst="rect">
            <a:avLst/>
          </a:prstGeom>
          <a:noFill/>
        </p:spPr>
        <p:txBody>
          <a:bodyPr wrap="none" rtlCol="0">
            <a:spAutoFit/>
          </a:bodyPr>
          <a:lstStyle/>
          <a:p>
            <a:pPr algn="ctr"/>
            <a:r>
              <a:rPr lang="en-US" sz="1400" b="1" dirty="0">
                <a:latin typeface="Arial" panose="020B0604020202020204" pitchFamily="34" charset="0"/>
                <a:ea typeface="Verdana" panose="020B0604030504040204" pitchFamily="34" charset="0"/>
                <a:cs typeface="Arial" panose="020B0604020202020204" pitchFamily="34" charset="0"/>
              </a:rPr>
              <a:t>03/2020</a:t>
            </a:r>
          </a:p>
        </p:txBody>
      </p:sp>
      <p:sp>
        <p:nvSpPr>
          <p:cNvPr id="90" name="TextBox 91">
            <a:extLst>
              <a:ext uri="{FF2B5EF4-FFF2-40B4-BE49-F238E27FC236}">
                <a16:creationId xmlns:a16="http://schemas.microsoft.com/office/drawing/2014/main" id="{942D1174-549A-4748-8DAE-E3BFCC871A64}"/>
              </a:ext>
            </a:extLst>
          </p:cNvPr>
          <p:cNvSpPr txBox="1"/>
          <p:nvPr/>
        </p:nvSpPr>
        <p:spPr>
          <a:xfrm>
            <a:off x="4608816" y="2829716"/>
            <a:ext cx="820802" cy="307777"/>
          </a:xfrm>
          <a:prstGeom prst="rect">
            <a:avLst/>
          </a:prstGeom>
          <a:noFill/>
        </p:spPr>
        <p:txBody>
          <a:bodyPr wrap="none" rtlCol="0">
            <a:spAutoFit/>
          </a:bodyPr>
          <a:lstStyle/>
          <a:p>
            <a:pPr algn="ctr"/>
            <a:r>
              <a:rPr lang="en-US" sz="1400" b="1" dirty="0">
                <a:latin typeface="Arial" panose="020B0604020202020204" pitchFamily="34" charset="0"/>
                <a:ea typeface="Verdana" panose="020B0604030504040204" pitchFamily="34" charset="0"/>
                <a:cs typeface="Arial" panose="020B0604020202020204" pitchFamily="34" charset="0"/>
              </a:rPr>
              <a:t>11/2020</a:t>
            </a:r>
          </a:p>
        </p:txBody>
      </p:sp>
      <p:sp>
        <p:nvSpPr>
          <p:cNvPr id="91" name="TextBox 92">
            <a:extLst>
              <a:ext uri="{FF2B5EF4-FFF2-40B4-BE49-F238E27FC236}">
                <a16:creationId xmlns:a16="http://schemas.microsoft.com/office/drawing/2014/main" id="{E9D1A21E-CEB9-4122-8305-43D73EEB2CB1}"/>
              </a:ext>
            </a:extLst>
          </p:cNvPr>
          <p:cNvSpPr txBox="1"/>
          <p:nvPr/>
        </p:nvSpPr>
        <p:spPr>
          <a:xfrm>
            <a:off x="7143217" y="5147109"/>
            <a:ext cx="830677" cy="307777"/>
          </a:xfrm>
          <a:prstGeom prst="rect">
            <a:avLst/>
          </a:prstGeom>
          <a:noFill/>
        </p:spPr>
        <p:txBody>
          <a:bodyPr wrap="none" rtlCol="0">
            <a:spAutoFit/>
          </a:bodyPr>
          <a:lstStyle/>
          <a:p>
            <a:pPr algn="ctr"/>
            <a:r>
              <a:rPr lang="en-US" sz="1400" b="1" dirty="0">
                <a:latin typeface="Arial" panose="020B0604020202020204" pitchFamily="34" charset="0"/>
                <a:ea typeface="Verdana" panose="020B0604030504040204" pitchFamily="34" charset="0"/>
                <a:cs typeface="Arial" panose="020B0604020202020204" pitchFamily="34" charset="0"/>
              </a:rPr>
              <a:t>01/2021</a:t>
            </a:r>
          </a:p>
        </p:txBody>
      </p:sp>
      <p:grpSp>
        <p:nvGrpSpPr>
          <p:cNvPr id="93" name="Group 94">
            <a:extLst>
              <a:ext uri="{FF2B5EF4-FFF2-40B4-BE49-F238E27FC236}">
                <a16:creationId xmlns:a16="http://schemas.microsoft.com/office/drawing/2014/main" id="{D7706497-24F5-4AB7-8B52-51E46FFD5327}"/>
              </a:ext>
            </a:extLst>
          </p:cNvPr>
          <p:cNvGrpSpPr/>
          <p:nvPr/>
        </p:nvGrpSpPr>
        <p:grpSpPr>
          <a:xfrm>
            <a:off x="1389953" y="3161168"/>
            <a:ext cx="3379144" cy="1110198"/>
            <a:chOff x="1136649" y="1465735"/>
            <a:chExt cx="4591229" cy="1973687"/>
          </a:xfrm>
        </p:grpSpPr>
        <p:sp>
          <p:nvSpPr>
            <p:cNvPr id="94" name="TextBox 95">
              <a:extLst>
                <a:ext uri="{FF2B5EF4-FFF2-40B4-BE49-F238E27FC236}">
                  <a16:creationId xmlns:a16="http://schemas.microsoft.com/office/drawing/2014/main" id="{1798C018-FD79-48B4-A4BF-45283CB6DB28}"/>
                </a:ext>
              </a:extLst>
            </p:cNvPr>
            <p:cNvSpPr txBox="1"/>
            <p:nvPr/>
          </p:nvSpPr>
          <p:spPr>
            <a:xfrm>
              <a:off x="1136649" y="1465735"/>
              <a:ext cx="3119578" cy="547160"/>
            </a:xfrm>
            <a:prstGeom prst="rect">
              <a:avLst/>
            </a:prstGeom>
            <a:noFill/>
          </p:spPr>
          <p:txBody>
            <a:bodyPr wrap="square" rtlCol="0">
              <a:spAutoFit/>
            </a:bodyPr>
            <a:lstStyle/>
            <a:p>
              <a:r>
                <a:rPr lang="en-US" sz="1400" b="1" noProof="1">
                  <a:latin typeface="Arial" panose="020B0604020202020204" pitchFamily="34" charset="0"/>
                  <a:ea typeface="Verdana" panose="020B0604030504040204" pitchFamily="34" charset="0"/>
                  <a:cs typeface="Arial" panose="020B0604020202020204" pitchFamily="34" charset="0"/>
                </a:rPr>
                <a:t>EUSDR TASK FORCE</a:t>
              </a:r>
            </a:p>
          </p:txBody>
        </p:sp>
        <p:cxnSp>
          <p:nvCxnSpPr>
            <p:cNvPr id="95" name="Straight Connector 96">
              <a:extLst>
                <a:ext uri="{FF2B5EF4-FFF2-40B4-BE49-F238E27FC236}">
                  <a16:creationId xmlns:a16="http://schemas.microsoft.com/office/drawing/2014/main" id="{BEB3456D-7C06-4E62-B1BD-D709489E2824}"/>
                </a:ext>
              </a:extLst>
            </p:cNvPr>
            <p:cNvCxnSpPr/>
            <p:nvPr/>
          </p:nvCxnSpPr>
          <p:spPr>
            <a:xfrm>
              <a:off x="1227707" y="2100936"/>
              <a:ext cx="249456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6" name="Rectangle 97">
              <a:extLst>
                <a:ext uri="{FF2B5EF4-FFF2-40B4-BE49-F238E27FC236}">
                  <a16:creationId xmlns:a16="http://schemas.microsoft.com/office/drawing/2014/main" id="{F26A1962-EE12-4132-A041-4F0A8BDEB54B}"/>
                </a:ext>
              </a:extLst>
            </p:cNvPr>
            <p:cNvSpPr/>
            <p:nvPr/>
          </p:nvSpPr>
          <p:spPr>
            <a:xfrm>
              <a:off x="1227706" y="2180957"/>
              <a:ext cx="4500172" cy="1258465"/>
            </a:xfrm>
            <a:prstGeom prst="rect">
              <a:avLst/>
            </a:prstGeom>
          </p:spPr>
          <p:txBody>
            <a:bodyPr wrap="square">
              <a:spAutoFit/>
            </a:bodyPr>
            <a:lstStyle/>
            <a:p>
              <a:r>
                <a:rPr lang="en-GB" sz="1000" noProof="1">
                  <a:latin typeface="Arial" panose="020B0604020202020204" pitchFamily="34" charset="0"/>
                  <a:ea typeface="Verdana" panose="020B0604030504040204" pitchFamily="34" charset="0"/>
                  <a:cs typeface="Arial" panose="020B0604020202020204" pitchFamily="34" charset="0"/>
                </a:rPr>
                <a:t>formed for embedding the EUSDR into EU Programmes (EMB-DR); support for strategic planning and programming of the ESI/IPA III/ NDICI funds (5 meetings held)</a:t>
              </a:r>
            </a:p>
          </p:txBody>
        </p:sp>
      </p:grpSp>
      <p:grpSp>
        <p:nvGrpSpPr>
          <p:cNvPr id="97" name="Group 98">
            <a:extLst>
              <a:ext uri="{FF2B5EF4-FFF2-40B4-BE49-F238E27FC236}">
                <a16:creationId xmlns:a16="http://schemas.microsoft.com/office/drawing/2014/main" id="{E02D7944-BA1B-426A-8D84-486AF02C14B2}"/>
              </a:ext>
            </a:extLst>
          </p:cNvPr>
          <p:cNvGrpSpPr/>
          <p:nvPr/>
        </p:nvGrpSpPr>
        <p:grpSpPr>
          <a:xfrm>
            <a:off x="2914847" y="4939359"/>
            <a:ext cx="3845982" cy="723275"/>
            <a:chOff x="-2950906" y="2046821"/>
            <a:chExt cx="7011938" cy="1285818"/>
          </a:xfrm>
        </p:grpSpPr>
        <p:sp>
          <p:nvSpPr>
            <p:cNvPr id="98" name="TextBox 99">
              <a:extLst>
                <a:ext uri="{FF2B5EF4-FFF2-40B4-BE49-F238E27FC236}">
                  <a16:creationId xmlns:a16="http://schemas.microsoft.com/office/drawing/2014/main" id="{91AC0B15-799C-41C0-887A-4FB5DDF865F2}"/>
                </a:ext>
              </a:extLst>
            </p:cNvPr>
            <p:cNvSpPr txBox="1"/>
            <p:nvPr/>
          </p:nvSpPr>
          <p:spPr>
            <a:xfrm>
              <a:off x="-2950906" y="2046821"/>
              <a:ext cx="7011938" cy="1285818"/>
            </a:xfrm>
            <a:prstGeom prst="rect">
              <a:avLst/>
            </a:prstGeom>
            <a:noFill/>
          </p:spPr>
          <p:txBody>
            <a:bodyPr wrap="square" rtlCol="0">
              <a:spAutoFit/>
            </a:bodyPr>
            <a:lstStyle/>
            <a:p>
              <a:r>
                <a:rPr lang="en-US" sz="1400" b="1" noProof="1">
                  <a:latin typeface="Arial" panose="020B0604020202020204" pitchFamily="34" charset="0"/>
                  <a:ea typeface="Verdana" panose="020B0604030504040204" pitchFamily="34" charset="0"/>
                  <a:cs typeface="Arial" panose="020B0604020202020204" pitchFamily="34" charset="0"/>
                </a:rPr>
                <a:t>EUSDR EMBEDDING TOOL with the SHORTLIST of STRATEGIC TOPICS</a:t>
              </a:r>
            </a:p>
            <a:p>
              <a:endParaRPr lang="en-US" sz="1300" b="1" noProof="1">
                <a:latin typeface="Arial" panose="020B0604020202020204" pitchFamily="34" charset="0"/>
                <a:ea typeface="Verdana" panose="020B0604030504040204" pitchFamily="34" charset="0"/>
                <a:cs typeface="Arial" panose="020B0604020202020204" pitchFamily="34" charset="0"/>
              </a:endParaRPr>
            </a:p>
          </p:txBody>
        </p:sp>
        <p:cxnSp>
          <p:nvCxnSpPr>
            <p:cNvPr id="99" name="Straight Connector 100">
              <a:extLst>
                <a:ext uri="{FF2B5EF4-FFF2-40B4-BE49-F238E27FC236}">
                  <a16:creationId xmlns:a16="http://schemas.microsoft.com/office/drawing/2014/main" id="{68266235-1F99-4704-AC74-2EE3E50AB05D}"/>
                </a:ext>
              </a:extLst>
            </p:cNvPr>
            <p:cNvCxnSpPr/>
            <p:nvPr/>
          </p:nvCxnSpPr>
          <p:spPr>
            <a:xfrm>
              <a:off x="-2785871" y="3063264"/>
              <a:ext cx="345599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0" name="Rectangle 101">
              <a:extLst>
                <a:ext uri="{FF2B5EF4-FFF2-40B4-BE49-F238E27FC236}">
                  <a16:creationId xmlns:a16="http://schemas.microsoft.com/office/drawing/2014/main" id="{BE1B6909-ED50-412E-A90C-6972B5935C73}"/>
                </a:ext>
              </a:extLst>
            </p:cNvPr>
            <p:cNvSpPr/>
            <p:nvPr/>
          </p:nvSpPr>
          <p:spPr>
            <a:xfrm>
              <a:off x="1075389" y="2190726"/>
              <a:ext cx="1667317" cy="385744"/>
            </a:xfrm>
            <a:prstGeom prst="rect">
              <a:avLst/>
            </a:prstGeom>
          </p:spPr>
          <p:txBody>
            <a:bodyPr wrap="square">
              <a:spAutoFit/>
            </a:bodyPr>
            <a:lstStyle/>
            <a:p>
              <a:pPr algn="ctr" defTabSz="400040">
                <a:lnSpc>
                  <a:spcPct val="90000"/>
                </a:lnSpc>
                <a:spcBef>
                  <a:spcPct val="0"/>
                </a:spcBef>
                <a:spcAft>
                  <a:spcPct val="35000"/>
                </a:spcAft>
              </a:pPr>
              <a:endParaRPr lang="de-DE" sz="900" dirty="0">
                <a:latin typeface="Arial" panose="020B0604020202020204" pitchFamily="34" charset="0"/>
                <a:cs typeface="Arial" panose="020B0604020202020204" pitchFamily="34" charset="0"/>
              </a:endParaRPr>
            </a:p>
          </p:txBody>
        </p:sp>
      </p:grpSp>
      <p:grpSp>
        <p:nvGrpSpPr>
          <p:cNvPr id="101" name="Group 102">
            <a:extLst>
              <a:ext uri="{FF2B5EF4-FFF2-40B4-BE49-F238E27FC236}">
                <a16:creationId xmlns:a16="http://schemas.microsoft.com/office/drawing/2014/main" id="{17F8FD26-2334-4955-A073-55E72C385C26}"/>
              </a:ext>
            </a:extLst>
          </p:cNvPr>
          <p:cNvGrpSpPr/>
          <p:nvPr/>
        </p:nvGrpSpPr>
        <p:grpSpPr>
          <a:xfrm>
            <a:off x="4938269" y="3148430"/>
            <a:ext cx="4124309" cy="1273816"/>
            <a:chOff x="-349901" y="1449497"/>
            <a:chExt cx="7332101" cy="2264558"/>
          </a:xfrm>
        </p:grpSpPr>
        <p:sp>
          <p:nvSpPr>
            <p:cNvPr id="102" name="TextBox 103">
              <a:extLst>
                <a:ext uri="{FF2B5EF4-FFF2-40B4-BE49-F238E27FC236}">
                  <a16:creationId xmlns:a16="http://schemas.microsoft.com/office/drawing/2014/main" id="{6016033C-F33A-44BD-AE9D-C50327044AD1}"/>
                </a:ext>
              </a:extLst>
            </p:cNvPr>
            <p:cNvSpPr txBox="1"/>
            <p:nvPr/>
          </p:nvSpPr>
          <p:spPr>
            <a:xfrm>
              <a:off x="-349901" y="1449497"/>
              <a:ext cx="7332101" cy="547158"/>
            </a:xfrm>
            <a:prstGeom prst="rect">
              <a:avLst/>
            </a:prstGeom>
            <a:noFill/>
          </p:spPr>
          <p:txBody>
            <a:bodyPr wrap="square" rtlCol="0">
              <a:spAutoFit/>
            </a:bodyPr>
            <a:lstStyle/>
            <a:p>
              <a:r>
                <a:rPr lang="it-IT" sz="1400" b="1" noProof="1">
                  <a:latin typeface="Arial" panose="020B0604020202020204" pitchFamily="34" charset="0"/>
                  <a:ea typeface="Verdana" panose="020B0604030504040204" pitchFamily="34" charset="0"/>
                  <a:cs typeface="Arial" panose="020B0604020202020204" pitchFamily="34" charset="0"/>
                </a:rPr>
                <a:t>MA LEAFLET &amp; SK EUSDR Presidency Paper</a:t>
              </a:r>
            </a:p>
          </p:txBody>
        </p:sp>
        <p:cxnSp>
          <p:nvCxnSpPr>
            <p:cNvPr id="103" name="Straight Connector 104">
              <a:extLst>
                <a:ext uri="{FF2B5EF4-FFF2-40B4-BE49-F238E27FC236}">
                  <a16:creationId xmlns:a16="http://schemas.microsoft.com/office/drawing/2014/main" id="{2A984A77-0C9A-4FAA-B5FF-6939935D7686}"/>
                </a:ext>
              </a:extLst>
            </p:cNvPr>
            <p:cNvCxnSpPr/>
            <p:nvPr/>
          </p:nvCxnSpPr>
          <p:spPr>
            <a:xfrm>
              <a:off x="-185720" y="2118181"/>
              <a:ext cx="4351998"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4" name="Rectangle 105">
              <a:extLst>
                <a:ext uri="{FF2B5EF4-FFF2-40B4-BE49-F238E27FC236}">
                  <a16:creationId xmlns:a16="http://schemas.microsoft.com/office/drawing/2014/main" id="{0E72DBBF-F08B-40C7-A2FC-F857E64D2F19}"/>
                </a:ext>
              </a:extLst>
            </p:cNvPr>
            <p:cNvSpPr/>
            <p:nvPr/>
          </p:nvSpPr>
          <p:spPr>
            <a:xfrm>
              <a:off x="-204042" y="2182015"/>
              <a:ext cx="6831401" cy="1532040"/>
            </a:xfrm>
            <a:prstGeom prst="rect">
              <a:avLst/>
            </a:prstGeom>
          </p:spPr>
          <p:txBody>
            <a:bodyPr wrap="square">
              <a:spAutoFit/>
            </a:bodyPr>
            <a:lstStyle/>
            <a:p>
              <a:pPr marL="171450" indent="-171450">
                <a:buFont typeface="Arial" panose="020B0604020202020204" pitchFamily="34" charset="0"/>
                <a:buChar char="•"/>
              </a:pPr>
              <a:r>
                <a:rPr lang="en-GB" sz="1000" noProof="1">
                  <a:latin typeface="Arial" panose="020B0604020202020204" pitchFamily="34" charset="0"/>
                  <a:ea typeface="Verdana" panose="020B0604030504040204" pitchFamily="34" charset="0"/>
                  <a:cs typeface="Arial" panose="020B0604020202020204" pitchFamily="34" charset="0"/>
                </a:rPr>
                <a:t>Embedding a nutshell provided to MAs in the Danube Reingion incl. embedding formats.</a:t>
              </a:r>
            </a:p>
            <a:p>
              <a:pPr marL="171450" indent="-171450">
                <a:buFont typeface="Arial" panose="020B0604020202020204" pitchFamily="34" charset="0"/>
                <a:buChar char="•"/>
              </a:pPr>
              <a:r>
                <a:rPr lang="en-GB" sz="1000" noProof="1">
                  <a:latin typeface="Arial" panose="020B0604020202020204" pitchFamily="34" charset="0"/>
                  <a:ea typeface="Verdana" panose="020B0604030504040204" pitchFamily="34" charset="0"/>
                  <a:cs typeface="Arial" panose="020B0604020202020204" pitchFamily="34" charset="0"/>
                </a:rPr>
                <a:t>FROM WORDS TO ACTION! Discussion Paper on further potential tools and processes for embedding initiated under the SK EUSDR Presidency</a:t>
              </a:r>
            </a:p>
          </p:txBody>
        </p:sp>
      </p:grpSp>
      <p:grpSp>
        <p:nvGrpSpPr>
          <p:cNvPr id="105" name="Group 106">
            <a:extLst>
              <a:ext uri="{FF2B5EF4-FFF2-40B4-BE49-F238E27FC236}">
                <a16:creationId xmlns:a16="http://schemas.microsoft.com/office/drawing/2014/main" id="{97D868DD-E3C4-4170-8357-7DA5FF4ABD06}"/>
              </a:ext>
            </a:extLst>
          </p:cNvPr>
          <p:cNvGrpSpPr/>
          <p:nvPr/>
        </p:nvGrpSpPr>
        <p:grpSpPr>
          <a:xfrm>
            <a:off x="7148152" y="5492492"/>
            <a:ext cx="4746481" cy="1268091"/>
            <a:chOff x="663669" y="2099483"/>
            <a:chExt cx="4932037" cy="2254383"/>
          </a:xfrm>
        </p:grpSpPr>
        <p:sp>
          <p:nvSpPr>
            <p:cNvPr id="106" name="TextBox 107">
              <a:extLst>
                <a:ext uri="{FF2B5EF4-FFF2-40B4-BE49-F238E27FC236}">
                  <a16:creationId xmlns:a16="http://schemas.microsoft.com/office/drawing/2014/main" id="{3F67EB71-5B75-4833-8766-8BEC9C00F2A3}"/>
                </a:ext>
              </a:extLst>
            </p:cNvPr>
            <p:cNvSpPr txBox="1"/>
            <p:nvPr/>
          </p:nvSpPr>
          <p:spPr>
            <a:xfrm>
              <a:off x="715728" y="2099483"/>
              <a:ext cx="4205308" cy="547159"/>
            </a:xfrm>
            <a:prstGeom prst="rect">
              <a:avLst/>
            </a:prstGeom>
            <a:noFill/>
          </p:spPr>
          <p:txBody>
            <a:bodyPr wrap="square" rtlCol="0">
              <a:spAutoFit/>
            </a:bodyPr>
            <a:lstStyle/>
            <a:p>
              <a:r>
                <a:rPr lang="en-US" sz="1400" b="1" noProof="1">
                  <a:latin typeface="Arial" panose="020B0604020202020204" pitchFamily="34" charset="0"/>
                  <a:ea typeface="Verdana" panose="020B0604030504040204" pitchFamily="34" charset="0"/>
                  <a:cs typeface="Arial" panose="020B0604020202020204" pitchFamily="34" charset="0"/>
                </a:rPr>
                <a:t>MA NETWORKS</a:t>
              </a:r>
            </a:p>
          </p:txBody>
        </p:sp>
        <p:cxnSp>
          <p:nvCxnSpPr>
            <p:cNvPr id="107" name="Straight Connector 108">
              <a:extLst>
                <a:ext uri="{FF2B5EF4-FFF2-40B4-BE49-F238E27FC236}">
                  <a16:creationId xmlns:a16="http://schemas.microsoft.com/office/drawing/2014/main" id="{DCDC8057-0F79-4549-BE08-1BDC54967624}"/>
                </a:ext>
              </a:extLst>
            </p:cNvPr>
            <p:cNvCxnSpPr/>
            <p:nvPr/>
          </p:nvCxnSpPr>
          <p:spPr>
            <a:xfrm>
              <a:off x="803182" y="2705127"/>
              <a:ext cx="115962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8" name="Rectangle 109">
              <a:extLst>
                <a:ext uri="{FF2B5EF4-FFF2-40B4-BE49-F238E27FC236}">
                  <a16:creationId xmlns:a16="http://schemas.microsoft.com/office/drawing/2014/main" id="{3B8238BE-5C03-4A90-84FB-5319BBB4823C}"/>
                </a:ext>
              </a:extLst>
            </p:cNvPr>
            <p:cNvSpPr/>
            <p:nvPr/>
          </p:nvSpPr>
          <p:spPr>
            <a:xfrm>
              <a:off x="663669" y="2821824"/>
              <a:ext cx="4932037" cy="1532042"/>
            </a:xfrm>
            <a:prstGeom prst="rect">
              <a:avLst/>
            </a:prstGeom>
          </p:spPr>
          <p:txBody>
            <a:bodyPr wrap="square">
              <a:spAutoFit/>
            </a:bodyPr>
            <a:lstStyle/>
            <a:p>
              <a:pPr marL="171450" indent="-171450">
                <a:buFont typeface="Arial" panose="020B0604020202020204" pitchFamily="34" charset="0"/>
                <a:buChar char="•"/>
              </a:pPr>
              <a:r>
                <a:rPr lang="en-GB" sz="1000" noProof="1">
                  <a:latin typeface="Arial" panose="020B0604020202020204" pitchFamily="34" charset="0"/>
                  <a:ea typeface="Verdana" panose="020B0604030504040204" pitchFamily="34" charset="0"/>
                  <a:cs typeface="Arial" panose="020B0604020202020204" pitchFamily="34" charset="0"/>
                </a:rPr>
                <a:t>ESF MA Network since 2015 </a:t>
              </a:r>
            </a:p>
            <a:p>
              <a:pPr marL="171450" indent="-171450">
                <a:buFont typeface="Arial" panose="020B0604020202020204" pitchFamily="34" charset="0"/>
                <a:buChar char="•"/>
              </a:pPr>
              <a:r>
                <a:rPr lang="en-GB" sz="1000" noProof="1">
                  <a:latin typeface="Arial" panose="020B0604020202020204" pitchFamily="34" charset="0"/>
                  <a:ea typeface="Verdana" panose="020B0604030504040204" pitchFamily="34" charset="0"/>
                  <a:cs typeface="Arial" panose="020B0604020202020204" pitchFamily="34" charset="0"/>
                </a:rPr>
                <a:t>ERDF/CF MA Network est. 01/2021 (2 meetings held)</a:t>
              </a:r>
            </a:p>
            <a:p>
              <a:pPr marL="171450" indent="-171450">
                <a:buFont typeface="Arial" panose="020B0604020202020204" pitchFamily="34" charset="0"/>
                <a:buChar char="•"/>
              </a:pPr>
              <a:r>
                <a:rPr lang="en-GB" sz="1000" noProof="1">
                  <a:latin typeface="Arial" panose="020B0604020202020204" pitchFamily="34" charset="0"/>
                  <a:ea typeface="Verdana" panose="020B0604030504040204" pitchFamily="34" charset="0"/>
                  <a:cs typeface="Arial" panose="020B0604020202020204" pitchFamily="34" charset="0"/>
                </a:rPr>
                <a:t>IPA/NDICI programming authorities network est. 04/2021 (3 meetings held)</a:t>
              </a:r>
            </a:p>
            <a:p>
              <a:pPr marL="171450" indent="-171450">
                <a:buFont typeface="Arial" panose="020B0604020202020204" pitchFamily="34" charset="0"/>
                <a:buChar char="•"/>
              </a:pPr>
              <a:r>
                <a:rPr lang="en-GB" sz="1000" noProof="1">
                  <a:latin typeface="Arial" panose="020B0604020202020204" pitchFamily="34" charset="0"/>
                  <a:ea typeface="Verdana" panose="020B0604030504040204" pitchFamily="34" charset="0"/>
                  <a:cs typeface="Arial" panose="020B0604020202020204" pitchFamily="34" charset="0"/>
                </a:rPr>
                <a:t>Surveys conducted among the MA networks for better aligning priorities of the programmes to the actions/shortlisted strategic  topics of the EUSDR</a:t>
              </a:r>
            </a:p>
          </p:txBody>
        </p:sp>
      </p:grpSp>
      <p:pic>
        <p:nvPicPr>
          <p:cNvPr id="114" name="Graphic 10" descr="Gears">
            <a:extLst>
              <a:ext uri="{FF2B5EF4-FFF2-40B4-BE49-F238E27FC236}">
                <a16:creationId xmlns:a16="http://schemas.microsoft.com/office/drawing/2014/main" id="{BC0AB16D-0A42-4CD5-9EC6-F8938F9034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698048" y="4376544"/>
            <a:ext cx="365674" cy="365674"/>
          </a:xfrm>
          <a:prstGeom prst="rect">
            <a:avLst/>
          </a:prstGeom>
        </p:spPr>
      </p:pic>
      <p:pic>
        <p:nvPicPr>
          <p:cNvPr id="115" name="Grafik 114"/>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30007" y="4393419"/>
            <a:ext cx="351000" cy="351000"/>
          </a:xfrm>
          <a:prstGeom prst="rect">
            <a:avLst/>
          </a:prstGeom>
          <a:effectLst>
            <a:outerShdw blurRad="50800" dist="38100" dir="2700000" algn="tl" rotWithShape="0">
              <a:prstClr val="black">
                <a:alpha val="40000"/>
              </a:prstClr>
            </a:outerShdw>
          </a:effectLst>
        </p:spPr>
      </p:pic>
      <p:sp>
        <p:nvSpPr>
          <p:cNvPr id="116" name="Rechteck 115"/>
          <p:cNvSpPr/>
          <p:nvPr/>
        </p:nvSpPr>
        <p:spPr>
          <a:xfrm>
            <a:off x="3479566" y="5554306"/>
            <a:ext cx="3410579" cy="1015663"/>
          </a:xfrm>
          <a:prstGeom prst="rect">
            <a:avLst/>
          </a:prstGeom>
        </p:spPr>
        <p:txBody>
          <a:bodyPr wrap="square">
            <a:spAutoFit/>
          </a:bodyPr>
          <a:lstStyle/>
          <a:p>
            <a:r>
              <a:rPr lang="en-GB" sz="1000" dirty="0">
                <a:latin typeface="Arial" panose="020B0604020202020204" pitchFamily="34" charset="0"/>
                <a:ea typeface="Verdana" panose="020B0604030504040204" pitchFamily="34" charset="0"/>
                <a:cs typeface="Arial" panose="020B0604020202020204" pitchFamily="34" charset="0"/>
              </a:rPr>
              <a:t>elaborated as rolling document based on a screening of available funding instruments (EU and non-EU). In this matrix, for each action and strategic topic possible funding instruments are suggested. The shortlist of three strategic topics per PA was submitted by the PACs in 05/2020 and in endorsed in 10/2020.</a:t>
            </a:r>
          </a:p>
        </p:txBody>
      </p:sp>
      <p:pic>
        <p:nvPicPr>
          <p:cNvPr id="117" name="Grafik 116"/>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83266" y="4405972"/>
            <a:ext cx="351000" cy="351000"/>
          </a:xfrm>
          <a:prstGeom prst="rect">
            <a:avLst/>
          </a:prstGeom>
          <a:effectLst>
            <a:outerShdw blurRad="50800" dist="38100" dir="2700000" algn="tl" rotWithShape="0">
              <a:prstClr val="black">
                <a:alpha val="40000"/>
              </a:prstClr>
            </a:outerShdw>
          </a:effectLst>
        </p:spPr>
      </p:pic>
      <p:pic>
        <p:nvPicPr>
          <p:cNvPr id="118" name="Grafik 1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2118" y="4385275"/>
            <a:ext cx="351000" cy="351000"/>
          </a:xfrm>
          <a:prstGeom prst="rect">
            <a:avLst/>
          </a:prstGeom>
        </p:spPr>
      </p:pic>
      <p:sp>
        <p:nvSpPr>
          <p:cNvPr id="4" name="Rechteck 3"/>
          <p:cNvSpPr/>
          <p:nvPr/>
        </p:nvSpPr>
        <p:spPr>
          <a:xfrm>
            <a:off x="465953" y="2745476"/>
            <a:ext cx="11516261" cy="3981598"/>
          </a:xfrm>
          <a:prstGeom prst="rect">
            <a:avLst/>
          </a:prstGeom>
          <a:solidFill>
            <a:srgbClr val="D9D9D9">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1" name="Group 17">
            <a:extLst>
              <a:ext uri="{FF2B5EF4-FFF2-40B4-BE49-F238E27FC236}">
                <a16:creationId xmlns:a16="http://schemas.microsoft.com/office/drawing/2014/main" id="{19118753-D8BA-49E9-9D33-49BAC72CEE8A}"/>
              </a:ext>
            </a:extLst>
          </p:cNvPr>
          <p:cNvGrpSpPr/>
          <p:nvPr/>
        </p:nvGrpSpPr>
        <p:grpSpPr>
          <a:xfrm>
            <a:off x="7408096" y="3518468"/>
            <a:ext cx="2101538" cy="1400336"/>
            <a:chOff x="7106556" y="1753726"/>
            <a:chExt cx="3736069" cy="2489485"/>
          </a:xfrm>
        </p:grpSpPr>
        <p:sp>
          <p:nvSpPr>
            <p:cNvPr id="122" name="Arc 33">
              <a:extLst>
                <a:ext uri="{FF2B5EF4-FFF2-40B4-BE49-F238E27FC236}">
                  <a16:creationId xmlns:a16="http://schemas.microsoft.com/office/drawing/2014/main" id="{AA760911-A7BE-487D-9804-ED9DEF621C03}"/>
                </a:ext>
              </a:extLst>
            </p:cNvPr>
            <p:cNvSpPr/>
            <p:nvPr/>
          </p:nvSpPr>
          <p:spPr>
            <a:xfrm>
              <a:off x="9666557" y="3067143"/>
              <a:ext cx="1176068" cy="1176068"/>
            </a:xfrm>
            <a:prstGeom prst="arc">
              <a:avLst>
                <a:gd name="adj1" fmla="val 15956854"/>
                <a:gd name="adj2" fmla="val 10795556"/>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3">
                <a:latin typeface="Arial" panose="020B0604020202020204" pitchFamily="34" charset="0"/>
                <a:cs typeface="Arial" panose="020B0604020202020204" pitchFamily="34" charset="0"/>
              </a:endParaRPr>
            </a:p>
          </p:txBody>
        </p:sp>
        <p:cxnSp>
          <p:nvCxnSpPr>
            <p:cNvPr id="123" name="Straight Connector 34">
              <a:extLst>
                <a:ext uri="{FF2B5EF4-FFF2-40B4-BE49-F238E27FC236}">
                  <a16:creationId xmlns:a16="http://schemas.microsoft.com/office/drawing/2014/main" id="{F2600DA7-3708-4626-9CB1-5AB1EDF2F8BA}"/>
                </a:ext>
              </a:extLst>
            </p:cNvPr>
            <p:cNvCxnSpPr>
              <a:cxnSpLocks/>
            </p:cNvCxnSpPr>
            <p:nvPr/>
          </p:nvCxnSpPr>
          <p:spPr>
            <a:xfrm flipH="1">
              <a:off x="7106556" y="3655176"/>
              <a:ext cx="2560001"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4" name="Straight Connector 35">
              <a:extLst>
                <a:ext uri="{FF2B5EF4-FFF2-40B4-BE49-F238E27FC236}">
                  <a16:creationId xmlns:a16="http://schemas.microsoft.com/office/drawing/2014/main" id="{AD21693D-34BD-4808-AEAC-66367B233E82}"/>
                </a:ext>
              </a:extLst>
            </p:cNvPr>
            <p:cNvCxnSpPr>
              <a:cxnSpLocks/>
            </p:cNvCxnSpPr>
            <p:nvPr/>
          </p:nvCxnSpPr>
          <p:spPr>
            <a:xfrm flipV="1">
              <a:off x="10208272" y="1753726"/>
              <a:ext cx="0" cy="1333939"/>
            </a:xfrm>
            <a:prstGeom prst="line">
              <a:avLst/>
            </a:prstGeom>
            <a:ln w="38100">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125" name="Oval 36">
              <a:extLst>
                <a:ext uri="{FF2B5EF4-FFF2-40B4-BE49-F238E27FC236}">
                  <a16:creationId xmlns:a16="http://schemas.microsoft.com/office/drawing/2014/main" id="{E8D5110B-CA99-477C-AD76-A80475657E47}"/>
                </a:ext>
              </a:extLst>
            </p:cNvPr>
            <p:cNvSpPr/>
            <p:nvPr/>
          </p:nvSpPr>
          <p:spPr>
            <a:xfrm>
              <a:off x="9814281" y="3214866"/>
              <a:ext cx="880621" cy="880621"/>
            </a:xfrm>
            <a:prstGeom prst="ellipse">
              <a:avLst/>
            </a:prstGeom>
            <a:solidFill>
              <a:schemeClr val="accent4"/>
            </a:solidFill>
            <a:ln>
              <a:solidFill>
                <a:schemeClr val="accent4"/>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575" b="1" dirty="0">
                <a:solidFill>
                  <a:schemeClr val="tx1">
                    <a:lumMod val="85000"/>
                    <a:lumOff val="15000"/>
                  </a:schemeClr>
                </a:solidFill>
                <a:latin typeface="Arial" panose="020B0604020202020204" pitchFamily="34" charset="0"/>
                <a:cs typeface="Arial" panose="020B0604020202020204" pitchFamily="34" charset="0"/>
              </a:endParaRPr>
            </a:p>
          </p:txBody>
        </p:sp>
      </p:grpSp>
      <p:sp>
        <p:nvSpPr>
          <p:cNvPr id="150" name="TextBox 93">
            <a:extLst>
              <a:ext uri="{FF2B5EF4-FFF2-40B4-BE49-F238E27FC236}">
                <a16:creationId xmlns:a16="http://schemas.microsoft.com/office/drawing/2014/main" id="{E48372E1-4FB4-4124-A43A-4D8CEDBEB5CE}"/>
              </a:ext>
            </a:extLst>
          </p:cNvPr>
          <p:cNvSpPr txBox="1"/>
          <p:nvPr/>
        </p:nvSpPr>
        <p:spPr>
          <a:xfrm>
            <a:off x="9335999" y="2961404"/>
            <a:ext cx="888384" cy="307777"/>
          </a:xfrm>
          <a:prstGeom prst="rect">
            <a:avLst/>
          </a:prstGeom>
          <a:noFill/>
        </p:spPr>
        <p:txBody>
          <a:bodyPr wrap="none" rtlCol="0">
            <a:spAutoFit/>
          </a:bodyPr>
          <a:lstStyle/>
          <a:p>
            <a:pPr algn="ctr"/>
            <a:r>
              <a:rPr lang="en-US" sz="1400" b="1" dirty="0">
                <a:latin typeface="Arial" panose="020B0604020202020204" pitchFamily="34" charset="0"/>
                <a:ea typeface="Verdana" panose="020B0604030504040204" pitchFamily="34" charset="0"/>
                <a:cs typeface="Arial" panose="020B0604020202020204" pitchFamily="34" charset="0"/>
              </a:rPr>
              <a:t>ongoing</a:t>
            </a:r>
          </a:p>
        </p:txBody>
      </p:sp>
      <p:grpSp>
        <p:nvGrpSpPr>
          <p:cNvPr id="167" name="Group 110">
            <a:extLst>
              <a:ext uri="{FF2B5EF4-FFF2-40B4-BE49-F238E27FC236}">
                <a16:creationId xmlns:a16="http://schemas.microsoft.com/office/drawing/2014/main" id="{E26EC4E2-6DE5-4199-BDCC-A42C4AC8BFBC}"/>
              </a:ext>
            </a:extLst>
          </p:cNvPr>
          <p:cNvGrpSpPr/>
          <p:nvPr/>
        </p:nvGrpSpPr>
        <p:grpSpPr>
          <a:xfrm>
            <a:off x="9335999" y="3241522"/>
            <a:ext cx="2532324" cy="2917196"/>
            <a:chOff x="1193908" y="1486830"/>
            <a:chExt cx="1740675" cy="5186112"/>
          </a:xfrm>
        </p:grpSpPr>
        <p:sp>
          <p:nvSpPr>
            <p:cNvPr id="168" name="TextBox 111">
              <a:extLst>
                <a:ext uri="{FF2B5EF4-FFF2-40B4-BE49-F238E27FC236}">
                  <a16:creationId xmlns:a16="http://schemas.microsoft.com/office/drawing/2014/main" id="{25816D2B-B685-4168-B46B-E086D3407DF1}"/>
                </a:ext>
              </a:extLst>
            </p:cNvPr>
            <p:cNvSpPr txBox="1"/>
            <p:nvPr/>
          </p:nvSpPr>
          <p:spPr>
            <a:xfrm>
              <a:off x="1193908" y="1486830"/>
              <a:ext cx="1509057" cy="547158"/>
            </a:xfrm>
            <a:prstGeom prst="rect">
              <a:avLst/>
            </a:prstGeom>
            <a:noFill/>
          </p:spPr>
          <p:txBody>
            <a:bodyPr wrap="square" rtlCol="0">
              <a:spAutoFit/>
            </a:bodyPr>
            <a:lstStyle/>
            <a:p>
              <a:r>
                <a:rPr lang="en-US" sz="1400" b="1" noProof="1">
                  <a:latin typeface="Arial" panose="020B0604020202020204" pitchFamily="34" charset="0"/>
                  <a:ea typeface="Verdana" panose="020B0604030504040204" pitchFamily="34" charset="0"/>
                  <a:cs typeface="Arial" panose="020B0604020202020204" pitchFamily="34" charset="0"/>
                </a:rPr>
                <a:t>Updates</a:t>
              </a:r>
            </a:p>
          </p:txBody>
        </p:sp>
        <p:cxnSp>
          <p:nvCxnSpPr>
            <p:cNvPr id="169" name="Straight Connector 112">
              <a:extLst>
                <a:ext uri="{FF2B5EF4-FFF2-40B4-BE49-F238E27FC236}">
                  <a16:creationId xmlns:a16="http://schemas.microsoft.com/office/drawing/2014/main" id="{3111C83A-9559-4278-95F4-27CC6D9C8478}"/>
                </a:ext>
              </a:extLst>
            </p:cNvPr>
            <p:cNvCxnSpPr/>
            <p:nvPr/>
          </p:nvCxnSpPr>
          <p:spPr>
            <a:xfrm>
              <a:off x="1217638" y="2113191"/>
              <a:ext cx="1166364" cy="838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70" name="Rectangle 113">
              <a:extLst>
                <a:ext uri="{FF2B5EF4-FFF2-40B4-BE49-F238E27FC236}">
                  <a16:creationId xmlns:a16="http://schemas.microsoft.com/office/drawing/2014/main" id="{5E98921E-BC0F-4096-B55D-CC59922F96C3}"/>
                </a:ext>
              </a:extLst>
            </p:cNvPr>
            <p:cNvSpPr/>
            <p:nvPr/>
          </p:nvSpPr>
          <p:spPr>
            <a:xfrm>
              <a:off x="1340288" y="2405119"/>
              <a:ext cx="1594295" cy="4267823"/>
            </a:xfrm>
            <a:prstGeom prst="rect">
              <a:avLst/>
            </a:prstGeom>
          </p:spPr>
          <p:txBody>
            <a:bodyPr wrap="square">
              <a:spAutoFit/>
            </a:bodyPr>
            <a:lstStyle/>
            <a:p>
              <a:pPr marL="128585" indent="-128585">
                <a:buFont typeface="Arial" panose="020B0604020202020204" pitchFamily="34" charset="0"/>
                <a:buChar char="•"/>
              </a:pPr>
              <a:r>
                <a:rPr lang="de-AT" sz="1000" noProof="1">
                  <a:latin typeface="Arial" panose="020B0604020202020204" pitchFamily="34" charset="0"/>
                  <a:ea typeface="Verdana" panose="020B0604030504040204" pitchFamily="34" charset="0"/>
                  <a:cs typeface="Arial" panose="020B0604020202020204" pitchFamily="34" charset="0"/>
                </a:rPr>
                <a:t>Update of the EUSDR Embedding Tool Annex 1a/1b (sources document)</a:t>
              </a:r>
            </a:p>
            <a:p>
              <a:pPr marL="128585" indent="-128585">
                <a:buFont typeface="Arial" panose="020B0604020202020204" pitchFamily="34" charset="0"/>
                <a:buChar char="•"/>
              </a:pPr>
              <a:r>
                <a:rPr lang="en-GB" sz="1000" noProof="1">
                  <a:latin typeface="Arial" panose="020B0604020202020204" pitchFamily="34" charset="0"/>
                  <a:ea typeface="Verdana" panose="020B0604030504040204" pitchFamily="34" charset="0"/>
                  <a:cs typeface="Arial" panose="020B0604020202020204" pitchFamily="34" charset="0"/>
                </a:rPr>
                <a:t>Overview of the survey results of the EUSDR MA Networks (ERDF/CF &amp; IPA/NDICI)</a:t>
              </a:r>
            </a:p>
            <a:p>
              <a:pPr marL="128585" indent="-128585">
                <a:buFont typeface="Arial" panose="020B0604020202020204" pitchFamily="34" charset="0"/>
                <a:buChar char="•"/>
              </a:pPr>
              <a:r>
                <a:rPr lang="en-GB" sz="1000" noProof="1">
                  <a:latin typeface="Arial" panose="020B0604020202020204" pitchFamily="34" charset="0"/>
                  <a:ea typeface="Verdana" panose="020B0604030504040204" pitchFamily="34" charset="0"/>
                  <a:cs typeface="Arial" panose="020B0604020202020204" pitchFamily="34" charset="0"/>
                </a:rPr>
                <a:t>Paper on monitoring the outcomes of the embedding process</a:t>
              </a:r>
            </a:p>
            <a:p>
              <a:pPr marL="128585" indent="-128585">
                <a:buFont typeface="Arial" panose="020B0604020202020204" pitchFamily="34" charset="0"/>
                <a:buChar char="•"/>
              </a:pPr>
              <a:r>
                <a:rPr lang="en-GB" sz="1000" noProof="1">
                  <a:latin typeface="Arial" panose="020B0604020202020204" pitchFamily="34" charset="0"/>
                  <a:ea typeface="Verdana" panose="020B0604030504040204" pitchFamily="34" charset="0"/>
                  <a:cs typeface="Arial" panose="020B0604020202020204" pitchFamily="34" charset="0"/>
                </a:rPr>
                <a:t>Guidance Paper </a:t>
              </a:r>
              <a:r>
                <a:rPr lang="en-US" sz="1000" noProof="1">
                  <a:latin typeface="Arial" panose="020B0604020202020204" pitchFamily="34" charset="0"/>
                  <a:ea typeface="Verdana" panose="020B0604030504040204" pitchFamily="34" charset="0"/>
                  <a:cs typeface="Arial" panose="020B0604020202020204" pitchFamily="34" charset="0"/>
                </a:rPr>
                <a:t>for Embedding the EUSDR into EU Programmes - FROM ACTIONS TO FUNDING</a:t>
              </a:r>
            </a:p>
            <a:p>
              <a:pPr marL="128585" indent="-128585">
                <a:buFont typeface="Arial" panose="020B0604020202020204" pitchFamily="34" charset="0"/>
                <a:buChar char="•"/>
              </a:pPr>
              <a:r>
                <a:rPr lang="en-GB" sz="1000" noProof="1">
                  <a:solidFill>
                    <a:schemeClr val="accent4"/>
                  </a:solidFill>
                  <a:latin typeface="Arial" panose="020B0604020202020204" pitchFamily="34" charset="0"/>
                  <a:ea typeface="Verdana" panose="020B0604030504040204" pitchFamily="34" charset="0"/>
                  <a:cs typeface="Arial" panose="020B0604020202020204" pitchFamily="34" charset="0"/>
                </a:rPr>
                <a:t>Guidance Paper </a:t>
              </a:r>
              <a:r>
                <a:rPr lang="en-US" sz="1000" noProof="1">
                  <a:solidFill>
                    <a:schemeClr val="accent4"/>
                  </a:solidFill>
                  <a:latin typeface="Arial" panose="020B0604020202020204" pitchFamily="34" charset="0"/>
                  <a:ea typeface="Verdana" panose="020B0604030504040204" pitchFamily="34" charset="0"/>
                  <a:cs typeface="Arial" panose="020B0604020202020204" pitchFamily="34" charset="0"/>
                </a:rPr>
                <a:t>for Embedding from the Slovenian EUSDR Presidency</a:t>
              </a:r>
              <a:endParaRPr lang="en-GB" sz="1000" noProof="1">
                <a:latin typeface="Arial" panose="020B0604020202020204" pitchFamily="34" charset="0"/>
                <a:ea typeface="Verdana" panose="020B0604030504040204" pitchFamily="34" charset="0"/>
                <a:cs typeface="Arial" panose="020B0604020202020204" pitchFamily="34" charset="0"/>
              </a:endParaRPr>
            </a:p>
            <a:p>
              <a:pPr marL="128585" indent="-128585">
                <a:buFont typeface="Arial" panose="020B0604020202020204" pitchFamily="34" charset="0"/>
                <a:buChar char="•"/>
              </a:pPr>
              <a:endParaRPr lang="en-GB" sz="1000" noProof="1">
                <a:latin typeface="Arial" panose="020B0604020202020204" pitchFamily="34" charset="0"/>
                <a:ea typeface="Verdana" panose="020B0604030504040204" pitchFamily="34" charset="0"/>
                <a:cs typeface="Arial" panose="020B0604020202020204" pitchFamily="34" charset="0"/>
              </a:endParaRPr>
            </a:p>
          </p:txBody>
        </p:sp>
      </p:grpSp>
      <p:pic>
        <p:nvPicPr>
          <p:cNvPr id="171" name="Graphic 6" descr="Head with gears">
            <a:extLst>
              <a:ext uri="{FF2B5EF4-FFF2-40B4-BE49-F238E27FC236}">
                <a16:creationId xmlns:a16="http://schemas.microsoft.com/office/drawing/2014/main" id="{F58EA162-A406-4BB5-A570-E636575FE20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9004907" y="4405197"/>
            <a:ext cx="365674" cy="365674"/>
          </a:xfrm>
          <a:prstGeom prst="rect">
            <a:avLst/>
          </a:prstGeom>
        </p:spPr>
      </p:pic>
    </p:spTree>
    <p:extLst>
      <p:ext uri="{BB962C8B-B14F-4D97-AF65-F5344CB8AC3E}">
        <p14:creationId xmlns:p14="http://schemas.microsoft.com/office/powerpoint/2010/main" val="2453002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988" y="1059054"/>
            <a:ext cx="11341100" cy="1044353"/>
          </a:xfrm>
        </p:spPr>
        <p:txBody>
          <a:bodyPr>
            <a:normAutofit/>
          </a:bodyPr>
          <a:lstStyle/>
          <a:p>
            <a:pPr algn="l"/>
            <a:r>
              <a:rPr lang="en-GB" dirty="0"/>
              <a:t>Embedding tools</a:t>
            </a:r>
          </a:p>
        </p:txBody>
      </p:sp>
      <p:sp>
        <p:nvSpPr>
          <p:cNvPr id="5" name="Rechteck 4">
            <a:extLst>
              <a:ext uri="{FF2B5EF4-FFF2-40B4-BE49-F238E27FC236}">
                <a16:creationId xmlns:a16="http://schemas.microsoft.com/office/drawing/2014/main" id="{7454923F-79E0-E44F-BD57-758E0CA27F4C}"/>
              </a:ext>
            </a:extLst>
          </p:cNvPr>
          <p:cNvSpPr/>
          <p:nvPr/>
        </p:nvSpPr>
        <p:spPr>
          <a:xfrm>
            <a:off x="10692652" y="4404298"/>
            <a:ext cx="1294558" cy="938719"/>
          </a:xfrm>
          <a:prstGeom prst="rect">
            <a:avLst/>
          </a:prstGeom>
        </p:spPr>
        <p:txBody>
          <a:bodyPr wrap="square">
            <a:spAutoFit/>
          </a:bodyPr>
          <a:lstStyle/>
          <a:p>
            <a:r>
              <a:rPr lang="en-GB" sz="1100" b="1" dirty="0">
                <a:latin typeface="Arial" panose="020B0604020202020204" pitchFamily="34" charset="0"/>
                <a:ea typeface="Verdana" panose="020B0604030504040204" pitchFamily="34" charset="0"/>
                <a:cs typeface="Arial" panose="020B0604020202020204" pitchFamily="34" charset="0"/>
                <a:hlinkClick r:id="rId3"/>
              </a:rPr>
              <a:t>https://danube-region.eu/projects-and-funding/embedding-2021-2027/</a:t>
            </a:r>
            <a:r>
              <a:rPr lang="en-GB" sz="1100" b="1" dirty="0">
                <a:latin typeface="Arial" panose="020B0604020202020204" pitchFamily="34" charset="0"/>
                <a:ea typeface="Verdana" panose="020B0604030504040204" pitchFamily="34" charset="0"/>
                <a:cs typeface="Arial" panose="020B0604020202020204" pitchFamily="34" charset="0"/>
              </a:rPr>
              <a:t> </a:t>
            </a:r>
            <a:endParaRPr lang="de-DE" sz="1100" b="1" dirty="0">
              <a:latin typeface="Arial" panose="020B0604020202020204" pitchFamily="34" charset="0"/>
              <a:cs typeface="Arial" panose="020B0604020202020204" pitchFamily="34" charset="0"/>
            </a:endParaRPr>
          </a:p>
        </p:txBody>
      </p:sp>
      <p:sp>
        <p:nvSpPr>
          <p:cNvPr id="6" name="Rechteck 5">
            <a:extLst>
              <a:ext uri="{FF2B5EF4-FFF2-40B4-BE49-F238E27FC236}">
                <a16:creationId xmlns:a16="http://schemas.microsoft.com/office/drawing/2014/main" id="{791D5535-3546-A345-B5FF-56F834DA64EA}"/>
              </a:ext>
            </a:extLst>
          </p:cNvPr>
          <p:cNvSpPr/>
          <p:nvPr/>
        </p:nvSpPr>
        <p:spPr>
          <a:xfrm>
            <a:off x="10694389" y="3100299"/>
            <a:ext cx="1292821" cy="1107996"/>
          </a:xfrm>
          <a:prstGeom prst="rect">
            <a:avLst/>
          </a:prstGeom>
        </p:spPr>
        <p:txBody>
          <a:bodyPr wrap="square">
            <a:spAutoFit/>
          </a:bodyPr>
          <a:lstStyle/>
          <a:p>
            <a:r>
              <a:rPr lang="en-GB" sz="1100" b="1" dirty="0">
                <a:latin typeface="Arial" panose="020B0604020202020204" pitchFamily="34" charset="0"/>
                <a:ea typeface="Verdana" panose="020B0604030504040204" pitchFamily="34" charset="0"/>
                <a:cs typeface="Arial" panose="020B0604020202020204" pitchFamily="34" charset="0"/>
              </a:rPr>
              <a:t>For EUSDR embedding process and the EUSDR tools elaborated, please visit:</a:t>
            </a:r>
            <a:endParaRPr lang="de-DE" sz="1100" b="1" dirty="0">
              <a:latin typeface="Arial" panose="020B0604020202020204" pitchFamily="34" charset="0"/>
              <a:cs typeface="Arial" panose="020B0604020202020204" pitchFamily="34" charset="0"/>
            </a:endParaRPr>
          </a:p>
        </p:txBody>
      </p:sp>
      <p:pic>
        <p:nvPicPr>
          <p:cNvPr id="7" name="Grafik 6">
            <a:extLst>
              <a:ext uri="{FF2B5EF4-FFF2-40B4-BE49-F238E27FC236}">
                <a16:creationId xmlns:a16="http://schemas.microsoft.com/office/drawing/2014/main" id="{AFCA2245-1DFD-B440-8AEF-552582F697EE}"/>
              </a:ext>
            </a:extLst>
          </p:cNvPr>
          <p:cNvPicPr>
            <a:picLocks noChangeAspect="1"/>
          </p:cNvPicPr>
          <p:nvPr/>
        </p:nvPicPr>
        <p:blipFill>
          <a:blip r:embed="rId4"/>
          <a:stretch>
            <a:fillRect/>
          </a:stretch>
        </p:blipFill>
        <p:spPr>
          <a:xfrm>
            <a:off x="11181145" y="5539020"/>
            <a:ext cx="612321" cy="612321"/>
          </a:xfrm>
          <a:prstGeom prst="rect">
            <a:avLst/>
          </a:prstGeom>
        </p:spPr>
      </p:pic>
      <p:pic>
        <p:nvPicPr>
          <p:cNvPr id="8" name="Grafik 7">
            <a:extLst>
              <a:ext uri="{FF2B5EF4-FFF2-40B4-BE49-F238E27FC236}">
                <a16:creationId xmlns:a16="http://schemas.microsoft.com/office/drawing/2014/main" id="{AFCA2245-1DFD-B440-8AEF-552582F697EE}"/>
              </a:ext>
            </a:extLst>
          </p:cNvPr>
          <p:cNvPicPr>
            <a:picLocks noChangeAspect="1"/>
          </p:cNvPicPr>
          <p:nvPr/>
        </p:nvPicPr>
        <p:blipFill>
          <a:blip r:embed="rId4"/>
          <a:stretch>
            <a:fillRect/>
          </a:stretch>
        </p:blipFill>
        <p:spPr>
          <a:xfrm flipH="1" flipV="1">
            <a:off x="10807809" y="2108293"/>
            <a:ext cx="625658" cy="625658"/>
          </a:xfrm>
          <a:prstGeom prst="rect">
            <a:avLst/>
          </a:prstGeom>
        </p:spPr>
      </p:pic>
      <p:graphicFrame>
        <p:nvGraphicFramePr>
          <p:cNvPr id="9" name="Diagramm 8"/>
          <p:cNvGraphicFramePr/>
          <p:nvPr>
            <p:extLst>
              <p:ext uri="{D42A27DB-BD31-4B8C-83A1-F6EECF244321}">
                <p14:modId xmlns:p14="http://schemas.microsoft.com/office/powerpoint/2010/main" val="11623878"/>
              </p:ext>
            </p:extLst>
          </p:nvPr>
        </p:nvGraphicFramePr>
        <p:xfrm>
          <a:off x="-1956038" y="2050175"/>
          <a:ext cx="14736747" cy="46850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31468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Embedding / </a:t>
            </a:r>
            <a:r>
              <a:rPr lang="de-AT" dirty="0" err="1"/>
              <a:t>Funding</a:t>
            </a:r>
            <a:endParaRPr lang="de-AT"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179466441"/>
              </p:ext>
            </p:extLst>
          </p:nvPr>
        </p:nvGraphicFramePr>
        <p:xfrm>
          <a:off x="4795025" y="1527716"/>
          <a:ext cx="8258755" cy="4837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feld 4"/>
          <p:cNvSpPr txBox="1"/>
          <p:nvPr/>
        </p:nvSpPr>
        <p:spPr>
          <a:xfrm>
            <a:off x="407987" y="2281814"/>
            <a:ext cx="5905727" cy="3139321"/>
          </a:xfrm>
          <a:prstGeom prst="rect">
            <a:avLst/>
          </a:prstGeom>
          <a:noFill/>
        </p:spPr>
        <p:txBody>
          <a:bodyPr wrap="square" rtlCol="0">
            <a:spAutoFit/>
          </a:bodyPr>
          <a:lstStyle/>
          <a:p>
            <a:endParaRPr lang="de-AT" sz="1600" dirty="0"/>
          </a:p>
          <a:p>
            <a:pPr marL="342900" indent="-342900">
              <a:buFont typeface="Arial" panose="020B0604020202020204" pitchFamily="34" charset="0"/>
              <a:buChar char="•"/>
            </a:pPr>
            <a:r>
              <a:rPr lang="en-US" sz="2000" dirty="0"/>
              <a:t>Embedding process expected to be completed by 12/2024 at the latest – focus on Implementation.</a:t>
            </a:r>
          </a:p>
          <a:p>
            <a:endParaRPr lang="en-US" sz="1050" dirty="0"/>
          </a:p>
          <a:p>
            <a:pPr marL="342900" indent="-342900">
              <a:buFont typeface="Arial" panose="020B0604020202020204" pitchFamily="34" charset="0"/>
              <a:buChar char="•"/>
            </a:pPr>
            <a:r>
              <a:rPr lang="en-US" sz="2000" dirty="0"/>
              <a:t>Subsequent, targeted further support on the topics of financing and funding programmes is envisaged.</a:t>
            </a:r>
          </a:p>
          <a:p>
            <a:pPr marL="342900" indent="-342900">
              <a:buFont typeface="Arial" panose="020B0604020202020204" pitchFamily="34" charset="0"/>
              <a:buChar char="•"/>
            </a:pPr>
            <a:endParaRPr lang="de-AT" sz="1050" dirty="0"/>
          </a:p>
          <a:p>
            <a:pPr marL="342900" indent="-342900">
              <a:buFont typeface="Arial" panose="020B0604020202020204" pitchFamily="34" charset="0"/>
              <a:buChar char="•"/>
            </a:pPr>
            <a:r>
              <a:rPr lang="de-AT" sz="2000" dirty="0"/>
              <a:t>Support </a:t>
            </a:r>
            <a:r>
              <a:rPr lang="de-AT" sz="2000" dirty="0" err="1"/>
              <a:t>by</a:t>
            </a:r>
            <a:r>
              <a:rPr lang="de-AT" sz="2000" dirty="0"/>
              <a:t> EuroAccess in </a:t>
            </a:r>
            <a:r>
              <a:rPr lang="de-AT" sz="2000" dirty="0" err="1"/>
              <a:t>providing</a:t>
            </a:r>
            <a:r>
              <a:rPr lang="de-AT" sz="2000" dirty="0"/>
              <a:t> </a:t>
            </a:r>
            <a:r>
              <a:rPr lang="de-AT" sz="2000" dirty="0" err="1"/>
              <a:t>tailor</a:t>
            </a:r>
            <a:r>
              <a:rPr lang="de-AT" sz="2000" dirty="0"/>
              <a:t> </a:t>
            </a:r>
            <a:r>
              <a:rPr lang="de-AT" sz="2000" dirty="0" err="1"/>
              <a:t>made</a:t>
            </a:r>
            <a:r>
              <a:rPr lang="de-AT" sz="2000" dirty="0"/>
              <a:t> </a:t>
            </a:r>
            <a:r>
              <a:rPr lang="de-AT" sz="2000" dirty="0" err="1"/>
              <a:t>overview</a:t>
            </a:r>
            <a:r>
              <a:rPr lang="de-AT" sz="2000" dirty="0"/>
              <a:t> of EU </a:t>
            </a:r>
            <a:r>
              <a:rPr lang="de-AT" sz="2000" dirty="0" err="1"/>
              <a:t>calls</a:t>
            </a:r>
            <a:r>
              <a:rPr lang="de-AT" sz="2000" dirty="0"/>
              <a:t>.</a:t>
            </a:r>
          </a:p>
          <a:p>
            <a:r>
              <a:rPr lang="de-AT" sz="1050" dirty="0"/>
              <a:t> </a:t>
            </a:r>
          </a:p>
          <a:p>
            <a:pPr marL="342900" indent="-342900">
              <a:buFont typeface="Arial" panose="020B0604020202020204" pitchFamily="34" charset="0"/>
              <a:buChar char="•"/>
            </a:pPr>
            <a:endParaRPr lang="de-AT" sz="2000" dirty="0"/>
          </a:p>
          <a:p>
            <a:r>
              <a:rPr lang="en-US" sz="1050" dirty="0"/>
              <a:t> </a:t>
            </a:r>
          </a:p>
        </p:txBody>
      </p:sp>
      <p:sp>
        <p:nvSpPr>
          <p:cNvPr id="3" name="Textfeld 2"/>
          <p:cNvSpPr txBox="1"/>
          <p:nvPr/>
        </p:nvSpPr>
        <p:spPr>
          <a:xfrm rot="483193">
            <a:off x="10748545" y="4507803"/>
            <a:ext cx="800369" cy="73866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de-AT" sz="1400" dirty="0"/>
              <a:t>12-16 </a:t>
            </a:r>
          </a:p>
          <a:p>
            <a:pPr algn="ctr"/>
            <a:r>
              <a:rPr lang="de-AT" sz="1400" dirty="0"/>
              <a:t>June</a:t>
            </a:r>
          </a:p>
          <a:p>
            <a:pPr algn="ctr"/>
            <a:r>
              <a:rPr lang="de-AT" sz="1400" dirty="0"/>
              <a:t>2023</a:t>
            </a:r>
          </a:p>
        </p:txBody>
      </p:sp>
      <p:pic>
        <p:nvPicPr>
          <p:cNvPr id="7" name="Grafik 6"/>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355148">
            <a:off x="11187995" y="4405486"/>
            <a:ext cx="210602" cy="246528"/>
          </a:xfrm>
          <a:prstGeom prst="rect">
            <a:avLst/>
          </a:prstGeom>
        </p:spPr>
      </p:pic>
      <p:sp>
        <p:nvSpPr>
          <p:cNvPr id="8" name="Textfeld 7"/>
          <p:cNvSpPr txBox="1"/>
          <p:nvPr/>
        </p:nvSpPr>
        <p:spPr>
          <a:xfrm rot="483193">
            <a:off x="9339101" y="5824099"/>
            <a:ext cx="935219" cy="73866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de-AT" sz="1400" dirty="0"/>
              <a:t>10</a:t>
            </a:r>
          </a:p>
          <a:p>
            <a:pPr algn="ctr"/>
            <a:r>
              <a:rPr lang="de-AT" sz="1400" dirty="0"/>
              <a:t>May</a:t>
            </a:r>
          </a:p>
          <a:p>
            <a:pPr algn="ctr"/>
            <a:r>
              <a:rPr lang="de-AT" sz="1400" dirty="0"/>
              <a:t>2023</a:t>
            </a:r>
          </a:p>
        </p:txBody>
      </p:sp>
      <p:pic>
        <p:nvPicPr>
          <p:cNvPr id="9" name="Grafik 8"/>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355148">
            <a:off x="9846985" y="5638967"/>
            <a:ext cx="210602" cy="246528"/>
          </a:xfrm>
          <a:prstGeom prst="rect">
            <a:avLst/>
          </a:prstGeom>
        </p:spPr>
      </p:pic>
      <p:sp>
        <p:nvSpPr>
          <p:cNvPr id="10" name="Textfeld 9"/>
          <p:cNvSpPr txBox="1"/>
          <p:nvPr/>
        </p:nvSpPr>
        <p:spPr>
          <a:xfrm rot="483193">
            <a:off x="9505582" y="1973139"/>
            <a:ext cx="1133928" cy="95410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de-AT" sz="1400" dirty="0"/>
              <a:t>May 2023</a:t>
            </a:r>
            <a:br>
              <a:rPr lang="de-AT" sz="1400" dirty="0"/>
            </a:br>
            <a:r>
              <a:rPr lang="de-AT" sz="1400" dirty="0" err="1"/>
              <a:t>by</a:t>
            </a:r>
            <a:r>
              <a:rPr lang="de-AT" sz="1400" dirty="0"/>
              <a:t> SI </a:t>
            </a:r>
            <a:br>
              <a:rPr lang="de-AT" sz="1400" dirty="0"/>
            </a:br>
            <a:r>
              <a:rPr lang="de-AT" sz="1400" dirty="0"/>
              <a:t>EUSDR </a:t>
            </a:r>
            <a:br>
              <a:rPr lang="de-AT" sz="1400" dirty="0"/>
            </a:br>
            <a:r>
              <a:rPr lang="de-AT" sz="1400" dirty="0"/>
              <a:t>PCY</a:t>
            </a:r>
          </a:p>
        </p:txBody>
      </p:sp>
      <p:pic>
        <p:nvPicPr>
          <p:cNvPr id="11" name="Grafik 10"/>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355148">
            <a:off x="10176647" y="1834302"/>
            <a:ext cx="210602" cy="246528"/>
          </a:xfrm>
          <a:prstGeom prst="rect">
            <a:avLst/>
          </a:prstGeom>
        </p:spPr>
      </p:pic>
      <p:sp>
        <p:nvSpPr>
          <p:cNvPr id="12" name="Textfeld 11"/>
          <p:cNvSpPr txBox="1"/>
          <p:nvPr/>
        </p:nvSpPr>
        <p:spPr>
          <a:xfrm rot="483193">
            <a:off x="7028961" y="4454673"/>
            <a:ext cx="818043" cy="73866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de-AT" sz="1400" dirty="0"/>
              <a:t>e.g. HE Mission </a:t>
            </a:r>
            <a:r>
              <a:rPr lang="de-AT" sz="1400" dirty="0" err="1"/>
              <a:t>support</a:t>
            </a:r>
            <a:endParaRPr lang="de-AT" sz="1400" dirty="0"/>
          </a:p>
        </p:txBody>
      </p:sp>
      <p:pic>
        <p:nvPicPr>
          <p:cNvPr id="13" name="Grafik 12"/>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355148">
            <a:off x="7451173" y="4294114"/>
            <a:ext cx="210602" cy="246528"/>
          </a:xfrm>
          <a:prstGeom prst="rect">
            <a:avLst/>
          </a:prstGeom>
        </p:spPr>
      </p:pic>
    </p:spTree>
    <p:extLst>
      <p:ext uri="{BB962C8B-B14F-4D97-AF65-F5344CB8AC3E}">
        <p14:creationId xmlns:p14="http://schemas.microsoft.com/office/powerpoint/2010/main" val="3668300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1030" y="1241179"/>
            <a:ext cx="11900970" cy="1044353"/>
          </a:xfrm>
        </p:spPr>
        <p:txBody>
          <a:bodyPr>
            <a:normAutofit fontScale="90000"/>
          </a:bodyPr>
          <a:lstStyle/>
          <a:p>
            <a:pPr algn="l"/>
            <a:r>
              <a:rPr lang="en-GB" sz="4900" dirty="0"/>
              <a:t>Monitoring</a:t>
            </a:r>
            <a:r>
              <a:rPr lang="en-GB" dirty="0"/>
              <a:t> the outcomes of the embedding process</a:t>
            </a:r>
          </a:p>
        </p:txBody>
      </p:sp>
      <p:sp>
        <p:nvSpPr>
          <p:cNvPr id="41" name="Textfeld 2"/>
          <p:cNvSpPr txBox="1">
            <a:spLocks noChangeArrowheads="1"/>
          </p:cNvSpPr>
          <p:nvPr/>
        </p:nvSpPr>
        <p:spPr bwMode="auto">
          <a:xfrm>
            <a:off x="515346" y="2259206"/>
            <a:ext cx="7784967" cy="1607062"/>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0"/>
              </a:spcAft>
            </a:pPr>
            <a:r>
              <a:rPr lang="en-GB" b="1" dirty="0">
                <a:effectLst/>
                <a:ea typeface="Calibri" panose="020F0502020204030204" pitchFamily="34" charset="0"/>
                <a:cs typeface="Times New Roman" panose="02020603050405020304" pitchFamily="18" charset="0"/>
              </a:rPr>
              <a:t>Programming Phase</a:t>
            </a:r>
          </a:p>
          <a:p>
            <a:pPr marL="171450" indent="-171450">
              <a:lnSpc>
                <a:spcPct val="110000"/>
              </a:lnSpc>
              <a:buFont typeface="Arial" panose="020B0604020202020204" pitchFamily="34" charset="0"/>
              <a:buChar char="•"/>
            </a:pPr>
            <a:r>
              <a:rPr lang="en-GB" sz="1700" dirty="0"/>
              <a:t>Mapping of cooperation actions, including MRS embedding, by INTERACT</a:t>
            </a:r>
            <a:br>
              <a:rPr lang="en-GB" sz="1700" dirty="0"/>
            </a:br>
            <a:r>
              <a:rPr lang="en-GB" sz="1700" dirty="0"/>
              <a:t>(based on EC screening of ERDF programmes)</a:t>
            </a:r>
            <a:endParaRPr lang="de-DE" sz="1700" dirty="0"/>
          </a:p>
          <a:p>
            <a:pPr marL="171450" indent="-171450">
              <a:lnSpc>
                <a:spcPct val="110000"/>
              </a:lnSpc>
              <a:spcAft>
                <a:spcPts val="0"/>
              </a:spcAft>
              <a:buFont typeface="Arial" panose="020B0604020202020204" pitchFamily="34" charset="0"/>
              <a:buChar char="•"/>
            </a:pPr>
            <a:r>
              <a:rPr lang="en-GB" sz="1700" dirty="0">
                <a:ea typeface="Calibri" panose="020F0502020204030204" pitchFamily="34" charset="0"/>
                <a:cs typeface="Times New Roman" panose="02020603050405020304" pitchFamily="18" charset="0"/>
              </a:rPr>
              <a:t>Additional input</a:t>
            </a:r>
            <a:r>
              <a:rPr lang="en-GB" sz="1700" dirty="0">
                <a:effectLst/>
                <a:ea typeface="Calibri" panose="020F0502020204030204" pitchFamily="34" charset="0"/>
                <a:cs typeface="Times New Roman" panose="02020603050405020304" pitchFamily="18" charset="0"/>
              </a:rPr>
              <a:t> from EUSDR Evaluations, NCs (e.g. Task Force EMB-DR) and managing/programming authorities (MA network meetings)</a:t>
            </a:r>
            <a:endParaRPr lang="de-DE" sz="1700" dirty="0">
              <a:effectLst/>
              <a:ea typeface="Times New Roman" panose="02020603050405020304" pitchFamily="18" charset="0"/>
            </a:endParaRPr>
          </a:p>
        </p:txBody>
      </p:sp>
      <p:sp>
        <p:nvSpPr>
          <p:cNvPr id="48" name="Textfeld 2"/>
          <p:cNvSpPr txBox="1">
            <a:spLocks noChangeArrowheads="1"/>
          </p:cNvSpPr>
          <p:nvPr/>
        </p:nvSpPr>
        <p:spPr bwMode="auto">
          <a:xfrm>
            <a:off x="515345" y="3802347"/>
            <a:ext cx="7519945" cy="2180878"/>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0"/>
              </a:spcAft>
            </a:pPr>
            <a:r>
              <a:rPr lang="en-GB" b="1" dirty="0">
                <a:effectLst/>
                <a:ea typeface="Calibri" panose="020F0502020204030204" pitchFamily="34" charset="0"/>
                <a:cs typeface="Times New Roman" panose="02020603050405020304" pitchFamily="18" charset="0"/>
              </a:rPr>
              <a:t>Implementation Phase</a:t>
            </a:r>
          </a:p>
          <a:p>
            <a:pPr marL="171450" indent="-171450">
              <a:lnSpc>
                <a:spcPct val="110000"/>
              </a:lnSpc>
              <a:spcAft>
                <a:spcPts val="0"/>
              </a:spcAft>
              <a:buFont typeface="Arial" panose="020B0604020202020204" pitchFamily="34" charset="0"/>
              <a:buChar char="•"/>
            </a:pPr>
            <a:r>
              <a:rPr lang="en-GB" sz="1700" dirty="0">
                <a:ea typeface="Calibri" panose="020F0502020204030204" pitchFamily="34" charset="0"/>
                <a:cs typeface="Times New Roman" panose="02020603050405020304" pitchFamily="18" charset="0"/>
              </a:rPr>
              <a:t>Scanning calls for EUSDR relevance via </a:t>
            </a:r>
            <a:r>
              <a:rPr lang="en-GB" sz="1700" dirty="0">
                <a:ea typeface="Calibri" panose="020F0502020204030204" pitchFamily="34" charset="0"/>
                <a:cs typeface="Times New Roman" panose="02020603050405020304" pitchFamily="18" charset="0"/>
                <a:hlinkClick r:id="rId3"/>
              </a:rPr>
              <a:t>EuroAccess</a:t>
            </a:r>
            <a:endParaRPr lang="en-GB" sz="1700" dirty="0">
              <a:ea typeface="Calibri" panose="020F0502020204030204" pitchFamily="34" charset="0"/>
              <a:cs typeface="Times New Roman" panose="02020603050405020304" pitchFamily="18" charset="0"/>
            </a:endParaRPr>
          </a:p>
          <a:p>
            <a:pPr marL="171450" indent="-171450">
              <a:lnSpc>
                <a:spcPct val="110000"/>
              </a:lnSpc>
              <a:spcAft>
                <a:spcPts val="0"/>
              </a:spcAft>
              <a:buFont typeface="Arial" panose="020B0604020202020204" pitchFamily="34" charset="0"/>
              <a:buChar char="•"/>
            </a:pPr>
            <a:r>
              <a:rPr lang="en-GB" sz="1700" dirty="0">
                <a:ea typeface="Times New Roman" panose="02020603050405020304" pitchFamily="18" charset="0"/>
                <a:cs typeface="Times New Roman" panose="02020603050405020304" pitchFamily="18" charset="0"/>
              </a:rPr>
              <a:t>Monitoring of projects via PAC Reporting Tool</a:t>
            </a:r>
            <a:endParaRPr lang="de-DE" sz="1700" dirty="0">
              <a:ea typeface="Times New Roman" panose="02020603050405020304" pitchFamily="18" charset="0"/>
            </a:endParaRPr>
          </a:p>
          <a:p>
            <a:pPr marL="171450" indent="-171450">
              <a:lnSpc>
                <a:spcPct val="110000"/>
              </a:lnSpc>
              <a:buFont typeface="Arial" panose="020B0604020202020204" pitchFamily="34" charset="0"/>
              <a:buChar char="•"/>
            </a:pPr>
            <a:r>
              <a:rPr lang="de-DE" sz="1700" dirty="0"/>
              <a:t>Monitoring </a:t>
            </a:r>
            <a:r>
              <a:rPr lang="de-DE" sz="1700" dirty="0" err="1"/>
              <a:t>of</a:t>
            </a:r>
            <a:r>
              <a:rPr lang="de-DE" sz="1700" dirty="0"/>
              <a:t> </a:t>
            </a:r>
            <a:r>
              <a:rPr lang="de-DE" sz="1700" dirty="0" err="1"/>
              <a:t>projects</a:t>
            </a:r>
            <a:r>
              <a:rPr lang="de-DE" sz="1700" dirty="0"/>
              <a:t> via </a:t>
            </a:r>
            <a:r>
              <a:rPr lang="de-DE" sz="1700" dirty="0" err="1"/>
              <a:t>managing</a:t>
            </a:r>
            <a:r>
              <a:rPr lang="de-DE" sz="1700" dirty="0"/>
              <a:t>/</a:t>
            </a:r>
            <a:r>
              <a:rPr lang="de-DE" sz="1700" dirty="0" err="1"/>
              <a:t>programming</a:t>
            </a:r>
            <a:r>
              <a:rPr lang="de-DE" sz="1700" dirty="0"/>
              <a:t> </a:t>
            </a:r>
            <a:r>
              <a:rPr lang="de-DE" sz="1700" dirty="0" err="1"/>
              <a:t>authorities</a:t>
            </a:r>
            <a:r>
              <a:rPr lang="de-DE" sz="1700" dirty="0"/>
              <a:t> (e.g. </a:t>
            </a:r>
            <a:r>
              <a:rPr lang="de-DE" sz="1700" dirty="0" err="1"/>
              <a:t>labelling</a:t>
            </a:r>
            <a:r>
              <a:rPr lang="de-DE" sz="1700" dirty="0"/>
              <a:t> </a:t>
            </a:r>
            <a:r>
              <a:rPr lang="de-DE" sz="1700" dirty="0" err="1"/>
              <a:t>of</a:t>
            </a:r>
            <a:r>
              <a:rPr lang="de-DE" sz="1700" dirty="0"/>
              <a:t> </a:t>
            </a:r>
            <a:r>
              <a:rPr lang="de-DE" sz="1700" dirty="0" err="1"/>
              <a:t>projects</a:t>
            </a:r>
            <a:r>
              <a:rPr lang="de-DE" sz="1700" dirty="0"/>
              <a:t>, extra </a:t>
            </a:r>
            <a:r>
              <a:rPr lang="de-DE" sz="1700" dirty="0" err="1"/>
              <a:t>points</a:t>
            </a:r>
            <a:r>
              <a:rPr lang="de-DE" sz="1700" dirty="0"/>
              <a:t> </a:t>
            </a:r>
            <a:r>
              <a:rPr lang="de-DE" sz="1700" dirty="0" err="1"/>
              <a:t>for</a:t>
            </a:r>
            <a:r>
              <a:rPr lang="de-DE" sz="1700" dirty="0"/>
              <a:t> </a:t>
            </a:r>
            <a:r>
              <a:rPr lang="de-DE" sz="1700" dirty="0" err="1"/>
              <a:t>project</a:t>
            </a:r>
            <a:r>
              <a:rPr lang="de-DE" sz="1700" dirty="0"/>
              <a:t> </a:t>
            </a:r>
            <a:r>
              <a:rPr lang="de-DE" sz="1700" dirty="0" err="1"/>
              <a:t>proposals</a:t>
            </a:r>
            <a:r>
              <a:rPr lang="de-DE" sz="1700" dirty="0"/>
              <a:t> </a:t>
            </a:r>
            <a:r>
              <a:rPr lang="de-DE" sz="1700" dirty="0" err="1"/>
              <a:t>with</a:t>
            </a:r>
            <a:r>
              <a:rPr lang="de-DE" sz="1700" dirty="0"/>
              <a:t> MRS </a:t>
            </a:r>
            <a:r>
              <a:rPr lang="de-DE" sz="1700" dirty="0" err="1"/>
              <a:t>relevance</a:t>
            </a:r>
            <a:r>
              <a:rPr lang="de-DE" sz="1700" dirty="0"/>
              <a:t>, </a:t>
            </a:r>
            <a:r>
              <a:rPr lang="en-US" sz="1700" dirty="0"/>
              <a:t>a standing point at </a:t>
            </a:r>
            <a:r>
              <a:rPr lang="en-US" sz="1700" dirty="0" err="1"/>
              <a:t>programme</a:t>
            </a:r>
            <a:r>
              <a:rPr lang="en-US" sz="1700" dirty="0"/>
              <a:t> MC meetings?</a:t>
            </a:r>
            <a:r>
              <a:rPr lang="de-DE" sz="1700" dirty="0"/>
              <a:t>)</a:t>
            </a:r>
          </a:p>
          <a:p>
            <a:pPr marL="171450" indent="-171450">
              <a:lnSpc>
                <a:spcPct val="110000"/>
              </a:lnSpc>
              <a:buFont typeface="Arial" panose="020B0604020202020204" pitchFamily="34" charset="0"/>
              <a:buChar char="•"/>
            </a:pPr>
            <a:r>
              <a:rPr lang="en-GB" sz="1700" dirty="0">
                <a:effectLst/>
                <a:ea typeface="Calibri" panose="020F0502020204030204" pitchFamily="34" charset="0"/>
                <a:cs typeface="Times New Roman" panose="02020603050405020304" pitchFamily="18" charset="0"/>
              </a:rPr>
              <a:t>Keeping track of programme evaluations</a:t>
            </a:r>
            <a:endParaRPr lang="de-DE" sz="1700" dirty="0">
              <a:effectLst/>
              <a:ea typeface="Times New Roman" panose="02020603050405020304" pitchFamily="18" charset="0"/>
            </a:endParaRPr>
          </a:p>
        </p:txBody>
      </p:sp>
      <p:grpSp>
        <p:nvGrpSpPr>
          <p:cNvPr id="4" name="Gruppieren 3"/>
          <p:cNvGrpSpPr/>
          <p:nvPr/>
        </p:nvGrpSpPr>
        <p:grpSpPr>
          <a:xfrm>
            <a:off x="8300587" y="2326925"/>
            <a:ext cx="3641375" cy="3261608"/>
            <a:chOff x="8308994" y="1599008"/>
            <a:chExt cx="3641375" cy="3261608"/>
          </a:xfrm>
        </p:grpSpPr>
        <p:grpSp>
          <p:nvGrpSpPr>
            <p:cNvPr id="23" name="Gruppieren 22"/>
            <p:cNvGrpSpPr/>
            <p:nvPr/>
          </p:nvGrpSpPr>
          <p:grpSpPr>
            <a:xfrm>
              <a:off x="8619917" y="1599008"/>
              <a:ext cx="2610611" cy="2893168"/>
              <a:chOff x="1022143" y="2878773"/>
              <a:chExt cx="2430846" cy="2667019"/>
            </a:xfrm>
          </p:grpSpPr>
          <p:sp>
            <p:nvSpPr>
              <p:cNvPr id="24" name="Ellipse 23"/>
              <p:cNvSpPr/>
              <p:nvPr/>
            </p:nvSpPr>
            <p:spPr>
              <a:xfrm>
                <a:off x="1022143" y="3203318"/>
                <a:ext cx="2430846" cy="2342474"/>
              </a:xfrm>
              <a:prstGeom prst="ellipse">
                <a:avLst/>
              </a:prstGeom>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chemeClr val="tx1">
                      <a:lumMod val="50000"/>
                      <a:lumOff val="50000"/>
                    </a:schemeClr>
                  </a:solidFill>
                </a:endParaRPr>
              </a:p>
            </p:txBody>
          </p:sp>
          <p:pic>
            <p:nvPicPr>
              <p:cNvPr id="26" name="Grafik 2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3670" y="2878773"/>
                <a:ext cx="860291" cy="860130"/>
              </a:xfrm>
              <a:prstGeom prst="rect">
                <a:avLst/>
              </a:prstGeom>
              <a:solidFill>
                <a:schemeClr val="bg1"/>
              </a:solidFill>
              <a:ln>
                <a:noFill/>
              </a:ln>
            </p:spPr>
          </p:pic>
        </p:grpSp>
        <p:sp>
          <p:nvSpPr>
            <p:cNvPr id="29" name="Textfeld 2"/>
            <p:cNvSpPr txBox="1">
              <a:spLocks noChangeArrowheads="1"/>
            </p:cNvSpPr>
            <p:nvPr/>
          </p:nvSpPr>
          <p:spPr bwMode="auto">
            <a:xfrm>
              <a:off x="9089896" y="2535881"/>
              <a:ext cx="1728019" cy="1323439"/>
            </a:xfrm>
            <a:prstGeom prst="rect">
              <a:avLst/>
            </a:prstGeom>
            <a:noFill/>
            <a:ln w="9525">
              <a:noFill/>
              <a:miter lim="800000"/>
              <a:headEnd/>
              <a:tailEnd/>
            </a:ln>
          </p:spPr>
          <p:txBody>
            <a:bodyPr rot="0" vert="horz" wrap="square" lIns="91440" tIns="45720" rIns="91440" bIns="45720" anchor="t" anchorCtr="0">
              <a:spAutoFit/>
            </a:bodyPr>
            <a:lstStyle/>
            <a:p>
              <a:pPr algn="ctr">
                <a:spcAft>
                  <a:spcPts val="0"/>
                </a:spcAft>
              </a:pPr>
              <a:r>
                <a:rPr lang="en-GB" sz="2000" b="1" dirty="0">
                  <a:solidFill>
                    <a:schemeClr val="accent3"/>
                  </a:solidFill>
                  <a:latin typeface="+mj-lt"/>
                  <a:ea typeface="Calibri" panose="020F0502020204030204" pitchFamily="34" charset="0"/>
                  <a:cs typeface="Arial" panose="020B0604020202020204" pitchFamily="34" charset="0"/>
                </a:rPr>
                <a:t>Potential steps and  i</a:t>
              </a:r>
              <a:r>
                <a:rPr lang="en-GB" sz="2000" b="1" dirty="0">
                  <a:solidFill>
                    <a:schemeClr val="accent3"/>
                  </a:solidFill>
                  <a:effectLst/>
                  <a:latin typeface="+mj-lt"/>
                  <a:ea typeface="Calibri" panose="020F0502020204030204" pitchFamily="34" charset="0"/>
                  <a:cs typeface="Arial" panose="020B0604020202020204" pitchFamily="34" charset="0"/>
                </a:rPr>
                <a:t>nformation sources</a:t>
              </a:r>
            </a:p>
          </p:txBody>
        </p:sp>
        <p:pic>
          <p:nvPicPr>
            <p:cNvPr id="30" name="Grafik 29"/>
            <p:cNvPicPr/>
            <p:nvPr/>
          </p:nvPicPr>
          <p:blipFill>
            <a:blip r:embed="rId5">
              <a:biLevel thresh="75000"/>
            </a:blip>
            <a:stretch>
              <a:fillRect/>
            </a:stretch>
          </p:blipFill>
          <p:spPr>
            <a:xfrm>
              <a:off x="8337296" y="3561968"/>
              <a:ext cx="1118605" cy="1103770"/>
            </a:xfrm>
            <a:prstGeom prst="rect">
              <a:avLst/>
            </a:prstGeom>
          </p:spPr>
        </p:pic>
        <p:pic>
          <p:nvPicPr>
            <p:cNvPr id="34" name="Grafik 33" descr="C:\Users\helene.schabasser\Downloads\team.png"/>
            <p:cNvPicPr/>
            <p:nvPr/>
          </p:nvPicPr>
          <p:blipFill>
            <a:blip r:embed="rId6">
              <a:extLst>
                <a:ext uri="{28A0092B-C50C-407E-A947-70E740481C1C}">
                  <a14:useLocalDpi xmlns:a14="http://schemas.microsoft.com/office/drawing/2010/main" val="0"/>
                </a:ext>
              </a:extLst>
            </a:blip>
            <a:srcRect/>
            <a:stretch>
              <a:fillRect/>
            </a:stretch>
          </p:blipFill>
          <p:spPr bwMode="auto">
            <a:xfrm>
              <a:off x="10817508" y="2458018"/>
              <a:ext cx="1132861" cy="1132861"/>
            </a:xfrm>
            <a:prstGeom prst="rect">
              <a:avLst/>
            </a:prstGeom>
            <a:solidFill>
              <a:schemeClr val="bg1"/>
            </a:solidFill>
            <a:ln>
              <a:noFill/>
            </a:ln>
          </p:spPr>
        </p:pic>
        <p:sp>
          <p:nvSpPr>
            <p:cNvPr id="37" name="Textfeld 2"/>
            <p:cNvSpPr txBox="1">
              <a:spLocks noChangeArrowheads="1"/>
            </p:cNvSpPr>
            <p:nvPr/>
          </p:nvSpPr>
          <p:spPr bwMode="auto">
            <a:xfrm rot="20651939">
              <a:off x="9934484" y="3978257"/>
              <a:ext cx="793423" cy="593250"/>
            </a:xfrm>
            <a:prstGeom prst="rect">
              <a:avLst/>
            </a:prstGeom>
            <a:solidFill>
              <a:schemeClr val="bg1"/>
            </a:solidFill>
            <a:ln w="9525">
              <a:noFill/>
              <a:miter lim="800000"/>
              <a:headEnd/>
              <a:tailEnd/>
            </a:ln>
          </p:spPr>
          <p:txBody>
            <a:bodyPr rot="0" vert="horz" wrap="square" lIns="91440" tIns="45720" rIns="91440" bIns="45720" anchor="ctr" anchorCtr="0">
              <a:noAutofit/>
            </a:bodyPr>
            <a:lstStyle/>
            <a:p>
              <a:pPr>
                <a:lnSpc>
                  <a:spcPct val="106000"/>
                </a:lnSpc>
                <a:spcAft>
                  <a:spcPts val="800"/>
                </a:spcAft>
              </a:pPr>
              <a:r>
                <a:rPr lang="de-AT" sz="1500" b="1" dirty="0">
                  <a:effectLst/>
                  <a:latin typeface="Calibri" panose="020F0502020204030204" pitchFamily="34" charset="0"/>
                  <a:ea typeface="Times New Roman" panose="02020603050405020304" pitchFamily="18" charset="0"/>
                  <a:cs typeface="Times New Roman" panose="02020603050405020304" pitchFamily="18" charset="0"/>
                </a:rPr>
                <a:t>EUSDR</a:t>
              </a:r>
              <a:endParaRPr lang="de-DE" sz="1500" dirty="0">
                <a:effectLst/>
                <a:latin typeface="Times New Roman" panose="02020603050405020304" pitchFamily="18" charset="0"/>
                <a:ea typeface="Times New Roman" panose="02020603050405020304" pitchFamily="18" charset="0"/>
              </a:endParaRPr>
            </a:p>
          </p:txBody>
        </p:sp>
        <p:pic>
          <p:nvPicPr>
            <p:cNvPr id="38" name="Grafik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63108">
              <a:off x="9840795" y="3692919"/>
              <a:ext cx="1167696" cy="1167697"/>
            </a:xfrm>
            <a:prstGeom prst="rect">
              <a:avLst/>
            </a:prstGeom>
          </p:spPr>
        </p:pic>
        <p:pic>
          <p:nvPicPr>
            <p:cNvPr id="49" name="Grafik 48" descr="\\WHOFILE204.holding.lokal\CTXPrfFolderRedirect$\helene.schabasser\Downloads\planing.png"/>
            <p:cNvPicPr/>
            <p:nvPr/>
          </p:nvPicPr>
          <p:blipFill>
            <a:blip r:embed="rId8">
              <a:extLst>
                <a:ext uri="{28A0092B-C50C-407E-A947-70E740481C1C}">
                  <a14:useLocalDpi xmlns:a14="http://schemas.microsoft.com/office/drawing/2010/main" val="0"/>
                </a:ext>
              </a:extLst>
            </a:blip>
            <a:srcRect/>
            <a:stretch>
              <a:fillRect/>
            </a:stretch>
          </p:blipFill>
          <p:spPr bwMode="auto">
            <a:xfrm>
              <a:off x="8308994" y="2279760"/>
              <a:ext cx="875665" cy="875030"/>
            </a:xfrm>
            <a:prstGeom prst="rect">
              <a:avLst/>
            </a:prstGeom>
            <a:solidFill>
              <a:schemeClr val="bg1"/>
            </a:solidFill>
            <a:ln>
              <a:noFill/>
            </a:ln>
          </p:spPr>
        </p:pic>
      </p:grpSp>
      <p:sp>
        <p:nvSpPr>
          <p:cNvPr id="5" name="Rechteck 4"/>
          <p:cNvSpPr/>
          <p:nvPr/>
        </p:nvSpPr>
        <p:spPr>
          <a:xfrm>
            <a:off x="4394697" y="6104309"/>
            <a:ext cx="7573313" cy="55991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4394697" y="6199598"/>
            <a:ext cx="7573313" cy="369332"/>
          </a:xfrm>
          <a:prstGeom prst="rect">
            <a:avLst/>
          </a:prstGeom>
        </p:spPr>
        <p:txBody>
          <a:bodyPr wrap="square">
            <a:spAutoFit/>
          </a:bodyPr>
          <a:lstStyle/>
          <a:p>
            <a:pPr algn="r"/>
            <a:r>
              <a:rPr lang="de-AT" b="1" dirty="0">
                <a:sym typeface="Wingdings" panose="05000000000000000000" pitchFamily="2" charset="2"/>
              </a:rPr>
              <a:t> </a:t>
            </a:r>
            <a:r>
              <a:rPr lang="de-AT" b="1" dirty="0"/>
              <a:t>Interim </a:t>
            </a:r>
            <a:r>
              <a:rPr lang="de-AT" b="1" dirty="0" err="1"/>
              <a:t>and</a:t>
            </a:r>
            <a:r>
              <a:rPr lang="de-AT" b="1" dirty="0"/>
              <a:t> final </a:t>
            </a:r>
            <a:r>
              <a:rPr lang="de-AT" b="1" dirty="0" err="1"/>
              <a:t>report</a:t>
            </a:r>
            <a:r>
              <a:rPr lang="de-AT" b="1" dirty="0"/>
              <a:t>/</a:t>
            </a:r>
            <a:r>
              <a:rPr lang="de-AT" b="1" dirty="0" err="1"/>
              <a:t>analysis</a:t>
            </a:r>
            <a:r>
              <a:rPr lang="de-AT" b="1" dirty="0"/>
              <a:t> on </a:t>
            </a:r>
            <a:r>
              <a:rPr lang="de-AT" b="1" dirty="0" err="1"/>
              <a:t>outcomes</a:t>
            </a:r>
            <a:r>
              <a:rPr lang="de-AT" b="1" dirty="0"/>
              <a:t> </a:t>
            </a:r>
            <a:r>
              <a:rPr lang="de-AT" b="1" dirty="0" err="1"/>
              <a:t>of</a:t>
            </a:r>
            <a:r>
              <a:rPr lang="de-AT" b="1" dirty="0"/>
              <a:t> Embedding (2025 &amp; 2028)</a:t>
            </a:r>
          </a:p>
        </p:txBody>
      </p:sp>
    </p:spTree>
    <p:extLst>
      <p:ext uri="{BB962C8B-B14F-4D97-AF65-F5344CB8AC3E}">
        <p14:creationId xmlns:p14="http://schemas.microsoft.com/office/powerpoint/2010/main" val="3064205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988" y="1349278"/>
            <a:ext cx="11341100" cy="1044353"/>
          </a:xfrm>
        </p:spPr>
        <p:txBody>
          <a:bodyPr/>
          <a:lstStyle/>
          <a:p>
            <a:pPr algn="l"/>
            <a:r>
              <a:rPr lang="en-GB" dirty="0"/>
              <a:t>Monitoring &amp; Evaluation</a:t>
            </a:r>
          </a:p>
        </p:txBody>
      </p:sp>
      <p:sp>
        <p:nvSpPr>
          <p:cNvPr id="3" name="Textfeld 2"/>
          <p:cNvSpPr txBox="1"/>
          <p:nvPr/>
        </p:nvSpPr>
        <p:spPr>
          <a:xfrm>
            <a:off x="407989" y="2484983"/>
            <a:ext cx="5078412" cy="2292935"/>
          </a:xfrm>
          <a:prstGeom prst="rect">
            <a:avLst/>
          </a:prstGeom>
          <a:noFill/>
        </p:spPr>
        <p:txBody>
          <a:bodyPr wrap="square" rtlCol="0">
            <a:spAutoFit/>
          </a:bodyPr>
          <a:lstStyle/>
          <a:p>
            <a:pPr marL="285750" indent="-285750">
              <a:buBlip>
                <a:blip r:embed="rId3"/>
              </a:buBlip>
            </a:pPr>
            <a:r>
              <a:rPr lang="de-DE" sz="2000" b="1" dirty="0"/>
              <a:t>EUSDR Implementation Report 2020-2021</a:t>
            </a:r>
            <a:endParaRPr lang="de-AT" sz="2000" dirty="0"/>
          </a:p>
          <a:p>
            <a:pPr marL="342900" indent="-342900">
              <a:buFont typeface="Arial" panose="020B0604020202020204" pitchFamily="34" charset="0"/>
              <a:buChar char="•"/>
            </a:pPr>
            <a:r>
              <a:rPr lang="en-US" dirty="0"/>
              <a:t>Published on the </a:t>
            </a:r>
            <a:r>
              <a:rPr lang="en-US" dirty="0">
                <a:hlinkClick r:id="rId4"/>
              </a:rPr>
              <a:t>EUSDR Website</a:t>
            </a:r>
            <a:endParaRPr lang="en-US" dirty="0"/>
          </a:p>
          <a:p>
            <a:pPr marL="342900" indent="-342900">
              <a:buFont typeface="Arial" panose="020B0604020202020204" pitchFamily="34" charset="0"/>
              <a:buChar char="•"/>
            </a:pPr>
            <a:r>
              <a:rPr lang="en-GB" dirty="0"/>
              <a:t>Summarising</a:t>
            </a:r>
            <a:r>
              <a:rPr lang="en-US" dirty="0"/>
              <a:t> the progress and achievements of Priority Areas (PAC reporting) as well as on EUSDR level</a:t>
            </a:r>
          </a:p>
          <a:p>
            <a:pPr marL="342900" indent="-342900">
              <a:buFont typeface="Arial" panose="020B0604020202020204" pitchFamily="34" charset="0"/>
              <a:buChar char="•"/>
            </a:pPr>
            <a:endParaRPr lang="de-AT" sz="1100" dirty="0"/>
          </a:p>
          <a:p>
            <a:pPr marL="285750" indent="-285750">
              <a:buBlip>
                <a:blip r:embed="rId3"/>
              </a:buBlip>
            </a:pPr>
            <a:r>
              <a:rPr lang="en-GB" sz="2000" b="1" dirty="0"/>
              <a:t>Next reporting: 2024 </a:t>
            </a:r>
            <a:r>
              <a:rPr lang="en-GB" sz="2400" b="1" dirty="0"/>
              <a:t/>
            </a:r>
            <a:br>
              <a:rPr lang="en-GB" sz="2400" b="1" dirty="0"/>
            </a:br>
            <a:r>
              <a:rPr lang="en-GB" dirty="0"/>
              <a:t>(covering the period 2022-2023)</a:t>
            </a:r>
          </a:p>
        </p:txBody>
      </p:sp>
      <p:sp>
        <p:nvSpPr>
          <p:cNvPr id="4" name="Textfeld 3"/>
          <p:cNvSpPr txBox="1"/>
          <p:nvPr/>
        </p:nvSpPr>
        <p:spPr>
          <a:xfrm>
            <a:off x="5804453" y="2484983"/>
            <a:ext cx="5859694" cy="2062103"/>
          </a:xfrm>
          <a:prstGeom prst="rect">
            <a:avLst/>
          </a:prstGeom>
          <a:noFill/>
        </p:spPr>
        <p:txBody>
          <a:bodyPr wrap="square" rtlCol="0">
            <a:spAutoFit/>
          </a:bodyPr>
          <a:lstStyle/>
          <a:p>
            <a:pPr marL="285750" indent="-285750">
              <a:buBlip>
                <a:blip r:embed="rId3"/>
              </a:buBlip>
            </a:pPr>
            <a:r>
              <a:rPr lang="de-DE" sz="2000" b="1" dirty="0"/>
              <a:t>2023-2028: 2 Evaluations </a:t>
            </a:r>
            <a:r>
              <a:rPr lang="de-DE" sz="2000" b="1" dirty="0" err="1"/>
              <a:t>planned</a:t>
            </a:r>
            <a:endParaRPr lang="de-DE" sz="2000" b="1" dirty="0"/>
          </a:p>
          <a:p>
            <a:pPr marL="342900" indent="-342900">
              <a:buFont typeface="Arial" panose="020B0604020202020204" pitchFamily="34" charset="0"/>
              <a:buChar char="•"/>
            </a:pPr>
            <a:r>
              <a:rPr lang="en-GB" dirty="0"/>
              <a:t>Details currently being elaborated in the </a:t>
            </a:r>
            <a:r>
              <a:rPr lang="de-DE" b="1" dirty="0"/>
              <a:t>Evaluation Plan</a:t>
            </a:r>
          </a:p>
          <a:p>
            <a:pPr marL="342900" indent="-342900">
              <a:buFont typeface="Arial" panose="020B0604020202020204" pitchFamily="34" charset="0"/>
              <a:buChar char="•"/>
            </a:pPr>
            <a:r>
              <a:rPr lang="en-GB" dirty="0"/>
              <a:t>In coordination with </a:t>
            </a:r>
            <a:r>
              <a:rPr lang="en-GB" b="1" dirty="0"/>
              <a:t>SG DANUVAL </a:t>
            </a:r>
            <a:r>
              <a:rPr lang="en-GB" dirty="0"/>
              <a:t>(meeting held on 10 May 2023)</a:t>
            </a:r>
          </a:p>
          <a:p>
            <a:pPr marL="342900" indent="-342900">
              <a:buFont typeface="Arial" panose="020B0604020202020204" pitchFamily="34" charset="0"/>
              <a:buChar char="•"/>
            </a:pPr>
            <a:r>
              <a:rPr lang="en-GB" b="1" dirty="0"/>
              <a:t>Thematic focus </a:t>
            </a:r>
            <a:r>
              <a:rPr lang="en-GB" dirty="0"/>
              <a:t>(based on online survey and discussion with SG DANUVAL): strategic dimension, governance, technical implementation, policy impact, financial issues</a:t>
            </a:r>
            <a:endParaRPr lang="en-GB" sz="2000" dirty="0"/>
          </a:p>
        </p:txBody>
      </p:sp>
      <p:pic>
        <p:nvPicPr>
          <p:cNvPr id="21" name="Grafik 20"/>
          <p:cNvPicPr>
            <a:picLocks noChangeAspect="1"/>
          </p:cNvPicPr>
          <p:nvPr/>
        </p:nvPicPr>
        <p:blipFill>
          <a:blip r:embed="rId5"/>
          <a:stretch>
            <a:fillRect/>
          </a:stretch>
        </p:blipFill>
        <p:spPr>
          <a:xfrm>
            <a:off x="4016448" y="4748101"/>
            <a:ext cx="8132334" cy="2097309"/>
          </a:xfrm>
          <a:prstGeom prst="rect">
            <a:avLst/>
          </a:prstGeom>
        </p:spPr>
      </p:pic>
    </p:spTree>
    <p:extLst>
      <p:ext uri="{BB962C8B-B14F-4D97-AF65-F5344CB8AC3E}">
        <p14:creationId xmlns:p14="http://schemas.microsoft.com/office/powerpoint/2010/main" val="2355099753"/>
      </p:ext>
    </p:extLst>
  </p:cSld>
  <p:clrMapOvr>
    <a:masterClrMapping/>
  </p:clrMapOvr>
</p:sld>
</file>

<file path=ppt/theme/theme1.xml><?xml version="1.0" encoding="utf-8"?>
<a:theme xmlns:a="http://schemas.openxmlformats.org/drawingml/2006/main" name="Office Theme">
  <a:themeElements>
    <a:clrScheme name="Danube Region">
      <a:dk1>
        <a:srgbClr val="000000"/>
      </a:dk1>
      <a:lt1>
        <a:srgbClr val="FFFFFF"/>
      </a:lt1>
      <a:dk2>
        <a:srgbClr val="44546A"/>
      </a:dk2>
      <a:lt2>
        <a:srgbClr val="E7E6E6"/>
      </a:lt2>
      <a:accent1>
        <a:srgbClr val="0E4193"/>
      </a:accent1>
      <a:accent2>
        <a:srgbClr val="23B0E6"/>
      </a:accent2>
      <a:accent3>
        <a:srgbClr val="93C356"/>
      </a:accent3>
      <a:accent4>
        <a:srgbClr val="D60664"/>
      </a:accent4>
      <a:accent5>
        <a:srgbClr val="F28800"/>
      </a:accent5>
      <a:accent6>
        <a:srgbClr val="DCC601"/>
      </a:accent6>
      <a:hlink>
        <a:srgbClr val="B0348D"/>
      </a:hlink>
      <a:folHlink>
        <a:srgbClr val="B034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re" id="{A06C2541-A1A8-D046-B252-3989C44A2D00}" vid="{51668BC7-D402-1D4B-8B2B-D6C759DA4F2F}"/>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TotalTime>
  <Words>2203</Words>
  <Application>Microsoft Office PowerPoint</Application>
  <PresentationFormat>Širokouhlá</PresentationFormat>
  <Paragraphs>309</Paragraphs>
  <Slides>20</Slides>
  <Notes>19</Notes>
  <HiddenSlides>0</HiddenSlides>
  <MMClips>0</MMClips>
  <ScaleCrop>false</ScaleCrop>
  <HeadingPairs>
    <vt:vector size="6" baseType="variant">
      <vt:variant>
        <vt:lpstr>Použité písma</vt:lpstr>
      </vt:variant>
      <vt:variant>
        <vt:i4>6</vt:i4>
      </vt:variant>
      <vt:variant>
        <vt:lpstr>Motív</vt:lpstr>
      </vt:variant>
      <vt:variant>
        <vt:i4>1</vt:i4>
      </vt:variant>
      <vt:variant>
        <vt:lpstr>Nadpisy snímok</vt:lpstr>
      </vt:variant>
      <vt:variant>
        <vt:i4>20</vt:i4>
      </vt:variant>
    </vt:vector>
  </HeadingPairs>
  <TitlesOfParts>
    <vt:vector size="27" baseType="lpstr">
      <vt:lpstr>ＭＳ Ｐゴシック</vt:lpstr>
      <vt:lpstr>Arial</vt:lpstr>
      <vt:lpstr>Calibri</vt:lpstr>
      <vt:lpstr>Times New Roman</vt:lpstr>
      <vt:lpstr>Verdana</vt:lpstr>
      <vt:lpstr>Wingdings</vt:lpstr>
      <vt:lpstr>Office Theme</vt:lpstr>
      <vt:lpstr>no. 25 Steering Group Meeting of  EUSDR Priority Area 4  23 – 24 May 2023 | Bratislava</vt:lpstr>
      <vt:lpstr>DSP support frame</vt:lpstr>
      <vt:lpstr>DSP support for core stakeholders</vt:lpstr>
      <vt:lpstr>DSP support for core stakeholders</vt:lpstr>
      <vt:lpstr>Embedding process</vt:lpstr>
      <vt:lpstr>Embedding tools</vt:lpstr>
      <vt:lpstr>Embedding / Funding</vt:lpstr>
      <vt:lpstr>Monitoring the outcomes of the embedding process</vt:lpstr>
      <vt:lpstr>Monitoring &amp; Evaluation</vt:lpstr>
      <vt:lpstr>Danube Strategy Flagships</vt:lpstr>
      <vt:lpstr>Communication</vt:lpstr>
      <vt:lpstr>Prezentácia programu PowerPoint</vt:lpstr>
      <vt:lpstr>Prezentácia programu PowerPoint</vt:lpstr>
      <vt:lpstr>Capacity Building</vt:lpstr>
      <vt:lpstr>Danube Youth Council</vt:lpstr>
      <vt:lpstr>Involvement of DYC members in PAs</vt:lpstr>
      <vt:lpstr>Involvement of DYC members in PAs</vt:lpstr>
      <vt:lpstr>DYC members / PA-SG meetings participation</vt:lpstr>
      <vt:lpstr>What’s next?</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 Latis</dc:creator>
  <cp:lastModifiedBy>Vranovska Andrea</cp:lastModifiedBy>
  <cp:revision>535</cp:revision>
  <dcterms:created xsi:type="dcterms:W3CDTF">2021-03-31T14:03:48Z</dcterms:created>
  <dcterms:modified xsi:type="dcterms:W3CDTF">2023-05-24T07:21:13Z</dcterms:modified>
</cp:coreProperties>
</file>