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5" r:id="rId2"/>
    <p:sldId id="297" r:id="rId3"/>
    <p:sldId id="301" r:id="rId4"/>
    <p:sldId id="263" r:id="rId5"/>
    <p:sldId id="261" r:id="rId6"/>
    <p:sldId id="290" r:id="rId7"/>
    <p:sldId id="291" r:id="rId8"/>
    <p:sldId id="292" r:id="rId9"/>
    <p:sldId id="300" r:id="rId10"/>
    <p:sldId id="293" r:id="rId11"/>
    <p:sldId id="294" r:id="rId12"/>
    <p:sldId id="271" r:id="rId13"/>
    <p:sldId id="272" r:id="rId14"/>
    <p:sldId id="275" r:id="rId15"/>
    <p:sldId id="276" r:id="rId16"/>
    <p:sldId id="299" r:id="rId17"/>
    <p:sldId id="277" r:id="rId18"/>
    <p:sldId id="303" r:id="rId19"/>
    <p:sldId id="278" r:id="rId20"/>
    <p:sldId id="279" r:id="rId21"/>
    <p:sldId id="280" r:id="rId22"/>
    <p:sldId id="281" r:id="rId23"/>
    <p:sldId id="282" r:id="rId24"/>
    <p:sldId id="283" r:id="rId25"/>
    <p:sldId id="284" r:id="rId26"/>
    <p:sldId id="285" r:id="rId27"/>
    <p:sldId id="286" r:id="rId28"/>
    <p:sldId id="298" r:id="rId29"/>
    <p:sldId id="304" r:id="rId3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2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A11F7-379A-45D5-B806-AE249C8A1FEE}" type="datetimeFigureOut">
              <a:rPr lang="sk-SK" smtClean="0"/>
              <a:t>22.05.2023</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130D4-7427-46C0-BC33-15D831D581DD}" type="slidenum">
              <a:rPr lang="sk-SK" smtClean="0"/>
              <a:t>‹#›</a:t>
            </a:fld>
            <a:endParaRPr lang="sk-SK"/>
          </a:p>
        </p:txBody>
      </p:sp>
    </p:spTree>
    <p:extLst>
      <p:ext uri="{BB962C8B-B14F-4D97-AF65-F5344CB8AC3E}">
        <p14:creationId xmlns:p14="http://schemas.microsoft.com/office/powerpoint/2010/main" val="251945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obrazu snímky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Zástupný symbol poznámo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k-SK" altLang="sk-SK" smtClean="0"/>
          </a:p>
        </p:txBody>
      </p:sp>
      <p:sp>
        <p:nvSpPr>
          <p:cNvPr id="8196" name="Zástupný symbol čísla snímky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fld id="{8E11B510-AAB6-4033-A92A-AFE190494BB3}" type="slidenum">
              <a:rPr lang="sk-SK" altLang="sk-SK" sz="1200" smtClean="0"/>
              <a:pPr/>
              <a:t>20</a:t>
            </a:fld>
            <a:endParaRPr lang="sk-SK" altLang="sk-SK" sz="1200" smtClean="0"/>
          </a:p>
        </p:txBody>
      </p:sp>
    </p:spTree>
    <p:extLst>
      <p:ext uri="{BB962C8B-B14F-4D97-AF65-F5344CB8AC3E}">
        <p14:creationId xmlns:p14="http://schemas.microsoft.com/office/powerpoint/2010/main" val="421263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195769A-407E-4FC9-8817-17AC4729EC34}" type="slidenum">
              <a:rPr lang="sk-SK" altLang="sk-SK"/>
              <a:pPr/>
              <a:t>25</a:t>
            </a:fld>
            <a:endParaRPr lang="sk-SK" altLang="sk-SK"/>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w="9525"/>
        </p:spPr>
        <p:txBody>
          <a:bodyPr/>
          <a:lstStyle/>
          <a:p>
            <a:endParaRPr lang="en-GB" altLang="sk-SK" smtClean="0"/>
          </a:p>
        </p:txBody>
      </p:sp>
    </p:spTree>
    <p:extLst>
      <p:ext uri="{BB962C8B-B14F-4D97-AF65-F5344CB8AC3E}">
        <p14:creationId xmlns:p14="http://schemas.microsoft.com/office/powerpoint/2010/main" val="251467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D462B34A-12C5-4F95-B0CD-6A8EEB7E4B7D}" type="datetimeFigureOut">
              <a:rPr lang="sk-SK" smtClean="0"/>
              <a:t>22.05.2023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204321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D462B34A-12C5-4F95-B0CD-6A8EEB7E4B7D}" type="datetimeFigureOut">
              <a:rPr lang="sk-SK" smtClean="0"/>
              <a:t>22.05.2023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3806814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D462B34A-12C5-4F95-B0CD-6A8EEB7E4B7D}" type="datetimeFigureOut">
              <a:rPr lang="sk-SK" smtClean="0"/>
              <a:t>22.05.2023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163376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3180" y="539820"/>
            <a:ext cx="10985400" cy="716400"/>
          </a:xfrm>
          <a:prstGeom prst="rect">
            <a:avLst/>
          </a:prstGeom>
          <a:noFill/>
          <a:ln w="0">
            <a:noFill/>
          </a:ln>
        </p:spPr>
        <p:txBody>
          <a:bodyPr lIns="0" tIns="0" rIns="0" bIns="0" anchor="ctr">
            <a:noAutofit/>
          </a:bodyPr>
          <a:lstStyle/>
          <a:p>
            <a:pPr algn="ctr">
              <a:buNone/>
            </a:pPr>
            <a:endParaRPr lang="en-US" sz="1200" b="0" strike="noStrike" spc="-1">
              <a:solidFill>
                <a:srgbClr val="5E5E5E"/>
              </a:solidFill>
              <a:latin typeface="Helvetica Neue"/>
            </a:endParaRPr>
          </a:p>
        </p:txBody>
      </p:sp>
      <p:sp>
        <p:nvSpPr>
          <p:cNvPr id="7" name="PlaceHolder 2"/>
          <p:cNvSpPr>
            <a:spLocks noGrp="1"/>
          </p:cNvSpPr>
          <p:nvPr>
            <p:ph/>
          </p:nvPr>
        </p:nvSpPr>
        <p:spPr>
          <a:xfrm>
            <a:off x="603180" y="1186560"/>
            <a:ext cx="10985400" cy="467280"/>
          </a:xfrm>
          <a:prstGeom prst="rect">
            <a:avLst/>
          </a:prstGeom>
          <a:noFill/>
          <a:ln w="0">
            <a:noFill/>
          </a:ln>
        </p:spPr>
        <p:txBody>
          <a:bodyPr lIns="0" tIns="0" rIns="0" bIns="0" anchor="t">
            <a:normAutofit/>
          </a:bodyPr>
          <a:lstStyle>
            <a:lvl1pPr>
              <a:lnSpc>
                <a:spcPct val="90000"/>
              </a:lnSpc>
              <a:spcBef>
                <a:spcPts val="709"/>
              </a:spcBef>
              <a:buNone/>
              <a:defRPr/>
            </a:lvl1pPr>
          </a:lstStyle>
          <a:p>
            <a:pPr>
              <a:lnSpc>
                <a:spcPct val="90000"/>
              </a:lnSpc>
              <a:spcBef>
                <a:spcPts val="1417"/>
              </a:spcBef>
              <a:buNone/>
            </a:pPr>
            <a:endParaRPr lang="en-US" sz="2400" b="0" strike="noStrike" spc="-1">
              <a:solidFill>
                <a:srgbClr val="000000"/>
              </a:solidFill>
              <a:latin typeface="Helvetica Neue"/>
            </a:endParaRPr>
          </a:p>
        </p:txBody>
      </p:sp>
      <p:sp>
        <p:nvSpPr>
          <p:cNvPr id="4" name="PlaceHolder 3"/>
          <p:cNvSpPr>
            <a:spLocks noGrp="1"/>
          </p:cNvSpPr>
          <p:nvPr>
            <p:ph type="sldNum" idx="1"/>
          </p:nvPr>
        </p:nvSpPr>
        <p:spPr/>
        <p:txBody>
          <a:bodyPr/>
          <a:lstStyle/>
          <a:p>
            <a:fld id="{0454B069-8F48-434F-B1AC-6687506C1781}" type="slidenum">
              <a:rPr/>
              <a:pPr/>
              <a:t>‹#›</a:t>
            </a:fld>
            <a:endParaRPr/>
          </a:p>
        </p:txBody>
      </p:sp>
    </p:spTree>
    <p:extLst>
      <p:ext uri="{BB962C8B-B14F-4D97-AF65-F5344CB8AC3E}">
        <p14:creationId xmlns:p14="http://schemas.microsoft.com/office/powerpoint/2010/main" val="417285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obsahu 1"/>
          <p:cNvSpPr>
            <a:spLocks noGrp="1"/>
          </p:cNvSpPr>
          <p:nvPr>
            <p:ph/>
          </p:nvPr>
        </p:nvSpPr>
        <p:spPr>
          <a:xfrm>
            <a:off x="609600" y="274639"/>
            <a:ext cx="10972800" cy="5851525"/>
          </a:xfrm>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fld id="{7F3893AD-4EFC-4E23-AF6E-371C5402CCEC}" type="slidenum">
              <a:rPr lang="sk-SK" altLang="sk-SK"/>
              <a:pPr/>
              <a:t>‹#›</a:t>
            </a:fld>
            <a:endParaRPr lang="sk-SK" altLang="sk-SK"/>
          </a:p>
        </p:txBody>
      </p:sp>
    </p:spTree>
    <p:extLst>
      <p:ext uri="{BB962C8B-B14F-4D97-AF65-F5344CB8AC3E}">
        <p14:creationId xmlns:p14="http://schemas.microsoft.com/office/powerpoint/2010/main" val="1259814069"/>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D462B34A-12C5-4F95-B0CD-6A8EEB7E4B7D}" type="datetimeFigureOut">
              <a:rPr lang="sk-SK" smtClean="0"/>
              <a:t>22.05.2023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232693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D462B34A-12C5-4F95-B0CD-6A8EEB7E4B7D}" type="datetimeFigureOut">
              <a:rPr lang="sk-SK" smtClean="0"/>
              <a:t>22.05.2023</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256070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D462B34A-12C5-4F95-B0CD-6A8EEB7E4B7D}" type="datetimeFigureOut">
              <a:rPr lang="sk-SK" smtClean="0"/>
              <a:t>22.05.2023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1383306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D462B34A-12C5-4F95-B0CD-6A8EEB7E4B7D}" type="datetimeFigureOut">
              <a:rPr lang="sk-SK" smtClean="0"/>
              <a:t>22.05.2023</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3763204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D462B34A-12C5-4F95-B0CD-6A8EEB7E4B7D}" type="datetimeFigureOut">
              <a:rPr lang="sk-SK" smtClean="0"/>
              <a:t>22.05.2023</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861548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D462B34A-12C5-4F95-B0CD-6A8EEB7E4B7D}" type="datetimeFigureOut">
              <a:rPr lang="sk-SK" smtClean="0"/>
              <a:t>22.05.2023</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60368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D462B34A-12C5-4F95-B0CD-6A8EEB7E4B7D}" type="datetimeFigureOut">
              <a:rPr lang="sk-SK" smtClean="0"/>
              <a:t>22.05.2023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427553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D462B34A-12C5-4F95-B0CD-6A8EEB7E4B7D}" type="datetimeFigureOut">
              <a:rPr lang="sk-SK" smtClean="0"/>
              <a:t>22.05.2023</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022B4F6B-F452-4015-A54F-872AA025FEE8}" type="slidenum">
              <a:rPr lang="sk-SK" smtClean="0"/>
              <a:t>‹#›</a:t>
            </a:fld>
            <a:endParaRPr lang="sk-SK"/>
          </a:p>
        </p:txBody>
      </p:sp>
    </p:spTree>
    <p:extLst>
      <p:ext uri="{BB962C8B-B14F-4D97-AF65-F5344CB8AC3E}">
        <p14:creationId xmlns:p14="http://schemas.microsoft.com/office/powerpoint/2010/main" val="737320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2B34A-12C5-4F95-B0CD-6A8EEB7E4B7D}" type="datetimeFigureOut">
              <a:rPr lang="sk-SK" smtClean="0"/>
              <a:t>22.05.2023</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B4F6B-F452-4015-A54F-872AA025FEE8}" type="slidenum">
              <a:rPr lang="sk-SK" smtClean="0"/>
              <a:t>‹#›</a:t>
            </a:fld>
            <a:endParaRPr lang="sk-SK"/>
          </a:p>
        </p:txBody>
      </p:sp>
    </p:spTree>
    <p:extLst>
      <p:ext uri="{BB962C8B-B14F-4D97-AF65-F5344CB8AC3E}">
        <p14:creationId xmlns:p14="http://schemas.microsoft.com/office/powerpoint/2010/main" val="1111435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inzp.sk/voda/koncepcne-dokumenty/koncepcia-vodnej-politiky-roky-2021-2030-vyhladom-do-roku-2050.html" TargetMode="Externa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hyperlink" Target="https://www.minzp.sk/voda/vodny-plan-slovenska/" TargetMode="Externa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p:nvPr>
        </p:nvSpPr>
        <p:spPr>
          <a:xfrm>
            <a:off x="451080" y="1521360"/>
            <a:ext cx="9277560" cy="1978740"/>
          </a:xfrm>
          <a:prstGeom prst="rect">
            <a:avLst/>
          </a:prstGeom>
          <a:noFill/>
          <a:ln w="12600">
            <a:noFill/>
          </a:ln>
        </p:spPr>
        <p:txBody>
          <a:bodyPr vert="horz" lIns="22860" tIns="0" rIns="22860" bIns="0" numCol="1" spcCol="38160" rtlCol="0" anchor="t">
            <a:noAutofit/>
          </a:bodyPr>
          <a:lstStyle/>
          <a:p>
            <a:pPr>
              <a:lnSpc>
                <a:spcPct val="100000"/>
              </a:lnSpc>
              <a:tabLst>
                <a:tab pos="0" algn="l"/>
              </a:tabLst>
            </a:pPr>
            <a:r>
              <a:rPr lang="en-US" sz="4250" spc="-1" dirty="0" smtClean="0">
                <a:solidFill>
                  <a:srgbClr val="01426A"/>
                </a:solidFill>
                <a:latin typeface="Rubik"/>
                <a:ea typeface="Rubik Regular"/>
              </a:rPr>
              <a:t>Implement</a:t>
            </a:r>
            <a:r>
              <a:rPr lang="sk-SK" sz="4250" spc="-1" dirty="0" err="1" smtClean="0">
                <a:solidFill>
                  <a:srgbClr val="01426A"/>
                </a:solidFill>
                <a:latin typeface="Rubik"/>
                <a:ea typeface="Rubik Regular"/>
              </a:rPr>
              <a:t>ation</a:t>
            </a:r>
            <a:r>
              <a:rPr lang="sk-SK" sz="4250" spc="-1" dirty="0" smtClean="0">
                <a:solidFill>
                  <a:srgbClr val="01426A"/>
                </a:solidFill>
                <a:latin typeface="Rubik"/>
                <a:ea typeface="Rubik Regular"/>
              </a:rPr>
              <a:t> of </a:t>
            </a:r>
            <a:r>
              <a:rPr lang="sk-SK" sz="4250" spc="-1" dirty="0" err="1" smtClean="0">
                <a:solidFill>
                  <a:srgbClr val="01426A"/>
                </a:solidFill>
                <a:latin typeface="Rubik"/>
                <a:ea typeface="Rubik Regular"/>
              </a:rPr>
              <a:t>the</a:t>
            </a:r>
            <a:r>
              <a:rPr lang="sk-SK" sz="4250" spc="-1" dirty="0" smtClean="0">
                <a:solidFill>
                  <a:srgbClr val="01426A"/>
                </a:solidFill>
                <a:latin typeface="Rubik"/>
                <a:ea typeface="Rubik Regular"/>
              </a:rPr>
              <a:t> </a:t>
            </a:r>
            <a:r>
              <a:rPr lang="sk-SK" sz="4250" spc="-1" dirty="0" err="1" smtClean="0">
                <a:solidFill>
                  <a:srgbClr val="01426A"/>
                </a:solidFill>
                <a:latin typeface="Rubik"/>
                <a:ea typeface="Rubik Regular"/>
              </a:rPr>
              <a:t>river</a:t>
            </a:r>
            <a:r>
              <a:rPr lang="sk-SK" sz="4250" spc="-1" dirty="0" smtClean="0">
                <a:solidFill>
                  <a:srgbClr val="01426A"/>
                </a:solidFill>
                <a:latin typeface="Rubik"/>
                <a:ea typeface="Rubik Regular"/>
              </a:rPr>
              <a:t> </a:t>
            </a:r>
            <a:r>
              <a:rPr lang="sk-SK" sz="4250" spc="-1" dirty="0" err="1" smtClean="0">
                <a:solidFill>
                  <a:srgbClr val="01426A"/>
                </a:solidFill>
                <a:latin typeface="Rubik"/>
                <a:ea typeface="Rubik Regular"/>
              </a:rPr>
              <a:t>basin</a:t>
            </a:r>
            <a:r>
              <a:rPr lang="sk-SK" sz="4250" spc="-1" dirty="0" smtClean="0">
                <a:solidFill>
                  <a:srgbClr val="01426A"/>
                </a:solidFill>
                <a:latin typeface="Rubik"/>
                <a:ea typeface="Rubik Regular"/>
              </a:rPr>
              <a:t> management </a:t>
            </a:r>
            <a:r>
              <a:rPr lang="sk-SK" sz="4250" spc="-1" dirty="0" err="1" smtClean="0">
                <a:solidFill>
                  <a:srgbClr val="01426A"/>
                </a:solidFill>
                <a:latin typeface="Rubik"/>
                <a:ea typeface="Rubik Regular"/>
              </a:rPr>
              <a:t>plan</a:t>
            </a:r>
            <a:r>
              <a:rPr lang="sk-SK" sz="4250" spc="-1" dirty="0" smtClean="0">
                <a:solidFill>
                  <a:srgbClr val="01426A"/>
                </a:solidFill>
                <a:latin typeface="Rubik"/>
                <a:ea typeface="Rubik Regular"/>
              </a:rPr>
              <a:t> in </a:t>
            </a:r>
            <a:r>
              <a:rPr lang="sk-SK" sz="4250" spc="-1" dirty="0" err="1" smtClean="0">
                <a:solidFill>
                  <a:srgbClr val="01426A"/>
                </a:solidFill>
                <a:latin typeface="Rubik"/>
                <a:ea typeface="Rubik Regular"/>
              </a:rPr>
              <a:t>selected</a:t>
            </a:r>
            <a:r>
              <a:rPr lang="sk-SK" sz="4250" spc="-1" dirty="0" smtClean="0">
                <a:solidFill>
                  <a:srgbClr val="01426A"/>
                </a:solidFill>
                <a:latin typeface="Rubik"/>
                <a:ea typeface="Rubik Regular"/>
              </a:rPr>
              <a:t> </a:t>
            </a:r>
            <a:r>
              <a:rPr lang="sk-SK" sz="4250" spc="-1" dirty="0" err="1" smtClean="0">
                <a:solidFill>
                  <a:srgbClr val="01426A"/>
                </a:solidFill>
                <a:latin typeface="Rubik"/>
                <a:ea typeface="Rubik Regular"/>
              </a:rPr>
              <a:t>river-sub-basins</a:t>
            </a:r>
            <a:r>
              <a:rPr lang="sk-SK" sz="4250" spc="-1" dirty="0" smtClean="0">
                <a:solidFill>
                  <a:srgbClr val="01426A"/>
                </a:solidFill>
                <a:latin typeface="Rubik"/>
                <a:ea typeface="Rubik Regular"/>
              </a:rPr>
              <a:t> in Slovakia</a:t>
            </a:r>
            <a:endParaRPr lang="en-US" sz="4250" spc="-1" dirty="0">
              <a:solidFill>
                <a:srgbClr val="000000"/>
              </a:solidFill>
              <a:latin typeface="Helvetica Neue"/>
            </a:endParaRPr>
          </a:p>
        </p:txBody>
      </p:sp>
      <p:graphicFrame>
        <p:nvGraphicFramePr>
          <p:cNvPr id="85" name="Table 1"/>
          <p:cNvGraphicFramePr/>
          <p:nvPr>
            <p:extLst>
              <p:ext uri="{D42A27DB-BD31-4B8C-83A1-F6EECF244321}">
                <p14:modId xmlns:p14="http://schemas.microsoft.com/office/powerpoint/2010/main" val="164229244"/>
              </p:ext>
            </p:extLst>
          </p:nvPr>
        </p:nvGraphicFramePr>
        <p:xfrm>
          <a:off x="429120" y="3703860"/>
          <a:ext cx="11257200" cy="2847600"/>
        </p:xfrm>
        <a:graphic>
          <a:graphicData uri="http://schemas.openxmlformats.org/drawingml/2006/table">
            <a:tbl>
              <a:tblPr/>
              <a:tblGrid>
                <a:gridCol w="2706300">
                  <a:extLst>
                    <a:ext uri="{9D8B030D-6E8A-4147-A177-3AD203B41FA5}">
                      <a16:colId xmlns:a16="http://schemas.microsoft.com/office/drawing/2014/main" val="20000"/>
                    </a:ext>
                  </a:extLst>
                </a:gridCol>
                <a:gridCol w="2922120">
                  <a:extLst>
                    <a:ext uri="{9D8B030D-6E8A-4147-A177-3AD203B41FA5}">
                      <a16:colId xmlns:a16="http://schemas.microsoft.com/office/drawing/2014/main" val="20001"/>
                    </a:ext>
                  </a:extLst>
                </a:gridCol>
                <a:gridCol w="5628780">
                  <a:extLst>
                    <a:ext uri="{9D8B030D-6E8A-4147-A177-3AD203B41FA5}">
                      <a16:colId xmlns:a16="http://schemas.microsoft.com/office/drawing/2014/main" val="20002"/>
                    </a:ext>
                  </a:extLst>
                </a:gridCol>
              </a:tblGrid>
              <a:tr h="585900">
                <a:tc>
                  <a:txBody>
                    <a:bodyPr/>
                    <a:lstStyle/>
                    <a:p>
                      <a:pPr>
                        <a:lnSpc>
                          <a:spcPct val="120000"/>
                        </a:lnSpc>
                        <a:buNone/>
                        <a:tabLst>
                          <a:tab pos="0" algn="l"/>
                        </a:tabLst>
                      </a:pPr>
                      <a:r>
                        <a:rPr lang="sk-SK" sz="1000" b="0" strike="noStrike" spc="-1" dirty="0" smtClean="0">
                          <a:solidFill>
                            <a:srgbClr val="01426A"/>
                          </a:solidFill>
                          <a:latin typeface="Rubik"/>
                          <a:ea typeface="Rubik Regular"/>
                        </a:rPr>
                        <a:t>Project </a:t>
                      </a:r>
                      <a:r>
                        <a:rPr lang="sk-SK" sz="1000" b="0" strike="noStrike" spc="-1" dirty="0" err="1" smtClean="0">
                          <a:solidFill>
                            <a:srgbClr val="01426A"/>
                          </a:solidFill>
                          <a:latin typeface="Rubik"/>
                          <a:ea typeface="Rubik Regular"/>
                        </a:rPr>
                        <a:t>scheme</a:t>
                      </a:r>
                      <a:endParaRPr lang="en-US" sz="1000" b="0" strike="noStrike" spc="-1" dirty="0">
                        <a:latin typeface="Rubik"/>
                      </a:endParaRPr>
                    </a:p>
                  </a:txBody>
                  <a:tcPr marL="124020" marR="124020" marT="22860" marB="22860">
                    <a:lnL w="63360">
                      <a:solidFill>
                        <a:srgbClr val="01426A"/>
                      </a:solidFill>
                    </a:lnL>
                    <a:lnR w="12240">
                      <a:solidFill>
                        <a:srgbClr val="000000"/>
                      </a:solidFill>
                    </a:lnR>
                    <a:lnT w="63360">
                      <a:solidFill>
                        <a:srgbClr val="01426A"/>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LIFE Strategic Nature and Integrated Projects (SNaP/SIP)</a:t>
                      </a:r>
                      <a:endParaRPr lang="en-US" sz="1200" b="1" strike="noStrike" spc="-1">
                        <a:latin typeface="Rubik"/>
                      </a:endParaRPr>
                    </a:p>
                  </a:txBody>
                  <a:tcPr marL="76140" marR="76140" marT="22860" marB="22860" anchor="ctr">
                    <a:lnL w="12240">
                      <a:solidFill>
                        <a:srgbClr val="000000"/>
                      </a:solidFill>
                    </a:lnL>
                    <a:lnR w="12240">
                      <a:solidFill>
                        <a:srgbClr val="01426A"/>
                      </a:solidFill>
                    </a:lnR>
                    <a:lnT w="63360">
                      <a:solidFill>
                        <a:srgbClr val="01426A"/>
                      </a:solidFill>
                    </a:lnT>
                    <a:lnB w="12240">
                      <a:solidFill>
                        <a:srgbClr val="000000"/>
                      </a:solidFill>
                    </a:lnB>
                    <a:noFill/>
                  </a:tcPr>
                </a:tc>
                <a:tc rowSpan="6">
                  <a:txBody>
                    <a:bodyPr/>
                    <a:lstStyle/>
                    <a:p>
                      <a:pPr>
                        <a:lnSpc>
                          <a:spcPts val="4399"/>
                        </a:lnSpc>
                        <a:buNone/>
                        <a:tabLst>
                          <a:tab pos="0" algn="l"/>
                        </a:tabLst>
                      </a:pPr>
                      <a:r>
                        <a:rPr lang="en-US" sz="1000" b="0" strike="noStrike" spc="-1">
                          <a:solidFill>
                            <a:srgbClr val="01426A"/>
                          </a:solidFill>
                          <a:latin typeface="Rubik"/>
                          <a:ea typeface="Rubik Regular"/>
                        </a:rPr>
                        <a:t>Partneri projektu</a:t>
                      </a:r>
                      <a:endParaRPr lang="en-US" sz="1000" b="0" strike="noStrike" spc="-1">
                        <a:latin typeface="Rubik"/>
                      </a:endParaRPr>
                    </a:p>
                  </a:txBody>
                  <a:tcPr marL="45720" marR="45720" marT="22860" marB="22860">
                    <a:lnL w="12240">
                      <a:solidFill>
                        <a:srgbClr val="01426A"/>
                      </a:solidFill>
                    </a:lnL>
                    <a:lnR w="63360">
                      <a:solidFill>
                        <a:srgbClr val="00557D"/>
                      </a:solidFill>
                    </a:lnR>
                    <a:lnT w="63360">
                      <a:solidFill>
                        <a:srgbClr val="00557D"/>
                      </a:solidFill>
                    </a:lnT>
                    <a:lnB w="63360">
                      <a:solidFill>
                        <a:srgbClr val="00557D"/>
                      </a:solidFill>
                    </a:lnB>
                    <a:noFill/>
                  </a:tcPr>
                </a:tc>
                <a:extLst>
                  <a:ext uri="{0D108BD9-81ED-4DB2-BD59-A6C34878D82A}">
                    <a16:rowId xmlns:a16="http://schemas.microsoft.com/office/drawing/2014/main" val="10000"/>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Acronym</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LIFE21-IPE-SK-LIFE Living Rivers</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1"/>
                  </a:ext>
                </a:extLst>
              </a:tr>
              <a:tr h="452340">
                <a:tc>
                  <a:txBody>
                    <a:bodyPr/>
                    <a:lstStyle/>
                    <a:p>
                      <a:pPr>
                        <a:lnSpc>
                          <a:spcPct val="120000"/>
                        </a:lnSpc>
                        <a:buNone/>
                        <a:tabLst>
                          <a:tab pos="0" algn="l"/>
                        </a:tabLst>
                      </a:pPr>
                      <a:r>
                        <a:rPr lang="sk-SK" sz="1000" b="0" strike="noStrike" spc="-1" dirty="0" smtClean="0">
                          <a:solidFill>
                            <a:srgbClr val="01426A"/>
                          </a:solidFill>
                          <a:latin typeface="Rubik"/>
                          <a:ea typeface="Rubik Regular"/>
                        </a:rPr>
                        <a:t>Project </a:t>
                      </a:r>
                      <a:r>
                        <a:rPr lang="sk-SK" sz="1000" b="0" strike="noStrike" spc="-1" dirty="0" err="1" smtClean="0">
                          <a:solidFill>
                            <a:srgbClr val="01426A"/>
                          </a:solidFill>
                          <a:latin typeface="Rubik"/>
                          <a:ea typeface="Rubik Regular"/>
                        </a:rPr>
                        <a:t>code</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dirty="0">
                          <a:solidFill>
                            <a:srgbClr val="01426A"/>
                          </a:solidFill>
                          <a:latin typeface="Rubik"/>
                          <a:ea typeface="Rubik Bold"/>
                        </a:rPr>
                        <a:t>101 069 837 </a:t>
                      </a:r>
                      <a:endParaRPr lang="en-US" sz="1200" b="1" strike="noStrike" spc="-1" dirty="0">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2"/>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Duration</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1.1.2023 - 31. 12. 2023</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3"/>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Budget</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27 799 420,33 €</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4"/>
                  </a:ext>
                </a:extLst>
              </a:tr>
              <a:tr h="452340">
                <a:tc>
                  <a:txBody>
                    <a:bodyPr/>
                    <a:lstStyle/>
                    <a:p>
                      <a:pPr>
                        <a:lnSpc>
                          <a:spcPct val="120000"/>
                        </a:lnSpc>
                        <a:buNone/>
                        <a:tabLst>
                          <a:tab pos="0" algn="l"/>
                        </a:tabLst>
                      </a:pPr>
                      <a:r>
                        <a:rPr lang="sk-SK" sz="1000" b="0" strike="noStrike" spc="-1" dirty="0" smtClean="0">
                          <a:solidFill>
                            <a:srgbClr val="01426A"/>
                          </a:solidFill>
                          <a:latin typeface="Rubik"/>
                          <a:ea typeface="Rubik Regular"/>
                        </a:rPr>
                        <a:t>EU </a:t>
                      </a:r>
                      <a:r>
                        <a:rPr lang="sk-SK" sz="1000" b="0" strike="noStrike" spc="-1" dirty="0" err="1" smtClean="0">
                          <a:solidFill>
                            <a:srgbClr val="01426A"/>
                          </a:solidFill>
                          <a:latin typeface="Rubik"/>
                          <a:ea typeface="Rubik Regular"/>
                        </a:rPr>
                        <a:t>contribution</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63360">
                      <a:solidFill>
                        <a:srgbClr val="01426A"/>
                      </a:solidFill>
                    </a:lnB>
                    <a:noFill/>
                  </a:tcPr>
                </a:tc>
                <a:tc>
                  <a:txBody>
                    <a:bodyPr/>
                    <a:lstStyle/>
                    <a:p>
                      <a:pPr>
                        <a:lnSpc>
                          <a:spcPct val="120000"/>
                        </a:lnSpc>
                        <a:buNone/>
                        <a:tabLst>
                          <a:tab pos="0" algn="l"/>
                        </a:tabLst>
                      </a:pPr>
                      <a:r>
                        <a:rPr lang="en-US" sz="1200" b="1" strike="noStrike" spc="-1" dirty="0">
                          <a:solidFill>
                            <a:srgbClr val="01426A"/>
                          </a:solidFill>
                          <a:latin typeface="Rubik"/>
                          <a:ea typeface="Rubik Bold"/>
                        </a:rPr>
                        <a:t>16 677 073,39 €</a:t>
                      </a:r>
                      <a:endParaRPr lang="en-US" sz="1200" b="1" strike="noStrike" spc="-1" dirty="0">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63360">
                      <a:solidFill>
                        <a:srgbClr val="01426A"/>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5"/>
                  </a:ext>
                </a:extLst>
              </a:tr>
            </a:tbl>
          </a:graphicData>
        </a:graphic>
      </p:graphicFrame>
      <p:sp>
        <p:nvSpPr>
          <p:cNvPr id="86" name="Názov projektu"/>
          <p:cNvSpPr/>
          <p:nvPr/>
        </p:nvSpPr>
        <p:spPr>
          <a:xfrm>
            <a:off x="469260" y="1295820"/>
            <a:ext cx="4143240" cy="283500"/>
          </a:xfrm>
          <a:prstGeom prst="rect">
            <a:avLst/>
          </a:prstGeom>
          <a:noFill/>
          <a:ln w="12600">
            <a:noFill/>
          </a:ln>
        </p:spPr>
        <p:style>
          <a:lnRef idx="0">
            <a:scrgbClr r="0" g="0" b="0"/>
          </a:lnRef>
          <a:fillRef idx="0">
            <a:scrgbClr r="0" g="0" b="0"/>
          </a:fillRef>
          <a:effectRef idx="0">
            <a:scrgbClr r="0" g="0" b="0"/>
          </a:effectRef>
          <a:fontRef idx="minor"/>
        </p:style>
        <p:txBody>
          <a:bodyPr lIns="22860" rIns="22860" anchor="t">
            <a:normAutofit/>
          </a:bodyPr>
          <a:lstStyle/>
          <a:p>
            <a:pPr>
              <a:lnSpc>
                <a:spcPct val="120000"/>
              </a:lnSpc>
              <a:tabLst>
                <a:tab pos="0" algn="l"/>
              </a:tabLst>
            </a:pPr>
            <a:r>
              <a:rPr lang="sk-SK" sz="1000" spc="-1" dirty="0" smtClean="0">
                <a:solidFill>
                  <a:srgbClr val="01426A"/>
                </a:solidFill>
                <a:latin typeface="Rubik"/>
                <a:ea typeface="Rubik Regular"/>
              </a:rPr>
              <a:t>Project</a:t>
            </a:r>
            <a:endParaRPr lang="en-US" sz="1000" spc="-1" dirty="0">
              <a:latin typeface="Rubik"/>
            </a:endParaRPr>
          </a:p>
        </p:txBody>
      </p:sp>
      <p:pic>
        <p:nvPicPr>
          <p:cNvPr id="87" name="logo SVP štátny podnik1.pdf" descr="logo SVP štátny podnik1.pdf"/>
          <p:cNvPicPr/>
          <p:nvPr/>
        </p:nvPicPr>
        <p:blipFill>
          <a:blip r:embed="rId2" cstate="print"/>
          <a:stretch/>
        </p:blipFill>
        <p:spPr>
          <a:xfrm>
            <a:off x="8686620" y="4987800"/>
            <a:ext cx="1027980" cy="358020"/>
          </a:xfrm>
          <a:prstGeom prst="rect">
            <a:avLst/>
          </a:prstGeom>
          <a:ln w="12600">
            <a:noFill/>
          </a:ln>
        </p:spPr>
      </p:pic>
      <p:pic>
        <p:nvPicPr>
          <p:cNvPr id="88" name="logo_RVRS.pdf" descr="logo_RVRS.pdf"/>
          <p:cNvPicPr/>
          <p:nvPr/>
        </p:nvPicPr>
        <p:blipFill>
          <a:blip r:embed="rId3" cstate="print"/>
          <a:stretch/>
        </p:blipFill>
        <p:spPr>
          <a:xfrm>
            <a:off x="8421300" y="5572980"/>
            <a:ext cx="1174500" cy="649800"/>
          </a:xfrm>
          <a:prstGeom prst="rect">
            <a:avLst/>
          </a:prstGeom>
          <a:ln w="12600">
            <a:noFill/>
          </a:ln>
        </p:spPr>
      </p:pic>
      <p:pic>
        <p:nvPicPr>
          <p:cNvPr id="89" name="logo_TANAP_SK_podklad_JPG_velky.jpg" descr="logo_TANAP_SK_podklad_JPG_velky.jpg"/>
          <p:cNvPicPr/>
          <p:nvPr/>
        </p:nvPicPr>
        <p:blipFill>
          <a:blip r:embed="rId4" cstate="print"/>
          <a:stretch/>
        </p:blipFill>
        <p:spPr>
          <a:xfrm>
            <a:off x="7936380" y="4111380"/>
            <a:ext cx="451440" cy="451440"/>
          </a:xfrm>
          <a:prstGeom prst="rect">
            <a:avLst/>
          </a:prstGeom>
          <a:ln w="12600">
            <a:noFill/>
          </a:ln>
        </p:spPr>
      </p:pic>
      <p:pic>
        <p:nvPicPr>
          <p:cNvPr id="90" name="VHV rgb-1.jpg" descr="VHV rgb-1.jpg"/>
          <p:cNvPicPr/>
          <p:nvPr/>
        </p:nvPicPr>
        <p:blipFill>
          <a:blip r:embed="rId5" cstate="print"/>
          <a:stretch/>
        </p:blipFill>
        <p:spPr>
          <a:xfrm>
            <a:off x="10178820" y="5031360"/>
            <a:ext cx="1132200" cy="270900"/>
          </a:xfrm>
          <a:prstGeom prst="rect">
            <a:avLst/>
          </a:prstGeom>
          <a:ln w="12600">
            <a:noFill/>
          </a:ln>
        </p:spPr>
      </p:pic>
      <p:pic>
        <p:nvPicPr>
          <p:cNvPr id="91" name="BROZ_logo.pdf" descr="BROZ_logo.pdf"/>
          <p:cNvPicPr/>
          <p:nvPr/>
        </p:nvPicPr>
        <p:blipFill>
          <a:blip r:embed="rId6" cstate="print"/>
          <a:srcRect t="28315" b="36945"/>
          <a:stretch/>
        </p:blipFill>
        <p:spPr>
          <a:xfrm>
            <a:off x="6231060" y="5614380"/>
            <a:ext cx="1154340" cy="567360"/>
          </a:xfrm>
          <a:prstGeom prst="rect">
            <a:avLst/>
          </a:prstGeom>
          <a:ln w="12600">
            <a:noFill/>
          </a:ln>
        </p:spPr>
      </p:pic>
      <p:pic>
        <p:nvPicPr>
          <p:cNvPr id="92" name="nat2000.ai" descr="nat2000.ai"/>
          <p:cNvPicPr/>
          <p:nvPr/>
        </p:nvPicPr>
        <p:blipFill>
          <a:blip r:embed="rId7" cstate="print"/>
          <a:stretch/>
        </p:blipFill>
        <p:spPr>
          <a:xfrm>
            <a:off x="8369640" y="403200"/>
            <a:ext cx="752040" cy="517500"/>
          </a:xfrm>
          <a:prstGeom prst="rect">
            <a:avLst/>
          </a:prstGeom>
          <a:ln w="12600">
            <a:noFill/>
          </a:ln>
        </p:spPr>
      </p:pic>
      <p:pic>
        <p:nvPicPr>
          <p:cNvPr id="93" name="LIFE_Co-funded by the EU_CMYK.ai" descr="LIFE_Co-funded by the EU_CMYK.ai"/>
          <p:cNvPicPr/>
          <p:nvPr/>
        </p:nvPicPr>
        <p:blipFill>
          <a:blip r:embed="rId8" cstate="print"/>
          <a:stretch/>
        </p:blipFill>
        <p:spPr>
          <a:xfrm>
            <a:off x="9513540" y="418680"/>
            <a:ext cx="2227860" cy="486360"/>
          </a:xfrm>
          <a:prstGeom prst="rect">
            <a:avLst/>
          </a:prstGeom>
          <a:ln w="12600">
            <a:noFill/>
          </a:ln>
        </p:spPr>
      </p:pic>
      <p:pic>
        <p:nvPicPr>
          <p:cNvPr id="94" name="WWF_Logo_CMYK.pdf" descr="WWF_Logo_CMYK.pdf"/>
          <p:cNvPicPr/>
          <p:nvPr/>
        </p:nvPicPr>
        <p:blipFill>
          <a:blip r:embed="rId9" cstate="print"/>
          <a:stretch/>
        </p:blipFill>
        <p:spPr>
          <a:xfrm>
            <a:off x="7548840" y="5572980"/>
            <a:ext cx="579960" cy="649800"/>
          </a:xfrm>
          <a:prstGeom prst="rect">
            <a:avLst/>
          </a:prstGeom>
          <a:ln w="12600">
            <a:noFill/>
          </a:ln>
        </p:spPr>
      </p:pic>
      <p:pic>
        <p:nvPicPr>
          <p:cNvPr id="95" name="ministerstvo-zivotnehoprostredia-sr-logo.pdf" descr="ministerstvo-zivotnehoprostredia-sr-logo.pdf"/>
          <p:cNvPicPr/>
          <p:nvPr/>
        </p:nvPicPr>
        <p:blipFill>
          <a:blip r:embed="rId10" cstate="print"/>
          <a:stretch/>
        </p:blipFill>
        <p:spPr>
          <a:xfrm>
            <a:off x="10178820" y="4206780"/>
            <a:ext cx="1132200" cy="260640"/>
          </a:xfrm>
          <a:prstGeom prst="rect">
            <a:avLst/>
          </a:prstGeom>
          <a:ln w="12600">
            <a:noFill/>
          </a:ln>
        </p:spPr>
      </p:pic>
      <p:pic>
        <p:nvPicPr>
          <p:cNvPr id="96" name="FROV_JU_CMYK_POSITIVE.ai" descr="FROV_JU_CMYK_POSITIVE.ai"/>
          <p:cNvPicPr/>
          <p:nvPr/>
        </p:nvPicPr>
        <p:blipFill>
          <a:blip r:embed="rId11" cstate="print"/>
          <a:stretch/>
        </p:blipFill>
        <p:spPr>
          <a:xfrm>
            <a:off x="6369300" y="4986180"/>
            <a:ext cx="1853280" cy="361440"/>
          </a:xfrm>
          <a:prstGeom prst="rect">
            <a:avLst/>
          </a:prstGeom>
          <a:ln w="12600">
            <a:noFill/>
          </a:ln>
        </p:spPr>
      </p:pic>
      <p:pic>
        <p:nvPicPr>
          <p:cNvPr id="97" name="10_05_17_Vuvh_Logo_sirka-02.pdf" descr="10_05_17_Vuvh_Logo_sirka-02.pdf"/>
          <p:cNvPicPr/>
          <p:nvPr/>
        </p:nvPicPr>
        <p:blipFill>
          <a:blip r:embed="rId12" cstate="print"/>
          <a:stretch/>
        </p:blipFill>
        <p:spPr>
          <a:xfrm>
            <a:off x="6037920" y="3667320"/>
            <a:ext cx="1963980" cy="1390140"/>
          </a:xfrm>
          <a:prstGeom prst="rect">
            <a:avLst/>
          </a:prstGeom>
          <a:ln w="12600">
            <a:noFill/>
          </a:ln>
        </p:spPr>
      </p:pic>
      <p:pic>
        <p:nvPicPr>
          <p:cNvPr id="98" name="logo_SOP_SR_farebne.pdf" descr="logo_SOP_SR_farebne.pdf"/>
          <p:cNvPicPr/>
          <p:nvPr/>
        </p:nvPicPr>
        <p:blipFill>
          <a:blip r:embed="rId13" cstate="print"/>
          <a:stretch/>
        </p:blipFill>
        <p:spPr>
          <a:xfrm>
            <a:off x="8696160" y="4200660"/>
            <a:ext cx="1174500" cy="323640"/>
          </a:xfrm>
          <a:prstGeom prst="rect">
            <a:avLst/>
          </a:prstGeom>
          <a:ln w="12600">
            <a:noFill/>
          </a:ln>
        </p:spPr>
      </p:pic>
      <p:pic>
        <p:nvPicPr>
          <p:cNvPr id="17" name="Obrázok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8200" y="2335014"/>
            <a:ext cx="796966" cy="1100194"/>
          </a:xfrm>
          <a:prstGeom prst="rect">
            <a:avLst/>
          </a:prstGeom>
        </p:spPr>
      </p:pic>
      <p:sp>
        <p:nvSpPr>
          <p:cNvPr id="18" name="TextBox 6"/>
          <p:cNvSpPr txBox="1"/>
          <p:nvPr/>
        </p:nvSpPr>
        <p:spPr>
          <a:xfrm>
            <a:off x="331445" y="958888"/>
            <a:ext cx="8562109" cy="369332"/>
          </a:xfrm>
          <a:prstGeom prst="rect">
            <a:avLst/>
          </a:prstGeom>
          <a:noFill/>
        </p:spPr>
        <p:txBody>
          <a:bodyPr wrap="square" rtlCol="0">
            <a:spAutoFit/>
          </a:bodyPr>
          <a:lstStyle/>
          <a:p>
            <a:r>
              <a:rPr lang="en-GB" dirty="0">
                <a:solidFill>
                  <a:srgbClr val="01426A"/>
                </a:solidFill>
                <a:latin typeface="Rubik" pitchFamily="2" charset="-79"/>
                <a:cs typeface="Rubik" pitchFamily="2" charset="-79"/>
              </a:rPr>
              <a:t>EUSDR Priority Area </a:t>
            </a:r>
            <a:r>
              <a:rPr lang="en-GB" dirty="0" smtClean="0">
                <a:solidFill>
                  <a:srgbClr val="01426A"/>
                </a:solidFill>
                <a:latin typeface="Rubik" pitchFamily="2" charset="-79"/>
                <a:cs typeface="Rubik" pitchFamily="2" charset="-79"/>
              </a:rPr>
              <a:t>4</a:t>
            </a:r>
            <a:r>
              <a:rPr lang="sk-SK" dirty="0" smtClean="0">
                <a:solidFill>
                  <a:srgbClr val="01426A"/>
                </a:solidFill>
                <a:latin typeface="Rubik" pitchFamily="2" charset="-79"/>
                <a:cs typeface="Rubik" pitchFamily="2" charset="-79"/>
              </a:rPr>
              <a:t>,</a:t>
            </a:r>
            <a:r>
              <a:rPr lang="en-GB" dirty="0" smtClean="0">
                <a:solidFill>
                  <a:srgbClr val="01426A"/>
                </a:solidFill>
                <a:latin typeface="Rubik" pitchFamily="2" charset="-79"/>
                <a:cs typeface="Rubik" pitchFamily="2" charset="-79"/>
              </a:rPr>
              <a:t> 25</a:t>
            </a:r>
            <a:r>
              <a:rPr lang="en-GB" baseline="30000" dirty="0" smtClean="0">
                <a:solidFill>
                  <a:srgbClr val="01426A"/>
                </a:solidFill>
                <a:latin typeface="Rubik" pitchFamily="2" charset="-79"/>
                <a:cs typeface="Rubik" pitchFamily="2" charset="-79"/>
              </a:rPr>
              <a:t>th</a:t>
            </a:r>
            <a:r>
              <a:rPr lang="en-GB" dirty="0" smtClean="0">
                <a:solidFill>
                  <a:srgbClr val="01426A"/>
                </a:solidFill>
                <a:latin typeface="Rubik" pitchFamily="2" charset="-79"/>
                <a:cs typeface="Rubik" pitchFamily="2" charset="-79"/>
              </a:rPr>
              <a:t> </a:t>
            </a:r>
            <a:r>
              <a:rPr lang="en-GB" dirty="0">
                <a:solidFill>
                  <a:srgbClr val="01426A"/>
                </a:solidFill>
                <a:latin typeface="Rubik" pitchFamily="2" charset="-79"/>
                <a:cs typeface="Rubik" pitchFamily="2" charset="-79"/>
              </a:rPr>
              <a:t>Steering Group </a:t>
            </a:r>
            <a:r>
              <a:rPr lang="en-GB" dirty="0" smtClean="0">
                <a:solidFill>
                  <a:srgbClr val="01426A"/>
                </a:solidFill>
                <a:latin typeface="Rubik" pitchFamily="2" charset="-79"/>
                <a:cs typeface="Rubik" pitchFamily="2" charset="-79"/>
              </a:rPr>
              <a:t>Meeting</a:t>
            </a:r>
            <a:r>
              <a:rPr lang="sk-SK" dirty="0" smtClean="0">
                <a:solidFill>
                  <a:srgbClr val="01426A"/>
                </a:solidFill>
                <a:latin typeface="Rubik" pitchFamily="2" charset="-79"/>
                <a:cs typeface="Rubik" pitchFamily="2" charset="-79"/>
              </a:rPr>
              <a:t>, 23-24.5.2023, Bratislava</a:t>
            </a:r>
            <a:endParaRPr lang="sk-SK" dirty="0">
              <a:solidFill>
                <a:srgbClr val="01426A"/>
              </a:solidFill>
              <a:latin typeface="Rubik" pitchFamily="2" charset="-79"/>
              <a:cs typeface="Rubik" pitchFamily="2" charset="-79"/>
            </a:endParaRPr>
          </a:p>
        </p:txBody>
      </p:sp>
    </p:spTree>
    <p:extLst>
      <p:ext uri="{BB962C8B-B14F-4D97-AF65-F5344CB8AC3E}">
        <p14:creationId xmlns:p14="http://schemas.microsoft.com/office/powerpoint/2010/main" val="346070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496" y="1488323"/>
            <a:ext cx="2571184" cy="1928388"/>
          </a:xfrm>
          <a:prstGeom prst="rect">
            <a:avLst/>
          </a:prstGeom>
        </p:spPr>
      </p:pic>
      <p:pic>
        <p:nvPicPr>
          <p:cNvPr id="11" name="Obrázok 10"/>
          <p:cNvPicPr>
            <a:picLocks noChangeAspect="1"/>
          </p:cNvPicPr>
          <p:nvPr/>
        </p:nvPicPr>
        <p:blipFill rotWithShape="1">
          <a:blip r:embed="rId3" cstate="print">
            <a:extLst>
              <a:ext uri="{28A0092B-C50C-407E-A947-70E740481C1C}">
                <a14:useLocalDpi xmlns:a14="http://schemas.microsoft.com/office/drawing/2010/main" val="0"/>
              </a:ext>
            </a:extLst>
          </a:blip>
          <a:srcRect b="12854"/>
          <a:stretch/>
        </p:blipFill>
        <p:spPr>
          <a:xfrm>
            <a:off x="6662044" y="3458102"/>
            <a:ext cx="2571184" cy="1679329"/>
          </a:xfrm>
          <a:prstGeom prst="rect">
            <a:avLst/>
          </a:prstGeom>
        </p:spPr>
      </p:pic>
      <p:pic>
        <p:nvPicPr>
          <p:cNvPr id="12" name="Obrázok 11"/>
          <p:cNvPicPr>
            <a:picLocks noChangeAspect="1"/>
          </p:cNvPicPr>
          <p:nvPr/>
        </p:nvPicPr>
        <p:blipFill>
          <a:blip r:embed="rId4" cstate="print">
            <a:extLst>
              <a:ext uri="{28A0092B-C50C-407E-A947-70E740481C1C}">
                <a14:useLocalDpi xmlns:a14="http://schemas.microsoft.com/office/drawing/2010/main" val="0"/>
              </a:ext>
            </a:extLst>
          </a:blip>
          <a:srcRect l="2428"/>
          <a:stretch>
            <a:fillRect/>
          </a:stretch>
        </p:blipFill>
        <p:spPr>
          <a:xfrm>
            <a:off x="9311269" y="3476699"/>
            <a:ext cx="2880732" cy="1660732"/>
          </a:xfrm>
          <a:prstGeom prst="rect">
            <a:avLst/>
          </a:prstGeom>
        </p:spPr>
      </p:pic>
      <p:pic>
        <p:nvPicPr>
          <p:cNvPr id="13" name="Obrázok 12"/>
          <p:cNvPicPr>
            <a:picLocks noChangeAspect="1"/>
          </p:cNvPicPr>
          <p:nvPr/>
        </p:nvPicPr>
        <p:blipFill>
          <a:blip r:embed="rId5" cstate="print">
            <a:extLst>
              <a:ext uri="{28A0092B-C50C-407E-A947-70E740481C1C}">
                <a14:useLocalDpi xmlns:a14="http://schemas.microsoft.com/office/drawing/2010/main" val="0"/>
              </a:ext>
            </a:extLst>
          </a:blip>
          <a:srcRect l="1198"/>
          <a:stretch>
            <a:fillRect/>
          </a:stretch>
        </p:blipFill>
        <p:spPr>
          <a:xfrm>
            <a:off x="9322420" y="1488323"/>
            <a:ext cx="2869581" cy="1923672"/>
          </a:xfrm>
          <a:prstGeom prst="rect">
            <a:avLst/>
          </a:prstGeom>
        </p:spPr>
      </p:pic>
      <p:pic>
        <p:nvPicPr>
          <p:cNvPr id="15" name="Obrázok 14"/>
          <p:cNvPicPr>
            <a:picLocks noChangeAspect="1"/>
          </p:cNvPicPr>
          <p:nvPr/>
        </p:nvPicPr>
        <p:blipFill>
          <a:blip r:embed="rId6" cstate="print">
            <a:extLst>
              <a:ext uri="{28A0092B-C50C-407E-A947-70E740481C1C}">
                <a14:useLocalDpi xmlns:a14="http://schemas.microsoft.com/office/drawing/2010/main" val="0"/>
              </a:ext>
            </a:extLst>
          </a:blip>
          <a:srcRect l="2185"/>
          <a:stretch>
            <a:fillRect/>
          </a:stretch>
        </p:blipFill>
        <p:spPr>
          <a:xfrm>
            <a:off x="9266664" y="5197420"/>
            <a:ext cx="2925337" cy="1660580"/>
          </a:xfrm>
          <a:prstGeom prst="rect">
            <a:avLst/>
          </a:prstGeom>
        </p:spPr>
      </p:pic>
      <p:pic>
        <p:nvPicPr>
          <p:cNvPr id="16" name="Obrázok 15"/>
          <p:cNvPicPr>
            <a:picLocks noChangeAspect="1"/>
          </p:cNvPicPr>
          <p:nvPr/>
        </p:nvPicPr>
        <p:blipFill rotWithShape="1">
          <a:blip r:embed="rId7" cstate="print">
            <a:extLst>
              <a:ext uri="{28A0092B-C50C-407E-A947-70E740481C1C}">
                <a14:useLocalDpi xmlns:a14="http://schemas.microsoft.com/office/drawing/2010/main" val="0"/>
              </a:ext>
            </a:extLst>
          </a:blip>
          <a:srcRect l="20381" r="1075"/>
          <a:stretch/>
        </p:blipFill>
        <p:spPr>
          <a:xfrm>
            <a:off x="6640607" y="5197420"/>
            <a:ext cx="2608598" cy="1660580"/>
          </a:xfrm>
          <a:prstGeom prst="rect">
            <a:avLst/>
          </a:prstGeom>
        </p:spPr>
      </p:pic>
      <p:sp>
        <p:nvSpPr>
          <p:cNvPr id="17" name="BlokTextu 16"/>
          <p:cNvSpPr txBox="1"/>
          <p:nvPr/>
        </p:nvSpPr>
        <p:spPr>
          <a:xfrm>
            <a:off x="10809270" y="6477660"/>
            <a:ext cx="1274708" cy="261610"/>
          </a:xfrm>
          <a:prstGeom prst="rect">
            <a:avLst/>
          </a:prstGeom>
          <a:noFill/>
        </p:spPr>
        <p:txBody>
          <a:bodyPr wrap="none" lIns="91440" tIns="45720" rIns="91440" bIns="45720" rtlCol="0">
            <a:spAutoFit/>
          </a:bodyPr>
          <a:lstStyle/>
          <a:p>
            <a:r>
              <a:rPr lang="sk-SK" sz="1100" dirty="0">
                <a:solidFill>
                  <a:schemeClr val="bg1"/>
                </a:solidFill>
              </a:rPr>
              <a:t>adriaticnature.com</a:t>
            </a:r>
          </a:p>
        </p:txBody>
      </p:sp>
      <p:sp>
        <p:nvSpPr>
          <p:cNvPr id="21" name="Project objectives"/>
          <p:cNvSpPr/>
          <p:nvPr/>
        </p:nvSpPr>
        <p:spPr>
          <a:xfrm>
            <a:off x="437040" y="605160"/>
            <a:ext cx="10985400" cy="102438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Autofit/>
          </a:bodyPr>
          <a:lstStyle/>
          <a:p>
            <a:pPr>
              <a:lnSpc>
                <a:spcPct val="120000"/>
              </a:lnSpc>
              <a:tabLst>
                <a:tab pos="0" algn="l"/>
              </a:tabLst>
            </a:pPr>
            <a:r>
              <a:rPr lang="sk-SK" sz="4500" spc="100" dirty="0" err="1" smtClean="0">
                <a:solidFill>
                  <a:srgbClr val="01426A"/>
                </a:solidFill>
                <a:latin typeface="Rubik" pitchFamily="2" charset="-79"/>
                <a:ea typeface="Rubik Regular"/>
                <a:cs typeface="Rubik" pitchFamily="2" charset="-79"/>
              </a:rPr>
              <a:t>Main</a:t>
            </a:r>
            <a:r>
              <a:rPr lang="sk-SK" sz="4500" spc="100" dirty="0" smtClean="0">
                <a:solidFill>
                  <a:srgbClr val="01426A"/>
                </a:solidFill>
                <a:latin typeface="Rubik" pitchFamily="2" charset="-79"/>
                <a:ea typeface="Rubik Regular"/>
                <a:cs typeface="Rubik" pitchFamily="2" charset="-79"/>
              </a:rPr>
              <a:t> </a:t>
            </a:r>
            <a:r>
              <a:rPr lang="sk-SK" sz="4500" spc="100" dirty="0" err="1" smtClean="0">
                <a:solidFill>
                  <a:srgbClr val="01426A"/>
                </a:solidFill>
                <a:latin typeface="Rubik" pitchFamily="2" charset="-79"/>
                <a:ea typeface="Rubik Regular"/>
                <a:cs typeface="Rubik" pitchFamily="2" charset="-79"/>
              </a:rPr>
              <a:t>project</a:t>
            </a:r>
            <a:r>
              <a:rPr lang="sk-SK" sz="4500" spc="100" dirty="0" smtClean="0">
                <a:solidFill>
                  <a:srgbClr val="01426A"/>
                </a:solidFill>
                <a:latin typeface="Rubik" pitchFamily="2" charset="-79"/>
                <a:ea typeface="Rubik Regular"/>
                <a:cs typeface="Rubik" pitchFamily="2" charset="-79"/>
              </a:rPr>
              <a:t> </a:t>
            </a:r>
            <a:r>
              <a:rPr lang="sk-SK" sz="4500" spc="100" dirty="0" err="1" smtClean="0">
                <a:solidFill>
                  <a:srgbClr val="01426A"/>
                </a:solidFill>
                <a:latin typeface="Rubik" pitchFamily="2" charset="-79"/>
                <a:ea typeface="Rubik Regular"/>
                <a:cs typeface="Rubik" pitchFamily="2" charset="-79"/>
              </a:rPr>
              <a:t>goal</a:t>
            </a:r>
            <a:endParaRPr lang="en-US" sz="4500" spc="-1" dirty="0">
              <a:latin typeface="Rubik" pitchFamily="2" charset="-79"/>
              <a:cs typeface="Rubik" pitchFamily="2" charset="-79"/>
            </a:endParaRPr>
          </a:p>
        </p:txBody>
      </p:sp>
      <p:sp>
        <p:nvSpPr>
          <p:cNvPr id="22" name="PlaceHolder 1"/>
          <p:cNvSpPr>
            <a:spLocks noGrp="1"/>
          </p:cNvSpPr>
          <p:nvPr>
            <p:ph/>
          </p:nvPr>
        </p:nvSpPr>
        <p:spPr>
          <a:xfrm>
            <a:off x="729473" y="5882270"/>
            <a:ext cx="2237297" cy="430020"/>
          </a:xfrm>
          <a:prstGeom prst="rect">
            <a:avLst/>
          </a:prstGeom>
          <a:noFill/>
          <a:ln w="12600">
            <a:noFill/>
          </a:ln>
        </p:spPr>
        <p:txBody>
          <a:bodyPr vert="horz" lIns="25380" tIns="25380" rIns="25380" bIns="25380" numCol="1" spcCol="38160" rtlCol="0" anchor="t">
            <a:noAutofit/>
          </a:bodyPr>
          <a:lstStyle/>
          <a:p>
            <a:pPr>
              <a:lnSpc>
                <a:spcPct val="120000"/>
              </a:lnSpc>
              <a:tabLst>
                <a:tab pos="0" algn="l"/>
              </a:tabLst>
            </a:pPr>
            <a:r>
              <a:rPr lang="sk-SK" sz="2000" spc="-1" dirty="0" err="1" smtClean="0">
                <a:solidFill>
                  <a:srgbClr val="01426A"/>
                </a:solidFill>
                <a:latin typeface="Rubik"/>
                <a:ea typeface="Rubik Regular"/>
              </a:rPr>
              <a:t>Water</a:t>
            </a:r>
            <a:r>
              <a:rPr lang="sk-SK" sz="2000" spc="-1" dirty="0" smtClean="0">
                <a:solidFill>
                  <a:srgbClr val="01426A"/>
                </a:solidFill>
                <a:latin typeface="Rubik"/>
                <a:ea typeface="Rubik Regular"/>
              </a:rPr>
              <a:t> </a:t>
            </a:r>
            <a:r>
              <a:rPr lang="sk-SK" sz="2000" spc="-1" dirty="0" err="1" smtClean="0">
                <a:solidFill>
                  <a:srgbClr val="01426A"/>
                </a:solidFill>
                <a:latin typeface="Rubik"/>
                <a:ea typeface="Rubik Regular"/>
              </a:rPr>
              <a:t>bodies</a:t>
            </a:r>
            <a:endParaRPr lang="en-US" sz="2000" spc="-1" dirty="0">
              <a:solidFill>
                <a:srgbClr val="000000"/>
              </a:solidFill>
              <a:latin typeface="Helvetica Neue"/>
            </a:endParaRPr>
          </a:p>
        </p:txBody>
      </p:sp>
      <p:sp>
        <p:nvSpPr>
          <p:cNvPr id="23" name="10"/>
          <p:cNvSpPr/>
          <p:nvPr/>
        </p:nvSpPr>
        <p:spPr>
          <a:xfrm>
            <a:off x="1111546" y="4889030"/>
            <a:ext cx="1572840" cy="119502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fontScale="96500" lnSpcReduction="10000"/>
          </a:bodyPr>
          <a:lstStyle/>
          <a:p>
            <a:pPr>
              <a:lnSpc>
                <a:spcPct val="120000"/>
              </a:lnSpc>
              <a:tabLst>
                <a:tab pos="0" algn="l"/>
              </a:tabLst>
            </a:pPr>
            <a:r>
              <a:rPr lang="en-US" sz="7000" spc="-1" dirty="0">
                <a:solidFill>
                  <a:srgbClr val="01426A"/>
                </a:solidFill>
                <a:latin typeface="Rubik Dirt"/>
                <a:ea typeface="Rubik Dirt Regular"/>
              </a:rPr>
              <a:t>10</a:t>
            </a:r>
            <a:endParaRPr lang="en-US" sz="7000" spc="-1" dirty="0">
              <a:latin typeface="Rubik Dirt"/>
            </a:endParaRPr>
          </a:p>
        </p:txBody>
      </p:sp>
      <p:sp>
        <p:nvSpPr>
          <p:cNvPr id="24" name="344"/>
          <p:cNvSpPr/>
          <p:nvPr/>
        </p:nvSpPr>
        <p:spPr>
          <a:xfrm>
            <a:off x="3701888" y="4889030"/>
            <a:ext cx="2237580" cy="119502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fontScale="96500" lnSpcReduction="10000"/>
          </a:bodyPr>
          <a:lstStyle/>
          <a:p>
            <a:pPr>
              <a:lnSpc>
                <a:spcPct val="120000"/>
              </a:lnSpc>
              <a:tabLst>
                <a:tab pos="0" algn="l"/>
              </a:tabLst>
            </a:pPr>
            <a:r>
              <a:rPr lang="en-US" sz="7000" spc="-1" dirty="0">
                <a:solidFill>
                  <a:srgbClr val="01426A"/>
                </a:solidFill>
                <a:latin typeface="Rubik Dirt"/>
                <a:ea typeface="Rubik Dirt Regular"/>
              </a:rPr>
              <a:t>344</a:t>
            </a:r>
            <a:endParaRPr lang="en-US" sz="7000" spc="-1" dirty="0">
              <a:latin typeface="Rubik Dirt"/>
            </a:endParaRPr>
          </a:p>
        </p:txBody>
      </p:sp>
      <p:sp>
        <p:nvSpPr>
          <p:cNvPr id="25" name="Implementation of the 3rd RBMP of the Danube (2021-2027) — ecological targets of  the Water Framework Directive 2000/60/EC  to achieve good ecological status/potential (GES/GEP) of surface water bodies…"/>
          <p:cNvSpPr/>
          <p:nvPr/>
        </p:nvSpPr>
        <p:spPr>
          <a:xfrm>
            <a:off x="437040" y="1751040"/>
            <a:ext cx="4973760" cy="266166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Autofit/>
          </a:bodyPr>
          <a:lstStyle/>
          <a:p>
            <a:pPr marL="251460" indent="-228600">
              <a:lnSpc>
                <a:spcPct val="120000"/>
              </a:lnSpc>
              <a:buClr>
                <a:srgbClr val="01426A"/>
              </a:buClr>
              <a:buSzPct val="123000"/>
              <a:buFont typeface="Symbol" charset="2"/>
              <a:buChar char=""/>
            </a:pPr>
            <a:r>
              <a:rPr lang="en-US" spc="-1" dirty="0">
                <a:solidFill>
                  <a:srgbClr val="01426A"/>
                </a:solidFill>
                <a:latin typeface="Rubik"/>
                <a:ea typeface="Rubik Regular"/>
              </a:rPr>
              <a:t>Implementation of the 3rd RBMP of the Danube (2021-2027) - ecological targets of the Water Framework Directive 2000/60/EC to achieve good ecological status/potential (GES/GEP) of surface water </a:t>
            </a:r>
            <a:r>
              <a:rPr lang="en-US" spc="-1" dirty="0" smtClean="0">
                <a:solidFill>
                  <a:srgbClr val="01426A"/>
                </a:solidFill>
                <a:latin typeface="Rubik"/>
                <a:ea typeface="Rubik Regular"/>
              </a:rPr>
              <a:t>bodies</a:t>
            </a:r>
            <a:r>
              <a:rPr sz="900" dirty="0" smtClean="0"/>
              <a:t/>
            </a:r>
            <a:br>
              <a:rPr sz="900" dirty="0" smtClean="0"/>
            </a:br>
            <a:r>
              <a:rPr lang="en-US" spc="-1" dirty="0" smtClean="0">
                <a:solidFill>
                  <a:srgbClr val="01426A"/>
                </a:solidFill>
                <a:latin typeface="Rubik"/>
              </a:rPr>
              <a:t> </a:t>
            </a:r>
            <a:endParaRPr lang="en-US" spc="-1" dirty="0" smtClean="0">
              <a:latin typeface="Rubik"/>
            </a:endParaRPr>
          </a:p>
          <a:p>
            <a:pPr marL="251460" indent="-228600">
              <a:lnSpc>
                <a:spcPct val="120000"/>
              </a:lnSpc>
              <a:buClr>
                <a:srgbClr val="01426A"/>
              </a:buClr>
              <a:buSzPct val="123000"/>
              <a:buFont typeface="Symbol" charset="2"/>
              <a:buChar char=""/>
            </a:pPr>
            <a:r>
              <a:rPr lang="en-US" spc="-1" dirty="0">
                <a:solidFill>
                  <a:srgbClr val="01426A"/>
                </a:solidFill>
                <a:latin typeface="Rubik"/>
                <a:ea typeface="Rubik Regular"/>
              </a:rPr>
              <a:t>Active measures (in the field) on 10 water bodies (344 km)</a:t>
            </a:r>
          </a:p>
        </p:txBody>
      </p:sp>
      <p:sp>
        <p:nvSpPr>
          <p:cNvPr id="26" name="km"/>
          <p:cNvSpPr/>
          <p:nvPr/>
        </p:nvSpPr>
        <p:spPr>
          <a:xfrm>
            <a:off x="4375310" y="5882270"/>
            <a:ext cx="1695240" cy="43002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a:bodyPr>
          <a:lstStyle/>
          <a:p>
            <a:pPr>
              <a:lnSpc>
                <a:spcPct val="120000"/>
              </a:lnSpc>
              <a:tabLst>
                <a:tab pos="0" algn="l"/>
              </a:tabLst>
            </a:pPr>
            <a:r>
              <a:rPr lang="en-US" sz="2000" spc="-1" dirty="0">
                <a:solidFill>
                  <a:srgbClr val="01426A"/>
                </a:solidFill>
                <a:latin typeface="Rubik"/>
                <a:ea typeface="Rubik Regular"/>
              </a:rPr>
              <a:t>km</a:t>
            </a:r>
            <a:endParaRPr lang="en-US" sz="2000" spc="-1" dirty="0">
              <a:latin typeface="Rubik"/>
            </a:endParaRPr>
          </a:p>
        </p:txBody>
      </p:sp>
      <p:pic>
        <p:nvPicPr>
          <p:cNvPr id="27" name="Obrázo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98605" y="257770"/>
            <a:ext cx="1774916" cy="608044"/>
          </a:xfrm>
          <a:prstGeom prst="rect">
            <a:avLst/>
          </a:prstGeom>
        </p:spPr>
      </p:pic>
    </p:spTree>
    <p:extLst>
      <p:ext uri="{BB962C8B-B14F-4D97-AF65-F5344CB8AC3E}">
        <p14:creationId xmlns:p14="http://schemas.microsoft.com/office/powerpoint/2010/main" val="9318307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112" y="1270380"/>
            <a:ext cx="5392616" cy="5392616"/>
          </a:xfrm>
          <a:prstGeom prst="rect">
            <a:avLst/>
          </a:prstGeom>
        </p:spPr>
      </p:pic>
      <p:sp>
        <p:nvSpPr>
          <p:cNvPr id="5" name="BlokTextu 4"/>
          <p:cNvSpPr txBox="1"/>
          <p:nvPr/>
        </p:nvSpPr>
        <p:spPr>
          <a:xfrm>
            <a:off x="802406" y="1927266"/>
            <a:ext cx="2245259" cy="830997"/>
          </a:xfrm>
          <a:prstGeom prst="rect">
            <a:avLst/>
          </a:prstGeom>
          <a:solidFill>
            <a:srgbClr val="01426A"/>
          </a:solidFill>
          <a:ln>
            <a:solidFill>
              <a:srgbClr val="01426A"/>
            </a:solidFill>
          </a:ln>
          <a:effectLst>
            <a:outerShdw blurRad="50800" dist="38100" dir="2700000" algn="tl" rotWithShape="0">
              <a:prstClr val="black">
                <a:alpha val="40000"/>
              </a:prstClr>
            </a:outerShdw>
          </a:effectLst>
        </p:spPr>
        <p:txBody>
          <a:bodyPr wrap="square" lIns="91440" tIns="45720" rIns="91440" bIns="45720" rtlCol="0">
            <a:spAutoFit/>
          </a:bodyPr>
          <a:lstStyle/>
          <a:p>
            <a:pPr algn="ctr"/>
            <a:r>
              <a:rPr lang="sk-SK" sz="2400" dirty="0">
                <a:solidFill>
                  <a:schemeClr val="bg1"/>
                </a:solidFill>
                <a:latin typeface="Rubik" pitchFamily="2" charset="-79"/>
                <a:cs typeface="Rubik" pitchFamily="2" charset="-79"/>
              </a:rPr>
              <a:t>HYMO </a:t>
            </a:r>
          </a:p>
          <a:p>
            <a:pPr algn="ctr"/>
            <a:r>
              <a:rPr lang="sk-SK" sz="2400" dirty="0" err="1">
                <a:solidFill>
                  <a:schemeClr val="bg1"/>
                </a:solidFill>
                <a:latin typeface="Rubik" pitchFamily="2" charset="-79"/>
                <a:cs typeface="Rubik" pitchFamily="2" charset="-79"/>
              </a:rPr>
              <a:t>measures</a:t>
            </a:r>
            <a:endParaRPr lang="sk-SK" sz="2400" dirty="0">
              <a:solidFill>
                <a:schemeClr val="bg1"/>
              </a:solidFill>
              <a:latin typeface="Rubik" pitchFamily="2" charset="-79"/>
              <a:cs typeface="Rubik" pitchFamily="2" charset="-79"/>
            </a:endParaRPr>
          </a:p>
        </p:txBody>
      </p:sp>
      <p:sp>
        <p:nvSpPr>
          <p:cNvPr id="6" name="BlokTextu 5"/>
          <p:cNvSpPr txBox="1"/>
          <p:nvPr/>
        </p:nvSpPr>
        <p:spPr>
          <a:xfrm>
            <a:off x="786730" y="3241854"/>
            <a:ext cx="2489705" cy="830997"/>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square" lIns="91440" tIns="45720" rIns="91440" bIns="45720" rtlCol="0">
            <a:spAutoFit/>
          </a:bodyPr>
          <a:lstStyle/>
          <a:p>
            <a:r>
              <a:rPr lang="sk-SK" sz="2400" dirty="0">
                <a:solidFill>
                  <a:srgbClr val="01426A"/>
                </a:solidFill>
                <a:latin typeface="Rubik" pitchFamily="2" charset="-79"/>
                <a:ea typeface="Arial" panose="020B0604020202020204" pitchFamily="34" charset="0"/>
                <a:cs typeface="Rubik" pitchFamily="2" charset="-79"/>
              </a:rPr>
              <a:t>management of </a:t>
            </a:r>
            <a:r>
              <a:rPr lang="sk-SK" sz="2400" dirty="0" err="1">
                <a:solidFill>
                  <a:srgbClr val="01426A"/>
                </a:solidFill>
                <a:latin typeface="Rubik" pitchFamily="2" charset="-79"/>
                <a:ea typeface="Arial" panose="020B0604020202020204" pitchFamily="34" charset="0"/>
                <a:cs typeface="Rubik" pitchFamily="2" charset="-79"/>
              </a:rPr>
              <a:t>protected</a:t>
            </a:r>
            <a:r>
              <a:rPr lang="sk-SK" sz="2400" dirty="0">
                <a:solidFill>
                  <a:srgbClr val="01426A"/>
                </a:solidFill>
                <a:latin typeface="Rubik" pitchFamily="2" charset="-79"/>
                <a:ea typeface="Arial" panose="020B0604020202020204" pitchFamily="34" charset="0"/>
                <a:cs typeface="Rubik" pitchFamily="2" charset="-79"/>
              </a:rPr>
              <a:t> </a:t>
            </a:r>
            <a:r>
              <a:rPr lang="sk-SK" sz="2400" dirty="0" err="1">
                <a:solidFill>
                  <a:srgbClr val="01426A"/>
                </a:solidFill>
                <a:latin typeface="Rubik" pitchFamily="2" charset="-79"/>
                <a:ea typeface="Arial" panose="020B0604020202020204" pitchFamily="34" charset="0"/>
                <a:cs typeface="Rubik" pitchFamily="2" charset="-79"/>
              </a:rPr>
              <a:t>areas</a:t>
            </a:r>
            <a:endParaRPr lang="sk-SK" sz="2400" dirty="0">
              <a:solidFill>
                <a:srgbClr val="01426A"/>
              </a:solidFill>
              <a:latin typeface="Rubik" pitchFamily="2" charset="-79"/>
              <a:ea typeface="Arial" panose="020B0604020202020204" pitchFamily="34" charset="0"/>
              <a:cs typeface="Rubik" pitchFamily="2" charset="-79"/>
            </a:endParaRPr>
          </a:p>
        </p:txBody>
      </p:sp>
      <p:sp>
        <p:nvSpPr>
          <p:cNvPr id="7" name="BlokTextu 6"/>
          <p:cNvSpPr txBox="1"/>
          <p:nvPr/>
        </p:nvSpPr>
        <p:spPr>
          <a:xfrm>
            <a:off x="786730" y="4877665"/>
            <a:ext cx="3263355" cy="830997"/>
          </a:xfrm>
          <a:prstGeom prst="rect">
            <a:avLst/>
          </a:prstGeom>
          <a:solidFill>
            <a:srgbClr val="92D050"/>
          </a:solidFill>
          <a:effectLst>
            <a:outerShdw blurRad="50800" dist="38100" dir="2700000" algn="tl" rotWithShape="0">
              <a:prstClr val="black">
                <a:alpha val="40000"/>
              </a:prstClr>
            </a:outerShdw>
          </a:effectLst>
        </p:spPr>
        <p:txBody>
          <a:bodyPr wrap="square" lIns="91440" tIns="45720" rIns="91440" bIns="45720" rtlCol="0">
            <a:spAutoFit/>
          </a:bodyPr>
          <a:lstStyle/>
          <a:p>
            <a:r>
              <a:rPr lang="sk-SK" sz="2400" dirty="0" err="1">
                <a:solidFill>
                  <a:srgbClr val="01426A"/>
                </a:solidFill>
                <a:latin typeface="Rubik" pitchFamily="2" charset="-79"/>
                <a:ea typeface="Arial" panose="020B0604020202020204" pitchFamily="34" charset="0"/>
                <a:cs typeface="Rubik" pitchFamily="2" charset="-79"/>
              </a:rPr>
              <a:t>sustainable</a:t>
            </a:r>
            <a:r>
              <a:rPr lang="sk-SK" sz="2400" dirty="0">
                <a:solidFill>
                  <a:srgbClr val="01426A"/>
                </a:solidFill>
                <a:latin typeface="Rubik" pitchFamily="2" charset="-79"/>
                <a:ea typeface="Arial" panose="020B0604020202020204" pitchFamily="34" charset="0"/>
                <a:cs typeface="Rubik" pitchFamily="2" charset="-79"/>
              </a:rPr>
              <a:t> </a:t>
            </a:r>
            <a:r>
              <a:rPr lang="sk-SK" sz="2400" dirty="0" err="1" smtClean="0">
                <a:solidFill>
                  <a:srgbClr val="01426A"/>
                </a:solidFill>
                <a:latin typeface="Rubik" pitchFamily="2" charset="-79"/>
                <a:ea typeface="Arial" panose="020B0604020202020204" pitchFamily="34" charset="0"/>
                <a:cs typeface="Rubik" pitchFamily="2" charset="-79"/>
              </a:rPr>
              <a:t>forest</a:t>
            </a:r>
            <a:r>
              <a:rPr lang="sk-SK" sz="2400" dirty="0" smtClean="0">
                <a:solidFill>
                  <a:srgbClr val="01426A"/>
                </a:solidFill>
                <a:latin typeface="Rubik" pitchFamily="2" charset="-79"/>
                <a:ea typeface="Arial" panose="020B0604020202020204" pitchFamily="34" charset="0"/>
                <a:cs typeface="Rubik" pitchFamily="2" charset="-79"/>
              </a:rPr>
              <a:t> management</a:t>
            </a:r>
            <a:endParaRPr lang="sk-SK" sz="2400" dirty="0">
              <a:solidFill>
                <a:srgbClr val="01426A"/>
              </a:solidFill>
              <a:latin typeface="Rubik" pitchFamily="2" charset="-79"/>
              <a:ea typeface="Arial" panose="020B0604020202020204" pitchFamily="34" charset="0"/>
              <a:cs typeface="Rubik" pitchFamily="2" charset="-79"/>
            </a:endParaRPr>
          </a:p>
        </p:txBody>
      </p:sp>
      <p:sp>
        <p:nvSpPr>
          <p:cNvPr id="8" name="BlokTextu 7"/>
          <p:cNvSpPr txBox="1"/>
          <p:nvPr/>
        </p:nvSpPr>
        <p:spPr>
          <a:xfrm>
            <a:off x="8638058" y="3241854"/>
            <a:ext cx="3146614" cy="830997"/>
          </a:xfrm>
          <a:prstGeom prst="rect">
            <a:avLst/>
          </a:prstGeom>
          <a:solidFill>
            <a:srgbClr val="74D2E7"/>
          </a:solidFill>
          <a:effectLst>
            <a:outerShdw blurRad="50800" dist="38100" dir="2700000" algn="tl" rotWithShape="0">
              <a:prstClr val="black">
                <a:alpha val="40000"/>
              </a:prstClr>
            </a:outerShdw>
            <a:softEdge rad="0"/>
          </a:effectLst>
        </p:spPr>
        <p:txBody>
          <a:bodyPr wrap="square" lIns="91440" tIns="45720" rIns="91440" bIns="45720" rtlCol="0">
            <a:spAutoFit/>
          </a:bodyPr>
          <a:lstStyle/>
          <a:p>
            <a:r>
              <a:rPr lang="en-US" sz="2400" dirty="0">
                <a:solidFill>
                  <a:srgbClr val="01426A"/>
                </a:solidFill>
                <a:latin typeface="Rubik" pitchFamily="2" charset="-79"/>
                <a:ea typeface="Arial" panose="020B0604020202020204" pitchFamily="34" charset="0"/>
                <a:cs typeface="Rubik" pitchFamily="2" charset="-79"/>
              </a:rPr>
              <a:t>reproduction of native fish species</a:t>
            </a:r>
          </a:p>
        </p:txBody>
      </p:sp>
      <p:sp>
        <p:nvSpPr>
          <p:cNvPr id="9" name="BlokTextu 8"/>
          <p:cNvSpPr txBox="1"/>
          <p:nvPr/>
        </p:nvSpPr>
        <p:spPr>
          <a:xfrm>
            <a:off x="8638058" y="4877665"/>
            <a:ext cx="3146614" cy="1200329"/>
          </a:xfrm>
          <a:prstGeom prst="rect">
            <a:avLst/>
          </a:prstGeom>
          <a:solidFill>
            <a:srgbClr val="01426A"/>
          </a:solidFill>
          <a:effectLst>
            <a:outerShdw blurRad="50800" dist="38100" dir="2700000" algn="tl" rotWithShape="0">
              <a:prstClr val="black">
                <a:alpha val="40000"/>
              </a:prstClr>
            </a:outerShdw>
          </a:effectLst>
        </p:spPr>
        <p:txBody>
          <a:bodyPr wrap="square" lIns="91440" tIns="45720" rIns="91440" bIns="45720" rtlCol="0">
            <a:spAutoFit/>
          </a:bodyPr>
          <a:lstStyle/>
          <a:p>
            <a:r>
              <a:rPr lang="en-US" sz="2400" dirty="0">
                <a:solidFill>
                  <a:schemeClr val="bg1"/>
                </a:solidFill>
                <a:latin typeface="Rubik" pitchFamily="2" charset="-79"/>
                <a:ea typeface="Arial" panose="020B0604020202020204" pitchFamily="34" charset="0"/>
                <a:cs typeface="Rubik" pitchFamily="2" charset="-79"/>
              </a:rPr>
              <a:t>water quality measures on local scale</a:t>
            </a:r>
          </a:p>
        </p:txBody>
      </p:sp>
      <p:sp>
        <p:nvSpPr>
          <p:cNvPr id="10" name="BlokTextu 9"/>
          <p:cNvSpPr txBox="1"/>
          <p:nvPr/>
        </p:nvSpPr>
        <p:spPr>
          <a:xfrm>
            <a:off x="5313826" y="6204455"/>
            <a:ext cx="2171326" cy="307777"/>
          </a:xfrm>
          <a:prstGeom prst="rect">
            <a:avLst/>
          </a:prstGeom>
          <a:noFill/>
        </p:spPr>
        <p:txBody>
          <a:bodyPr wrap="square" lIns="91440" tIns="45720" rIns="91440" bIns="45720" rtlCol="0">
            <a:spAutoFit/>
          </a:bodyPr>
          <a:lstStyle/>
          <a:p>
            <a:r>
              <a:rPr lang="sk-SK" sz="1400" i="1" dirty="0"/>
              <a:t>AI </a:t>
            </a:r>
            <a:r>
              <a:rPr lang="sk-SK" sz="1400" i="1" dirty="0" err="1"/>
              <a:t>generated</a:t>
            </a:r>
            <a:endParaRPr lang="sk-SK" sz="1400" i="1" dirty="0"/>
          </a:p>
        </p:txBody>
      </p:sp>
      <p:sp>
        <p:nvSpPr>
          <p:cNvPr id="13" name="BlokTextu 12"/>
          <p:cNvSpPr txBox="1"/>
          <p:nvPr/>
        </p:nvSpPr>
        <p:spPr>
          <a:xfrm>
            <a:off x="437400" y="604800"/>
            <a:ext cx="7460403" cy="784830"/>
          </a:xfrm>
          <a:prstGeom prst="rect">
            <a:avLst/>
          </a:prstGeom>
          <a:noFill/>
        </p:spPr>
        <p:txBody>
          <a:bodyPr wrap="square" lIns="91440" tIns="45720" rIns="91440" bIns="45720" rtlCol="0">
            <a:spAutoFit/>
          </a:bodyPr>
          <a:lstStyle/>
          <a:p>
            <a:r>
              <a:rPr lang="sk-SK" sz="4500" dirty="0" err="1" smtClean="0">
                <a:solidFill>
                  <a:srgbClr val="01426A"/>
                </a:solidFill>
                <a:latin typeface="Rubik" pitchFamily="2" charset="-79"/>
                <a:cs typeface="Rubik" pitchFamily="2" charset="-79"/>
              </a:rPr>
              <a:t>Key</a:t>
            </a:r>
            <a:r>
              <a:rPr lang="sk-SK" sz="4500" dirty="0" smtClean="0">
                <a:solidFill>
                  <a:srgbClr val="01426A"/>
                </a:solidFill>
                <a:latin typeface="Rubik" pitchFamily="2" charset="-79"/>
                <a:cs typeface="Rubik" pitchFamily="2" charset="-79"/>
              </a:rPr>
              <a:t> </a:t>
            </a:r>
            <a:r>
              <a:rPr lang="sk-SK" sz="4500" dirty="0" err="1" smtClean="0">
                <a:solidFill>
                  <a:srgbClr val="01426A"/>
                </a:solidFill>
                <a:latin typeface="Rubik" pitchFamily="2" charset="-79"/>
                <a:cs typeface="Rubik" pitchFamily="2" charset="-79"/>
              </a:rPr>
              <a:t>topics</a:t>
            </a:r>
            <a:endParaRPr lang="sk-SK" sz="4500" dirty="0">
              <a:solidFill>
                <a:srgbClr val="01426A"/>
              </a:solidFill>
              <a:latin typeface="Rubik" pitchFamily="2" charset="-79"/>
              <a:cs typeface="Rubik" pitchFamily="2" charset="-79"/>
            </a:endParaRPr>
          </a:p>
        </p:txBody>
      </p:sp>
      <p:sp>
        <p:nvSpPr>
          <p:cNvPr id="12" name="BlokTextu 6"/>
          <p:cNvSpPr txBox="1"/>
          <p:nvPr/>
        </p:nvSpPr>
        <p:spPr>
          <a:xfrm>
            <a:off x="8638058" y="1927267"/>
            <a:ext cx="3146614" cy="830997"/>
          </a:xfrm>
          <a:prstGeom prst="rect">
            <a:avLst/>
          </a:prstGeom>
          <a:solidFill>
            <a:srgbClr val="92D050"/>
          </a:solidFill>
          <a:effectLst>
            <a:outerShdw blurRad="50800" dist="38100" dir="2700000" algn="tl" rotWithShape="0">
              <a:prstClr val="black">
                <a:alpha val="40000"/>
              </a:prstClr>
            </a:outerShdw>
          </a:effectLst>
        </p:spPr>
        <p:txBody>
          <a:bodyPr wrap="square" lIns="91440" tIns="45720" rIns="91440" bIns="45720" rtlCol="0">
            <a:spAutoFit/>
          </a:bodyPr>
          <a:lstStyle/>
          <a:p>
            <a:r>
              <a:rPr lang="sk-SK" sz="2400" dirty="0" err="1" smtClean="0">
                <a:solidFill>
                  <a:srgbClr val="01426A"/>
                </a:solidFill>
                <a:latin typeface="Rubik" pitchFamily="2" charset="-79"/>
                <a:ea typeface="Arial" panose="020B0604020202020204" pitchFamily="34" charset="0"/>
                <a:cs typeface="Rubik" pitchFamily="2" charset="-79"/>
              </a:rPr>
              <a:t>Sustainable</a:t>
            </a:r>
            <a:r>
              <a:rPr lang="sk-SK" sz="2400" dirty="0" smtClean="0">
                <a:solidFill>
                  <a:srgbClr val="01426A"/>
                </a:solidFill>
                <a:latin typeface="Rubik" pitchFamily="2" charset="-79"/>
                <a:ea typeface="Arial" panose="020B0604020202020204" pitchFamily="34" charset="0"/>
                <a:cs typeface="Rubik" pitchFamily="2" charset="-79"/>
              </a:rPr>
              <a:t> </a:t>
            </a:r>
            <a:r>
              <a:rPr lang="sk-SK" sz="2400" dirty="0" err="1" smtClean="0">
                <a:solidFill>
                  <a:srgbClr val="01426A"/>
                </a:solidFill>
                <a:latin typeface="Rubik" pitchFamily="2" charset="-79"/>
                <a:ea typeface="Arial" panose="020B0604020202020204" pitchFamily="34" charset="0"/>
                <a:cs typeface="Rubik" pitchFamily="2" charset="-79"/>
              </a:rPr>
              <a:t>land</a:t>
            </a:r>
            <a:r>
              <a:rPr lang="sk-SK" sz="2400" dirty="0" smtClean="0">
                <a:solidFill>
                  <a:srgbClr val="01426A"/>
                </a:solidFill>
                <a:latin typeface="Rubik" pitchFamily="2" charset="-79"/>
                <a:ea typeface="Arial" panose="020B0604020202020204" pitchFamily="34" charset="0"/>
                <a:cs typeface="Rubik" pitchFamily="2" charset="-79"/>
              </a:rPr>
              <a:t> </a:t>
            </a:r>
            <a:r>
              <a:rPr lang="sk-SK" sz="2400" dirty="0" err="1" smtClean="0">
                <a:solidFill>
                  <a:srgbClr val="01426A"/>
                </a:solidFill>
                <a:latin typeface="Rubik" pitchFamily="2" charset="-79"/>
                <a:ea typeface="Arial" panose="020B0604020202020204" pitchFamily="34" charset="0"/>
                <a:cs typeface="Rubik" pitchFamily="2" charset="-79"/>
              </a:rPr>
              <a:t>managament</a:t>
            </a:r>
            <a:endParaRPr lang="sk-SK" sz="2400" dirty="0">
              <a:solidFill>
                <a:srgbClr val="01426A"/>
              </a:solidFill>
              <a:latin typeface="Rubik" pitchFamily="2" charset="-79"/>
              <a:ea typeface="Arial" panose="020B0604020202020204" pitchFamily="34" charset="0"/>
              <a:cs typeface="Rubik" pitchFamily="2" charset="-79"/>
            </a:endParaRPr>
          </a:p>
        </p:txBody>
      </p:sp>
      <p:pic>
        <p:nvPicPr>
          <p:cNvPr id="15"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756" y="235468"/>
            <a:ext cx="1774916" cy="608044"/>
          </a:xfrm>
          <a:prstGeom prst="rect">
            <a:avLst/>
          </a:prstGeom>
        </p:spPr>
      </p:pic>
    </p:spTree>
    <p:extLst>
      <p:ext uri="{BB962C8B-B14F-4D97-AF65-F5344CB8AC3E}">
        <p14:creationId xmlns:p14="http://schemas.microsoft.com/office/powerpoint/2010/main" val="328659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541150" y="653053"/>
            <a:ext cx="4945250" cy="646331"/>
          </a:xfrm>
          <a:prstGeom prst="rect">
            <a:avLst/>
          </a:prstGeom>
          <a:noFill/>
        </p:spPr>
        <p:txBody>
          <a:bodyPr wrap="square" rtlCol="0">
            <a:spAutoFit/>
          </a:bodyPr>
          <a:lstStyle/>
          <a:p>
            <a:r>
              <a:rPr lang="sk-SK" sz="3600" dirty="0" smtClean="0">
                <a:solidFill>
                  <a:srgbClr val="01426A"/>
                </a:solidFill>
                <a:latin typeface="Rubik" pitchFamily="2" charset="-79"/>
                <a:cs typeface="Rubik" pitchFamily="2" charset="-79"/>
              </a:rPr>
              <a:t>Project </a:t>
            </a:r>
            <a:r>
              <a:rPr lang="sk-SK" sz="3600" dirty="0" err="1" smtClean="0">
                <a:solidFill>
                  <a:srgbClr val="01426A"/>
                </a:solidFill>
                <a:latin typeface="Rubik" pitchFamily="2" charset="-79"/>
                <a:cs typeface="Rubik" pitchFamily="2" charset="-79"/>
              </a:rPr>
              <a:t>objectives</a:t>
            </a:r>
            <a:endParaRPr lang="sk-SK" sz="2000" dirty="0">
              <a:solidFill>
                <a:srgbClr val="01426A"/>
              </a:solidFill>
              <a:latin typeface="Rubik" pitchFamily="2" charset="-79"/>
              <a:cs typeface="Rubik" pitchFamily="2" charset="-79"/>
            </a:endParaRPr>
          </a:p>
        </p:txBody>
      </p:sp>
      <p:sp>
        <p:nvSpPr>
          <p:cNvPr id="5" name="Obdĺžnik 4"/>
          <p:cNvSpPr/>
          <p:nvPr/>
        </p:nvSpPr>
        <p:spPr>
          <a:xfrm>
            <a:off x="615270" y="1870940"/>
            <a:ext cx="11205428" cy="4216539"/>
          </a:xfrm>
          <a:prstGeom prst="rect">
            <a:avLst/>
          </a:prstGeom>
        </p:spPr>
        <p:txBody>
          <a:bodyPr wrap="square">
            <a:spAutoFit/>
          </a:bodyPr>
          <a:lstStyle/>
          <a:p>
            <a:pPr marL="457200" indent="-457200">
              <a:buFont typeface="Arial" panose="020B0604020202020204" pitchFamily="34" charset="0"/>
              <a:buChar char="•"/>
            </a:pPr>
            <a:r>
              <a:rPr lang="sk-SK" sz="2400" b="1" dirty="0" err="1">
                <a:solidFill>
                  <a:srgbClr val="01426A"/>
                </a:solidFill>
                <a:latin typeface="Rubik" pitchFamily="2" charset="-79"/>
                <a:cs typeface="Rubik" pitchFamily="2" charset="-79"/>
              </a:rPr>
              <a:t>improvement</a:t>
            </a:r>
            <a:r>
              <a:rPr lang="sk-SK" sz="2400" b="1" dirty="0">
                <a:solidFill>
                  <a:srgbClr val="01426A"/>
                </a:solidFill>
                <a:latin typeface="Rubik" pitchFamily="2" charset="-79"/>
                <a:cs typeface="Rubik" pitchFamily="2" charset="-79"/>
              </a:rPr>
              <a:t> of </a:t>
            </a:r>
            <a:r>
              <a:rPr lang="sk-SK" sz="2400" b="1" dirty="0" err="1">
                <a:solidFill>
                  <a:srgbClr val="01426A"/>
                </a:solidFill>
                <a:latin typeface="Rubik" pitchFamily="2" charset="-79"/>
                <a:cs typeface="Rubik" pitchFamily="2" charset="-79"/>
              </a:rPr>
              <a:t>the</a:t>
            </a:r>
            <a:r>
              <a:rPr lang="sk-SK" sz="2400" b="1" dirty="0">
                <a:solidFill>
                  <a:srgbClr val="01426A"/>
                </a:solidFill>
                <a:latin typeface="Rubik" pitchFamily="2" charset="-79"/>
                <a:cs typeface="Rubik" pitchFamily="2" charset="-79"/>
              </a:rPr>
              <a:t> RBM </a:t>
            </a:r>
            <a:r>
              <a:rPr lang="sk-SK" sz="2400" b="1" dirty="0" err="1">
                <a:solidFill>
                  <a:srgbClr val="01426A"/>
                </a:solidFill>
                <a:latin typeface="Rubik" pitchFamily="2" charset="-79"/>
                <a:cs typeface="Rubik" pitchFamily="2" charset="-79"/>
              </a:rPr>
              <a:t>planning</a:t>
            </a:r>
            <a:r>
              <a:rPr lang="sk-SK" sz="2400" b="1" dirty="0">
                <a:solidFill>
                  <a:srgbClr val="01426A"/>
                </a:solidFill>
                <a:latin typeface="Rubik" pitchFamily="2" charset="-79"/>
                <a:cs typeface="Rubik" pitchFamily="2" charset="-79"/>
              </a:rPr>
              <a:t> </a:t>
            </a:r>
            <a:r>
              <a:rPr lang="sk-SK" sz="2400" dirty="0" smtClean="0">
                <a:solidFill>
                  <a:srgbClr val="01426A"/>
                </a:solidFill>
                <a:latin typeface="Rubik" pitchFamily="2" charset="-79"/>
                <a:cs typeface="Rubik" pitchFamily="2" charset="-79"/>
              </a:rPr>
              <a:t>(</a:t>
            </a:r>
            <a:r>
              <a:rPr lang="sk-SK" sz="2400" dirty="0" err="1" smtClean="0">
                <a:solidFill>
                  <a:srgbClr val="01426A"/>
                </a:solidFill>
                <a:latin typeface="Rubik" pitchFamily="2" charset="-79"/>
                <a:cs typeface="Rubik" pitchFamily="2" charset="-79"/>
              </a:rPr>
              <a:t>Harmonised</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Plan</a:t>
            </a:r>
            <a:r>
              <a:rPr lang="sk-SK" sz="2400" dirty="0" smtClean="0">
                <a:solidFill>
                  <a:srgbClr val="01426A"/>
                </a:solidFill>
                <a:latin typeface="Rubik" pitchFamily="2" charset="-79"/>
                <a:cs typeface="Rubik" pitchFamily="2" charset="-79"/>
              </a:rPr>
              <a:t> </a:t>
            </a:r>
            <a:r>
              <a:rPr lang="sk-SK" sz="2400" dirty="0">
                <a:solidFill>
                  <a:srgbClr val="01426A"/>
                </a:solidFill>
                <a:latin typeface="Rubik" pitchFamily="2" charset="-79"/>
                <a:cs typeface="Rubik" pitchFamily="2" charset="-79"/>
              </a:rPr>
              <a:t>of </a:t>
            </a:r>
            <a:r>
              <a:rPr lang="sk-SK" sz="2400" dirty="0" err="1">
                <a:solidFill>
                  <a:srgbClr val="01426A"/>
                </a:solidFill>
                <a:latin typeface="Rubik" pitchFamily="2" charset="-79"/>
                <a:cs typeface="Rubik" pitchFamily="2" charset="-79"/>
              </a:rPr>
              <a:t>measures</a:t>
            </a:r>
            <a:r>
              <a:rPr lang="sk-SK" sz="2400" dirty="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Action</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Plan</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inputs</a:t>
            </a:r>
            <a:r>
              <a:rPr lang="sk-SK" sz="2400" dirty="0" smtClean="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for</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the</a:t>
            </a:r>
            <a:r>
              <a:rPr lang="sk-SK" sz="2400" dirty="0">
                <a:solidFill>
                  <a:srgbClr val="01426A"/>
                </a:solidFill>
                <a:latin typeface="Rubik" pitchFamily="2" charset="-79"/>
                <a:cs typeface="Rubik" pitchFamily="2" charset="-79"/>
              </a:rPr>
              <a:t> 4th RBMP, </a:t>
            </a:r>
            <a:r>
              <a:rPr lang="sk-SK" sz="2400" dirty="0" smtClean="0">
                <a:solidFill>
                  <a:srgbClr val="01426A"/>
                </a:solidFill>
                <a:latin typeface="Rubik" pitchFamily="2" charset="-79"/>
                <a:cs typeface="Rubik" pitchFamily="2" charset="-79"/>
              </a:rPr>
              <a:t>GIS </a:t>
            </a:r>
            <a:r>
              <a:rPr lang="sk-SK" sz="2400" dirty="0" err="1" smtClean="0">
                <a:solidFill>
                  <a:srgbClr val="01426A"/>
                </a:solidFill>
                <a:latin typeface="Rubik" pitchFamily="2" charset="-79"/>
                <a:cs typeface="Rubik" pitchFamily="2" charset="-79"/>
              </a:rPr>
              <a:t>services</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databases</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prioritisation</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etc</a:t>
            </a:r>
            <a:r>
              <a:rPr lang="sk-SK" sz="2400" dirty="0" smtClean="0">
                <a:solidFill>
                  <a:srgbClr val="01426A"/>
                </a:solidFill>
                <a:latin typeface="Rubik" pitchFamily="2" charset="-79"/>
                <a:cs typeface="Rubik" pitchFamily="2" charset="-79"/>
              </a:rPr>
              <a:t>., </a:t>
            </a:r>
            <a:r>
              <a:rPr lang="en-GB" altLang="en-US" sz="2400" dirty="0">
                <a:solidFill>
                  <a:srgbClr val="01426A"/>
                </a:solidFill>
                <a:latin typeface="Rubik" pitchFamily="2" charset="-79"/>
                <a:cs typeface="Rubik" pitchFamily="2" charset="-79"/>
              </a:rPr>
              <a:t>bottom-up approach, </a:t>
            </a:r>
            <a:r>
              <a:rPr lang="en-GB" altLang="en-US" sz="2400" dirty="0" smtClean="0">
                <a:solidFill>
                  <a:srgbClr val="01426A"/>
                </a:solidFill>
                <a:latin typeface="Rubik" pitchFamily="2" charset="-79"/>
                <a:cs typeface="Rubik" pitchFamily="2" charset="-79"/>
              </a:rPr>
              <a:t>priorities</a:t>
            </a:r>
            <a:r>
              <a:rPr lang="sk-SK" sz="2400" dirty="0" smtClean="0">
                <a:solidFill>
                  <a:srgbClr val="01426A"/>
                </a:solidFill>
                <a:latin typeface="Rubik" pitchFamily="2" charset="-79"/>
                <a:cs typeface="Rubik" pitchFamily="2" charset="-79"/>
              </a:rPr>
              <a:t>)</a:t>
            </a:r>
          </a:p>
          <a:p>
            <a:pPr marL="457200" indent="-457200">
              <a:buFont typeface="Arial" panose="020B0604020202020204" pitchFamily="34" charset="0"/>
              <a:buChar char="•"/>
            </a:pPr>
            <a:r>
              <a:rPr lang="sk-SK" sz="2400" b="1" dirty="0" err="1">
                <a:solidFill>
                  <a:srgbClr val="01426A"/>
                </a:solidFill>
                <a:latin typeface="Rubik" pitchFamily="2" charset="-79"/>
                <a:cs typeface="Rubik" pitchFamily="2" charset="-79"/>
              </a:rPr>
              <a:t>Good</a:t>
            </a:r>
            <a:r>
              <a:rPr lang="sk-SK" sz="2400" b="1" dirty="0">
                <a:solidFill>
                  <a:srgbClr val="01426A"/>
                </a:solidFill>
                <a:latin typeface="Rubik" pitchFamily="2" charset="-79"/>
                <a:cs typeface="Rubik" pitchFamily="2" charset="-79"/>
              </a:rPr>
              <a:t> </a:t>
            </a:r>
            <a:r>
              <a:rPr lang="sk-SK" sz="2400" b="1" dirty="0" err="1">
                <a:solidFill>
                  <a:srgbClr val="01426A"/>
                </a:solidFill>
                <a:latin typeface="Rubik" pitchFamily="2" charset="-79"/>
                <a:cs typeface="Rubik" pitchFamily="2" charset="-79"/>
              </a:rPr>
              <a:t>practice</a:t>
            </a:r>
            <a:r>
              <a:rPr lang="sk-SK" sz="2400" b="1"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examples</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replication</a:t>
            </a:r>
            <a:r>
              <a:rPr lang="sk-SK" sz="2400" dirty="0">
                <a:solidFill>
                  <a:srgbClr val="01426A"/>
                </a:solidFill>
                <a:latin typeface="Rubik" pitchFamily="2" charset="-79"/>
                <a:cs typeface="Rubik" pitchFamily="2" charset="-79"/>
              </a:rPr>
              <a:t> </a:t>
            </a:r>
          </a:p>
          <a:p>
            <a:pPr marL="457200" indent="-457200">
              <a:buFont typeface="Arial" panose="020B0604020202020204" pitchFamily="34" charset="0"/>
              <a:buChar char="•"/>
            </a:pPr>
            <a:r>
              <a:rPr lang="sk-SK" sz="2400" b="1" dirty="0" err="1" smtClean="0">
                <a:solidFill>
                  <a:srgbClr val="01426A"/>
                </a:solidFill>
                <a:latin typeface="Rubik" pitchFamily="2" charset="-79"/>
                <a:cs typeface="Rubik" pitchFamily="2" charset="-79"/>
              </a:rPr>
              <a:t>mobilisation</a:t>
            </a:r>
            <a:r>
              <a:rPr lang="sk-SK" sz="2400" dirty="0" smtClean="0">
                <a:solidFill>
                  <a:srgbClr val="01426A"/>
                </a:solidFill>
                <a:latin typeface="Rubik" pitchFamily="2" charset="-79"/>
                <a:cs typeface="Rubik" pitchFamily="2" charset="-79"/>
              </a:rPr>
              <a:t> of </a:t>
            </a:r>
            <a:r>
              <a:rPr lang="sk-SK" sz="2400" dirty="0" err="1">
                <a:solidFill>
                  <a:srgbClr val="01426A"/>
                </a:solidFill>
                <a:latin typeface="Rubik" pitchFamily="2" charset="-79"/>
                <a:cs typeface="Rubik" pitchFamily="2" charset="-79"/>
              </a:rPr>
              <a:t>complementary</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funds</a:t>
            </a:r>
            <a:r>
              <a:rPr lang="sk-SK" sz="2400" dirty="0">
                <a:solidFill>
                  <a:srgbClr val="01426A"/>
                </a:solidFill>
                <a:latin typeface="Rubik" pitchFamily="2" charset="-79"/>
                <a:cs typeface="Rubik" pitchFamily="2" charset="-79"/>
              </a:rPr>
              <a:t> and </a:t>
            </a:r>
            <a:r>
              <a:rPr lang="sk-SK" sz="2400" dirty="0" err="1" smtClean="0">
                <a:solidFill>
                  <a:srgbClr val="01426A"/>
                </a:solidFill>
                <a:latin typeface="Rubik" pitchFamily="2" charset="-79"/>
                <a:cs typeface="Rubik" pitchFamily="2" charset="-79"/>
              </a:rPr>
              <a:t>actions</a:t>
            </a:r>
            <a:endParaRPr lang="sk-SK" sz="2400" dirty="0" smtClean="0">
              <a:solidFill>
                <a:srgbClr val="01426A"/>
              </a:solidFill>
              <a:latin typeface="Rubik" pitchFamily="2" charset="-79"/>
              <a:cs typeface="Rubik" pitchFamily="2" charset="-79"/>
            </a:endParaRPr>
          </a:p>
          <a:p>
            <a:pPr marL="457200" indent="-457200">
              <a:buFont typeface="Arial" panose="020B0604020202020204" pitchFamily="34" charset="0"/>
              <a:buChar char="•"/>
            </a:pPr>
            <a:r>
              <a:rPr lang="sk-SK" sz="2400" b="1" dirty="0" err="1" smtClean="0">
                <a:solidFill>
                  <a:srgbClr val="01426A"/>
                </a:solidFill>
                <a:latin typeface="Rubik" pitchFamily="2" charset="-79"/>
                <a:cs typeface="Rubik" pitchFamily="2" charset="-79"/>
              </a:rPr>
              <a:t>cooperation</a:t>
            </a:r>
            <a:r>
              <a:rPr lang="sk-SK" sz="2400" dirty="0" smtClean="0">
                <a:solidFill>
                  <a:srgbClr val="01426A"/>
                </a:solidFill>
                <a:latin typeface="Rubik" pitchFamily="2" charset="-79"/>
                <a:cs typeface="Rubik" pitchFamily="2" charset="-79"/>
              </a:rPr>
              <a:t> </a:t>
            </a:r>
            <a:r>
              <a:rPr lang="sk-SK" sz="2400" dirty="0">
                <a:solidFill>
                  <a:srgbClr val="01426A"/>
                </a:solidFill>
                <a:latin typeface="Rubik" pitchFamily="2" charset="-79"/>
                <a:cs typeface="Rubik" pitchFamily="2" charset="-79"/>
              </a:rPr>
              <a:t>of </a:t>
            </a:r>
            <a:r>
              <a:rPr lang="sk-SK" sz="2400" dirty="0" err="1">
                <a:solidFill>
                  <a:srgbClr val="01426A"/>
                </a:solidFill>
                <a:latin typeface="Rubik" pitchFamily="2" charset="-79"/>
                <a:cs typeface="Rubik" pitchFamily="2" charset="-79"/>
              </a:rPr>
              <a:t>stakeholders</a:t>
            </a:r>
            <a:r>
              <a:rPr lang="sk-SK" sz="2400" dirty="0">
                <a:solidFill>
                  <a:srgbClr val="01426A"/>
                </a:solidFill>
                <a:latin typeface="Rubik" pitchFamily="2" charset="-79"/>
                <a:cs typeface="Rubik" pitchFamily="2" charset="-79"/>
              </a:rPr>
              <a:t> and </a:t>
            </a:r>
            <a:r>
              <a:rPr lang="sk-SK" sz="2400" dirty="0" err="1">
                <a:solidFill>
                  <a:srgbClr val="01426A"/>
                </a:solidFill>
                <a:latin typeface="Rubik" pitchFamily="2" charset="-79"/>
                <a:cs typeface="Rubik" pitchFamily="2" charset="-79"/>
              </a:rPr>
              <a:t>institutions</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capacity</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building</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education</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dissemination</a:t>
            </a:r>
            <a:r>
              <a:rPr lang="sk-SK" sz="2400" dirty="0">
                <a:solidFill>
                  <a:srgbClr val="01426A"/>
                </a:solidFill>
                <a:latin typeface="Rubik" pitchFamily="2" charset="-79"/>
                <a:cs typeface="Rubik" pitchFamily="2" charset="-79"/>
              </a:rPr>
              <a:t> of </a:t>
            </a:r>
            <a:r>
              <a:rPr lang="sk-SK" sz="2400" dirty="0" err="1">
                <a:solidFill>
                  <a:srgbClr val="01426A"/>
                </a:solidFill>
                <a:latin typeface="Rubik" pitchFamily="2" charset="-79"/>
                <a:cs typeface="Rubik" pitchFamily="2" charset="-79"/>
              </a:rPr>
              <a:t>results</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public</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awareness</a:t>
            </a:r>
            <a:r>
              <a:rPr lang="sk-SK" sz="2400" dirty="0">
                <a:solidFill>
                  <a:srgbClr val="01426A"/>
                </a:solidFill>
                <a:latin typeface="Rubik" pitchFamily="2" charset="-79"/>
                <a:cs typeface="Rubik" pitchFamily="2" charset="-79"/>
              </a:rPr>
              <a:t> </a:t>
            </a:r>
            <a:r>
              <a:rPr lang="sk-SK" sz="2400" dirty="0" err="1">
                <a:solidFill>
                  <a:srgbClr val="01426A"/>
                </a:solidFill>
                <a:latin typeface="Rubik" pitchFamily="2" charset="-79"/>
                <a:cs typeface="Rubik" pitchFamily="2" charset="-79"/>
              </a:rPr>
              <a:t>etc</a:t>
            </a:r>
            <a:r>
              <a:rPr lang="sk-SK" sz="2400" dirty="0" smtClean="0">
                <a:solidFill>
                  <a:srgbClr val="01426A"/>
                </a:solidFill>
                <a:latin typeface="Rubik" pitchFamily="2" charset="-79"/>
                <a:cs typeface="Rubik" pitchFamily="2" charset="-79"/>
              </a:rPr>
              <a:t>.</a:t>
            </a:r>
          </a:p>
          <a:p>
            <a:pPr marL="457200" indent="-457200">
              <a:buFont typeface="Arial" panose="020B0604020202020204" pitchFamily="34" charset="0"/>
              <a:buChar char="•"/>
            </a:pPr>
            <a:r>
              <a:rPr lang="sk-SK" sz="2400" b="1" dirty="0" err="1" smtClean="0">
                <a:solidFill>
                  <a:srgbClr val="01426A"/>
                </a:solidFill>
                <a:latin typeface="Rubik" pitchFamily="2" charset="-79"/>
                <a:cs typeface="Rubik" pitchFamily="2" charset="-79"/>
              </a:rPr>
              <a:t>Detailed</a:t>
            </a:r>
            <a:r>
              <a:rPr lang="sk-SK" sz="2400" b="1" dirty="0" smtClean="0">
                <a:solidFill>
                  <a:srgbClr val="01426A"/>
                </a:solidFill>
                <a:latin typeface="Rubik" pitchFamily="2" charset="-79"/>
                <a:cs typeface="Rubik" pitchFamily="2" charset="-79"/>
              </a:rPr>
              <a:t> monitoring </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effectiveness</a:t>
            </a:r>
            <a:r>
              <a:rPr lang="sk-SK" sz="2400" dirty="0" smtClean="0">
                <a:solidFill>
                  <a:srgbClr val="01426A"/>
                </a:solidFill>
                <a:latin typeface="Rubik" pitchFamily="2" charset="-79"/>
                <a:cs typeface="Rubik" pitchFamily="2" charset="-79"/>
              </a:rPr>
              <a:t> of </a:t>
            </a:r>
            <a:r>
              <a:rPr lang="sk-SK" sz="2400" dirty="0" err="1" smtClean="0">
                <a:solidFill>
                  <a:srgbClr val="01426A"/>
                </a:solidFill>
                <a:latin typeface="Rubik" pitchFamily="2" charset="-79"/>
                <a:cs typeface="Rubik" pitchFamily="2" charset="-79"/>
              </a:rPr>
              <a:t>measures</a:t>
            </a:r>
            <a:endParaRPr lang="sk-SK" sz="2400" dirty="0" smtClean="0">
              <a:solidFill>
                <a:srgbClr val="01426A"/>
              </a:solidFill>
              <a:latin typeface="Rubik" pitchFamily="2" charset="-79"/>
              <a:cs typeface="Rubik" pitchFamily="2" charset="-79"/>
            </a:endParaRPr>
          </a:p>
          <a:p>
            <a:pPr marL="457200" indent="-457200">
              <a:buFont typeface="Arial" panose="020B0604020202020204" pitchFamily="34" charset="0"/>
              <a:buChar char="•"/>
            </a:pPr>
            <a:r>
              <a:rPr lang="sk-SK" sz="2400" b="1" dirty="0" err="1" smtClean="0">
                <a:solidFill>
                  <a:srgbClr val="01426A"/>
                </a:solidFill>
                <a:latin typeface="Rubik" pitchFamily="2" charset="-79"/>
                <a:cs typeface="Rubik" pitchFamily="2" charset="-79"/>
              </a:rPr>
              <a:t>Innovative</a:t>
            </a:r>
            <a:r>
              <a:rPr lang="sk-SK" sz="2400" b="1" dirty="0" smtClean="0">
                <a:solidFill>
                  <a:srgbClr val="01426A"/>
                </a:solidFill>
                <a:latin typeface="Rubik" pitchFamily="2" charset="-79"/>
                <a:cs typeface="Rubik" pitchFamily="2" charset="-79"/>
              </a:rPr>
              <a:t> </a:t>
            </a:r>
            <a:r>
              <a:rPr lang="sk-SK" sz="2400" b="1" dirty="0" err="1" smtClean="0">
                <a:solidFill>
                  <a:srgbClr val="01426A"/>
                </a:solidFill>
                <a:latin typeface="Rubik" pitchFamily="2" charset="-79"/>
                <a:cs typeface="Rubik" pitchFamily="2" charset="-79"/>
              </a:rPr>
              <a:t>approaches</a:t>
            </a:r>
            <a:r>
              <a:rPr lang="sk-SK" sz="2400" b="1" dirty="0" smtClean="0">
                <a:solidFill>
                  <a:srgbClr val="01426A"/>
                </a:solidFill>
                <a:latin typeface="Rubik" pitchFamily="2" charset="-79"/>
                <a:cs typeface="Rubik" pitchFamily="2" charset="-79"/>
              </a:rPr>
              <a:t> </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eDNA</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drones</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automatic</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stations</a:t>
            </a:r>
            <a:endParaRPr lang="sk-SK" sz="2400" dirty="0" smtClean="0">
              <a:solidFill>
                <a:srgbClr val="01426A"/>
              </a:solidFill>
              <a:latin typeface="Rubik" pitchFamily="2" charset="-79"/>
              <a:cs typeface="Rubik" pitchFamily="2" charset="-79"/>
            </a:endParaRPr>
          </a:p>
          <a:p>
            <a:pPr marL="457200" indent="-457200">
              <a:buFont typeface="Arial" panose="020B0604020202020204" pitchFamily="34" charset="0"/>
              <a:buChar char="•"/>
            </a:pPr>
            <a:r>
              <a:rPr lang="sk-SK" sz="2400" b="1" dirty="0" err="1" smtClean="0">
                <a:solidFill>
                  <a:srgbClr val="01426A"/>
                </a:solidFill>
                <a:latin typeface="Rubik" pitchFamily="2" charset="-79"/>
                <a:cs typeface="Rubik" pitchFamily="2" charset="-79"/>
              </a:rPr>
              <a:t>Capacity</a:t>
            </a:r>
            <a:r>
              <a:rPr lang="sk-SK" sz="2400" b="1" dirty="0" smtClean="0">
                <a:solidFill>
                  <a:srgbClr val="01426A"/>
                </a:solidFill>
                <a:latin typeface="Rubik" pitchFamily="2" charset="-79"/>
                <a:cs typeface="Rubik" pitchFamily="2" charset="-79"/>
              </a:rPr>
              <a:t> </a:t>
            </a:r>
            <a:r>
              <a:rPr lang="sk-SK" sz="2400" b="1" dirty="0" err="1" smtClean="0">
                <a:solidFill>
                  <a:srgbClr val="01426A"/>
                </a:solidFill>
                <a:latin typeface="Rubik" pitchFamily="2" charset="-79"/>
                <a:cs typeface="Rubik" pitchFamily="2" charset="-79"/>
              </a:rPr>
              <a:t>building</a:t>
            </a:r>
            <a:r>
              <a:rPr lang="sk-SK" sz="2400" dirty="0">
                <a:solidFill>
                  <a:srgbClr val="01426A"/>
                </a:solidFill>
                <a:latin typeface="Rubik" pitchFamily="2" charset="-79"/>
                <a:cs typeface="Rubik" pitchFamily="2" charset="-79"/>
              </a:rPr>
              <a:t> </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workshops</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methodologies</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studies</a:t>
            </a:r>
            <a:r>
              <a:rPr lang="sk-SK" sz="2400" dirty="0" smtClean="0">
                <a:solidFill>
                  <a:srgbClr val="01426A"/>
                </a:solidFill>
                <a:latin typeface="Rubik" pitchFamily="2" charset="-79"/>
                <a:cs typeface="Rubik" pitchFamily="2" charset="-79"/>
              </a:rPr>
              <a:t>...</a:t>
            </a:r>
            <a:endParaRPr lang="sk-SK" sz="2400" dirty="0">
              <a:solidFill>
                <a:srgbClr val="01426A"/>
              </a:solidFill>
              <a:latin typeface="Rubik" pitchFamily="2" charset="-79"/>
              <a:cs typeface="Rubik" pitchFamily="2" charset="-79"/>
            </a:endParaRPr>
          </a:p>
          <a:p>
            <a:pPr marL="457200" indent="-457200">
              <a:buFont typeface="Arial" panose="020B0604020202020204" pitchFamily="34" charset="0"/>
              <a:buChar char="•"/>
            </a:pPr>
            <a:endParaRPr lang="sk-SK" sz="2800" dirty="0">
              <a:solidFill>
                <a:srgbClr val="01426A"/>
              </a:solidFill>
              <a:latin typeface="Rubik" pitchFamily="2" charset="-79"/>
              <a:cs typeface="Rubik" pitchFamily="2" charset="-79"/>
            </a:endParaRPr>
          </a:p>
        </p:txBody>
      </p:sp>
      <p:pic>
        <p:nvPicPr>
          <p:cNvPr id="6"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9756" y="235468"/>
            <a:ext cx="1774916" cy="608044"/>
          </a:xfrm>
          <a:prstGeom prst="rect">
            <a:avLst/>
          </a:prstGeom>
        </p:spPr>
      </p:pic>
    </p:spTree>
    <p:extLst>
      <p:ext uri="{BB962C8B-B14F-4D97-AF65-F5344CB8AC3E}">
        <p14:creationId xmlns:p14="http://schemas.microsoft.com/office/powerpoint/2010/main" val="387095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2">
            <a:extLst>
              <a:ext uri="{FF2B5EF4-FFF2-40B4-BE49-F238E27FC236}">
                <a16:creationId xmlns:a16="http://schemas.microsoft.com/office/drawing/2014/main" id="{B7C9796E-E2AF-BA16-C61E-516BBF93B2F5}"/>
              </a:ext>
            </a:extLst>
          </p:cNvPr>
          <p:cNvSpPr>
            <a:spLocks noChangeArrowheads="1"/>
          </p:cNvSpPr>
          <p:nvPr/>
        </p:nvSpPr>
        <p:spPr bwMode="auto">
          <a:xfrm>
            <a:off x="732420" y="1720554"/>
            <a:ext cx="11098635"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defRPr/>
            </a:pPr>
            <a:endParaRPr lang="en-GB" altLang="en-US" sz="1800" b="1" dirty="0" smtClean="0">
              <a:solidFill>
                <a:srgbClr val="336699"/>
              </a:solidFill>
              <a:latin typeface="Tahoma" panose="020B0604030504040204" pitchFamily="34" charset="0"/>
            </a:endParaRPr>
          </a:p>
          <a:p>
            <a:pPr marL="342900" indent="-342900">
              <a:spcBef>
                <a:spcPts val="600"/>
              </a:spcBef>
              <a:buFont typeface="Arial" panose="020B0604020202020204" pitchFamily="34" charset="0"/>
              <a:buChar char="•"/>
              <a:defRPr/>
            </a:pPr>
            <a:r>
              <a:rPr lang="en-GB" altLang="en-US" sz="2800" dirty="0" smtClean="0">
                <a:solidFill>
                  <a:srgbClr val="01426A"/>
                </a:solidFill>
                <a:latin typeface="+mn-lt"/>
                <a:ea typeface="+mn-ea"/>
              </a:rPr>
              <a:t>Measures </a:t>
            </a:r>
            <a:r>
              <a:rPr lang="en-GB" altLang="en-US" sz="2800" dirty="0">
                <a:solidFill>
                  <a:srgbClr val="01426A"/>
                </a:solidFill>
                <a:latin typeface="+mn-lt"/>
                <a:ea typeface="+mn-ea"/>
              </a:rPr>
              <a:t>to eliminate </a:t>
            </a:r>
            <a:r>
              <a:rPr lang="en-GB" altLang="en-US" sz="2800" dirty="0" err="1">
                <a:solidFill>
                  <a:srgbClr val="01426A"/>
                </a:solidFill>
                <a:latin typeface="+mn-lt"/>
                <a:ea typeface="+mn-ea"/>
              </a:rPr>
              <a:t>hydromorphological</a:t>
            </a:r>
            <a:r>
              <a:rPr lang="en-GB" altLang="en-US" sz="2800" dirty="0">
                <a:solidFill>
                  <a:srgbClr val="01426A"/>
                </a:solidFill>
                <a:latin typeface="+mn-lt"/>
                <a:ea typeface="+mn-ea"/>
              </a:rPr>
              <a:t> pressures</a:t>
            </a:r>
            <a:r>
              <a:rPr lang="en-GB" altLang="en-US" sz="2800" dirty="0" smtClean="0">
                <a:solidFill>
                  <a:srgbClr val="01426A"/>
                </a:solidFill>
                <a:latin typeface="+mn-lt"/>
                <a:ea typeface="+mn-ea"/>
              </a:rPr>
              <a:t>: longitudinal continuity, lateral connectivity, in-stream river morphology, improved hydrological conditions</a:t>
            </a:r>
            <a:r>
              <a:rPr lang="sk-SK" altLang="en-US" sz="2800" dirty="0" smtClean="0">
                <a:solidFill>
                  <a:srgbClr val="01426A"/>
                </a:solidFill>
                <a:latin typeface="+mn-lt"/>
                <a:ea typeface="+mn-ea"/>
              </a:rPr>
              <a:t> – </a:t>
            </a:r>
            <a:r>
              <a:rPr lang="sk-SK" altLang="en-US" sz="2800" dirty="0" err="1" smtClean="0">
                <a:solidFill>
                  <a:srgbClr val="01426A"/>
                </a:solidFill>
                <a:latin typeface="+mn-lt"/>
                <a:ea typeface="+mn-ea"/>
              </a:rPr>
              <a:t>nature</a:t>
            </a:r>
            <a:r>
              <a:rPr lang="sk-SK" altLang="en-US" sz="2800" dirty="0" smtClean="0">
                <a:solidFill>
                  <a:srgbClr val="01426A"/>
                </a:solidFill>
                <a:latin typeface="+mn-lt"/>
                <a:ea typeface="+mn-ea"/>
              </a:rPr>
              <a:t> </a:t>
            </a:r>
            <a:r>
              <a:rPr lang="sk-SK" altLang="en-US" sz="2800" dirty="0" err="1" smtClean="0">
                <a:solidFill>
                  <a:srgbClr val="01426A"/>
                </a:solidFill>
                <a:latin typeface="+mn-lt"/>
                <a:ea typeface="+mn-ea"/>
              </a:rPr>
              <a:t>based</a:t>
            </a:r>
            <a:r>
              <a:rPr lang="sk-SK" altLang="en-US" sz="2800" dirty="0" smtClean="0">
                <a:solidFill>
                  <a:srgbClr val="01426A"/>
                </a:solidFill>
                <a:latin typeface="+mn-lt"/>
                <a:ea typeface="+mn-ea"/>
              </a:rPr>
              <a:t> </a:t>
            </a:r>
            <a:r>
              <a:rPr lang="sk-SK" altLang="en-US" sz="2800" dirty="0" err="1" smtClean="0">
                <a:solidFill>
                  <a:srgbClr val="01426A"/>
                </a:solidFill>
                <a:latin typeface="+mn-lt"/>
                <a:ea typeface="+mn-ea"/>
              </a:rPr>
              <a:t>solutions</a:t>
            </a:r>
            <a:endParaRPr lang="en-GB" altLang="en-US" sz="2800" dirty="0">
              <a:solidFill>
                <a:srgbClr val="01426A"/>
              </a:solidFill>
              <a:latin typeface="+mn-lt"/>
              <a:ea typeface="+mn-ea"/>
            </a:endParaRPr>
          </a:p>
          <a:p>
            <a:pPr marL="342900" indent="-342900">
              <a:buFont typeface="Arial" panose="020B0604020202020204" pitchFamily="34" charset="0"/>
              <a:buChar char="•"/>
              <a:defRPr/>
            </a:pPr>
            <a:r>
              <a:rPr lang="en-GB" altLang="en-US" sz="2800" dirty="0">
                <a:solidFill>
                  <a:srgbClr val="01426A"/>
                </a:solidFill>
                <a:latin typeface="+mn-lt"/>
                <a:ea typeface="+mn-ea"/>
              </a:rPr>
              <a:t>Sediment </a:t>
            </a:r>
            <a:r>
              <a:rPr lang="en-GB" altLang="en-US" sz="2800" dirty="0" smtClean="0">
                <a:solidFill>
                  <a:srgbClr val="01426A"/>
                </a:solidFill>
                <a:latin typeface="+mn-lt"/>
                <a:ea typeface="+mn-ea"/>
              </a:rPr>
              <a:t>management</a:t>
            </a:r>
            <a:endParaRPr lang="en-GB" altLang="en-US" sz="2800" dirty="0">
              <a:solidFill>
                <a:srgbClr val="01426A"/>
              </a:solidFill>
              <a:latin typeface="+mn-lt"/>
              <a:ea typeface="+mn-ea"/>
            </a:endParaRPr>
          </a:p>
          <a:p>
            <a:pPr marL="342900" indent="-342900">
              <a:buFont typeface="Arial" panose="020B0604020202020204" pitchFamily="34" charset="0"/>
              <a:buChar char="•"/>
              <a:defRPr/>
            </a:pPr>
            <a:r>
              <a:rPr lang="en-GB" altLang="en-US" sz="2800" dirty="0">
                <a:solidFill>
                  <a:srgbClr val="01426A"/>
                </a:solidFill>
                <a:latin typeface="+mn-lt"/>
                <a:ea typeface="+mn-ea"/>
              </a:rPr>
              <a:t>Fishery management and sturgeon migration issue </a:t>
            </a:r>
          </a:p>
          <a:p>
            <a:pPr marL="342900" indent="-342900">
              <a:buFont typeface="Arial" panose="020B0604020202020204" pitchFamily="34" charset="0"/>
              <a:buChar char="•"/>
              <a:defRPr/>
            </a:pPr>
            <a:r>
              <a:rPr lang="en-GB" altLang="en-US" sz="2800" dirty="0">
                <a:solidFill>
                  <a:srgbClr val="01426A"/>
                </a:solidFill>
                <a:latin typeface="+mn-lt"/>
                <a:ea typeface="+mn-ea"/>
              </a:rPr>
              <a:t>Measures to reduce pollution (organic, nutrient pollution, priority and relevant </a:t>
            </a:r>
            <a:r>
              <a:rPr lang="en-GB" altLang="en-US" sz="2800" dirty="0" smtClean="0">
                <a:solidFill>
                  <a:srgbClr val="01426A"/>
                </a:solidFill>
                <a:latin typeface="+mn-lt"/>
                <a:ea typeface="+mn-ea"/>
              </a:rPr>
              <a:t>substances)</a:t>
            </a:r>
            <a:endParaRPr lang="en-GB" altLang="en-US" sz="2800" dirty="0">
              <a:solidFill>
                <a:srgbClr val="01426A"/>
              </a:solidFill>
              <a:latin typeface="+mn-lt"/>
              <a:ea typeface="+mn-ea"/>
            </a:endParaRPr>
          </a:p>
        </p:txBody>
      </p:sp>
      <p:sp>
        <p:nvSpPr>
          <p:cNvPr id="21507" name="Rectangle 13">
            <a:extLst>
              <a:ext uri="{FF2B5EF4-FFF2-40B4-BE49-F238E27FC236}">
                <a16:creationId xmlns:a16="http://schemas.microsoft.com/office/drawing/2014/main" id="{1B3B1420-7C52-0EB4-9632-189A8C8A656C}"/>
              </a:ext>
            </a:extLst>
          </p:cNvPr>
          <p:cNvSpPr>
            <a:spLocks noChangeArrowheads="1"/>
          </p:cNvSpPr>
          <p:nvPr/>
        </p:nvSpPr>
        <p:spPr bwMode="auto">
          <a:xfrm>
            <a:off x="6189663" y="15859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GB" altLang="en-US"/>
          </a:p>
        </p:txBody>
      </p:sp>
      <p:sp>
        <p:nvSpPr>
          <p:cNvPr id="21508" name="Rectangle 15">
            <a:extLst>
              <a:ext uri="{FF2B5EF4-FFF2-40B4-BE49-F238E27FC236}">
                <a16:creationId xmlns:a16="http://schemas.microsoft.com/office/drawing/2014/main" id="{52B91AA4-A090-72C9-C151-CE4159B60B05}"/>
              </a:ext>
            </a:extLst>
          </p:cNvPr>
          <p:cNvSpPr>
            <a:spLocks noChangeArrowheads="1"/>
          </p:cNvSpPr>
          <p:nvPr/>
        </p:nvSpPr>
        <p:spPr bwMode="auto">
          <a:xfrm>
            <a:off x="3097213" y="61610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rebuchet MS" panose="020B0603020202020204" pitchFamily="34" charset="0"/>
                <a:ea typeface="ＭＳ Ｐゴシック" panose="020B0600070205080204" pitchFamily="34" charset="-128"/>
              </a:defRPr>
            </a:lvl1pPr>
            <a:lvl2pPr marL="742950" indent="-285750">
              <a:defRPr sz="2400">
                <a:solidFill>
                  <a:schemeClr val="tx1"/>
                </a:solidFill>
                <a:latin typeface="Trebuchet MS" panose="020B0603020202020204" pitchFamily="34" charset="0"/>
                <a:ea typeface="ＭＳ Ｐゴシック" panose="020B0600070205080204" pitchFamily="34" charset="-128"/>
              </a:defRPr>
            </a:lvl2pPr>
            <a:lvl3pPr marL="1143000" indent="-228600">
              <a:defRPr sz="2400">
                <a:solidFill>
                  <a:schemeClr val="tx1"/>
                </a:solidFill>
                <a:latin typeface="Trebuchet MS" panose="020B0603020202020204" pitchFamily="34" charset="0"/>
                <a:ea typeface="ＭＳ Ｐゴシック" panose="020B0600070205080204" pitchFamily="34" charset="-128"/>
              </a:defRPr>
            </a:lvl3pPr>
            <a:lvl4pPr marL="1600200" indent="-228600">
              <a:defRPr sz="2400">
                <a:solidFill>
                  <a:schemeClr val="tx1"/>
                </a:solidFill>
                <a:latin typeface="Trebuchet MS" panose="020B0603020202020204" pitchFamily="34" charset="0"/>
                <a:ea typeface="ＭＳ Ｐゴシック" panose="020B0600070205080204" pitchFamily="34" charset="-128"/>
              </a:defRPr>
            </a:lvl4pPr>
            <a:lvl5pPr marL="2057400" indent="-228600">
              <a:defRPr sz="2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603020202020204" pitchFamily="34" charset="0"/>
                <a:ea typeface="ＭＳ Ｐゴシック" panose="020B0600070205080204" pitchFamily="34" charset="-128"/>
              </a:defRPr>
            </a:lvl9pPr>
          </a:lstStyle>
          <a:p>
            <a:pPr eaLnBrk="1" hangingPunct="1"/>
            <a:endParaRPr lang="en-GB" altLang="en-US"/>
          </a:p>
        </p:txBody>
      </p:sp>
      <p:sp>
        <p:nvSpPr>
          <p:cNvPr id="6" name="BlokTextu 5"/>
          <p:cNvSpPr txBox="1"/>
          <p:nvPr/>
        </p:nvSpPr>
        <p:spPr>
          <a:xfrm>
            <a:off x="541149" y="653053"/>
            <a:ext cx="9026799" cy="646331"/>
          </a:xfrm>
          <a:prstGeom prst="rect">
            <a:avLst/>
          </a:prstGeom>
          <a:noFill/>
        </p:spPr>
        <p:txBody>
          <a:bodyPr wrap="square" rtlCol="0">
            <a:spAutoFit/>
          </a:bodyPr>
          <a:lstStyle/>
          <a:p>
            <a:r>
              <a:rPr lang="sk-SK" sz="3600" dirty="0" err="1" smtClean="0">
                <a:solidFill>
                  <a:srgbClr val="01426A"/>
                </a:solidFill>
                <a:latin typeface="Rubik" pitchFamily="2" charset="-79"/>
                <a:cs typeface="Rubik" pitchFamily="2" charset="-79"/>
              </a:rPr>
              <a:t>Key</a:t>
            </a:r>
            <a:r>
              <a:rPr lang="sk-SK" sz="3600" dirty="0" smtClean="0">
                <a:solidFill>
                  <a:srgbClr val="01426A"/>
                </a:solidFill>
                <a:latin typeface="Rubik" pitchFamily="2" charset="-79"/>
                <a:cs typeface="Rubik" pitchFamily="2" charset="-79"/>
              </a:rPr>
              <a:t> </a:t>
            </a:r>
            <a:r>
              <a:rPr lang="sk-SK" sz="3600" dirty="0" err="1" smtClean="0">
                <a:solidFill>
                  <a:srgbClr val="01426A"/>
                </a:solidFill>
                <a:latin typeface="Rubik" pitchFamily="2" charset="-79"/>
                <a:cs typeface="Rubik" pitchFamily="2" charset="-79"/>
              </a:rPr>
              <a:t>parts</a:t>
            </a:r>
            <a:r>
              <a:rPr lang="sk-SK" sz="3600" dirty="0" smtClean="0">
                <a:solidFill>
                  <a:srgbClr val="01426A"/>
                </a:solidFill>
                <a:latin typeface="Rubik" pitchFamily="2" charset="-79"/>
                <a:cs typeface="Rubik" pitchFamily="2" charset="-79"/>
              </a:rPr>
              <a:t> of </a:t>
            </a:r>
            <a:r>
              <a:rPr lang="sk-SK" sz="3600" dirty="0" err="1" smtClean="0">
                <a:solidFill>
                  <a:srgbClr val="01426A"/>
                </a:solidFill>
                <a:latin typeface="Rubik" pitchFamily="2" charset="-79"/>
                <a:cs typeface="Rubik" pitchFamily="2" charset="-79"/>
              </a:rPr>
              <a:t>the</a:t>
            </a:r>
            <a:r>
              <a:rPr lang="sk-SK" sz="3600" dirty="0" smtClean="0">
                <a:solidFill>
                  <a:srgbClr val="01426A"/>
                </a:solidFill>
                <a:latin typeface="Rubik" pitchFamily="2" charset="-79"/>
                <a:cs typeface="Rubik" pitchFamily="2" charset="-79"/>
              </a:rPr>
              <a:t> RBMP </a:t>
            </a:r>
            <a:r>
              <a:rPr lang="sk-SK" sz="3600" dirty="0" err="1" smtClean="0">
                <a:solidFill>
                  <a:srgbClr val="01426A"/>
                </a:solidFill>
                <a:latin typeface="Rubik" pitchFamily="2" charset="-79"/>
                <a:cs typeface="Rubik" pitchFamily="2" charset="-79"/>
              </a:rPr>
              <a:t>plan</a:t>
            </a:r>
            <a:endParaRPr lang="sk-SK" sz="2000" dirty="0">
              <a:solidFill>
                <a:srgbClr val="01426A"/>
              </a:solidFill>
              <a:latin typeface="Rubik" pitchFamily="2" charset="-79"/>
              <a:cs typeface="Rubik" pitchFamily="2" charset="-79"/>
            </a:endParaRPr>
          </a:p>
        </p:txBody>
      </p:sp>
      <p:pic>
        <p:nvPicPr>
          <p:cNvPr id="7"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9756" y="235468"/>
            <a:ext cx="1774916" cy="608044"/>
          </a:xfrm>
          <a:prstGeom prst="rect">
            <a:avLst/>
          </a:prstGeom>
        </p:spPr>
      </p:pic>
    </p:spTree>
    <p:extLst>
      <p:ext uri="{BB962C8B-B14F-4D97-AF65-F5344CB8AC3E}">
        <p14:creationId xmlns:p14="http://schemas.microsoft.com/office/powerpoint/2010/main" val="2787281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63" name="Skupina 7">
            <a:extLst>
              <a:ext uri="{FF2B5EF4-FFF2-40B4-BE49-F238E27FC236}">
                <a16:creationId xmlns:a16="http://schemas.microsoft.com/office/drawing/2014/main" id="{7AE8DB71-0406-EA2A-C1A3-0C2B0A77BDF5}"/>
              </a:ext>
            </a:extLst>
          </p:cNvPr>
          <p:cNvGrpSpPr>
            <a:grpSpLocks/>
          </p:cNvGrpSpPr>
          <p:nvPr/>
        </p:nvGrpSpPr>
        <p:grpSpPr bwMode="auto">
          <a:xfrm>
            <a:off x="1189767" y="1554673"/>
            <a:ext cx="9647339" cy="3094460"/>
            <a:chOff x="323848" y="2794934"/>
            <a:chExt cx="8336753" cy="1782536"/>
          </a:xfrm>
        </p:grpSpPr>
        <p:sp>
          <p:nvSpPr>
            <p:cNvPr id="11" name="Voľný tvar 10">
              <a:extLst>
                <a:ext uri="{FF2B5EF4-FFF2-40B4-BE49-F238E27FC236}">
                  <a16:creationId xmlns:a16="http://schemas.microsoft.com/office/drawing/2014/main" id="{2148A6F1-4403-8A10-5E75-F02E6FEC4A87}"/>
                </a:ext>
              </a:extLst>
            </p:cNvPr>
            <p:cNvSpPr/>
            <p:nvPr/>
          </p:nvSpPr>
          <p:spPr>
            <a:xfrm rot="5400000">
              <a:off x="1943790" y="1177538"/>
              <a:ext cx="936261" cy="4176142"/>
            </a:xfrm>
            <a:custGeom>
              <a:avLst/>
              <a:gdLst>
                <a:gd name="connsiteX0" fmla="*/ 0 w 471245"/>
                <a:gd name="connsiteY0" fmla="*/ 0 h 3225294"/>
                <a:gd name="connsiteX1" fmla="*/ 471245 w 471245"/>
                <a:gd name="connsiteY1" fmla="*/ 0 h 3225294"/>
                <a:gd name="connsiteX2" fmla="*/ 471245 w 471245"/>
                <a:gd name="connsiteY2" fmla="*/ 3225294 h 3225294"/>
                <a:gd name="connsiteX3" fmla="*/ 0 w 471245"/>
                <a:gd name="connsiteY3" fmla="*/ 3225294 h 3225294"/>
                <a:gd name="connsiteX4" fmla="*/ 0 w 471245"/>
                <a:gd name="connsiteY4" fmla="*/ 0 h 32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45" h="3225294">
                  <a:moveTo>
                    <a:pt x="0" y="0"/>
                  </a:moveTo>
                  <a:lnTo>
                    <a:pt x="471245" y="0"/>
                  </a:lnTo>
                  <a:lnTo>
                    <a:pt x="471245" y="3225294"/>
                  </a:lnTo>
                  <a:lnTo>
                    <a:pt x="0" y="3225294"/>
                  </a:lnTo>
                  <a:lnTo>
                    <a:pt x="0" y="0"/>
                  </a:lnTo>
                  <a:close/>
                </a:path>
              </a:pathLst>
            </a:custGeom>
            <a:solidFill>
              <a:schemeClr val="bg1"/>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620" tIns="7620" rIns="7620" bIns="7620" spcCol="1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533400">
                <a:lnSpc>
                  <a:spcPct val="90000"/>
                </a:lnSpc>
                <a:spcAft>
                  <a:spcPct val="35000"/>
                </a:spcAft>
                <a:defRPr/>
              </a:pPr>
              <a:r>
                <a:rPr lang="en-US" sz="1800" dirty="0">
                  <a:solidFill>
                    <a:srgbClr val="002060"/>
                  </a:solidFill>
                  <a:latin typeface="Rubik" pitchFamily="2" charset="-79"/>
                  <a:cs typeface="Rubik" pitchFamily="2" charset="-79"/>
                </a:rPr>
                <a:t>WP2: Integrated management planning – from basin scale to river reach</a:t>
              </a:r>
            </a:p>
          </p:txBody>
        </p:sp>
        <p:sp>
          <p:nvSpPr>
            <p:cNvPr id="12" name="Voľný tvar 11">
              <a:extLst>
                <a:ext uri="{FF2B5EF4-FFF2-40B4-BE49-F238E27FC236}">
                  <a16:creationId xmlns:a16="http://schemas.microsoft.com/office/drawing/2014/main" id="{A8A80A25-FF66-C16A-FD9E-B11E327944AF}"/>
                </a:ext>
              </a:extLst>
            </p:cNvPr>
            <p:cNvSpPr/>
            <p:nvPr/>
          </p:nvSpPr>
          <p:spPr>
            <a:xfrm rot="5400000" flipH="1">
              <a:off x="2023257" y="2100733"/>
              <a:ext cx="777326" cy="4176143"/>
            </a:xfrm>
            <a:custGeom>
              <a:avLst/>
              <a:gdLst>
                <a:gd name="connsiteX0" fmla="*/ 0 w 471245"/>
                <a:gd name="connsiteY0" fmla="*/ 0 h 3225294"/>
                <a:gd name="connsiteX1" fmla="*/ 471245 w 471245"/>
                <a:gd name="connsiteY1" fmla="*/ 0 h 3225294"/>
                <a:gd name="connsiteX2" fmla="*/ 471245 w 471245"/>
                <a:gd name="connsiteY2" fmla="*/ 3225294 h 3225294"/>
                <a:gd name="connsiteX3" fmla="*/ 0 w 471245"/>
                <a:gd name="connsiteY3" fmla="*/ 3225294 h 3225294"/>
                <a:gd name="connsiteX4" fmla="*/ 0 w 471245"/>
                <a:gd name="connsiteY4" fmla="*/ 0 h 32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45" h="3225294">
                  <a:moveTo>
                    <a:pt x="0" y="0"/>
                  </a:moveTo>
                  <a:lnTo>
                    <a:pt x="471245" y="0"/>
                  </a:lnTo>
                  <a:lnTo>
                    <a:pt x="471245" y="3225294"/>
                  </a:lnTo>
                  <a:lnTo>
                    <a:pt x="0" y="3225294"/>
                  </a:lnTo>
                  <a:lnTo>
                    <a:pt x="0" y="0"/>
                  </a:lnTo>
                  <a:close/>
                </a:path>
              </a:pathLst>
            </a:custGeom>
            <a:solidFill>
              <a:schemeClr val="bg1"/>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620" tIns="7620" rIns="7620" bIns="7620" spcCol="1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533400">
                <a:lnSpc>
                  <a:spcPct val="90000"/>
                </a:lnSpc>
                <a:spcAft>
                  <a:spcPct val="35000"/>
                </a:spcAft>
                <a:defRPr/>
              </a:pPr>
              <a:r>
                <a:rPr lang="en-US" sz="1800" dirty="0">
                  <a:solidFill>
                    <a:srgbClr val="002060"/>
                  </a:solidFill>
                  <a:latin typeface="Rubik" pitchFamily="2" charset="-79"/>
                  <a:cs typeface="Rubik" pitchFamily="2" charset="-79"/>
                </a:rPr>
                <a:t>WP3: Restoration measures on selected surface water bodies at pilot basins</a:t>
              </a:r>
            </a:p>
          </p:txBody>
        </p:sp>
        <p:sp>
          <p:nvSpPr>
            <p:cNvPr id="14" name="Voľný tvar 13">
              <a:extLst>
                <a:ext uri="{FF2B5EF4-FFF2-40B4-BE49-F238E27FC236}">
                  <a16:creationId xmlns:a16="http://schemas.microsoft.com/office/drawing/2014/main" id="{DCA16B42-5964-A5FB-BF10-F9A99219FE45}"/>
                </a:ext>
              </a:extLst>
            </p:cNvPr>
            <p:cNvSpPr/>
            <p:nvPr/>
          </p:nvSpPr>
          <p:spPr>
            <a:xfrm rot="5400000">
              <a:off x="6221144" y="2151223"/>
              <a:ext cx="776758" cy="4075735"/>
            </a:xfrm>
            <a:custGeom>
              <a:avLst/>
              <a:gdLst>
                <a:gd name="connsiteX0" fmla="*/ 0 w 471245"/>
                <a:gd name="connsiteY0" fmla="*/ 0 h 3225294"/>
                <a:gd name="connsiteX1" fmla="*/ 471245 w 471245"/>
                <a:gd name="connsiteY1" fmla="*/ 0 h 3225294"/>
                <a:gd name="connsiteX2" fmla="*/ 471245 w 471245"/>
                <a:gd name="connsiteY2" fmla="*/ 3225294 h 3225294"/>
                <a:gd name="connsiteX3" fmla="*/ 0 w 471245"/>
                <a:gd name="connsiteY3" fmla="*/ 3225294 h 3225294"/>
                <a:gd name="connsiteX4" fmla="*/ 0 w 471245"/>
                <a:gd name="connsiteY4" fmla="*/ 0 h 32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45" h="3225294">
                  <a:moveTo>
                    <a:pt x="0" y="0"/>
                  </a:moveTo>
                  <a:lnTo>
                    <a:pt x="471245" y="0"/>
                  </a:lnTo>
                  <a:lnTo>
                    <a:pt x="471245" y="3225294"/>
                  </a:lnTo>
                  <a:lnTo>
                    <a:pt x="0" y="3225294"/>
                  </a:lnTo>
                  <a:lnTo>
                    <a:pt x="0" y="0"/>
                  </a:lnTo>
                  <a:close/>
                </a:path>
              </a:pathLst>
            </a:custGeom>
            <a:solidFill>
              <a:schemeClr val="bg1"/>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620" tIns="7620" rIns="7620" bIns="7620" spcCol="1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533400">
                <a:lnSpc>
                  <a:spcPct val="90000"/>
                </a:lnSpc>
                <a:spcAft>
                  <a:spcPct val="35000"/>
                </a:spcAft>
                <a:defRPr/>
              </a:pPr>
              <a:r>
                <a:rPr lang="en-US" sz="1800" dirty="0">
                  <a:solidFill>
                    <a:srgbClr val="002060"/>
                  </a:solidFill>
                  <a:latin typeface="Rubik" pitchFamily="2" charset="-79"/>
                  <a:cs typeface="Rubik" pitchFamily="2" charset="-79"/>
                </a:rPr>
                <a:t>WP5: Nature and river friendly forest and land management and restoration </a:t>
              </a:r>
            </a:p>
          </p:txBody>
        </p:sp>
        <p:sp>
          <p:nvSpPr>
            <p:cNvPr id="15" name="Voľný tvar 14">
              <a:extLst>
                <a:ext uri="{FF2B5EF4-FFF2-40B4-BE49-F238E27FC236}">
                  <a16:creationId xmlns:a16="http://schemas.microsoft.com/office/drawing/2014/main" id="{6DB9F67C-03F4-46C2-12A8-381645960417}"/>
                </a:ext>
              </a:extLst>
            </p:cNvPr>
            <p:cNvSpPr/>
            <p:nvPr/>
          </p:nvSpPr>
          <p:spPr>
            <a:xfrm rot="5400000">
              <a:off x="6146727" y="1219864"/>
              <a:ext cx="938803" cy="4088944"/>
            </a:xfrm>
            <a:custGeom>
              <a:avLst/>
              <a:gdLst>
                <a:gd name="connsiteX0" fmla="*/ 0 w 471245"/>
                <a:gd name="connsiteY0" fmla="*/ 0 h 3225294"/>
                <a:gd name="connsiteX1" fmla="*/ 471245 w 471245"/>
                <a:gd name="connsiteY1" fmla="*/ 0 h 3225294"/>
                <a:gd name="connsiteX2" fmla="*/ 471245 w 471245"/>
                <a:gd name="connsiteY2" fmla="*/ 3225294 h 3225294"/>
                <a:gd name="connsiteX3" fmla="*/ 0 w 471245"/>
                <a:gd name="connsiteY3" fmla="*/ 3225294 h 3225294"/>
                <a:gd name="connsiteX4" fmla="*/ 0 w 471245"/>
                <a:gd name="connsiteY4" fmla="*/ 0 h 3225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45" h="3225294">
                  <a:moveTo>
                    <a:pt x="0" y="0"/>
                  </a:moveTo>
                  <a:lnTo>
                    <a:pt x="471245" y="0"/>
                  </a:lnTo>
                  <a:lnTo>
                    <a:pt x="471245" y="3225294"/>
                  </a:lnTo>
                  <a:lnTo>
                    <a:pt x="0" y="3225294"/>
                  </a:lnTo>
                  <a:lnTo>
                    <a:pt x="0" y="0"/>
                  </a:lnTo>
                  <a:close/>
                </a:path>
              </a:pathLst>
            </a:custGeom>
            <a:solidFill>
              <a:schemeClr val="bg1"/>
            </a:solidFill>
            <a:ln>
              <a:solidFill>
                <a:srgbClr val="00206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620" tIns="7620" rIns="7620" bIns="7620" spcCol="1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533400">
                <a:lnSpc>
                  <a:spcPct val="90000"/>
                </a:lnSpc>
                <a:spcAft>
                  <a:spcPct val="35000"/>
                </a:spcAft>
                <a:defRPr/>
              </a:pPr>
              <a:r>
                <a:rPr lang="en-US" sz="1800" dirty="0">
                  <a:solidFill>
                    <a:srgbClr val="002060"/>
                  </a:solidFill>
                  <a:latin typeface="Rubik" pitchFamily="2" charset="-79"/>
                  <a:cs typeface="Rubik" pitchFamily="2" charset="-79"/>
                </a:rPr>
                <a:t>WP4: Nature and biodiversity friendly fishing management and active measures to support prospects of target umbrella fish species</a:t>
              </a:r>
            </a:p>
          </p:txBody>
        </p:sp>
      </p:grpSp>
      <p:sp>
        <p:nvSpPr>
          <p:cNvPr id="16" name="Voľný tvar 15">
            <a:extLst>
              <a:ext uri="{FF2B5EF4-FFF2-40B4-BE49-F238E27FC236}">
                <a16:creationId xmlns:a16="http://schemas.microsoft.com/office/drawing/2014/main" id="{6DFBEF52-B447-B69E-8812-FFE3A40607C6}"/>
              </a:ext>
            </a:extLst>
          </p:cNvPr>
          <p:cNvSpPr/>
          <p:nvPr/>
        </p:nvSpPr>
        <p:spPr>
          <a:xfrm>
            <a:off x="2417225" y="5111152"/>
            <a:ext cx="7192425" cy="1212874"/>
          </a:xfrm>
          <a:custGeom>
            <a:avLst/>
            <a:gdLst>
              <a:gd name="connsiteX0" fmla="*/ 0 w 3280411"/>
              <a:gd name="connsiteY0" fmla="*/ 0 h 392618"/>
              <a:gd name="connsiteX1" fmla="*/ 3280411 w 3280411"/>
              <a:gd name="connsiteY1" fmla="*/ 0 h 392618"/>
              <a:gd name="connsiteX2" fmla="*/ 3280411 w 3280411"/>
              <a:gd name="connsiteY2" fmla="*/ 392618 h 392618"/>
              <a:gd name="connsiteX3" fmla="*/ 0 w 3280411"/>
              <a:gd name="connsiteY3" fmla="*/ 392618 h 392618"/>
              <a:gd name="connsiteX4" fmla="*/ 0 w 3280411"/>
              <a:gd name="connsiteY4" fmla="*/ 0 h 392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411" h="392618">
                <a:moveTo>
                  <a:pt x="0" y="0"/>
                </a:moveTo>
                <a:lnTo>
                  <a:pt x="3280411" y="0"/>
                </a:lnTo>
                <a:lnTo>
                  <a:pt x="3280411" y="392618"/>
                </a:lnTo>
                <a:lnTo>
                  <a:pt x="0" y="392618"/>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0" tIns="7620" rIns="7620" bIns="7620" spcCol="127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533400">
              <a:lnSpc>
                <a:spcPct val="90000"/>
              </a:lnSpc>
              <a:spcAft>
                <a:spcPct val="35000"/>
              </a:spcAft>
              <a:defRPr/>
            </a:pPr>
            <a:r>
              <a:rPr lang="en-US" sz="2400" dirty="0">
                <a:solidFill>
                  <a:schemeClr val="bg1"/>
                </a:solidFill>
              </a:rPr>
              <a:t>Detailed monitoring, stakeholder cooperation, capacity </a:t>
            </a:r>
            <a:r>
              <a:rPr lang="en-US" sz="2400" dirty="0" smtClean="0">
                <a:solidFill>
                  <a:schemeClr val="bg1"/>
                </a:solidFill>
              </a:rPr>
              <a:t>building</a:t>
            </a:r>
            <a:r>
              <a:rPr lang="sk-SK" sz="2400" dirty="0" smtClean="0">
                <a:solidFill>
                  <a:schemeClr val="bg1"/>
                </a:solidFill>
              </a:rPr>
              <a:t>, </a:t>
            </a:r>
            <a:r>
              <a:rPr lang="sk-SK" sz="2400" dirty="0" err="1" smtClean="0">
                <a:solidFill>
                  <a:schemeClr val="bg1"/>
                </a:solidFill>
              </a:rPr>
              <a:t>networking</a:t>
            </a:r>
            <a:endParaRPr lang="en-US" sz="2400" dirty="0">
              <a:solidFill>
                <a:schemeClr val="bg1"/>
              </a:solidFill>
            </a:endParaRPr>
          </a:p>
          <a:p>
            <a:pPr algn="ctr" defTabSz="533400">
              <a:lnSpc>
                <a:spcPct val="90000"/>
              </a:lnSpc>
              <a:spcAft>
                <a:spcPct val="35000"/>
              </a:spcAft>
              <a:defRPr/>
            </a:pPr>
            <a:r>
              <a:rPr lang="en-US" sz="2400" dirty="0">
                <a:solidFill>
                  <a:schemeClr val="bg1"/>
                </a:solidFill>
              </a:rPr>
              <a:t>Replication and exploitation of project results </a:t>
            </a:r>
          </a:p>
        </p:txBody>
      </p:sp>
      <p:sp>
        <p:nvSpPr>
          <p:cNvPr id="2" name="BlokTextu 1"/>
          <p:cNvSpPr txBox="1"/>
          <p:nvPr/>
        </p:nvSpPr>
        <p:spPr>
          <a:xfrm>
            <a:off x="642924" y="614379"/>
            <a:ext cx="6068866" cy="646331"/>
          </a:xfrm>
          <a:prstGeom prst="rect">
            <a:avLst/>
          </a:prstGeom>
          <a:noFill/>
        </p:spPr>
        <p:txBody>
          <a:bodyPr wrap="square" rtlCol="0">
            <a:spAutoFit/>
          </a:bodyPr>
          <a:lstStyle/>
          <a:p>
            <a:r>
              <a:rPr lang="sk-SK" sz="3600" dirty="0" err="1">
                <a:solidFill>
                  <a:srgbClr val="01426A"/>
                </a:solidFill>
                <a:latin typeface="Rubik" pitchFamily="2" charset="-79"/>
                <a:cs typeface="Rubik" pitchFamily="2" charset="-79"/>
              </a:rPr>
              <a:t>Key</a:t>
            </a:r>
            <a:r>
              <a:rPr lang="sk-SK" sz="3600" dirty="0">
                <a:solidFill>
                  <a:srgbClr val="01426A"/>
                </a:solidFill>
                <a:latin typeface="Rubik" pitchFamily="2" charset="-79"/>
                <a:cs typeface="Rubik" pitchFamily="2" charset="-79"/>
              </a:rPr>
              <a:t> </a:t>
            </a:r>
            <a:r>
              <a:rPr lang="sk-SK" sz="3600" dirty="0" err="1">
                <a:solidFill>
                  <a:srgbClr val="01426A"/>
                </a:solidFill>
                <a:latin typeface="Rubik" pitchFamily="2" charset="-79"/>
                <a:cs typeface="Rubik" pitchFamily="2" charset="-79"/>
              </a:rPr>
              <a:t>project</a:t>
            </a:r>
            <a:r>
              <a:rPr lang="sk-SK" sz="3600" dirty="0">
                <a:solidFill>
                  <a:srgbClr val="01426A"/>
                </a:solidFill>
                <a:latin typeface="Rubik" pitchFamily="2" charset="-79"/>
                <a:cs typeface="Rubik" pitchFamily="2" charset="-79"/>
              </a:rPr>
              <a:t> </a:t>
            </a:r>
            <a:r>
              <a:rPr lang="sk-SK" sz="3600" dirty="0" err="1">
                <a:solidFill>
                  <a:srgbClr val="01426A"/>
                </a:solidFill>
                <a:latin typeface="Rubik" pitchFamily="2" charset="-79"/>
                <a:cs typeface="Rubik" pitchFamily="2" charset="-79"/>
              </a:rPr>
              <a:t>actions</a:t>
            </a:r>
            <a:endParaRPr lang="sk-SK" sz="3600" dirty="0">
              <a:solidFill>
                <a:srgbClr val="01426A"/>
              </a:solidFill>
              <a:latin typeface="Rubik" pitchFamily="2" charset="-79"/>
              <a:cs typeface="Rubik" pitchFamily="2" charset="-79"/>
            </a:endParaRPr>
          </a:p>
        </p:txBody>
      </p:sp>
      <p:sp>
        <p:nvSpPr>
          <p:cNvPr id="3" name="BlokTextu 2"/>
          <p:cNvSpPr txBox="1"/>
          <p:nvPr/>
        </p:nvSpPr>
        <p:spPr>
          <a:xfrm>
            <a:off x="2210197" y="2802181"/>
            <a:ext cx="2934320" cy="369332"/>
          </a:xfrm>
          <a:prstGeom prst="rect">
            <a:avLst/>
          </a:prstGeom>
          <a:noFill/>
        </p:spPr>
        <p:txBody>
          <a:bodyPr wrap="square" rtlCol="0">
            <a:spAutoFit/>
          </a:bodyPr>
          <a:lstStyle/>
          <a:p>
            <a:r>
              <a:rPr lang="sk-SK" dirty="0" smtClean="0">
                <a:solidFill>
                  <a:srgbClr val="FF0000"/>
                </a:solidFill>
              </a:rPr>
              <a:t>STUDIES, PREP.ACTIVITIES</a:t>
            </a:r>
            <a:endParaRPr lang="sk-SK" dirty="0">
              <a:solidFill>
                <a:srgbClr val="FF0000"/>
              </a:solidFill>
            </a:endParaRPr>
          </a:p>
        </p:txBody>
      </p:sp>
      <p:sp>
        <p:nvSpPr>
          <p:cNvPr id="17" name="BlokTextu 16"/>
          <p:cNvSpPr txBox="1"/>
          <p:nvPr/>
        </p:nvSpPr>
        <p:spPr>
          <a:xfrm>
            <a:off x="4376809" y="4244301"/>
            <a:ext cx="3982943" cy="369332"/>
          </a:xfrm>
          <a:prstGeom prst="rect">
            <a:avLst/>
          </a:prstGeom>
          <a:solidFill>
            <a:schemeClr val="bg1"/>
          </a:solidFill>
        </p:spPr>
        <p:txBody>
          <a:bodyPr wrap="square" rtlCol="0">
            <a:spAutoFit/>
          </a:bodyPr>
          <a:lstStyle/>
          <a:p>
            <a:r>
              <a:rPr lang="sk-SK" dirty="0" smtClean="0">
                <a:solidFill>
                  <a:srgbClr val="FF0000"/>
                </a:solidFill>
                <a:latin typeface="Rubik" pitchFamily="2" charset="-79"/>
                <a:cs typeface="Rubik" pitchFamily="2" charset="-79"/>
              </a:rPr>
              <a:t>IMPLEMENTATION IN THE FIELD</a:t>
            </a:r>
            <a:endParaRPr lang="sk-SK" dirty="0">
              <a:solidFill>
                <a:srgbClr val="FF0000"/>
              </a:solidFill>
              <a:latin typeface="Rubik" pitchFamily="2" charset="-79"/>
              <a:cs typeface="Rubik" pitchFamily="2" charset="-79"/>
            </a:endParaRPr>
          </a:p>
        </p:txBody>
      </p:sp>
      <p:sp>
        <p:nvSpPr>
          <p:cNvPr id="18" name="BlokTextu 16"/>
          <p:cNvSpPr txBox="1"/>
          <p:nvPr/>
        </p:nvSpPr>
        <p:spPr>
          <a:xfrm>
            <a:off x="6666136" y="2802181"/>
            <a:ext cx="3982943" cy="338554"/>
          </a:xfrm>
          <a:prstGeom prst="rect">
            <a:avLst/>
          </a:prstGeom>
          <a:solidFill>
            <a:schemeClr val="bg1"/>
          </a:solidFill>
        </p:spPr>
        <p:txBody>
          <a:bodyPr wrap="square" rtlCol="0">
            <a:spAutoFit/>
          </a:bodyPr>
          <a:lstStyle/>
          <a:p>
            <a:pPr algn="ctr"/>
            <a:r>
              <a:rPr lang="sk-SK" sz="1600" dirty="0" smtClean="0">
                <a:solidFill>
                  <a:srgbClr val="FF0000"/>
                </a:solidFill>
                <a:latin typeface="Rubik" pitchFamily="2" charset="-79"/>
                <a:cs typeface="Rubik" pitchFamily="2" charset="-79"/>
              </a:rPr>
              <a:t>IMPLEMENTATION IN THE FIELD</a:t>
            </a:r>
            <a:endParaRPr lang="sk-SK" sz="1600" dirty="0">
              <a:solidFill>
                <a:srgbClr val="FF0000"/>
              </a:solidFill>
              <a:latin typeface="Rubik" pitchFamily="2" charset="-79"/>
              <a:cs typeface="Rubik" pitchFamily="2" charset="-79"/>
            </a:endParaRPr>
          </a:p>
        </p:txBody>
      </p:sp>
      <p:pic>
        <p:nvPicPr>
          <p:cNvPr id="1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9756" y="235468"/>
            <a:ext cx="1774916" cy="608044"/>
          </a:xfrm>
          <a:prstGeom prst="rect">
            <a:avLst/>
          </a:prstGeom>
        </p:spPr>
      </p:pic>
    </p:spTree>
    <p:extLst>
      <p:ext uri="{BB962C8B-B14F-4D97-AF65-F5344CB8AC3E}">
        <p14:creationId xmlns:p14="http://schemas.microsoft.com/office/powerpoint/2010/main" val="224574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130415" y="1147940"/>
            <a:ext cx="5336196" cy="5627181"/>
          </a:xfrm>
          <a:prstGeom prst="rect">
            <a:avLst/>
          </a:prstGeom>
        </p:spPr>
        <p:txBody>
          <a:bodyPr wrap="square">
            <a:spAutoFit/>
          </a:bodyPr>
          <a:lstStyle/>
          <a:p>
            <a:pPr algn="just">
              <a:spcBef>
                <a:spcPts val="700"/>
              </a:spcBef>
              <a:spcAft>
                <a:spcPts val="0"/>
              </a:spcAft>
            </a:pPr>
            <a:r>
              <a:rPr lang="en-GB" sz="1150" b="1" dirty="0" smtClean="0">
                <a:solidFill>
                  <a:srgbClr val="01426A"/>
                </a:solidFill>
                <a:latin typeface="Rubik" pitchFamily="2" charset="-79"/>
                <a:ea typeface="Arial" panose="020B0604020202020204" pitchFamily="34" charset="0"/>
                <a:cs typeface="Rubik" pitchFamily="2" charset="-79"/>
              </a:rPr>
              <a:t>REFORM</a:t>
            </a:r>
            <a:r>
              <a:rPr lang="en-GB" sz="1150" b="1" dirty="0">
                <a:solidFill>
                  <a:srgbClr val="01426A"/>
                </a:solidFill>
                <a:latin typeface="Rubik" pitchFamily="2" charset="-79"/>
                <a:ea typeface="Arial" panose="020B0604020202020204" pitchFamily="34" charset="0"/>
                <a:cs typeface="Rubik" pitchFamily="2" charset="-79"/>
              </a:rPr>
              <a:t>, AMBER </a:t>
            </a:r>
            <a:r>
              <a:rPr lang="en-GB" sz="1150" dirty="0">
                <a:solidFill>
                  <a:srgbClr val="01426A"/>
                </a:solidFill>
                <a:latin typeface="Rubik" pitchFamily="2" charset="-79"/>
                <a:ea typeface="Arial" panose="020B0604020202020204" pitchFamily="34" charset="0"/>
                <a:cs typeface="Rubik" pitchFamily="2" charset="-79"/>
              </a:rPr>
              <a:t>- </a:t>
            </a:r>
            <a:r>
              <a:rPr lang="en-GB" sz="1100" dirty="0" smtClean="0">
                <a:solidFill>
                  <a:srgbClr val="01426A"/>
                </a:solidFill>
                <a:latin typeface="Rubik" pitchFamily="2" charset="-79"/>
                <a:ea typeface="Arial" panose="020B0604020202020204" pitchFamily="34" charset="0"/>
                <a:cs typeface="Rubik" pitchFamily="2" charset="-79"/>
              </a:rPr>
              <a:t>recommendations </a:t>
            </a:r>
            <a:r>
              <a:rPr lang="en-GB" sz="1100" dirty="0">
                <a:solidFill>
                  <a:srgbClr val="01426A"/>
                </a:solidFill>
                <a:latin typeface="Rubik" pitchFamily="2" charset="-79"/>
                <a:ea typeface="Arial" panose="020B0604020202020204" pitchFamily="34" charset="0"/>
                <a:cs typeface="Rubik" pitchFamily="2" charset="-79"/>
              </a:rPr>
              <a:t>relevant and applicable also in Slovakia - </a:t>
            </a:r>
            <a:r>
              <a:rPr lang="en-GB" sz="1100" dirty="0" err="1">
                <a:solidFill>
                  <a:srgbClr val="01426A"/>
                </a:solidFill>
                <a:latin typeface="Rubik" pitchFamily="2" charset="-79"/>
                <a:ea typeface="Arial" panose="020B0604020202020204" pitchFamily="34" charset="0"/>
                <a:cs typeface="Rubik" pitchFamily="2" charset="-79"/>
              </a:rPr>
              <a:t>hydromorphological</a:t>
            </a:r>
            <a:r>
              <a:rPr lang="en-GB" sz="1100" dirty="0">
                <a:solidFill>
                  <a:srgbClr val="01426A"/>
                </a:solidFill>
                <a:latin typeface="Rubik" pitchFamily="2" charset="-79"/>
                <a:ea typeface="Arial" panose="020B0604020202020204" pitchFamily="34" charset="0"/>
                <a:cs typeface="Rubik" pitchFamily="2" charset="-79"/>
              </a:rPr>
              <a:t> classification of river reaches, monitoring, ecological prioritisation approach, barriers classification and tracking, possible measures  etc.</a:t>
            </a:r>
            <a:endParaRPr lang="sk-SK" sz="1100" dirty="0">
              <a:solidFill>
                <a:srgbClr val="01426A"/>
              </a:solidFill>
              <a:latin typeface="Rubik" pitchFamily="2" charset="-79"/>
              <a:ea typeface="Arial" panose="020B0604020202020204" pitchFamily="34" charset="0"/>
              <a:cs typeface="Rubik" pitchFamily="2" charset="-79"/>
            </a:endParaRPr>
          </a:p>
          <a:p>
            <a:pPr algn="just">
              <a:spcBef>
                <a:spcPts val="700"/>
              </a:spcBef>
              <a:spcAft>
                <a:spcPts val="0"/>
              </a:spcAft>
            </a:pPr>
            <a:r>
              <a:rPr lang="en-GB" sz="1150" b="1" dirty="0">
                <a:solidFill>
                  <a:srgbClr val="01426A"/>
                </a:solidFill>
                <a:latin typeface="Rubik" pitchFamily="2" charset="-79"/>
                <a:ea typeface="Arial" panose="020B0604020202020204" pitchFamily="34" charset="0"/>
                <a:cs typeface="Rubik" pitchFamily="2" charset="-79"/>
              </a:rPr>
              <a:t>Danube Sediment DTP</a:t>
            </a:r>
            <a:r>
              <a:rPr lang="en-GB" sz="1150" dirty="0">
                <a:solidFill>
                  <a:srgbClr val="01426A"/>
                </a:solidFill>
                <a:latin typeface="Rubik" pitchFamily="2" charset="-79"/>
                <a:ea typeface="Arial" panose="020B0604020202020204" pitchFamily="34" charset="0"/>
                <a:cs typeface="Rubik" pitchFamily="2" charset="-79"/>
              </a:rPr>
              <a:t> - </a:t>
            </a:r>
            <a:r>
              <a:rPr lang="en-GB" sz="1100" dirty="0" smtClean="0">
                <a:solidFill>
                  <a:srgbClr val="01426A"/>
                </a:solidFill>
                <a:latin typeface="Rubik" pitchFamily="2" charset="-79"/>
                <a:ea typeface="Arial" panose="020B0604020202020204" pitchFamily="34" charset="0"/>
                <a:cs typeface="Rubik" pitchFamily="2" charset="-79"/>
              </a:rPr>
              <a:t>sediment </a:t>
            </a:r>
            <a:r>
              <a:rPr lang="en-GB" sz="1100" dirty="0">
                <a:solidFill>
                  <a:srgbClr val="01426A"/>
                </a:solidFill>
                <a:latin typeface="Rubik" pitchFamily="2" charset="-79"/>
                <a:ea typeface="Arial" panose="020B0604020202020204" pitchFamily="34" charset="0"/>
                <a:cs typeface="Rubik" pitchFamily="2" charset="-79"/>
              </a:rPr>
              <a:t>monitoring (practices, network),  sediment management measures, sediment balance calculation etc.  which will be applied on the SK Danube and tributaries</a:t>
            </a:r>
            <a:endParaRPr lang="sk-SK" sz="1100" dirty="0">
              <a:solidFill>
                <a:srgbClr val="01426A"/>
              </a:solidFill>
              <a:latin typeface="Rubik" pitchFamily="2" charset="-79"/>
              <a:ea typeface="Arial" panose="020B0604020202020204" pitchFamily="34" charset="0"/>
              <a:cs typeface="Rubik" pitchFamily="2" charset="-79"/>
            </a:endParaRPr>
          </a:p>
          <a:p>
            <a:pPr algn="just">
              <a:spcBef>
                <a:spcPts val="700"/>
              </a:spcBef>
              <a:spcAft>
                <a:spcPts val="0"/>
              </a:spcAft>
            </a:pPr>
            <a:r>
              <a:rPr lang="en-GB" sz="1150" b="1" dirty="0" err="1">
                <a:solidFill>
                  <a:srgbClr val="01426A"/>
                </a:solidFill>
                <a:latin typeface="Rubik" pitchFamily="2" charset="-79"/>
                <a:ea typeface="Arial" panose="020B0604020202020204" pitchFamily="34" charset="0"/>
                <a:cs typeface="Rubik" pitchFamily="2" charset="-79"/>
              </a:rPr>
              <a:t>DanubeFloodplain</a:t>
            </a:r>
            <a:r>
              <a:rPr lang="en-GB" sz="1150" b="1" dirty="0">
                <a:solidFill>
                  <a:srgbClr val="01426A"/>
                </a:solidFill>
                <a:latin typeface="Rubik" pitchFamily="2" charset="-79"/>
                <a:ea typeface="Arial" panose="020B0604020202020204" pitchFamily="34" charset="0"/>
                <a:cs typeface="Rubik" pitchFamily="2" charset="-79"/>
              </a:rPr>
              <a:t> DTP </a:t>
            </a:r>
            <a:r>
              <a:rPr lang="en-GB" sz="1150" dirty="0">
                <a:solidFill>
                  <a:srgbClr val="01426A"/>
                </a:solidFill>
                <a:latin typeface="Rubik" pitchFamily="2" charset="-79"/>
                <a:ea typeface="Arial" panose="020B0604020202020204" pitchFamily="34" charset="0"/>
                <a:cs typeface="Rubik" pitchFamily="2" charset="-79"/>
              </a:rPr>
              <a:t>- </a:t>
            </a:r>
            <a:r>
              <a:rPr lang="en-GB" sz="1100" dirty="0">
                <a:solidFill>
                  <a:srgbClr val="01426A"/>
                </a:solidFill>
                <a:latin typeface="Rubik" pitchFamily="2" charset="-79"/>
                <a:ea typeface="Arial" panose="020B0604020202020204" pitchFamily="34" charset="0"/>
                <a:cs typeface="Rubik" pitchFamily="2" charset="-79"/>
              </a:rPr>
              <a:t>floodplain evaluation, approaches to restore floodplain areas with combination with flood peak reduction, measures and approaches to deal with nature based solutions, development of feasibility studies for NBS, methods for assessment of ESS and CBA</a:t>
            </a:r>
            <a:endParaRPr lang="sk-SK" sz="1150" dirty="0">
              <a:solidFill>
                <a:srgbClr val="01426A"/>
              </a:solidFill>
              <a:latin typeface="Rubik" pitchFamily="2" charset="-79"/>
              <a:ea typeface="Arial" panose="020B0604020202020204" pitchFamily="34" charset="0"/>
              <a:cs typeface="Rubik" pitchFamily="2" charset="-79"/>
            </a:endParaRPr>
          </a:p>
          <a:p>
            <a:pPr algn="just">
              <a:spcBef>
                <a:spcPts val="700"/>
              </a:spcBef>
              <a:spcAft>
                <a:spcPts val="0"/>
              </a:spcAft>
            </a:pPr>
            <a:r>
              <a:rPr lang="en-GB" sz="1150" b="1" dirty="0">
                <a:solidFill>
                  <a:srgbClr val="01426A"/>
                </a:solidFill>
                <a:latin typeface="Rubik" pitchFamily="2" charset="-79"/>
                <a:ea typeface="Arial" panose="020B0604020202020204" pitchFamily="34" charset="0"/>
                <a:cs typeface="Rubik" pitchFamily="2" charset="-79"/>
              </a:rPr>
              <a:t>DREAM SK-AT</a:t>
            </a:r>
            <a:r>
              <a:rPr lang="en-GB" sz="1150" dirty="0">
                <a:solidFill>
                  <a:srgbClr val="01426A"/>
                </a:solidFill>
                <a:latin typeface="Rubik" pitchFamily="2" charset="-79"/>
                <a:ea typeface="Arial" panose="020B0604020202020204" pitchFamily="34" charset="0"/>
                <a:cs typeface="Rubik" pitchFamily="2" charset="-79"/>
              </a:rPr>
              <a:t> – </a:t>
            </a:r>
            <a:r>
              <a:rPr lang="en-GB" sz="1100" dirty="0">
                <a:solidFill>
                  <a:srgbClr val="01426A"/>
                </a:solidFill>
                <a:latin typeface="Rubik" pitchFamily="2" charset="-79"/>
                <a:ea typeface="Arial" panose="020B0604020202020204" pitchFamily="34" charset="0"/>
                <a:cs typeface="Rubik" pitchFamily="2" charset="-79"/>
              </a:rPr>
              <a:t>hydrodynamic modelling and sediment transport modelling on Danube river, sediment management issues, sediment monitoring stations construction, calibration and start of operation in SK</a:t>
            </a:r>
            <a:endParaRPr lang="sk-SK" sz="1100" dirty="0">
              <a:solidFill>
                <a:srgbClr val="01426A"/>
              </a:solidFill>
              <a:latin typeface="Rubik" pitchFamily="2" charset="-79"/>
              <a:ea typeface="Arial" panose="020B0604020202020204" pitchFamily="34" charset="0"/>
              <a:cs typeface="Rubik" pitchFamily="2" charset="-79"/>
            </a:endParaRPr>
          </a:p>
          <a:p>
            <a:pPr algn="just">
              <a:spcBef>
                <a:spcPts val="700"/>
              </a:spcBef>
              <a:spcAft>
                <a:spcPts val="0"/>
              </a:spcAft>
            </a:pPr>
            <a:r>
              <a:rPr lang="en-GB" sz="1150" b="1" dirty="0" err="1">
                <a:solidFill>
                  <a:srgbClr val="01426A"/>
                </a:solidFill>
                <a:latin typeface="Rubik" pitchFamily="2" charset="-79"/>
                <a:ea typeface="Arial" panose="020B0604020202020204" pitchFamily="34" charset="0"/>
                <a:cs typeface="Rubik" pitchFamily="2" charset="-79"/>
              </a:rPr>
              <a:t>DuReFlood</a:t>
            </a:r>
            <a:r>
              <a:rPr lang="en-GB" sz="1150" b="1" dirty="0">
                <a:solidFill>
                  <a:srgbClr val="01426A"/>
                </a:solidFill>
                <a:latin typeface="Rubik" pitchFamily="2" charset="-79"/>
                <a:ea typeface="Arial" panose="020B0604020202020204" pitchFamily="34" charset="0"/>
                <a:cs typeface="Rubik" pitchFamily="2" charset="-79"/>
              </a:rPr>
              <a:t> SK-HU </a:t>
            </a:r>
            <a:r>
              <a:rPr lang="en-GB" sz="1150" b="1" dirty="0" err="1" smtClean="0">
                <a:solidFill>
                  <a:srgbClr val="01426A"/>
                </a:solidFill>
                <a:latin typeface="Rubik" pitchFamily="2" charset="-79"/>
                <a:ea typeface="Arial" panose="020B0604020202020204" pitchFamily="34" charset="0"/>
                <a:cs typeface="Rubik" pitchFamily="2" charset="-79"/>
              </a:rPr>
              <a:t>Interreg</a:t>
            </a:r>
            <a:r>
              <a:rPr lang="en-GB" sz="1150" b="1" dirty="0" smtClean="0">
                <a:solidFill>
                  <a:srgbClr val="01426A"/>
                </a:solidFill>
                <a:latin typeface="Rubik" pitchFamily="2" charset="-79"/>
                <a:ea typeface="Arial" panose="020B0604020202020204" pitchFamily="34" charset="0"/>
                <a:cs typeface="Rubik" pitchFamily="2" charset="-79"/>
              </a:rPr>
              <a:t> </a:t>
            </a:r>
            <a:r>
              <a:rPr lang="en-GB" sz="1150" b="1" dirty="0">
                <a:solidFill>
                  <a:srgbClr val="01426A"/>
                </a:solidFill>
                <a:latin typeface="Rubik" pitchFamily="2" charset="-79"/>
                <a:ea typeface="Arial" panose="020B0604020202020204" pitchFamily="34" charset="0"/>
                <a:cs typeface="Rubik" pitchFamily="2" charset="-79"/>
              </a:rPr>
              <a:t>project</a:t>
            </a:r>
            <a:r>
              <a:rPr lang="en-GB" sz="1150" dirty="0">
                <a:solidFill>
                  <a:srgbClr val="01426A"/>
                </a:solidFill>
                <a:latin typeface="Rubik" pitchFamily="2" charset="-79"/>
                <a:ea typeface="Arial" panose="020B0604020202020204" pitchFamily="34" charset="0"/>
                <a:cs typeface="Rubik" pitchFamily="2" charset="-79"/>
              </a:rPr>
              <a:t> - </a:t>
            </a:r>
            <a:r>
              <a:rPr lang="en-GB" sz="1100" dirty="0" smtClean="0">
                <a:solidFill>
                  <a:srgbClr val="01426A"/>
                </a:solidFill>
                <a:latin typeface="Rubik" pitchFamily="2" charset="-79"/>
                <a:ea typeface="Arial" panose="020B0604020202020204" pitchFamily="34" charset="0"/>
                <a:cs typeface="Rubik" pitchFamily="2" charset="-79"/>
              </a:rPr>
              <a:t>developed </a:t>
            </a:r>
            <a:r>
              <a:rPr lang="en-GB" sz="1100" dirty="0">
                <a:solidFill>
                  <a:srgbClr val="01426A"/>
                </a:solidFill>
                <a:latin typeface="Rubik" pitchFamily="2" charset="-79"/>
                <a:ea typeface="Arial" panose="020B0604020202020204" pitchFamily="34" charset="0"/>
                <a:cs typeface="Rubik" pitchFamily="2" charset="-79"/>
              </a:rPr>
              <a:t>concept of measures at SK-HU section of the Danube to improve ecological status in combination with flood protection, with special focus on  </a:t>
            </a:r>
            <a:r>
              <a:rPr lang="en-GB" sz="1100" dirty="0" err="1">
                <a:solidFill>
                  <a:srgbClr val="01426A"/>
                </a:solidFill>
                <a:latin typeface="Rubik" pitchFamily="2" charset="-79"/>
                <a:ea typeface="Arial" panose="020B0604020202020204" pitchFamily="34" charset="0"/>
                <a:cs typeface="Rubik" pitchFamily="2" charset="-79"/>
              </a:rPr>
              <a:t>Medveďov-Kľúčovec</a:t>
            </a:r>
            <a:r>
              <a:rPr lang="en-GB" sz="1100" dirty="0">
                <a:solidFill>
                  <a:srgbClr val="01426A"/>
                </a:solidFill>
                <a:latin typeface="Rubik" pitchFamily="2" charset="-79"/>
                <a:ea typeface="Arial" panose="020B0604020202020204" pitchFamily="34" charset="0"/>
                <a:cs typeface="Rubik" pitchFamily="2" charset="-79"/>
              </a:rPr>
              <a:t> side arm and recommended type of measures in the Danube channel</a:t>
            </a:r>
            <a:endParaRPr lang="sk-SK" sz="1150" dirty="0">
              <a:solidFill>
                <a:srgbClr val="01426A"/>
              </a:solidFill>
              <a:latin typeface="Rubik" pitchFamily="2" charset="-79"/>
              <a:ea typeface="Arial" panose="020B0604020202020204" pitchFamily="34" charset="0"/>
              <a:cs typeface="Rubik" pitchFamily="2" charset="-79"/>
            </a:endParaRPr>
          </a:p>
          <a:p>
            <a:pPr algn="just">
              <a:spcBef>
                <a:spcPts val="700"/>
              </a:spcBef>
              <a:spcAft>
                <a:spcPts val="0"/>
              </a:spcAft>
            </a:pPr>
            <a:r>
              <a:rPr lang="sk-SK" sz="1150" b="1" dirty="0" smtClean="0">
                <a:solidFill>
                  <a:srgbClr val="01426A"/>
                </a:solidFill>
                <a:latin typeface="Rubik" pitchFamily="2" charset="-79"/>
                <a:ea typeface="Arial" panose="020B0604020202020204" pitchFamily="34" charset="0"/>
                <a:cs typeface="Rubik" pitchFamily="2" charset="-79"/>
              </a:rPr>
              <a:t>LIFE PROJECTS: </a:t>
            </a:r>
            <a:r>
              <a:rPr lang="en-GB" sz="1150" b="1" dirty="0" smtClean="0">
                <a:solidFill>
                  <a:srgbClr val="01426A"/>
                </a:solidFill>
                <a:latin typeface="Rubik" pitchFamily="2" charset="-79"/>
                <a:ea typeface="Arial" panose="020B0604020202020204" pitchFamily="34" charset="0"/>
                <a:cs typeface="Rubik" pitchFamily="2" charset="-79"/>
              </a:rPr>
              <a:t>LIFE12 </a:t>
            </a:r>
            <a:r>
              <a:rPr lang="en-GB" sz="1150" b="1" dirty="0">
                <a:solidFill>
                  <a:srgbClr val="01426A"/>
                </a:solidFill>
                <a:latin typeface="Rubik" pitchFamily="2" charset="-79"/>
                <a:ea typeface="Arial" panose="020B0604020202020204" pitchFamily="34" charset="0"/>
                <a:cs typeface="Rubik" pitchFamily="2" charset="-79"/>
              </a:rPr>
              <a:t>NAT/SK/001137 </a:t>
            </a:r>
            <a:r>
              <a:rPr lang="en-GB" sz="1050" dirty="0" smtClean="0">
                <a:solidFill>
                  <a:srgbClr val="01426A"/>
                </a:solidFill>
                <a:latin typeface="Rubik" pitchFamily="2" charset="-79"/>
                <a:ea typeface="Arial" panose="020B0604020202020204" pitchFamily="34" charset="0"/>
                <a:cs typeface="Rubik" pitchFamily="2" charset="-79"/>
              </a:rPr>
              <a:t>Restoration of nesting and feeding habitats of Sand Martin, Kingfisher and European Bee-eater in Danube-Morava region, LIFE12 NAT/SK/001155 Conservation of birds in SPA </a:t>
            </a:r>
            <a:r>
              <a:rPr lang="en-GB" sz="1050" dirty="0" err="1" smtClean="0">
                <a:solidFill>
                  <a:srgbClr val="01426A"/>
                </a:solidFill>
                <a:latin typeface="Rubik" pitchFamily="2" charset="-79"/>
                <a:ea typeface="Arial" panose="020B0604020202020204" pitchFamily="34" charset="0"/>
                <a:cs typeface="Rubik" pitchFamily="2" charset="-79"/>
              </a:rPr>
              <a:t>Ostrovné</a:t>
            </a:r>
            <a:r>
              <a:rPr lang="en-GB" sz="1050" dirty="0" smtClean="0">
                <a:solidFill>
                  <a:srgbClr val="01426A"/>
                </a:solidFill>
                <a:latin typeface="Rubik" pitchFamily="2" charset="-79"/>
                <a:ea typeface="Arial" panose="020B0604020202020204" pitchFamily="34" charset="0"/>
                <a:cs typeface="Rubik" pitchFamily="2" charset="-79"/>
              </a:rPr>
              <a:t> </a:t>
            </a:r>
            <a:r>
              <a:rPr lang="en-GB" sz="1050" dirty="0" err="1" smtClean="0">
                <a:solidFill>
                  <a:srgbClr val="01426A"/>
                </a:solidFill>
                <a:latin typeface="Rubik" pitchFamily="2" charset="-79"/>
                <a:ea typeface="Arial" panose="020B0604020202020204" pitchFamily="34" charset="0"/>
                <a:cs typeface="Rubik" pitchFamily="2" charset="-79"/>
              </a:rPr>
              <a:t>lúky</a:t>
            </a:r>
            <a:r>
              <a:rPr lang="en-GB" sz="1050" dirty="0" smtClean="0">
                <a:solidFill>
                  <a:srgbClr val="01426A"/>
                </a:solidFill>
                <a:latin typeface="Rubik" pitchFamily="2" charset="-79"/>
                <a:ea typeface="Arial" panose="020B0604020202020204" pitchFamily="34" charset="0"/>
                <a:cs typeface="Rubik" pitchFamily="2" charset="-79"/>
              </a:rPr>
              <a:t>, LIFE14 NAT/SK/001306 - Restoration and management of Danube floodplain habitats, LIFE18 NAT/AT/000733 Dynamic </a:t>
            </a:r>
            <a:r>
              <a:rPr lang="en-GB" sz="1050" dirty="0">
                <a:solidFill>
                  <a:srgbClr val="01426A"/>
                </a:solidFill>
                <a:latin typeface="Rubik" pitchFamily="2" charset="-79"/>
                <a:ea typeface="Arial" panose="020B0604020202020204" pitchFamily="34" charset="0"/>
                <a:cs typeface="Rubik" pitchFamily="2" charset="-79"/>
              </a:rPr>
              <a:t>LIFE Lines Danube </a:t>
            </a:r>
            <a:r>
              <a:rPr lang="en-GB" sz="1050" dirty="0" smtClean="0">
                <a:solidFill>
                  <a:srgbClr val="01426A"/>
                </a:solidFill>
                <a:latin typeface="Rubik" pitchFamily="2" charset="-79"/>
                <a:ea typeface="Arial" panose="020B0604020202020204" pitchFamily="34" charset="0"/>
                <a:cs typeface="Rubik" pitchFamily="2" charset="-79"/>
              </a:rPr>
              <a:t>follow-up </a:t>
            </a:r>
            <a:r>
              <a:rPr lang="en-GB" sz="1050" dirty="0">
                <a:solidFill>
                  <a:srgbClr val="01426A"/>
                </a:solidFill>
                <a:latin typeface="Rubik" pitchFamily="2" charset="-79"/>
                <a:ea typeface="Arial" panose="020B0604020202020204" pitchFamily="34" charset="0"/>
                <a:cs typeface="Rubik" pitchFamily="2" charset="-79"/>
              </a:rPr>
              <a:t>implementation of measures at additional </a:t>
            </a:r>
            <a:r>
              <a:rPr lang="en-GB" sz="1050" dirty="0" smtClean="0">
                <a:solidFill>
                  <a:srgbClr val="01426A"/>
                </a:solidFill>
                <a:latin typeface="Rubik" pitchFamily="2" charset="-79"/>
                <a:ea typeface="Arial" panose="020B0604020202020204" pitchFamily="34" charset="0"/>
                <a:cs typeface="Rubik" pitchFamily="2" charset="-79"/>
              </a:rPr>
              <a:t>localities</a:t>
            </a:r>
            <a:r>
              <a:rPr lang="sk-SK" sz="1050" dirty="0" smtClean="0">
                <a:solidFill>
                  <a:srgbClr val="01426A"/>
                </a:solidFill>
                <a:latin typeface="Rubik" pitchFamily="2" charset="-79"/>
                <a:ea typeface="Arial" panose="020B0604020202020204" pitchFamily="34" charset="0"/>
                <a:cs typeface="Rubik" pitchFamily="2" charset="-79"/>
              </a:rPr>
              <a:t>, </a:t>
            </a:r>
            <a:r>
              <a:rPr lang="en-GB" sz="1050" dirty="0" smtClean="0">
                <a:solidFill>
                  <a:srgbClr val="01426A"/>
                </a:solidFill>
                <a:latin typeface="Rubik" pitchFamily="2" charset="-79"/>
                <a:ea typeface="Arial" panose="020B0604020202020204" pitchFamily="34" charset="0"/>
                <a:cs typeface="Rubik" pitchFamily="2" charset="-79"/>
              </a:rPr>
              <a:t>LIFE19 </a:t>
            </a:r>
            <a:r>
              <a:rPr lang="en-GB" sz="1050" dirty="0">
                <a:solidFill>
                  <a:srgbClr val="01426A"/>
                </a:solidFill>
                <a:latin typeface="Rubik" pitchFamily="2" charset="-79"/>
                <a:ea typeface="Arial" panose="020B0604020202020204" pitchFamily="34" charset="0"/>
                <a:cs typeface="Rubik" pitchFamily="2" charset="-79"/>
              </a:rPr>
              <a:t>IPE/SK/000003 Role of the Natura 2000 network and management of some prioritized habitats in the integrated landscape protection of the Slovak Republic - habitats and species monitoring methodology in areas targeted by SIP</a:t>
            </a:r>
            <a:endParaRPr lang="sk-SK" sz="1050" dirty="0">
              <a:solidFill>
                <a:srgbClr val="01426A"/>
              </a:solidFill>
              <a:latin typeface="Rubik" pitchFamily="2" charset="-79"/>
              <a:ea typeface="Arial" panose="020B0604020202020204" pitchFamily="34" charset="0"/>
              <a:cs typeface="Rubik" pitchFamily="2" charset="-79"/>
            </a:endParaRPr>
          </a:p>
          <a:p>
            <a:r>
              <a:rPr lang="en-GB" sz="1150" b="1" dirty="0">
                <a:solidFill>
                  <a:srgbClr val="01426A"/>
                </a:solidFill>
                <a:latin typeface="Rubik" pitchFamily="2" charset="-79"/>
                <a:ea typeface="Arial" panose="020B0604020202020204" pitchFamily="34" charset="0"/>
                <a:cs typeface="Rubik" pitchFamily="2" charset="-79"/>
              </a:rPr>
              <a:t>DANUBE4all - Horizon project </a:t>
            </a:r>
            <a:r>
              <a:rPr lang="en-GB" sz="1150" b="1" dirty="0" smtClean="0">
                <a:solidFill>
                  <a:srgbClr val="01426A"/>
                </a:solidFill>
                <a:latin typeface="Rubik" pitchFamily="2" charset="-79"/>
                <a:ea typeface="Arial" panose="020B0604020202020204" pitchFamily="34" charset="0"/>
                <a:cs typeface="Rubik" pitchFamily="2" charset="-79"/>
              </a:rPr>
              <a:t>- </a:t>
            </a:r>
            <a:r>
              <a:rPr lang="en-GB" sz="1100" dirty="0" smtClean="0">
                <a:solidFill>
                  <a:srgbClr val="01426A"/>
                </a:solidFill>
                <a:latin typeface="Rubik" pitchFamily="2" charset="-79"/>
                <a:ea typeface="Arial" panose="020B0604020202020204" pitchFamily="34" charset="0"/>
                <a:cs typeface="Rubik" pitchFamily="2" charset="-79"/>
              </a:rPr>
              <a:t>this </a:t>
            </a:r>
            <a:r>
              <a:rPr lang="en-GB" sz="1100" dirty="0">
                <a:solidFill>
                  <a:srgbClr val="01426A"/>
                </a:solidFill>
                <a:latin typeface="Rubik" pitchFamily="2" charset="-79"/>
                <a:ea typeface="Arial" panose="020B0604020202020204" pitchFamily="34" charset="0"/>
                <a:cs typeface="Rubik" pitchFamily="2" charset="-79"/>
              </a:rPr>
              <a:t>SIP can also be part of the puzzle for Restoration Plan of the Danube River Basin to be developed in the DANUBE4all </a:t>
            </a:r>
            <a:r>
              <a:rPr lang="en-GB" sz="1100" dirty="0" smtClean="0">
                <a:solidFill>
                  <a:srgbClr val="01426A"/>
                </a:solidFill>
                <a:latin typeface="Rubik" pitchFamily="2" charset="-79"/>
                <a:ea typeface="Arial" panose="020B0604020202020204" pitchFamily="34" charset="0"/>
                <a:cs typeface="Rubik" pitchFamily="2" charset="-79"/>
              </a:rPr>
              <a:t>project</a:t>
            </a:r>
            <a:r>
              <a:rPr lang="sk-SK" sz="1100" dirty="0" smtClean="0">
                <a:solidFill>
                  <a:srgbClr val="01426A"/>
                </a:solidFill>
                <a:latin typeface="Rubik" pitchFamily="2" charset="-79"/>
                <a:ea typeface="Arial" panose="020B0604020202020204" pitchFamily="34" charset="0"/>
                <a:cs typeface="Rubik" pitchFamily="2" charset="-79"/>
              </a:rPr>
              <a:t>, </a:t>
            </a:r>
            <a:r>
              <a:rPr lang="sk-SK" sz="1100" dirty="0" err="1" smtClean="0">
                <a:solidFill>
                  <a:srgbClr val="01426A"/>
                </a:solidFill>
                <a:latin typeface="Rubik" pitchFamily="2" charset="-79"/>
                <a:ea typeface="Arial" panose="020B0604020202020204" pitchFamily="34" charset="0"/>
                <a:cs typeface="Rubik" pitchFamily="2" charset="-79"/>
              </a:rPr>
              <a:t>knowledge</a:t>
            </a:r>
            <a:r>
              <a:rPr lang="sk-SK" sz="1100" dirty="0" smtClean="0">
                <a:solidFill>
                  <a:srgbClr val="01426A"/>
                </a:solidFill>
                <a:latin typeface="Rubik" pitchFamily="2" charset="-79"/>
                <a:ea typeface="Arial" panose="020B0604020202020204" pitchFamily="34" charset="0"/>
                <a:cs typeface="Rubik" pitchFamily="2" charset="-79"/>
              </a:rPr>
              <a:t> </a:t>
            </a:r>
            <a:r>
              <a:rPr lang="sk-SK" sz="1100" dirty="0" smtClean="0">
                <a:solidFill>
                  <a:srgbClr val="01426A"/>
                </a:solidFill>
                <a:latin typeface="Rubik" pitchFamily="2" charset="-79"/>
                <a:ea typeface="Arial" panose="020B0604020202020204" pitchFamily="34" charset="0"/>
                <a:cs typeface="Rubik" pitchFamily="2" charset="-79"/>
              </a:rPr>
              <a:t>transfer</a:t>
            </a:r>
            <a:endParaRPr lang="sk-SK" sz="1100" dirty="0">
              <a:solidFill>
                <a:srgbClr val="01426A"/>
              </a:solidFill>
              <a:latin typeface="Rubik" pitchFamily="2" charset="-79"/>
              <a:ea typeface="Arial" panose="020B0604020202020204" pitchFamily="34" charset="0"/>
              <a:cs typeface="Rubik" pitchFamily="2" charset="-79"/>
            </a:endParaRPr>
          </a:p>
        </p:txBody>
      </p:sp>
      <p:sp>
        <p:nvSpPr>
          <p:cNvPr id="5" name="BlokTextu 4"/>
          <p:cNvSpPr txBox="1"/>
          <p:nvPr/>
        </p:nvSpPr>
        <p:spPr>
          <a:xfrm>
            <a:off x="130415" y="336174"/>
            <a:ext cx="7425193" cy="523220"/>
          </a:xfrm>
          <a:prstGeom prst="rect">
            <a:avLst/>
          </a:prstGeom>
          <a:noFill/>
        </p:spPr>
        <p:txBody>
          <a:bodyPr wrap="square" rtlCol="0">
            <a:spAutoFit/>
          </a:bodyPr>
          <a:lstStyle/>
          <a:p>
            <a:r>
              <a:rPr lang="sk-SK" sz="2800" dirty="0" err="1" smtClean="0">
                <a:solidFill>
                  <a:srgbClr val="01426A"/>
                </a:solidFill>
                <a:latin typeface="Rubik" pitchFamily="2" charset="-79"/>
                <a:cs typeface="Rubik" pitchFamily="2" charset="-79"/>
              </a:rPr>
              <a:t>Upscaling</a:t>
            </a:r>
            <a:r>
              <a:rPr lang="sk-SK" sz="2800" dirty="0" smtClean="0">
                <a:solidFill>
                  <a:srgbClr val="01426A"/>
                </a:solidFill>
                <a:latin typeface="Rubik" pitchFamily="2" charset="-79"/>
                <a:cs typeface="Rubik" pitchFamily="2" charset="-79"/>
              </a:rPr>
              <a:t> </a:t>
            </a:r>
            <a:r>
              <a:rPr lang="sk-SK" sz="2800" dirty="0" err="1" smtClean="0">
                <a:solidFill>
                  <a:srgbClr val="01426A"/>
                </a:solidFill>
                <a:latin typeface="Rubik" pitchFamily="2" charset="-79"/>
                <a:cs typeface="Rubik" pitchFamily="2" charset="-79"/>
              </a:rPr>
              <a:t>results</a:t>
            </a:r>
            <a:r>
              <a:rPr lang="sk-SK" sz="2800" dirty="0" smtClean="0">
                <a:solidFill>
                  <a:srgbClr val="01426A"/>
                </a:solidFill>
                <a:latin typeface="Rubik" pitchFamily="2" charset="-79"/>
                <a:cs typeface="Rubik" pitchFamily="2" charset="-79"/>
              </a:rPr>
              <a:t> of </a:t>
            </a:r>
            <a:r>
              <a:rPr lang="sk-SK" sz="2800" dirty="0" err="1" smtClean="0">
                <a:solidFill>
                  <a:srgbClr val="01426A"/>
                </a:solidFill>
                <a:latin typeface="Rubik" pitchFamily="2" charset="-79"/>
                <a:cs typeface="Rubik" pitchFamily="2" charset="-79"/>
              </a:rPr>
              <a:t>other</a:t>
            </a:r>
            <a:r>
              <a:rPr lang="sk-SK" sz="2800" dirty="0" smtClean="0">
                <a:solidFill>
                  <a:srgbClr val="01426A"/>
                </a:solidFill>
                <a:latin typeface="Rubik" pitchFamily="2" charset="-79"/>
                <a:cs typeface="Rubik" pitchFamily="2" charset="-79"/>
              </a:rPr>
              <a:t> EU </a:t>
            </a:r>
            <a:r>
              <a:rPr lang="sk-SK" sz="2800" dirty="0" err="1" smtClean="0">
                <a:solidFill>
                  <a:srgbClr val="01426A"/>
                </a:solidFill>
                <a:latin typeface="Rubik" pitchFamily="2" charset="-79"/>
                <a:cs typeface="Rubik" pitchFamily="2" charset="-79"/>
              </a:rPr>
              <a:t>projects</a:t>
            </a:r>
            <a:endParaRPr lang="sk-SK" sz="1600" dirty="0">
              <a:solidFill>
                <a:srgbClr val="01426A"/>
              </a:solidFill>
              <a:latin typeface="Rubik" pitchFamily="2" charset="-79"/>
              <a:cs typeface="Rubik" pitchFamily="2" charset="-79"/>
            </a:endParaRPr>
          </a:p>
        </p:txBody>
      </p:sp>
      <p:pic>
        <p:nvPicPr>
          <p:cNvPr id="7" name="Obrázo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9868" y="1134498"/>
            <a:ext cx="3167269" cy="2375452"/>
          </a:xfrm>
          <a:prstGeom prst="rect">
            <a:avLst/>
          </a:prstGeom>
        </p:spPr>
      </p:pic>
      <p:pic>
        <p:nvPicPr>
          <p:cNvPr id="8" name="Obrázo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1743" y="1154376"/>
            <a:ext cx="3140765" cy="2355574"/>
          </a:xfrm>
          <a:prstGeom prst="rect">
            <a:avLst/>
          </a:prstGeom>
        </p:spPr>
      </p:pic>
      <p:sp>
        <p:nvSpPr>
          <p:cNvPr id="9" name="BlokTextu 8"/>
          <p:cNvSpPr txBox="1"/>
          <p:nvPr/>
        </p:nvSpPr>
        <p:spPr>
          <a:xfrm>
            <a:off x="11036902" y="3005648"/>
            <a:ext cx="871521" cy="369332"/>
          </a:xfrm>
          <a:prstGeom prst="rect">
            <a:avLst/>
          </a:prstGeom>
          <a:noFill/>
        </p:spPr>
        <p:txBody>
          <a:bodyPr wrap="none" rtlCol="0">
            <a:spAutoFit/>
          </a:bodyPr>
          <a:lstStyle/>
          <a:p>
            <a:r>
              <a:rPr lang="sk-SK" dirty="0" smtClean="0">
                <a:solidFill>
                  <a:schemeClr val="bg1"/>
                </a:solidFill>
              </a:rPr>
              <a:t>Rudava</a:t>
            </a:r>
            <a:endParaRPr lang="sk-SK" dirty="0">
              <a:solidFill>
                <a:schemeClr val="bg1"/>
              </a:solidFill>
            </a:endParaRPr>
          </a:p>
        </p:txBody>
      </p:sp>
      <p:sp>
        <p:nvSpPr>
          <p:cNvPr id="10" name="BlokTextu 9"/>
          <p:cNvSpPr txBox="1"/>
          <p:nvPr/>
        </p:nvSpPr>
        <p:spPr>
          <a:xfrm>
            <a:off x="7812272" y="3028840"/>
            <a:ext cx="918841" cy="369332"/>
          </a:xfrm>
          <a:prstGeom prst="rect">
            <a:avLst/>
          </a:prstGeom>
          <a:noFill/>
        </p:spPr>
        <p:txBody>
          <a:bodyPr wrap="none" rtlCol="0">
            <a:spAutoFit/>
          </a:bodyPr>
          <a:lstStyle/>
          <a:p>
            <a:r>
              <a:rPr lang="sk-SK" dirty="0" smtClean="0">
                <a:solidFill>
                  <a:schemeClr val="bg1"/>
                </a:solidFill>
              </a:rPr>
              <a:t>Danube</a:t>
            </a:r>
            <a:endParaRPr lang="sk-SK" dirty="0">
              <a:solidFill>
                <a:schemeClr val="bg1"/>
              </a:solidFill>
            </a:endParaRPr>
          </a:p>
        </p:txBody>
      </p:sp>
      <p:pic>
        <p:nvPicPr>
          <p:cNvPr id="11" name="Obrázo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743" y="3529828"/>
            <a:ext cx="3140765" cy="1765110"/>
          </a:xfrm>
          <a:prstGeom prst="rect">
            <a:avLst/>
          </a:prstGeom>
        </p:spPr>
      </p:pic>
      <p:sp>
        <p:nvSpPr>
          <p:cNvPr id="13" name="BlokTextu 12"/>
          <p:cNvSpPr txBox="1"/>
          <p:nvPr/>
        </p:nvSpPr>
        <p:spPr>
          <a:xfrm>
            <a:off x="7688536" y="4617905"/>
            <a:ext cx="918841" cy="369332"/>
          </a:xfrm>
          <a:prstGeom prst="rect">
            <a:avLst/>
          </a:prstGeom>
          <a:noFill/>
        </p:spPr>
        <p:txBody>
          <a:bodyPr wrap="none" rtlCol="0">
            <a:spAutoFit/>
          </a:bodyPr>
          <a:lstStyle/>
          <a:p>
            <a:r>
              <a:rPr lang="sk-SK" dirty="0" smtClean="0">
                <a:solidFill>
                  <a:schemeClr val="bg1"/>
                </a:solidFill>
              </a:rPr>
              <a:t>Danube</a:t>
            </a:r>
            <a:endParaRPr lang="sk-SK" dirty="0">
              <a:solidFill>
                <a:schemeClr val="bg1"/>
              </a:solidFill>
            </a:endParaRPr>
          </a:p>
        </p:txBody>
      </p:sp>
      <p:pic>
        <p:nvPicPr>
          <p:cNvPr id="16" name="Obrázo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9868" y="3599618"/>
            <a:ext cx="3250898" cy="3250898"/>
          </a:xfrm>
          <a:prstGeom prst="rect">
            <a:avLst/>
          </a:prstGeom>
        </p:spPr>
      </p:pic>
      <p:sp>
        <p:nvSpPr>
          <p:cNvPr id="17" name="BlokTextu 16"/>
          <p:cNvSpPr txBox="1"/>
          <p:nvPr/>
        </p:nvSpPr>
        <p:spPr>
          <a:xfrm>
            <a:off x="9656838" y="3960258"/>
            <a:ext cx="2122376" cy="646331"/>
          </a:xfrm>
          <a:prstGeom prst="rect">
            <a:avLst/>
          </a:prstGeom>
          <a:noFill/>
        </p:spPr>
        <p:txBody>
          <a:bodyPr wrap="none" rtlCol="0">
            <a:spAutoFit/>
          </a:bodyPr>
          <a:lstStyle/>
          <a:p>
            <a:r>
              <a:rPr lang="sk-SK" dirty="0" smtClean="0">
                <a:solidFill>
                  <a:schemeClr val="bg1"/>
                </a:solidFill>
              </a:rPr>
              <a:t>Ostrovné lúky </a:t>
            </a:r>
          </a:p>
          <a:p>
            <a:r>
              <a:rPr lang="sk-SK" dirty="0" err="1" smtClean="0">
                <a:solidFill>
                  <a:schemeClr val="bg1"/>
                </a:solidFill>
              </a:rPr>
              <a:t>wetlands</a:t>
            </a:r>
            <a:r>
              <a:rPr lang="sk-SK" dirty="0" smtClean="0">
                <a:solidFill>
                  <a:schemeClr val="bg1"/>
                </a:solidFill>
              </a:rPr>
              <a:t> </a:t>
            </a:r>
            <a:r>
              <a:rPr lang="sk-SK" dirty="0" err="1" smtClean="0">
                <a:solidFill>
                  <a:schemeClr val="bg1"/>
                </a:solidFill>
              </a:rPr>
              <a:t>restoration</a:t>
            </a:r>
            <a:endParaRPr lang="sk-SK" dirty="0">
              <a:solidFill>
                <a:schemeClr val="bg1"/>
              </a:solidFill>
            </a:endParaRPr>
          </a:p>
        </p:txBody>
      </p:sp>
      <p:pic>
        <p:nvPicPr>
          <p:cNvPr id="18" name="Obrázok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9856" y="5384414"/>
            <a:ext cx="3192652" cy="1436693"/>
          </a:xfrm>
          <a:prstGeom prst="rect">
            <a:avLst/>
          </a:prstGeom>
        </p:spPr>
      </p:pic>
      <p:sp>
        <p:nvSpPr>
          <p:cNvPr id="19" name="BlokTextu 18"/>
          <p:cNvSpPr txBox="1"/>
          <p:nvPr/>
        </p:nvSpPr>
        <p:spPr>
          <a:xfrm>
            <a:off x="5807881" y="6381880"/>
            <a:ext cx="2428742" cy="369332"/>
          </a:xfrm>
          <a:prstGeom prst="rect">
            <a:avLst/>
          </a:prstGeom>
          <a:noFill/>
        </p:spPr>
        <p:txBody>
          <a:bodyPr wrap="none" rtlCol="0">
            <a:spAutoFit/>
          </a:bodyPr>
          <a:lstStyle/>
          <a:p>
            <a:r>
              <a:rPr lang="sk-SK" dirty="0" smtClean="0">
                <a:solidFill>
                  <a:schemeClr val="bg1"/>
                </a:solidFill>
              </a:rPr>
              <a:t>Danube </a:t>
            </a:r>
            <a:r>
              <a:rPr lang="sk-SK" dirty="0" err="1" smtClean="0">
                <a:solidFill>
                  <a:schemeClr val="bg1"/>
                </a:solidFill>
              </a:rPr>
              <a:t>sidearm</a:t>
            </a:r>
            <a:r>
              <a:rPr lang="sk-SK" dirty="0" smtClean="0">
                <a:solidFill>
                  <a:schemeClr val="bg1"/>
                </a:solidFill>
              </a:rPr>
              <a:t> </a:t>
            </a:r>
            <a:r>
              <a:rPr lang="sk-SK" dirty="0" err="1" smtClean="0">
                <a:solidFill>
                  <a:schemeClr val="bg1"/>
                </a:solidFill>
              </a:rPr>
              <a:t>system</a:t>
            </a:r>
            <a:endParaRPr lang="sk-SK" dirty="0">
              <a:solidFill>
                <a:schemeClr val="bg1"/>
              </a:solidFill>
            </a:endParaRPr>
          </a:p>
        </p:txBody>
      </p:sp>
    </p:spTree>
    <p:extLst>
      <p:ext uri="{BB962C8B-B14F-4D97-AF65-F5344CB8AC3E}">
        <p14:creationId xmlns:p14="http://schemas.microsoft.com/office/powerpoint/2010/main" val="1368447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05.png" descr="05.png"/>
          <p:cNvPicPr/>
          <p:nvPr/>
        </p:nvPicPr>
        <p:blipFill>
          <a:blip r:embed="rId2"/>
          <a:stretch/>
        </p:blipFill>
        <p:spPr>
          <a:xfrm>
            <a:off x="0" y="0"/>
            <a:ext cx="12191760" cy="6857820"/>
          </a:xfrm>
          <a:prstGeom prst="rect">
            <a:avLst/>
          </a:prstGeom>
          <a:ln w="12600">
            <a:noFill/>
          </a:ln>
        </p:spPr>
      </p:pic>
      <p:sp>
        <p:nvSpPr>
          <p:cNvPr id="104" name="PlaceHolder 1"/>
          <p:cNvSpPr>
            <a:spLocks noGrp="1"/>
          </p:cNvSpPr>
          <p:nvPr>
            <p:ph type="title"/>
          </p:nvPr>
        </p:nvSpPr>
        <p:spPr>
          <a:xfrm>
            <a:off x="585596" y="431668"/>
            <a:ext cx="8514443" cy="2499480"/>
          </a:xfrm>
          <a:prstGeom prst="rect">
            <a:avLst/>
          </a:prstGeom>
          <a:noFill/>
          <a:ln w="12600">
            <a:noFill/>
          </a:ln>
        </p:spPr>
        <p:txBody>
          <a:bodyPr vert="horz" lIns="25380" tIns="25380" rIns="25380" bIns="25380" rtlCol="0" anchor="t">
            <a:noAutofit/>
          </a:bodyPr>
          <a:lstStyle/>
          <a:p>
            <a:pPr>
              <a:lnSpc>
                <a:spcPct val="100000"/>
              </a:lnSpc>
              <a:tabLst>
                <a:tab pos="0" algn="l"/>
              </a:tabLst>
            </a:pPr>
            <a:r>
              <a:rPr lang="sk-SK" sz="5850" spc="-1" dirty="0" err="1" smtClean="0">
                <a:solidFill>
                  <a:srgbClr val="01426A"/>
                </a:solidFill>
                <a:latin typeface="Rubik Dirt"/>
                <a:ea typeface="Rubik Dirt Regular"/>
              </a:rPr>
              <a:t>Complementary</a:t>
            </a:r>
            <a:r>
              <a:rPr lang="sk-SK" sz="5850" spc="-1" dirty="0" smtClean="0">
                <a:solidFill>
                  <a:srgbClr val="01426A"/>
                </a:solidFill>
                <a:latin typeface="Rubik Dirt"/>
                <a:ea typeface="Rubik Dirt Regular"/>
              </a:rPr>
              <a:t> </a:t>
            </a:r>
            <a:r>
              <a:rPr lang="sk-SK" sz="5850" spc="-1" dirty="0" err="1" smtClean="0">
                <a:solidFill>
                  <a:srgbClr val="01426A"/>
                </a:solidFill>
                <a:latin typeface="Rubik Dirt"/>
                <a:ea typeface="Rubik Dirt Regular"/>
              </a:rPr>
              <a:t>actions</a:t>
            </a:r>
            <a:endParaRPr lang="en-US" sz="5850" spc="-1" dirty="0">
              <a:solidFill>
                <a:srgbClr val="5E5E5E"/>
              </a:solidFill>
              <a:latin typeface="Helvetica Neue"/>
            </a:endParaRPr>
          </a:p>
          <a:p>
            <a:pPr>
              <a:lnSpc>
                <a:spcPct val="120000"/>
              </a:lnSpc>
              <a:tabLst>
                <a:tab pos="0" algn="l"/>
              </a:tabLst>
            </a:pPr>
            <a:endParaRPr lang="en-US" sz="7000" spc="-1" dirty="0">
              <a:solidFill>
                <a:srgbClr val="5E5E5E"/>
              </a:solidFill>
              <a:latin typeface="Helvetica Neue"/>
            </a:endParaRPr>
          </a:p>
        </p:txBody>
      </p:sp>
    </p:spTree>
    <p:extLst>
      <p:ext uri="{BB962C8B-B14F-4D97-AF65-F5344CB8AC3E}">
        <p14:creationId xmlns:p14="http://schemas.microsoft.com/office/powerpoint/2010/main" val="235753125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9956" y="139301"/>
            <a:ext cx="5287314" cy="719832"/>
          </a:xfrm>
        </p:spPr>
        <p:txBody>
          <a:bodyPr>
            <a:normAutofit/>
          </a:bodyPr>
          <a:lstStyle/>
          <a:p>
            <a:r>
              <a:rPr lang="sk-SK" sz="3600" dirty="0" err="1" smtClean="0">
                <a:solidFill>
                  <a:srgbClr val="01426A"/>
                </a:solidFill>
                <a:latin typeface="Rubik" pitchFamily="2" charset="-79"/>
                <a:ea typeface="+mn-ea"/>
                <a:cs typeface="Rubik" pitchFamily="2" charset="-79"/>
              </a:rPr>
              <a:t>Complementary</a:t>
            </a:r>
            <a:r>
              <a:rPr lang="sk-SK" sz="3600" dirty="0" smtClean="0">
                <a:solidFill>
                  <a:srgbClr val="01426A"/>
                </a:solidFill>
                <a:latin typeface="Rubik" pitchFamily="2" charset="-79"/>
                <a:ea typeface="+mn-ea"/>
                <a:cs typeface="Rubik" pitchFamily="2" charset="-79"/>
              </a:rPr>
              <a:t> </a:t>
            </a:r>
            <a:r>
              <a:rPr lang="sk-SK" sz="3600" dirty="0" err="1" smtClean="0">
                <a:solidFill>
                  <a:srgbClr val="01426A"/>
                </a:solidFill>
                <a:latin typeface="Rubik" pitchFamily="2" charset="-79"/>
                <a:ea typeface="+mn-ea"/>
                <a:cs typeface="Rubik" pitchFamily="2" charset="-79"/>
              </a:rPr>
              <a:t>actions</a:t>
            </a:r>
            <a:endParaRPr lang="sk-SK" sz="3600" dirty="0">
              <a:solidFill>
                <a:srgbClr val="01426A"/>
              </a:solidFill>
              <a:latin typeface="Rubik" pitchFamily="2" charset="-79"/>
              <a:ea typeface="+mn-ea"/>
              <a:cs typeface="Rubik" pitchFamily="2" charset="-79"/>
            </a:endParaRPr>
          </a:p>
        </p:txBody>
      </p:sp>
      <p:sp>
        <p:nvSpPr>
          <p:cNvPr id="6" name="Nadpis 1">
            <a:extLst>
              <a:ext uri="{FF2B5EF4-FFF2-40B4-BE49-F238E27FC236}">
                <a16:creationId xmlns:a16="http://schemas.microsoft.com/office/drawing/2014/main" id="{94F778FB-C5B7-23E7-4C77-33D8B5570C38}"/>
              </a:ext>
            </a:extLst>
          </p:cNvPr>
          <p:cNvSpPr txBox="1">
            <a:spLocks/>
          </p:cNvSpPr>
          <p:nvPr/>
        </p:nvSpPr>
        <p:spPr>
          <a:xfrm>
            <a:off x="380740" y="680852"/>
            <a:ext cx="3725863" cy="7191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2000" dirty="0">
                <a:solidFill>
                  <a:srgbClr val="C00000"/>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34" charset="-128"/>
                <a:cs typeface="+mn-cs"/>
              </a:rPr>
              <a:t>Recovery and Resilience Fund</a:t>
            </a:r>
          </a:p>
        </p:txBody>
      </p:sp>
      <p:sp>
        <p:nvSpPr>
          <p:cNvPr id="7" name="BlokTextu 6">
            <a:extLst>
              <a:ext uri="{FF2B5EF4-FFF2-40B4-BE49-F238E27FC236}">
                <a16:creationId xmlns:a16="http://schemas.microsoft.com/office/drawing/2014/main" id="{C1540E9B-B509-2C5E-470A-EA8BB0CEBDE6}"/>
              </a:ext>
            </a:extLst>
          </p:cNvPr>
          <p:cNvSpPr txBox="1"/>
          <p:nvPr/>
        </p:nvSpPr>
        <p:spPr>
          <a:xfrm>
            <a:off x="501711" y="1308938"/>
            <a:ext cx="6967725" cy="230832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marL="265113" indent="-265113">
              <a:buFont typeface="Arial" panose="020B0604020202020204" pitchFamily="34" charset="0"/>
              <a:buChar char="•"/>
              <a:defRPr/>
            </a:pPr>
            <a:r>
              <a:rPr lang="en-GB" dirty="0">
                <a:solidFill>
                  <a:srgbClr val="01426A"/>
                </a:solidFill>
                <a:ea typeface="Tahoma" panose="020B0604030504040204" pitchFamily="34" charset="0"/>
                <a:cs typeface="Tahoma" panose="020B0604030504040204" pitchFamily="34" charset="0"/>
              </a:rPr>
              <a:t>Coordination: Ministry of Environment</a:t>
            </a:r>
          </a:p>
          <a:p>
            <a:pPr marL="265113" indent="-265113">
              <a:buFont typeface="Arial" panose="020B0604020202020204" pitchFamily="34" charset="0"/>
              <a:buChar char="•"/>
              <a:defRPr/>
            </a:pPr>
            <a:r>
              <a:rPr lang="en-GB" dirty="0">
                <a:solidFill>
                  <a:srgbClr val="01426A"/>
                </a:solidFill>
                <a:ea typeface="Tahoma" panose="020B0604030504040204" pitchFamily="34" charset="0"/>
                <a:cs typeface="Tahoma" panose="020B0604030504040204" pitchFamily="34" charset="0"/>
              </a:rPr>
              <a:t>Implementation of RBMP measures</a:t>
            </a:r>
          </a:p>
          <a:p>
            <a:pPr marL="265113" indent="-265113">
              <a:buFont typeface="Arial" panose="020B0604020202020204" pitchFamily="34" charset="0"/>
              <a:buChar char="•"/>
              <a:defRPr/>
            </a:pPr>
            <a:r>
              <a:rPr lang="en-GB" dirty="0">
                <a:solidFill>
                  <a:srgbClr val="01426A"/>
                </a:solidFill>
                <a:ea typeface="Tahoma" panose="020B0604030504040204" pitchFamily="34" charset="0"/>
                <a:cs typeface="Tahoma" panose="020B0604030504040204" pitchFamily="34" charset="0"/>
              </a:rPr>
              <a:t>Goal in Slovakia: </a:t>
            </a:r>
            <a:r>
              <a:rPr lang="en-GB" b="1" dirty="0">
                <a:solidFill>
                  <a:srgbClr val="01426A"/>
                </a:solidFill>
                <a:ea typeface="Tahoma" panose="020B0604030504040204" pitchFamily="34" charset="0"/>
                <a:cs typeface="Tahoma" panose="020B0604030504040204" pitchFamily="34" charset="0"/>
              </a:rPr>
              <a:t>restoration of 97 km of rivers </a:t>
            </a:r>
            <a:r>
              <a:rPr lang="en-GB" dirty="0">
                <a:solidFill>
                  <a:srgbClr val="01426A"/>
                </a:solidFill>
                <a:ea typeface="Tahoma" panose="020B0604030504040204" pitchFamily="34" charset="0"/>
                <a:cs typeface="Tahoma" panose="020B0604030504040204" pitchFamily="34" charset="0"/>
              </a:rPr>
              <a:t>and water retention measures (lateral connectivity)</a:t>
            </a:r>
          </a:p>
          <a:p>
            <a:pPr marL="265113" indent="-265113">
              <a:buFont typeface="Arial" panose="020B0604020202020204" pitchFamily="34" charset="0"/>
              <a:buChar char="•"/>
              <a:defRPr/>
            </a:pPr>
            <a:r>
              <a:rPr lang="en-GB" b="1" dirty="0">
                <a:solidFill>
                  <a:srgbClr val="01426A"/>
                </a:solidFill>
                <a:ea typeface="Tahoma" panose="020B0604030504040204" pitchFamily="34" charset="0"/>
                <a:cs typeface="Tahoma" panose="020B0604030504040204" pitchFamily="34" charset="0"/>
              </a:rPr>
              <a:t>Danube and Morava </a:t>
            </a:r>
            <a:r>
              <a:rPr lang="en-GB" dirty="0">
                <a:solidFill>
                  <a:srgbClr val="01426A"/>
                </a:solidFill>
                <a:ea typeface="Tahoma" panose="020B0604030504040204" pitchFamily="34" charset="0"/>
                <a:cs typeface="Tahoma" panose="020B0604030504040204" pitchFamily="34" charset="0"/>
              </a:rPr>
              <a:t>top priorities (studies done, detailed planning ongoing)</a:t>
            </a:r>
          </a:p>
          <a:p>
            <a:pPr marL="265113" indent="-265113">
              <a:buFont typeface="Arial" panose="020B0604020202020204" pitchFamily="34" charset="0"/>
              <a:buChar char="•"/>
              <a:defRPr/>
            </a:pPr>
            <a:r>
              <a:rPr lang="en-GB" b="1" dirty="0">
                <a:solidFill>
                  <a:srgbClr val="01426A"/>
                </a:solidFill>
                <a:ea typeface="Tahoma" panose="020B0604030504040204" pitchFamily="34" charset="0"/>
                <a:cs typeface="Tahoma" panose="020B0604030504040204" pitchFamily="34" charset="0"/>
              </a:rPr>
              <a:t>Implementation till end of 2026</a:t>
            </a:r>
          </a:p>
          <a:p>
            <a:pPr marL="265113" indent="-265113">
              <a:buFont typeface="Arial" panose="020B0604020202020204" pitchFamily="34" charset="0"/>
              <a:buChar char="•"/>
              <a:defRPr/>
            </a:pPr>
            <a:r>
              <a:rPr lang="en-GB" b="1" dirty="0">
                <a:solidFill>
                  <a:srgbClr val="01426A"/>
                </a:solidFill>
                <a:ea typeface="Tahoma" panose="020B0604030504040204" pitchFamily="34" charset="0"/>
                <a:cs typeface="Tahoma" panose="020B0604030504040204" pitchFamily="34" charset="0"/>
              </a:rPr>
              <a:t>Financing: ca 62 M EUR</a:t>
            </a:r>
          </a:p>
        </p:txBody>
      </p:sp>
      <p:sp>
        <p:nvSpPr>
          <p:cNvPr id="8" name="BlokTextu 7">
            <a:extLst>
              <a:ext uri="{FF2B5EF4-FFF2-40B4-BE49-F238E27FC236}">
                <a16:creationId xmlns:a16="http://schemas.microsoft.com/office/drawing/2014/main" id="{69D906FA-F323-5333-59B9-BF349336E818}"/>
              </a:ext>
            </a:extLst>
          </p:cNvPr>
          <p:cNvSpPr txBox="1"/>
          <p:nvPr/>
        </p:nvSpPr>
        <p:spPr>
          <a:xfrm>
            <a:off x="7722343" y="3726823"/>
            <a:ext cx="4113212"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GB" dirty="0">
                <a:solidFill>
                  <a:srgbClr val="01426A"/>
                </a:solidFill>
                <a:ea typeface="Tahoma" panose="020B0604030504040204" pitchFamily="34" charset="0"/>
                <a:cs typeface="Tahoma" panose="020B0604030504040204" pitchFamily="34" charset="0"/>
              </a:rPr>
              <a:t>Measures to support restoration of lateral and longitudinal connectivity – </a:t>
            </a:r>
          </a:p>
          <a:p>
            <a:pPr>
              <a:defRPr/>
            </a:pPr>
            <a:r>
              <a:rPr lang="en-GB" dirty="0">
                <a:solidFill>
                  <a:srgbClr val="01426A"/>
                </a:solidFill>
                <a:ea typeface="Tahoma" panose="020B0604030504040204" pitchFamily="34" charset="0"/>
                <a:cs typeface="Tahoma" panose="020B0604030504040204" pitchFamily="34" charset="0"/>
              </a:rPr>
              <a:t>New Programme Slovakia (2021-2027)- funds available for mobilised projects</a:t>
            </a:r>
          </a:p>
        </p:txBody>
      </p:sp>
      <p:sp>
        <p:nvSpPr>
          <p:cNvPr id="9" name="BlokTextu 8">
            <a:extLst>
              <a:ext uri="{FF2B5EF4-FFF2-40B4-BE49-F238E27FC236}">
                <a16:creationId xmlns:a16="http://schemas.microsoft.com/office/drawing/2014/main" id="{873A1E7A-5085-710C-64BB-AD6690E2E801}"/>
              </a:ext>
            </a:extLst>
          </p:cNvPr>
          <p:cNvSpPr txBox="1"/>
          <p:nvPr/>
        </p:nvSpPr>
        <p:spPr>
          <a:xfrm>
            <a:off x="7746564" y="1308938"/>
            <a:ext cx="4113212"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dirty="0">
                <a:solidFill>
                  <a:srgbClr val="01426A"/>
                </a:solidFill>
                <a:ea typeface="Tahoma" panose="020B0604030504040204" pitchFamily="34" charset="0"/>
                <a:cs typeface="Tahoma" panose="020B0604030504040204" pitchFamily="34" charset="0"/>
              </a:rPr>
              <a:t>Legislative changes, manuals</a:t>
            </a:r>
          </a:p>
          <a:p>
            <a:pPr marL="265113" indent="-265113">
              <a:buFontTx/>
              <a:buChar char="-"/>
              <a:defRPr/>
            </a:pPr>
            <a:r>
              <a:rPr lang="en-US" dirty="0">
                <a:solidFill>
                  <a:srgbClr val="01426A"/>
                </a:solidFill>
                <a:ea typeface="Tahoma" panose="020B0604030504040204" pitchFamily="34" charset="0"/>
                <a:cs typeface="Tahoma" panose="020B0604030504040204" pitchFamily="34" charset="0"/>
              </a:rPr>
              <a:t>To support river restoration and eliminate legal obstacles</a:t>
            </a:r>
          </a:p>
        </p:txBody>
      </p:sp>
      <p:sp>
        <p:nvSpPr>
          <p:cNvPr id="10" name="BlokTextu 9">
            <a:extLst>
              <a:ext uri="{FF2B5EF4-FFF2-40B4-BE49-F238E27FC236}">
                <a16:creationId xmlns:a16="http://schemas.microsoft.com/office/drawing/2014/main" id="{F83E40A7-E98C-0B30-8247-F571A7630866}"/>
              </a:ext>
            </a:extLst>
          </p:cNvPr>
          <p:cNvSpPr txBox="1"/>
          <p:nvPr/>
        </p:nvSpPr>
        <p:spPr>
          <a:xfrm>
            <a:off x="7746564" y="2394849"/>
            <a:ext cx="4113212" cy="120032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dirty="0">
                <a:solidFill>
                  <a:srgbClr val="01426A"/>
                </a:solidFill>
                <a:ea typeface="Tahoma" panose="020B0604030504040204" pitchFamily="34" charset="0"/>
                <a:cs typeface="Tahoma" panose="020B0604030504040204" pitchFamily="34" charset="0"/>
              </a:rPr>
              <a:t>Large infrastructure projects on the Danube: </a:t>
            </a:r>
            <a:r>
              <a:rPr lang="en-US" dirty="0" err="1">
                <a:solidFill>
                  <a:srgbClr val="C00000"/>
                </a:solidFill>
                <a:ea typeface="Tahoma" panose="020B0604030504040204" pitchFamily="34" charset="0"/>
                <a:cs typeface="Tahoma" panose="020B0604030504040204" pitchFamily="34" charset="0"/>
              </a:rPr>
              <a:t>fishpasses</a:t>
            </a:r>
            <a:r>
              <a:rPr lang="en-US" dirty="0">
                <a:solidFill>
                  <a:srgbClr val="C00000"/>
                </a:solidFill>
                <a:ea typeface="Tahoma" panose="020B0604030504040204" pitchFamily="34" charset="0"/>
                <a:cs typeface="Tahoma" panose="020B0604030504040204" pitchFamily="34" charset="0"/>
              </a:rPr>
              <a:t> </a:t>
            </a:r>
            <a:r>
              <a:rPr lang="en-US" dirty="0" err="1">
                <a:solidFill>
                  <a:srgbClr val="C00000"/>
                </a:solidFill>
                <a:ea typeface="Tahoma" panose="020B0604030504040204" pitchFamily="34" charset="0"/>
                <a:cs typeface="Tahoma" panose="020B0604030504040204" pitchFamily="34" charset="0"/>
              </a:rPr>
              <a:t>Cunovo</a:t>
            </a:r>
            <a:r>
              <a:rPr lang="en-US" dirty="0">
                <a:solidFill>
                  <a:srgbClr val="C00000"/>
                </a:solidFill>
                <a:ea typeface="Tahoma" panose="020B0604030504040204" pitchFamily="34" charset="0"/>
                <a:cs typeface="Tahoma" panose="020B0604030504040204" pitchFamily="34" charset="0"/>
              </a:rPr>
              <a:t> and </a:t>
            </a:r>
            <a:r>
              <a:rPr lang="en-US" dirty="0" err="1">
                <a:solidFill>
                  <a:srgbClr val="C00000"/>
                </a:solidFill>
                <a:ea typeface="Tahoma" panose="020B0604030504040204" pitchFamily="34" charset="0"/>
                <a:cs typeface="Tahoma" panose="020B0604030504040204" pitchFamily="34" charset="0"/>
              </a:rPr>
              <a:t>Gabcikovo</a:t>
            </a:r>
            <a:r>
              <a:rPr lang="en-US" dirty="0">
                <a:solidFill>
                  <a:srgbClr val="C00000"/>
                </a:solidFill>
                <a:ea typeface="Tahoma" panose="020B0604030504040204" pitchFamily="34" charset="0"/>
                <a:cs typeface="Tahoma" panose="020B0604030504040204" pitchFamily="34" charset="0"/>
              </a:rPr>
              <a:t> </a:t>
            </a:r>
            <a:r>
              <a:rPr lang="en-US" dirty="0">
                <a:solidFill>
                  <a:srgbClr val="01426A"/>
                </a:solidFill>
                <a:ea typeface="Tahoma" panose="020B0604030504040204" pitchFamily="34" charset="0"/>
                <a:cs typeface="Tahoma" panose="020B0604030504040204" pitchFamily="34" charset="0"/>
              </a:rPr>
              <a:t>on the Danube river; </a:t>
            </a:r>
            <a:r>
              <a:rPr lang="en-US" dirty="0" err="1">
                <a:solidFill>
                  <a:srgbClr val="01426A"/>
                </a:solidFill>
                <a:ea typeface="Tahoma" panose="020B0604030504040204" pitchFamily="34" charset="0"/>
                <a:cs typeface="Tahoma" panose="020B0604030504040204" pitchFamily="34" charset="0"/>
              </a:rPr>
              <a:t>Cunovo</a:t>
            </a:r>
            <a:r>
              <a:rPr lang="en-US" dirty="0">
                <a:solidFill>
                  <a:srgbClr val="01426A"/>
                </a:solidFill>
                <a:ea typeface="Tahoma" panose="020B0604030504040204" pitchFamily="34" charset="0"/>
                <a:cs typeface="Tahoma" panose="020B0604030504040204" pitchFamily="34" charset="0"/>
              </a:rPr>
              <a:t> to be implemented ca 2028</a:t>
            </a:r>
          </a:p>
        </p:txBody>
      </p:sp>
      <p:sp>
        <p:nvSpPr>
          <p:cNvPr id="11" name="BlokTextu 10">
            <a:extLst>
              <a:ext uri="{FF2B5EF4-FFF2-40B4-BE49-F238E27FC236}">
                <a16:creationId xmlns:a16="http://schemas.microsoft.com/office/drawing/2014/main" id="{892499F9-F9EB-52FD-2AF6-C031F1C8A2CD}"/>
              </a:ext>
            </a:extLst>
          </p:cNvPr>
          <p:cNvSpPr txBox="1"/>
          <p:nvPr/>
        </p:nvSpPr>
        <p:spPr>
          <a:xfrm>
            <a:off x="7722343" y="5109406"/>
            <a:ext cx="4113212" cy="92333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a:spAutoFit/>
          </a:bodyPr>
          <a:lstStyle/>
          <a:p>
            <a:pPr>
              <a:defRPr/>
            </a:pPr>
            <a:r>
              <a:rPr lang="en-US" dirty="0">
                <a:solidFill>
                  <a:srgbClr val="01426A"/>
                </a:solidFill>
                <a:ea typeface="Tahoma" panose="020B0604030504040204" pitchFamily="34" charset="0"/>
                <a:cs typeface="Tahoma" panose="020B0604030504040204" pitchFamily="34" charset="0"/>
              </a:rPr>
              <a:t>Development plan of public freshwater system and public sewage system of the Slovak republic 2021-2027 </a:t>
            </a:r>
          </a:p>
        </p:txBody>
      </p:sp>
      <p:pic>
        <p:nvPicPr>
          <p:cNvPr id="12" name="Obrázok 11"/>
          <p:cNvPicPr>
            <a:picLocks noChangeAspect="1"/>
          </p:cNvPicPr>
          <p:nvPr/>
        </p:nvPicPr>
        <p:blipFill rotWithShape="1">
          <a:blip r:embed="rId2" cstate="print">
            <a:extLst>
              <a:ext uri="{28A0092B-C50C-407E-A947-70E740481C1C}">
                <a14:useLocalDpi xmlns:a14="http://schemas.microsoft.com/office/drawing/2010/main" val="0"/>
              </a:ext>
            </a:extLst>
          </a:blip>
          <a:srcRect t="2877"/>
          <a:stretch/>
        </p:blipFill>
        <p:spPr>
          <a:xfrm>
            <a:off x="501711" y="3797040"/>
            <a:ext cx="6979920" cy="3060960"/>
          </a:xfrm>
          <a:prstGeom prst="rect">
            <a:avLst/>
          </a:prstGeom>
        </p:spPr>
      </p:pic>
      <p:sp>
        <p:nvSpPr>
          <p:cNvPr id="3" name="BlokTextu 2"/>
          <p:cNvSpPr txBox="1"/>
          <p:nvPr/>
        </p:nvSpPr>
        <p:spPr>
          <a:xfrm>
            <a:off x="5444067" y="6400800"/>
            <a:ext cx="2413000" cy="307777"/>
          </a:xfrm>
          <a:prstGeom prst="rect">
            <a:avLst/>
          </a:prstGeom>
          <a:noFill/>
        </p:spPr>
        <p:txBody>
          <a:bodyPr wrap="square" rtlCol="0">
            <a:spAutoFit/>
          </a:bodyPr>
          <a:lstStyle/>
          <a:p>
            <a:r>
              <a:rPr lang="sk-SK" sz="1400" dirty="0" err="1" smtClean="0">
                <a:solidFill>
                  <a:srgbClr val="01426A"/>
                </a:solidFill>
                <a:latin typeface="Rubik" pitchFamily="2" charset="-79"/>
                <a:cs typeface="Rubik" pitchFamily="2" charset="-79"/>
              </a:rPr>
              <a:t>Source</a:t>
            </a:r>
            <a:r>
              <a:rPr lang="sk-SK" sz="1400" dirty="0" smtClean="0">
                <a:solidFill>
                  <a:srgbClr val="01426A"/>
                </a:solidFill>
                <a:latin typeface="Rubik" pitchFamily="2" charset="-79"/>
                <a:cs typeface="Rubik" pitchFamily="2" charset="-79"/>
              </a:rPr>
              <a:t>: VÚVH </a:t>
            </a:r>
            <a:r>
              <a:rPr lang="sk-SK" sz="1400" dirty="0" err="1" smtClean="0">
                <a:solidFill>
                  <a:srgbClr val="01426A"/>
                </a:solidFill>
                <a:latin typeface="Rubik" pitchFamily="2" charset="-79"/>
                <a:cs typeface="Rubik" pitchFamily="2" charset="-79"/>
              </a:rPr>
              <a:t>studies</a:t>
            </a:r>
            <a:endParaRPr lang="sk-SK" sz="1400" dirty="0">
              <a:solidFill>
                <a:srgbClr val="01426A"/>
              </a:solidFill>
              <a:latin typeface="Rubik" pitchFamily="2" charset="-79"/>
              <a:cs typeface="Rubik" pitchFamily="2" charset="-79"/>
            </a:endParaRPr>
          </a:p>
        </p:txBody>
      </p:sp>
    </p:spTree>
    <p:extLst>
      <p:ext uri="{BB962C8B-B14F-4D97-AF65-F5344CB8AC3E}">
        <p14:creationId xmlns:p14="http://schemas.microsoft.com/office/powerpoint/2010/main" val="147041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02.png" descr="02.png"/>
          <p:cNvPicPr/>
          <p:nvPr/>
        </p:nvPicPr>
        <p:blipFill>
          <a:blip r:embed="rId2" cstate="print"/>
          <a:stretch/>
        </p:blipFill>
        <p:spPr>
          <a:xfrm>
            <a:off x="0" y="0"/>
            <a:ext cx="12191760" cy="6857820"/>
          </a:xfrm>
          <a:prstGeom prst="rect">
            <a:avLst/>
          </a:prstGeom>
          <a:ln w="12600">
            <a:noFill/>
          </a:ln>
        </p:spPr>
      </p:pic>
      <p:sp>
        <p:nvSpPr>
          <p:cNvPr id="82" name="PlaceHolder 1"/>
          <p:cNvSpPr>
            <a:spLocks noGrp="1"/>
          </p:cNvSpPr>
          <p:nvPr>
            <p:ph type="title"/>
          </p:nvPr>
        </p:nvSpPr>
        <p:spPr>
          <a:xfrm>
            <a:off x="724067" y="3428910"/>
            <a:ext cx="5371813" cy="1955722"/>
          </a:xfrm>
          <a:prstGeom prst="rect">
            <a:avLst/>
          </a:prstGeom>
          <a:noFill/>
          <a:ln w="12600">
            <a:noFill/>
          </a:ln>
        </p:spPr>
        <p:txBody>
          <a:bodyPr vert="horz" lIns="25380" tIns="25380" rIns="25380" bIns="25380" rtlCol="0" anchor="b">
            <a:noAutofit/>
          </a:bodyPr>
          <a:lstStyle/>
          <a:p>
            <a:pPr>
              <a:lnSpc>
                <a:spcPct val="150000"/>
              </a:lnSpc>
              <a:tabLst>
                <a:tab pos="0" algn="l"/>
              </a:tabLst>
            </a:pPr>
            <a:r>
              <a:rPr lang="sk-SK" sz="7000" spc="-151" dirty="0" err="1" smtClean="0">
                <a:solidFill>
                  <a:srgbClr val="01426A"/>
                </a:solidFill>
                <a:latin typeface="Rubik Dirt"/>
                <a:ea typeface="Rubik Dirt Regular"/>
              </a:rPr>
              <a:t>Activities</a:t>
            </a:r>
            <a:r>
              <a:rPr lang="sk-SK" sz="7000" spc="-151" dirty="0" smtClean="0">
                <a:solidFill>
                  <a:srgbClr val="01426A"/>
                </a:solidFill>
                <a:latin typeface="Rubik Dirt"/>
                <a:ea typeface="Rubik Dirt Regular"/>
              </a:rPr>
              <a:t> on </a:t>
            </a:r>
            <a:r>
              <a:rPr lang="sk-SK" sz="7000" spc="-151" dirty="0" err="1" smtClean="0">
                <a:solidFill>
                  <a:srgbClr val="01426A"/>
                </a:solidFill>
                <a:latin typeface="Rubik Dirt"/>
                <a:ea typeface="Rubik Dirt Regular"/>
              </a:rPr>
              <a:t>the</a:t>
            </a:r>
            <a:r>
              <a:rPr lang="sk-SK" sz="7000" spc="-151" dirty="0" smtClean="0">
                <a:solidFill>
                  <a:srgbClr val="01426A"/>
                </a:solidFill>
                <a:latin typeface="Rubik Dirt"/>
                <a:ea typeface="Rubik Dirt Regular"/>
              </a:rPr>
              <a:t> Danube</a:t>
            </a:r>
            <a:endParaRPr lang="en-US" sz="7000" spc="-1" dirty="0">
              <a:solidFill>
                <a:srgbClr val="5E5E5E"/>
              </a:solidFill>
              <a:latin typeface="Helvetica Neue"/>
            </a:endParaRPr>
          </a:p>
        </p:txBody>
      </p:sp>
      <p:pic>
        <p:nvPicPr>
          <p:cNvPr id="8"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151" y="5811077"/>
            <a:ext cx="1774916" cy="608044"/>
          </a:xfrm>
          <a:prstGeom prst="rect">
            <a:avLst/>
          </a:prstGeom>
        </p:spPr>
      </p:pic>
    </p:spTree>
    <p:extLst>
      <p:ext uri="{BB962C8B-B14F-4D97-AF65-F5344CB8AC3E}">
        <p14:creationId xmlns:p14="http://schemas.microsoft.com/office/powerpoint/2010/main" val="391171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Obrázo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412875"/>
            <a:ext cx="9906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BlokTextu 7"/>
          <p:cNvSpPr txBox="1">
            <a:spLocks noChangeArrowheads="1"/>
          </p:cNvSpPr>
          <p:nvPr/>
        </p:nvSpPr>
        <p:spPr bwMode="auto">
          <a:xfrm>
            <a:off x="4008439" y="2852738"/>
            <a:ext cx="23526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sk-SK" altLang="sk-SK" sz="2000" b="1">
                <a:solidFill>
                  <a:srgbClr val="FF0000"/>
                </a:solidFill>
              </a:rPr>
              <a:t>SKD0017- HMWB </a:t>
            </a:r>
          </a:p>
        </p:txBody>
      </p:sp>
      <p:sp>
        <p:nvSpPr>
          <p:cNvPr id="66565" name="BlokTextu 7"/>
          <p:cNvSpPr txBox="1">
            <a:spLocks noChangeArrowheads="1"/>
          </p:cNvSpPr>
          <p:nvPr/>
        </p:nvSpPr>
        <p:spPr bwMode="auto">
          <a:xfrm>
            <a:off x="2279651" y="1849438"/>
            <a:ext cx="209243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sk-SK" altLang="sk-SK" sz="2000" b="1" dirty="0"/>
              <a:t>SKD0016 – </a:t>
            </a:r>
            <a:r>
              <a:rPr lang="sk-SK" altLang="sk-SK" sz="2000" b="1" dirty="0" smtClean="0"/>
              <a:t>NAT</a:t>
            </a:r>
            <a:endParaRPr lang="sk-SK" altLang="sk-SK" sz="2000" b="1" dirty="0"/>
          </a:p>
        </p:txBody>
      </p:sp>
      <p:sp>
        <p:nvSpPr>
          <p:cNvPr id="66566" name="BlokTextu 7"/>
          <p:cNvSpPr txBox="1">
            <a:spLocks noChangeArrowheads="1"/>
          </p:cNvSpPr>
          <p:nvPr/>
        </p:nvSpPr>
        <p:spPr bwMode="auto">
          <a:xfrm>
            <a:off x="7751763" y="4437063"/>
            <a:ext cx="2092432"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sk-SK" altLang="sk-SK" sz="2000" b="1" dirty="0"/>
              <a:t>SKD0018 – </a:t>
            </a:r>
            <a:r>
              <a:rPr lang="sk-SK" altLang="sk-SK" sz="2000" b="1" dirty="0" smtClean="0"/>
              <a:t>NAT</a:t>
            </a:r>
            <a:endParaRPr lang="sk-SK" altLang="sk-SK" sz="2000" b="1" dirty="0"/>
          </a:p>
        </p:txBody>
      </p:sp>
      <p:sp>
        <p:nvSpPr>
          <p:cNvPr id="3" name="Rovnoramenný trojuholník 2"/>
          <p:cNvSpPr/>
          <p:nvPr/>
        </p:nvSpPr>
        <p:spPr>
          <a:xfrm>
            <a:off x="2485720" y="2698850"/>
            <a:ext cx="180000" cy="180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Rovnoramenný trojuholník 8"/>
          <p:cNvSpPr/>
          <p:nvPr/>
        </p:nvSpPr>
        <p:spPr>
          <a:xfrm>
            <a:off x="2966709" y="3009655"/>
            <a:ext cx="180000" cy="180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Rovnoramenný trojuholník 9"/>
          <p:cNvSpPr/>
          <p:nvPr/>
        </p:nvSpPr>
        <p:spPr>
          <a:xfrm>
            <a:off x="4089233" y="3880855"/>
            <a:ext cx="180000" cy="180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1978269" y="2249548"/>
            <a:ext cx="2716823" cy="235762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bdĺžnik 13"/>
          <p:cNvSpPr/>
          <p:nvPr/>
        </p:nvSpPr>
        <p:spPr>
          <a:xfrm>
            <a:off x="4271142" y="4406915"/>
            <a:ext cx="913634" cy="60036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p:cNvSpPr/>
          <p:nvPr/>
        </p:nvSpPr>
        <p:spPr>
          <a:xfrm>
            <a:off x="5963056" y="4922196"/>
            <a:ext cx="466152" cy="41070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ĺžnik 15"/>
          <p:cNvSpPr/>
          <p:nvPr/>
        </p:nvSpPr>
        <p:spPr>
          <a:xfrm>
            <a:off x="134223" y="215656"/>
            <a:ext cx="11878811" cy="941796"/>
          </a:xfrm>
          <a:prstGeom prst="rect">
            <a:avLst/>
          </a:prstGeom>
        </p:spPr>
        <p:txBody>
          <a:bodyPr wrap="square">
            <a:spAutoFit/>
          </a:bodyPr>
          <a:lstStyle/>
          <a:p>
            <a:pPr>
              <a:lnSpc>
                <a:spcPct val="115000"/>
              </a:lnSpc>
              <a:spcBef>
                <a:spcPts val="600"/>
              </a:spcBef>
              <a:spcAft>
                <a:spcPts val="600"/>
              </a:spcAft>
            </a:pPr>
            <a:r>
              <a:rPr lang="en-US" sz="2400" dirty="0" smtClean="0">
                <a:solidFill>
                  <a:srgbClr val="01426A"/>
                </a:solidFill>
                <a:latin typeface="Rubik" pitchFamily="2" charset="-79"/>
                <a:ea typeface="Arial" panose="020B0604020202020204" pitchFamily="34" charset="0"/>
                <a:cs typeface="Rubik" pitchFamily="2" charset="-79"/>
              </a:rPr>
              <a:t>Re-establishment </a:t>
            </a:r>
            <a:r>
              <a:rPr lang="en-US" sz="2400" dirty="0">
                <a:solidFill>
                  <a:srgbClr val="01426A"/>
                </a:solidFill>
                <a:latin typeface="Rubik" pitchFamily="2" charset="-79"/>
                <a:ea typeface="Arial" panose="020B0604020202020204" pitchFamily="34" charset="0"/>
                <a:cs typeface="Rubik" pitchFamily="2" charset="-79"/>
              </a:rPr>
              <a:t>of migration routes for sturgeon species on the Danube river and re-connection of its floodplain </a:t>
            </a:r>
            <a:r>
              <a:rPr lang="en-US" sz="2400" dirty="0" smtClean="0">
                <a:solidFill>
                  <a:srgbClr val="01426A"/>
                </a:solidFill>
                <a:latin typeface="Rubik" pitchFamily="2" charset="-79"/>
                <a:ea typeface="Arial" panose="020B0604020202020204" pitchFamily="34" charset="0"/>
                <a:cs typeface="Rubik" pitchFamily="2" charset="-79"/>
              </a:rPr>
              <a:t>habitats</a:t>
            </a:r>
            <a:endParaRPr lang="sk-SK" sz="2400" dirty="0">
              <a:solidFill>
                <a:srgbClr val="01426A"/>
              </a:solidFill>
              <a:latin typeface="Rubik" pitchFamily="2" charset="-79"/>
              <a:ea typeface="Arial" panose="020B0604020202020204" pitchFamily="34" charset="0"/>
              <a:cs typeface="Rubik" pitchFamily="2" charset="-79"/>
            </a:endParaRPr>
          </a:p>
        </p:txBody>
      </p:sp>
      <p:sp>
        <p:nvSpPr>
          <p:cNvPr id="17" name="BlokTextu 16"/>
          <p:cNvSpPr txBox="1"/>
          <p:nvPr/>
        </p:nvSpPr>
        <p:spPr>
          <a:xfrm>
            <a:off x="5355316" y="6337881"/>
            <a:ext cx="6296917" cy="461665"/>
          </a:xfrm>
          <a:prstGeom prst="rect">
            <a:avLst/>
          </a:prstGeom>
          <a:noFill/>
        </p:spPr>
        <p:txBody>
          <a:bodyPr wrap="none" rtlCol="0">
            <a:spAutoFit/>
          </a:bodyPr>
          <a:lstStyle/>
          <a:p>
            <a:r>
              <a:rPr lang="sk-SK" sz="2400" dirty="0" smtClean="0">
                <a:solidFill>
                  <a:srgbClr val="01426A"/>
                </a:solidFill>
                <a:latin typeface="Rubik" pitchFamily="2" charset="-79"/>
                <a:cs typeface="Rubik" pitchFamily="2" charset="-79"/>
              </a:rPr>
              <a:t>Slovak </a:t>
            </a:r>
            <a:r>
              <a:rPr lang="sk-SK" sz="2400" dirty="0" err="1" smtClean="0">
                <a:solidFill>
                  <a:srgbClr val="01426A"/>
                </a:solidFill>
                <a:latin typeface="Rubik" pitchFamily="2" charset="-79"/>
                <a:cs typeface="Rubik" pitchFamily="2" charset="-79"/>
              </a:rPr>
              <a:t>section</a:t>
            </a:r>
            <a:r>
              <a:rPr lang="sk-SK" sz="2400" dirty="0" smtClean="0">
                <a:solidFill>
                  <a:srgbClr val="01426A"/>
                </a:solidFill>
                <a:latin typeface="Rubik" pitchFamily="2" charset="-79"/>
                <a:cs typeface="Rubik" pitchFamily="2" charset="-79"/>
              </a:rPr>
              <a:t> of </a:t>
            </a:r>
            <a:r>
              <a:rPr lang="sk-SK" sz="2400" dirty="0" err="1" smtClean="0">
                <a:solidFill>
                  <a:srgbClr val="01426A"/>
                </a:solidFill>
                <a:latin typeface="Rubik" pitchFamily="2" charset="-79"/>
                <a:cs typeface="Rubik" pitchFamily="2" charset="-79"/>
              </a:rPr>
              <a:t>the</a:t>
            </a:r>
            <a:r>
              <a:rPr lang="sk-SK" sz="2400" dirty="0" smtClean="0">
                <a:solidFill>
                  <a:srgbClr val="01426A"/>
                </a:solidFill>
                <a:latin typeface="Rubik" pitchFamily="2" charset="-79"/>
                <a:cs typeface="Rubik" pitchFamily="2" charset="-79"/>
              </a:rPr>
              <a:t> Danube </a:t>
            </a:r>
            <a:r>
              <a:rPr lang="sk-SK" sz="2400" dirty="0" err="1" smtClean="0">
                <a:solidFill>
                  <a:srgbClr val="01426A"/>
                </a:solidFill>
                <a:latin typeface="Rubik" pitchFamily="2" charset="-79"/>
                <a:cs typeface="Rubik" pitchFamily="2" charset="-79"/>
              </a:rPr>
              <a:t>river</a:t>
            </a:r>
            <a:r>
              <a:rPr lang="sk-SK" sz="2400" dirty="0" smtClean="0">
                <a:solidFill>
                  <a:srgbClr val="01426A"/>
                </a:solidFill>
                <a:latin typeface="Rubik" pitchFamily="2" charset="-79"/>
                <a:cs typeface="Rubik" pitchFamily="2" charset="-79"/>
              </a:rPr>
              <a:t> -172 km</a:t>
            </a:r>
            <a:endParaRPr lang="sk-SK" sz="2400" dirty="0">
              <a:solidFill>
                <a:srgbClr val="01426A"/>
              </a:solidFill>
              <a:latin typeface="Rubik" pitchFamily="2" charset="-79"/>
              <a:cs typeface="Rubik" pitchFamily="2" charset="-79"/>
            </a:endParaRPr>
          </a:p>
        </p:txBody>
      </p:sp>
      <p:sp>
        <p:nvSpPr>
          <p:cNvPr id="18" name="BlokTextu 1"/>
          <p:cNvSpPr txBox="1">
            <a:spLocks noChangeArrowheads="1"/>
          </p:cNvSpPr>
          <p:nvPr/>
        </p:nvSpPr>
        <p:spPr bwMode="auto">
          <a:xfrm>
            <a:off x="0" y="5881344"/>
            <a:ext cx="5086649"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r>
              <a:rPr lang="sk-SK" altLang="sk-SK" sz="2000" dirty="0" err="1" smtClean="0">
                <a:solidFill>
                  <a:srgbClr val="01426A"/>
                </a:solidFill>
                <a:latin typeface="Rubik" pitchFamily="2" charset="-79"/>
                <a:cs typeface="Rubik" pitchFamily="2" charset="-79"/>
              </a:rPr>
              <a:t>Ecological</a:t>
            </a:r>
            <a:r>
              <a:rPr lang="sk-SK" altLang="sk-SK" sz="2000" dirty="0" smtClean="0">
                <a:solidFill>
                  <a:srgbClr val="01426A"/>
                </a:solidFill>
                <a:latin typeface="Rubik" pitchFamily="2" charset="-79"/>
                <a:cs typeface="Rubik" pitchFamily="2" charset="-79"/>
              </a:rPr>
              <a:t> status/</a:t>
            </a:r>
            <a:r>
              <a:rPr lang="sk-SK" altLang="sk-SK" sz="2000" dirty="0" err="1" smtClean="0">
                <a:solidFill>
                  <a:srgbClr val="01426A"/>
                </a:solidFill>
                <a:latin typeface="Rubik" pitchFamily="2" charset="-79"/>
                <a:cs typeface="Rubik" pitchFamily="2" charset="-79"/>
              </a:rPr>
              <a:t>potential</a:t>
            </a:r>
            <a:r>
              <a:rPr lang="sk-SK" altLang="sk-SK" sz="2000" dirty="0" smtClean="0">
                <a:solidFill>
                  <a:srgbClr val="01426A"/>
                </a:solidFill>
                <a:latin typeface="Rubik" pitchFamily="2" charset="-79"/>
                <a:cs typeface="Rubik" pitchFamily="2" charset="-79"/>
              </a:rPr>
              <a:t>: 3 (</a:t>
            </a:r>
            <a:r>
              <a:rPr lang="sk-SK" altLang="sk-SK" sz="2000" dirty="0" err="1" smtClean="0">
                <a:solidFill>
                  <a:srgbClr val="01426A"/>
                </a:solidFill>
                <a:latin typeface="Rubik" pitchFamily="2" charset="-79"/>
                <a:cs typeface="Rubik" pitchFamily="2" charset="-79"/>
              </a:rPr>
              <a:t>moderate</a:t>
            </a:r>
            <a:r>
              <a:rPr lang="sk-SK" altLang="sk-SK" sz="2000" dirty="0" smtClean="0">
                <a:solidFill>
                  <a:srgbClr val="01426A"/>
                </a:solidFill>
                <a:latin typeface="Rubik" pitchFamily="2" charset="-79"/>
                <a:cs typeface="Rubik" pitchFamily="2" charset="-79"/>
              </a:rPr>
              <a:t>)</a:t>
            </a:r>
            <a:endParaRPr lang="sk-SK" altLang="sk-SK" sz="2000" dirty="0">
              <a:solidFill>
                <a:srgbClr val="01426A"/>
              </a:solidFill>
              <a:latin typeface="Rubik" pitchFamily="2" charset="-79"/>
              <a:cs typeface="Rubik" pitchFamily="2" charset="-79"/>
            </a:endParaRPr>
          </a:p>
        </p:txBody>
      </p:sp>
      <p:sp>
        <p:nvSpPr>
          <p:cNvPr id="19" name="TextBox 18"/>
          <p:cNvSpPr txBox="1"/>
          <p:nvPr/>
        </p:nvSpPr>
        <p:spPr>
          <a:xfrm>
            <a:off x="2346593" y="3393194"/>
            <a:ext cx="958467" cy="276999"/>
          </a:xfrm>
          <a:prstGeom prst="rect">
            <a:avLst/>
          </a:prstGeom>
          <a:solidFill>
            <a:schemeClr val="bg1"/>
          </a:solidFill>
          <a:ln w="3175">
            <a:solidFill>
              <a:schemeClr val="bg1">
                <a:lumMod val="50000"/>
              </a:schemeClr>
            </a:solidFill>
          </a:ln>
        </p:spPr>
        <p:txBody>
          <a:bodyPr wrap="square" rtlCol="0">
            <a:spAutoFit/>
          </a:bodyPr>
          <a:lstStyle/>
          <a:p>
            <a:r>
              <a:rPr lang="sk-SK" sz="1200" dirty="0" smtClean="0"/>
              <a:t>+</a:t>
            </a:r>
            <a:r>
              <a:rPr lang="sk-SK" sz="1200" dirty="0" err="1" smtClean="0"/>
              <a:t>bottom</a:t>
            </a:r>
            <a:r>
              <a:rPr lang="sk-SK" sz="1200" dirty="0" smtClean="0"/>
              <a:t> </a:t>
            </a:r>
            <a:r>
              <a:rPr lang="sk-SK" sz="1200" dirty="0" err="1" smtClean="0"/>
              <a:t>sill</a:t>
            </a:r>
            <a:endParaRPr lang="sk-SK" sz="1200" dirty="0"/>
          </a:p>
        </p:txBody>
      </p:sp>
      <p:sp>
        <p:nvSpPr>
          <p:cNvPr id="21" name="Rovnoramenný trojuholník 8"/>
          <p:cNvSpPr/>
          <p:nvPr/>
        </p:nvSpPr>
        <p:spPr>
          <a:xfrm>
            <a:off x="2909789" y="3018836"/>
            <a:ext cx="180000" cy="180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75798203"/>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 name="Table 1"/>
          <p:cNvGraphicFramePr/>
          <p:nvPr>
            <p:extLst>
              <p:ext uri="{D42A27DB-BD31-4B8C-83A1-F6EECF244321}">
                <p14:modId xmlns:p14="http://schemas.microsoft.com/office/powerpoint/2010/main" val="3274371734"/>
              </p:ext>
            </p:extLst>
          </p:nvPr>
        </p:nvGraphicFramePr>
        <p:xfrm>
          <a:off x="429120" y="3703860"/>
          <a:ext cx="11257200" cy="2847600"/>
        </p:xfrm>
        <a:graphic>
          <a:graphicData uri="http://schemas.openxmlformats.org/drawingml/2006/table">
            <a:tbl>
              <a:tblPr/>
              <a:tblGrid>
                <a:gridCol w="2706300">
                  <a:extLst>
                    <a:ext uri="{9D8B030D-6E8A-4147-A177-3AD203B41FA5}">
                      <a16:colId xmlns:a16="http://schemas.microsoft.com/office/drawing/2014/main" val="20000"/>
                    </a:ext>
                  </a:extLst>
                </a:gridCol>
                <a:gridCol w="2922120">
                  <a:extLst>
                    <a:ext uri="{9D8B030D-6E8A-4147-A177-3AD203B41FA5}">
                      <a16:colId xmlns:a16="http://schemas.microsoft.com/office/drawing/2014/main" val="20001"/>
                    </a:ext>
                  </a:extLst>
                </a:gridCol>
                <a:gridCol w="5628780">
                  <a:extLst>
                    <a:ext uri="{9D8B030D-6E8A-4147-A177-3AD203B41FA5}">
                      <a16:colId xmlns:a16="http://schemas.microsoft.com/office/drawing/2014/main" val="20002"/>
                    </a:ext>
                  </a:extLst>
                </a:gridCol>
              </a:tblGrid>
              <a:tr h="58590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Call</a:t>
                      </a:r>
                      <a:endParaRPr lang="en-US" sz="1000" b="0" strike="noStrike" spc="-1" dirty="0">
                        <a:latin typeface="Rubik"/>
                      </a:endParaRPr>
                    </a:p>
                  </a:txBody>
                  <a:tcPr marL="124020" marR="124020" marT="22860" marB="22860">
                    <a:lnL w="63360">
                      <a:solidFill>
                        <a:srgbClr val="01426A"/>
                      </a:solidFill>
                    </a:lnL>
                    <a:lnR w="12240">
                      <a:solidFill>
                        <a:srgbClr val="000000"/>
                      </a:solidFill>
                    </a:lnR>
                    <a:lnT w="63360">
                      <a:solidFill>
                        <a:srgbClr val="01426A"/>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LIFE Strategic Nature and Integrated Projects (SNaP/SIP)</a:t>
                      </a:r>
                      <a:endParaRPr lang="en-US" sz="1200" b="1" strike="noStrike" spc="-1">
                        <a:latin typeface="Rubik"/>
                      </a:endParaRPr>
                    </a:p>
                  </a:txBody>
                  <a:tcPr marL="76140" marR="76140" marT="22860" marB="22860" anchor="ctr">
                    <a:lnL w="12240">
                      <a:solidFill>
                        <a:srgbClr val="000000"/>
                      </a:solidFill>
                    </a:lnL>
                    <a:lnR w="12240">
                      <a:solidFill>
                        <a:srgbClr val="01426A"/>
                      </a:solidFill>
                    </a:lnR>
                    <a:lnT w="63360">
                      <a:solidFill>
                        <a:srgbClr val="01426A"/>
                      </a:solidFill>
                    </a:lnT>
                    <a:lnB w="12240">
                      <a:solidFill>
                        <a:srgbClr val="000000"/>
                      </a:solidFill>
                    </a:lnB>
                    <a:noFill/>
                  </a:tcPr>
                </a:tc>
                <a:tc rowSpan="6">
                  <a:txBody>
                    <a:bodyPr/>
                    <a:lstStyle/>
                    <a:p>
                      <a:pPr>
                        <a:lnSpc>
                          <a:spcPts val="4399"/>
                        </a:lnSpc>
                        <a:buNone/>
                        <a:tabLst>
                          <a:tab pos="0" algn="l"/>
                        </a:tabLst>
                      </a:pPr>
                      <a:r>
                        <a:rPr lang="en-US" sz="1000" b="0" strike="noStrike" spc="-1">
                          <a:solidFill>
                            <a:srgbClr val="01426A"/>
                          </a:solidFill>
                          <a:latin typeface="Rubik"/>
                          <a:ea typeface="Rubik Regular"/>
                        </a:rPr>
                        <a:t>Partneri projektu</a:t>
                      </a:r>
                      <a:endParaRPr lang="en-US" sz="1000" b="0" strike="noStrike" spc="-1">
                        <a:latin typeface="Rubik"/>
                      </a:endParaRPr>
                    </a:p>
                  </a:txBody>
                  <a:tcPr marL="45720" marR="45720" marT="22860" marB="22860">
                    <a:lnL w="12240">
                      <a:solidFill>
                        <a:srgbClr val="01426A"/>
                      </a:solidFill>
                    </a:lnL>
                    <a:lnR w="63360">
                      <a:solidFill>
                        <a:srgbClr val="00557D"/>
                      </a:solidFill>
                    </a:lnR>
                    <a:lnT w="63360">
                      <a:solidFill>
                        <a:srgbClr val="00557D"/>
                      </a:solidFill>
                    </a:lnT>
                    <a:lnB w="63360">
                      <a:solidFill>
                        <a:srgbClr val="00557D"/>
                      </a:solidFill>
                    </a:lnB>
                    <a:noFill/>
                  </a:tcPr>
                </a:tc>
                <a:extLst>
                  <a:ext uri="{0D108BD9-81ED-4DB2-BD59-A6C34878D82A}">
                    <a16:rowId xmlns:a16="http://schemas.microsoft.com/office/drawing/2014/main" val="10000"/>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Acronym</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LIFE21-IPE-SK-LIFE Living Rivers</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1"/>
                  </a:ext>
                </a:extLst>
              </a:tr>
              <a:tr h="452340">
                <a:tc>
                  <a:txBody>
                    <a:bodyPr/>
                    <a:lstStyle/>
                    <a:p>
                      <a:pPr>
                        <a:lnSpc>
                          <a:spcPct val="120000"/>
                        </a:lnSpc>
                        <a:buNone/>
                        <a:tabLst>
                          <a:tab pos="0" algn="l"/>
                        </a:tabLst>
                      </a:pPr>
                      <a:r>
                        <a:rPr lang="sk-SK" sz="1000" b="0" strike="noStrike" spc="-1" dirty="0" smtClean="0">
                          <a:solidFill>
                            <a:srgbClr val="01426A"/>
                          </a:solidFill>
                          <a:latin typeface="Rubik"/>
                          <a:ea typeface="Rubik Regular"/>
                        </a:rPr>
                        <a:t>Project </a:t>
                      </a:r>
                      <a:r>
                        <a:rPr lang="sk-SK" sz="1000" b="0" strike="noStrike" spc="-1" dirty="0" err="1" smtClean="0">
                          <a:solidFill>
                            <a:srgbClr val="01426A"/>
                          </a:solidFill>
                          <a:latin typeface="Rubik"/>
                          <a:ea typeface="Rubik Regular"/>
                        </a:rPr>
                        <a:t>code</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dirty="0">
                          <a:solidFill>
                            <a:srgbClr val="01426A"/>
                          </a:solidFill>
                          <a:latin typeface="Rubik"/>
                          <a:ea typeface="Rubik Bold"/>
                        </a:rPr>
                        <a:t>101 069 837 </a:t>
                      </a:r>
                      <a:endParaRPr lang="en-US" sz="1200" b="1" strike="noStrike" spc="-1" dirty="0">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2"/>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Duration</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1.1.2023 - 31. 12. 2023</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3"/>
                  </a:ext>
                </a:extLst>
              </a:tr>
              <a:tr h="452340">
                <a:tc>
                  <a:txBody>
                    <a:bodyPr/>
                    <a:lstStyle/>
                    <a:p>
                      <a:pPr>
                        <a:lnSpc>
                          <a:spcPct val="120000"/>
                        </a:lnSpc>
                        <a:buNone/>
                        <a:tabLst>
                          <a:tab pos="0" algn="l"/>
                        </a:tabLst>
                      </a:pPr>
                      <a:r>
                        <a:rPr lang="sk-SK" sz="1000" b="0" strike="noStrike" spc="-1" dirty="0" err="1" smtClean="0">
                          <a:solidFill>
                            <a:srgbClr val="01426A"/>
                          </a:solidFill>
                          <a:latin typeface="Rubik"/>
                          <a:ea typeface="Rubik Regular"/>
                        </a:rPr>
                        <a:t>Budget</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12240">
                      <a:solidFill>
                        <a:srgbClr val="000000"/>
                      </a:solidFill>
                    </a:lnB>
                    <a:noFill/>
                  </a:tcPr>
                </a:tc>
                <a:tc>
                  <a:txBody>
                    <a:bodyPr/>
                    <a:lstStyle/>
                    <a:p>
                      <a:pPr>
                        <a:lnSpc>
                          <a:spcPct val="120000"/>
                        </a:lnSpc>
                        <a:buNone/>
                        <a:tabLst>
                          <a:tab pos="0" algn="l"/>
                        </a:tabLst>
                      </a:pPr>
                      <a:r>
                        <a:rPr lang="en-US" sz="1200" b="1" strike="noStrike" spc="-1">
                          <a:solidFill>
                            <a:srgbClr val="01426A"/>
                          </a:solidFill>
                          <a:latin typeface="Rubik"/>
                          <a:ea typeface="Rubik Bold"/>
                        </a:rPr>
                        <a:t>27 799 420,33 €</a:t>
                      </a:r>
                      <a:endParaRPr lang="en-US" sz="1200" b="1" strike="noStrike" spc="-1">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12240">
                      <a:solidFill>
                        <a:srgbClr val="000000"/>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4"/>
                  </a:ext>
                </a:extLst>
              </a:tr>
              <a:tr h="452340">
                <a:tc>
                  <a:txBody>
                    <a:bodyPr/>
                    <a:lstStyle/>
                    <a:p>
                      <a:pPr>
                        <a:lnSpc>
                          <a:spcPct val="120000"/>
                        </a:lnSpc>
                        <a:buNone/>
                        <a:tabLst>
                          <a:tab pos="0" algn="l"/>
                        </a:tabLst>
                      </a:pPr>
                      <a:r>
                        <a:rPr lang="sk-SK" sz="1000" b="0" strike="noStrike" spc="-1" dirty="0" smtClean="0">
                          <a:solidFill>
                            <a:srgbClr val="01426A"/>
                          </a:solidFill>
                          <a:latin typeface="Rubik"/>
                          <a:ea typeface="Rubik Regular"/>
                        </a:rPr>
                        <a:t>EU </a:t>
                      </a:r>
                      <a:r>
                        <a:rPr lang="sk-SK" sz="1000" b="0" strike="noStrike" spc="-1" dirty="0" err="1" smtClean="0">
                          <a:solidFill>
                            <a:srgbClr val="01426A"/>
                          </a:solidFill>
                          <a:latin typeface="Rubik"/>
                          <a:ea typeface="Rubik Regular"/>
                        </a:rPr>
                        <a:t>contribution</a:t>
                      </a:r>
                      <a:endParaRPr lang="en-US" sz="1000" b="0" strike="noStrike" spc="-1" dirty="0">
                        <a:latin typeface="Rubik"/>
                      </a:endParaRPr>
                    </a:p>
                  </a:txBody>
                  <a:tcPr marL="124020" marR="124020" marT="22860" marB="22860">
                    <a:lnL w="63360">
                      <a:solidFill>
                        <a:srgbClr val="01426A"/>
                      </a:solidFill>
                    </a:lnL>
                    <a:lnR w="12240">
                      <a:solidFill>
                        <a:srgbClr val="000000"/>
                      </a:solidFill>
                    </a:lnR>
                    <a:lnT w="12240">
                      <a:solidFill>
                        <a:srgbClr val="000000"/>
                      </a:solidFill>
                    </a:lnT>
                    <a:lnB w="63360">
                      <a:solidFill>
                        <a:srgbClr val="01426A"/>
                      </a:solidFill>
                    </a:lnB>
                    <a:noFill/>
                  </a:tcPr>
                </a:tc>
                <a:tc>
                  <a:txBody>
                    <a:bodyPr/>
                    <a:lstStyle/>
                    <a:p>
                      <a:pPr>
                        <a:lnSpc>
                          <a:spcPct val="120000"/>
                        </a:lnSpc>
                        <a:buNone/>
                        <a:tabLst>
                          <a:tab pos="0" algn="l"/>
                        </a:tabLst>
                      </a:pPr>
                      <a:r>
                        <a:rPr lang="en-US" sz="1200" b="1" strike="noStrike" spc="-1" dirty="0">
                          <a:solidFill>
                            <a:srgbClr val="01426A"/>
                          </a:solidFill>
                          <a:latin typeface="Rubik"/>
                          <a:ea typeface="Rubik Bold"/>
                        </a:rPr>
                        <a:t>16 677 073,39 €</a:t>
                      </a:r>
                      <a:endParaRPr lang="en-US" sz="1200" b="1" strike="noStrike" spc="-1" dirty="0">
                        <a:latin typeface="Rubik"/>
                      </a:endParaRPr>
                    </a:p>
                  </a:txBody>
                  <a:tcPr marL="76140" marR="76140" marT="22860" marB="22860" anchor="ctr">
                    <a:lnL w="12240">
                      <a:solidFill>
                        <a:srgbClr val="000000"/>
                      </a:solidFill>
                    </a:lnL>
                    <a:lnR w="12240">
                      <a:solidFill>
                        <a:srgbClr val="01426A"/>
                      </a:solidFill>
                    </a:lnR>
                    <a:lnT w="12240">
                      <a:solidFill>
                        <a:srgbClr val="000000"/>
                      </a:solidFill>
                    </a:lnT>
                    <a:lnB w="63360">
                      <a:solidFill>
                        <a:srgbClr val="01426A"/>
                      </a:solidFill>
                    </a:lnB>
                    <a:noFill/>
                  </a:tcPr>
                </a:tc>
                <a:tc vMerge="1">
                  <a:txBody>
                    <a:bodyPr/>
                    <a:lstStyle/>
                    <a:p>
                      <a:endParaRPr lang="sk-SK"/>
                    </a:p>
                  </a:txBody>
                  <a:tcPr marL="90000" marR="90000">
                    <a:solidFill>
                      <a:srgbClr val="729FCF"/>
                    </a:solidFill>
                  </a:tcPr>
                </a:tc>
                <a:extLst>
                  <a:ext uri="{0D108BD9-81ED-4DB2-BD59-A6C34878D82A}">
                    <a16:rowId xmlns:a16="http://schemas.microsoft.com/office/drawing/2014/main" val="10005"/>
                  </a:ext>
                </a:extLst>
              </a:tr>
            </a:tbl>
          </a:graphicData>
        </a:graphic>
      </p:graphicFrame>
      <p:sp>
        <p:nvSpPr>
          <p:cNvPr id="86" name="Názov projektu"/>
          <p:cNvSpPr/>
          <p:nvPr/>
        </p:nvSpPr>
        <p:spPr>
          <a:xfrm>
            <a:off x="469260" y="1295820"/>
            <a:ext cx="4143240" cy="283500"/>
          </a:xfrm>
          <a:prstGeom prst="rect">
            <a:avLst/>
          </a:prstGeom>
          <a:noFill/>
          <a:ln w="12600">
            <a:noFill/>
          </a:ln>
        </p:spPr>
        <p:style>
          <a:lnRef idx="0">
            <a:scrgbClr r="0" g="0" b="0"/>
          </a:lnRef>
          <a:fillRef idx="0">
            <a:scrgbClr r="0" g="0" b="0"/>
          </a:fillRef>
          <a:effectRef idx="0">
            <a:scrgbClr r="0" g="0" b="0"/>
          </a:effectRef>
          <a:fontRef idx="minor"/>
        </p:style>
        <p:txBody>
          <a:bodyPr lIns="22860" rIns="22860" anchor="t">
            <a:normAutofit/>
          </a:bodyPr>
          <a:lstStyle/>
          <a:p>
            <a:pPr>
              <a:lnSpc>
                <a:spcPct val="120000"/>
              </a:lnSpc>
              <a:tabLst>
                <a:tab pos="0" algn="l"/>
              </a:tabLst>
            </a:pPr>
            <a:r>
              <a:rPr lang="sk-SK" sz="1000" spc="-1" dirty="0" err="1" smtClean="0">
                <a:solidFill>
                  <a:srgbClr val="01426A"/>
                </a:solidFill>
                <a:latin typeface="Rubik"/>
                <a:ea typeface="Rubik Regular"/>
              </a:rPr>
              <a:t>Duration</a:t>
            </a:r>
            <a:endParaRPr lang="en-US" sz="1000" spc="-1" dirty="0">
              <a:latin typeface="Rubik"/>
            </a:endParaRPr>
          </a:p>
        </p:txBody>
      </p:sp>
      <p:pic>
        <p:nvPicPr>
          <p:cNvPr id="87" name="logo SVP štátny podnik1.pdf" descr="logo SVP štátny podnik1.pdf"/>
          <p:cNvPicPr/>
          <p:nvPr/>
        </p:nvPicPr>
        <p:blipFill>
          <a:blip r:embed="rId2" cstate="print"/>
          <a:stretch/>
        </p:blipFill>
        <p:spPr>
          <a:xfrm>
            <a:off x="8686620" y="4987800"/>
            <a:ext cx="1027980" cy="358020"/>
          </a:xfrm>
          <a:prstGeom prst="rect">
            <a:avLst/>
          </a:prstGeom>
          <a:ln w="12600">
            <a:noFill/>
          </a:ln>
        </p:spPr>
      </p:pic>
      <p:pic>
        <p:nvPicPr>
          <p:cNvPr id="88" name="logo_RVRS.pdf" descr="logo_RVRS.pdf"/>
          <p:cNvPicPr/>
          <p:nvPr/>
        </p:nvPicPr>
        <p:blipFill>
          <a:blip r:embed="rId3" cstate="print"/>
          <a:stretch/>
        </p:blipFill>
        <p:spPr>
          <a:xfrm>
            <a:off x="8421300" y="5572980"/>
            <a:ext cx="1174500" cy="649800"/>
          </a:xfrm>
          <a:prstGeom prst="rect">
            <a:avLst/>
          </a:prstGeom>
          <a:ln w="12600">
            <a:noFill/>
          </a:ln>
        </p:spPr>
      </p:pic>
      <p:pic>
        <p:nvPicPr>
          <p:cNvPr id="89" name="logo_TANAP_SK_podklad_JPG_velky.jpg" descr="logo_TANAP_SK_podklad_JPG_velky.jpg"/>
          <p:cNvPicPr/>
          <p:nvPr/>
        </p:nvPicPr>
        <p:blipFill>
          <a:blip r:embed="rId4" cstate="print"/>
          <a:stretch/>
        </p:blipFill>
        <p:spPr>
          <a:xfrm>
            <a:off x="7936380" y="4111380"/>
            <a:ext cx="451440" cy="451440"/>
          </a:xfrm>
          <a:prstGeom prst="rect">
            <a:avLst/>
          </a:prstGeom>
          <a:ln w="12600">
            <a:noFill/>
          </a:ln>
        </p:spPr>
      </p:pic>
      <p:pic>
        <p:nvPicPr>
          <p:cNvPr id="90" name="VHV rgb-1.jpg" descr="VHV rgb-1.jpg"/>
          <p:cNvPicPr/>
          <p:nvPr/>
        </p:nvPicPr>
        <p:blipFill>
          <a:blip r:embed="rId5" cstate="print"/>
          <a:stretch/>
        </p:blipFill>
        <p:spPr>
          <a:xfrm>
            <a:off x="10178820" y="5031360"/>
            <a:ext cx="1132200" cy="270900"/>
          </a:xfrm>
          <a:prstGeom prst="rect">
            <a:avLst/>
          </a:prstGeom>
          <a:ln w="12600">
            <a:noFill/>
          </a:ln>
        </p:spPr>
      </p:pic>
      <p:pic>
        <p:nvPicPr>
          <p:cNvPr id="91" name="BROZ_logo.pdf" descr="BROZ_logo.pdf"/>
          <p:cNvPicPr/>
          <p:nvPr/>
        </p:nvPicPr>
        <p:blipFill>
          <a:blip r:embed="rId6" cstate="print"/>
          <a:srcRect t="28315" b="36945"/>
          <a:stretch/>
        </p:blipFill>
        <p:spPr>
          <a:xfrm>
            <a:off x="6231060" y="5614380"/>
            <a:ext cx="1154340" cy="567360"/>
          </a:xfrm>
          <a:prstGeom prst="rect">
            <a:avLst/>
          </a:prstGeom>
          <a:ln w="12600">
            <a:noFill/>
          </a:ln>
        </p:spPr>
      </p:pic>
      <p:pic>
        <p:nvPicPr>
          <p:cNvPr id="92" name="nat2000.ai" descr="nat2000.ai"/>
          <p:cNvPicPr/>
          <p:nvPr/>
        </p:nvPicPr>
        <p:blipFill>
          <a:blip r:embed="rId7" cstate="print"/>
          <a:stretch/>
        </p:blipFill>
        <p:spPr>
          <a:xfrm>
            <a:off x="8369640" y="403200"/>
            <a:ext cx="752040" cy="517500"/>
          </a:xfrm>
          <a:prstGeom prst="rect">
            <a:avLst/>
          </a:prstGeom>
          <a:ln w="12600">
            <a:noFill/>
          </a:ln>
        </p:spPr>
      </p:pic>
      <p:pic>
        <p:nvPicPr>
          <p:cNvPr id="93" name="LIFE_Co-funded by the EU_CMYK.ai" descr="LIFE_Co-funded by the EU_CMYK.ai"/>
          <p:cNvPicPr/>
          <p:nvPr/>
        </p:nvPicPr>
        <p:blipFill>
          <a:blip r:embed="rId8" cstate="print"/>
          <a:stretch/>
        </p:blipFill>
        <p:spPr>
          <a:xfrm>
            <a:off x="9513540" y="418680"/>
            <a:ext cx="2227860" cy="486360"/>
          </a:xfrm>
          <a:prstGeom prst="rect">
            <a:avLst/>
          </a:prstGeom>
          <a:ln w="12600">
            <a:noFill/>
          </a:ln>
        </p:spPr>
      </p:pic>
      <p:pic>
        <p:nvPicPr>
          <p:cNvPr id="94" name="WWF_Logo_CMYK.pdf" descr="WWF_Logo_CMYK.pdf"/>
          <p:cNvPicPr/>
          <p:nvPr/>
        </p:nvPicPr>
        <p:blipFill>
          <a:blip r:embed="rId9" cstate="print"/>
          <a:stretch/>
        </p:blipFill>
        <p:spPr>
          <a:xfrm>
            <a:off x="7548840" y="5572980"/>
            <a:ext cx="579960" cy="649800"/>
          </a:xfrm>
          <a:prstGeom prst="rect">
            <a:avLst/>
          </a:prstGeom>
          <a:ln w="12600">
            <a:noFill/>
          </a:ln>
        </p:spPr>
      </p:pic>
      <p:pic>
        <p:nvPicPr>
          <p:cNvPr id="95" name="ministerstvo-zivotnehoprostredia-sr-logo.pdf" descr="ministerstvo-zivotnehoprostredia-sr-logo.pdf"/>
          <p:cNvPicPr/>
          <p:nvPr/>
        </p:nvPicPr>
        <p:blipFill>
          <a:blip r:embed="rId10" cstate="print"/>
          <a:stretch/>
        </p:blipFill>
        <p:spPr>
          <a:xfrm>
            <a:off x="10178820" y="4206780"/>
            <a:ext cx="1132200" cy="260640"/>
          </a:xfrm>
          <a:prstGeom prst="rect">
            <a:avLst/>
          </a:prstGeom>
          <a:ln w="12600">
            <a:noFill/>
          </a:ln>
        </p:spPr>
      </p:pic>
      <p:pic>
        <p:nvPicPr>
          <p:cNvPr id="96" name="FROV_JU_CMYK_POSITIVE.ai" descr="FROV_JU_CMYK_POSITIVE.ai"/>
          <p:cNvPicPr/>
          <p:nvPr/>
        </p:nvPicPr>
        <p:blipFill>
          <a:blip r:embed="rId11" cstate="print"/>
          <a:stretch/>
        </p:blipFill>
        <p:spPr>
          <a:xfrm>
            <a:off x="6369300" y="4986180"/>
            <a:ext cx="1853280" cy="361440"/>
          </a:xfrm>
          <a:prstGeom prst="rect">
            <a:avLst/>
          </a:prstGeom>
          <a:ln w="12600">
            <a:noFill/>
          </a:ln>
        </p:spPr>
      </p:pic>
      <p:pic>
        <p:nvPicPr>
          <p:cNvPr id="97" name="10_05_17_Vuvh_Logo_sirka-02.pdf" descr="10_05_17_Vuvh_Logo_sirka-02.pdf"/>
          <p:cNvPicPr/>
          <p:nvPr/>
        </p:nvPicPr>
        <p:blipFill>
          <a:blip r:embed="rId12" cstate="print"/>
          <a:stretch/>
        </p:blipFill>
        <p:spPr>
          <a:xfrm>
            <a:off x="6037920" y="3667320"/>
            <a:ext cx="1963980" cy="1390140"/>
          </a:xfrm>
          <a:prstGeom prst="rect">
            <a:avLst/>
          </a:prstGeom>
          <a:ln w="12600">
            <a:noFill/>
          </a:ln>
        </p:spPr>
      </p:pic>
      <p:pic>
        <p:nvPicPr>
          <p:cNvPr id="98" name="logo_SOP_SR_farebne.pdf" descr="logo_SOP_SR_farebne.pdf"/>
          <p:cNvPicPr/>
          <p:nvPr/>
        </p:nvPicPr>
        <p:blipFill>
          <a:blip r:embed="rId13" cstate="print"/>
          <a:stretch/>
        </p:blipFill>
        <p:spPr>
          <a:xfrm>
            <a:off x="8696160" y="4200660"/>
            <a:ext cx="1174500" cy="323640"/>
          </a:xfrm>
          <a:prstGeom prst="rect">
            <a:avLst/>
          </a:prstGeom>
          <a:ln w="12600">
            <a:noFill/>
          </a:ln>
        </p:spPr>
      </p:pic>
      <p:pic>
        <p:nvPicPr>
          <p:cNvPr id="17" name="Obrázok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68200" y="2335014"/>
            <a:ext cx="796966" cy="1100194"/>
          </a:xfrm>
          <a:prstGeom prst="rect">
            <a:avLst/>
          </a:prstGeom>
        </p:spPr>
      </p:pic>
      <p:sp>
        <p:nvSpPr>
          <p:cNvPr id="19" name="Obdĺžnik 6"/>
          <p:cNvSpPr/>
          <p:nvPr/>
        </p:nvSpPr>
        <p:spPr>
          <a:xfrm>
            <a:off x="416762" y="2085735"/>
            <a:ext cx="6786926" cy="1523494"/>
          </a:xfrm>
          <a:prstGeom prst="rect">
            <a:avLst/>
          </a:prstGeom>
        </p:spPr>
        <p:txBody>
          <a:bodyPr wrap="square" lIns="91440" tIns="45720" rIns="91440" bIns="45720">
            <a:spAutoFit/>
          </a:bodyPr>
          <a:lstStyle/>
          <a:p>
            <a:r>
              <a:rPr lang="sk-SK" sz="4500" spc="100" dirty="0">
                <a:solidFill>
                  <a:srgbClr val="01426A"/>
                </a:solidFill>
                <a:latin typeface="Rubik"/>
                <a:ea typeface="Rubik Regular"/>
              </a:rPr>
              <a:t>1.1.2023-31.12.2032</a:t>
            </a:r>
          </a:p>
          <a:p>
            <a:endParaRPr lang="sk-SK" sz="2400" b="1" dirty="0">
              <a:latin typeface="Rubik" pitchFamily="2" charset="-79"/>
              <a:cs typeface="Rubik" pitchFamily="2" charset="-79"/>
            </a:endParaRPr>
          </a:p>
          <a:p>
            <a:r>
              <a:rPr lang="sk-SK" sz="2400" b="1" dirty="0">
                <a:latin typeface="Rubik" pitchFamily="2" charset="-79"/>
                <a:cs typeface="Rubik" pitchFamily="2" charset="-79"/>
              </a:rPr>
              <a:t> </a:t>
            </a:r>
            <a:endParaRPr lang="sk-SK" sz="2400" b="1" dirty="0">
              <a:latin typeface="Rubik" pitchFamily="2" charset="-79"/>
              <a:cs typeface="Rubik" pitchFamily="2" charset="-79"/>
            </a:endParaRPr>
          </a:p>
        </p:txBody>
      </p:sp>
    </p:spTree>
    <p:extLst>
      <p:ext uri="{BB962C8B-B14F-4D97-AF65-F5344CB8AC3E}">
        <p14:creationId xmlns:p14="http://schemas.microsoft.com/office/powerpoint/2010/main" val="94606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2057" y="3394007"/>
            <a:ext cx="7919943" cy="3463993"/>
            <a:chOff x="1738638" y="1976349"/>
            <a:chExt cx="8814337" cy="3668984"/>
          </a:xfrm>
        </p:grpSpPr>
        <p:pic>
          <p:nvPicPr>
            <p:cNvPr id="9" name="Obrázo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638" y="1976349"/>
              <a:ext cx="8814337" cy="366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BlokTextu 6"/>
            <p:cNvSpPr txBox="1">
              <a:spLocks noChangeArrowheads="1"/>
            </p:cNvSpPr>
            <p:nvPr/>
          </p:nvSpPr>
          <p:spPr bwMode="auto">
            <a:xfrm>
              <a:off x="2415761" y="2217216"/>
              <a:ext cx="2080823" cy="3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r"/>
              <a:r>
                <a:rPr lang="sk-SK" altLang="sk-SK" sz="1800" dirty="0" smtClean="0">
                  <a:solidFill>
                    <a:srgbClr val="FF0000"/>
                  </a:solidFill>
                </a:rPr>
                <a:t>HPP Gabčíkovo</a:t>
              </a:r>
              <a:endParaRPr lang="sk-SK" altLang="sk-SK" sz="1800" dirty="0">
                <a:solidFill>
                  <a:srgbClr val="FF0000"/>
                </a:solidFill>
              </a:endParaRPr>
            </a:p>
          </p:txBody>
        </p:sp>
        <p:cxnSp>
          <p:nvCxnSpPr>
            <p:cNvPr id="11" name="Rovná spojovacia šípka 8"/>
            <p:cNvCxnSpPr/>
            <p:nvPr/>
          </p:nvCxnSpPr>
          <p:spPr>
            <a:xfrm>
              <a:off x="8839438" y="2568081"/>
              <a:ext cx="53718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ovná spojovacia šípka 9"/>
            <p:cNvCxnSpPr/>
            <p:nvPr/>
          </p:nvCxnSpPr>
          <p:spPr>
            <a:xfrm flipV="1">
              <a:off x="9323260" y="2783905"/>
              <a:ext cx="161274" cy="25851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BlokTextu 7"/>
            <p:cNvSpPr txBox="1">
              <a:spLocks noChangeArrowheads="1"/>
            </p:cNvSpPr>
            <p:nvPr/>
          </p:nvSpPr>
          <p:spPr bwMode="auto">
            <a:xfrm>
              <a:off x="7123983" y="2412738"/>
              <a:ext cx="1715455" cy="48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sk-SK" altLang="sk-SK" sz="2400" b="1" dirty="0">
                  <a:solidFill>
                    <a:srgbClr val="00B0F0"/>
                  </a:solidFill>
                </a:rPr>
                <a:t>80%Q</a:t>
              </a:r>
            </a:p>
          </p:txBody>
        </p:sp>
        <p:sp>
          <p:nvSpPr>
            <p:cNvPr id="14" name="BlokTextu 14"/>
            <p:cNvSpPr txBox="1">
              <a:spLocks noChangeArrowheads="1"/>
            </p:cNvSpPr>
            <p:nvPr/>
          </p:nvSpPr>
          <p:spPr bwMode="auto">
            <a:xfrm rot="17563858">
              <a:off x="8445074" y="3332257"/>
              <a:ext cx="1253092" cy="51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sk-SK" altLang="sk-SK" sz="2400" b="1" dirty="0">
                  <a:solidFill>
                    <a:srgbClr val="00B0F0"/>
                  </a:solidFill>
                </a:rPr>
                <a:t>20%Q</a:t>
              </a:r>
            </a:p>
          </p:txBody>
        </p:sp>
      </p:grpSp>
      <p:pic>
        <p:nvPicPr>
          <p:cNvPr id="15" name="Obrázok 2"/>
          <p:cNvPicPr>
            <a:picLocks noChangeAspect="1"/>
          </p:cNvPicPr>
          <p:nvPr/>
        </p:nvPicPr>
        <p:blipFill>
          <a:blip r:embed="rId4" cstate="print"/>
          <a:srcRect/>
          <a:stretch>
            <a:fillRect/>
          </a:stretch>
        </p:blipFill>
        <p:spPr bwMode="auto">
          <a:xfrm>
            <a:off x="0" y="0"/>
            <a:ext cx="7403335" cy="3297617"/>
          </a:xfrm>
          <a:prstGeom prst="rect">
            <a:avLst/>
          </a:prstGeom>
          <a:noFill/>
          <a:ln w="9525">
            <a:noFill/>
            <a:miter lim="800000"/>
            <a:headEnd/>
            <a:tailEnd/>
          </a:ln>
        </p:spPr>
      </p:pic>
      <p:sp>
        <p:nvSpPr>
          <p:cNvPr id="16" name="BlokTextu 6"/>
          <p:cNvSpPr txBox="1">
            <a:spLocks noChangeArrowheads="1"/>
          </p:cNvSpPr>
          <p:nvPr/>
        </p:nvSpPr>
        <p:spPr bwMode="auto">
          <a:xfrm>
            <a:off x="154237" y="920445"/>
            <a:ext cx="1869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r"/>
            <a:r>
              <a:rPr lang="sk-SK" altLang="sk-SK" sz="1800" b="1" dirty="0" smtClean="0">
                <a:solidFill>
                  <a:srgbClr val="FF0000"/>
                </a:solidFill>
              </a:rPr>
              <a:t> Čunovo</a:t>
            </a:r>
            <a:endParaRPr lang="sk-SK" altLang="sk-SK" sz="1800" b="1" dirty="0">
              <a:solidFill>
                <a:srgbClr val="FF0000"/>
              </a:solidFill>
            </a:endParaRPr>
          </a:p>
        </p:txBody>
      </p:sp>
      <p:cxnSp>
        <p:nvCxnSpPr>
          <p:cNvPr id="17" name="Rovná spojovacia šípka 8"/>
          <p:cNvCxnSpPr/>
          <p:nvPr/>
        </p:nvCxnSpPr>
        <p:spPr>
          <a:xfrm>
            <a:off x="3324283" y="1284760"/>
            <a:ext cx="939245" cy="5929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BlokTextu 7"/>
          <p:cNvSpPr txBox="1">
            <a:spLocks noChangeArrowheads="1"/>
          </p:cNvSpPr>
          <p:nvPr/>
        </p:nvSpPr>
        <p:spPr bwMode="auto">
          <a:xfrm>
            <a:off x="2201537" y="1071995"/>
            <a:ext cx="1541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sk-SK" altLang="sk-SK" sz="2400" b="1" dirty="0">
                <a:solidFill>
                  <a:srgbClr val="00B0F0"/>
                </a:solidFill>
              </a:rPr>
              <a:t>80%Q</a:t>
            </a:r>
          </a:p>
        </p:txBody>
      </p:sp>
      <p:cxnSp>
        <p:nvCxnSpPr>
          <p:cNvPr id="19" name="Rovná spojovacia šípka 8"/>
          <p:cNvCxnSpPr/>
          <p:nvPr/>
        </p:nvCxnSpPr>
        <p:spPr>
          <a:xfrm>
            <a:off x="1198028" y="1571197"/>
            <a:ext cx="388401" cy="8133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BlokTextu 7"/>
          <p:cNvSpPr txBox="1">
            <a:spLocks noChangeArrowheads="1"/>
          </p:cNvSpPr>
          <p:nvPr/>
        </p:nvSpPr>
        <p:spPr bwMode="auto">
          <a:xfrm>
            <a:off x="152400" y="1413517"/>
            <a:ext cx="1541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sk-SK" altLang="sk-SK" sz="2400" b="1" dirty="0">
                <a:solidFill>
                  <a:srgbClr val="00B0F0"/>
                </a:solidFill>
              </a:rPr>
              <a:t>2</a:t>
            </a:r>
            <a:r>
              <a:rPr lang="sk-SK" altLang="sk-SK" sz="2400" b="1" dirty="0" smtClean="0">
                <a:solidFill>
                  <a:srgbClr val="00B0F0"/>
                </a:solidFill>
              </a:rPr>
              <a:t>0%Q</a:t>
            </a:r>
            <a:endParaRPr lang="sk-SK" altLang="sk-SK" sz="2400" b="1" dirty="0">
              <a:solidFill>
                <a:srgbClr val="00B0F0"/>
              </a:solidFill>
            </a:endParaRPr>
          </a:p>
        </p:txBody>
      </p:sp>
      <p:cxnSp>
        <p:nvCxnSpPr>
          <p:cNvPr id="24" name="Rovná spojovacia šípka 8"/>
          <p:cNvCxnSpPr/>
          <p:nvPr/>
        </p:nvCxnSpPr>
        <p:spPr>
          <a:xfrm flipV="1">
            <a:off x="5386069" y="1625599"/>
            <a:ext cx="484154" cy="7494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BlokTextu 6"/>
          <p:cNvSpPr txBox="1">
            <a:spLocks noChangeArrowheads="1"/>
          </p:cNvSpPr>
          <p:nvPr/>
        </p:nvSpPr>
        <p:spPr bwMode="auto">
          <a:xfrm>
            <a:off x="5860973" y="1842055"/>
            <a:ext cx="1333041"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r>
              <a:rPr lang="sk-SK" altLang="sk-SK" sz="1600" dirty="0" smtClean="0">
                <a:solidFill>
                  <a:srgbClr val="FF0000"/>
                </a:solidFill>
              </a:rPr>
              <a:t> </a:t>
            </a:r>
            <a:r>
              <a:rPr lang="sk-SK" altLang="sk-SK" sz="1600" dirty="0" err="1" smtClean="0">
                <a:solidFill>
                  <a:srgbClr val="FF0000"/>
                </a:solidFill>
              </a:rPr>
              <a:t>Dunakiliti</a:t>
            </a:r>
            <a:r>
              <a:rPr lang="sk-SK" altLang="sk-SK" sz="1600" dirty="0" smtClean="0">
                <a:solidFill>
                  <a:srgbClr val="FF0000"/>
                </a:solidFill>
              </a:rPr>
              <a:t> </a:t>
            </a:r>
            <a:r>
              <a:rPr lang="sk-SK" altLang="sk-SK" sz="1600" dirty="0" err="1" smtClean="0">
                <a:solidFill>
                  <a:srgbClr val="FF0000"/>
                </a:solidFill>
              </a:rPr>
              <a:t>dam</a:t>
            </a:r>
            <a:r>
              <a:rPr lang="sk-SK" altLang="sk-SK" sz="1600" dirty="0" smtClean="0">
                <a:solidFill>
                  <a:srgbClr val="FF0000"/>
                </a:solidFill>
              </a:rPr>
              <a:t> (HU)+ </a:t>
            </a:r>
            <a:r>
              <a:rPr lang="sk-SK" altLang="sk-SK" sz="1600" dirty="0" err="1" smtClean="0">
                <a:solidFill>
                  <a:srgbClr val="FF0000"/>
                </a:solidFill>
              </a:rPr>
              <a:t>bottom</a:t>
            </a:r>
            <a:r>
              <a:rPr lang="sk-SK" altLang="sk-SK" sz="1600" dirty="0" smtClean="0">
                <a:solidFill>
                  <a:srgbClr val="FF0000"/>
                </a:solidFill>
              </a:rPr>
              <a:t> </a:t>
            </a:r>
            <a:r>
              <a:rPr lang="sk-SK" altLang="sk-SK" sz="1600" dirty="0" err="1" smtClean="0">
                <a:solidFill>
                  <a:srgbClr val="FF0000"/>
                </a:solidFill>
              </a:rPr>
              <a:t>sill</a:t>
            </a:r>
            <a:r>
              <a:rPr lang="sk-SK" altLang="sk-SK" sz="1600" dirty="0" smtClean="0">
                <a:solidFill>
                  <a:srgbClr val="FF0000"/>
                </a:solidFill>
              </a:rPr>
              <a:t> (SK/HU)</a:t>
            </a:r>
            <a:endParaRPr lang="sk-SK" altLang="sk-SK" sz="1600" dirty="0">
              <a:solidFill>
                <a:srgbClr val="FF0000"/>
              </a:solidFill>
            </a:endParaRPr>
          </a:p>
        </p:txBody>
      </p:sp>
      <p:sp>
        <p:nvSpPr>
          <p:cNvPr id="27" name="Rovnoramenný trojuholník 8"/>
          <p:cNvSpPr/>
          <p:nvPr/>
        </p:nvSpPr>
        <p:spPr>
          <a:xfrm>
            <a:off x="6081966" y="1381946"/>
            <a:ext cx="228522" cy="24365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Rovnoramenný trojuholník 8"/>
          <p:cNvSpPr/>
          <p:nvPr/>
        </p:nvSpPr>
        <p:spPr>
          <a:xfrm>
            <a:off x="5579612" y="1263414"/>
            <a:ext cx="256744" cy="23800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9" name="Rovnoramenný trojuholník 8"/>
          <p:cNvSpPr/>
          <p:nvPr/>
        </p:nvSpPr>
        <p:spPr>
          <a:xfrm>
            <a:off x="1651078" y="1647235"/>
            <a:ext cx="228522" cy="24365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0" name="Rovnoramenný trojuholník 8"/>
          <p:cNvSpPr/>
          <p:nvPr/>
        </p:nvSpPr>
        <p:spPr>
          <a:xfrm>
            <a:off x="6725434" y="3730035"/>
            <a:ext cx="228522" cy="24365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3"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393194"/>
            <a:ext cx="4138833" cy="3104125"/>
          </a:xfrm>
          <a:prstGeom prst="rect">
            <a:avLst/>
          </a:prstGeom>
        </p:spPr>
      </p:pic>
      <p:sp>
        <p:nvSpPr>
          <p:cNvPr id="34" name="TextBox 33"/>
          <p:cNvSpPr txBox="1"/>
          <p:nvPr/>
        </p:nvSpPr>
        <p:spPr>
          <a:xfrm>
            <a:off x="0" y="6488668"/>
            <a:ext cx="1642116" cy="369332"/>
          </a:xfrm>
          <a:prstGeom prst="rect">
            <a:avLst/>
          </a:prstGeom>
          <a:noFill/>
        </p:spPr>
        <p:txBody>
          <a:bodyPr wrap="none" rtlCol="0">
            <a:spAutoFit/>
          </a:bodyPr>
          <a:lstStyle/>
          <a:p>
            <a:r>
              <a:rPr lang="sk-SK" dirty="0" smtClean="0"/>
              <a:t>HPP Gabčíkovo </a:t>
            </a:r>
            <a:endParaRPr lang="sk-SK" dirty="0"/>
          </a:p>
        </p:txBody>
      </p:sp>
      <p:pic>
        <p:nvPicPr>
          <p:cNvPr id="35" name="Obrázok 35" descr="D:\dokumenty\_ZUZKA\PROJEKTY\NÁVRH PROJEKTOV OD ROKU 2014\Integrated LIFE\Dunaj\cunov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3335" y="462708"/>
            <a:ext cx="4788665" cy="2464450"/>
          </a:xfrm>
          <a:prstGeom prst="rect">
            <a:avLst/>
          </a:prstGeom>
          <a:noFill/>
          <a:ln>
            <a:noFill/>
          </a:ln>
        </p:spPr>
      </p:pic>
      <p:sp>
        <p:nvSpPr>
          <p:cNvPr id="36" name="TextBox 35"/>
          <p:cNvSpPr txBox="1"/>
          <p:nvPr/>
        </p:nvSpPr>
        <p:spPr>
          <a:xfrm>
            <a:off x="10598227" y="2930486"/>
            <a:ext cx="1593773" cy="369332"/>
          </a:xfrm>
          <a:prstGeom prst="rect">
            <a:avLst/>
          </a:prstGeom>
          <a:noFill/>
        </p:spPr>
        <p:txBody>
          <a:bodyPr wrap="square" rtlCol="0">
            <a:spAutoFit/>
          </a:bodyPr>
          <a:lstStyle/>
          <a:p>
            <a:r>
              <a:rPr lang="sk-SK" dirty="0" smtClean="0"/>
              <a:t>Čunovo </a:t>
            </a:r>
            <a:r>
              <a:rPr lang="sk-SK" dirty="0" err="1" smtClean="0"/>
              <a:t>dam</a:t>
            </a:r>
            <a:endParaRPr lang="sk-SK" dirty="0"/>
          </a:p>
        </p:txBody>
      </p:sp>
      <p:sp>
        <p:nvSpPr>
          <p:cNvPr id="37" name="TextBox 36"/>
          <p:cNvSpPr txBox="1"/>
          <p:nvPr/>
        </p:nvSpPr>
        <p:spPr>
          <a:xfrm>
            <a:off x="7506102" y="0"/>
            <a:ext cx="4559261" cy="369332"/>
          </a:xfrm>
          <a:prstGeom prst="rect">
            <a:avLst/>
          </a:prstGeom>
          <a:noFill/>
        </p:spPr>
        <p:txBody>
          <a:bodyPr wrap="none" rtlCol="0">
            <a:spAutoFit/>
          </a:bodyPr>
          <a:lstStyle/>
          <a:p>
            <a:r>
              <a:rPr lang="sk-SK" dirty="0" err="1" smtClean="0">
                <a:solidFill>
                  <a:srgbClr val="01426A"/>
                </a:solidFill>
                <a:latin typeface="Rubik" pitchFamily="2" charset="-79"/>
                <a:cs typeface="Rubik" pitchFamily="2" charset="-79"/>
              </a:rPr>
              <a:t>Barriers</a:t>
            </a:r>
            <a:r>
              <a:rPr lang="sk-SK" dirty="0" smtClean="0">
                <a:solidFill>
                  <a:srgbClr val="01426A"/>
                </a:solidFill>
                <a:latin typeface="Rubik" pitchFamily="2" charset="-79"/>
                <a:cs typeface="Rubik" pitchFamily="2" charset="-79"/>
              </a:rPr>
              <a:t> on </a:t>
            </a:r>
            <a:r>
              <a:rPr lang="sk-SK" dirty="0" err="1" smtClean="0">
                <a:solidFill>
                  <a:srgbClr val="01426A"/>
                </a:solidFill>
                <a:latin typeface="Rubik" pitchFamily="2" charset="-79"/>
                <a:cs typeface="Rubik" pitchFamily="2" charset="-79"/>
              </a:rPr>
              <a:t>the</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Danube</a:t>
            </a:r>
            <a:r>
              <a:rPr lang="sk-SK" dirty="0" smtClean="0">
                <a:solidFill>
                  <a:srgbClr val="01426A"/>
                </a:solidFill>
                <a:latin typeface="Rubik" pitchFamily="2" charset="-79"/>
                <a:cs typeface="Rubik" pitchFamily="2" charset="-79"/>
              </a:rPr>
              <a:t> and  on </a:t>
            </a:r>
            <a:r>
              <a:rPr lang="sk-SK" dirty="0" err="1" smtClean="0">
                <a:solidFill>
                  <a:srgbClr val="01426A"/>
                </a:solidFill>
                <a:latin typeface="Rubik" pitchFamily="2" charset="-79"/>
                <a:cs typeface="Rubik" pitchFamily="2" charset="-79"/>
              </a:rPr>
              <a:t>the</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canal</a:t>
            </a:r>
            <a:endParaRPr lang="sk-SK" dirty="0" smtClean="0">
              <a:solidFill>
                <a:srgbClr val="01426A"/>
              </a:solidFill>
              <a:latin typeface="Rubik" pitchFamily="2" charset="-79"/>
              <a:cs typeface="Rubik" pitchFamily="2" charset="-79"/>
            </a:endParaRPr>
          </a:p>
        </p:txBody>
      </p:sp>
    </p:spTree>
    <p:extLst>
      <p:ext uri="{BB962C8B-B14F-4D97-AF65-F5344CB8AC3E}">
        <p14:creationId xmlns:p14="http://schemas.microsoft.com/office/powerpoint/2010/main" val="3072527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ok 1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409" y="357809"/>
            <a:ext cx="10942981" cy="6281530"/>
          </a:xfrm>
          <a:prstGeom prst="rect">
            <a:avLst/>
          </a:prstGeom>
          <a:noFill/>
          <a:ln>
            <a:noFill/>
          </a:ln>
        </p:spPr>
      </p:pic>
      <p:sp>
        <p:nvSpPr>
          <p:cNvPr id="17" name="BlokTextu 16"/>
          <p:cNvSpPr txBox="1"/>
          <p:nvPr/>
        </p:nvSpPr>
        <p:spPr>
          <a:xfrm>
            <a:off x="8627261" y="357809"/>
            <a:ext cx="3154053" cy="1200329"/>
          </a:xfrm>
          <a:prstGeom prst="rect">
            <a:avLst/>
          </a:prstGeom>
          <a:noFill/>
        </p:spPr>
        <p:txBody>
          <a:bodyPr wrap="square" rtlCol="0">
            <a:spAutoFit/>
          </a:bodyPr>
          <a:lstStyle/>
          <a:p>
            <a:r>
              <a:rPr lang="sk-SK" dirty="0" err="1" smtClean="0">
                <a:solidFill>
                  <a:srgbClr val="01426A"/>
                </a:solidFill>
                <a:latin typeface="Rubik" pitchFamily="2" charset="-79"/>
                <a:cs typeface="Rubik" pitchFamily="2" charset="-79"/>
              </a:rPr>
              <a:t>Cunovo</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dam</a:t>
            </a:r>
            <a:r>
              <a:rPr lang="sk-SK" dirty="0" smtClean="0">
                <a:solidFill>
                  <a:srgbClr val="01426A"/>
                </a:solidFill>
                <a:latin typeface="Rubik" pitchFamily="2" charset="-79"/>
                <a:cs typeface="Rubik" pitchFamily="2" charset="-79"/>
              </a:rPr>
              <a:t> – </a:t>
            </a:r>
            <a:r>
              <a:rPr lang="sk-SK" dirty="0" err="1" smtClean="0">
                <a:solidFill>
                  <a:srgbClr val="01426A"/>
                </a:solidFill>
                <a:latin typeface="Rubik" pitchFamily="2" charset="-79"/>
                <a:cs typeface="Rubik" pitchFamily="2" charset="-79"/>
              </a:rPr>
              <a:t>fishpass</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variants+sediment</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measures</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also</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small</a:t>
            </a:r>
            <a:r>
              <a:rPr lang="sk-SK" dirty="0" smtClean="0">
                <a:solidFill>
                  <a:srgbClr val="01426A"/>
                </a:solidFill>
                <a:latin typeface="Rubik" pitchFamily="2" charset="-79"/>
                <a:cs typeface="Rubik" pitchFamily="2" charset="-79"/>
              </a:rPr>
              <a:t> HPP to </a:t>
            </a:r>
            <a:r>
              <a:rPr lang="sk-SK" dirty="0" err="1" smtClean="0">
                <a:solidFill>
                  <a:srgbClr val="01426A"/>
                </a:solidFill>
                <a:latin typeface="Rubik" pitchFamily="2" charset="-79"/>
                <a:cs typeface="Rubik" pitchFamily="2" charset="-79"/>
              </a:rPr>
              <a:t>be</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constructed</a:t>
            </a:r>
            <a:endParaRPr lang="sk-SK" dirty="0">
              <a:solidFill>
                <a:srgbClr val="01426A"/>
              </a:solidFill>
              <a:latin typeface="Rubik" pitchFamily="2" charset="-79"/>
              <a:cs typeface="Rubik" pitchFamily="2" charset="-79"/>
            </a:endParaRPr>
          </a:p>
        </p:txBody>
      </p:sp>
      <p:pic>
        <p:nvPicPr>
          <p:cNvPr id="16" name="Obrázo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639" y="1718045"/>
            <a:ext cx="3357934" cy="1693076"/>
          </a:xfrm>
          <a:prstGeom prst="rect">
            <a:avLst/>
          </a:prstGeom>
        </p:spPr>
      </p:pic>
      <p:sp>
        <p:nvSpPr>
          <p:cNvPr id="2" name="Obdĺžnik 1"/>
          <p:cNvSpPr/>
          <p:nvPr/>
        </p:nvSpPr>
        <p:spPr>
          <a:xfrm>
            <a:off x="427383" y="5944896"/>
            <a:ext cx="11596568" cy="707886"/>
          </a:xfrm>
          <a:prstGeom prst="rect">
            <a:avLst/>
          </a:prstGeom>
          <a:solidFill>
            <a:schemeClr val="bg1"/>
          </a:solidFill>
        </p:spPr>
        <p:txBody>
          <a:bodyPr wrap="square">
            <a:spAutoFit/>
          </a:bodyPr>
          <a:lstStyle/>
          <a:p>
            <a:pPr algn="just">
              <a:spcBef>
                <a:spcPts val="600"/>
              </a:spcBef>
              <a:spcAft>
                <a:spcPts val="600"/>
              </a:spcAft>
            </a:pPr>
            <a:r>
              <a:rPr lang="sk-SK" sz="2000" b="1" dirty="0" err="1">
                <a:solidFill>
                  <a:srgbClr val="01426A"/>
                </a:solidFill>
                <a:latin typeface="Rubik" pitchFamily="2" charset="-79"/>
                <a:ea typeface="Arial" panose="020B0604020202020204" pitchFamily="34" charset="0"/>
                <a:cs typeface="Rubik" pitchFamily="2" charset="-79"/>
              </a:rPr>
              <a:t>Gabcikovo</a:t>
            </a:r>
            <a:r>
              <a:rPr lang="sk-SK" sz="2000" b="1" dirty="0">
                <a:solidFill>
                  <a:srgbClr val="01426A"/>
                </a:solidFill>
                <a:latin typeface="Rubik" pitchFamily="2" charset="-79"/>
                <a:ea typeface="Arial" panose="020B0604020202020204" pitchFamily="34" charset="0"/>
                <a:cs typeface="Rubik" pitchFamily="2" charset="-79"/>
              </a:rPr>
              <a:t>/</a:t>
            </a:r>
            <a:r>
              <a:rPr lang="sk-SK" sz="2000" b="1" dirty="0" err="1">
                <a:solidFill>
                  <a:srgbClr val="01426A"/>
                </a:solidFill>
                <a:latin typeface="Rubik" pitchFamily="2" charset="-79"/>
                <a:ea typeface="Arial" panose="020B0604020202020204" pitchFamily="34" charset="0"/>
                <a:cs typeface="Rubik" pitchFamily="2" charset="-79"/>
              </a:rPr>
              <a:t>Cunovo</a:t>
            </a:r>
            <a:r>
              <a:rPr lang="sk-SK" sz="2000" b="1" dirty="0">
                <a:solidFill>
                  <a:srgbClr val="01426A"/>
                </a:solidFill>
                <a:latin typeface="Rubik" pitchFamily="2" charset="-79"/>
                <a:ea typeface="Arial" panose="020B0604020202020204" pitchFamily="34" charset="0"/>
                <a:cs typeface="Rubik" pitchFamily="2" charset="-79"/>
              </a:rPr>
              <a:t> </a:t>
            </a:r>
            <a:r>
              <a:rPr lang="sk-SK" sz="2000" b="1" dirty="0" err="1">
                <a:solidFill>
                  <a:srgbClr val="01426A"/>
                </a:solidFill>
                <a:latin typeface="Rubik" pitchFamily="2" charset="-79"/>
                <a:ea typeface="Arial" panose="020B0604020202020204" pitchFamily="34" charset="0"/>
                <a:cs typeface="Rubik" pitchFamily="2" charset="-79"/>
              </a:rPr>
              <a:t>fish</a:t>
            </a:r>
            <a:r>
              <a:rPr lang="sk-SK" sz="2000" b="1" dirty="0">
                <a:solidFill>
                  <a:srgbClr val="01426A"/>
                </a:solidFill>
                <a:latin typeface="Rubik" pitchFamily="2" charset="-79"/>
                <a:ea typeface="Arial" panose="020B0604020202020204" pitchFamily="34" charset="0"/>
                <a:cs typeface="Rubik" pitchFamily="2" charset="-79"/>
              </a:rPr>
              <a:t> </a:t>
            </a:r>
            <a:r>
              <a:rPr lang="sk-SK" sz="2000" b="1" dirty="0" err="1">
                <a:solidFill>
                  <a:srgbClr val="01426A"/>
                </a:solidFill>
                <a:latin typeface="Rubik" pitchFamily="2" charset="-79"/>
                <a:ea typeface="Arial" panose="020B0604020202020204" pitchFamily="34" charset="0"/>
                <a:cs typeface="Rubik" pitchFamily="2" charset="-79"/>
              </a:rPr>
              <a:t>passes</a:t>
            </a:r>
            <a:r>
              <a:rPr lang="sk-SK" sz="2000" b="1" dirty="0">
                <a:solidFill>
                  <a:srgbClr val="01426A"/>
                </a:solidFill>
                <a:latin typeface="Rubik" pitchFamily="2" charset="-79"/>
                <a:ea typeface="Arial" panose="020B0604020202020204" pitchFamily="34" charset="0"/>
                <a:cs typeface="Rubik" pitchFamily="2" charset="-79"/>
              </a:rPr>
              <a:t> </a:t>
            </a:r>
            <a:r>
              <a:rPr lang="sk-SK"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feasibility</a:t>
            </a:r>
            <a:r>
              <a:rPr lang="sk-SK" sz="2000" dirty="0">
                <a:solidFill>
                  <a:srgbClr val="01426A"/>
                </a:solidFill>
                <a:latin typeface="Rubik" pitchFamily="2" charset="-79"/>
                <a:ea typeface="Arial" panose="020B0604020202020204" pitchFamily="34" charset="0"/>
                <a:cs typeface="Rubik" pitchFamily="2" charset="-79"/>
              </a:rPr>
              <a:t> study,</a:t>
            </a:r>
            <a:r>
              <a:rPr lang="en-GB"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modelling</a:t>
            </a:r>
            <a:r>
              <a:rPr lang="sk-SK" sz="2000" dirty="0">
                <a:solidFill>
                  <a:srgbClr val="01426A"/>
                </a:solidFill>
                <a:latin typeface="Rubik" pitchFamily="2" charset="-79"/>
                <a:ea typeface="Arial" panose="020B0604020202020204" pitchFamily="34" charset="0"/>
                <a:cs typeface="Rubik" pitchFamily="2" charset="-79"/>
              </a:rPr>
              <a:t>, </a:t>
            </a:r>
            <a:r>
              <a:rPr lang="en-GB" sz="2000" dirty="0">
                <a:solidFill>
                  <a:srgbClr val="01426A"/>
                </a:solidFill>
                <a:latin typeface="Rubik" pitchFamily="2" charset="-79"/>
                <a:ea typeface="Arial" panose="020B0604020202020204" pitchFamily="34" charset="0"/>
                <a:cs typeface="Rubik" pitchFamily="2" charset="-79"/>
              </a:rPr>
              <a:t>technical parameters</a:t>
            </a:r>
            <a:r>
              <a:rPr lang="sk-SK"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ichtyological</a:t>
            </a:r>
            <a:r>
              <a:rPr lang="sk-SK"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surveying</a:t>
            </a:r>
            <a:r>
              <a:rPr lang="sk-SK" sz="2000" dirty="0">
                <a:solidFill>
                  <a:srgbClr val="01426A"/>
                </a:solidFill>
                <a:latin typeface="Rubik" pitchFamily="2" charset="-79"/>
                <a:ea typeface="Arial" panose="020B0604020202020204" pitchFamily="34" charset="0"/>
                <a:cs typeface="Rubik" pitchFamily="2" charset="-79"/>
              </a:rPr>
              <a:t> and </a:t>
            </a:r>
            <a:r>
              <a:rPr lang="sk-SK" sz="2000" dirty="0" err="1">
                <a:solidFill>
                  <a:srgbClr val="01426A"/>
                </a:solidFill>
                <a:latin typeface="Rubik" pitchFamily="2" charset="-79"/>
                <a:ea typeface="Arial" panose="020B0604020202020204" pitchFamily="34" charset="0"/>
                <a:cs typeface="Rubik" pitchFamily="2" charset="-79"/>
              </a:rPr>
              <a:t>cooperation</a:t>
            </a:r>
            <a:r>
              <a:rPr lang="sk-SK"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with</a:t>
            </a:r>
            <a:r>
              <a:rPr lang="sk-SK" sz="2000" dirty="0">
                <a:solidFill>
                  <a:srgbClr val="01426A"/>
                </a:solidFill>
                <a:latin typeface="Rubik" pitchFamily="2" charset="-79"/>
                <a:ea typeface="Arial" panose="020B0604020202020204" pitchFamily="34" charset="0"/>
                <a:cs typeface="Rubik" pitchFamily="2" charset="-79"/>
              </a:rPr>
              <a:t> </a:t>
            </a:r>
            <a:r>
              <a:rPr lang="sk-SK" sz="2000" dirty="0" err="1">
                <a:solidFill>
                  <a:srgbClr val="01426A"/>
                </a:solidFill>
                <a:latin typeface="Rubik" pitchFamily="2" charset="-79"/>
                <a:ea typeface="Arial" panose="020B0604020202020204" pitchFamily="34" charset="0"/>
                <a:cs typeface="Rubik" pitchFamily="2" charset="-79"/>
              </a:rPr>
              <a:t>experts</a:t>
            </a:r>
            <a:endParaRPr lang="sk-SK" sz="2000" dirty="0">
              <a:solidFill>
                <a:srgbClr val="01426A"/>
              </a:solidFill>
              <a:latin typeface="Rubik" pitchFamily="2" charset="-79"/>
              <a:ea typeface="Arial" panose="020B0604020202020204" pitchFamily="34" charset="0"/>
              <a:cs typeface="Rubik" pitchFamily="2" charset="-79"/>
            </a:endParaRPr>
          </a:p>
        </p:txBody>
      </p:sp>
      <p:pic>
        <p:nvPicPr>
          <p:cNvPr id="7" name="Obrázok 4" descr="D:\Profiles\katarina.holubova\PRACA\1                DANUBE_SEDIMENT\        2019 AGENDA\       WP4_REPORT\      DRAFT 4_3\      WP6_REQUESTS\WP 4_OUTPUTS\GRANULO\   GRANULO_REPORT\FOTO VD CUNOVO\_MG_2492.jpg"/>
          <p:cNvPicPr>
            <a:picLocks noChangeAspect="1" noChangeArrowheads="1"/>
          </p:cNvPicPr>
          <p:nvPr/>
        </p:nvPicPr>
        <p:blipFill>
          <a:blip r:embed="rId4" cstate="print"/>
          <a:srcRect/>
          <a:stretch>
            <a:fillRect/>
          </a:stretch>
        </p:blipFill>
        <p:spPr bwMode="auto">
          <a:xfrm>
            <a:off x="8775778" y="3573119"/>
            <a:ext cx="3063168" cy="2309888"/>
          </a:xfrm>
          <a:prstGeom prst="rect">
            <a:avLst/>
          </a:prstGeom>
          <a:noFill/>
          <a:ln w="9525">
            <a:noFill/>
            <a:miter lim="800000"/>
            <a:headEnd/>
            <a:tailEnd/>
          </a:ln>
        </p:spPr>
      </p:pic>
    </p:spTree>
    <p:extLst>
      <p:ext uri="{BB962C8B-B14F-4D97-AF65-F5344CB8AC3E}">
        <p14:creationId xmlns:p14="http://schemas.microsoft.com/office/powerpoint/2010/main" val="972469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297455" y="941483"/>
            <a:ext cx="4307597" cy="4668586"/>
          </a:xfrm>
          <a:prstGeom prst="rect">
            <a:avLst/>
          </a:prstGeom>
          <a:noFill/>
        </p:spPr>
        <p:txBody>
          <a:bodyPr wrap="square">
            <a:spAutoFit/>
          </a:bodyPr>
          <a:lstStyle/>
          <a:p>
            <a:pPr eaLnBrk="1" hangingPunct="1">
              <a:defRPr/>
            </a:pPr>
            <a:r>
              <a:rPr lang="sk-SK" sz="2000" dirty="0" err="1" smtClean="0">
                <a:solidFill>
                  <a:srgbClr val="01426A"/>
                </a:solidFill>
                <a:latin typeface="Rubik" pitchFamily="2" charset="-79"/>
                <a:cs typeface="Rubik" pitchFamily="2" charset="-79"/>
              </a:rPr>
              <a:t>Goals</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improve</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fish</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migration</a:t>
            </a:r>
            <a:r>
              <a:rPr lang="sk-SK" sz="2000" dirty="0" smtClean="0">
                <a:solidFill>
                  <a:srgbClr val="01426A"/>
                </a:solidFill>
                <a:latin typeface="Rubik" pitchFamily="2" charset="-79"/>
                <a:cs typeface="Rubik" pitchFamily="2" charset="-79"/>
              </a:rPr>
              <a:t>,  sediment  </a:t>
            </a:r>
            <a:r>
              <a:rPr lang="sk-SK" sz="2000" dirty="0" err="1" smtClean="0">
                <a:solidFill>
                  <a:srgbClr val="01426A"/>
                </a:solidFill>
                <a:latin typeface="Rubik" pitchFamily="2" charset="-79"/>
                <a:cs typeface="Rubik" pitchFamily="2" charset="-79"/>
              </a:rPr>
              <a:t>management</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hydropower</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flood</a:t>
            </a:r>
            <a:r>
              <a:rPr lang="sk-SK" sz="2000" dirty="0" smtClean="0">
                <a:solidFill>
                  <a:srgbClr val="01426A"/>
                </a:solidFill>
                <a:latin typeface="Rubik" pitchFamily="2" charset="-79"/>
                <a:cs typeface="Rubik" pitchFamily="2" charset="-79"/>
              </a:rPr>
              <a:t> </a:t>
            </a:r>
            <a:r>
              <a:rPr lang="sk-SK" sz="2000" dirty="0" err="1" smtClean="0">
                <a:solidFill>
                  <a:srgbClr val="01426A"/>
                </a:solidFill>
                <a:latin typeface="Rubik" pitchFamily="2" charset="-79"/>
                <a:cs typeface="Rubik" pitchFamily="2" charset="-79"/>
              </a:rPr>
              <a:t>management</a:t>
            </a:r>
            <a:endParaRPr lang="sk-SK" sz="2000" dirty="0">
              <a:solidFill>
                <a:srgbClr val="01426A"/>
              </a:solidFill>
              <a:latin typeface="Rubik" pitchFamily="2" charset="-79"/>
              <a:cs typeface="Rubik" pitchFamily="2" charset="-79"/>
            </a:endParaRPr>
          </a:p>
          <a:p>
            <a:pPr eaLnBrk="1" hangingPunct="1">
              <a:buFont typeface="Wingdings" pitchFamily="2" charset="2"/>
              <a:buChar char="§"/>
              <a:defRPr/>
            </a:pPr>
            <a:endParaRPr lang="sk-SK" sz="1200" dirty="0">
              <a:solidFill>
                <a:srgbClr val="01426A"/>
              </a:solidFill>
              <a:latin typeface="Rubik" pitchFamily="2" charset="-79"/>
              <a:cs typeface="Rubik" pitchFamily="2" charset="-79"/>
            </a:endParaRPr>
          </a:p>
          <a:p>
            <a:pPr eaLnBrk="1" hangingPunct="1">
              <a:defRPr/>
            </a:pPr>
            <a:r>
              <a:rPr lang="sk-SK" sz="1600" u="sng" dirty="0" smtClean="0">
                <a:solidFill>
                  <a:srgbClr val="01426A"/>
                </a:solidFill>
                <a:latin typeface="Rubik" pitchFamily="2" charset="-79"/>
                <a:cs typeface="Rubik" pitchFamily="2" charset="-79"/>
              </a:rPr>
              <a:t>1. </a:t>
            </a:r>
            <a:r>
              <a:rPr lang="sk-SK" sz="1600" u="sng" dirty="0" err="1" smtClean="0">
                <a:solidFill>
                  <a:srgbClr val="01426A"/>
                </a:solidFill>
                <a:latin typeface="Rubik" pitchFamily="2" charset="-79"/>
                <a:cs typeface="Rubik" pitchFamily="2" charset="-79"/>
              </a:rPr>
              <a:t>Construction</a:t>
            </a:r>
            <a:r>
              <a:rPr lang="sk-SK" sz="1600" u="sng" dirty="0" smtClean="0">
                <a:solidFill>
                  <a:srgbClr val="01426A"/>
                </a:solidFill>
                <a:latin typeface="Rubik" pitchFamily="2" charset="-79"/>
                <a:cs typeface="Rubik" pitchFamily="2" charset="-79"/>
              </a:rPr>
              <a:t> </a:t>
            </a:r>
            <a:r>
              <a:rPr lang="sk-SK" sz="1600" u="sng" dirty="0" err="1" smtClean="0">
                <a:solidFill>
                  <a:srgbClr val="01426A"/>
                </a:solidFill>
                <a:latin typeface="Rubik" pitchFamily="2" charset="-79"/>
                <a:cs typeface="Rubik" pitchFamily="2" charset="-79"/>
              </a:rPr>
              <a:t>of</a:t>
            </a:r>
            <a:r>
              <a:rPr lang="sk-SK" sz="1600" u="sng" dirty="0" smtClean="0">
                <a:solidFill>
                  <a:srgbClr val="01426A"/>
                </a:solidFill>
                <a:latin typeface="Rubik" pitchFamily="2" charset="-79"/>
                <a:cs typeface="Rubik" pitchFamily="2" charset="-79"/>
              </a:rPr>
              <a:t>  HPP Čunovo II  (12 MW)</a:t>
            </a:r>
            <a:endParaRPr lang="sk-SK" sz="1600" u="sng" dirty="0">
              <a:solidFill>
                <a:srgbClr val="01426A"/>
              </a:solidFill>
              <a:latin typeface="Rubik" pitchFamily="2" charset="-79"/>
              <a:cs typeface="Rubik" pitchFamily="2" charset="-79"/>
            </a:endParaRPr>
          </a:p>
          <a:p>
            <a:pPr eaLnBrk="1" hangingPunct="1">
              <a:defRPr/>
            </a:pPr>
            <a:r>
              <a:rPr lang="sk-SK" sz="1600" dirty="0" err="1" smtClean="0">
                <a:solidFill>
                  <a:srgbClr val="01426A"/>
                </a:solidFill>
                <a:latin typeface="Rubik" pitchFamily="2" charset="-79"/>
                <a:cs typeface="Rubik" pitchFamily="2" charset="-79"/>
              </a:rPr>
              <a:t>Fishpass</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near</a:t>
            </a:r>
            <a:r>
              <a:rPr lang="sk-SK" sz="1600" dirty="0" smtClean="0">
                <a:solidFill>
                  <a:srgbClr val="01426A"/>
                </a:solidFill>
                <a:latin typeface="Rubik" pitchFamily="2" charset="-79"/>
                <a:cs typeface="Rubik" pitchFamily="2" charset="-79"/>
              </a:rPr>
              <a:t>  Čunovo II (</a:t>
            </a:r>
            <a:r>
              <a:rPr lang="sk-SK" sz="1600" dirty="0" err="1" smtClean="0">
                <a:solidFill>
                  <a:srgbClr val="01426A"/>
                </a:solidFill>
                <a:latin typeface="Rubik" pitchFamily="2" charset="-79"/>
                <a:cs typeface="Rubik" pitchFamily="2" charset="-79"/>
              </a:rPr>
              <a:t>giant</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sturgeon</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sterlet</a:t>
            </a:r>
            <a:r>
              <a:rPr lang="sk-SK" sz="1600" dirty="0" smtClean="0">
                <a:solidFill>
                  <a:srgbClr val="01426A"/>
                </a:solidFill>
                <a:latin typeface="Rubik" pitchFamily="2" charset="-79"/>
                <a:cs typeface="Rubik" pitchFamily="2" charset="-79"/>
              </a:rPr>
              <a:t>) </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till</a:t>
            </a:r>
            <a:r>
              <a:rPr lang="sk-SK" dirty="0" smtClean="0">
                <a:solidFill>
                  <a:srgbClr val="01426A"/>
                </a:solidFill>
                <a:latin typeface="Rubik" pitchFamily="2" charset="-79"/>
                <a:cs typeface="Rubik" pitchFamily="2" charset="-79"/>
              </a:rPr>
              <a:t> 2027-28</a:t>
            </a:r>
          </a:p>
          <a:p>
            <a:pPr eaLnBrk="1" hangingPunct="1">
              <a:defRPr/>
            </a:pPr>
            <a:endParaRPr lang="sk-SK" sz="1600" dirty="0" smtClean="0">
              <a:solidFill>
                <a:srgbClr val="01426A"/>
              </a:solidFill>
              <a:latin typeface="Rubik" pitchFamily="2" charset="-79"/>
              <a:cs typeface="Rubik" pitchFamily="2" charset="-79"/>
            </a:endParaRPr>
          </a:p>
          <a:p>
            <a:pPr eaLnBrk="1" hangingPunct="1">
              <a:defRPr/>
            </a:pPr>
            <a:r>
              <a:rPr lang="sk-SK" sz="1600" u="sng" dirty="0" smtClean="0">
                <a:solidFill>
                  <a:srgbClr val="01426A"/>
                </a:solidFill>
                <a:latin typeface="Rubik" pitchFamily="2" charset="-79"/>
                <a:cs typeface="Rubik" pitchFamily="2" charset="-79"/>
              </a:rPr>
              <a:t>2. </a:t>
            </a:r>
            <a:r>
              <a:rPr lang="sk-SK" sz="1600" u="sng" dirty="0" err="1" smtClean="0">
                <a:solidFill>
                  <a:srgbClr val="01426A"/>
                </a:solidFill>
                <a:latin typeface="Rubik" pitchFamily="2" charset="-79"/>
                <a:cs typeface="Rubik" pitchFamily="2" charset="-79"/>
              </a:rPr>
              <a:t>Reconstruction</a:t>
            </a:r>
            <a:r>
              <a:rPr lang="sk-SK" sz="1600" u="sng" dirty="0" smtClean="0">
                <a:solidFill>
                  <a:srgbClr val="01426A"/>
                </a:solidFill>
                <a:latin typeface="Rubik" pitchFamily="2" charset="-79"/>
                <a:cs typeface="Rubik" pitchFamily="2" charset="-79"/>
              </a:rPr>
              <a:t> </a:t>
            </a:r>
            <a:r>
              <a:rPr lang="sk-SK" sz="1600" u="sng" dirty="0" err="1" smtClean="0">
                <a:solidFill>
                  <a:srgbClr val="01426A"/>
                </a:solidFill>
                <a:latin typeface="Rubik" pitchFamily="2" charset="-79"/>
                <a:cs typeface="Rubik" pitchFamily="2" charset="-79"/>
              </a:rPr>
              <a:t>of</a:t>
            </a:r>
            <a:r>
              <a:rPr lang="sk-SK" sz="1600" u="sng" dirty="0" smtClean="0">
                <a:solidFill>
                  <a:srgbClr val="01426A"/>
                </a:solidFill>
                <a:latin typeface="Rubik" pitchFamily="2" charset="-79"/>
                <a:cs typeface="Rubik" pitchFamily="2" charset="-79"/>
              </a:rPr>
              <a:t>  </a:t>
            </a:r>
            <a:r>
              <a:rPr lang="sk-SK" sz="1600" u="sng" dirty="0" err="1" smtClean="0">
                <a:solidFill>
                  <a:srgbClr val="01426A"/>
                </a:solidFill>
                <a:latin typeface="Rubik" pitchFamily="2" charset="-79"/>
                <a:cs typeface="Rubik" pitchFamily="2" charset="-79"/>
              </a:rPr>
              <a:t>Bypass</a:t>
            </a:r>
            <a:r>
              <a:rPr lang="sk-SK" sz="1600" u="sng" dirty="0" smtClean="0">
                <a:solidFill>
                  <a:srgbClr val="01426A"/>
                </a:solidFill>
                <a:latin typeface="Rubik" pitchFamily="2" charset="-79"/>
                <a:cs typeface="Rubik" pitchFamily="2" charset="-79"/>
              </a:rPr>
              <a:t> </a:t>
            </a:r>
            <a:r>
              <a:rPr lang="sk-SK" sz="1600" u="sng" dirty="0" err="1" smtClean="0">
                <a:solidFill>
                  <a:srgbClr val="01426A"/>
                </a:solidFill>
                <a:latin typeface="Rubik" pitchFamily="2" charset="-79"/>
                <a:cs typeface="Rubik" pitchFamily="2" charset="-79"/>
              </a:rPr>
              <a:t>weir</a:t>
            </a:r>
            <a:r>
              <a:rPr lang="sk-SK" sz="1600" u="sng" dirty="0" smtClean="0">
                <a:solidFill>
                  <a:srgbClr val="01426A"/>
                </a:solidFill>
                <a:latin typeface="Rubik" pitchFamily="2" charset="-79"/>
                <a:cs typeface="Rubik" pitchFamily="2" charset="-79"/>
              </a:rPr>
              <a:t> </a:t>
            </a:r>
            <a:r>
              <a:rPr lang="sk-SK" sz="1600" dirty="0" smtClean="0">
                <a:solidFill>
                  <a:srgbClr val="01426A"/>
                </a:solidFill>
                <a:latin typeface="Rubik" pitchFamily="2" charset="-79"/>
                <a:cs typeface="Rubik" pitchFamily="2" charset="-79"/>
              </a:rPr>
              <a:t>(3x 6 </a:t>
            </a:r>
            <a:r>
              <a:rPr lang="sk-SK" sz="1600" dirty="0" err="1" smtClean="0">
                <a:solidFill>
                  <a:srgbClr val="01426A"/>
                </a:solidFill>
                <a:latin typeface="Rubik" pitchFamily="2" charset="-79"/>
                <a:cs typeface="Rubik" pitchFamily="2" charset="-79"/>
              </a:rPr>
              <a:t>gates</a:t>
            </a:r>
            <a:r>
              <a:rPr lang="sk-SK" sz="1600" dirty="0" smtClean="0">
                <a:solidFill>
                  <a:srgbClr val="01426A"/>
                </a:solidFill>
                <a:latin typeface="Rubik" pitchFamily="2" charset="-79"/>
                <a:cs typeface="Rubik" pitchFamily="2" charset="-79"/>
              </a:rPr>
              <a:t> x 24m) + </a:t>
            </a:r>
            <a:r>
              <a:rPr lang="sk-SK" sz="1600" dirty="0" err="1" smtClean="0">
                <a:solidFill>
                  <a:srgbClr val="01426A"/>
                </a:solidFill>
                <a:latin typeface="Rubik" pitchFamily="2" charset="-79"/>
                <a:cs typeface="Rubik" pitchFamily="2" charset="-79"/>
              </a:rPr>
              <a:t>second</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fishpass</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for</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slow</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migratory</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species</a:t>
            </a:r>
            <a:endParaRPr lang="sk-SK" sz="1600" dirty="0" smtClean="0">
              <a:solidFill>
                <a:srgbClr val="01426A"/>
              </a:solidFill>
              <a:latin typeface="Rubik" pitchFamily="2" charset="-79"/>
              <a:cs typeface="Rubik" pitchFamily="2" charset="-79"/>
            </a:endParaRPr>
          </a:p>
          <a:p>
            <a:pPr eaLnBrk="1" hangingPunct="1">
              <a:defRPr/>
            </a:pPr>
            <a:endParaRPr lang="sk-SK" sz="1600" dirty="0" smtClean="0">
              <a:solidFill>
                <a:srgbClr val="01426A"/>
              </a:solidFill>
              <a:latin typeface="Rubik" pitchFamily="2" charset="-79"/>
              <a:cs typeface="Rubik" pitchFamily="2" charset="-79"/>
            </a:endParaRPr>
          </a:p>
          <a:p>
            <a:pPr>
              <a:defRPr/>
            </a:pPr>
            <a:r>
              <a:rPr lang="sk-SK" sz="1600" u="sng" dirty="0" smtClean="0">
                <a:solidFill>
                  <a:srgbClr val="01426A"/>
                </a:solidFill>
                <a:latin typeface="Rubik" pitchFamily="2" charset="-79"/>
                <a:cs typeface="Rubik" pitchFamily="2" charset="-79"/>
              </a:rPr>
              <a:t>3. Sediment </a:t>
            </a:r>
            <a:r>
              <a:rPr lang="sk-SK" sz="1600" u="sng" dirty="0" err="1" smtClean="0">
                <a:solidFill>
                  <a:srgbClr val="01426A"/>
                </a:solidFill>
                <a:latin typeface="Rubik" pitchFamily="2" charset="-79"/>
                <a:cs typeface="Rubik" pitchFamily="2" charset="-79"/>
              </a:rPr>
              <a:t>management</a:t>
            </a:r>
            <a:r>
              <a:rPr lang="sk-SK" sz="1600" u="sng" dirty="0" smtClean="0">
                <a:solidFill>
                  <a:srgbClr val="01426A"/>
                </a:solidFill>
                <a:latin typeface="Rubik" pitchFamily="2" charset="-79"/>
                <a:cs typeface="Rubik" pitchFamily="2" charset="-79"/>
              </a:rPr>
              <a:t> </a:t>
            </a:r>
            <a:r>
              <a:rPr lang="sk-SK" sz="1600" u="sng" dirty="0" err="1" smtClean="0">
                <a:solidFill>
                  <a:srgbClr val="01426A"/>
                </a:solidFill>
                <a:latin typeface="Rubik" pitchFamily="2" charset="-79"/>
                <a:cs typeface="Rubik" pitchFamily="2" charset="-79"/>
              </a:rPr>
              <a:t>measures</a:t>
            </a:r>
            <a:r>
              <a:rPr lang="sk-SK" sz="1600" u="sng" dirty="0" smtClean="0">
                <a:solidFill>
                  <a:srgbClr val="01426A"/>
                </a:solidFill>
                <a:latin typeface="Rubik" pitchFamily="2" charset="-79"/>
                <a:cs typeface="Rubik" pitchFamily="2" charset="-79"/>
              </a:rPr>
              <a:t> </a:t>
            </a:r>
            <a:r>
              <a:rPr lang="sk-SK" sz="1600" dirty="0" smtClean="0">
                <a:solidFill>
                  <a:srgbClr val="01426A"/>
                </a:solidFill>
                <a:latin typeface="Rubik" pitchFamily="2" charset="-79"/>
                <a:cs typeface="Rubik" pitchFamily="2" charset="-79"/>
              </a:rPr>
              <a:t>(</a:t>
            </a:r>
            <a:r>
              <a:rPr lang="sk-SK" sz="1600" dirty="0" err="1" smtClean="0">
                <a:solidFill>
                  <a:srgbClr val="01426A"/>
                </a:solidFill>
                <a:latin typeface="Rubik" pitchFamily="2" charset="-79"/>
                <a:cs typeface="Rubik" pitchFamily="2" charset="-79"/>
              </a:rPr>
              <a:t>bedload</a:t>
            </a:r>
            <a:r>
              <a:rPr lang="sk-SK" sz="1600" dirty="0" smtClean="0">
                <a:solidFill>
                  <a:srgbClr val="01426A"/>
                </a:solidFill>
                <a:latin typeface="Rubik" pitchFamily="2" charset="-79"/>
                <a:cs typeface="Rubik" pitchFamily="2" charset="-79"/>
              </a:rPr>
              <a:t> and </a:t>
            </a:r>
            <a:r>
              <a:rPr lang="sk-SK" sz="1600" dirty="0" err="1" smtClean="0">
                <a:solidFill>
                  <a:srgbClr val="01426A"/>
                </a:solidFill>
                <a:latin typeface="Rubik" pitchFamily="2" charset="-79"/>
                <a:cs typeface="Rubik" pitchFamily="2" charset="-79"/>
              </a:rPr>
              <a:t>suspended</a:t>
            </a:r>
            <a:r>
              <a:rPr lang="sk-SK" sz="1600" dirty="0" smtClean="0">
                <a:solidFill>
                  <a:srgbClr val="01426A"/>
                </a:solidFill>
                <a:latin typeface="Rubik" pitchFamily="2" charset="-79"/>
                <a:cs typeface="Rubik" pitchFamily="2" charset="-79"/>
              </a:rPr>
              <a:t> </a:t>
            </a:r>
            <a:r>
              <a:rPr lang="sk-SK" sz="1600" dirty="0" err="1" smtClean="0">
                <a:solidFill>
                  <a:srgbClr val="01426A"/>
                </a:solidFill>
                <a:latin typeface="Rubik" pitchFamily="2" charset="-79"/>
                <a:cs typeface="Rubik" pitchFamily="2" charset="-79"/>
              </a:rPr>
              <a:t>load</a:t>
            </a:r>
            <a:r>
              <a:rPr lang="sk-SK" sz="1600" dirty="0" smtClean="0">
                <a:solidFill>
                  <a:srgbClr val="01426A"/>
                </a:solidFill>
                <a:latin typeface="Rubik" pitchFamily="2" charset="-79"/>
                <a:cs typeface="Rubik" pitchFamily="2" charset="-79"/>
              </a:rPr>
              <a:t>)</a:t>
            </a:r>
            <a:r>
              <a:rPr lang="sk-SK" sz="1400" dirty="0" smtClean="0">
                <a:solidFill>
                  <a:srgbClr val="01426A"/>
                </a:solidFill>
                <a:latin typeface="Rubik" pitchFamily="2" charset="-79"/>
                <a:cs typeface="Rubik" pitchFamily="2" charset="-79"/>
              </a:rPr>
              <a:t> </a:t>
            </a:r>
            <a:r>
              <a:rPr lang="sk-SK" sz="1600" dirty="0" smtClean="0">
                <a:solidFill>
                  <a:srgbClr val="01426A"/>
                </a:solidFill>
                <a:latin typeface="Rubik" pitchFamily="2" charset="-79"/>
                <a:cs typeface="Rubik" pitchFamily="2" charset="-79"/>
              </a:rPr>
              <a:t>– usmernenie prúdenia v zdrži, zníženie usadzovania </a:t>
            </a:r>
            <a:r>
              <a:rPr lang="sk-SK" sz="1600" dirty="0" err="1" smtClean="0">
                <a:solidFill>
                  <a:srgbClr val="01426A"/>
                </a:solidFill>
                <a:latin typeface="Rubik" pitchFamily="2" charset="-79"/>
                <a:cs typeface="Rubik" pitchFamily="2" charset="-79"/>
              </a:rPr>
              <a:t>plavenín</a:t>
            </a:r>
            <a:endParaRPr lang="sk-SK" sz="1600" dirty="0" smtClean="0">
              <a:solidFill>
                <a:srgbClr val="01426A"/>
              </a:solidFill>
              <a:latin typeface="Rubik" pitchFamily="2" charset="-79"/>
              <a:cs typeface="Rubik" pitchFamily="2" charset="-79"/>
            </a:endParaRPr>
          </a:p>
          <a:p>
            <a:pPr eaLnBrk="1" hangingPunct="1">
              <a:buFontTx/>
              <a:buChar char="-"/>
              <a:defRPr/>
            </a:pPr>
            <a:endParaRPr lang="sk-SK" sz="1046" dirty="0">
              <a:solidFill>
                <a:srgbClr val="0060A8"/>
              </a:solidFill>
            </a:endParaRPr>
          </a:p>
          <a:p>
            <a:pPr marL="256146" indent="-256146">
              <a:buFontTx/>
              <a:buAutoNum type="arabicPeriod"/>
              <a:defRPr/>
            </a:pPr>
            <a:endParaRPr lang="sk-SK" sz="1046" dirty="0">
              <a:solidFill>
                <a:srgbClr val="0060A8"/>
              </a:solidFill>
            </a:endParaRPr>
          </a:p>
          <a:p>
            <a:pPr eaLnBrk="1" hangingPunct="1">
              <a:defRPr/>
            </a:pPr>
            <a:endParaRPr lang="sk-SK" sz="1046" dirty="0">
              <a:solidFill>
                <a:srgbClr val="0060A8"/>
              </a:solidFill>
            </a:endParaRPr>
          </a:p>
        </p:txBody>
      </p:sp>
      <p:pic>
        <p:nvPicPr>
          <p:cNvPr id="11269" name="Obrázo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824" y="1019060"/>
            <a:ext cx="7595176" cy="516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Obrázo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55" y="5041375"/>
            <a:ext cx="4048888" cy="18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98463" y="207480"/>
            <a:ext cx="8031297" cy="584775"/>
          </a:xfrm>
          <a:prstGeom prst="rect">
            <a:avLst/>
          </a:prstGeom>
          <a:noFill/>
        </p:spPr>
        <p:txBody>
          <a:bodyPr wrap="square" rtlCol="0">
            <a:spAutoFit/>
          </a:bodyPr>
          <a:lstStyle/>
          <a:p>
            <a:r>
              <a:rPr lang="sk-SK" sz="3200" dirty="0" err="1" smtClean="0">
                <a:solidFill>
                  <a:srgbClr val="01426A"/>
                </a:solidFill>
                <a:latin typeface="Rubik" pitchFamily="2" charset="-79"/>
                <a:cs typeface="Rubik" pitchFamily="2" charset="-79"/>
              </a:rPr>
              <a:t>Reconstruction</a:t>
            </a:r>
            <a:r>
              <a:rPr lang="sk-SK" dirty="0" smtClean="0">
                <a:solidFill>
                  <a:srgbClr val="01426A"/>
                </a:solidFill>
                <a:latin typeface="Rubik" pitchFamily="2" charset="-79"/>
                <a:cs typeface="Rubik" pitchFamily="2" charset="-79"/>
              </a:rPr>
              <a:t>  </a:t>
            </a:r>
            <a:r>
              <a:rPr lang="sk-SK" sz="3200" dirty="0" err="1" smtClean="0">
                <a:solidFill>
                  <a:srgbClr val="01426A"/>
                </a:solidFill>
                <a:latin typeface="Rubik" pitchFamily="2" charset="-79"/>
                <a:cs typeface="Rubik" pitchFamily="2" charset="-79"/>
              </a:rPr>
              <a:t>of</a:t>
            </a:r>
            <a:r>
              <a:rPr lang="sk-SK" sz="3200" dirty="0" smtClean="0">
                <a:solidFill>
                  <a:srgbClr val="01426A"/>
                </a:solidFill>
                <a:latin typeface="Rubik" pitchFamily="2" charset="-79"/>
                <a:cs typeface="Rubik" pitchFamily="2" charset="-79"/>
              </a:rPr>
              <a:t> Čunovo </a:t>
            </a:r>
            <a:r>
              <a:rPr lang="sk-SK" sz="3200" dirty="0" err="1" smtClean="0">
                <a:solidFill>
                  <a:srgbClr val="01426A"/>
                </a:solidFill>
                <a:latin typeface="Rubik" pitchFamily="2" charset="-79"/>
                <a:cs typeface="Rubik" pitchFamily="2" charset="-79"/>
              </a:rPr>
              <a:t>dam</a:t>
            </a:r>
            <a:r>
              <a:rPr lang="sk-SK" sz="3200" dirty="0" smtClean="0">
                <a:solidFill>
                  <a:srgbClr val="01426A"/>
                </a:solidFill>
                <a:latin typeface="Rubik" pitchFamily="2" charset="-79"/>
                <a:cs typeface="Rubik" pitchFamily="2" charset="-79"/>
              </a:rPr>
              <a:t>- </a:t>
            </a:r>
            <a:r>
              <a:rPr lang="sk-SK" sz="3200" dirty="0" err="1" smtClean="0">
                <a:solidFill>
                  <a:srgbClr val="01426A"/>
                </a:solidFill>
                <a:latin typeface="Rubik" pitchFamily="2" charset="-79"/>
                <a:cs typeface="Rubik" pitchFamily="2" charset="-79"/>
              </a:rPr>
              <a:t>plan</a:t>
            </a:r>
            <a:endParaRPr lang="sk-SK" sz="3200" dirty="0" smtClean="0">
              <a:solidFill>
                <a:srgbClr val="01426A"/>
              </a:solidFill>
              <a:latin typeface="Rubik" pitchFamily="2" charset="-79"/>
              <a:cs typeface="Rubik" pitchFamily="2" charset="-79"/>
            </a:endParaRPr>
          </a:p>
        </p:txBody>
      </p:sp>
      <p:sp>
        <p:nvSpPr>
          <p:cNvPr id="8" name="TextBox 7"/>
          <p:cNvSpPr txBox="1"/>
          <p:nvPr/>
        </p:nvSpPr>
        <p:spPr>
          <a:xfrm>
            <a:off x="5255046" y="3668617"/>
            <a:ext cx="2016086" cy="461665"/>
          </a:xfrm>
          <a:prstGeom prst="rect">
            <a:avLst/>
          </a:prstGeom>
          <a:noFill/>
        </p:spPr>
        <p:txBody>
          <a:bodyPr wrap="square" rtlCol="0">
            <a:spAutoFit/>
          </a:bodyPr>
          <a:lstStyle/>
          <a:p>
            <a:r>
              <a:rPr lang="sk-SK" sz="2400" b="1" dirty="0" smtClean="0">
                <a:solidFill>
                  <a:srgbClr val="FF0000"/>
                </a:solidFill>
              </a:rPr>
              <a:t>HPP Čunovo II</a:t>
            </a:r>
            <a:endParaRPr lang="sk-SK" sz="2400" dirty="0">
              <a:solidFill>
                <a:srgbClr val="FF0000"/>
              </a:solidFill>
            </a:endParaRPr>
          </a:p>
        </p:txBody>
      </p:sp>
      <p:sp>
        <p:nvSpPr>
          <p:cNvPr id="9" name="TextBox 8"/>
          <p:cNvSpPr txBox="1"/>
          <p:nvPr/>
        </p:nvSpPr>
        <p:spPr>
          <a:xfrm>
            <a:off x="5759985" y="1628662"/>
            <a:ext cx="1995890" cy="461665"/>
          </a:xfrm>
          <a:prstGeom prst="rect">
            <a:avLst/>
          </a:prstGeom>
          <a:noFill/>
        </p:spPr>
        <p:txBody>
          <a:bodyPr wrap="square" rtlCol="0">
            <a:spAutoFit/>
          </a:bodyPr>
          <a:lstStyle/>
          <a:p>
            <a:r>
              <a:rPr lang="sk-SK" sz="2400" b="1" dirty="0" err="1" smtClean="0">
                <a:solidFill>
                  <a:srgbClr val="FF0000"/>
                </a:solidFill>
              </a:rPr>
              <a:t>Bypass</a:t>
            </a:r>
            <a:r>
              <a:rPr lang="sk-SK" sz="2400" b="1" dirty="0" smtClean="0">
                <a:solidFill>
                  <a:srgbClr val="FF0000"/>
                </a:solidFill>
              </a:rPr>
              <a:t> </a:t>
            </a:r>
            <a:r>
              <a:rPr lang="sk-SK" sz="2400" b="1" dirty="0" err="1" smtClean="0">
                <a:solidFill>
                  <a:srgbClr val="FF0000"/>
                </a:solidFill>
              </a:rPr>
              <a:t>weir</a:t>
            </a:r>
            <a:endParaRPr lang="sk-SK" sz="2400" b="1" dirty="0" smtClean="0">
              <a:solidFill>
                <a:srgbClr val="FF0000"/>
              </a:solidFill>
            </a:endParaRPr>
          </a:p>
        </p:txBody>
      </p:sp>
      <p:sp>
        <p:nvSpPr>
          <p:cNvPr id="10" name="TextBox 9"/>
          <p:cNvSpPr txBox="1"/>
          <p:nvPr/>
        </p:nvSpPr>
        <p:spPr>
          <a:xfrm>
            <a:off x="6022553" y="4777648"/>
            <a:ext cx="1865523" cy="369332"/>
          </a:xfrm>
          <a:prstGeom prst="rect">
            <a:avLst/>
          </a:prstGeom>
          <a:noFill/>
        </p:spPr>
        <p:txBody>
          <a:bodyPr wrap="square" rtlCol="0">
            <a:spAutoFit/>
          </a:bodyPr>
          <a:lstStyle/>
          <a:p>
            <a:r>
              <a:rPr lang="sk-SK" b="1" dirty="0" err="1" smtClean="0"/>
              <a:t>Floodplain</a:t>
            </a:r>
            <a:r>
              <a:rPr lang="sk-SK" b="1" dirty="0" smtClean="0"/>
              <a:t> </a:t>
            </a:r>
            <a:r>
              <a:rPr lang="sk-SK" b="1" dirty="0" err="1" smtClean="0"/>
              <a:t>weir</a:t>
            </a:r>
            <a:endParaRPr lang="sk-SK" b="1" dirty="0" smtClean="0"/>
          </a:p>
        </p:txBody>
      </p:sp>
      <p:sp>
        <p:nvSpPr>
          <p:cNvPr id="11" name="TextBox 10"/>
          <p:cNvSpPr txBox="1"/>
          <p:nvPr/>
        </p:nvSpPr>
        <p:spPr>
          <a:xfrm>
            <a:off x="5778346" y="3178366"/>
            <a:ext cx="1865523" cy="369332"/>
          </a:xfrm>
          <a:prstGeom prst="rect">
            <a:avLst/>
          </a:prstGeom>
          <a:noFill/>
        </p:spPr>
        <p:txBody>
          <a:bodyPr wrap="square" rtlCol="0">
            <a:spAutoFit/>
          </a:bodyPr>
          <a:lstStyle/>
          <a:p>
            <a:r>
              <a:rPr lang="sk-SK" b="1" dirty="0" err="1" smtClean="0"/>
              <a:t>Middle</a:t>
            </a:r>
            <a:r>
              <a:rPr lang="sk-SK" b="1" dirty="0" smtClean="0"/>
              <a:t> </a:t>
            </a:r>
            <a:r>
              <a:rPr lang="sk-SK" b="1" dirty="0" err="1" smtClean="0"/>
              <a:t>weir</a:t>
            </a:r>
            <a:endParaRPr lang="sk-SK" b="1" dirty="0" smtClean="0"/>
          </a:p>
        </p:txBody>
      </p:sp>
    </p:spTree>
    <p:extLst>
      <p:ext uri="{BB962C8B-B14F-4D97-AF65-F5344CB8AC3E}">
        <p14:creationId xmlns:p14="http://schemas.microsoft.com/office/powerpoint/2010/main" val="2929400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Obrázo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9550"/>
            <a:ext cx="7733841" cy="342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0732" y="197382"/>
            <a:ext cx="11584903" cy="1015663"/>
          </a:xfrm>
          <a:prstGeom prst="rect">
            <a:avLst/>
          </a:prstGeom>
        </p:spPr>
        <p:txBody>
          <a:bodyPr wrap="square">
            <a:spAutoFit/>
          </a:bodyPr>
          <a:lstStyle/>
          <a:p>
            <a:pPr>
              <a:defRPr/>
            </a:pPr>
            <a:r>
              <a:rPr lang="sk-SK" sz="2400" dirty="0" err="1" smtClean="0">
                <a:solidFill>
                  <a:srgbClr val="01426A"/>
                </a:solidFill>
                <a:latin typeface="Rubik" pitchFamily="2" charset="-79"/>
                <a:cs typeface="Rubik" pitchFamily="2" charset="-79"/>
              </a:rPr>
              <a:t>Construction</a:t>
            </a:r>
            <a:r>
              <a:rPr lang="sk-SK" sz="2400" dirty="0" smtClean="0">
                <a:solidFill>
                  <a:srgbClr val="01426A"/>
                </a:solidFill>
                <a:latin typeface="Rubik" pitchFamily="2" charset="-79"/>
                <a:cs typeface="Rubik" pitchFamily="2" charset="-79"/>
              </a:rPr>
              <a:t> </a:t>
            </a:r>
            <a:r>
              <a:rPr lang="sk-SK" sz="2400" dirty="0" err="1" smtClean="0">
                <a:solidFill>
                  <a:srgbClr val="01426A"/>
                </a:solidFill>
                <a:latin typeface="Rubik" pitchFamily="2" charset="-79"/>
                <a:cs typeface="Rubik" pitchFamily="2" charset="-79"/>
              </a:rPr>
              <a:t>of</a:t>
            </a:r>
            <a:r>
              <a:rPr lang="sk-SK" sz="2400" dirty="0" smtClean="0">
                <a:solidFill>
                  <a:srgbClr val="01426A"/>
                </a:solidFill>
                <a:latin typeface="Rubik" pitchFamily="2" charset="-79"/>
                <a:cs typeface="Rubik" pitchFamily="2" charset="-79"/>
              </a:rPr>
              <a:t>  HPP Čunovo II  (12 MW)</a:t>
            </a:r>
          </a:p>
          <a:p>
            <a:pPr>
              <a:defRPr/>
            </a:pPr>
            <a:r>
              <a:rPr lang="sk-SK" dirty="0" err="1" smtClean="0">
                <a:solidFill>
                  <a:srgbClr val="01426A"/>
                </a:solidFill>
                <a:latin typeface="Rubik" pitchFamily="2" charset="-79"/>
                <a:cs typeface="Rubik" pitchFamily="2" charset="-79"/>
              </a:rPr>
              <a:t>Fishpass</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near</a:t>
            </a:r>
            <a:r>
              <a:rPr lang="sk-SK" dirty="0" smtClean="0">
                <a:solidFill>
                  <a:srgbClr val="01426A"/>
                </a:solidFill>
                <a:latin typeface="Rubik" pitchFamily="2" charset="-79"/>
                <a:cs typeface="Rubik" pitchFamily="2" charset="-79"/>
              </a:rPr>
              <a:t>  Čunovo II (</a:t>
            </a:r>
            <a:r>
              <a:rPr lang="sk-SK" dirty="0" err="1" smtClean="0">
                <a:solidFill>
                  <a:srgbClr val="01426A"/>
                </a:solidFill>
                <a:latin typeface="Rubik" pitchFamily="2" charset="-79"/>
                <a:cs typeface="Rubik" pitchFamily="2" charset="-79"/>
              </a:rPr>
              <a:t>giant</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sturgeon</a:t>
            </a:r>
            <a:r>
              <a:rPr lang="sk-SK" dirty="0" smtClean="0">
                <a:solidFill>
                  <a:srgbClr val="01426A"/>
                </a:solidFill>
                <a:latin typeface="Rubik" pitchFamily="2" charset="-79"/>
                <a:cs typeface="Rubik" pitchFamily="2" charset="-79"/>
              </a:rPr>
              <a:t> - </a:t>
            </a:r>
            <a:r>
              <a:rPr lang="sk-SK" i="1" dirty="0" smtClean="0">
                <a:solidFill>
                  <a:srgbClr val="01426A"/>
                </a:solidFill>
                <a:latin typeface="Rubik" pitchFamily="2" charset="-79"/>
                <a:cs typeface="Rubik" pitchFamily="2" charset="-79"/>
              </a:rPr>
              <a:t>huso huso</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sterlet</a:t>
            </a:r>
            <a:r>
              <a:rPr lang="sk-SK" dirty="0" smtClean="0">
                <a:solidFill>
                  <a:srgbClr val="01426A"/>
                </a:solidFill>
                <a:latin typeface="Rubik" pitchFamily="2" charset="-79"/>
                <a:cs typeface="Rubik" pitchFamily="2" charset="-79"/>
              </a:rPr>
              <a:t> - </a:t>
            </a:r>
            <a:r>
              <a:rPr lang="sk-SK" i="1" dirty="0" err="1" smtClean="0">
                <a:solidFill>
                  <a:srgbClr val="01426A"/>
                </a:solidFill>
                <a:latin typeface="Rubik" pitchFamily="2" charset="-79"/>
                <a:cs typeface="Rubik" pitchFamily="2" charset="-79"/>
              </a:rPr>
              <a:t>acipenser</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ruthenus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barbus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barbus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aspius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aspius</a:t>
            </a:r>
            <a:r>
              <a:rPr lang="sk-SK" i="1" dirty="0" smtClean="0">
                <a:solidFill>
                  <a:srgbClr val="01426A"/>
                </a:solidFill>
                <a:latin typeface="Rubik" pitchFamily="2" charset="-79"/>
                <a:cs typeface="Rubik" pitchFamily="2" charset="-79"/>
              </a:rPr>
              <a:t>...)</a:t>
            </a:r>
            <a:endParaRPr lang="sk-SK" dirty="0" smtClean="0">
              <a:solidFill>
                <a:srgbClr val="01426A"/>
              </a:solidFill>
              <a:latin typeface="Rubik" pitchFamily="2" charset="-79"/>
              <a:cs typeface="Rubik" pitchFamily="2" charset="-79"/>
            </a:endParaRPr>
          </a:p>
        </p:txBody>
      </p:sp>
      <p:pic>
        <p:nvPicPr>
          <p:cNvPr id="7" name="Obrázo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6815" y="3486035"/>
            <a:ext cx="3122815" cy="11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o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5551" y="3475931"/>
            <a:ext cx="3161842" cy="114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ok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5479" y="1079653"/>
            <a:ext cx="4258510" cy="231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ok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593630"/>
            <a:ext cx="3517905" cy="226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ok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2516" y="4654731"/>
            <a:ext cx="4588318" cy="22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ok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0615" y="4671153"/>
            <a:ext cx="3810745" cy="218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lokTextu 1"/>
          <p:cNvSpPr txBox="1"/>
          <p:nvPr/>
        </p:nvSpPr>
        <p:spPr>
          <a:xfrm>
            <a:off x="3787780" y="1149550"/>
            <a:ext cx="3834241" cy="1200329"/>
          </a:xfrm>
          <a:prstGeom prst="rect">
            <a:avLst/>
          </a:prstGeom>
          <a:noFill/>
        </p:spPr>
        <p:txBody>
          <a:bodyPr wrap="square" rtlCol="0">
            <a:spAutoFit/>
          </a:bodyPr>
          <a:lstStyle/>
          <a:p>
            <a:r>
              <a:rPr lang="sk-SK" dirty="0" err="1" smtClean="0"/>
              <a:t>Technical</a:t>
            </a:r>
            <a:r>
              <a:rPr lang="sk-SK" dirty="0" smtClean="0"/>
              <a:t> </a:t>
            </a:r>
            <a:r>
              <a:rPr lang="sk-SK" dirty="0" err="1" smtClean="0"/>
              <a:t>fish</a:t>
            </a:r>
            <a:r>
              <a:rPr lang="sk-SK" dirty="0" smtClean="0"/>
              <a:t> </a:t>
            </a:r>
            <a:r>
              <a:rPr lang="sk-SK" dirty="0" err="1" smtClean="0"/>
              <a:t>ladder</a:t>
            </a:r>
            <a:r>
              <a:rPr lang="sk-SK" dirty="0" smtClean="0"/>
              <a:t>: 83 </a:t>
            </a:r>
            <a:r>
              <a:rPr lang="sk-SK" dirty="0" err="1" smtClean="0"/>
              <a:t>chambers</a:t>
            </a:r>
            <a:r>
              <a:rPr lang="sk-SK" dirty="0" smtClean="0"/>
              <a:t>, 10 cm </a:t>
            </a:r>
            <a:r>
              <a:rPr lang="sk-SK" dirty="0" err="1" smtClean="0"/>
              <a:t>water</a:t>
            </a:r>
            <a:r>
              <a:rPr lang="sk-SK" dirty="0" smtClean="0"/>
              <a:t> level </a:t>
            </a:r>
            <a:r>
              <a:rPr lang="sk-SK" dirty="0" err="1" smtClean="0"/>
              <a:t>difference</a:t>
            </a:r>
            <a:r>
              <a:rPr lang="sk-SK" dirty="0" smtClean="0"/>
              <a:t>, 1,35 m/s 14x10 m, 855 m</a:t>
            </a:r>
          </a:p>
          <a:p>
            <a:r>
              <a:rPr lang="sk-SK" dirty="0" err="1" smtClean="0"/>
              <a:t>Biocorridor</a:t>
            </a:r>
            <a:r>
              <a:rPr lang="sk-SK" dirty="0" smtClean="0"/>
              <a:t> (variant </a:t>
            </a:r>
            <a:r>
              <a:rPr lang="sk-SK" dirty="0" err="1" smtClean="0"/>
              <a:t>discussed</a:t>
            </a:r>
            <a:r>
              <a:rPr lang="sk-SK" dirty="0" smtClean="0"/>
              <a:t>): 6150 m</a:t>
            </a:r>
            <a:endParaRPr lang="sk-SK" dirty="0"/>
          </a:p>
        </p:txBody>
      </p:sp>
      <p:sp>
        <p:nvSpPr>
          <p:cNvPr id="3" name="Šípka doprava 2"/>
          <p:cNvSpPr/>
          <p:nvPr/>
        </p:nvSpPr>
        <p:spPr>
          <a:xfrm rot="7745416">
            <a:off x="2455715" y="3026488"/>
            <a:ext cx="483695" cy="397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334566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descr="E:\DanubeFloodplains\obrazky\LYON\opatrenia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437" y="75852"/>
            <a:ext cx="8080512" cy="3623117"/>
          </a:xfrm>
          <a:prstGeom prst="rect">
            <a:avLst/>
          </a:prstGeom>
          <a:noFill/>
          <a:ln>
            <a:noFill/>
          </a:ln>
        </p:spPr>
      </p:pic>
      <p:pic>
        <p:nvPicPr>
          <p:cNvPr id="5" name="Obrázok 4" descr="E:\DanubeFloodplains\obrazky\LYON\inlet_par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37" y="3698969"/>
            <a:ext cx="6746433" cy="2872409"/>
          </a:xfrm>
          <a:prstGeom prst="rect">
            <a:avLst/>
          </a:prstGeom>
          <a:noFill/>
          <a:ln>
            <a:noFill/>
          </a:ln>
        </p:spPr>
      </p:pic>
      <p:pic>
        <p:nvPicPr>
          <p:cNvPr id="6" name="Obrázok 5" descr="D:\ja\fotky\_foto pracovne\dron\dunaj\DJI_0180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652" y="3698970"/>
            <a:ext cx="4403034" cy="2872409"/>
          </a:xfrm>
          <a:prstGeom prst="rect">
            <a:avLst/>
          </a:prstGeom>
          <a:noFill/>
          <a:ln>
            <a:noFill/>
          </a:ln>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7424" y="75853"/>
            <a:ext cx="1044298" cy="755047"/>
          </a:xfrm>
          <a:prstGeom prst="rect">
            <a:avLst/>
          </a:prstGeom>
        </p:spPr>
      </p:pic>
      <p:sp>
        <p:nvSpPr>
          <p:cNvPr id="8" name="Obdĺžnik 7"/>
          <p:cNvSpPr/>
          <p:nvPr/>
        </p:nvSpPr>
        <p:spPr>
          <a:xfrm>
            <a:off x="10020123" y="958335"/>
            <a:ext cx="2171877" cy="307777"/>
          </a:xfrm>
          <a:prstGeom prst="rect">
            <a:avLst/>
          </a:prstGeom>
        </p:spPr>
        <p:txBody>
          <a:bodyPr wrap="none">
            <a:spAutoFit/>
          </a:bodyPr>
          <a:lstStyle/>
          <a:p>
            <a:r>
              <a:rPr lang="en-GB" sz="1400" b="1" dirty="0">
                <a:solidFill>
                  <a:srgbClr val="595959"/>
                </a:solidFill>
                <a:latin typeface="Arial" panose="020B0604020202020204" pitchFamily="34" charset="0"/>
                <a:ea typeface="Arial" panose="020B0604020202020204" pitchFamily="34" charset="0"/>
              </a:rPr>
              <a:t>LIFE14 NAT/SK/001306 </a:t>
            </a:r>
            <a:endParaRPr lang="sk-SK" sz="1400" dirty="0"/>
          </a:p>
        </p:txBody>
      </p:sp>
      <p:sp>
        <p:nvSpPr>
          <p:cNvPr id="10" name="BlokTextu 6"/>
          <p:cNvSpPr txBox="1">
            <a:spLocks noChangeArrowheads="1"/>
          </p:cNvSpPr>
          <p:nvPr/>
        </p:nvSpPr>
        <p:spPr bwMode="auto">
          <a:xfrm>
            <a:off x="9946394" y="4005171"/>
            <a:ext cx="18696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r"/>
            <a:r>
              <a:rPr lang="sk-SK" altLang="sk-SK" sz="1800" dirty="0" err="1" smtClean="0">
                <a:solidFill>
                  <a:srgbClr val="FF0000"/>
                </a:solidFill>
              </a:rPr>
              <a:t>Dunakiliti</a:t>
            </a:r>
            <a:r>
              <a:rPr lang="sk-SK" altLang="sk-SK" sz="1800" dirty="0" smtClean="0">
                <a:solidFill>
                  <a:srgbClr val="FF0000"/>
                </a:solidFill>
              </a:rPr>
              <a:t> </a:t>
            </a:r>
            <a:r>
              <a:rPr lang="sk-SK" altLang="sk-SK" sz="1800" dirty="0" err="1" smtClean="0">
                <a:solidFill>
                  <a:srgbClr val="FF0000"/>
                </a:solidFill>
              </a:rPr>
              <a:t>dam</a:t>
            </a:r>
            <a:r>
              <a:rPr lang="sk-SK" altLang="sk-SK" sz="1800" dirty="0" smtClean="0">
                <a:solidFill>
                  <a:srgbClr val="FF0000"/>
                </a:solidFill>
              </a:rPr>
              <a:t> (HU)</a:t>
            </a:r>
            <a:endParaRPr lang="sk-SK" altLang="sk-SK" sz="1800" dirty="0">
              <a:solidFill>
                <a:srgbClr val="FF0000"/>
              </a:solidFill>
            </a:endParaRPr>
          </a:p>
        </p:txBody>
      </p:sp>
      <p:sp>
        <p:nvSpPr>
          <p:cNvPr id="11" name="BlokTextu 6"/>
          <p:cNvSpPr txBox="1">
            <a:spLocks noChangeArrowheads="1"/>
          </p:cNvSpPr>
          <p:nvPr/>
        </p:nvSpPr>
        <p:spPr bwMode="auto">
          <a:xfrm>
            <a:off x="7432713" y="5501629"/>
            <a:ext cx="22951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r"/>
            <a:r>
              <a:rPr lang="sk-SK" altLang="sk-SK" sz="1800" dirty="0" err="1" smtClean="0">
                <a:solidFill>
                  <a:srgbClr val="FF0000"/>
                </a:solidFill>
              </a:rPr>
              <a:t>Dunakiliti</a:t>
            </a:r>
            <a:r>
              <a:rPr lang="sk-SK" altLang="sk-SK" sz="1800" dirty="0" smtClean="0">
                <a:solidFill>
                  <a:srgbClr val="FF0000"/>
                </a:solidFill>
              </a:rPr>
              <a:t> </a:t>
            </a:r>
            <a:r>
              <a:rPr lang="sk-SK" altLang="sk-SK" sz="1800" dirty="0" err="1" smtClean="0">
                <a:solidFill>
                  <a:srgbClr val="FF0000"/>
                </a:solidFill>
              </a:rPr>
              <a:t>bottom</a:t>
            </a:r>
            <a:r>
              <a:rPr lang="sk-SK" altLang="sk-SK" sz="1800" dirty="0" smtClean="0">
                <a:solidFill>
                  <a:srgbClr val="FF0000"/>
                </a:solidFill>
              </a:rPr>
              <a:t> </a:t>
            </a:r>
            <a:r>
              <a:rPr lang="sk-SK" altLang="sk-SK" sz="1800" dirty="0" err="1" smtClean="0">
                <a:solidFill>
                  <a:srgbClr val="FF0000"/>
                </a:solidFill>
              </a:rPr>
              <a:t>sill</a:t>
            </a:r>
            <a:endParaRPr lang="sk-SK" altLang="sk-SK" sz="1800" dirty="0">
              <a:solidFill>
                <a:srgbClr val="FF0000"/>
              </a:solidFill>
            </a:endParaRPr>
          </a:p>
        </p:txBody>
      </p:sp>
      <p:cxnSp>
        <p:nvCxnSpPr>
          <p:cNvPr id="13" name="Rovná spojovacia šípka 8"/>
          <p:cNvCxnSpPr/>
          <p:nvPr/>
        </p:nvCxnSpPr>
        <p:spPr>
          <a:xfrm flipH="1" flipV="1">
            <a:off x="10873648" y="5155895"/>
            <a:ext cx="506775" cy="31948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Oval 10"/>
          <p:cNvSpPr>
            <a:spLocks noChangeArrowheads="1"/>
          </p:cNvSpPr>
          <p:nvPr/>
        </p:nvSpPr>
        <p:spPr bwMode="auto">
          <a:xfrm>
            <a:off x="1861850" y="922355"/>
            <a:ext cx="341523" cy="311535"/>
          </a:xfrm>
          <a:prstGeom prst="ellipse">
            <a:avLst/>
          </a:prstGeom>
          <a:noFill/>
          <a:ln w="22225" cap="sq" algn="ctr">
            <a:solidFill>
              <a:srgbClr val="FF0000"/>
            </a:solidFill>
            <a:round/>
            <a:headEnd type="none" w="sm" len="sm"/>
            <a:tailEnd type="none" w="sm" len="sm"/>
          </a:ln>
        </p:spPr>
        <p:txBody>
          <a:bodyPr/>
          <a:lstStyle/>
          <a:p>
            <a:pPr eaLnBrk="1" hangingPunct="1"/>
            <a:endParaRPr lang="sk-SK" altLang="sk-SK"/>
          </a:p>
        </p:txBody>
      </p:sp>
      <p:sp>
        <p:nvSpPr>
          <p:cNvPr id="33" name="Oval 11"/>
          <p:cNvSpPr>
            <a:spLocks noChangeArrowheads="1"/>
          </p:cNvSpPr>
          <p:nvPr/>
        </p:nvSpPr>
        <p:spPr bwMode="auto">
          <a:xfrm>
            <a:off x="3255029" y="837281"/>
            <a:ext cx="303420" cy="292385"/>
          </a:xfrm>
          <a:prstGeom prst="ellipse">
            <a:avLst/>
          </a:prstGeom>
          <a:noFill/>
          <a:ln w="22225" cap="sq" algn="ctr">
            <a:solidFill>
              <a:srgbClr val="FF0000"/>
            </a:solidFill>
            <a:round/>
            <a:headEnd type="none" w="sm" len="sm"/>
            <a:tailEnd type="none" w="sm" len="sm"/>
          </a:ln>
        </p:spPr>
        <p:txBody>
          <a:bodyPr/>
          <a:lstStyle/>
          <a:p>
            <a:pPr eaLnBrk="1" hangingPunct="1"/>
            <a:endParaRPr lang="sk-SK" altLang="sk-SK"/>
          </a:p>
        </p:txBody>
      </p:sp>
      <p:sp>
        <p:nvSpPr>
          <p:cNvPr id="34" name="Oval 12"/>
          <p:cNvSpPr>
            <a:spLocks noChangeArrowheads="1"/>
          </p:cNvSpPr>
          <p:nvPr/>
        </p:nvSpPr>
        <p:spPr bwMode="auto">
          <a:xfrm>
            <a:off x="2400168" y="1013552"/>
            <a:ext cx="365066" cy="327795"/>
          </a:xfrm>
          <a:prstGeom prst="ellipse">
            <a:avLst/>
          </a:prstGeom>
          <a:noFill/>
          <a:ln w="22225" cap="sq" algn="ctr">
            <a:solidFill>
              <a:srgbClr val="FF0000"/>
            </a:solidFill>
            <a:round/>
            <a:headEnd type="none" w="sm" len="sm"/>
            <a:tailEnd type="none" w="sm" len="sm"/>
          </a:ln>
        </p:spPr>
        <p:txBody>
          <a:bodyPr/>
          <a:lstStyle/>
          <a:p>
            <a:pPr eaLnBrk="1" hangingPunct="1"/>
            <a:endParaRPr lang="sk-SK" altLang="sk-SK"/>
          </a:p>
        </p:txBody>
      </p:sp>
      <p:sp>
        <p:nvSpPr>
          <p:cNvPr id="35" name="Oval 13"/>
          <p:cNvSpPr>
            <a:spLocks noChangeArrowheads="1"/>
          </p:cNvSpPr>
          <p:nvPr/>
        </p:nvSpPr>
        <p:spPr bwMode="auto">
          <a:xfrm>
            <a:off x="5171004" y="1580949"/>
            <a:ext cx="494078" cy="435137"/>
          </a:xfrm>
          <a:prstGeom prst="ellipse">
            <a:avLst/>
          </a:prstGeom>
          <a:noFill/>
          <a:ln w="22225" cap="sq" algn="ctr">
            <a:solidFill>
              <a:srgbClr val="FF0000"/>
            </a:solidFill>
            <a:round/>
            <a:headEnd type="none" w="sm" len="sm"/>
            <a:tailEnd type="none" w="sm" len="sm"/>
          </a:ln>
        </p:spPr>
        <p:txBody>
          <a:bodyPr/>
          <a:lstStyle/>
          <a:p>
            <a:pPr eaLnBrk="1" hangingPunct="1"/>
            <a:endParaRPr lang="sk-SK" altLang="sk-SK"/>
          </a:p>
        </p:txBody>
      </p:sp>
      <p:sp>
        <p:nvSpPr>
          <p:cNvPr id="36" name="Oval 14"/>
          <p:cNvSpPr>
            <a:spLocks noChangeArrowheads="1"/>
          </p:cNvSpPr>
          <p:nvPr/>
        </p:nvSpPr>
        <p:spPr bwMode="auto">
          <a:xfrm>
            <a:off x="4824183" y="1233889"/>
            <a:ext cx="232560" cy="234532"/>
          </a:xfrm>
          <a:prstGeom prst="ellipse">
            <a:avLst/>
          </a:prstGeom>
          <a:noFill/>
          <a:ln w="22225" cap="sq" algn="ctr">
            <a:solidFill>
              <a:srgbClr val="FF0000"/>
            </a:solidFill>
            <a:round/>
            <a:headEnd type="none" w="sm" len="sm"/>
            <a:tailEnd type="none" w="sm" len="sm"/>
          </a:ln>
        </p:spPr>
        <p:txBody>
          <a:bodyPr/>
          <a:lstStyle/>
          <a:p>
            <a:pPr eaLnBrk="1" hangingPunct="1"/>
            <a:endParaRPr lang="sk-SK" altLang="sk-SK"/>
          </a:p>
        </p:txBody>
      </p:sp>
      <p:sp>
        <p:nvSpPr>
          <p:cNvPr id="37" name="Oval 13"/>
          <p:cNvSpPr>
            <a:spLocks noChangeArrowheads="1"/>
          </p:cNvSpPr>
          <p:nvPr/>
        </p:nvSpPr>
        <p:spPr bwMode="auto">
          <a:xfrm>
            <a:off x="6602508" y="1438933"/>
            <a:ext cx="495636" cy="435137"/>
          </a:xfrm>
          <a:prstGeom prst="ellipse">
            <a:avLst/>
          </a:prstGeom>
          <a:noFill/>
          <a:ln w="22225" cap="sq" algn="ctr">
            <a:solidFill>
              <a:schemeClr val="tx1"/>
            </a:solidFill>
            <a:round/>
            <a:headEnd type="none" w="sm" len="sm"/>
            <a:tailEnd type="none" w="sm" len="sm"/>
          </a:ln>
        </p:spPr>
        <p:txBody>
          <a:bodyPr/>
          <a:lstStyle/>
          <a:p>
            <a:pPr eaLnBrk="1" hangingPunct="1"/>
            <a:endParaRPr lang="sk-SK" altLang="sk-SK"/>
          </a:p>
        </p:txBody>
      </p:sp>
      <p:sp>
        <p:nvSpPr>
          <p:cNvPr id="38" name="Oval 13"/>
          <p:cNvSpPr>
            <a:spLocks noChangeArrowheads="1"/>
          </p:cNvSpPr>
          <p:nvPr/>
        </p:nvSpPr>
        <p:spPr bwMode="auto">
          <a:xfrm>
            <a:off x="7217729" y="927370"/>
            <a:ext cx="494078" cy="435137"/>
          </a:xfrm>
          <a:prstGeom prst="ellipse">
            <a:avLst/>
          </a:prstGeom>
          <a:noFill/>
          <a:ln w="22225" cap="sq" algn="ctr">
            <a:solidFill>
              <a:schemeClr val="tx1"/>
            </a:solidFill>
            <a:round/>
            <a:headEnd type="none" w="sm" len="sm"/>
            <a:tailEnd type="none" w="sm" len="sm"/>
          </a:ln>
        </p:spPr>
        <p:txBody>
          <a:bodyPr/>
          <a:lstStyle/>
          <a:p>
            <a:pPr eaLnBrk="1" hangingPunct="1"/>
            <a:endParaRPr lang="sk-SK" altLang="sk-SK" dirty="0"/>
          </a:p>
        </p:txBody>
      </p:sp>
      <p:pic>
        <p:nvPicPr>
          <p:cNvPr id="39" name="Obrázok 6"/>
          <p:cNvPicPr>
            <a:picLocks noChangeAspect="1"/>
          </p:cNvPicPr>
          <p:nvPr/>
        </p:nvPicPr>
        <p:blipFill>
          <a:blip r:embed="rId6" cstate="print"/>
          <a:srcRect l="14179" t="12613" r="13433" b="13179"/>
          <a:stretch>
            <a:fillRect/>
          </a:stretch>
        </p:blipFill>
        <p:spPr bwMode="auto">
          <a:xfrm>
            <a:off x="8714342" y="132202"/>
            <a:ext cx="1068636" cy="831607"/>
          </a:xfrm>
          <a:prstGeom prst="rect">
            <a:avLst/>
          </a:prstGeom>
          <a:noFill/>
          <a:ln w="9525">
            <a:noFill/>
            <a:miter lim="800000"/>
            <a:headEnd/>
            <a:tailEnd/>
          </a:ln>
        </p:spPr>
      </p:pic>
      <p:pic>
        <p:nvPicPr>
          <p:cNvPr id="40" name="Obrázok 8"/>
          <p:cNvPicPr>
            <a:picLocks noChangeAspect="1"/>
          </p:cNvPicPr>
          <p:nvPr/>
        </p:nvPicPr>
        <p:blipFill>
          <a:blip r:embed="rId7" cstate="print"/>
          <a:srcRect/>
          <a:stretch>
            <a:fillRect/>
          </a:stretch>
        </p:blipFill>
        <p:spPr bwMode="auto">
          <a:xfrm>
            <a:off x="9857937" y="34597"/>
            <a:ext cx="1059778" cy="915157"/>
          </a:xfrm>
          <a:prstGeom prst="rect">
            <a:avLst/>
          </a:prstGeom>
          <a:noFill/>
          <a:ln w="9525">
            <a:noFill/>
            <a:miter lim="800000"/>
            <a:headEnd/>
            <a:tailEnd/>
          </a:ln>
        </p:spPr>
      </p:pic>
      <p:pic>
        <p:nvPicPr>
          <p:cNvPr id="42" name="Obrázok 17"/>
          <p:cNvPicPr>
            <a:picLocks noChangeAspect="1"/>
          </p:cNvPicPr>
          <p:nvPr/>
        </p:nvPicPr>
        <p:blipFill>
          <a:blip r:embed="rId8" cstate="print"/>
          <a:srcRect l="17896" t="1513" r="13516"/>
          <a:stretch>
            <a:fillRect/>
          </a:stretch>
        </p:blipFill>
        <p:spPr bwMode="auto">
          <a:xfrm>
            <a:off x="8626207" y="1487277"/>
            <a:ext cx="3275260" cy="2114244"/>
          </a:xfrm>
          <a:prstGeom prst="rect">
            <a:avLst/>
          </a:prstGeom>
          <a:noFill/>
          <a:ln w="9525">
            <a:noFill/>
            <a:miter lim="800000"/>
            <a:headEnd/>
            <a:tailEnd/>
          </a:ln>
        </p:spPr>
      </p:pic>
      <p:sp>
        <p:nvSpPr>
          <p:cNvPr id="43" name="Oval 13"/>
          <p:cNvSpPr>
            <a:spLocks noChangeArrowheads="1"/>
          </p:cNvSpPr>
          <p:nvPr/>
        </p:nvSpPr>
        <p:spPr bwMode="auto">
          <a:xfrm>
            <a:off x="7337079" y="1377226"/>
            <a:ext cx="936588" cy="627844"/>
          </a:xfrm>
          <a:prstGeom prst="ellipse">
            <a:avLst/>
          </a:prstGeom>
          <a:noFill/>
          <a:ln w="34925" cap="sq" algn="ctr">
            <a:solidFill>
              <a:srgbClr val="00B050"/>
            </a:solidFill>
            <a:round/>
            <a:headEnd type="none" w="sm" len="sm"/>
            <a:tailEnd type="none" w="sm" len="sm"/>
          </a:ln>
        </p:spPr>
        <p:txBody>
          <a:bodyPr/>
          <a:lstStyle/>
          <a:p>
            <a:pPr eaLnBrk="1" hangingPunct="1"/>
            <a:endParaRPr lang="sk-SK" altLang="sk-SK" dirty="0"/>
          </a:p>
        </p:txBody>
      </p:sp>
      <p:sp>
        <p:nvSpPr>
          <p:cNvPr id="44" name="Oval 14"/>
          <p:cNvSpPr>
            <a:spLocks noChangeArrowheads="1"/>
          </p:cNvSpPr>
          <p:nvPr/>
        </p:nvSpPr>
        <p:spPr bwMode="auto">
          <a:xfrm>
            <a:off x="4073199" y="1232051"/>
            <a:ext cx="333547" cy="332343"/>
          </a:xfrm>
          <a:prstGeom prst="ellipse">
            <a:avLst/>
          </a:prstGeom>
          <a:noFill/>
          <a:ln w="22225" cap="sq" algn="ctr">
            <a:solidFill>
              <a:srgbClr val="FFC000"/>
            </a:solidFill>
            <a:round/>
            <a:headEnd type="none" w="sm" len="sm"/>
            <a:tailEnd type="none" w="sm" len="sm"/>
          </a:ln>
        </p:spPr>
        <p:txBody>
          <a:bodyPr/>
          <a:lstStyle/>
          <a:p>
            <a:pPr eaLnBrk="1" hangingPunct="1"/>
            <a:endParaRPr lang="sk-SK" altLang="sk-SK"/>
          </a:p>
        </p:txBody>
      </p:sp>
      <p:sp>
        <p:nvSpPr>
          <p:cNvPr id="45" name="TextBox 44"/>
          <p:cNvSpPr txBox="1"/>
          <p:nvPr/>
        </p:nvSpPr>
        <p:spPr>
          <a:xfrm>
            <a:off x="8758410" y="3183875"/>
            <a:ext cx="1432192" cy="369332"/>
          </a:xfrm>
          <a:prstGeom prst="rect">
            <a:avLst/>
          </a:prstGeom>
          <a:noFill/>
        </p:spPr>
        <p:txBody>
          <a:bodyPr wrap="square" rtlCol="0">
            <a:spAutoFit/>
          </a:bodyPr>
          <a:lstStyle/>
          <a:p>
            <a:r>
              <a:rPr lang="sk-SK" dirty="0" smtClean="0"/>
              <a:t>C2  (2022)</a:t>
            </a:r>
            <a:endParaRPr lang="sk-SK" dirty="0"/>
          </a:p>
        </p:txBody>
      </p:sp>
    </p:spTree>
    <p:extLst>
      <p:ext uri="{BB962C8B-B14F-4D97-AF65-F5344CB8AC3E}">
        <p14:creationId xmlns:p14="http://schemas.microsoft.com/office/powerpoint/2010/main" val="64683084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Obrázok 8"/>
          <p:cNvPicPr>
            <a:picLocks noChangeAspect="1"/>
          </p:cNvPicPr>
          <p:nvPr/>
        </p:nvPicPr>
        <p:blipFill>
          <a:blip r:embed="rId3" cstate="print"/>
          <a:srcRect/>
          <a:stretch>
            <a:fillRect/>
          </a:stretch>
        </p:blipFill>
        <p:spPr bwMode="auto">
          <a:xfrm>
            <a:off x="4692652" y="4111626"/>
            <a:ext cx="5200496" cy="2708275"/>
          </a:xfrm>
          <a:prstGeom prst="rect">
            <a:avLst/>
          </a:prstGeom>
          <a:noFill/>
          <a:ln w="9525">
            <a:noFill/>
            <a:miter lim="800000"/>
            <a:headEnd/>
            <a:tailEnd/>
          </a:ln>
        </p:spPr>
      </p:pic>
      <p:pic>
        <p:nvPicPr>
          <p:cNvPr id="32771" name="Obrázok 6"/>
          <p:cNvPicPr>
            <a:picLocks noChangeAspect="1"/>
          </p:cNvPicPr>
          <p:nvPr/>
        </p:nvPicPr>
        <p:blipFill>
          <a:blip r:embed="rId4" cstate="print"/>
          <a:srcRect l="19351" t="699" r="20827" b="-699"/>
          <a:stretch>
            <a:fillRect/>
          </a:stretch>
        </p:blipFill>
        <p:spPr bwMode="auto">
          <a:xfrm>
            <a:off x="8659257" y="3202989"/>
            <a:ext cx="2803667" cy="2041040"/>
          </a:xfrm>
          <a:prstGeom prst="rect">
            <a:avLst/>
          </a:prstGeom>
          <a:noFill/>
          <a:ln w="9525">
            <a:noFill/>
            <a:miter lim="800000"/>
            <a:headEnd/>
            <a:tailEnd/>
          </a:ln>
        </p:spPr>
      </p:pic>
      <p:pic>
        <p:nvPicPr>
          <p:cNvPr id="32772" name="Obrázok 3"/>
          <p:cNvPicPr>
            <a:picLocks noChangeAspect="1"/>
          </p:cNvPicPr>
          <p:nvPr/>
        </p:nvPicPr>
        <p:blipFill>
          <a:blip r:embed="rId5" cstate="print"/>
          <a:srcRect/>
          <a:stretch>
            <a:fillRect/>
          </a:stretch>
        </p:blipFill>
        <p:spPr bwMode="auto">
          <a:xfrm>
            <a:off x="372686" y="4630240"/>
            <a:ext cx="4215167" cy="2062507"/>
          </a:xfrm>
          <a:prstGeom prst="rect">
            <a:avLst/>
          </a:prstGeom>
          <a:noFill/>
          <a:ln w="9525">
            <a:noFill/>
            <a:miter lim="800000"/>
            <a:headEnd/>
            <a:tailEnd/>
          </a:ln>
        </p:spPr>
      </p:pic>
      <p:pic>
        <p:nvPicPr>
          <p:cNvPr id="32773" name="Picture 5" descr="Logo_VUVH"/>
          <p:cNvPicPr>
            <a:picLocks noChangeAspect="1" noChangeArrowheads="1"/>
          </p:cNvPicPr>
          <p:nvPr/>
        </p:nvPicPr>
        <p:blipFill>
          <a:blip r:embed="rId6" cstate="print"/>
          <a:srcRect/>
          <a:stretch>
            <a:fillRect/>
          </a:stretch>
        </p:blipFill>
        <p:spPr bwMode="auto">
          <a:xfrm>
            <a:off x="11662647" y="6477918"/>
            <a:ext cx="457387" cy="345157"/>
          </a:xfrm>
          <a:prstGeom prst="rect">
            <a:avLst/>
          </a:prstGeom>
          <a:noFill/>
          <a:ln w="9525">
            <a:noFill/>
            <a:miter lim="800000"/>
            <a:headEnd/>
            <a:tailEnd/>
          </a:ln>
        </p:spPr>
      </p:pic>
      <p:sp>
        <p:nvSpPr>
          <p:cNvPr id="32774" name="Obdĺžnik 1"/>
          <p:cNvSpPr>
            <a:spLocks noChangeArrowheads="1"/>
          </p:cNvSpPr>
          <p:nvPr/>
        </p:nvSpPr>
        <p:spPr bwMode="auto">
          <a:xfrm>
            <a:off x="95251" y="223839"/>
            <a:ext cx="12096749" cy="797782"/>
          </a:xfrm>
          <a:prstGeom prst="rect">
            <a:avLst/>
          </a:prstGeom>
          <a:noFill/>
          <a:ln w="9525">
            <a:noFill/>
            <a:miter lim="800000"/>
            <a:headEnd/>
            <a:tailEnd/>
          </a:ln>
        </p:spPr>
        <p:txBody>
          <a:bodyPr>
            <a:spAutoFit/>
          </a:bodyPr>
          <a:lstStyle/>
          <a:p>
            <a:pPr>
              <a:lnSpc>
                <a:spcPct val="107000"/>
              </a:lnSpc>
              <a:spcAft>
                <a:spcPts val="800"/>
              </a:spcAft>
            </a:pPr>
            <a:r>
              <a:rPr lang="en-GB" altLang="sk-SK" sz="2200" dirty="0" err="1" smtClean="0">
                <a:solidFill>
                  <a:srgbClr val="004B96"/>
                </a:solidFill>
                <a:latin typeface="Rubik" pitchFamily="2" charset="-79"/>
                <a:cs typeface="Rubik" pitchFamily="2" charset="-79"/>
              </a:rPr>
              <a:t>Hydromo</a:t>
            </a:r>
            <a:r>
              <a:rPr lang="sk-SK" altLang="sk-SK" sz="2200" dirty="0" err="1" smtClean="0">
                <a:solidFill>
                  <a:srgbClr val="004B96"/>
                </a:solidFill>
                <a:latin typeface="Rubik" pitchFamily="2" charset="-79"/>
                <a:cs typeface="Rubik" pitchFamily="2" charset="-79"/>
              </a:rPr>
              <a:t>rphological</a:t>
            </a:r>
            <a:r>
              <a:rPr lang="sk-SK" altLang="sk-SK" sz="2200" dirty="0" smtClean="0">
                <a:solidFill>
                  <a:srgbClr val="004B96"/>
                </a:solidFill>
                <a:latin typeface="Rubik" pitchFamily="2" charset="-79"/>
                <a:cs typeface="Rubik" pitchFamily="2" charset="-79"/>
              </a:rPr>
              <a:t> and </a:t>
            </a:r>
            <a:r>
              <a:rPr lang="sk-SK" altLang="sk-SK" sz="2200" dirty="0" err="1" smtClean="0">
                <a:solidFill>
                  <a:srgbClr val="004B96"/>
                </a:solidFill>
                <a:latin typeface="Rubik" pitchFamily="2" charset="-79"/>
                <a:cs typeface="Rubik" pitchFamily="2" charset="-79"/>
              </a:rPr>
              <a:t>hydrobiological</a:t>
            </a:r>
            <a:r>
              <a:rPr lang="sk-SK" altLang="sk-SK" sz="2200" dirty="0" smtClean="0">
                <a:solidFill>
                  <a:srgbClr val="004B96"/>
                </a:solidFill>
                <a:latin typeface="Rubik" pitchFamily="2" charset="-79"/>
                <a:cs typeface="Rubik" pitchFamily="2" charset="-79"/>
              </a:rPr>
              <a:t> </a:t>
            </a:r>
            <a:r>
              <a:rPr lang="en-GB" altLang="sk-SK" sz="2200" dirty="0" smtClean="0">
                <a:solidFill>
                  <a:srgbClr val="004B96"/>
                </a:solidFill>
                <a:latin typeface="Rubik" pitchFamily="2" charset="-79"/>
                <a:cs typeface="Rubik" pitchFamily="2" charset="-79"/>
              </a:rPr>
              <a:t>monitoring</a:t>
            </a:r>
            <a:r>
              <a:rPr lang="sk-SK" altLang="sk-SK" sz="2200" dirty="0" smtClean="0">
                <a:solidFill>
                  <a:srgbClr val="004B96"/>
                </a:solidFill>
                <a:latin typeface="Rubik" pitchFamily="2" charset="-79"/>
                <a:cs typeface="Rubik" pitchFamily="2" charset="-79"/>
              </a:rPr>
              <a:t> </a:t>
            </a:r>
            <a:r>
              <a:rPr lang="sk-SK" altLang="sk-SK" sz="2200" dirty="0" err="1" smtClean="0">
                <a:solidFill>
                  <a:srgbClr val="004B96"/>
                </a:solidFill>
                <a:latin typeface="Rubik" pitchFamily="2" charset="-79"/>
                <a:cs typeface="Rubik" pitchFamily="2" charset="-79"/>
              </a:rPr>
              <a:t>of</a:t>
            </a:r>
            <a:r>
              <a:rPr lang="sk-SK" altLang="sk-SK" sz="2200" dirty="0" smtClean="0">
                <a:solidFill>
                  <a:srgbClr val="004B96"/>
                </a:solidFill>
                <a:latin typeface="Rubik" pitchFamily="2" charset="-79"/>
                <a:cs typeface="Rubik" pitchFamily="2" charset="-79"/>
              </a:rPr>
              <a:t> </a:t>
            </a:r>
            <a:r>
              <a:rPr lang="sk-SK" altLang="sk-SK" sz="2200" dirty="0" err="1" smtClean="0">
                <a:solidFill>
                  <a:srgbClr val="004B96"/>
                </a:solidFill>
                <a:latin typeface="Rubik" pitchFamily="2" charset="-79"/>
                <a:cs typeface="Rubik" pitchFamily="2" charset="-79"/>
              </a:rPr>
              <a:t>the</a:t>
            </a:r>
            <a:r>
              <a:rPr lang="sk-SK" altLang="sk-SK" sz="2200" dirty="0" smtClean="0">
                <a:solidFill>
                  <a:srgbClr val="004B96"/>
                </a:solidFill>
                <a:latin typeface="Rubik" pitchFamily="2" charset="-79"/>
                <a:cs typeface="Rubik" pitchFamily="2" charset="-79"/>
              </a:rPr>
              <a:t> </a:t>
            </a:r>
            <a:r>
              <a:rPr lang="sk-SK" altLang="sk-SK" sz="2200" dirty="0" err="1" smtClean="0">
                <a:solidFill>
                  <a:srgbClr val="004B96"/>
                </a:solidFill>
                <a:latin typeface="Rubik" pitchFamily="2" charset="-79"/>
                <a:cs typeface="Rubik" pitchFamily="2" charset="-79"/>
              </a:rPr>
              <a:t>side</a:t>
            </a:r>
            <a:r>
              <a:rPr lang="sk-SK" altLang="sk-SK" sz="2200" dirty="0" smtClean="0">
                <a:solidFill>
                  <a:srgbClr val="004B96"/>
                </a:solidFill>
                <a:latin typeface="Rubik" pitchFamily="2" charset="-79"/>
                <a:cs typeface="Rubik" pitchFamily="2" charset="-79"/>
              </a:rPr>
              <a:t> </a:t>
            </a:r>
            <a:r>
              <a:rPr lang="sk-SK" altLang="sk-SK" sz="2200" dirty="0" err="1" smtClean="0">
                <a:solidFill>
                  <a:srgbClr val="004B96"/>
                </a:solidFill>
                <a:latin typeface="Rubik" pitchFamily="2" charset="-79"/>
                <a:cs typeface="Rubik" pitchFamily="2" charset="-79"/>
              </a:rPr>
              <a:t>arm</a:t>
            </a:r>
            <a:r>
              <a:rPr lang="sk-SK" altLang="sk-SK" sz="2200" dirty="0" smtClean="0">
                <a:solidFill>
                  <a:srgbClr val="004B96"/>
                </a:solidFill>
                <a:latin typeface="Rubik" pitchFamily="2" charset="-79"/>
                <a:cs typeface="Rubik" pitchFamily="2" charset="-79"/>
              </a:rPr>
              <a:t> </a:t>
            </a:r>
            <a:r>
              <a:rPr lang="sk-SK" altLang="sk-SK" sz="2200" dirty="0" err="1" smtClean="0">
                <a:solidFill>
                  <a:srgbClr val="004B96"/>
                </a:solidFill>
                <a:latin typeface="Rubik" pitchFamily="2" charset="-79"/>
                <a:cs typeface="Rubik" pitchFamily="2" charset="-79"/>
              </a:rPr>
              <a:t>system+modelling</a:t>
            </a:r>
            <a:r>
              <a:rPr lang="sk-SK" altLang="sk-SK" sz="2200" dirty="0" smtClean="0">
                <a:solidFill>
                  <a:srgbClr val="004B96"/>
                </a:solidFill>
                <a:latin typeface="Rubik" pitchFamily="2" charset="-79"/>
                <a:cs typeface="Rubik" pitchFamily="2" charset="-79"/>
              </a:rPr>
              <a:t> (2015-present)</a:t>
            </a:r>
            <a:endParaRPr lang="sk-SK" altLang="sk-SK" sz="2400" dirty="0">
              <a:solidFill>
                <a:srgbClr val="004B96"/>
              </a:solidFill>
              <a:latin typeface="Rubik" pitchFamily="2" charset="-79"/>
              <a:ea typeface="Calibri" pitchFamily="34" charset="0"/>
              <a:cs typeface="Rubik" pitchFamily="2" charset="-79"/>
            </a:endParaRPr>
          </a:p>
        </p:txBody>
      </p:sp>
      <p:pic>
        <p:nvPicPr>
          <p:cNvPr id="32775" name="Obrázok 1"/>
          <p:cNvPicPr>
            <a:picLocks noChangeAspect="1"/>
          </p:cNvPicPr>
          <p:nvPr/>
        </p:nvPicPr>
        <p:blipFill>
          <a:blip r:embed="rId7" cstate="print"/>
          <a:srcRect/>
          <a:stretch>
            <a:fillRect/>
          </a:stretch>
        </p:blipFill>
        <p:spPr bwMode="auto">
          <a:xfrm>
            <a:off x="2299341" y="928926"/>
            <a:ext cx="1920121" cy="2640013"/>
          </a:xfrm>
          <a:prstGeom prst="rect">
            <a:avLst/>
          </a:prstGeom>
          <a:noFill/>
          <a:ln w="9525">
            <a:noFill/>
            <a:miter lim="800000"/>
            <a:headEnd/>
            <a:tailEnd/>
          </a:ln>
        </p:spPr>
      </p:pic>
      <p:pic>
        <p:nvPicPr>
          <p:cNvPr id="32776" name="Obrázok 7"/>
          <p:cNvPicPr>
            <a:picLocks noChangeAspect="1" noChangeArrowheads="1"/>
          </p:cNvPicPr>
          <p:nvPr/>
        </p:nvPicPr>
        <p:blipFill>
          <a:blip r:embed="rId8" cstate="print"/>
          <a:srcRect/>
          <a:stretch>
            <a:fillRect/>
          </a:stretch>
        </p:blipFill>
        <p:spPr bwMode="auto">
          <a:xfrm>
            <a:off x="4340646" y="798228"/>
            <a:ext cx="3029639" cy="1680568"/>
          </a:xfrm>
          <a:prstGeom prst="rect">
            <a:avLst/>
          </a:prstGeom>
          <a:noFill/>
          <a:ln w="9525">
            <a:noFill/>
            <a:miter lim="800000"/>
            <a:headEnd/>
            <a:tailEnd/>
          </a:ln>
        </p:spPr>
      </p:pic>
      <p:pic>
        <p:nvPicPr>
          <p:cNvPr id="32778" name="Obrázok 1"/>
          <p:cNvPicPr>
            <a:picLocks noChangeAspect="1"/>
          </p:cNvPicPr>
          <p:nvPr/>
        </p:nvPicPr>
        <p:blipFill>
          <a:blip r:embed="rId9" cstate="print"/>
          <a:srcRect/>
          <a:stretch>
            <a:fillRect/>
          </a:stretch>
        </p:blipFill>
        <p:spPr bwMode="auto">
          <a:xfrm>
            <a:off x="7491469" y="765175"/>
            <a:ext cx="4480397" cy="2398713"/>
          </a:xfrm>
          <a:prstGeom prst="rect">
            <a:avLst/>
          </a:prstGeom>
          <a:noFill/>
          <a:ln w="9525">
            <a:noFill/>
            <a:miter lim="800000"/>
            <a:headEnd/>
            <a:tailEnd/>
          </a:ln>
        </p:spPr>
      </p:pic>
      <p:pic>
        <p:nvPicPr>
          <p:cNvPr id="32779" name="Obrázok 12"/>
          <p:cNvPicPr>
            <a:picLocks noChangeAspect="1"/>
          </p:cNvPicPr>
          <p:nvPr/>
        </p:nvPicPr>
        <p:blipFill>
          <a:blip r:embed="rId10" cstate="print"/>
          <a:srcRect r="32896"/>
          <a:stretch>
            <a:fillRect/>
          </a:stretch>
        </p:blipFill>
        <p:spPr bwMode="auto">
          <a:xfrm>
            <a:off x="4711167" y="2600516"/>
            <a:ext cx="2681151" cy="1593524"/>
          </a:xfrm>
          <a:prstGeom prst="rect">
            <a:avLst/>
          </a:prstGeom>
          <a:noFill/>
          <a:ln w="9525">
            <a:noFill/>
            <a:miter lim="800000"/>
            <a:headEnd/>
            <a:tailEnd/>
          </a:ln>
        </p:spPr>
      </p:pic>
      <p:pic>
        <p:nvPicPr>
          <p:cNvPr id="32780" name="Obrázok 7"/>
          <p:cNvPicPr>
            <a:picLocks noChangeAspect="1"/>
          </p:cNvPicPr>
          <p:nvPr/>
        </p:nvPicPr>
        <p:blipFill>
          <a:blip r:embed="rId11" cstate="print"/>
          <a:srcRect/>
          <a:stretch>
            <a:fillRect/>
          </a:stretch>
        </p:blipFill>
        <p:spPr bwMode="auto">
          <a:xfrm>
            <a:off x="10432973" y="6092825"/>
            <a:ext cx="1039361" cy="623888"/>
          </a:xfrm>
          <a:prstGeom prst="rect">
            <a:avLst/>
          </a:prstGeom>
          <a:noFill/>
          <a:ln w="9525">
            <a:noFill/>
            <a:miter lim="800000"/>
            <a:headEnd/>
            <a:tailEnd/>
          </a:ln>
        </p:spPr>
      </p:pic>
      <p:pic>
        <p:nvPicPr>
          <p:cNvPr id="32781" name="Obrázok 8"/>
          <p:cNvPicPr>
            <a:picLocks noChangeAspect="1"/>
          </p:cNvPicPr>
          <p:nvPr/>
        </p:nvPicPr>
        <p:blipFill>
          <a:blip r:embed="rId12" cstate="print"/>
          <a:srcRect/>
          <a:stretch>
            <a:fillRect/>
          </a:stretch>
        </p:blipFill>
        <p:spPr bwMode="auto">
          <a:xfrm>
            <a:off x="10840597" y="5300664"/>
            <a:ext cx="968287" cy="714375"/>
          </a:xfrm>
          <a:prstGeom prst="rect">
            <a:avLst/>
          </a:prstGeom>
          <a:noFill/>
          <a:ln w="9525">
            <a:noFill/>
            <a:miter lim="800000"/>
            <a:headEnd/>
            <a:tailEnd/>
          </a:ln>
        </p:spPr>
      </p:pic>
      <p:pic>
        <p:nvPicPr>
          <p:cNvPr id="14" name="Obrázok 1"/>
          <p:cNvPicPr>
            <a:picLocks noChangeAspect="1"/>
          </p:cNvPicPr>
          <p:nvPr/>
        </p:nvPicPr>
        <p:blipFill>
          <a:blip r:embed="rId13" cstate="print"/>
          <a:srcRect/>
          <a:stretch>
            <a:fillRect/>
          </a:stretch>
        </p:blipFill>
        <p:spPr bwMode="auto">
          <a:xfrm>
            <a:off x="165252" y="3095741"/>
            <a:ext cx="4366209" cy="1596282"/>
          </a:xfrm>
          <a:prstGeom prst="rect">
            <a:avLst/>
          </a:prstGeom>
          <a:noFill/>
          <a:ln w="9525">
            <a:noFill/>
            <a:miter lim="800000"/>
            <a:headEnd/>
            <a:tailEnd/>
          </a:ln>
        </p:spPr>
      </p:pic>
      <p:pic>
        <p:nvPicPr>
          <p:cNvPr id="15" name="Obrázok 8"/>
          <p:cNvPicPr>
            <a:picLocks noChangeAspect="1" noChangeArrowheads="1"/>
          </p:cNvPicPr>
          <p:nvPr/>
        </p:nvPicPr>
        <p:blipFill>
          <a:blip r:embed="rId14" cstate="print"/>
          <a:srcRect/>
          <a:stretch>
            <a:fillRect/>
          </a:stretch>
        </p:blipFill>
        <p:spPr bwMode="auto">
          <a:xfrm>
            <a:off x="260034" y="959240"/>
            <a:ext cx="1896877" cy="2377368"/>
          </a:xfrm>
          <a:prstGeom prst="rect">
            <a:avLst/>
          </a:prstGeom>
          <a:noFill/>
          <a:ln w="9525">
            <a:noFill/>
            <a:miter lim="800000"/>
            <a:headEnd/>
            <a:tailEnd/>
          </a:ln>
        </p:spPr>
      </p:pic>
    </p:spTree>
    <p:extLst>
      <p:ext uri="{BB962C8B-B14F-4D97-AF65-F5344CB8AC3E}">
        <p14:creationId xmlns:p14="http://schemas.microsoft.com/office/powerpoint/2010/main" val="274098929"/>
      </p:ext>
    </p:extLst>
  </p:cSld>
  <p:clrMapOvr>
    <a:masterClrMapping/>
  </p:clrMapOvr>
  <p:transition>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3387" y="242371"/>
            <a:ext cx="11138054" cy="584775"/>
          </a:xfrm>
          <a:prstGeom prst="rect">
            <a:avLst/>
          </a:prstGeom>
          <a:noFill/>
        </p:spPr>
        <p:txBody>
          <a:bodyPr wrap="square" rtlCol="0">
            <a:spAutoFit/>
          </a:bodyPr>
          <a:lstStyle/>
          <a:p>
            <a:r>
              <a:rPr lang="sk-SK" sz="3200" dirty="0" err="1" smtClean="0">
                <a:solidFill>
                  <a:srgbClr val="01426A"/>
                </a:solidFill>
                <a:latin typeface="Rubik" pitchFamily="2" charset="-79"/>
                <a:cs typeface="Rubik" pitchFamily="2" charset="-79"/>
              </a:rPr>
              <a:t>Danube</a:t>
            </a:r>
            <a:r>
              <a:rPr lang="sk-SK" sz="3200" dirty="0" smtClean="0">
                <a:solidFill>
                  <a:srgbClr val="01426A"/>
                </a:solidFill>
                <a:latin typeface="Rubik" pitchFamily="2" charset="-79"/>
                <a:cs typeface="Rubik" pitchFamily="2" charset="-79"/>
              </a:rPr>
              <a:t> </a:t>
            </a:r>
            <a:r>
              <a:rPr lang="sk-SK" sz="3200" dirty="0" err="1" smtClean="0">
                <a:solidFill>
                  <a:srgbClr val="01426A"/>
                </a:solidFill>
                <a:latin typeface="Rubik" pitchFamily="2" charset="-79"/>
                <a:cs typeface="Rubik" pitchFamily="2" charset="-79"/>
              </a:rPr>
              <a:t>sidearm</a:t>
            </a:r>
            <a:r>
              <a:rPr lang="sk-SK" sz="3200" dirty="0" smtClean="0">
                <a:solidFill>
                  <a:srgbClr val="01426A"/>
                </a:solidFill>
                <a:latin typeface="Rubik" pitchFamily="2" charset="-79"/>
                <a:cs typeface="Rubik" pitchFamily="2" charset="-79"/>
              </a:rPr>
              <a:t> </a:t>
            </a:r>
            <a:r>
              <a:rPr lang="sk-SK" sz="3200" dirty="0" err="1" smtClean="0">
                <a:solidFill>
                  <a:srgbClr val="01426A"/>
                </a:solidFill>
                <a:latin typeface="Rubik" pitchFamily="2" charset="-79"/>
                <a:cs typeface="Rubik" pitchFamily="2" charset="-79"/>
              </a:rPr>
              <a:t>system</a:t>
            </a:r>
            <a:r>
              <a:rPr lang="sk-SK" sz="3200" dirty="0" smtClean="0">
                <a:solidFill>
                  <a:srgbClr val="01426A"/>
                </a:solidFill>
                <a:latin typeface="Rubik" pitchFamily="2" charset="-79"/>
                <a:cs typeface="Rubik" pitchFamily="2" charset="-79"/>
              </a:rPr>
              <a:t> (SK </a:t>
            </a:r>
            <a:r>
              <a:rPr lang="sk-SK" sz="3200" dirty="0" err="1" smtClean="0">
                <a:solidFill>
                  <a:srgbClr val="01426A"/>
                </a:solidFill>
                <a:latin typeface="Rubik" pitchFamily="2" charset="-79"/>
                <a:cs typeface="Rubik" pitchFamily="2" charset="-79"/>
              </a:rPr>
              <a:t>side</a:t>
            </a:r>
            <a:r>
              <a:rPr lang="sk-SK" sz="3200" dirty="0" smtClean="0">
                <a:solidFill>
                  <a:srgbClr val="01426A"/>
                </a:solidFill>
                <a:latin typeface="Rubik" pitchFamily="2" charset="-79"/>
                <a:cs typeface="Rubik" pitchFamily="2" charset="-79"/>
              </a:rPr>
              <a:t>) – Gabčíkovo HPP</a:t>
            </a:r>
          </a:p>
        </p:txBody>
      </p:sp>
      <p:pic>
        <p:nvPicPr>
          <p:cNvPr id="7" name="Obrázo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62998"/>
            <a:ext cx="6048260" cy="256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vnoramenný trojuholník 8"/>
          <p:cNvSpPr/>
          <p:nvPr/>
        </p:nvSpPr>
        <p:spPr>
          <a:xfrm>
            <a:off x="5533775" y="1601943"/>
            <a:ext cx="228522" cy="24365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6"/>
          <p:cNvSpPr txBox="1">
            <a:spLocks noChangeArrowheads="1"/>
          </p:cNvSpPr>
          <p:nvPr/>
        </p:nvSpPr>
        <p:spPr bwMode="auto">
          <a:xfrm>
            <a:off x="2710150" y="1416207"/>
            <a:ext cx="2694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algn="r"/>
            <a:r>
              <a:rPr lang="sk-SK" altLang="sk-SK" sz="2400" b="1" dirty="0" smtClean="0">
                <a:solidFill>
                  <a:srgbClr val="FF0000"/>
                </a:solidFill>
              </a:rPr>
              <a:t>HPP Gabčíkovo</a:t>
            </a:r>
            <a:endParaRPr lang="sk-SK" altLang="sk-SK" sz="2400" b="1" dirty="0">
              <a:solidFill>
                <a:srgbClr val="FF0000"/>
              </a:solidFill>
            </a:endParaRPr>
          </a:p>
        </p:txBody>
      </p:sp>
      <p:sp>
        <p:nvSpPr>
          <p:cNvPr id="13" name="TextBox 12"/>
          <p:cNvSpPr txBox="1"/>
          <p:nvPr/>
        </p:nvSpPr>
        <p:spPr>
          <a:xfrm>
            <a:off x="253387" y="889914"/>
            <a:ext cx="10374250" cy="461665"/>
          </a:xfrm>
          <a:prstGeom prst="rect">
            <a:avLst/>
          </a:prstGeom>
          <a:noFill/>
        </p:spPr>
        <p:txBody>
          <a:bodyPr wrap="none" rtlCol="0">
            <a:spAutoFit/>
          </a:bodyPr>
          <a:lstStyle/>
          <a:p>
            <a:r>
              <a:rPr lang="sk-SK" sz="2400" dirty="0" err="1" smtClean="0">
                <a:solidFill>
                  <a:srgbClr val="01426A"/>
                </a:solidFill>
              </a:rPr>
              <a:t>Biocorridors</a:t>
            </a:r>
            <a:r>
              <a:rPr lang="sk-SK" sz="2400" dirty="0" smtClean="0">
                <a:solidFill>
                  <a:srgbClr val="01426A"/>
                </a:solidFill>
              </a:rPr>
              <a:t> </a:t>
            </a:r>
            <a:r>
              <a:rPr lang="sk-SK" sz="2400" dirty="0" err="1" smtClean="0">
                <a:solidFill>
                  <a:srgbClr val="01426A"/>
                </a:solidFill>
              </a:rPr>
              <a:t>for</a:t>
            </a:r>
            <a:r>
              <a:rPr lang="sk-SK" sz="2400" dirty="0" smtClean="0">
                <a:solidFill>
                  <a:srgbClr val="01426A"/>
                </a:solidFill>
              </a:rPr>
              <a:t> </a:t>
            </a:r>
            <a:r>
              <a:rPr lang="sk-SK" sz="2400" dirty="0" err="1" smtClean="0">
                <a:solidFill>
                  <a:srgbClr val="01426A"/>
                </a:solidFill>
              </a:rPr>
              <a:t>fish</a:t>
            </a:r>
            <a:r>
              <a:rPr lang="sk-SK" sz="2400" dirty="0" smtClean="0">
                <a:solidFill>
                  <a:srgbClr val="01426A"/>
                </a:solidFill>
              </a:rPr>
              <a:t> </a:t>
            </a:r>
            <a:r>
              <a:rPr lang="sk-SK" sz="2400" dirty="0" err="1" smtClean="0">
                <a:solidFill>
                  <a:srgbClr val="01426A"/>
                </a:solidFill>
              </a:rPr>
              <a:t>migration</a:t>
            </a:r>
            <a:r>
              <a:rPr lang="sk-SK" sz="2400" dirty="0" smtClean="0">
                <a:solidFill>
                  <a:srgbClr val="01426A"/>
                </a:solidFill>
              </a:rPr>
              <a:t>- </a:t>
            </a:r>
            <a:r>
              <a:rPr lang="sk-SK" sz="2400" dirty="0" err="1" smtClean="0">
                <a:solidFill>
                  <a:srgbClr val="01426A"/>
                </a:solidFill>
              </a:rPr>
              <a:t>free</a:t>
            </a:r>
            <a:r>
              <a:rPr lang="sk-SK" sz="2400" dirty="0" smtClean="0">
                <a:solidFill>
                  <a:srgbClr val="01426A"/>
                </a:solidFill>
              </a:rPr>
              <a:t> </a:t>
            </a:r>
            <a:r>
              <a:rPr lang="sk-SK" sz="2400" dirty="0" err="1" smtClean="0">
                <a:solidFill>
                  <a:srgbClr val="01426A"/>
                </a:solidFill>
              </a:rPr>
              <a:t>flowing</a:t>
            </a:r>
            <a:r>
              <a:rPr lang="sk-SK" sz="2400" dirty="0" smtClean="0">
                <a:solidFill>
                  <a:srgbClr val="01426A"/>
                </a:solidFill>
              </a:rPr>
              <a:t>, </a:t>
            </a:r>
            <a:r>
              <a:rPr lang="sk-SK" sz="2400" dirty="0" err="1" smtClean="0">
                <a:solidFill>
                  <a:srgbClr val="01426A"/>
                </a:solidFill>
              </a:rPr>
              <a:t>without</a:t>
            </a:r>
            <a:r>
              <a:rPr lang="sk-SK" sz="2400" dirty="0" smtClean="0">
                <a:solidFill>
                  <a:srgbClr val="01426A"/>
                </a:solidFill>
              </a:rPr>
              <a:t> </a:t>
            </a:r>
            <a:r>
              <a:rPr lang="sk-SK" sz="2400" dirty="0" err="1" smtClean="0">
                <a:solidFill>
                  <a:srgbClr val="01426A"/>
                </a:solidFill>
              </a:rPr>
              <a:t>impoundments</a:t>
            </a:r>
            <a:r>
              <a:rPr lang="sk-SK" sz="2400" dirty="0" smtClean="0">
                <a:solidFill>
                  <a:srgbClr val="01426A"/>
                </a:solidFill>
              </a:rPr>
              <a:t>, </a:t>
            </a:r>
            <a:r>
              <a:rPr lang="sk-SK" sz="2400" dirty="0" err="1" smtClean="0">
                <a:solidFill>
                  <a:srgbClr val="01426A"/>
                </a:solidFill>
              </a:rPr>
              <a:t>gravel</a:t>
            </a:r>
            <a:r>
              <a:rPr lang="sk-SK" sz="2400" dirty="0" smtClean="0">
                <a:solidFill>
                  <a:srgbClr val="01426A"/>
                </a:solidFill>
              </a:rPr>
              <a:t> </a:t>
            </a:r>
            <a:r>
              <a:rPr lang="sk-SK" sz="2400" dirty="0" err="1" smtClean="0">
                <a:solidFill>
                  <a:srgbClr val="01426A"/>
                </a:solidFill>
              </a:rPr>
              <a:t>bed</a:t>
            </a:r>
            <a:endParaRPr lang="sk-SK" sz="2400" dirty="0">
              <a:solidFill>
                <a:srgbClr val="01426A"/>
              </a:solidFill>
            </a:endParaRPr>
          </a:p>
        </p:txBody>
      </p:sp>
      <p:pic>
        <p:nvPicPr>
          <p:cNvPr id="12" name="Obrázok 2"/>
          <p:cNvPicPr>
            <a:picLocks noChangeAspect="1"/>
          </p:cNvPicPr>
          <p:nvPr/>
        </p:nvPicPr>
        <p:blipFill>
          <a:blip r:embed="rId3" cstate="print"/>
          <a:srcRect/>
          <a:stretch>
            <a:fillRect/>
          </a:stretch>
        </p:blipFill>
        <p:spPr bwMode="auto">
          <a:xfrm>
            <a:off x="6169444" y="1465244"/>
            <a:ext cx="5361933" cy="2503317"/>
          </a:xfrm>
          <a:prstGeom prst="rect">
            <a:avLst/>
          </a:prstGeom>
          <a:noFill/>
          <a:ln w="9525">
            <a:noFill/>
            <a:miter lim="800000"/>
            <a:headEnd/>
            <a:tailEnd/>
          </a:ln>
        </p:spPr>
      </p:pic>
      <p:sp>
        <p:nvSpPr>
          <p:cNvPr id="14" name="TextBox 13"/>
          <p:cNvSpPr txBox="1"/>
          <p:nvPr/>
        </p:nvSpPr>
        <p:spPr>
          <a:xfrm>
            <a:off x="9171638" y="1454227"/>
            <a:ext cx="3020362" cy="369332"/>
          </a:xfrm>
          <a:prstGeom prst="rect">
            <a:avLst/>
          </a:prstGeom>
          <a:solidFill>
            <a:srgbClr val="00B0F0"/>
          </a:solidFill>
        </p:spPr>
        <p:txBody>
          <a:bodyPr wrap="square" rtlCol="0">
            <a:spAutoFit/>
          </a:bodyPr>
          <a:lstStyle/>
          <a:p>
            <a:r>
              <a:rPr lang="sk-SK" b="1" dirty="0" smtClean="0"/>
              <a:t>Variant 1: </a:t>
            </a:r>
            <a:r>
              <a:rPr lang="sk-SK" b="1" dirty="0" err="1" smtClean="0"/>
              <a:t>technical</a:t>
            </a:r>
            <a:r>
              <a:rPr lang="sk-SK" b="1" dirty="0" smtClean="0"/>
              <a:t> </a:t>
            </a:r>
            <a:r>
              <a:rPr lang="sk-SK" b="1" dirty="0" err="1" smtClean="0"/>
              <a:t>fishpass</a:t>
            </a:r>
            <a:endParaRPr lang="sk-SK" b="1" dirty="0"/>
          </a:p>
        </p:txBody>
      </p:sp>
      <p:grpSp>
        <p:nvGrpSpPr>
          <p:cNvPr id="42" name="Group 41"/>
          <p:cNvGrpSpPr/>
          <p:nvPr/>
        </p:nvGrpSpPr>
        <p:grpSpPr>
          <a:xfrm>
            <a:off x="6234342" y="4087258"/>
            <a:ext cx="5957658" cy="2770742"/>
            <a:chOff x="6476713" y="1442351"/>
            <a:chExt cx="5729031" cy="2620870"/>
          </a:xfrm>
        </p:grpSpPr>
        <p:pic>
          <p:nvPicPr>
            <p:cNvPr id="20" name="Obrázok 1"/>
            <p:cNvPicPr>
              <a:picLocks noChangeAspect="1"/>
            </p:cNvPicPr>
            <p:nvPr/>
          </p:nvPicPr>
          <p:blipFill>
            <a:blip r:embed="rId4" cstate="print"/>
            <a:srcRect/>
            <a:stretch>
              <a:fillRect/>
            </a:stretch>
          </p:blipFill>
          <p:spPr bwMode="auto">
            <a:xfrm>
              <a:off x="6476713" y="1442351"/>
              <a:ext cx="5245234" cy="2609372"/>
            </a:xfrm>
            <a:prstGeom prst="rect">
              <a:avLst/>
            </a:prstGeom>
            <a:noFill/>
            <a:ln w="9525">
              <a:noFill/>
              <a:miter lim="800000"/>
              <a:headEnd/>
              <a:tailEnd/>
            </a:ln>
          </p:spPr>
        </p:pic>
        <p:sp>
          <p:nvSpPr>
            <p:cNvPr id="22" name="Multiply 21"/>
            <p:cNvSpPr/>
            <p:nvPr/>
          </p:nvSpPr>
          <p:spPr>
            <a:xfrm>
              <a:off x="10961782" y="2247442"/>
              <a:ext cx="198303" cy="1983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Multiply 22"/>
            <p:cNvSpPr/>
            <p:nvPr/>
          </p:nvSpPr>
          <p:spPr>
            <a:xfrm>
              <a:off x="10750625" y="2256623"/>
              <a:ext cx="198303" cy="1983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Multiply 23"/>
            <p:cNvSpPr/>
            <p:nvPr/>
          </p:nvSpPr>
          <p:spPr>
            <a:xfrm>
              <a:off x="10354018" y="2498994"/>
              <a:ext cx="198303" cy="1983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Multiply 24"/>
            <p:cNvSpPr/>
            <p:nvPr/>
          </p:nvSpPr>
          <p:spPr>
            <a:xfrm>
              <a:off x="9759107" y="2399842"/>
              <a:ext cx="198303" cy="1983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Multiply 25"/>
            <p:cNvSpPr/>
            <p:nvPr/>
          </p:nvSpPr>
          <p:spPr>
            <a:xfrm>
              <a:off x="8712505" y="2587129"/>
              <a:ext cx="198303" cy="1983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7" name="TextBox 26"/>
            <p:cNvSpPr txBox="1"/>
            <p:nvPr/>
          </p:nvSpPr>
          <p:spPr>
            <a:xfrm>
              <a:off x="9320269" y="1531345"/>
              <a:ext cx="2203374" cy="400110"/>
            </a:xfrm>
            <a:prstGeom prst="rect">
              <a:avLst/>
            </a:prstGeom>
            <a:noFill/>
          </p:spPr>
          <p:txBody>
            <a:bodyPr wrap="square" rtlCol="0">
              <a:spAutoFit/>
            </a:bodyPr>
            <a:lstStyle/>
            <a:p>
              <a:r>
                <a:rPr lang="sk-SK" sz="2000" b="1" dirty="0" err="1" smtClean="0">
                  <a:solidFill>
                    <a:srgbClr val="FF0000"/>
                  </a:solidFill>
                </a:rPr>
                <a:t>Remove</a:t>
              </a:r>
              <a:r>
                <a:rPr lang="sk-SK" sz="2000" b="1" dirty="0" smtClean="0">
                  <a:solidFill>
                    <a:srgbClr val="FF0000"/>
                  </a:solidFill>
                </a:rPr>
                <a:t>  </a:t>
              </a:r>
              <a:r>
                <a:rPr lang="sk-SK" sz="2000" b="1" dirty="0" err="1" smtClean="0">
                  <a:solidFill>
                    <a:srgbClr val="FF0000"/>
                  </a:solidFill>
                </a:rPr>
                <a:t>barriers</a:t>
              </a:r>
              <a:endParaRPr lang="sk-SK" sz="2000" b="1" dirty="0">
                <a:solidFill>
                  <a:srgbClr val="FF0000"/>
                </a:solidFill>
              </a:endParaRPr>
            </a:p>
          </p:txBody>
        </p:sp>
        <p:pic>
          <p:nvPicPr>
            <p:cNvPr id="28" name="Obrázo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1013" y="2881127"/>
              <a:ext cx="1784731" cy="1182094"/>
            </a:xfrm>
            <a:prstGeom prst="rect">
              <a:avLst/>
            </a:prstGeom>
          </p:spPr>
        </p:pic>
      </p:grpSp>
      <p:sp>
        <p:nvSpPr>
          <p:cNvPr id="30" name="Rectangle 29"/>
          <p:cNvSpPr/>
          <p:nvPr/>
        </p:nvSpPr>
        <p:spPr>
          <a:xfrm>
            <a:off x="4605051" y="1916935"/>
            <a:ext cx="1421176" cy="14542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5" name="Obrázok 1"/>
          <p:cNvPicPr>
            <a:picLocks noChangeAspect="1"/>
          </p:cNvPicPr>
          <p:nvPr/>
        </p:nvPicPr>
        <p:blipFill>
          <a:blip r:embed="rId6" cstate="print"/>
          <a:srcRect/>
          <a:stretch>
            <a:fillRect/>
          </a:stretch>
        </p:blipFill>
        <p:spPr bwMode="auto">
          <a:xfrm>
            <a:off x="0" y="4158173"/>
            <a:ext cx="4313314" cy="2699827"/>
          </a:xfrm>
          <a:prstGeom prst="rect">
            <a:avLst/>
          </a:prstGeom>
          <a:noFill/>
          <a:ln w="9525">
            <a:noFill/>
            <a:miter lim="800000"/>
            <a:headEnd/>
            <a:tailEnd/>
          </a:ln>
        </p:spPr>
      </p:pic>
      <p:sp>
        <p:nvSpPr>
          <p:cNvPr id="16" name="TextBox 15"/>
          <p:cNvSpPr txBox="1"/>
          <p:nvPr/>
        </p:nvSpPr>
        <p:spPr>
          <a:xfrm>
            <a:off x="0" y="4042923"/>
            <a:ext cx="2500829" cy="369332"/>
          </a:xfrm>
          <a:prstGeom prst="rect">
            <a:avLst/>
          </a:prstGeom>
          <a:solidFill>
            <a:srgbClr val="92D050"/>
          </a:solidFill>
        </p:spPr>
        <p:txBody>
          <a:bodyPr wrap="square" rtlCol="0">
            <a:spAutoFit/>
          </a:bodyPr>
          <a:lstStyle/>
          <a:p>
            <a:r>
              <a:rPr lang="sk-SK" b="1" dirty="0" smtClean="0"/>
              <a:t>Variant 2: </a:t>
            </a:r>
            <a:r>
              <a:rPr lang="sk-SK" b="1" dirty="0" err="1" smtClean="0"/>
              <a:t>biocorridor</a:t>
            </a:r>
            <a:endParaRPr lang="sk-SK" b="1" dirty="0"/>
          </a:p>
        </p:txBody>
      </p:sp>
      <p:sp>
        <p:nvSpPr>
          <p:cNvPr id="17" name="Rovnoramenný trojuholník 8"/>
          <p:cNvSpPr/>
          <p:nvPr/>
        </p:nvSpPr>
        <p:spPr>
          <a:xfrm>
            <a:off x="2953991" y="4409409"/>
            <a:ext cx="228522" cy="24365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3" name="TextBox 32"/>
          <p:cNvSpPr txBox="1"/>
          <p:nvPr/>
        </p:nvSpPr>
        <p:spPr>
          <a:xfrm>
            <a:off x="0" y="4557562"/>
            <a:ext cx="1748010" cy="923330"/>
          </a:xfrm>
          <a:prstGeom prst="rect">
            <a:avLst/>
          </a:prstGeom>
          <a:noFill/>
        </p:spPr>
        <p:txBody>
          <a:bodyPr wrap="square" rtlCol="0">
            <a:spAutoFit/>
          </a:bodyPr>
          <a:lstStyle/>
          <a:p>
            <a:r>
              <a:rPr lang="sk-SK" b="1" dirty="0" smtClean="0">
                <a:solidFill>
                  <a:srgbClr val="FFFF00"/>
                </a:solidFill>
              </a:rPr>
              <a:t>+</a:t>
            </a:r>
            <a:r>
              <a:rPr lang="sk-SK" b="1" dirty="0" err="1" smtClean="0">
                <a:solidFill>
                  <a:srgbClr val="FFFF00"/>
                </a:solidFill>
              </a:rPr>
              <a:t>reconstruction</a:t>
            </a:r>
            <a:r>
              <a:rPr lang="sk-SK" b="1" dirty="0" smtClean="0">
                <a:solidFill>
                  <a:srgbClr val="FFFF00"/>
                </a:solidFill>
              </a:rPr>
              <a:t> </a:t>
            </a:r>
            <a:r>
              <a:rPr lang="sk-SK" b="1" dirty="0" err="1" smtClean="0">
                <a:solidFill>
                  <a:srgbClr val="FFFF00"/>
                </a:solidFill>
              </a:rPr>
              <a:t>of</a:t>
            </a:r>
            <a:r>
              <a:rPr lang="sk-SK" b="1" dirty="0" smtClean="0">
                <a:solidFill>
                  <a:srgbClr val="FFFF00"/>
                </a:solidFill>
              </a:rPr>
              <a:t> </a:t>
            </a:r>
            <a:r>
              <a:rPr lang="sk-SK" b="1" dirty="0" err="1" smtClean="0">
                <a:solidFill>
                  <a:srgbClr val="FFFF00"/>
                </a:solidFill>
              </a:rPr>
              <a:t>flood</a:t>
            </a:r>
            <a:r>
              <a:rPr lang="sk-SK" b="1" dirty="0" smtClean="0">
                <a:solidFill>
                  <a:srgbClr val="FFFF00"/>
                </a:solidFill>
              </a:rPr>
              <a:t> </a:t>
            </a:r>
            <a:r>
              <a:rPr lang="sk-SK" b="1" dirty="0" err="1" smtClean="0">
                <a:solidFill>
                  <a:srgbClr val="FFFF00"/>
                </a:solidFill>
              </a:rPr>
              <a:t>protection</a:t>
            </a:r>
            <a:r>
              <a:rPr lang="sk-SK" b="1" dirty="0" smtClean="0">
                <a:solidFill>
                  <a:srgbClr val="FFFF00"/>
                </a:solidFill>
              </a:rPr>
              <a:t> </a:t>
            </a:r>
            <a:r>
              <a:rPr lang="sk-SK" b="1" dirty="0" err="1" smtClean="0">
                <a:solidFill>
                  <a:srgbClr val="FFFF00"/>
                </a:solidFill>
              </a:rPr>
              <a:t>dyke</a:t>
            </a:r>
            <a:endParaRPr lang="sk-SK" b="1" dirty="0">
              <a:solidFill>
                <a:srgbClr val="FFFF00"/>
              </a:solidFill>
            </a:endParaRPr>
          </a:p>
        </p:txBody>
      </p:sp>
      <p:cxnSp>
        <p:nvCxnSpPr>
          <p:cNvPr id="34" name="Straight Arrow Connector 33"/>
          <p:cNvCxnSpPr/>
          <p:nvPr/>
        </p:nvCxnSpPr>
        <p:spPr>
          <a:xfrm>
            <a:off x="6070294" y="2390660"/>
            <a:ext cx="782198"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177928" y="1915100"/>
            <a:ext cx="848300" cy="4645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32" name="Straight Arrow Connector 31"/>
          <p:cNvCxnSpPr/>
          <p:nvPr/>
        </p:nvCxnSpPr>
        <p:spPr>
          <a:xfrm flipH="1">
            <a:off x="4131326" y="3404212"/>
            <a:ext cx="473725" cy="10466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BlokTextu 5"/>
          <p:cNvSpPr txBox="1">
            <a:spLocks noChangeArrowheads="1"/>
          </p:cNvSpPr>
          <p:nvPr/>
        </p:nvSpPr>
        <p:spPr bwMode="auto">
          <a:xfrm>
            <a:off x="4323949" y="4226510"/>
            <a:ext cx="196668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Arial" panose="020B0604020202020204" pitchFamily="34" charset="0"/>
              </a:defRPr>
            </a:lvl1pPr>
            <a:lvl2pPr marL="742950" indent="-285750">
              <a:defRPr sz="2100">
                <a:solidFill>
                  <a:schemeClr val="tx1"/>
                </a:solidFill>
                <a:latin typeface="Arial" panose="020B0604020202020204" pitchFamily="34" charset="0"/>
              </a:defRPr>
            </a:lvl2pPr>
            <a:lvl3pPr marL="1143000" indent="-228600">
              <a:defRPr sz="2100">
                <a:solidFill>
                  <a:schemeClr val="tx1"/>
                </a:solidFill>
                <a:latin typeface="Arial" panose="020B0604020202020204" pitchFamily="34" charset="0"/>
              </a:defRPr>
            </a:lvl3pPr>
            <a:lvl4pPr marL="1600200" indent="-228600">
              <a:defRPr sz="2100">
                <a:solidFill>
                  <a:schemeClr val="tx1"/>
                </a:solidFill>
                <a:latin typeface="Arial" panose="020B0604020202020204" pitchFamily="34" charset="0"/>
              </a:defRPr>
            </a:lvl4pPr>
            <a:lvl5pPr marL="2057400" indent="-228600">
              <a:defRPr sz="2100">
                <a:solidFill>
                  <a:schemeClr val="tx1"/>
                </a:solidFill>
                <a:latin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defRPr>
            </a:lvl9pPr>
          </a:lstStyle>
          <a:p>
            <a:pPr eaLnBrk="1" hangingPunct="1">
              <a:defRPr/>
            </a:pPr>
            <a:r>
              <a:rPr lang="sk-SK" sz="1100" b="1" dirty="0" smtClean="0">
                <a:solidFill>
                  <a:srgbClr val="0060A8"/>
                </a:solidFill>
              </a:rPr>
              <a:t>Variant 1:</a:t>
            </a:r>
            <a:endParaRPr lang="sk-SK" sz="1100" b="1" dirty="0">
              <a:solidFill>
                <a:srgbClr val="0060A8"/>
              </a:solidFill>
            </a:endParaRPr>
          </a:p>
          <a:p>
            <a:pPr eaLnBrk="1" hangingPunct="1">
              <a:defRPr/>
            </a:pPr>
            <a:r>
              <a:rPr lang="sk-SK" sz="1100" dirty="0">
                <a:solidFill>
                  <a:srgbClr val="0060A8"/>
                </a:solidFill>
              </a:rPr>
              <a:t>Spád:  21 metrov</a:t>
            </a:r>
          </a:p>
          <a:p>
            <a:pPr eaLnBrk="1" hangingPunct="1">
              <a:defRPr/>
            </a:pPr>
            <a:r>
              <a:rPr lang="sk-SK" sz="1100" dirty="0" smtClean="0">
                <a:solidFill>
                  <a:srgbClr val="0060A8"/>
                </a:solidFill>
              </a:rPr>
              <a:t>Prevýšenie</a:t>
            </a:r>
            <a:r>
              <a:rPr lang="sk-SK" sz="1100" dirty="0">
                <a:solidFill>
                  <a:srgbClr val="0060A8"/>
                </a:solidFill>
              </a:rPr>
              <a:t>: 0,10 m</a:t>
            </a:r>
          </a:p>
          <a:p>
            <a:pPr eaLnBrk="1" hangingPunct="1">
              <a:defRPr/>
            </a:pPr>
            <a:r>
              <a:rPr lang="sk-SK" sz="1100" dirty="0" smtClean="0">
                <a:solidFill>
                  <a:srgbClr val="0060A8"/>
                </a:solidFill>
              </a:rPr>
              <a:t>Dĺžka</a:t>
            </a:r>
            <a:r>
              <a:rPr lang="sk-SK" sz="1100" dirty="0">
                <a:solidFill>
                  <a:srgbClr val="0060A8"/>
                </a:solidFill>
              </a:rPr>
              <a:t>:  2100 metrov</a:t>
            </a:r>
          </a:p>
          <a:p>
            <a:pPr eaLnBrk="1" hangingPunct="1">
              <a:defRPr/>
            </a:pPr>
            <a:r>
              <a:rPr lang="sk-SK" sz="1100" dirty="0" smtClean="0">
                <a:solidFill>
                  <a:srgbClr val="0060A8"/>
                </a:solidFill>
              </a:rPr>
              <a:t>Počet </a:t>
            </a:r>
            <a:r>
              <a:rPr lang="sk-SK" sz="1100" dirty="0">
                <a:solidFill>
                  <a:srgbClr val="0060A8"/>
                </a:solidFill>
              </a:rPr>
              <a:t>bazénov:  210 </a:t>
            </a:r>
          </a:p>
          <a:p>
            <a:pPr eaLnBrk="1" hangingPunct="1">
              <a:defRPr/>
            </a:pPr>
            <a:r>
              <a:rPr lang="sk-SK" sz="1100" dirty="0" smtClean="0">
                <a:solidFill>
                  <a:srgbClr val="0060A8"/>
                </a:solidFill>
              </a:rPr>
              <a:t>Hĺbka </a:t>
            </a:r>
            <a:r>
              <a:rPr lang="sk-SK" sz="1100" dirty="0">
                <a:solidFill>
                  <a:srgbClr val="0060A8"/>
                </a:solidFill>
              </a:rPr>
              <a:t>vody:        </a:t>
            </a:r>
            <a:r>
              <a:rPr lang="sk-SK" sz="1100" dirty="0" smtClean="0">
                <a:solidFill>
                  <a:srgbClr val="0060A8"/>
                </a:solidFill>
              </a:rPr>
              <a:t>2,5 </a:t>
            </a:r>
            <a:r>
              <a:rPr lang="sk-SK" sz="1100" dirty="0">
                <a:solidFill>
                  <a:srgbClr val="0060A8"/>
                </a:solidFill>
              </a:rPr>
              <a:t>metra</a:t>
            </a:r>
          </a:p>
          <a:p>
            <a:pPr eaLnBrk="1" hangingPunct="1">
              <a:defRPr/>
            </a:pPr>
            <a:r>
              <a:rPr lang="sk-SK" sz="1100" dirty="0">
                <a:solidFill>
                  <a:srgbClr val="0060A8"/>
                </a:solidFill>
              </a:rPr>
              <a:t>Šírka bazénov:   8 metrov</a:t>
            </a:r>
          </a:p>
          <a:p>
            <a:pPr eaLnBrk="1" hangingPunct="1">
              <a:defRPr/>
            </a:pPr>
            <a:r>
              <a:rPr lang="sk-SK" sz="1100" dirty="0">
                <a:solidFill>
                  <a:srgbClr val="0060A8"/>
                </a:solidFill>
              </a:rPr>
              <a:t>Dĺžka bazénov:  9  meter</a:t>
            </a:r>
          </a:p>
          <a:p>
            <a:pPr eaLnBrk="1" hangingPunct="1">
              <a:defRPr/>
            </a:pPr>
            <a:r>
              <a:rPr lang="sk-SK" sz="1100" dirty="0" smtClean="0">
                <a:solidFill>
                  <a:srgbClr val="0060A8"/>
                </a:solidFill>
              </a:rPr>
              <a:t>Rýchlosť </a:t>
            </a:r>
            <a:r>
              <a:rPr lang="sk-SK" sz="1100" dirty="0">
                <a:solidFill>
                  <a:srgbClr val="0060A8"/>
                </a:solidFill>
              </a:rPr>
              <a:t>v štrbine: 1,40 m/s</a:t>
            </a:r>
          </a:p>
          <a:p>
            <a:pPr eaLnBrk="1" hangingPunct="1">
              <a:defRPr/>
            </a:pPr>
            <a:r>
              <a:rPr lang="sk-SK" sz="1100" dirty="0" smtClean="0">
                <a:solidFill>
                  <a:srgbClr val="0060A8"/>
                </a:solidFill>
              </a:rPr>
              <a:t>Prietok</a:t>
            </a:r>
            <a:r>
              <a:rPr lang="sk-SK" sz="1100" dirty="0">
                <a:solidFill>
                  <a:srgbClr val="0060A8"/>
                </a:solidFill>
              </a:rPr>
              <a:t>:   5,0 m</a:t>
            </a:r>
            <a:r>
              <a:rPr lang="sk-SK" sz="1100" baseline="30000" dirty="0">
                <a:solidFill>
                  <a:srgbClr val="0060A8"/>
                </a:solidFill>
              </a:rPr>
              <a:t>3</a:t>
            </a:r>
            <a:r>
              <a:rPr lang="sk-SK" sz="1100" dirty="0">
                <a:solidFill>
                  <a:srgbClr val="0060A8"/>
                </a:solidFill>
              </a:rPr>
              <a:t>/s</a:t>
            </a:r>
          </a:p>
          <a:p>
            <a:pPr eaLnBrk="1" hangingPunct="1">
              <a:defRPr/>
            </a:pPr>
            <a:endParaRPr lang="sk-SK" sz="1100" dirty="0">
              <a:solidFill>
                <a:srgbClr val="0060A8"/>
              </a:solidFill>
            </a:endParaRPr>
          </a:p>
          <a:p>
            <a:pPr eaLnBrk="1" hangingPunct="1">
              <a:defRPr/>
            </a:pPr>
            <a:r>
              <a:rPr lang="sk-SK" sz="1100" dirty="0">
                <a:solidFill>
                  <a:srgbClr val="0060A8"/>
                </a:solidFill>
              </a:rPr>
              <a:t>Za </a:t>
            </a:r>
            <a:r>
              <a:rPr lang="sk-SK" sz="1100" dirty="0" smtClean="0">
                <a:solidFill>
                  <a:srgbClr val="0060A8"/>
                </a:solidFill>
              </a:rPr>
              <a:t>VE - </a:t>
            </a:r>
            <a:r>
              <a:rPr lang="sk-SK" sz="1100" dirty="0" err="1">
                <a:solidFill>
                  <a:srgbClr val="0060A8"/>
                </a:solidFill>
              </a:rPr>
              <a:t>rybovod</a:t>
            </a:r>
            <a:r>
              <a:rPr lang="sk-SK" sz="1100" dirty="0">
                <a:solidFill>
                  <a:srgbClr val="0060A8"/>
                </a:solidFill>
              </a:rPr>
              <a:t> v násype</a:t>
            </a:r>
          </a:p>
          <a:p>
            <a:pPr eaLnBrk="1" hangingPunct="1">
              <a:defRPr/>
            </a:pPr>
            <a:r>
              <a:rPr lang="sk-SK" sz="1100" dirty="0" smtClean="0">
                <a:solidFill>
                  <a:srgbClr val="0060A8"/>
                </a:solidFill>
              </a:rPr>
              <a:t>Pred VE - </a:t>
            </a:r>
            <a:r>
              <a:rPr lang="sk-SK" sz="1100" dirty="0" err="1" smtClean="0">
                <a:solidFill>
                  <a:srgbClr val="0060A8"/>
                </a:solidFill>
              </a:rPr>
              <a:t>akvadukt</a:t>
            </a:r>
            <a:r>
              <a:rPr lang="sk-SK" sz="1100" dirty="0" smtClean="0">
                <a:solidFill>
                  <a:srgbClr val="0060A8"/>
                </a:solidFill>
              </a:rPr>
              <a:t> </a:t>
            </a:r>
            <a:r>
              <a:rPr lang="sk-SK" sz="1100" dirty="0">
                <a:solidFill>
                  <a:srgbClr val="0060A8"/>
                </a:solidFill>
              </a:rPr>
              <a:t>na </a:t>
            </a:r>
            <a:r>
              <a:rPr lang="sk-SK" sz="1100" dirty="0" smtClean="0">
                <a:solidFill>
                  <a:srgbClr val="0060A8"/>
                </a:solidFill>
              </a:rPr>
              <a:t>stĺpoch</a:t>
            </a:r>
            <a:endParaRPr lang="sk-SK" altLang="sk-SK" sz="1400" dirty="0" smtClean="0">
              <a:solidFill>
                <a:srgbClr val="0060A8"/>
              </a:solidFill>
            </a:endParaRPr>
          </a:p>
        </p:txBody>
      </p:sp>
    </p:spTree>
    <p:extLst>
      <p:ext uri="{BB962C8B-B14F-4D97-AF65-F5344CB8AC3E}">
        <p14:creationId xmlns:p14="http://schemas.microsoft.com/office/powerpoint/2010/main" val="2280007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noChangeArrowheads="1"/>
          </p:cNvPicPr>
          <p:nvPr/>
        </p:nvPicPr>
        <p:blipFill>
          <a:blip r:embed="rId2" cstate="print"/>
          <a:srcRect t="13473" r="259" b="24968"/>
          <a:stretch>
            <a:fillRect/>
          </a:stretch>
        </p:blipFill>
        <p:spPr bwMode="auto">
          <a:xfrm>
            <a:off x="0" y="1214651"/>
            <a:ext cx="12117424" cy="5643350"/>
          </a:xfrm>
          <a:prstGeom prst="rect">
            <a:avLst/>
          </a:prstGeom>
          <a:noFill/>
          <a:ln w="12700">
            <a:noFill/>
            <a:miter lim="800000"/>
            <a:headEnd/>
            <a:tailEnd/>
          </a:ln>
        </p:spPr>
      </p:pic>
      <p:sp>
        <p:nvSpPr>
          <p:cNvPr id="5" name="TextovéPole 8"/>
          <p:cNvSpPr txBox="1"/>
          <p:nvPr/>
        </p:nvSpPr>
        <p:spPr>
          <a:xfrm>
            <a:off x="255011" y="1214651"/>
            <a:ext cx="11715315" cy="954107"/>
          </a:xfrm>
          <a:prstGeom prst="rect">
            <a:avLst/>
          </a:prstGeom>
          <a:noFill/>
          <a:effectLst>
            <a:glow rad="139700">
              <a:schemeClr val="accent4">
                <a:satMod val="175000"/>
                <a:alpha val="40000"/>
              </a:schemeClr>
            </a:glow>
          </a:effectLst>
        </p:spPr>
        <p:txBody>
          <a:bodyPr wrap="square">
            <a:spAutoFit/>
          </a:bodyPr>
          <a:lstStyle/>
          <a:p>
            <a:pPr eaLnBrk="1" hangingPunct="1">
              <a:spcAft>
                <a:spcPts val="1200"/>
              </a:spcAft>
              <a:defRPr/>
            </a:pPr>
            <a:r>
              <a:rPr lang="cs-CZ" sz="2800" dirty="0" err="1">
                <a:solidFill>
                  <a:srgbClr val="01426A"/>
                </a:solidFill>
                <a:latin typeface="Rubik" pitchFamily="2" charset="-79"/>
                <a:cs typeface="Rubik" pitchFamily="2" charset="-79"/>
                <a:sym typeface="Symbol" panose="05050102010706020507" pitchFamily="18" charset="2"/>
              </a:rPr>
              <a:t>WP4: </a:t>
            </a:r>
            <a:r>
              <a:rPr lang="en-US" sz="2800" dirty="0">
                <a:solidFill>
                  <a:srgbClr val="01426A"/>
                </a:solidFill>
                <a:latin typeface="Rubik" pitchFamily="2" charset="-79"/>
                <a:cs typeface="Rubik" pitchFamily="2" charset="-79"/>
              </a:rPr>
              <a:t>Nature and biodiversity friendly fishing management and active measures to support prospects of target umbrella fish </a:t>
            </a:r>
            <a:r>
              <a:rPr lang="en-US" sz="2800" dirty="0" smtClean="0">
                <a:solidFill>
                  <a:srgbClr val="01426A"/>
                </a:solidFill>
                <a:latin typeface="Rubik" pitchFamily="2" charset="-79"/>
                <a:cs typeface="Rubik" pitchFamily="2" charset="-79"/>
              </a:rPr>
              <a:t>species</a:t>
            </a:r>
            <a:endParaRPr lang="cs-CZ" sz="2800" dirty="0">
              <a:solidFill>
                <a:srgbClr val="01426A"/>
              </a:solidFill>
              <a:latin typeface="Rubik" pitchFamily="2" charset="-79"/>
              <a:cs typeface="Rubik" pitchFamily="2" charset="-79"/>
              <a:sym typeface="Symbol" panose="05050102010706020507" pitchFamily="18" charset="2"/>
            </a:endParaRPr>
          </a:p>
        </p:txBody>
      </p:sp>
      <p:sp>
        <p:nvSpPr>
          <p:cNvPr id="8" name="Rectangle 7"/>
          <p:cNvSpPr/>
          <p:nvPr/>
        </p:nvSpPr>
        <p:spPr>
          <a:xfrm>
            <a:off x="255012" y="2687723"/>
            <a:ext cx="11936988" cy="2215991"/>
          </a:xfrm>
          <a:prstGeom prst="rect">
            <a:avLst/>
          </a:prstGeom>
        </p:spPr>
        <p:txBody>
          <a:bodyPr wrap="square">
            <a:spAutoFit/>
          </a:bodyPr>
          <a:lstStyle/>
          <a:p>
            <a:pPr>
              <a:spcAft>
                <a:spcPts val="1200"/>
              </a:spcAft>
              <a:defRPr/>
            </a:pPr>
            <a:r>
              <a:rPr lang="cs-CZ" u="sng" dirty="0" err="1" smtClean="0">
                <a:solidFill>
                  <a:srgbClr val="01426A"/>
                </a:solidFill>
                <a:latin typeface="Rubik" pitchFamily="2" charset="-79"/>
                <a:cs typeface="Rubik" pitchFamily="2" charset="-79"/>
                <a:sym typeface="Symbol" panose="05050102010706020507" pitchFamily="18" charset="2"/>
              </a:rPr>
              <a:t>Task</a:t>
            </a:r>
            <a:r>
              <a:rPr lang="cs-CZ" u="sng" dirty="0" smtClean="0">
                <a:solidFill>
                  <a:srgbClr val="01426A"/>
                </a:solidFill>
                <a:latin typeface="Rubik" pitchFamily="2" charset="-79"/>
                <a:cs typeface="Rubik" pitchFamily="2" charset="-79"/>
                <a:sym typeface="Symbol" panose="05050102010706020507" pitchFamily="18" charset="2"/>
              </a:rPr>
              <a:t> T.4.2. </a:t>
            </a:r>
            <a:r>
              <a:rPr lang="en-US" dirty="0" smtClean="0">
                <a:solidFill>
                  <a:srgbClr val="01426A"/>
                </a:solidFill>
                <a:latin typeface="Rubik" pitchFamily="2" charset="-79"/>
                <a:cs typeface="Rubik" pitchFamily="2" charset="-79"/>
              </a:rPr>
              <a:t>In situ strengthening of natural populations of </a:t>
            </a:r>
            <a:r>
              <a:rPr lang="en-US" dirty="0" err="1" smtClean="0">
                <a:solidFill>
                  <a:srgbClr val="01426A"/>
                </a:solidFill>
                <a:latin typeface="Rubik" pitchFamily="2" charset="-79"/>
                <a:cs typeface="Rubik" pitchFamily="2" charset="-79"/>
              </a:rPr>
              <a:t>Danubian</a:t>
            </a:r>
            <a:r>
              <a:rPr lang="en-US" dirty="0" smtClean="0">
                <a:solidFill>
                  <a:srgbClr val="01426A"/>
                </a:solidFill>
                <a:latin typeface="Rubik" pitchFamily="2" charset="-79"/>
                <a:cs typeface="Rubik" pitchFamily="2" charset="-79"/>
              </a:rPr>
              <a:t> sturgeons using eggs incubation in the wild</a:t>
            </a:r>
            <a:endParaRPr lang="sk-SK" dirty="0" smtClean="0">
              <a:solidFill>
                <a:srgbClr val="01426A"/>
              </a:solidFill>
              <a:latin typeface="Rubik" pitchFamily="2" charset="-79"/>
              <a:cs typeface="Rubik" pitchFamily="2" charset="-79"/>
            </a:endParaRPr>
          </a:p>
          <a:p>
            <a:pPr>
              <a:spcAft>
                <a:spcPts val="1200"/>
              </a:spcAft>
              <a:defRPr/>
            </a:pPr>
            <a:r>
              <a:rPr lang="cs-CZ" u="sng" dirty="0" err="1" smtClean="0">
                <a:solidFill>
                  <a:srgbClr val="01426A"/>
                </a:solidFill>
                <a:latin typeface="Rubik" pitchFamily="2" charset="-79"/>
                <a:cs typeface="Rubik" pitchFamily="2" charset="-79"/>
                <a:sym typeface="Symbol" panose="05050102010706020507" pitchFamily="18" charset="2"/>
              </a:rPr>
              <a:t>Task</a:t>
            </a:r>
            <a:r>
              <a:rPr lang="cs-CZ" u="sng" dirty="0" smtClean="0">
                <a:solidFill>
                  <a:srgbClr val="01426A"/>
                </a:solidFill>
                <a:latin typeface="Rubik" pitchFamily="2" charset="-79"/>
                <a:cs typeface="Rubik" pitchFamily="2" charset="-79"/>
                <a:sym typeface="Symbol" panose="05050102010706020507" pitchFamily="18" charset="2"/>
              </a:rPr>
              <a:t> T.4.3. </a:t>
            </a:r>
            <a:r>
              <a:rPr lang="en-US" dirty="0" smtClean="0">
                <a:solidFill>
                  <a:srgbClr val="01426A"/>
                </a:solidFill>
                <a:latin typeface="Rubik" pitchFamily="2" charset="-79"/>
                <a:cs typeface="Rubik" pitchFamily="2" charset="-79"/>
              </a:rPr>
              <a:t>Juveniles re-stocking as an in situ conservation measure for reinforcement of the sturgeon’s populations in the Slovak part of the Danube</a:t>
            </a:r>
            <a:endParaRPr lang="sk-SK" dirty="0" smtClean="0">
              <a:solidFill>
                <a:srgbClr val="01426A"/>
              </a:solidFill>
              <a:latin typeface="Rubik" pitchFamily="2" charset="-79"/>
              <a:cs typeface="Rubik" pitchFamily="2" charset="-79"/>
            </a:endParaRPr>
          </a:p>
          <a:p>
            <a:pPr>
              <a:spcAft>
                <a:spcPts val="1200"/>
              </a:spcAft>
              <a:defRPr/>
            </a:pPr>
            <a:r>
              <a:rPr lang="cs-CZ" u="sng" dirty="0" err="1" smtClean="0">
                <a:solidFill>
                  <a:srgbClr val="01426A"/>
                </a:solidFill>
                <a:latin typeface="Rubik" pitchFamily="2" charset="-79"/>
                <a:cs typeface="Rubik" pitchFamily="2" charset="-79"/>
                <a:sym typeface="Symbol" panose="05050102010706020507" pitchFamily="18" charset="2"/>
              </a:rPr>
              <a:t>Task</a:t>
            </a:r>
            <a:r>
              <a:rPr lang="cs-CZ" u="sng" dirty="0" smtClean="0">
                <a:solidFill>
                  <a:srgbClr val="01426A"/>
                </a:solidFill>
                <a:latin typeface="Rubik" pitchFamily="2" charset="-79"/>
                <a:cs typeface="Rubik" pitchFamily="2" charset="-79"/>
                <a:sym typeface="Symbol" panose="05050102010706020507" pitchFamily="18" charset="2"/>
              </a:rPr>
              <a:t> T.4.4. </a:t>
            </a:r>
            <a:r>
              <a:rPr lang="cs-CZ" dirty="0" err="1" smtClean="0">
                <a:solidFill>
                  <a:srgbClr val="01426A"/>
                </a:solidFill>
                <a:latin typeface="Rubik" pitchFamily="2" charset="-79"/>
                <a:cs typeface="Rubik" pitchFamily="2" charset="-79"/>
              </a:rPr>
              <a:t>Nature</a:t>
            </a:r>
            <a:r>
              <a:rPr lang="cs-CZ" dirty="0" smtClean="0">
                <a:solidFill>
                  <a:srgbClr val="01426A"/>
                </a:solidFill>
                <a:latin typeface="Rubik" pitchFamily="2" charset="-79"/>
                <a:cs typeface="Rubik" pitchFamily="2" charset="-79"/>
              </a:rPr>
              <a:t> </a:t>
            </a:r>
            <a:r>
              <a:rPr lang="cs-CZ" dirty="0" err="1" smtClean="0">
                <a:solidFill>
                  <a:srgbClr val="01426A"/>
                </a:solidFill>
                <a:latin typeface="Rubik" pitchFamily="2" charset="-79"/>
                <a:cs typeface="Rubik" pitchFamily="2" charset="-79"/>
              </a:rPr>
              <a:t>and</a:t>
            </a:r>
            <a:r>
              <a:rPr lang="cs-CZ" dirty="0" smtClean="0">
                <a:solidFill>
                  <a:srgbClr val="01426A"/>
                </a:solidFill>
                <a:latin typeface="Rubik" pitchFamily="2" charset="-79"/>
                <a:cs typeface="Rubik" pitchFamily="2" charset="-79"/>
              </a:rPr>
              <a:t> </a:t>
            </a:r>
            <a:r>
              <a:rPr lang="cs-CZ" dirty="0" err="1" smtClean="0">
                <a:solidFill>
                  <a:srgbClr val="01426A"/>
                </a:solidFill>
                <a:latin typeface="Rubik" pitchFamily="2" charset="-79"/>
                <a:cs typeface="Rubik" pitchFamily="2" charset="-79"/>
              </a:rPr>
              <a:t>biodiversity</a:t>
            </a:r>
            <a:r>
              <a:rPr lang="cs-CZ" dirty="0" smtClean="0">
                <a:solidFill>
                  <a:srgbClr val="01426A"/>
                </a:solidFill>
                <a:latin typeface="Rubik" pitchFamily="2" charset="-79"/>
                <a:cs typeface="Rubik" pitchFamily="2" charset="-79"/>
              </a:rPr>
              <a:t> </a:t>
            </a:r>
            <a:r>
              <a:rPr lang="cs-CZ" dirty="0" err="1" smtClean="0">
                <a:solidFill>
                  <a:srgbClr val="01426A"/>
                </a:solidFill>
                <a:latin typeface="Rubik" pitchFamily="2" charset="-79"/>
                <a:cs typeface="Rubik" pitchFamily="2" charset="-79"/>
              </a:rPr>
              <a:t>friendly</a:t>
            </a:r>
            <a:r>
              <a:rPr lang="cs-CZ" dirty="0" smtClean="0">
                <a:solidFill>
                  <a:srgbClr val="01426A"/>
                </a:solidFill>
                <a:latin typeface="Rubik" pitchFamily="2" charset="-79"/>
                <a:cs typeface="Rubik" pitchFamily="2" charset="-79"/>
              </a:rPr>
              <a:t> </a:t>
            </a:r>
            <a:r>
              <a:rPr lang="cs-CZ" dirty="0" err="1" smtClean="0">
                <a:solidFill>
                  <a:srgbClr val="01426A"/>
                </a:solidFill>
                <a:latin typeface="Rubik" pitchFamily="2" charset="-79"/>
                <a:cs typeface="Rubik" pitchFamily="2" charset="-79"/>
              </a:rPr>
              <a:t>fishing</a:t>
            </a:r>
            <a:r>
              <a:rPr lang="cs-CZ" dirty="0" smtClean="0">
                <a:solidFill>
                  <a:srgbClr val="01426A"/>
                </a:solidFill>
                <a:latin typeface="Rubik" pitchFamily="2" charset="-79"/>
                <a:cs typeface="Rubik" pitchFamily="2" charset="-79"/>
              </a:rPr>
              <a:t> management</a:t>
            </a:r>
            <a:r>
              <a:rPr lang="en-US" dirty="0" smtClean="0">
                <a:solidFill>
                  <a:srgbClr val="01426A"/>
                </a:solidFill>
                <a:latin typeface="Rubik" pitchFamily="2" charset="-79"/>
                <a:cs typeface="Rubik" pitchFamily="2" charset="-79"/>
              </a:rPr>
              <a:t> </a:t>
            </a:r>
            <a:endParaRPr lang="cs-CZ" dirty="0" smtClean="0">
              <a:solidFill>
                <a:srgbClr val="01426A"/>
              </a:solidFill>
              <a:latin typeface="Rubik" pitchFamily="2" charset="-79"/>
              <a:cs typeface="Rubik" pitchFamily="2" charset="-79"/>
            </a:endParaRPr>
          </a:p>
          <a:p>
            <a:pPr>
              <a:spcAft>
                <a:spcPts val="1200"/>
              </a:spcAft>
              <a:defRPr/>
            </a:pPr>
            <a:endParaRPr lang="cs-CZ" b="1" dirty="0">
              <a:solidFill>
                <a:srgbClr val="0033CC"/>
              </a:solidFill>
              <a:latin typeface="Calibri" panose="020F0502020204030204" pitchFamily="34" charset="0"/>
              <a:cs typeface="Calibri" panose="020F0502020204030204" pitchFamily="34" charset="0"/>
            </a:endParaRPr>
          </a:p>
        </p:txBody>
      </p:sp>
      <p:pic>
        <p:nvPicPr>
          <p:cNvPr id="16" name="Picture 15" descr="FROV_JU_RGB_POSITIVE.jpg"/>
          <p:cNvPicPr>
            <a:picLocks noChangeAspect="1"/>
          </p:cNvPicPr>
          <p:nvPr/>
        </p:nvPicPr>
        <p:blipFill>
          <a:blip r:embed="rId3" cstate="print"/>
          <a:stretch>
            <a:fillRect/>
          </a:stretch>
        </p:blipFill>
        <p:spPr>
          <a:xfrm>
            <a:off x="6809943" y="75612"/>
            <a:ext cx="5240740" cy="1023582"/>
          </a:xfrm>
          <a:prstGeom prst="rect">
            <a:avLst/>
          </a:prstGeom>
        </p:spPr>
      </p:pic>
    </p:spTree>
    <p:extLst>
      <p:ext uri="{BB962C8B-B14F-4D97-AF65-F5344CB8AC3E}">
        <p14:creationId xmlns:p14="http://schemas.microsoft.com/office/powerpoint/2010/main" val="2473597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noChangeArrowheads="1"/>
          </p:cNvPicPr>
          <p:nvPr/>
        </p:nvPicPr>
        <p:blipFill>
          <a:blip r:embed="rId2" cstate="print"/>
          <a:srcRect t="13473" r="259" b="24968"/>
          <a:stretch>
            <a:fillRect/>
          </a:stretch>
        </p:blipFill>
        <p:spPr bwMode="auto">
          <a:xfrm>
            <a:off x="0" y="1214651"/>
            <a:ext cx="12117424" cy="5643350"/>
          </a:xfrm>
          <a:prstGeom prst="rect">
            <a:avLst/>
          </a:prstGeom>
          <a:noFill/>
          <a:ln w="12700">
            <a:noFill/>
            <a:miter lim="800000"/>
            <a:headEnd/>
            <a:tailEnd/>
          </a:ln>
        </p:spPr>
      </p:pic>
      <p:sp>
        <p:nvSpPr>
          <p:cNvPr id="9" name="Rectangle 8"/>
          <p:cNvSpPr/>
          <p:nvPr/>
        </p:nvSpPr>
        <p:spPr>
          <a:xfrm>
            <a:off x="222001" y="2315741"/>
            <a:ext cx="9390045" cy="646331"/>
          </a:xfrm>
          <a:prstGeom prst="rect">
            <a:avLst/>
          </a:prstGeom>
        </p:spPr>
        <p:txBody>
          <a:bodyPr wrap="square">
            <a:spAutoFit/>
          </a:bodyPr>
          <a:lstStyle/>
          <a:p>
            <a:r>
              <a:rPr lang="cs-CZ" u="sng" dirty="0" err="1" smtClean="0">
                <a:solidFill>
                  <a:srgbClr val="01426A"/>
                </a:solidFill>
                <a:latin typeface="Rubik" pitchFamily="2" charset="-79"/>
                <a:cs typeface="Rubik" pitchFamily="2" charset="-79"/>
                <a:sym typeface="Symbol" panose="05050102010706020507" pitchFamily="18" charset="2"/>
              </a:rPr>
              <a:t>Task</a:t>
            </a:r>
            <a:r>
              <a:rPr lang="cs-CZ" u="sng" dirty="0" smtClean="0">
                <a:solidFill>
                  <a:srgbClr val="01426A"/>
                </a:solidFill>
                <a:latin typeface="Rubik" pitchFamily="2" charset="-79"/>
                <a:cs typeface="Rubik" pitchFamily="2" charset="-79"/>
                <a:sym typeface="Symbol" panose="05050102010706020507" pitchFamily="18" charset="2"/>
              </a:rPr>
              <a:t> T.6.3 </a:t>
            </a:r>
            <a:r>
              <a:rPr lang="en-US" dirty="0" smtClean="0">
                <a:solidFill>
                  <a:srgbClr val="01426A"/>
                </a:solidFill>
                <a:latin typeface="Rubik" pitchFamily="2" charset="-79"/>
                <a:cs typeface="Rubik" pitchFamily="2" charset="-79"/>
              </a:rPr>
              <a:t>Monitoring of the </a:t>
            </a:r>
            <a:r>
              <a:rPr lang="en-US" dirty="0" err="1" smtClean="0">
                <a:solidFill>
                  <a:srgbClr val="01426A"/>
                </a:solidFill>
                <a:latin typeface="Rubik" pitchFamily="2" charset="-79"/>
                <a:cs typeface="Rubik" pitchFamily="2" charset="-79"/>
              </a:rPr>
              <a:t>ichthyocoenoses</a:t>
            </a:r>
            <a:r>
              <a:rPr lang="en-US" dirty="0" smtClean="0">
                <a:solidFill>
                  <a:srgbClr val="01426A"/>
                </a:solidFill>
                <a:latin typeface="Rubik" pitchFamily="2" charset="-79"/>
                <a:cs typeface="Rubik" pitchFamily="2" charset="-79"/>
              </a:rPr>
              <a:t> in the target river catchments </a:t>
            </a:r>
            <a:r>
              <a:rPr lang="cs-CZ" dirty="0" smtClean="0">
                <a:solidFill>
                  <a:srgbClr val="01426A"/>
                </a:solidFill>
                <a:latin typeface="Rubik" pitchFamily="2" charset="-79"/>
                <a:cs typeface="Rubik" pitchFamily="2" charset="-79"/>
              </a:rPr>
              <a:t>(</a:t>
            </a:r>
            <a:r>
              <a:rPr lang="cs-CZ" dirty="0" err="1" smtClean="0">
                <a:solidFill>
                  <a:srgbClr val="01426A"/>
                </a:solidFill>
                <a:latin typeface="Rubik" pitchFamily="2" charset="-79"/>
                <a:cs typeface="Rubik" pitchFamily="2" charset="-79"/>
              </a:rPr>
              <a:t>Danube</a:t>
            </a:r>
            <a:r>
              <a:rPr lang="cs-CZ" dirty="0" smtClean="0">
                <a:solidFill>
                  <a:srgbClr val="01426A"/>
                </a:solidFill>
                <a:latin typeface="Rubik" pitchFamily="2" charset="-79"/>
                <a:cs typeface="Rubik" pitchFamily="2" charset="-79"/>
              </a:rPr>
              <a:t>, </a:t>
            </a:r>
            <a:r>
              <a:rPr lang="cs-CZ" dirty="0" err="1" smtClean="0">
                <a:solidFill>
                  <a:srgbClr val="01426A"/>
                </a:solidFill>
                <a:latin typeface="Rubik" pitchFamily="2" charset="-79"/>
                <a:cs typeface="Rubik" pitchFamily="2" charset="-79"/>
              </a:rPr>
              <a:t>Belá</a:t>
            </a:r>
            <a:r>
              <a:rPr lang="cs-CZ" dirty="0" smtClean="0">
                <a:solidFill>
                  <a:srgbClr val="01426A"/>
                </a:solidFill>
                <a:latin typeface="Rubik" pitchFamily="2" charset="-79"/>
                <a:cs typeface="Rubik" pitchFamily="2" charset="-79"/>
              </a:rPr>
              <a:t>) (2023-2030)</a:t>
            </a:r>
            <a:endParaRPr lang="sk-SK" dirty="0">
              <a:solidFill>
                <a:srgbClr val="01426A"/>
              </a:solidFill>
              <a:latin typeface="Rubik" pitchFamily="2" charset="-79"/>
              <a:cs typeface="Rubik" pitchFamily="2" charset="-79"/>
            </a:endParaRPr>
          </a:p>
        </p:txBody>
      </p:sp>
      <p:sp>
        <p:nvSpPr>
          <p:cNvPr id="10" name="Rectangle 9"/>
          <p:cNvSpPr/>
          <p:nvPr/>
        </p:nvSpPr>
        <p:spPr>
          <a:xfrm>
            <a:off x="113935" y="1242734"/>
            <a:ext cx="10243510" cy="584775"/>
          </a:xfrm>
          <a:prstGeom prst="rect">
            <a:avLst/>
          </a:prstGeom>
        </p:spPr>
        <p:txBody>
          <a:bodyPr wrap="none">
            <a:spAutoFit/>
          </a:bodyPr>
          <a:lstStyle/>
          <a:p>
            <a:r>
              <a:rPr lang="cs-CZ" sz="3200" dirty="0" smtClean="0">
                <a:solidFill>
                  <a:srgbClr val="01426A"/>
                </a:solidFill>
                <a:latin typeface="Rubik" pitchFamily="2" charset="-79"/>
                <a:cs typeface="Rubik" pitchFamily="2" charset="-79"/>
                <a:sym typeface="Symbol" panose="05050102010706020507" pitchFamily="18" charset="2"/>
              </a:rPr>
              <a:t>WP6: </a:t>
            </a:r>
            <a:r>
              <a:rPr lang="cs-CZ" sz="3200" dirty="0" smtClean="0">
                <a:solidFill>
                  <a:srgbClr val="01426A"/>
                </a:solidFill>
                <a:latin typeface="Rubik" pitchFamily="2" charset="-79"/>
                <a:cs typeface="Rubik" pitchFamily="2" charset="-79"/>
              </a:rPr>
              <a:t>Monitoring </a:t>
            </a:r>
            <a:r>
              <a:rPr lang="cs-CZ" sz="3200" dirty="0" err="1" smtClean="0">
                <a:solidFill>
                  <a:srgbClr val="01426A"/>
                </a:solidFill>
                <a:latin typeface="Rubik" pitchFamily="2" charset="-79"/>
                <a:cs typeface="Rubik" pitchFamily="2" charset="-79"/>
              </a:rPr>
              <a:t>of</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the</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impact</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of</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the</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project</a:t>
            </a:r>
            <a:r>
              <a:rPr lang="cs-CZ" sz="3200" dirty="0" smtClean="0">
                <a:solidFill>
                  <a:srgbClr val="01426A"/>
                </a:solidFill>
                <a:latin typeface="Rubik" pitchFamily="2" charset="-79"/>
                <a:cs typeface="Rubik" pitchFamily="2" charset="-79"/>
              </a:rPr>
              <a:t> </a:t>
            </a:r>
            <a:r>
              <a:rPr lang="cs-CZ" sz="3200" dirty="0" err="1" smtClean="0">
                <a:solidFill>
                  <a:srgbClr val="01426A"/>
                </a:solidFill>
                <a:latin typeface="Rubik" pitchFamily="2" charset="-79"/>
                <a:cs typeface="Rubik" pitchFamily="2" charset="-79"/>
              </a:rPr>
              <a:t>actions</a:t>
            </a:r>
            <a:r>
              <a:rPr lang="en-US" sz="3200" dirty="0" smtClean="0">
                <a:solidFill>
                  <a:srgbClr val="01426A"/>
                </a:solidFill>
                <a:latin typeface="Rubik" pitchFamily="2" charset="-79"/>
                <a:cs typeface="Rubik" pitchFamily="2" charset="-79"/>
              </a:rPr>
              <a:t> </a:t>
            </a:r>
            <a:endParaRPr lang="sk-SK" sz="3200" dirty="0">
              <a:solidFill>
                <a:srgbClr val="01426A"/>
              </a:solidFill>
              <a:latin typeface="Rubik" pitchFamily="2" charset="-79"/>
              <a:cs typeface="Rubik" pitchFamily="2" charset="-79"/>
            </a:endParaRPr>
          </a:p>
        </p:txBody>
      </p:sp>
      <p:sp>
        <p:nvSpPr>
          <p:cNvPr id="11" name="Rectangle 10"/>
          <p:cNvSpPr/>
          <p:nvPr/>
        </p:nvSpPr>
        <p:spPr>
          <a:xfrm>
            <a:off x="222001" y="3160803"/>
            <a:ext cx="11317340" cy="923330"/>
          </a:xfrm>
          <a:prstGeom prst="rect">
            <a:avLst/>
          </a:prstGeom>
        </p:spPr>
        <p:txBody>
          <a:bodyPr wrap="square">
            <a:spAutoFit/>
          </a:bodyPr>
          <a:lstStyle/>
          <a:p>
            <a:pPr>
              <a:spcAft>
                <a:spcPts val="1200"/>
              </a:spcAft>
              <a:defRPr/>
            </a:pPr>
            <a:r>
              <a:rPr lang="cs-CZ" u="sng" dirty="0" err="1" smtClean="0">
                <a:solidFill>
                  <a:srgbClr val="01426A"/>
                </a:solidFill>
                <a:latin typeface="Rubik" pitchFamily="2" charset="-79"/>
                <a:cs typeface="Rubik" pitchFamily="2" charset="-79"/>
                <a:sym typeface="Symbol" panose="05050102010706020507" pitchFamily="18" charset="2"/>
              </a:rPr>
              <a:t>Task</a:t>
            </a:r>
            <a:r>
              <a:rPr lang="cs-CZ" u="sng" dirty="0" smtClean="0">
                <a:solidFill>
                  <a:srgbClr val="01426A"/>
                </a:solidFill>
                <a:latin typeface="Rubik" pitchFamily="2" charset="-79"/>
                <a:cs typeface="Rubik" pitchFamily="2" charset="-79"/>
                <a:sym typeface="Symbol" panose="05050102010706020507" pitchFamily="18" charset="2"/>
              </a:rPr>
              <a:t> T.6.4 </a:t>
            </a:r>
            <a:r>
              <a:rPr lang="en-US" dirty="0" smtClean="0">
                <a:solidFill>
                  <a:srgbClr val="01426A"/>
                </a:solidFill>
                <a:latin typeface="Rubik" pitchFamily="2" charset="-79"/>
                <a:cs typeface="Rubik" pitchFamily="2" charset="-79"/>
              </a:rPr>
              <a:t>Telemetric surveys of </a:t>
            </a:r>
            <a:r>
              <a:rPr lang="en-US" dirty="0" err="1" smtClean="0">
                <a:solidFill>
                  <a:srgbClr val="01426A"/>
                </a:solidFill>
                <a:latin typeface="Rubik" pitchFamily="2" charset="-79"/>
                <a:cs typeface="Rubik" pitchFamily="2" charset="-79"/>
              </a:rPr>
              <a:t>passability</a:t>
            </a:r>
            <a:r>
              <a:rPr lang="en-US" dirty="0" smtClean="0">
                <a:solidFill>
                  <a:srgbClr val="01426A"/>
                </a:solidFill>
                <a:latin typeface="Rubik" pitchFamily="2" charset="-79"/>
                <a:cs typeface="Rubik" pitchFamily="2" charset="-79"/>
              </a:rPr>
              <a:t> of the Danube for fish in the Slovak Republic </a:t>
            </a:r>
            <a:r>
              <a:rPr lang="sk-SK" dirty="0" smtClean="0">
                <a:solidFill>
                  <a:srgbClr val="01426A"/>
                </a:solidFill>
                <a:latin typeface="Rubik" pitchFamily="2" charset="-79"/>
                <a:cs typeface="Rubik" pitchFamily="2" charset="-79"/>
              </a:rPr>
              <a:t>(</a:t>
            </a:r>
            <a:r>
              <a:rPr lang="cs-CZ" dirty="0" smtClean="0">
                <a:solidFill>
                  <a:srgbClr val="01426A"/>
                </a:solidFill>
                <a:latin typeface="Rubik" pitchFamily="2" charset="-79"/>
                <a:cs typeface="Rubik" pitchFamily="2" charset="-79"/>
              </a:rPr>
              <a:t>2023-2031 ) - </a:t>
            </a:r>
            <a:r>
              <a:rPr lang="cs-CZ" dirty="0" err="1" smtClean="0">
                <a:solidFill>
                  <a:srgbClr val="01426A"/>
                </a:solidFill>
                <a:latin typeface="Rubik" pitchFamily="2" charset="-79"/>
                <a:cs typeface="Rubik" pitchFamily="2" charset="-79"/>
              </a:rPr>
              <a:t>key</a:t>
            </a:r>
            <a:r>
              <a:rPr lang="cs-CZ" dirty="0" smtClean="0">
                <a:solidFill>
                  <a:srgbClr val="01426A"/>
                </a:solidFill>
                <a:latin typeface="Rubik" pitchFamily="2" charset="-79"/>
                <a:cs typeface="Rubik" pitchFamily="2" charset="-79"/>
              </a:rPr>
              <a:t> species  </a:t>
            </a:r>
            <a:r>
              <a:rPr lang="sk-SK" i="1" u="sng" dirty="0" err="1" smtClean="0">
                <a:solidFill>
                  <a:srgbClr val="01426A"/>
                </a:solidFill>
                <a:latin typeface="Rubik" pitchFamily="2" charset="-79"/>
                <a:cs typeface="Rubik" pitchFamily="2" charset="-79"/>
              </a:rPr>
              <a:t>acipenser</a:t>
            </a:r>
            <a:r>
              <a:rPr lang="sk-SK" i="1" u="sng" dirty="0" smtClean="0">
                <a:solidFill>
                  <a:srgbClr val="01426A"/>
                </a:solidFill>
                <a:latin typeface="Rubik" pitchFamily="2" charset="-79"/>
                <a:cs typeface="Rubik" pitchFamily="2" charset="-79"/>
              </a:rPr>
              <a:t> </a:t>
            </a:r>
            <a:r>
              <a:rPr lang="sk-SK" i="1" u="sng" dirty="0" err="1" smtClean="0">
                <a:solidFill>
                  <a:srgbClr val="01426A"/>
                </a:solidFill>
                <a:latin typeface="Rubik" pitchFamily="2" charset="-79"/>
                <a:cs typeface="Rubik" pitchFamily="2" charset="-79"/>
              </a:rPr>
              <a:t>ruthenus</a:t>
            </a:r>
            <a:r>
              <a:rPr lang="sk-SK" i="1" dirty="0" smtClean="0">
                <a:solidFill>
                  <a:srgbClr val="01426A"/>
                </a:solidFill>
                <a:latin typeface="Rubik" pitchFamily="2" charset="-79"/>
                <a:cs typeface="Rubik" pitchFamily="2" charset="-79"/>
              </a:rPr>
              <a:t>, </a:t>
            </a:r>
            <a:r>
              <a:rPr lang="cs-CZ" i="1" dirty="0" err="1" smtClean="0">
                <a:solidFill>
                  <a:srgbClr val="01426A"/>
                </a:solidFill>
                <a:latin typeface="Rubik" pitchFamily="2" charset="-79"/>
                <a:cs typeface="Rubik" pitchFamily="2" charset="-79"/>
              </a:rPr>
              <a:t>aspius</a:t>
            </a:r>
            <a:r>
              <a:rPr lang="cs-CZ" i="1" dirty="0" smtClean="0">
                <a:solidFill>
                  <a:srgbClr val="01426A"/>
                </a:solidFill>
                <a:latin typeface="Rubik" pitchFamily="2" charset="-79"/>
                <a:cs typeface="Rubik" pitchFamily="2" charset="-79"/>
              </a:rPr>
              <a:t> </a:t>
            </a:r>
            <a:r>
              <a:rPr lang="cs-CZ" i="1" dirty="0" err="1" smtClean="0">
                <a:solidFill>
                  <a:srgbClr val="01426A"/>
                </a:solidFill>
                <a:latin typeface="Rubik" pitchFamily="2" charset="-79"/>
                <a:cs typeface="Rubik" pitchFamily="2" charset="-79"/>
              </a:rPr>
              <a:t>aspius</a:t>
            </a:r>
            <a:r>
              <a:rPr lang="cs-CZ"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barbus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barbus</a:t>
            </a:r>
            <a:r>
              <a:rPr lang="cs-CZ" u="sng" dirty="0" smtClean="0">
                <a:solidFill>
                  <a:srgbClr val="01426A"/>
                </a:solidFill>
                <a:latin typeface="Rubik" pitchFamily="2" charset="-79"/>
                <a:cs typeface="Rubik" pitchFamily="2" charset="-79"/>
              </a:rPr>
              <a:t>, </a:t>
            </a:r>
            <a:r>
              <a:rPr lang="sk-SK" i="1" u="sng" dirty="0" err="1" smtClean="0">
                <a:solidFill>
                  <a:srgbClr val="01426A"/>
                </a:solidFill>
                <a:latin typeface="Rubik" pitchFamily="2" charset="-79"/>
                <a:cs typeface="Rubik" pitchFamily="2" charset="-79"/>
              </a:rPr>
              <a:t>silurus</a:t>
            </a:r>
            <a:r>
              <a:rPr lang="sk-SK" i="1" u="sng" dirty="0" smtClean="0">
                <a:solidFill>
                  <a:srgbClr val="01426A"/>
                </a:solidFill>
                <a:latin typeface="Rubik" pitchFamily="2" charset="-79"/>
                <a:cs typeface="Rubik" pitchFamily="2" charset="-79"/>
              </a:rPr>
              <a:t> </a:t>
            </a:r>
            <a:r>
              <a:rPr lang="sk-SK" i="1" u="sng" dirty="0" err="1" smtClean="0">
                <a:solidFill>
                  <a:srgbClr val="01426A"/>
                </a:solidFill>
                <a:latin typeface="Rubik" pitchFamily="2" charset="-79"/>
                <a:cs typeface="Rubik" pitchFamily="2" charset="-79"/>
              </a:rPr>
              <a:t>glanis</a:t>
            </a:r>
            <a:r>
              <a:rPr lang="sk-SK" i="1" u="sng"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Leuciscus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idus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abramis</a:t>
            </a:r>
            <a:r>
              <a:rPr lang="sk-SK" i="1" dirty="0" smtClean="0">
                <a:solidFill>
                  <a:srgbClr val="01426A"/>
                </a:solidFill>
                <a:latin typeface="Rubik" pitchFamily="2" charset="-79"/>
                <a:cs typeface="Rubik" pitchFamily="2" charset="-79"/>
              </a:rPr>
              <a:t> </a:t>
            </a:r>
            <a:r>
              <a:rPr lang="sk-SK" i="1" dirty="0" err="1" smtClean="0">
                <a:solidFill>
                  <a:srgbClr val="01426A"/>
                </a:solidFill>
                <a:latin typeface="Rubik" pitchFamily="2" charset="-79"/>
                <a:cs typeface="Rubik" pitchFamily="2" charset="-79"/>
              </a:rPr>
              <a:t>brama</a:t>
            </a:r>
            <a:r>
              <a:rPr lang="sk-SK" i="1" dirty="0" smtClean="0">
                <a:solidFill>
                  <a:srgbClr val="01426A"/>
                </a:solidFill>
                <a:latin typeface="Rubik" pitchFamily="2" charset="-79"/>
                <a:cs typeface="Rubik" pitchFamily="2" charset="-79"/>
              </a:rPr>
              <a:t> </a:t>
            </a:r>
            <a:endParaRPr lang="cs-CZ" i="1" dirty="0">
              <a:solidFill>
                <a:srgbClr val="01426A"/>
              </a:solidFill>
              <a:latin typeface="Rubik" pitchFamily="2" charset="-79"/>
              <a:cs typeface="Rubik" pitchFamily="2" charset="-79"/>
            </a:endParaRPr>
          </a:p>
        </p:txBody>
      </p:sp>
      <p:sp>
        <p:nvSpPr>
          <p:cNvPr id="12" name="Rectangle 11"/>
          <p:cNvSpPr/>
          <p:nvPr/>
        </p:nvSpPr>
        <p:spPr>
          <a:xfrm>
            <a:off x="222001" y="4228718"/>
            <a:ext cx="11546226" cy="646331"/>
          </a:xfrm>
          <a:prstGeom prst="rect">
            <a:avLst/>
          </a:prstGeom>
        </p:spPr>
        <p:txBody>
          <a:bodyPr wrap="square">
            <a:spAutoFit/>
          </a:bodyPr>
          <a:lstStyle/>
          <a:p>
            <a:r>
              <a:rPr lang="cs-CZ" sz="1600" u="sng" dirty="0" err="1" smtClean="0">
                <a:solidFill>
                  <a:srgbClr val="01426A"/>
                </a:solidFill>
                <a:latin typeface="Rubik" pitchFamily="2" charset="-79"/>
                <a:cs typeface="Rubik" pitchFamily="2" charset="-79"/>
                <a:sym typeface="Symbol" panose="05050102010706020507" pitchFamily="18" charset="2"/>
              </a:rPr>
              <a:t>T</a:t>
            </a:r>
            <a:r>
              <a:rPr lang="cs-CZ" u="sng" dirty="0" err="1" smtClean="0">
                <a:solidFill>
                  <a:srgbClr val="01426A"/>
                </a:solidFill>
                <a:latin typeface="Rubik" pitchFamily="2" charset="-79"/>
                <a:cs typeface="Rubik" pitchFamily="2" charset="-79"/>
                <a:sym typeface="Symbol" panose="05050102010706020507" pitchFamily="18" charset="2"/>
              </a:rPr>
              <a:t>ask</a:t>
            </a:r>
            <a:r>
              <a:rPr lang="cs-CZ" u="sng" dirty="0" smtClean="0">
                <a:solidFill>
                  <a:srgbClr val="01426A"/>
                </a:solidFill>
                <a:latin typeface="Rubik" pitchFamily="2" charset="-79"/>
                <a:cs typeface="Rubik" pitchFamily="2" charset="-79"/>
                <a:sym typeface="Symbol" panose="05050102010706020507" pitchFamily="18" charset="2"/>
              </a:rPr>
              <a:t> T.6.5 </a:t>
            </a:r>
            <a:r>
              <a:rPr lang="en-US" dirty="0" smtClean="0">
                <a:solidFill>
                  <a:srgbClr val="01426A"/>
                </a:solidFill>
                <a:latin typeface="Rubik" pitchFamily="2" charset="-79"/>
                <a:cs typeface="Rubik" pitchFamily="2" charset="-79"/>
              </a:rPr>
              <a:t>Verification of sturgeon natural reproduction in the Slovak part of the Danube using </a:t>
            </a:r>
            <a:r>
              <a:rPr lang="en-US" dirty="0" err="1" smtClean="0">
                <a:solidFill>
                  <a:srgbClr val="01426A"/>
                </a:solidFill>
                <a:latin typeface="Rubik" pitchFamily="2" charset="-79"/>
                <a:cs typeface="Rubik" pitchFamily="2" charset="-79"/>
              </a:rPr>
              <a:t>ichthyoplankton</a:t>
            </a:r>
            <a:r>
              <a:rPr lang="en-US" dirty="0" smtClean="0">
                <a:solidFill>
                  <a:srgbClr val="01426A"/>
                </a:solidFill>
                <a:latin typeface="Rubik" pitchFamily="2" charset="-79"/>
                <a:cs typeface="Rubik" pitchFamily="2" charset="-79"/>
              </a:rPr>
              <a:t> collection nets </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method</a:t>
            </a:r>
            <a:r>
              <a:rPr lang="sk-SK" dirty="0" smtClean="0">
                <a:solidFill>
                  <a:srgbClr val="01426A"/>
                </a:solidFill>
                <a:latin typeface="Rubik" pitchFamily="2" charset="-79"/>
                <a:cs typeface="Rubik" pitchFamily="2" charset="-79"/>
              </a:rPr>
              <a:t> </a:t>
            </a:r>
            <a:r>
              <a:rPr lang="sk-SK" dirty="0" err="1" smtClean="0">
                <a:solidFill>
                  <a:srgbClr val="01426A"/>
                </a:solidFill>
                <a:latin typeface="Rubik" pitchFamily="2" charset="-79"/>
                <a:cs typeface="Rubik" pitchFamily="2" charset="-79"/>
              </a:rPr>
              <a:t>used</a:t>
            </a:r>
            <a:r>
              <a:rPr lang="sk-SK" dirty="0" smtClean="0">
                <a:solidFill>
                  <a:srgbClr val="01426A"/>
                </a:solidFill>
                <a:latin typeface="Rubik" pitchFamily="2" charset="-79"/>
                <a:cs typeface="Rubik" pitchFamily="2" charset="-79"/>
              </a:rPr>
              <a:t> in US and </a:t>
            </a:r>
            <a:r>
              <a:rPr lang="sk-SK" dirty="0" err="1" smtClean="0">
                <a:solidFill>
                  <a:srgbClr val="01426A"/>
                </a:solidFill>
                <a:latin typeface="Rubik" pitchFamily="2" charset="-79"/>
                <a:cs typeface="Rubik" pitchFamily="2" charset="-79"/>
              </a:rPr>
              <a:t>Canada</a:t>
            </a:r>
            <a:endParaRPr lang="sk-SK" dirty="0">
              <a:solidFill>
                <a:srgbClr val="01426A"/>
              </a:solidFill>
              <a:latin typeface="Rubik" pitchFamily="2" charset="-79"/>
              <a:cs typeface="Rubik" pitchFamily="2" charset="-79"/>
            </a:endParaRPr>
          </a:p>
        </p:txBody>
      </p:sp>
      <p:pic>
        <p:nvPicPr>
          <p:cNvPr id="16" name="Picture 15" descr="FROV_JU_RGB_POSITIVE.jpg"/>
          <p:cNvPicPr>
            <a:picLocks noChangeAspect="1"/>
          </p:cNvPicPr>
          <p:nvPr/>
        </p:nvPicPr>
        <p:blipFill>
          <a:blip r:embed="rId3" cstate="print"/>
          <a:stretch>
            <a:fillRect/>
          </a:stretch>
        </p:blipFill>
        <p:spPr>
          <a:xfrm>
            <a:off x="6809943" y="75612"/>
            <a:ext cx="5240740" cy="1023582"/>
          </a:xfrm>
          <a:prstGeom prst="rect">
            <a:avLst/>
          </a:prstGeom>
        </p:spPr>
      </p:pic>
      <p:pic>
        <p:nvPicPr>
          <p:cNvPr id="14" name="Obrázek 4"/>
          <p:cNvPicPr>
            <a:picLocks noChangeAspect="1" noChangeArrowheads="1"/>
          </p:cNvPicPr>
          <p:nvPr/>
        </p:nvPicPr>
        <p:blipFill>
          <a:blip r:embed="rId4" cstate="print"/>
          <a:srcRect/>
          <a:stretch>
            <a:fillRect/>
          </a:stretch>
        </p:blipFill>
        <p:spPr bwMode="auto">
          <a:xfrm>
            <a:off x="10860224" y="1177851"/>
            <a:ext cx="1257200" cy="1550341"/>
          </a:xfrm>
          <a:prstGeom prst="rect">
            <a:avLst/>
          </a:prstGeom>
          <a:noFill/>
          <a:ln w="9525">
            <a:noFill/>
            <a:miter lim="800000"/>
            <a:headEnd/>
            <a:tailEnd/>
          </a:ln>
        </p:spPr>
      </p:pic>
    </p:spTree>
    <p:extLst>
      <p:ext uri="{BB962C8B-B14F-4D97-AF65-F5344CB8AC3E}">
        <p14:creationId xmlns:p14="http://schemas.microsoft.com/office/powerpoint/2010/main" val="40103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01.png" descr="01.png"/>
          <p:cNvPicPr/>
          <p:nvPr/>
        </p:nvPicPr>
        <p:blipFill>
          <a:blip r:embed="rId2" cstate="print"/>
          <a:stretch/>
        </p:blipFill>
        <p:spPr>
          <a:xfrm>
            <a:off x="0" y="0"/>
            <a:ext cx="12191760" cy="6857820"/>
          </a:xfrm>
          <a:prstGeom prst="rect">
            <a:avLst/>
          </a:prstGeom>
          <a:ln w="12600">
            <a:noFill/>
          </a:ln>
        </p:spPr>
      </p:pic>
      <p:sp>
        <p:nvSpPr>
          <p:cNvPr id="9" name="PlaceHolder 1"/>
          <p:cNvSpPr>
            <a:spLocks noGrp="1"/>
          </p:cNvSpPr>
          <p:nvPr>
            <p:ph type="title"/>
          </p:nvPr>
        </p:nvSpPr>
        <p:spPr>
          <a:xfrm>
            <a:off x="603180" y="897660"/>
            <a:ext cx="10985400" cy="2499480"/>
          </a:xfrm>
          <a:prstGeom prst="rect">
            <a:avLst/>
          </a:prstGeom>
          <a:noFill/>
          <a:ln w="12600">
            <a:noFill/>
          </a:ln>
        </p:spPr>
        <p:txBody>
          <a:bodyPr vert="horz" lIns="25380" tIns="25380" rIns="25380" bIns="25380" rtlCol="0" anchor="t">
            <a:noAutofit/>
          </a:bodyPr>
          <a:lstStyle/>
          <a:p>
            <a:pPr>
              <a:lnSpc>
                <a:spcPct val="120000"/>
              </a:lnSpc>
              <a:tabLst>
                <a:tab pos="0" algn="l"/>
              </a:tabLst>
            </a:pPr>
            <a:r>
              <a:rPr lang="sk-SK" sz="4500" spc="-1" dirty="0" err="1" smtClean="0">
                <a:solidFill>
                  <a:schemeClr val="bg1"/>
                </a:solidFill>
                <a:latin typeface="Rubik"/>
                <a:ea typeface="Rubik Dirt Regular"/>
              </a:rPr>
              <a:t>Thank</a:t>
            </a:r>
            <a:r>
              <a:rPr lang="sk-SK" sz="4500" spc="-1" dirty="0" smtClean="0">
                <a:solidFill>
                  <a:schemeClr val="bg1"/>
                </a:solidFill>
                <a:latin typeface="Rubik"/>
                <a:ea typeface="Rubik Dirt Regular"/>
              </a:rPr>
              <a:t> </a:t>
            </a:r>
            <a:r>
              <a:rPr lang="sk-SK" sz="4500" spc="-1" dirty="0" err="1" smtClean="0">
                <a:solidFill>
                  <a:schemeClr val="bg1"/>
                </a:solidFill>
                <a:latin typeface="Rubik"/>
                <a:ea typeface="Rubik Dirt Regular"/>
              </a:rPr>
              <a:t>you</a:t>
            </a:r>
            <a:r>
              <a:rPr lang="sk-SK" sz="4500" spc="-1" dirty="0" smtClean="0">
                <a:solidFill>
                  <a:schemeClr val="bg1"/>
                </a:solidFill>
                <a:latin typeface="Rubik"/>
                <a:ea typeface="Rubik Dirt Regular"/>
              </a:rPr>
              <a:t> </a:t>
            </a:r>
            <a:r>
              <a:rPr lang="sk-SK" sz="4500" spc="-1" dirty="0" err="1" smtClean="0">
                <a:solidFill>
                  <a:schemeClr val="bg1"/>
                </a:solidFill>
                <a:latin typeface="Rubik"/>
                <a:ea typeface="Rubik Dirt Regular"/>
              </a:rPr>
              <a:t>for</a:t>
            </a:r>
            <a:r>
              <a:rPr lang="sk-SK" sz="4500" spc="-1" dirty="0" smtClean="0">
                <a:solidFill>
                  <a:schemeClr val="bg1"/>
                </a:solidFill>
                <a:latin typeface="Rubik"/>
                <a:ea typeface="Rubik Dirt Regular"/>
              </a:rPr>
              <a:t> </a:t>
            </a:r>
            <a:r>
              <a:rPr lang="sk-SK" sz="4500" spc="-1" dirty="0" err="1" smtClean="0">
                <a:solidFill>
                  <a:schemeClr val="bg1"/>
                </a:solidFill>
                <a:latin typeface="Rubik"/>
                <a:ea typeface="Rubik Dirt Regular"/>
              </a:rPr>
              <a:t>attention</a:t>
            </a:r>
            <a:endParaRPr lang="en-US" sz="4500" spc="-1" dirty="0">
              <a:solidFill>
                <a:schemeClr val="bg1"/>
              </a:solidFill>
              <a:latin typeface="Rubik"/>
            </a:endParaRPr>
          </a:p>
        </p:txBody>
      </p:sp>
      <p:sp>
        <p:nvSpPr>
          <p:cNvPr id="6" name="BlokTextu 5"/>
          <p:cNvSpPr txBox="1"/>
          <p:nvPr/>
        </p:nvSpPr>
        <p:spPr>
          <a:xfrm>
            <a:off x="5954564" y="6094067"/>
            <a:ext cx="5978769" cy="800219"/>
          </a:xfrm>
          <a:prstGeom prst="rect">
            <a:avLst/>
          </a:prstGeom>
          <a:noFill/>
        </p:spPr>
        <p:txBody>
          <a:bodyPr wrap="square" rtlCol="0">
            <a:spAutoFit/>
          </a:bodyPr>
          <a:lstStyle/>
          <a:p>
            <a:r>
              <a:rPr lang="sk-SK" sz="2400" dirty="0" err="1" smtClean="0">
                <a:solidFill>
                  <a:schemeClr val="bg1"/>
                </a:solidFill>
                <a:latin typeface="Rubik" pitchFamily="2" charset="-79"/>
                <a:cs typeface="Rubik" pitchFamily="2" charset="-79"/>
              </a:rPr>
              <a:t>Contact</a:t>
            </a:r>
            <a:r>
              <a:rPr lang="sk-SK" sz="2400" dirty="0">
                <a:solidFill>
                  <a:schemeClr val="bg1"/>
                </a:solidFill>
                <a:latin typeface="Rubik" pitchFamily="2" charset="-79"/>
                <a:cs typeface="Rubik" pitchFamily="2" charset="-79"/>
              </a:rPr>
              <a:t>: </a:t>
            </a:r>
            <a:r>
              <a:rPr lang="sk-SK" sz="2400" u="sng" dirty="0">
                <a:solidFill>
                  <a:schemeClr val="bg1"/>
                </a:solidFill>
                <a:latin typeface="Rubik" pitchFamily="2" charset="-79"/>
                <a:cs typeface="Rubik" pitchFamily="2" charset="-79"/>
              </a:rPr>
              <a:t>katarina.mravcova@vuvh.sk</a:t>
            </a:r>
          </a:p>
          <a:p>
            <a:endParaRPr lang="sk-SK" sz="2200" dirty="0">
              <a:solidFill>
                <a:srgbClr val="01426A"/>
              </a:solidFill>
              <a:latin typeface="Rubik" pitchFamily="2" charset="-79"/>
              <a:cs typeface="Rubik" pitchFamily="2" charset="-79"/>
            </a:endParaRPr>
          </a:p>
        </p:txBody>
      </p:sp>
      <p:sp>
        <p:nvSpPr>
          <p:cNvPr id="2" name="BlokTextu 1"/>
          <p:cNvSpPr txBox="1"/>
          <p:nvPr/>
        </p:nvSpPr>
        <p:spPr>
          <a:xfrm>
            <a:off x="7295745" y="4469793"/>
            <a:ext cx="3745523" cy="553998"/>
          </a:xfrm>
          <a:prstGeom prst="rect">
            <a:avLst/>
          </a:prstGeom>
          <a:noFill/>
        </p:spPr>
        <p:txBody>
          <a:bodyPr wrap="square" rtlCol="0">
            <a:spAutoFit/>
          </a:bodyPr>
          <a:lstStyle/>
          <a:p>
            <a:r>
              <a:rPr lang="sk-SK" sz="3000" dirty="0">
                <a:solidFill>
                  <a:schemeClr val="bg1"/>
                </a:solidFill>
                <a:latin typeface="Rubik" pitchFamily="2" charset="-79"/>
                <a:cs typeface="Rubik" pitchFamily="2" charset="-79"/>
              </a:rPr>
              <a:t>www.livingrivers.sk</a:t>
            </a:r>
          </a:p>
        </p:txBody>
      </p:sp>
    </p:spTree>
    <p:extLst>
      <p:ext uri="{BB962C8B-B14F-4D97-AF65-F5344CB8AC3E}">
        <p14:creationId xmlns:p14="http://schemas.microsoft.com/office/powerpoint/2010/main" val="4291669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01.png" descr="01.png"/>
          <p:cNvPicPr/>
          <p:nvPr/>
        </p:nvPicPr>
        <p:blipFill>
          <a:blip r:embed="rId2" cstate="print"/>
          <a:stretch/>
        </p:blipFill>
        <p:spPr>
          <a:xfrm>
            <a:off x="0" y="0"/>
            <a:ext cx="12191760" cy="6857820"/>
          </a:xfrm>
          <a:prstGeom prst="rect">
            <a:avLst/>
          </a:prstGeom>
          <a:ln w="12600">
            <a:noFill/>
          </a:ln>
        </p:spPr>
      </p:pic>
      <p:sp>
        <p:nvSpPr>
          <p:cNvPr id="5" name="Obdĺžnik 4"/>
          <p:cNvSpPr/>
          <p:nvPr/>
        </p:nvSpPr>
        <p:spPr>
          <a:xfrm>
            <a:off x="4161453" y="2780523"/>
            <a:ext cx="3452327" cy="1418253"/>
          </a:xfrm>
          <a:prstGeom prst="rect">
            <a:avLst/>
          </a:prstGeom>
          <a:solidFill>
            <a:srgbClr val="01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PlaceHolder 1"/>
          <p:cNvSpPr>
            <a:spLocks noGrp="1"/>
          </p:cNvSpPr>
          <p:nvPr>
            <p:ph/>
          </p:nvPr>
        </p:nvSpPr>
        <p:spPr>
          <a:xfrm>
            <a:off x="603000" y="898200"/>
            <a:ext cx="8521962" cy="2691900"/>
          </a:xfrm>
          <a:prstGeom prst="rect">
            <a:avLst/>
          </a:prstGeom>
          <a:noFill/>
          <a:ln w="12600">
            <a:noFill/>
          </a:ln>
        </p:spPr>
        <p:txBody>
          <a:bodyPr vert="horz" lIns="22860" tIns="0" rIns="22860" bIns="0" numCol="1" spcCol="38160" rtlCol="0" anchor="t">
            <a:noAutofit/>
          </a:bodyPr>
          <a:lstStyle/>
          <a:p>
            <a:pPr>
              <a:lnSpc>
                <a:spcPct val="100000"/>
              </a:lnSpc>
              <a:spcBef>
                <a:spcPts val="0"/>
              </a:spcBef>
            </a:pPr>
            <a:r>
              <a:rPr lang="sk-SK" sz="7000" dirty="0" err="1" smtClean="0">
                <a:solidFill>
                  <a:prstClr val="white"/>
                </a:solidFill>
                <a:latin typeface="Rubik Dirt" pitchFamily="2" charset="-79"/>
                <a:cs typeface="Rubik Dirt" pitchFamily="2" charset="-79"/>
              </a:rPr>
              <a:t>Water</a:t>
            </a:r>
            <a:r>
              <a:rPr lang="sk-SK" sz="7000" dirty="0" smtClean="0">
                <a:solidFill>
                  <a:prstClr val="white"/>
                </a:solidFill>
                <a:latin typeface="Rubik Dirt" pitchFamily="2" charset="-79"/>
                <a:cs typeface="Rubik Dirt" pitchFamily="2" charset="-79"/>
              </a:rPr>
              <a:t> </a:t>
            </a:r>
            <a:r>
              <a:rPr lang="sk-SK" sz="7000" dirty="0" err="1" smtClean="0">
                <a:solidFill>
                  <a:prstClr val="white"/>
                </a:solidFill>
                <a:latin typeface="Rubik Dirt" pitchFamily="2" charset="-79"/>
                <a:cs typeface="Rubik Dirt" pitchFamily="2" charset="-79"/>
              </a:rPr>
              <a:t>politics</a:t>
            </a:r>
            <a:endParaRPr lang="sk-SK" sz="7000" dirty="0" smtClean="0">
              <a:solidFill>
                <a:prstClr val="white"/>
              </a:solidFill>
              <a:latin typeface="Rubik Dirt" pitchFamily="2" charset="-79"/>
              <a:cs typeface="Rubik Dirt" pitchFamily="2" charset="-79"/>
            </a:endParaRPr>
          </a:p>
          <a:p>
            <a:pPr>
              <a:lnSpc>
                <a:spcPct val="100000"/>
              </a:lnSpc>
              <a:spcBef>
                <a:spcPts val="0"/>
              </a:spcBef>
            </a:pPr>
            <a:r>
              <a:rPr lang="sk-SK" sz="7000" dirty="0" smtClean="0">
                <a:solidFill>
                  <a:prstClr val="white"/>
                </a:solidFill>
                <a:latin typeface="Rubik Dirt" pitchFamily="2" charset="-79"/>
                <a:cs typeface="Rubik Dirt" pitchFamily="2" charset="-79"/>
              </a:rPr>
              <a:t>in Slovakia</a:t>
            </a:r>
            <a:endParaRPr lang="sk-SK" sz="7000" dirty="0">
              <a:solidFill>
                <a:prstClr val="white"/>
              </a:solidFill>
              <a:latin typeface="Rubik Dirt" pitchFamily="2" charset="-79"/>
              <a:cs typeface="Rubik Dirt" pitchFamily="2" charset="-79"/>
            </a:endParaRPr>
          </a:p>
        </p:txBody>
      </p:sp>
    </p:spTree>
    <p:extLst>
      <p:ext uri="{BB962C8B-B14F-4D97-AF65-F5344CB8AC3E}">
        <p14:creationId xmlns:p14="http://schemas.microsoft.com/office/powerpoint/2010/main" val="1061443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p:cNvSpPr txBox="1"/>
          <p:nvPr/>
        </p:nvSpPr>
        <p:spPr>
          <a:xfrm>
            <a:off x="571501" y="360484"/>
            <a:ext cx="6877514" cy="1754326"/>
          </a:xfrm>
          <a:prstGeom prst="rect">
            <a:avLst/>
          </a:prstGeom>
          <a:noFill/>
        </p:spPr>
        <p:txBody>
          <a:bodyPr wrap="square" lIns="91440" tIns="45720" rIns="91440" bIns="45720" rtlCol="0">
            <a:spAutoFit/>
          </a:bodyPr>
          <a:lstStyle/>
          <a:p>
            <a:r>
              <a:rPr lang="sk-SK" sz="3600" dirty="0" err="1" smtClean="0">
                <a:solidFill>
                  <a:srgbClr val="01426A"/>
                </a:solidFill>
                <a:latin typeface="Rubik" pitchFamily="2" charset="-79"/>
                <a:cs typeface="Rubik" pitchFamily="2" charset="-79"/>
              </a:rPr>
              <a:t>Key</a:t>
            </a:r>
            <a:r>
              <a:rPr lang="sk-SK" sz="3600" dirty="0" smtClean="0">
                <a:solidFill>
                  <a:srgbClr val="01426A"/>
                </a:solidFill>
                <a:latin typeface="Rubik" pitchFamily="2" charset="-79"/>
                <a:cs typeface="Rubik" pitchFamily="2" charset="-79"/>
              </a:rPr>
              <a:t> EU </a:t>
            </a:r>
            <a:r>
              <a:rPr lang="sk-SK" sz="3600" dirty="0" err="1" smtClean="0">
                <a:solidFill>
                  <a:srgbClr val="01426A"/>
                </a:solidFill>
                <a:latin typeface="Rubik" pitchFamily="2" charset="-79"/>
                <a:cs typeface="Rubik" pitchFamily="2" charset="-79"/>
              </a:rPr>
              <a:t>documents</a:t>
            </a:r>
            <a:r>
              <a:rPr lang="sk-SK" sz="3600" dirty="0" smtClean="0">
                <a:solidFill>
                  <a:srgbClr val="01426A"/>
                </a:solidFill>
                <a:latin typeface="Rubik" pitchFamily="2" charset="-79"/>
                <a:cs typeface="Rubik" pitchFamily="2" charset="-79"/>
              </a:rPr>
              <a:t> and </a:t>
            </a:r>
            <a:r>
              <a:rPr lang="sk-SK" sz="3600" dirty="0" err="1" smtClean="0">
                <a:solidFill>
                  <a:srgbClr val="01426A"/>
                </a:solidFill>
                <a:latin typeface="Rubik" pitchFamily="2" charset="-79"/>
                <a:cs typeface="Rubik" pitchFamily="2" charset="-79"/>
              </a:rPr>
              <a:t>directives</a:t>
            </a:r>
            <a:endParaRPr lang="sk-SK" sz="3600" dirty="0">
              <a:solidFill>
                <a:srgbClr val="01426A"/>
              </a:solidFill>
              <a:latin typeface="Rubik" pitchFamily="2" charset="-79"/>
              <a:cs typeface="Rubik" pitchFamily="2" charset="-79"/>
            </a:endParaRPr>
          </a:p>
          <a:p>
            <a:endParaRPr lang="sk-SK" sz="3600" b="1" dirty="0">
              <a:solidFill>
                <a:schemeClr val="accent1">
                  <a:lumMod val="75000"/>
                </a:schemeClr>
              </a:solidFill>
              <a:effectLst>
                <a:outerShdw blurRad="38100" dist="38100" dir="2700000" algn="tl">
                  <a:srgbClr val="000000">
                    <a:alpha val="43137"/>
                  </a:srgbClr>
                </a:outerShdw>
              </a:effectLst>
              <a:latin typeface="+mj-lt"/>
            </a:endParaRPr>
          </a:p>
        </p:txBody>
      </p:sp>
      <p:sp>
        <p:nvSpPr>
          <p:cNvPr id="5" name="BlokTextu 4"/>
          <p:cNvSpPr txBox="1"/>
          <p:nvPr/>
        </p:nvSpPr>
        <p:spPr>
          <a:xfrm>
            <a:off x="582653" y="2302907"/>
            <a:ext cx="6603023" cy="4555093"/>
          </a:xfrm>
          <a:prstGeom prst="rect">
            <a:avLst/>
          </a:prstGeom>
          <a:noFill/>
        </p:spPr>
        <p:txBody>
          <a:bodyPr wrap="square" lIns="91440" tIns="45720" rIns="91440" bIns="45720" rtlCol="0">
            <a:spAutoFit/>
          </a:bodyPr>
          <a:lstStyle/>
          <a:p>
            <a:pPr marL="285750" indent="-285750">
              <a:buFont typeface="Arial" panose="020B0604020202020204" pitchFamily="34" charset="0"/>
              <a:buChar char="•"/>
            </a:pPr>
            <a:r>
              <a:rPr lang="sk-SK" sz="1600" spc="-1" dirty="0" err="1">
                <a:solidFill>
                  <a:srgbClr val="01426A"/>
                </a:solidFill>
                <a:latin typeface="Rubik"/>
                <a:ea typeface="Rubik Regular"/>
              </a:rPr>
              <a:t>Water</a:t>
            </a:r>
            <a:r>
              <a:rPr lang="sk-SK" sz="1600" spc="-1" dirty="0">
                <a:solidFill>
                  <a:srgbClr val="01426A"/>
                </a:solidFill>
                <a:latin typeface="Rubik"/>
                <a:ea typeface="Rubik Regular"/>
              </a:rPr>
              <a:t> </a:t>
            </a:r>
            <a:r>
              <a:rPr lang="sk-SK" sz="1600" spc="-1" dirty="0" err="1">
                <a:solidFill>
                  <a:srgbClr val="01426A"/>
                </a:solidFill>
                <a:latin typeface="Rubik"/>
                <a:ea typeface="Rubik Regular"/>
              </a:rPr>
              <a:t>Framework</a:t>
            </a:r>
            <a:r>
              <a:rPr lang="sk-SK" sz="1600" spc="-1" dirty="0">
                <a:solidFill>
                  <a:srgbClr val="01426A"/>
                </a:solidFill>
                <a:latin typeface="Rubik"/>
                <a:ea typeface="Rubik Regular"/>
              </a:rPr>
              <a:t> </a:t>
            </a:r>
            <a:r>
              <a:rPr lang="sk-SK" sz="1600" spc="-1" dirty="0" err="1">
                <a:solidFill>
                  <a:srgbClr val="01426A"/>
                </a:solidFill>
                <a:latin typeface="Rubik"/>
                <a:ea typeface="Rubik Regular"/>
              </a:rPr>
              <a:t>directive</a:t>
            </a:r>
            <a:r>
              <a:rPr lang="sk-SK" sz="1600" spc="-1" dirty="0">
                <a:solidFill>
                  <a:srgbClr val="01426A"/>
                </a:solidFill>
                <a:latin typeface="Rubik"/>
                <a:ea typeface="Rubik Regular"/>
              </a:rPr>
              <a:t> 2000/60/EC</a:t>
            </a:r>
          </a:p>
          <a:p>
            <a:pPr marL="285750" indent="-285750">
              <a:buFont typeface="Arial" panose="020B0604020202020204" pitchFamily="34" charset="0"/>
              <a:buChar char="•"/>
            </a:pPr>
            <a:r>
              <a:rPr lang="en-GB" sz="1600" spc="-1" dirty="0">
                <a:solidFill>
                  <a:srgbClr val="01426A"/>
                </a:solidFill>
                <a:latin typeface="Rubik"/>
                <a:ea typeface="Rubik Regular"/>
              </a:rPr>
              <a:t>EU Floods directive 2007/60/EC</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European Union Strategy for the Danube Region (EUSDR)</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The Convention on Co-operation for the Protection and Sustainable Use of the River Danube (Danube River Protection Convention - DRPC)</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EU Habitats Directive 92/43/EEC</a:t>
            </a:r>
            <a:r>
              <a:rPr lang="sk-SK" sz="1600" spc="-1" dirty="0">
                <a:solidFill>
                  <a:srgbClr val="01426A"/>
                </a:solidFill>
                <a:latin typeface="Rubik"/>
                <a:ea typeface="Rubik Regular"/>
              </a:rPr>
              <a:t>, </a:t>
            </a:r>
          </a:p>
          <a:p>
            <a:pPr marL="285750" indent="-285750">
              <a:buFont typeface="Arial" panose="020B0604020202020204" pitchFamily="34" charset="0"/>
              <a:buChar char="•"/>
            </a:pPr>
            <a:r>
              <a:rPr lang="en-GB" sz="1600" spc="-1" dirty="0">
                <a:solidFill>
                  <a:srgbClr val="01426A"/>
                </a:solidFill>
                <a:latin typeface="Rubik"/>
                <a:ea typeface="Rubik Regular"/>
              </a:rPr>
              <a:t>EU Birds directive</a:t>
            </a:r>
            <a:r>
              <a:rPr lang="sk-SK" sz="1600" spc="-1" dirty="0">
                <a:solidFill>
                  <a:srgbClr val="01426A"/>
                </a:solidFill>
                <a:latin typeface="Rubik"/>
                <a:ea typeface="Rubik Regular"/>
              </a:rPr>
              <a:t> 2009/147/EC</a:t>
            </a:r>
          </a:p>
          <a:p>
            <a:pPr marL="285750" indent="-285750">
              <a:buFont typeface="Arial" panose="020B0604020202020204" pitchFamily="34" charset="0"/>
              <a:buChar char="•"/>
            </a:pPr>
            <a:r>
              <a:rPr lang="en-GB" sz="1600" spc="-1" dirty="0">
                <a:solidFill>
                  <a:srgbClr val="01426A"/>
                </a:solidFill>
                <a:latin typeface="Rubik"/>
                <a:ea typeface="Rubik Regular"/>
              </a:rPr>
              <a:t>Convention on the Conservation of European Wildlife and Natural Habitats (Bern</a:t>
            </a:r>
            <a:r>
              <a:rPr lang="sk-SK" sz="1600" spc="-1" dirty="0">
                <a:solidFill>
                  <a:srgbClr val="01426A"/>
                </a:solidFill>
                <a:latin typeface="Rubik"/>
                <a:ea typeface="Rubik Regular"/>
              </a:rPr>
              <a:t> </a:t>
            </a:r>
            <a:r>
              <a:rPr lang="sk-SK" sz="1600" spc="-1" dirty="0" err="1">
                <a:solidFill>
                  <a:srgbClr val="01426A"/>
                </a:solidFill>
                <a:latin typeface="Rubik"/>
                <a:ea typeface="Rubik Regular"/>
              </a:rPr>
              <a:t>convention</a:t>
            </a:r>
            <a:r>
              <a:rPr lang="en-GB" sz="1600" spc="-1" dirty="0">
                <a:solidFill>
                  <a:srgbClr val="01426A"/>
                </a:solidFill>
                <a:latin typeface="Rubik"/>
                <a:ea typeface="Rubik Regular"/>
              </a:rPr>
              <a:t>), </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Convention on the Conservation of Migratory Species of Wild Animals (Bonn convention), </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Pan-European Action Plan for Sturgeons</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Biodiversity Strategy 2030 </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EU Strategy on Adaptation to Climate Change</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en-GB" sz="1600" spc="-1" dirty="0">
                <a:solidFill>
                  <a:srgbClr val="01426A"/>
                </a:solidFill>
                <a:latin typeface="Rubik"/>
                <a:ea typeface="Rubik Regular"/>
              </a:rPr>
              <a:t>European Green Deal</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sk-SK" sz="1600" spc="-1" dirty="0">
                <a:solidFill>
                  <a:srgbClr val="01426A"/>
                </a:solidFill>
                <a:latin typeface="Rubik"/>
                <a:ea typeface="Rubik Regular"/>
              </a:rPr>
              <a:t>Nature </a:t>
            </a:r>
            <a:r>
              <a:rPr lang="sk-SK" sz="1600" spc="-1" dirty="0" err="1">
                <a:solidFill>
                  <a:srgbClr val="01426A"/>
                </a:solidFill>
                <a:latin typeface="Rubik"/>
                <a:ea typeface="Rubik Regular"/>
              </a:rPr>
              <a:t>Restoration</a:t>
            </a:r>
            <a:r>
              <a:rPr lang="sk-SK" sz="1600" spc="-1" dirty="0">
                <a:solidFill>
                  <a:srgbClr val="01426A"/>
                </a:solidFill>
                <a:latin typeface="Rubik"/>
                <a:ea typeface="Rubik Regular"/>
              </a:rPr>
              <a:t> </a:t>
            </a:r>
            <a:r>
              <a:rPr lang="sk-SK" sz="1600" spc="-1" dirty="0" err="1">
                <a:solidFill>
                  <a:srgbClr val="01426A"/>
                </a:solidFill>
                <a:latin typeface="Rubik"/>
                <a:ea typeface="Rubik Regular"/>
              </a:rPr>
              <a:t>Law</a:t>
            </a:r>
            <a:r>
              <a:rPr lang="sk-SK" sz="1600" spc="-1" dirty="0">
                <a:solidFill>
                  <a:srgbClr val="01426A"/>
                </a:solidFill>
                <a:latin typeface="Rubik"/>
                <a:ea typeface="Rubik Regular"/>
              </a:rPr>
              <a:t> – in </a:t>
            </a:r>
            <a:r>
              <a:rPr lang="sk-SK" sz="1600" spc="-1" dirty="0" err="1">
                <a:solidFill>
                  <a:srgbClr val="01426A"/>
                </a:solidFill>
                <a:latin typeface="Rubik"/>
                <a:ea typeface="Rubik Regular"/>
              </a:rPr>
              <a:t>preparation</a:t>
            </a:r>
            <a:endParaRPr lang="sk-SK" sz="1600" spc="-1" dirty="0">
              <a:solidFill>
                <a:srgbClr val="01426A"/>
              </a:solidFill>
              <a:latin typeface="Rubik"/>
              <a:ea typeface="Rubik Regular"/>
            </a:endParaRPr>
          </a:p>
          <a:p>
            <a:pPr marL="285750" indent="-285750">
              <a:buFont typeface="Arial" panose="020B0604020202020204" pitchFamily="34" charset="0"/>
              <a:buChar char="•"/>
            </a:pPr>
            <a:r>
              <a:rPr lang="sk-SK" spc="-1" dirty="0">
                <a:solidFill>
                  <a:srgbClr val="01426A"/>
                </a:solidFill>
                <a:latin typeface="Rubik"/>
                <a:ea typeface="Rubik Regular"/>
              </a:rPr>
              <a:t>...</a:t>
            </a:r>
          </a:p>
        </p:txBody>
      </p:sp>
      <p:pic>
        <p:nvPicPr>
          <p:cNvPr id="8" name="Obrázo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8100" y="0"/>
            <a:ext cx="4572000" cy="6858000"/>
          </a:xfrm>
          <a:prstGeom prst="rect">
            <a:avLst/>
          </a:prstGeom>
        </p:spPr>
      </p:pic>
    </p:spTree>
    <p:extLst>
      <p:ext uri="{BB962C8B-B14F-4D97-AF65-F5344CB8AC3E}">
        <p14:creationId xmlns:p14="http://schemas.microsoft.com/office/powerpoint/2010/main" val="365348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kTextu 6"/>
          <p:cNvSpPr txBox="1"/>
          <p:nvPr/>
        </p:nvSpPr>
        <p:spPr>
          <a:xfrm>
            <a:off x="4304371" y="3244324"/>
            <a:ext cx="3644887" cy="1677382"/>
          </a:xfrm>
          <a:prstGeom prst="rect">
            <a:avLst/>
          </a:prstGeom>
          <a:solidFill>
            <a:schemeClr val="bg1"/>
          </a:solidFill>
        </p:spPr>
        <p:txBody>
          <a:bodyPr wrap="square" lIns="91440" tIns="45720" rIns="91440" bIns="45720" rtlCol="0">
            <a:spAutoFit/>
          </a:bodyPr>
          <a:lstStyle/>
          <a:p>
            <a:pPr>
              <a:spcAft>
                <a:spcPts val="1200"/>
              </a:spcAft>
            </a:pPr>
            <a:r>
              <a:rPr lang="en-US" sz="1600" spc="-1" dirty="0">
                <a:solidFill>
                  <a:srgbClr val="01426A"/>
                </a:solidFill>
                <a:latin typeface="Rubik"/>
                <a:ea typeface="Rubik Regular"/>
              </a:rPr>
              <a:t>Water Policy Conception (2021-2030 with prospects till 2050) – adopted by the government </a:t>
            </a:r>
            <a:r>
              <a:rPr lang="sk-SK" sz="1600" spc="-1" dirty="0" smtClean="0">
                <a:solidFill>
                  <a:srgbClr val="01426A"/>
                </a:solidFill>
                <a:latin typeface="Rubik"/>
                <a:ea typeface="Rubik Regular"/>
              </a:rPr>
              <a:t>1.6.</a:t>
            </a:r>
            <a:r>
              <a:rPr lang="en-GB" sz="1600" spc="-1" dirty="0">
                <a:solidFill>
                  <a:srgbClr val="01426A"/>
                </a:solidFill>
                <a:latin typeface="Rubik"/>
                <a:ea typeface="Rubik Regular"/>
              </a:rPr>
              <a:t>2022 </a:t>
            </a:r>
            <a:r>
              <a:rPr lang="en-GB" sz="1000" spc="-1" dirty="0">
                <a:solidFill>
                  <a:srgbClr val="01426A"/>
                </a:solidFill>
                <a:latin typeface="Rubik"/>
                <a:ea typeface="Rubik Regular"/>
                <a:hlinkClick r:id="rId2"/>
              </a:rPr>
              <a:t>https://www.minzp.sk/voda/koncepcne-dokumenty/koncepcia-vodnej-politiky-roky-2021-2030-vyhladom-do-roku-2050.html</a:t>
            </a:r>
            <a:endParaRPr lang="sk-SK" sz="2400" spc="-1" dirty="0">
              <a:solidFill>
                <a:srgbClr val="01426A"/>
              </a:solidFill>
              <a:latin typeface="Rubik"/>
              <a:ea typeface="Rubik Regular"/>
            </a:endParaRPr>
          </a:p>
          <a:p>
            <a:endParaRPr lang="sk-SK" sz="900" dirty="0"/>
          </a:p>
        </p:txBody>
      </p:sp>
      <p:pic>
        <p:nvPicPr>
          <p:cNvPr id="9" name="Obrázok 8"/>
          <p:cNvPicPr/>
          <p:nvPr/>
        </p:nvPicPr>
        <p:blipFill>
          <a:blip r:embed="rId3" cstate="print"/>
          <a:stretch>
            <a:fillRect/>
          </a:stretch>
        </p:blipFill>
        <p:spPr>
          <a:xfrm>
            <a:off x="3842447" y="0"/>
            <a:ext cx="4552321" cy="3541371"/>
          </a:xfrm>
          <a:prstGeom prst="rect">
            <a:avLst/>
          </a:prstGeom>
        </p:spPr>
      </p:pic>
      <p:pic>
        <p:nvPicPr>
          <p:cNvPr id="2" name="Obrázo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7993" y="1313533"/>
            <a:ext cx="3714007" cy="5187629"/>
          </a:xfrm>
          <a:prstGeom prst="rect">
            <a:avLst/>
          </a:prstGeom>
          <a:ln>
            <a:solidFill>
              <a:schemeClr val="tx1"/>
            </a:solidFill>
          </a:ln>
        </p:spPr>
      </p:pic>
      <p:sp>
        <p:nvSpPr>
          <p:cNvPr id="4" name="BlokTextu 3"/>
          <p:cNvSpPr txBox="1"/>
          <p:nvPr/>
        </p:nvSpPr>
        <p:spPr>
          <a:xfrm>
            <a:off x="4304371" y="5170600"/>
            <a:ext cx="3693814" cy="1107996"/>
          </a:xfrm>
          <a:prstGeom prst="rect">
            <a:avLst/>
          </a:prstGeom>
          <a:noFill/>
        </p:spPr>
        <p:txBody>
          <a:bodyPr wrap="square" lIns="91440" tIns="45720" rIns="91440" bIns="45720" rtlCol="0">
            <a:spAutoFit/>
          </a:bodyPr>
          <a:lstStyle/>
          <a:p>
            <a:r>
              <a:rPr lang="en-US" sz="1600" spc="-1" dirty="0">
                <a:solidFill>
                  <a:srgbClr val="01426A"/>
                </a:solidFill>
                <a:latin typeface="Rubik"/>
                <a:ea typeface="Rubik Regular"/>
              </a:rPr>
              <a:t>The 3rd River Basin Management Plan (2021-2027) </a:t>
            </a:r>
            <a:r>
              <a:rPr lang="sk-SK" sz="1600" spc="-1" dirty="0" err="1" smtClean="0">
                <a:solidFill>
                  <a:srgbClr val="01426A"/>
                </a:solidFill>
                <a:latin typeface="Rubik"/>
                <a:ea typeface="Rubik Regular"/>
              </a:rPr>
              <a:t>adopted</a:t>
            </a:r>
            <a:r>
              <a:rPr lang="sk-SK" sz="1600" spc="-1" dirty="0" smtClean="0">
                <a:solidFill>
                  <a:srgbClr val="01426A"/>
                </a:solidFill>
                <a:latin typeface="Rubik"/>
                <a:ea typeface="Rubik Regular"/>
              </a:rPr>
              <a:t> by </a:t>
            </a:r>
            <a:r>
              <a:rPr lang="sk-SK" sz="1600" spc="-1" dirty="0" err="1" smtClean="0">
                <a:solidFill>
                  <a:srgbClr val="01426A"/>
                </a:solidFill>
                <a:latin typeface="Rubik"/>
                <a:ea typeface="Rubik Regular"/>
              </a:rPr>
              <a:t>government</a:t>
            </a:r>
            <a:r>
              <a:rPr lang="sk-SK" sz="1600" spc="-1" dirty="0" smtClean="0">
                <a:solidFill>
                  <a:srgbClr val="01426A"/>
                </a:solidFill>
                <a:latin typeface="Rubik"/>
                <a:ea typeface="Rubik Regular"/>
              </a:rPr>
              <a:t> 11.5.</a:t>
            </a:r>
            <a:r>
              <a:rPr lang="en-GB" sz="1600" spc="-1" dirty="0">
                <a:solidFill>
                  <a:srgbClr val="01426A"/>
                </a:solidFill>
                <a:latin typeface="Rubik"/>
                <a:ea typeface="Rubik Regular"/>
              </a:rPr>
              <a:t>2022 </a:t>
            </a:r>
            <a:r>
              <a:rPr lang="en-GB" sz="900" dirty="0">
                <a:hlinkClick r:id="rId5"/>
              </a:rPr>
              <a:t>https://www.minzp.sk/voda/vodny-plan-slovenska/</a:t>
            </a:r>
            <a:endParaRPr lang="en-GB" sz="900" dirty="0"/>
          </a:p>
          <a:p>
            <a:endParaRPr lang="sk-SK" sz="900" dirty="0"/>
          </a:p>
        </p:txBody>
      </p:sp>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61359"/>
            <a:ext cx="3512634" cy="5017139"/>
          </a:xfrm>
          <a:prstGeom prst="rect">
            <a:avLst/>
          </a:prstGeom>
          <a:ln>
            <a:solidFill>
              <a:schemeClr val="tx1"/>
            </a:solidFill>
          </a:ln>
        </p:spPr>
      </p:pic>
      <p:sp>
        <p:nvSpPr>
          <p:cNvPr id="8" name="BlokTextu 7"/>
          <p:cNvSpPr txBox="1"/>
          <p:nvPr/>
        </p:nvSpPr>
        <p:spPr>
          <a:xfrm>
            <a:off x="4304371" y="1452567"/>
            <a:ext cx="1052679" cy="1167312"/>
          </a:xfrm>
          <a:prstGeom prst="rect">
            <a:avLst/>
          </a:prstGeom>
          <a:solidFill>
            <a:schemeClr val="bg1"/>
          </a:solidFill>
        </p:spPr>
        <p:txBody>
          <a:bodyPr wrap="square" rtlCol="0">
            <a:spAutoFit/>
          </a:bodyPr>
          <a:lstStyle/>
          <a:p>
            <a:r>
              <a:rPr lang="sk-SK" sz="1600" b="1" dirty="0" err="1" smtClean="0"/>
              <a:t>River</a:t>
            </a:r>
            <a:endParaRPr lang="sk-SK" sz="1600" b="1" dirty="0" smtClean="0"/>
          </a:p>
          <a:p>
            <a:r>
              <a:rPr lang="sk-SK" sz="1600" b="1" dirty="0" err="1" smtClean="0"/>
              <a:t>basin</a:t>
            </a:r>
            <a:r>
              <a:rPr lang="sk-SK" sz="1600" b="1" dirty="0" smtClean="0"/>
              <a:t> management </a:t>
            </a:r>
            <a:r>
              <a:rPr lang="sk-SK" sz="1600" b="1" dirty="0" err="1" smtClean="0"/>
              <a:t>plan</a:t>
            </a:r>
            <a:r>
              <a:rPr lang="sk-SK" sz="1600" b="1" dirty="0" smtClean="0"/>
              <a:t> </a:t>
            </a:r>
            <a:endParaRPr lang="sk-SK" sz="1600" b="1" dirty="0"/>
          </a:p>
        </p:txBody>
      </p:sp>
      <p:sp>
        <p:nvSpPr>
          <p:cNvPr id="10" name="BlokTextu 9"/>
          <p:cNvSpPr txBox="1"/>
          <p:nvPr/>
        </p:nvSpPr>
        <p:spPr>
          <a:xfrm>
            <a:off x="6796328" y="1510600"/>
            <a:ext cx="1201857" cy="1323439"/>
          </a:xfrm>
          <a:prstGeom prst="rect">
            <a:avLst/>
          </a:prstGeom>
          <a:solidFill>
            <a:schemeClr val="bg1"/>
          </a:solidFill>
        </p:spPr>
        <p:txBody>
          <a:bodyPr wrap="square" rtlCol="0">
            <a:spAutoFit/>
          </a:bodyPr>
          <a:lstStyle/>
          <a:p>
            <a:r>
              <a:rPr lang="en-GB" sz="1600" b="1" dirty="0" smtClean="0">
                <a:latin typeface="Arial Narrow" panose="020B0606020202030204" pitchFamily="34" charset="0"/>
              </a:rPr>
              <a:t>Plan </a:t>
            </a:r>
            <a:r>
              <a:rPr lang="en-GB" sz="1600" b="1" dirty="0">
                <a:latin typeface="Arial Narrow" panose="020B0606020202030204" pitchFamily="34" charset="0"/>
              </a:rPr>
              <a:t>of Public Sewage and Fresh Water System</a:t>
            </a:r>
            <a:endParaRPr lang="sk-SK" sz="1600" b="1" dirty="0">
              <a:latin typeface="Arial Narrow" panose="020B0606020202030204" pitchFamily="34" charset="0"/>
            </a:endParaRPr>
          </a:p>
        </p:txBody>
      </p:sp>
      <p:sp>
        <p:nvSpPr>
          <p:cNvPr id="11" name="BlokTextu 10"/>
          <p:cNvSpPr txBox="1"/>
          <p:nvPr/>
        </p:nvSpPr>
        <p:spPr>
          <a:xfrm>
            <a:off x="5549624" y="1477813"/>
            <a:ext cx="1097318" cy="1077217"/>
          </a:xfrm>
          <a:prstGeom prst="rect">
            <a:avLst/>
          </a:prstGeom>
          <a:solidFill>
            <a:schemeClr val="bg1"/>
          </a:solidFill>
        </p:spPr>
        <p:txBody>
          <a:bodyPr wrap="square" rtlCol="0">
            <a:spAutoFit/>
          </a:bodyPr>
          <a:lstStyle/>
          <a:p>
            <a:r>
              <a:rPr lang="sk-SK" sz="1600" b="1" dirty="0" err="1" smtClean="0"/>
              <a:t>Flood</a:t>
            </a:r>
            <a:r>
              <a:rPr lang="sk-SK" sz="1600" b="1" dirty="0" smtClean="0"/>
              <a:t> </a:t>
            </a:r>
          </a:p>
          <a:p>
            <a:r>
              <a:rPr lang="sk-SK" sz="1600" b="1" dirty="0"/>
              <a:t>r</a:t>
            </a:r>
            <a:r>
              <a:rPr lang="sk-SK" sz="1600" b="1" dirty="0" smtClean="0"/>
              <a:t>isk management </a:t>
            </a:r>
            <a:r>
              <a:rPr lang="sk-SK" sz="1600" b="1" dirty="0" err="1" smtClean="0"/>
              <a:t>plan</a:t>
            </a:r>
            <a:endParaRPr lang="sk-SK" sz="1600" b="1" dirty="0"/>
          </a:p>
        </p:txBody>
      </p:sp>
      <p:sp>
        <p:nvSpPr>
          <p:cNvPr id="12" name="BlokTextu 11"/>
          <p:cNvSpPr txBox="1"/>
          <p:nvPr/>
        </p:nvSpPr>
        <p:spPr>
          <a:xfrm>
            <a:off x="5252340" y="667202"/>
            <a:ext cx="1727565" cy="646331"/>
          </a:xfrm>
          <a:prstGeom prst="rect">
            <a:avLst/>
          </a:prstGeom>
          <a:solidFill>
            <a:srgbClr val="C7DEE1"/>
          </a:solidFill>
        </p:spPr>
        <p:txBody>
          <a:bodyPr wrap="square" rtlCol="0">
            <a:spAutoFit/>
          </a:bodyPr>
          <a:lstStyle/>
          <a:p>
            <a:pPr algn="ctr"/>
            <a:r>
              <a:rPr lang="sk-SK" b="1" spc="-1" dirty="0" err="1">
                <a:latin typeface="Rubik"/>
                <a:ea typeface="Rubik Regular"/>
              </a:rPr>
              <a:t>Water</a:t>
            </a:r>
            <a:r>
              <a:rPr lang="sk-SK" b="1" spc="-1" dirty="0">
                <a:latin typeface="Rubik"/>
                <a:ea typeface="Rubik Regular"/>
              </a:rPr>
              <a:t> </a:t>
            </a:r>
            <a:r>
              <a:rPr lang="sk-SK" b="1" spc="-1" dirty="0" err="1">
                <a:latin typeface="Rubik"/>
                <a:ea typeface="Rubik Regular"/>
              </a:rPr>
              <a:t>policy</a:t>
            </a:r>
            <a:r>
              <a:rPr lang="sk-SK" b="1" spc="-1" dirty="0">
                <a:latin typeface="Rubik"/>
                <a:ea typeface="Rubik Regular"/>
              </a:rPr>
              <a:t> </a:t>
            </a:r>
            <a:r>
              <a:rPr lang="sk-SK" b="1" spc="-1" dirty="0" err="1">
                <a:latin typeface="Rubik"/>
                <a:ea typeface="Rubik Regular"/>
              </a:rPr>
              <a:t>conception</a:t>
            </a:r>
            <a:endParaRPr lang="sk-SK" b="1" spc="-1" dirty="0">
              <a:latin typeface="Rubik"/>
              <a:ea typeface="Rubik Regular"/>
            </a:endParaRPr>
          </a:p>
        </p:txBody>
      </p:sp>
      <p:cxnSp>
        <p:nvCxnSpPr>
          <p:cNvPr id="5" name="Rovná spojnica 4"/>
          <p:cNvCxnSpPr/>
          <p:nvPr/>
        </p:nvCxnSpPr>
        <p:spPr>
          <a:xfrm flipV="1">
            <a:off x="4830710" y="282144"/>
            <a:ext cx="1190711" cy="724443"/>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ovná spojnica 15"/>
          <p:cNvCxnSpPr/>
          <p:nvPr/>
        </p:nvCxnSpPr>
        <p:spPr>
          <a:xfrm>
            <a:off x="6351234" y="347102"/>
            <a:ext cx="1142884" cy="720426"/>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217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a:blip r:embed="rId2" cstate="print">
            <a:extLst>
              <a:ext uri="{28A0092B-C50C-407E-A947-70E740481C1C}">
                <a14:useLocalDpi xmlns:a14="http://schemas.microsoft.com/office/drawing/2010/main" val="0"/>
              </a:ext>
            </a:extLst>
          </a:blip>
          <a:srcRect t="11065"/>
          <a:stretch>
            <a:fillRect/>
          </a:stretch>
        </p:blipFill>
        <p:spPr>
          <a:xfrm>
            <a:off x="0" y="1639230"/>
            <a:ext cx="8609939" cy="5218771"/>
          </a:xfrm>
          <a:prstGeom prst="rect">
            <a:avLst/>
          </a:prstGeom>
        </p:spPr>
      </p:pic>
      <p:sp>
        <p:nvSpPr>
          <p:cNvPr id="9" name="BlokTextu 8"/>
          <p:cNvSpPr txBox="1"/>
          <p:nvPr/>
        </p:nvSpPr>
        <p:spPr>
          <a:xfrm>
            <a:off x="367748" y="390815"/>
            <a:ext cx="11353046" cy="1200329"/>
          </a:xfrm>
          <a:prstGeom prst="rect">
            <a:avLst/>
          </a:prstGeom>
          <a:solidFill>
            <a:schemeClr val="bg1"/>
          </a:solidFill>
        </p:spPr>
        <p:txBody>
          <a:bodyPr wrap="square" lIns="91440" tIns="45720" rIns="91440" bIns="45720" rtlCol="0">
            <a:spAutoFit/>
          </a:bodyPr>
          <a:lstStyle/>
          <a:p>
            <a:r>
              <a:rPr lang="sk-SK" sz="3600" dirty="0" err="1" smtClean="0">
                <a:solidFill>
                  <a:srgbClr val="01426A"/>
                </a:solidFill>
                <a:latin typeface="Rubik" pitchFamily="2" charset="-79"/>
                <a:cs typeface="Rubik" pitchFamily="2" charset="-79"/>
              </a:rPr>
              <a:t>Ecological</a:t>
            </a:r>
            <a:r>
              <a:rPr lang="sk-SK" sz="3600" dirty="0" smtClean="0">
                <a:solidFill>
                  <a:srgbClr val="01426A"/>
                </a:solidFill>
                <a:latin typeface="Rubik" pitchFamily="2" charset="-79"/>
                <a:cs typeface="Rubik" pitchFamily="2" charset="-79"/>
              </a:rPr>
              <a:t> status of </a:t>
            </a:r>
            <a:r>
              <a:rPr lang="sk-SK" sz="3600" dirty="0" err="1" smtClean="0">
                <a:solidFill>
                  <a:srgbClr val="01426A"/>
                </a:solidFill>
                <a:latin typeface="Rubik" pitchFamily="2" charset="-79"/>
                <a:cs typeface="Rubik" pitchFamily="2" charset="-79"/>
              </a:rPr>
              <a:t>water</a:t>
            </a:r>
            <a:r>
              <a:rPr lang="sk-SK" sz="3600" dirty="0" smtClean="0">
                <a:solidFill>
                  <a:srgbClr val="01426A"/>
                </a:solidFill>
                <a:latin typeface="Rubik" pitchFamily="2" charset="-79"/>
                <a:cs typeface="Rubik" pitchFamily="2" charset="-79"/>
              </a:rPr>
              <a:t> </a:t>
            </a:r>
            <a:r>
              <a:rPr lang="sk-SK" sz="3600" dirty="0" err="1" smtClean="0">
                <a:solidFill>
                  <a:srgbClr val="01426A"/>
                </a:solidFill>
                <a:latin typeface="Rubik" pitchFamily="2" charset="-79"/>
                <a:cs typeface="Rubik" pitchFamily="2" charset="-79"/>
              </a:rPr>
              <a:t>bodies</a:t>
            </a:r>
            <a:endParaRPr lang="sk-SK" sz="3600" dirty="0">
              <a:solidFill>
                <a:srgbClr val="01426A"/>
              </a:solidFill>
              <a:latin typeface="Rubik" pitchFamily="2" charset="-79"/>
              <a:cs typeface="Rubik" pitchFamily="2" charset="-79"/>
            </a:endParaRPr>
          </a:p>
          <a:p>
            <a:r>
              <a:rPr lang="en-US" sz="3600" dirty="0">
                <a:solidFill>
                  <a:srgbClr val="01426A"/>
                </a:solidFill>
                <a:latin typeface="Rubik" pitchFamily="2" charset="-79"/>
                <a:cs typeface="Rubik" pitchFamily="2" charset="-79"/>
              </a:rPr>
              <a:t>2013-2018</a:t>
            </a:r>
          </a:p>
        </p:txBody>
      </p:sp>
      <p:pic>
        <p:nvPicPr>
          <p:cNvPr id="5" name="image7.png"/>
          <p:cNvPicPr/>
          <p:nvPr/>
        </p:nvPicPr>
        <p:blipFill rotWithShape="1">
          <a:blip r:embed="rId3" cstate="print"/>
          <a:srcRect r="6093"/>
          <a:stretch/>
        </p:blipFill>
        <p:spPr>
          <a:xfrm>
            <a:off x="8771026" y="96405"/>
            <a:ext cx="3314958" cy="1881483"/>
          </a:xfrm>
          <a:prstGeom prst="rect">
            <a:avLst/>
          </a:prstGeom>
          <a:ln/>
        </p:spPr>
      </p:pic>
      <p:sp>
        <p:nvSpPr>
          <p:cNvPr id="8" name="PlaceHolder 1"/>
          <p:cNvSpPr>
            <a:spLocks noGrp="1"/>
          </p:cNvSpPr>
          <p:nvPr>
            <p:ph/>
          </p:nvPr>
        </p:nvSpPr>
        <p:spPr>
          <a:xfrm>
            <a:off x="8987884" y="3915062"/>
            <a:ext cx="2999678" cy="1807560"/>
          </a:xfrm>
          <a:prstGeom prst="rect">
            <a:avLst/>
          </a:prstGeom>
          <a:noFill/>
          <a:ln w="12600">
            <a:noFill/>
          </a:ln>
        </p:spPr>
        <p:txBody>
          <a:bodyPr vert="horz" lIns="25380" tIns="25380" rIns="25380" bIns="25380" numCol="1" spcCol="38160" rtlCol="0" anchor="t">
            <a:noAutofit/>
          </a:bodyPr>
          <a:lstStyle/>
          <a:p>
            <a:pPr>
              <a:lnSpc>
                <a:spcPct val="120000"/>
              </a:lnSpc>
              <a:tabLst>
                <a:tab pos="0" algn="l"/>
              </a:tabLst>
            </a:pPr>
            <a:r>
              <a:rPr lang="sk-SK" sz="2400" spc="49" dirty="0" err="1" smtClean="0">
                <a:solidFill>
                  <a:srgbClr val="01426A"/>
                </a:solidFill>
                <a:latin typeface="Rubik"/>
                <a:ea typeface="Rubik Regular"/>
              </a:rPr>
              <a:t>Water</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bodies</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failed</a:t>
            </a:r>
            <a:r>
              <a:rPr lang="sk-SK" sz="2400" spc="49" dirty="0" smtClean="0">
                <a:solidFill>
                  <a:srgbClr val="01426A"/>
                </a:solidFill>
                <a:latin typeface="Rubik"/>
                <a:ea typeface="Rubik Regular"/>
              </a:rPr>
              <a:t> to </a:t>
            </a:r>
            <a:r>
              <a:rPr lang="sk-SK" sz="2400" spc="49" dirty="0" err="1" smtClean="0">
                <a:solidFill>
                  <a:srgbClr val="01426A"/>
                </a:solidFill>
                <a:latin typeface="Rubik"/>
                <a:ea typeface="Rubik Regular"/>
              </a:rPr>
              <a:t>reach</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good</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ecological</a:t>
            </a:r>
            <a:r>
              <a:rPr lang="sk-SK" sz="2400" spc="49" dirty="0" smtClean="0">
                <a:solidFill>
                  <a:srgbClr val="01426A"/>
                </a:solidFill>
                <a:latin typeface="Rubik"/>
                <a:ea typeface="Rubik Regular"/>
              </a:rPr>
              <a:t> status/ </a:t>
            </a:r>
            <a:r>
              <a:rPr lang="sk-SK" sz="2400" spc="49" dirty="0" err="1" smtClean="0">
                <a:solidFill>
                  <a:srgbClr val="01426A"/>
                </a:solidFill>
                <a:latin typeface="Rubik"/>
                <a:ea typeface="Rubik Regular"/>
              </a:rPr>
              <a:t>potential</a:t>
            </a:r>
            <a:endParaRPr lang="en-US" sz="2400" spc="-1" dirty="0">
              <a:solidFill>
                <a:srgbClr val="000000"/>
              </a:solidFill>
              <a:latin typeface="Helvetica Neue"/>
            </a:endParaRPr>
          </a:p>
        </p:txBody>
      </p:sp>
      <p:sp>
        <p:nvSpPr>
          <p:cNvPr id="10" name="59 %"/>
          <p:cNvSpPr/>
          <p:nvPr/>
        </p:nvSpPr>
        <p:spPr>
          <a:xfrm>
            <a:off x="9055805" y="2465250"/>
            <a:ext cx="2522340" cy="119502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fontScale="96500" lnSpcReduction="10000"/>
          </a:bodyPr>
          <a:lstStyle/>
          <a:p>
            <a:pPr>
              <a:lnSpc>
                <a:spcPct val="120000"/>
              </a:lnSpc>
              <a:tabLst>
                <a:tab pos="0" algn="l"/>
              </a:tabLst>
            </a:pPr>
            <a:r>
              <a:rPr lang="en-US" sz="7000" spc="-1" dirty="0">
                <a:solidFill>
                  <a:srgbClr val="01426A"/>
                </a:solidFill>
                <a:latin typeface="Rubik Dirt"/>
                <a:ea typeface="Rubik Dirt Regular"/>
              </a:rPr>
              <a:t>59 %</a:t>
            </a:r>
            <a:endParaRPr lang="en-US" sz="7000" spc="-1" dirty="0">
              <a:latin typeface="Rubik Dirt"/>
            </a:endParaRPr>
          </a:p>
        </p:txBody>
      </p:sp>
    </p:spTree>
    <p:extLst>
      <p:ext uri="{BB962C8B-B14F-4D97-AF65-F5344CB8AC3E}">
        <p14:creationId xmlns:p14="http://schemas.microsoft.com/office/powerpoint/2010/main" val="3443377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ceHolder 1"/>
          <p:cNvSpPr txBox="1">
            <a:spLocks/>
          </p:cNvSpPr>
          <p:nvPr/>
        </p:nvSpPr>
        <p:spPr>
          <a:xfrm>
            <a:off x="8987884" y="3915062"/>
            <a:ext cx="2999678" cy="1807560"/>
          </a:xfrm>
          <a:prstGeom prst="rect">
            <a:avLst/>
          </a:prstGeom>
          <a:noFill/>
          <a:ln w="12600">
            <a:noFill/>
          </a:ln>
        </p:spPr>
        <p:txBody>
          <a:bodyPr lIns="25380" tIns="25380" rIns="25380" bIns="25380" numCol="1" spcCol="3816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tabLst>
                <a:tab pos="0" algn="l"/>
              </a:tabLst>
            </a:pPr>
            <a:r>
              <a:rPr lang="sk-SK" sz="2400" spc="49" dirty="0" err="1">
                <a:solidFill>
                  <a:srgbClr val="01426A"/>
                </a:solidFill>
                <a:latin typeface="Rubik"/>
                <a:ea typeface="Rubik Regular"/>
              </a:rPr>
              <a:t>Water</a:t>
            </a:r>
            <a:r>
              <a:rPr lang="sk-SK" sz="2400" spc="49" dirty="0">
                <a:solidFill>
                  <a:srgbClr val="01426A"/>
                </a:solidFill>
                <a:latin typeface="Rubik"/>
                <a:ea typeface="Rubik Regular"/>
              </a:rPr>
              <a:t> </a:t>
            </a:r>
            <a:r>
              <a:rPr lang="sk-SK" sz="2400" spc="49" dirty="0" err="1">
                <a:solidFill>
                  <a:srgbClr val="01426A"/>
                </a:solidFill>
                <a:latin typeface="Rubik"/>
                <a:ea typeface="Rubik Regular"/>
              </a:rPr>
              <a:t>bodies</a:t>
            </a:r>
            <a:r>
              <a:rPr lang="sk-SK" sz="2400" spc="49" dirty="0">
                <a:solidFill>
                  <a:srgbClr val="01426A"/>
                </a:solidFill>
                <a:latin typeface="Rubik"/>
                <a:ea typeface="Rubik Regular"/>
              </a:rPr>
              <a:t> </a:t>
            </a:r>
            <a:r>
              <a:rPr lang="sk-SK" sz="2400" spc="49" dirty="0" err="1" smtClean="0">
                <a:solidFill>
                  <a:srgbClr val="01426A"/>
                </a:solidFill>
                <a:latin typeface="Rubik"/>
                <a:ea typeface="Rubik Regular"/>
              </a:rPr>
              <a:t>failed</a:t>
            </a:r>
            <a:r>
              <a:rPr lang="sk-SK" sz="2400" spc="49" dirty="0" smtClean="0">
                <a:solidFill>
                  <a:srgbClr val="01426A"/>
                </a:solidFill>
                <a:latin typeface="Rubik"/>
                <a:ea typeface="Rubik Regular"/>
              </a:rPr>
              <a:t> to </a:t>
            </a:r>
            <a:r>
              <a:rPr lang="sk-SK" sz="2400" spc="49" dirty="0" err="1" smtClean="0">
                <a:solidFill>
                  <a:srgbClr val="01426A"/>
                </a:solidFill>
                <a:latin typeface="Rubik"/>
                <a:ea typeface="Rubik Regular"/>
              </a:rPr>
              <a:t>reach</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good</a:t>
            </a:r>
            <a:r>
              <a:rPr lang="sk-SK" sz="2400" spc="49" dirty="0" smtClean="0">
                <a:solidFill>
                  <a:srgbClr val="01426A"/>
                </a:solidFill>
                <a:latin typeface="Rubik"/>
                <a:ea typeface="Rubik Regular"/>
              </a:rPr>
              <a:t> </a:t>
            </a:r>
            <a:r>
              <a:rPr lang="sk-SK" sz="2400" spc="49" dirty="0" err="1" smtClean="0">
                <a:solidFill>
                  <a:srgbClr val="01426A"/>
                </a:solidFill>
                <a:latin typeface="Rubik"/>
                <a:ea typeface="Rubik Regular"/>
              </a:rPr>
              <a:t>chemical</a:t>
            </a:r>
            <a:r>
              <a:rPr lang="sk-SK" sz="2400" spc="49" dirty="0" smtClean="0">
                <a:solidFill>
                  <a:srgbClr val="01426A"/>
                </a:solidFill>
                <a:latin typeface="Rubik"/>
                <a:ea typeface="Rubik Regular"/>
              </a:rPr>
              <a:t> </a:t>
            </a:r>
            <a:r>
              <a:rPr lang="sk-SK" sz="2400" spc="49" dirty="0">
                <a:solidFill>
                  <a:srgbClr val="01426A"/>
                </a:solidFill>
                <a:latin typeface="Rubik"/>
                <a:ea typeface="Rubik Regular"/>
              </a:rPr>
              <a:t>status</a:t>
            </a:r>
            <a:endParaRPr lang="en-US" sz="2400" spc="-1" dirty="0">
              <a:solidFill>
                <a:srgbClr val="000000"/>
              </a:solidFill>
              <a:latin typeface="Helvetica Neue"/>
            </a:endParaRPr>
          </a:p>
        </p:txBody>
      </p:sp>
      <p:sp>
        <p:nvSpPr>
          <p:cNvPr id="5" name="59 %"/>
          <p:cNvSpPr/>
          <p:nvPr/>
        </p:nvSpPr>
        <p:spPr>
          <a:xfrm>
            <a:off x="9055805" y="2465250"/>
            <a:ext cx="2522340" cy="119502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fontScale="96500" lnSpcReduction="10000"/>
          </a:bodyPr>
          <a:lstStyle/>
          <a:p>
            <a:pPr>
              <a:lnSpc>
                <a:spcPct val="120000"/>
              </a:lnSpc>
              <a:tabLst>
                <a:tab pos="0" algn="l"/>
              </a:tabLst>
            </a:pPr>
            <a:r>
              <a:rPr lang="sk-SK" sz="7000" spc="-1" dirty="0">
                <a:solidFill>
                  <a:srgbClr val="01426A"/>
                </a:solidFill>
                <a:latin typeface="Rubik Dirt"/>
                <a:ea typeface="Rubik Dirt Regular"/>
              </a:rPr>
              <a:t>2</a:t>
            </a:r>
            <a:r>
              <a:rPr lang="en-US" sz="7000" spc="-1" dirty="0">
                <a:solidFill>
                  <a:srgbClr val="01426A"/>
                </a:solidFill>
                <a:latin typeface="Rubik Dirt"/>
                <a:ea typeface="Rubik Dirt Regular"/>
              </a:rPr>
              <a:t>9 %</a:t>
            </a:r>
            <a:endParaRPr lang="en-US" sz="7000" spc="-1" dirty="0">
              <a:latin typeface="Rubik Dirt"/>
            </a:endParaRPr>
          </a:p>
        </p:txBody>
      </p:sp>
      <p:pic>
        <p:nvPicPr>
          <p:cNvPr id="6" name="Obrázok 5"/>
          <p:cNvPicPr>
            <a:picLocks noChangeAspect="1"/>
          </p:cNvPicPr>
          <p:nvPr/>
        </p:nvPicPr>
        <p:blipFill rotWithShape="1">
          <a:blip r:embed="rId2">
            <a:extLst>
              <a:ext uri="{28A0092B-C50C-407E-A947-70E740481C1C}">
                <a14:useLocalDpi xmlns:a14="http://schemas.microsoft.com/office/drawing/2010/main" val="0"/>
              </a:ext>
            </a:extLst>
          </a:blip>
          <a:srcRect t="11151" r="498"/>
          <a:stretch/>
        </p:blipFill>
        <p:spPr>
          <a:xfrm>
            <a:off x="0" y="1483023"/>
            <a:ext cx="8748346" cy="5374978"/>
          </a:xfrm>
          <a:prstGeom prst="rect">
            <a:avLst/>
          </a:prstGeom>
        </p:spPr>
      </p:pic>
      <p:sp>
        <p:nvSpPr>
          <p:cNvPr id="8" name="BlokTextu 7"/>
          <p:cNvSpPr txBox="1"/>
          <p:nvPr/>
        </p:nvSpPr>
        <p:spPr>
          <a:xfrm>
            <a:off x="367748" y="390815"/>
            <a:ext cx="11353046" cy="1200329"/>
          </a:xfrm>
          <a:prstGeom prst="rect">
            <a:avLst/>
          </a:prstGeom>
          <a:solidFill>
            <a:schemeClr val="bg1"/>
          </a:solidFill>
        </p:spPr>
        <p:txBody>
          <a:bodyPr wrap="square" lIns="91440" tIns="45720" rIns="91440" bIns="45720" rtlCol="0">
            <a:spAutoFit/>
          </a:bodyPr>
          <a:lstStyle/>
          <a:p>
            <a:r>
              <a:rPr lang="sk-SK" sz="3600" dirty="0" err="1" smtClean="0">
                <a:solidFill>
                  <a:srgbClr val="01426A"/>
                </a:solidFill>
                <a:latin typeface="Rubik" pitchFamily="2" charset="-79"/>
                <a:cs typeface="Rubik" pitchFamily="2" charset="-79"/>
              </a:rPr>
              <a:t>Chemical</a:t>
            </a:r>
            <a:r>
              <a:rPr lang="sk-SK" sz="3600" dirty="0" smtClean="0">
                <a:solidFill>
                  <a:srgbClr val="01426A"/>
                </a:solidFill>
                <a:latin typeface="Rubik" pitchFamily="2" charset="-79"/>
                <a:cs typeface="Rubik" pitchFamily="2" charset="-79"/>
              </a:rPr>
              <a:t> status of </a:t>
            </a:r>
            <a:r>
              <a:rPr lang="sk-SK" sz="3600" dirty="0" err="1" smtClean="0">
                <a:solidFill>
                  <a:srgbClr val="01426A"/>
                </a:solidFill>
                <a:latin typeface="Rubik" pitchFamily="2" charset="-79"/>
                <a:cs typeface="Rubik" pitchFamily="2" charset="-79"/>
              </a:rPr>
              <a:t>water</a:t>
            </a:r>
            <a:r>
              <a:rPr lang="sk-SK" sz="3600" dirty="0" smtClean="0">
                <a:solidFill>
                  <a:srgbClr val="01426A"/>
                </a:solidFill>
                <a:latin typeface="Rubik" pitchFamily="2" charset="-79"/>
                <a:cs typeface="Rubik" pitchFamily="2" charset="-79"/>
              </a:rPr>
              <a:t> </a:t>
            </a:r>
            <a:r>
              <a:rPr lang="sk-SK" sz="3600" dirty="0" err="1" smtClean="0">
                <a:solidFill>
                  <a:srgbClr val="01426A"/>
                </a:solidFill>
                <a:latin typeface="Rubik" pitchFamily="2" charset="-79"/>
                <a:cs typeface="Rubik" pitchFamily="2" charset="-79"/>
              </a:rPr>
              <a:t>bodies</a:t>
            </a:r>
            <a:endParaRPr lang="sk-SK" sz="3600" dirty="0" smtClean="0">
              <a:solidFill>
                <a:srgbClr val="01426A"/>
              </a:solidFill>
              <a:latin typeface="Rubik" pitchFamily="2" charset="-79"/>
              <a:cs typeface="Rubik" pitchFamily="2" charset="-79"/>
            </a:endParaRPr>
          </a:p>
          <a:p>
            <a:r>
              <a:rPr lang="sk-SK" sz="3600" dirty="0" smtClean="0">
                <a:solidFill>
                  <a:srgbClr val="01426A"/>
                </a:solidFill>
                <a:latin typeface="Rubik" pitchFamily="2" charset="-79"/>
                <a:cs typeface="Rubik" pitchFamily="2" charset="-79"/>
              </a:rPr>
              <a:t>2013-2018</a:t>
            </a:r>
            <a:endParaRPr lang="en-US" sz="3600" dirty="0">
              <a:solidFill>
                <a:srgbClr val="01426A"/>
              </a:solidFill>
              <a:latin typeface="Rubik" pitchFamily="2" charset="-79"/>
              <a:cs typeface="Rubik" pitchFamily="2" charset="-79"/>
            </a:endParaRPr>
          </a:p>
        </p:txBody>
      </p:sp>
      <p:pic>
        <p:nvPicPr>
          <p:cNvPr id="9" name="image1.png"/>
          <p:cNvPicPr/>
          <p:nvPr/>
        </p:nvPicPr>
        <p:blipFill>
          <a:blip r:embed="rId3"/>
          <a:srcRect/>
          <a:stretch>
            <a:fillRect/>
          </a:stretch>
        </p:blipFill>
        <p:spPr>
          <a:xfrm>
            <a:off x="8818685" y="182271"/>
            <a:ext cx="3168877" cy="2112522"/>
          </a:xfrm>
          <a:prstGeom prst="rect">
            <a:avLst/>
          </a:prstGeom>
          <a:ln/>
        </p:spPr>
      </p:pic>
    </p:spTree>
    <p:extLst>
      <p:ext uri="{BB962C8B-B14F-4D97-AF65-F5344CB8AC3E}">
        <p14:creationId xmlns:p14="http://schemas.microsoft.com/office/powerpoint/2010/main" val="313666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59 %"/>
          <p:cNvSpPr/>
          <p:nvPr/>
        </p:nvSpPr>
        <p:spPr>
          <a:xfrm>
            <a:off x="658936" y="2274849"/>
            <a:ext cx="4682499" cy="3590693"/>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fontScale="77500" lnSpcReduction="20000"/>
          </a:bodyPr>
          <a:lstStyle/>
          <a:p>
            <a:pPr>
              <a:lnSpc>
                <a:spcPct val="120000"/>
              </a:lnSpc>
              <a:tabLst>
                <a:tab pos="0" algn="l"/>
              </a:tabLst>
            </a:pPr>
            <a:r>
              <a:rPr lang="sk-SK" sz="7000" spc="-1" dirty="0">
                <a:solidFill>
                  <a:srgbClr val="01426A"/>
                </a:solidFill>
                <a:latin typeface="Rubik Dirt"/>
                <a:ea typeface="Rubik Dirt Regular"/>
              </a:rPr>
              <a:t>Dunaj</a:t>
            </a:r>
          </a:p>
          <a:p>
            <a:pPr>
              <a:lnSpc>
                <a:spcPct val="120000"/>
              </a:lnSpc>
              <a:tabLst>
                <a:tab pos="0" algn="l"/>
              </a:tabLst>
            </a:pPr>
            <a:r>
              <a:rPr lang="sk-SK" sz="7000" spc="-1" dirty="0">
                <a:solidFill>
                  <a:srgbClr val="01426A"/>
                </a:solidFill>
                <a:latin typeface="Rubik Dirt"/>
              </a:rPr>
              <a:t>Hron </a:t>
            </a:r>
          </a:p>
          <a:p>
            <a:pPr>
              <a:lnSpc>
                <a:spcPct val="120000"/>
              </a:lnSpc>
              <a:tabLst>
                <a:tab pos="0" algn="l"/>
              </a:tabLst>
            </a:pPr>
            <a:r>
              <a:rPr lang="sk-SK" sz="7000" spc="-1" dirty="0">
                <a:solidFill>
                  <a:srgbClr val="01426A"/>
                </a:solidFill>
                <a:latin typeface="Rubik Dirt"/>
              </a:rPr>
              <a:t>Ipeľ </a:t>
            </a:r>
          </a:p>
          <a:p>
            <a:pPr>
              <a:lnSpc>
                <a:spcPct val="120000"/>
              </a:lnSpc>
              <a:tabLst>
                <a:tab pos="0" algn="l"/>
              </a:tabLst>
            </a:pPr>
            <a:r>
              <a:rPr lang="sk-SK" sz="7000" spc="-1" dirty="0">
                <a:solidFill>
                  <a:srgbClr val="01426A"/>
                </a:solidFill>
                <a:latin typeface="Rubik Dirt"/>
              </a:rPr>
              <a:t>Belá</a:t>
            </a:r>
            <a:endParaRPr lang="en-US" sz="7000" spc="-1" dirty="0">
              <a:latin typeface="Rubik Dirt"/>
            </a:endParaRPr>
          </a:p>
        </p:txBody>
      </p:sp>
      <p:pic>
        <p:nvPicPr>
          <p:cNvPr id="101" name="Image" descr="Image"/>
          <p:cNvPicPr/>
          <p:nvPr/>
        </p:nvPicPr>
        <p:blipFill>
          <a:blip r:embed="rId2" cstate="print"/>
          <a:stretch/>
        </p:blipFill>
        <p:spPr>
          <a:xfrm>
            <a:off x="5308020" y="1761480"/>
            <a:ext cx="6222060" cy="3218580"/>
          </a:xfrm>
          <a:prstGeom prst="rect">
            <a:avLst/>
          </a:prstGeom>
          <a:ln w="12600">
            <a:noFill/>
          </a:ln>
        </p:spPr>
      </p:pic>
      <p:sp>
        <p:nvSpPr>
          <p:cNvPr id="102" name="Project objectives"/>
          <p:cNvSpPr/>
          <p:nvPr/>
        </p:nvSpPr>
        <p:spPr>
          <a:xfrm>
            <a:off x="437040" y="605160"/>
            <a:ext cx="10985400" cy="1024380"/>
          </a:xfrm>
          <a:prstGeom prst="rect">
            <a:avLst/>
          </a:prstGeom>
          <a:noFill/>
          <a:ln w="12600">
            <a:noFill/>
          </a:ln>
        </p:spPr>
        <p:style>
          <a:lnRef idx="0">
            <a:scrgbClr r="0" g="0" b="0"/>
          </a:lnRef>
          <a:fillRef idx="0">
            <a:scrgbClr r="0" g="0" b="0"/>
          </a:fillRef>
          <a:effectRef idx="0">
            <a:scrgbClr r="0" g="0" b="0"/>
          </a:effectRef>
          <a:fontRef idx="minor"/>
        </p:style>
        <p:txBody>
          <a:bodyPr lIns="25380" tIns="25380" rIns="25380" bIns="25380" anchor="t">
            <a:normAutofit/>
          </a:bodyPr>
          <a:lstStyle/>
          <a:p>
            <a:pPr>
              <a:lnSpc>
                <a:spcPct val="120000"/>
              </a:lnSpc>
              <a:tabLst>
                <a:tab pos="0" algn="l"/>
              </a:tabLst>
            </a:pPr>
            <a:r>
              <a:rPr lang="sk-SK" sz="4500" spc="100" dirty="0" smtClean="0">
                <a:solidFill>
                  <a:srgbClr val="01426A"/>
                </a:solidFill>
                <a:latin typeface="Rubik"/>
                <a:ea typeface="Rubik Regular"/>
              </a:rPr>
              <a:t>Project </a:t>
            </a:r>
            <a:r>
              <a:rPr lang="sk-SK" sz="4500" spc="100" dirty="0" err="1" smtClean="0">
                <a:solidFill>
                  <a:srgbClr val="01426A"/>
                </a:solidFill>
                <a:latin typeface="Rubik"/>
                <a:ea typeface="Rubik Regular"/>
              </a:rPr>
              <a:t>sub-basins</a:t>
            </a:r>
            <a:endParaRPr lang="en-US" sz="4500" spc="-1" dirty="0">
              <a:latin typeface="Rubik"/>
            </a:endParaRPr>
          </a:p>
        </p:txBody>
      </p:sp>
      <p:pic>
        <p:nvPicPr>
          <p:cNvPr id="7"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756" y="235468"/>
            <a:ext cx="1774916" cy="608044"/>
          </a:xfrm>
          <a:prstGeom prst="rect">
            <a:avLst/>
          </a:prstGeom>
        </p:spPr>
      </p:pic>
    </p:spTree>
    <p:extLst>
      <p:ext uri="{BB962C8B-B14F-4D97-AF65-F5344CB8AC3E}">
        <p14:creationId xmlns:p14="http://schemas.microsoft.com/office/powerpoint/2010/main" val="427613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02.png" descr="02.png"/>
          <p:cNvPicPr/>
          <p:nvPr/>
        </p:nvPicPr>
        <p:blipFill>
          <a:blip r:embed="rId2" cstate="print"/>
          <a:stretch/>
        </p:blipFill>
        <p:spPr>
          <a:xfrm>
            <a:off x="0" y="0"/>
            <a:ext cx="12191760" cy="6857820"/>
          </a:xfrm>
          <a:prstGeom prst="rect">
            <a:avLst/>
          </a:prstGeom>
          <a:ln w="12600">
            <a:noFill/>
          </a:ln>
        </p:spPr>
      </p:pic>
      <p:sp>
        <p:nvSpPr>
          <p:cNvPr id="82" name="PlaceHolder 1"/>
          <p:cNvSpPr>
            <a:spLocks noGrp="1"/>
          </p:cNvSpPr>
          <p:nvPr>
            <p:ph type="title"/>
          </p:nvPr>
        </p:nvSpPr>
        <p:spPr>
          <a:xfrm>
            <a:off x="854420" y="681643"/>
            <a:ext cx="10985400" cy="4890240"/>
          </a:xfrm>
          <a:prstGeom prst="rect">
            <a:avLst/>
          </a:prstGeom>
          <a:noFill/>
          <a:ln w="12600">
            <a:noFill/>
          </a:ln>
        </p:spPr>
        <p:txBody>
          <a:bodyPr vert="horz" lIns="25380" tIns="25380" rIns="25380" bIns="25380" rtlCol="0" anchor="b">
            <a:noAutofit/>
          </a:bodyPr>
          <a:lstStyle/>
          <a:p>
            <a:pPr>
              <a:lnSpc>
                <a:spcPct val="150000"/>
              </a:lnSpc>
              <a:tabLst>
                <a:tab pos="0" algn="l"/>
              </a:tabLst>
            </a:pPr>
            <a:r>
              <a:rPr lang="sk-SK" sz="7000" spc="-151" dirty="0" smtClean="0">
                <a:solidFill>
                  <a:srgbClr val="01426A"/>
                </a:solidFill>
                <a:latin typeface="Rubik Dirt"/>
                <a:ea typeface="Rubik Dirt Regular"/>
              </a:rPr>
              <a:t>Project</a:t>
            </a:r>
            <a:br>
              <a:rPr lang="sk-SK" sz="7000" spc="-151" dirty="0" smtClean="0">
                <a:solidFill>
                  <a:srgbClr val="01426A"/>
                </a:solidFill>
                <a:latin typeface="Rubik Dirt"/>
                <a:ea typeface="Rubik Dirt Regular"/>
              </a:rPr>
            </a:br>
            <a:r>
              <a:rPr lang="sk-SK" sz="7000" spc="-151" dirty="0" smtClean="0">
                <a:solidFill>
                  <a:srgbClr val="01426A"/>
                </a:solidFill>
                <a:latin typeface="Rubik Dirt"/>
                <a:ea typeface="Rubik Dirt Regular"/>
              </a:rPr>
              <a:t> </a:t>
            </a:r>
            <a:r>
              <a:rPr lang="sk-SK" sz="7000" spc="-151" dirty="0" err="1" smtClean="0">
                <a:solidFill>
                  <a:srgbClr val="01426A"/>
                </a:solidFill>
                <a:latin typeface="Rubik Dirt"/>
                <a:ea typeface="Rubik Dirt Regular"/>
              </a:rPr>
              <a:t>objectives</a:t>
            </a:r>
            <a:r>
              <a:rPr lang="sk-SK" sz="7000" spc="-151" dirty="0">
                <a:solidFill>
                  <a:srgbClr val="01426A"/>
                </a:solidFill>
                <a:latin typeface="Rubik Dirt"/>
                <a:ea typeface="Rubik Dirt Regular"/>
              </a:rPr>
              <a:t/>
            </a:r>
            <a:br>
              <a:rPr lang="sk-SK" sz="7000" spc="-151" dirty="0">
                <a:solidFill>
                  <a:srgbClr val="01426A"/>
                </a:solidFill>
                <a:latin typeface="Rubik Dirt"/>
                <a:ea typeface="Rubik Dirt Regular"/>
              </a:rPr>
            </a:br>
            <a:r>
              <a:rPr lang="sk-SK" sz="7000" spc="-151" dirty="0">
                <a:solidFill>
                  <a:srgbClr val="01426A"/>
                </a:solidFill>
                <a:latin typeface="Rubik Dirt"/>
                <a:ea typeface="Rubik Dirt Regular"/>
              </a:rPr>
              <a:t> </a:t>
            </a:r>
            <a:endParaRPr lang="en-US" sz="7000" spc="-1" dirty="0">
              <a:solidFill>
                <a:srgbClr val="5E5E5E"/>
              </a:solidFill>
              <a:latin typeface="Helvetica Neue"/>
            </a:endParaRPr>
          </a:p>
        </p:txBody>
      </p:sp>
      <p:pic>
        <p:nvPicPr>
          <p:cNvPr id="8"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5151" y="5811077"/>
            <a:ext cx="1774916" cy="608044"/>
          </a:xfrm>
          <a:prstGeom prst="rect">
            <a:avLst/>
          </a:prstGeom>
        </p:spPr>
      </p:pic>
    </p:spTree>
    <p:extLst>
      <p:ext uri="{BB962C8B-B14F-4D97-AF65-F5344CB8AC3E}">
        <p14:creationId xmlns:p14="http://schemas.microsoft.com/office/powerpoint/2010/main" val="394048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1652</Words>
  <Application>Microsoft Office PowerPoint</Application>
  <PresentationFormat>Širokouhlá</PresentationFormat>
  <Paragraphs>219</Paragraphs>
  <Slides>29</Slides>
  <Notes>2</Notes>
  <HiddenSlides>0</HiddenSlides>
  <MMClips>0</MMClips>
  <ScaleCrop>false</ScaleCrop>
  <HeadingPairs>
    <vt:vector size="6" baseType="variant">
      <vt:variant>
        <vt:lpstr>Použité písma</vt:lpstr>
      </vt:variant>
      <vt:variant>
        <vt:i4>15</vt:i4>
      </vt:variant>
      <vt:variant>
        <vt:lpstr>Motív</vt:lpstr>
      </vt:variant>
      <vt:variant>
        <vt:i4>1</vt:i4>
      </vt:variant>
      <vt:variant>
        <vt:lpstr>Nadpisy snímok</vt:lpstr>
      </vt:variant>
      <vt:variant>
        <vt:i4>29</vt:i4>
      </vt:variant>
    </vt:vector>
  </HeadingPairs>
  <TitlesOfParts>
    <vt:vector size="45" baseType="lpstr">
      <vt:lpstr>MS PGothic</vt:lpstr>
      <vt:lpstr>Arial</vt:lpstr>
      <vt:lpstr>Arial Narrow</vt:lpstr>
      <vt:lpstr>Calibri</vt:lpstr>
      <vt:lpstr>Calibri Light</vt:lpstr>
      <vt:lpstr>Helvetica Neue</vt:lpstr>
      <vt:lpstr>Rubik</vt:lpstr>
      <vt:lpstr>Rubik Bold</vt:lpstr>
      <vt:lpstr>Rubik Dirt</vt:lpstr>
      <vt:lpstr>Rubik Dirt Regular</vt:lpstr>
      <vt:lpstr>Rubik Regular</vt:lpstr>
      <vt:lpstr>Symbol</vt:lpstr>
      <vt:lpstr>Tahoma</vt:lpstr>
      <vt:lpstr>Trebuchet MS</vt:lpstr>
      <vt:lpstr>Wingdings</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Project  objectives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Complementary actions </vt:lpstr>
      <vt:lpstr>Complementary actions</vt:lpstr>
      <vt:lpstr>Activities on the Danube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Thank you for attention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Implementation of the river basin management plan in selected river sub-basins in Slovakia    </dc:title>
  <dc:creator>Mravcova Katarina</dc:creator>
  <cp:lastModifiedBy>Mravcova Katarina</cp:lastModifiedBy>
  <cp:revision>37</cp:revision>
  <dcterms:created xsi:type="dcterms:W3CDTF">2023-05-19T13:14:36Z</dcterms:created>
  <dcterms:modified xsi:type="dcterms:W3CDTF">2023-05-22T13:50:31Z</dcterms:modified>
</cp:coreProperties>
</file>