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2" r:id="rId2"/>
    <p:sldId id="276" r:id="rId3"/>
    <p:sldId id="274" r:id="rId4"/>
    <p:sldId id="27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rablikova Dana" initials="VD" lastIdx="3" clrIdx="0">
    <p:extLst>
      <p:ext uri="{19B8F6BF-5375-455C-9EA6-DF929625EA0E}">
        <p15:presenceInfo xmlns:p15="http://schemas.microsoft.com/office/powerpoint/2012/main" userId="S-1-5-21-126164878-150263976-2690864169-4854" providerId="AD"/>
      </p:ext>
    </p:extLst>
  </p:cmAuthor>
  <p:cmAuthor id="2" name="Vranovska Andrea" initials="VA" lastIdx="4" clrIdx="1">
    <p:extLst>
      <p:ext uri="{19B8F6BF-5375-455C-9EA6-DF929625EA0E}">
        <p15:presenceInfo xmlns:p15="http://schemas.microsoft.com/office/powerpoint/2012/main" userId="S-1-5-21-126164878-150263976-2690864169-17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6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9F2CEE-24A4-4683-AC6D-320D64B9DA5B}" v="1" dt="2023-02-28T12:29:48.968"/>
  </p1510:revLst>
</p1510:revInfo>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23" Type="http://schemas.microsoft.com/office/2015/10/relationships/revisionInfo" Target="revisionInfo.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suzsanna Kocsis-Kupper" userId="4f1487c34f6731b4" providerId="LiveId" clId="{489F2CEE-24A4-4683-AC6D-320D64B9DA5B}"/>
    <pc:docChg chg="custSel modSld">
      <pc:chgData name="Zsuzsanna Kocsis-Kupper" userId="4f1487c34f6731b4" providerId="LiveId" clId="{489F2CEE-24A4-4683-AC6D-320D64B9DA5B}" dt="2023-03-01T08:57:29.063" v="465" actId="113"/>
      <pc:docMkLst>
        <pc:docMk/>
      </pc:docMkLst>
      <pc:sldChg chg="modSp mod">
        <pc:chgData name="Zsuzsanna Kocsis-Kupper" userId="4f1487c34f6731b4" providerId="LiveId" clId="{489F2CEE-24A4-4683-AC6D-320D64B9DA5B}" dt="2023-02-28T12:16:45.010" v="94" actId="20577"/>
        <pc:sldMkLst>
          <pc:docMk/>
          <pc:sldMk cId="2227052344" sldId="269"/>
        </pc:sldMkLst>
        <pc:spChg chg="mod">
          <ac:chgData name="Zsuzsanna Kocsis-Kupper" userId="4f1487c34f6731b4" providerId="LiveId" clId="{489F2CEE-24A4-4683-AC6D-320D64B9DA5B}" dt="2023-02-28T12:16:45.010" v="94" actId="20577"/>
          <ac:spMkLst>
            <pc:docMk/>
            <pc:sldMk cId="2227052344" sldId="269"/>
            <ac:spMk id="3" creationId="{00000000-0000-0000-0000-000000000000}"/>
          </ac:spMkLst>
        </pc:spChg>
      </pc:sldChg>
      <pc:sldChg chg="modSp mod">
        <pc:chgData name="Zsuzsanna Kocsis-Kupper" userId="4f1487c34f6731b4" providerId="LiveId" clId="{489F2CEE-24A4-4683-AC6D-320D64B9DA5B}" dt="2023-02-28T12:14:34.572" v="35" actId="790"/>
        <pc:sldMkLst>
          <pc:docMk/>
          <pc:sldMk cId="2044619855" sldId="273"/>
        </pc:sldMkLst>
        <pc:spChg chg="mod">
          <ac:chgData name="Zsuzsanna Kocsis-Kupper" userId="4f1487c34f6731b4" providerId="LiveId" clId="{489F2CEE-24A4-4683-AC6D-320D64B9DA5B}" dt="2023-02-28T12:14:34.572" v="35" actId="790"/>
          <ac:spMkLst>
            <pc:docMk/>
            <pc:sldMk cId="2044619855" sldId="273"/>
            <ac:spMk id="3" creationId="{00000000-0000-0000-0000-000000000000}"/>
          </ac:spMkLst>
        </pc:spChg>
      </pc:sldChg>
      <pc:sldChg chg="modSp mod delCm">
        <pc:chgData name="Zsuzsanna Kocsis-Kupper" userId="4f1487c34f6731b4" providerId="LiveId" clId="{489F2CEE-24A4-4683-AC6D-320D64B9DA5B}" dt="2023-03-01T08:57:29.063" v="465" actId="113"/>
        <pc:sldMkLst>
          <pc:docMk/>
          <pc:sldMk cId="3110517677" sldId="280"/>
        </pc:sldMkLst>
        <pc:spChg chg="mod">
          <ac:chgData name="Zsuzsanna Kocsis-Kupper" userId="4f1487c34f6731b4" providerId="LiveId" clId="{489F2CEE-24A4-4683-AC6D-320D64B9DA5B}" dt="2023-03-01T08:57:29.063" v="465" actId="113"/>
          <ac:spMkLst>
            <pc:docMk/>
            <pc:sldMk cId="3110517677"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sk-SK"/>
              <a:t>Upravte štýly predlohy textu</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podnadpisov</a:t>
            </a:r>
            <a:endParaRPr lang="en-US" dirty="0"/>
          </a:p>
        </p:txBody>
      </p:sp>
      <p:sp>
        <p:nvSpPr>
          <p:cNvPr id="4" name="Date Placeholder 3"/>
          <p:cNvSpPr>
            <a:spLocks noGrp="1"/>
          </p:cNvSpPr>
          <p:nvPr>
            <p:ph type="dt" sz="half" idx="10"/>
          </p:nvPr>
        </p:nvSpPr>
        <p:spPr/>
        <p:txBody>
          <a:bodyPr/>
          <a:lstStyle/>
          <a:p>
            <a:fld id="{B1E9DAE0-91CB-46C8-8D31-AA024D28AA5A}"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86712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ok s popiso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sk-SK"/>
              <a:t>Upravte štýly predlohy textu</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150379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sk-SK"/>
              <a:t>Upravte štýly predlohy textu</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3552430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sk-SK"/>
              <a:t>Upravte štýly predlohy textu</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84719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sk-SK"/>
              <a:t>Upravte štýly predlohy textu</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3436691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ĺpec">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sk-SK"/>
              <a:t>Upravte štýly predlohy textu</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3" name="Date Placeholder 2"/>
          <p:cNvSpPr>
            <a:spLocks noGrp="1"/>
          </p:cNvSpPr>
          <p:nvPr>
            <p:ph type="dt" sz="half" idx="10"/>
          </p:nvPr>
        </p:nvSpPr>
        <p:spPr/>
        <p:txBody>
          <a:bodyPr/>
          <a:lstStyle/>
          <a:p>
            <a:fld id="{B1E9DAE0-91CB-46C8-8D31-AA024D28AA5A}"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4133190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tĺpec s obrázkom">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sk-SK"/>
              <a:t>Upravte štýly predlohy textu</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3" name="Date Placeholder 2"/>
          <p:cNvSpPr>
            <a:spLocks noGrp="1"/>
          </p:cNvSpPr>
          <p:nvPr>
            <p:ph type="dt" sz="half" idx="10"/>
          </p:nvPr>
        </p:nvSpPr>
        <p:spPr/>
        <p:txBody>
          <a:bodyPr/>
          <a:lstStyle/>
          <a:p>
            <a:fld id="{B1E9DAE0-91CB-46C8-8D31-AA024D28AA5A}"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2718926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k-SK"/>
              <a:t>Upravte štýly predlohy textu</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1E9DAE0-91CB-46C8-8D31-AA024D28AA5A}"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760677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sk-SK"/>
              <a:t>Upravte štýly predlohy textu</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1E9DAE0-91CB-46C8-8D31-AA024D28AA5A}"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4077444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k-SK"/>
              <a:t>Upravte štýly predlohy textu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1E9DAE0-91CB-46C8-8D31-AA024D28AA5A}"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351513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sk-SK"/>
              <a:t>Upravte štýly predlohy textu</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Upraviť štýly predlohy textu</a:t>
            </a:r>
          </a:p>
        </p:txBody>
      </p:sp>
      <p:sp>
        <p:nvSpPr>
          <p:cNvPr id="4" name="Date Placeholder 3"/>
          <p:cNvSpPr>
            <a:spLocks noGrp="1"/>
          </p:cNvSpPr>
          <p:nvPr>
            <p:ph type="dt" sz="half" idx="10"/>
          </p:nvPr>
        </p:nvSpPr>
        <p:spPr/>
        <p:txBody>
          <a:bodyPr/>
          <a:lstStyle/>
          <a:p>
            <a:fld id="{B1E9DAE0-91CB-46C8-8D31-AA024D28AA5A}"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615217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sk-SK"/>
              <a:t>Upravte štýly predlohy textu</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4264709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sk-SK"/>
              <a:t>Upravte štýly predlohy textu</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12" name="Content Placeholder 3"/>
          <p:cNvSpPr>
            <a:spLocks noGrp="1"/>
          </p:cNvSpPr>
          <p:nvPr>
            <p:ph sz="quarter" idx="13"/>
          </p:nvPr>
        </p:nvSpPr>
        <p:spPr>
          <a:xfrm>
            <a:off x="913774" y="3051012"/>
            <a:ext cx="5106027" cy="2740187"/>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13" name="Content Placeholder 5"/>
          <p:cNvSpPr>
            <a:spLocks noGrp="1"/>
          </p:cNvSpPr>
          <p:nvPr>
            <p:ph sz="quarter" idx="14"/>
          </p:nvPr>
        </p:nvSpPr>
        <p:spPr>
          <a:xfrm>
            <a:off x="6172200" y="3051012"/>
            <a:ext cx="5105401" cy="2740187"/>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B1E9DAE0-91CB-46C8-8D31-AA024D28AA5A}" type="datetimeFigureOut">
              <a:rPr lang="en-US" smtClean="0"/>
              <a:t>5/23/2023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4170082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sk-SK"/>
              <a:t>Upravte štýly predlohy textu</a:t>
            </a:r>
            <a:endParaRPr lang="en-US" dirty="0"/>
          </a:p>
        </p:txBody>
      </p:sp>
      <p:sp>
        <p:nvSpPr>
          <p:cNvPr id="3" name="Date Placeholder 2"/>
          <p:cNvSpPr>
            <a:spLocks noGrp="1"/>
          </p:cNvSpPr>
          <p:nvPr>
            <p:ph type="dt" sz="half" idx="10"/>
          </p:nvPr>
        </p:nvSpPr>
        <p:spPr/>
        <p:txBody>
          <a:bodyPr/>
          <a:lstStyle/>
          <a:p>
            <a:fld id="{B1E9DAE0-91CB-46C8-8D31-AA024D28AA5A}"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896924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1E9DAE0-91CB-46C8-8D31-AA024D28AA5A}" type="datetimeFigureOut">
              <a:rPr lang="en-US" smtClean="0"/>
              <a:t>5/23/2023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3486961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sk-SK"/>
              <a:t>Upravte štýly predlohy textu</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1554320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sk-SK"/>
              <a:t>Upravte štýly predlohy textu</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Date Placeholder 4"/>
          <p:cNvSpPr>
            <a:spLocks noGrp="1"/>
          </p:cNvSpPr>
          <p:nvPr>
            <p:ph type="dt" sz="half" idx="10"/>
          </p:nvPr>
        </p:nvSpPr>
        <p:spPr/>
        <p:txBody>
          <a:bodyPr/>
          <a:lstStyle/>
          <a:p>
            <a:fld id="{B1E9DAE0-91CB-46C8-8D31-AA024D28AA5A}"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26FCF-613F-4EC8-BD95-EEBC541DB55A}" type="slidenum">
              <a:rPr lang="en-US" smtClean="0"/>
              <a:t>‹#›</a:t>
            </a:fld>
            <a:endParaRPr lang="en-US"/>
          </a:p>
        </p:txBody>
      </p:sp>
    </p:spTree>
    <p:extLst>
      <p:ext uri="{BB962C8B-B14F-4D97-AF65-F5344CB8AC3E}">
        <p14:creationId xmlns:p14="http://schemas.microsoft.com/office/powerpoint/2010/main" val="13412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20000"/>
                <a:lumOff val="80000"/>
              </a:schemeClr>
            </a:gs>
            <a:gs pos="100000">
              <a:schemeClr val="tx2">
                <a:lumMod val="20000"/>
                <a:lumOff val="80000"/>
              </a:schemeClr>
            </a:gs>
          </a:gsLst>
          <a:lin ang="5400000" scaled="0"/>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sk-SK"/>
              <a:t>Upravte štýly predlohy textu</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1E9DAE0-91CB-46C8-8D31-AA024D28AA5A}" type="datetimeFigureOut">
              <a:rPr lang="en-US" smtClean="0"/>
              <a:t>5/23/2023</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6926FCF-613F-4EC8-BD95-EEBC541DB55A}" type="slidenum">
              <a:rPr lang="en-US" smtClean="0"/>
              <a:t>‹#›</a:t>
            </a:fld>
            <a:endParaRPr lang="en-US"/>
          </a:p>
        </p:txBody>
      </p:sp>
    </p:spTree>
    <p:extLst>
      <p:ext uri="{BB962C8B-B14F-4D97-AF65-F5344CB8AC3E}">
        <p14:creationId xmlns:p14="http://schemas.microsoft.com/office/powerpoint/2010/main" val="194251409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8231" y="112295"/>
            <a:ext cx="1983769" cy="813854"/>
          </a:xfrm>
          <a:prstGeom prst="rect">
            <a:avLst/>
          </a:prstGeom>
        </p:spPr>
      </p:pic>
      <p:sp>
        <p:nvSpPr>
          <p:cNvPr id="4" name="Zaoblený obdĺžnik 3"/>
          <p:cNvSpPr/>
          <p:nvPr/>
        </p:nvSpPr>
        <p:spPr>
          <a:xfrm>
            <a:off x="681145" y="749686"/>
            <a:ext cx="9720000" cy="7208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4000" b="1" dirty="0" err="1" smtClean="0">
                <a:solidFill>
                  <a:schemeClr val="bg1"/>
                </a:solidFill>
              </a:rPr>
              <a:t>Drought</a:t>
            </a:r>
            <a:r>
              <a:rPr lang="sk-SK" sz="4000" b="1" dirty="0" smtClean="0">
                <a:solidFill>
                  <a:schemeClr val="bg1"/>
                </a:solidFill>
              </a:rPr>
              <a:t> and </a:t>
            </a:r>
            <a:r>
              <a:rPr lang="sk-SK" sz="4000" b="1" dirty="0" err="1" smtClean="0">
                <a:solidFill>
                  <a:schemeClr val="bg1"/>
                </a:solidFill>
              </a:rPr>
              <a:t>Water</a:t>
            </a:r>
            <a:r>
              <a:rPr lang="sk-SK" sz="4000" b="1" dirty="0" smtClean="0">
                <a:solidFill>
                  <a:schemeClr val="bg1"/>
                </a:solidFill>
              </a:rPr>
              <a:t> </a:t>
            </a:r>
            <a:r>
              <a:rPr lang="sk-SK" sz="4000" b="1" dirty="0" err="1" smtClean="0">
                <a:solidFill>
                  <a:schemeClr val="bg1"/>
                </a:solidFill>
              </a:rPr>
              <a:t>Scarcity</a:t>
            </a:r>
            <a:r>
              <a:rPr lang="sk-SK" sz="4000" b="1" dirty="0" smtClean="0">
                <a:solidFill>
                  <a:schemeClr val="bg1"/>
                </a:solidFill>
              </a:rPr>
              <a:t> – </a:t>
            </a:r>
            <a:r>
              <a:rPr lang="sk-SK" sz="4000" b="1" dirty="0" err="1" smtClean="0">
                <a:solidFill>
                  <a:schemeClr val="bg1"/>
                </a:solidFill>
              </a:rPr>
              <a:t>project</a:t>
            </a:r>
            <a:r>
              <a:rPr lang="sk-SK" sz="4000" b="1" dirty="0" smtClean="0">
                <a:solidFill>
                  <a:schemeClr val="bg1"/>
                </a:solidFill>
              </a:rPr>
              <a:t> idea</a:t>
            </a:r>
            <a:endParaRPr lang="en-US" sz="4000" b="1" dirty="0">
              <a:solidFill>
                <a:schemeClr val="bg1"/>
              </a:solidFill>
            </a:endParaRPr>
          </a:p>
        </p:txBody>
      </p:sp>
      <p:sp>
        <p:nvSpPr>
          <p:cNvPr id="3" name="Obdĺžnik 2"/>
          <p:cNvSpPr/>
          <p:nvPr/>
        </p:nvSpPr>
        <p:spPr>
          <a:xfrm>
            <a:off x="569002" y="1684309"/>
            <a:ext cx="11007647" cy="4075475"/>
          </a:xfrm>
          <a:prstGeom prst="rect">
            <a:avLst/>
          </a:prstGeom>
        </p:spPr>
        <p:txBody>
          <a:bodyPr wrap="square">
            <a:spAutoFit/>
          </a:bodyPr>
          <a:lstStyle/>
          <a:p>
            <a:pPr algn="ctr"/>
            <a:r>
              <a:rPr lang="en-US" b="1" dirty="0" smtClean="0">
                <a:solidFill>
                  <a:srgbClr val="C00000"/>
                </a:solidFill>
              </a:rPr>
              <a:t>Working 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smtClean="0">
                <a:solidFill>
                  <a:srgbClr val="C00000"/>
                </a:solidFill>
              </a:rPr>
              <a:t>Working version</a:t>
            </a:r>
            <a:r>
              <a:rPr lang="sk-SK" b="1" dirty="0">
                <a:solidFill>
                  <a:srgbClr val="C00000"/>
                </a:solidFill>
              </a:rPr>
              <a:t>	</a:t>
            </a:r>
            <a:endParaRPr lang="en-US" b="1" dirty="0">
              <a:solidFill>
                <a:srgbClr val="C00000"/>
              </a:solidFill>
            </a:endParaRPr>
          </a:p>
          <a:p>
            <a:pPr marL="1431925" indent="-1431925" algn="just">
              <a:spcAft>
                <a:spcPts val="1000"/>
              </a:spcAft>
            </a:pPr>
            <a:endParaRPr lang="sk-SK" b="1" dirty="0" smtClean="0"/>
          </a:p>
          <a:p>
            <a:pPr marL="1431925" indent="-1431925" algn="just">
              <a:spcAft>
                <a:spcPts val="1500"/>
              </a:spcAft>
            </a:pPr>
            <a:r>
              <a:rPr lang="en-US" b="1" dirty="0" smtClean="0"/>
              <a:t>Project name: </a:t>
            </a:r>
            <a:r>
              <a:rPr lang="en-GB" sz="2200" b="1" dirty="0" smtClean="0"/>
              <a:t>Addressing Water Scarcity </a:t>
            </a:r>
            <a:r>
              <a:rPr lang="sk-SK" sz="2200" b="1" dirty="0" smtClean="0"/>
              <a:t>t</a:t>
            </a:r>
            <a:r>
              <a:rPr lang="en-GB" sz="2200" b="1" dirty="0" err="1" smtClean="0"/>
              <a:t>hrough</a:t>
            </a:r>
            <a:r>
              <a:rPr lang="en-GB" sz="2200" b="1" dirty="0" smtClean="0"/>
              <a:t> Integrated Water Resources Management </a:t>
            </a:r>
            <a:r>
              <a:rPr lang="sk-SK" sz="2200" b="1" dirty="0" smtClean="0"/>
              <a:t>        i</a:t>
            </a:r>
            <a:r>
              <a:rPr lang="en-GB" sz="2200" b="1" dirty="0" smtClean="0"/>
              <a:t>n </a:t>
            </a:r>
            <a:r>
              <a:rPr lang="sk-SK" sz="2200" b="1" dirty="0" smtClean="0"/>
              <a:t>t</a:t>
            </a:r>
            <a:r>
              <a:rPr lang="en-GB" sz="2200" b="1" dirty="0" smtClean="0"/>
              <a:t>he Danube Region </a:t>
            </a:r>
            <a:endParaRPr lang="sk-SK" sz="2200" b="1" dirty="0" smtClean="0"/>
          </a:p>
          <a:p>
            <a:pPr algn="just">
              <a:spcAft>
                <a:spcPts val="1500"/>
              </a:spcAft>
            </a:pPr>
            <a:r>
              <a:rPr lang="en-US" b="1" dirty="0" smtClean="0"/>
              <a:t>Acronym: </a:t>
            </a:r>
            <a:r>
              <a:rPr lang="en-US" dirty="0" err="1" smtClean="0"/>
              <a:t>WaterScarcity</a:t>
            </a:r>
            <a:endParaRPr lang="en-US" dirty="0" smtClean="0"/>
          </a:p>
          <a:p>
            <a:pPr algn="just">
              <a:spcAft>
                <a:spcPts val="1500"/>
              </a:spcAft>
            </a:pPr>
            <a:r>
              <a:rPr lang="en-US" b="1" dirty="0" smtClean="0"/>
              <a:t>Project duration: </a:t>
            </a:r>
            <a:r>
              <a:rPr lang="en-US" dirty="0" smtClean="0"/>
              <a:t>30 months</a:t>
            </a:r>
          </a:p>
          <a:p>
            <a:pPr algn="just">
              <a:spcAft>
                <a:spcPts val="1500"/>
              </a:spcAft>
            </a:pPr>
            <a:r>
              <a:rPr lang="en-US" b="1" dirty="0" smtClean="0"/>
              <a:t>Indicative budget: </a:t>
            </a:r>
            <a:r>
              <a:rPr lang="en-US" dirty="0" smtClean="0"/>
              <a:t> 1,2 – 1,4 mil EUR</a:t>
            </a:r>
          </a:p>
          <a:p>
            <a:pPr marL="1258888" indent="-1258888" algn="just">
              <a:spcAft>
                <a:spcPts val="1500"/>
              </a:spcAft>
            </a:pPr>
            <a:r>
              <a:rPr lang="en-US" b="1" dirty="0" smtClean="0"/>
              <a:t>Partnership:  </a:t>
            </a:r>
            <a:r>
              <a:rPr lang="en-US" dirty="0" smtClean="0"/>
              <a:t>Local, regional, national public bodies/ bodies governed by public law; international </a:t>
            </a:r>
            <a:r>
              <a:rPr lang="en-US" dirty="0" err="1" smtClean="0"/>
              <a:t>organisations</a:t>
            </a:r>
            <a:r>
              <a:rPr lang="en-US" dirty="0" smtClean="0"/>
              <a:t>; private non-profit bodies; minimum 3 partners from 3 different Danube Region countries, </a:t>
            </a:r>
          </a:p>
          <a:p>
            <a:pPr algn="just">
              <a:spcAft>
                <a:spcPts val="1500"/>
              </a:spcAft>
            </a:pPr>
            <a:r>
              <a:rPr lang="en-US" b="1" dirty="0" smtClean="0"/>
              <a:t>Possible financing EU mechanism: </a:t>
            </a:r>
            <a:r>
              <a:rPr lang="en-US" dirty="0" smtClean="0"/>
              <a:t>Danube Region </a:t>
            </a:r>
            <a:r>
              <a:rPr lang="en-US" dirty="0" err="1" smtClean="0"/>
              <a:t>Programme</a:t>
            </a:r>
            <a:r>
              <a:rPr lang="en-US" dirty="0" smtClean="0"/>
              <a:t>, </a:t>
            </a:r>
            <a:r>
              <a:rPr lang="en-US" dirty="0" err="1" smtClean="0"/>
              <a:t>Interreg</a:t>
            </a:r>
            <a:r>
              <a:rPr lang="en-US" dirty="0" smtClean="0"/>
              <a:t> Central Europe</a:t>
            </a:r>
          </a:p>
        </p:txBody>
      </p:sp>
    </p:spTree>
    <p:extLst>
      <p:ext uri="{BB962C8B-B14F-4D97-AF65-F5344CB8AC3E}">
        <p14:creationId xmlns:p14="http://schemas.microsoft.com/office/powerpoint/2010/main" val="376113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8231" y="112295"/>
            <a:ext cx="1983769" cy="813854"/>
          </a:xfrm>
          <a:prstGeom prst="rect">
            <a:avLst/>
          </a:prstGeom>
        </p:spPr>
      </p:pic>
      <p:sp>
        <p:nvSpPr>
          <p:cNvPr id="4" name="Zaoblený obdĺžnik 3"/>
          <p:cNvSpPr/>
          <p:nvPr/>
        </p:nvSpPr>
        <p:spPr>
          <a:xfrm>
            <a:off x="681145" y="749686"/>
            <a:ext cx="9720000" cy="7208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4000" b="1" dirty="0" err="1" smtClean="0">
                <a:solidFill>
                  <a:schemeClr val="bg1"/>
                </a:solidFill>
              </a:rPr>
              <a:t>Drought</a:t>
            </a:r>
            <a:r>
              <a:rPr lang="sk-SK" sz="4000" b="1" dirty="0" smtClean="0">
                <a:solidFill>
                  <a:schemeClr val="bg1"/>
                </a:solidFill>
              </a:rPr>
              <a:t> and </a:t>
            </a:r>
            <a:r>
              <a:rPr lang="sk-SK" sz="4000" b="1" dirty="0" err="1" smtClean="0">
                <a:solidFill>
                  <a:schemeClr val="bg1"/>
                </a:solidFill>
              </a:rPr>
              <a:t>Water</a:t>
            </a:r>
            <a:r>
              <a:rPr lang="sk-SK" sz="4000" b="1" dirty="0" smtClean="0">
                <a:solidFill>
                  <a:schemeClr val="bg1"/>
                </a:solidFill>
              </a:rPr>
              <a:t> </a:t>
            </a:r>
            <a:r>
              <a:rPr lang="sk-SK" sz="4000" b="1" dirty="0" err="1" smtClean="0">
                <a:solidFill>
                  <a:schemeClr val="bg1"/>
                </a:solidFill>
              </a:rPr>
              <a:t>Scarcity</a:t>
            </a:r>
            <a:r>
              <a:rPr lang="sk-SK" sz="4000" b="1" dirty="0" smtClean="0">
                <a:solidFill>
                  <a:schemeClr val="bg1"/>
                </a:solidFill>
              </a:rPr>
              <a:t> – </a:t>
            </a:r>
            <a:r>
              <a:rPr lang="sk-SK" sz="4000" b="1" dirty="0" err="1" smtClean="0">
                <a:solidFill>
                  <a:schemeClr val="bg1"/>
                </a:solidFill>
              </a:rPr>
              <a:t>project</a:t>
            </a:r>
            <a:r>
              <a:rPr lang="sk-SK" sz="4000" b="1" dirty="0" smtClean="0">
                <a:solidFill>
                  <a:schemeClr val="bg1"/>
                </a:solidFill>
              </a:rPr>
              <a:t> idea</a:t>
            </a:r>
            <a:endParaRPr lang="en-US" sz="4000" b="1" dirty="0">
              <a:solidFill>
                <a:schemeClr val="bg1"/>
              </a:solidFill>
            </a:endParaRPr>
          </a:p>
        </p:txBody>
      </p:sp>
      <p:sp>
        <p:nvSpPr>
          <p:cNvPr id="3" name="Obdĺžnik 2"/>
          <p:cNvSpPr/>
          <p:nvPr/>
        </p:nvSpPr>
        <p:spPr>
          <a:xfrm>
            <a:off x="569002" y="1684309"/>
            <a:ext cx="10843745" cy="1354217"/>
          </a:xfrm>
          <a:prstGeom prst="rect">
            <a:avLst/>
          </a:prstGeom>
        </p:spPr>
        <p:txBody>
          <a:bodyPr wrap="square">
            <a:spAutoFit/>
          </a:bodyPr>
          <a:lstStyle/>
          <a:p>
            <a:pPr algn="ctr"/>
            <a:r>
              <a:rPr lang="en-US" b="1" dirty="0" smtClean="0">
                <a:solidFill>
                  <a:srgbClr val="C00000"/>
                </a:solidFill>
              </a:rPr>
              <a:t>Working version	Working version	Working version	Working version	Working version	</a:t>
            </a:r>
          </a:p>
          <a:p>
            <a:pPr marL="1793875" indent="-1793875" algn="just">
              <a:spcAft>
                <a:spcPts val="600"/>
              </a:spcAft>
            </a:pPr>
            <a:endParaRPr lang="sk-SK" b="1" dirty="0" smtClean="0"/>
          </a:p>
          <a:p>
            <a:pPr marL="1793875" indent="-1793875" algn="just">
              <a:spcAft>
                <a:spcPts val="600"/>
              </a:spcAft>
            </a:pPr>
            <a:r>
              <a:rPr lang="en-US" b="1" dirty="0" smtClean="0"/>
              <a:t>Project objective:  </a:t>
            </a:r>
          </a:p>
          <a:p>
            <a:pPr algn="just">
              <a:spcAft>
                <a:spcPts val="600"/>
              </a:spcAft>
            </a:pPr>
            <a:r>
              <a:rPr lang="en-US" u="sng" dirty="0" smtClean="0"/>
              <a:t>Transnational approach to address water scarcity due to drought caused by climate change. </a:t>
            </a:r>
          </a:p>
        </p:txBody>
      </p:sp>
      <p:pic>
        <p:nvPicPr>
          <p:cNvPr id="2" name="Obrázo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7825" y="3408846"/>
            <a:ext cx="4261449" cy="2840966"/>
          </a:xfrm>
          <a:prstGeom prst="rect">
            <a:avLst/>
          </a:prstGeom>
          <a:effectLst>
            <a:glow rad="63500">
              <a:schemeClr val="accent4">
                <a:lumMod val="20000"/>
                <a:lumOff val="80000"/>
              </a:schemeClr>
            </a:glow>
            <a:softEdge rad="63500"/>
          </a:effectLst>
        </p:spPr>
      </p:pic>
      <p:sp>
        <p:nvSpPr>
          <p:cNvPr id="5" name="BlokTextu 4"/>
          <p:cNvSpPr txBox="1"/>
          <p:nvPr/>
        </p:nvSpPr>
        <p:spPr>
          <a:xfrm>
            <a:off x="569002" y="3252254"/>
            <a:ext cx="6703066" cy="2862322"/>
          </a:xfrm>
          <a:prstGeom prst="rect">
            <a:avLst/>
          </a:prstGeom>
          <a:noFill/>
        </p:spPr>
        <p:txBody>
          <a:bodyPr wrap="square" rtlCol="0">
            <a:spAutoFit/>
          </a:bodyPr>
          <a:lstStyle/>
          <a:p>
            <a:pPr algn="just"/>
            <a:r>
              <a:rPr lang="en-GB" dirty="0"/>
              <a:t>The project will focus on regions affected and potentially affected by drought and water scarcity related to climate change (based on climate change scenarios) to address water scarcity and water quality change through the design of the most appropriate prevention and adaptation measures (e.g. water retention measures) and a transnational approach to water scarcity management (drought/water scarcity management plans). Validation of these drought/water scarcity management plans by local/regional authorities or territorial units will put the project results into practice with the possibility of replication in other territories.</a:t>
            </a:r>
          </a:p>
          <a:p>
            <a:pPr algn="just"/>
            <a:endParaRPr lang="en-US" dirty="0"/>
          </a:p>
        </p:txBody>
      </p:sp>
    </p:spTree>
    <p:extLst>
      <p:ext uri="{BB962C8B-B14F-4D97-AF65-F5344CB8AC3E}">
        <p14:creationId xmlns:p14="http://schemas.microsoft.com/office/powerpoint/2010/main" val="410363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8231" y="112295"/>
            <a:ext cx="1983769" cy="813854"/>
          </a:xfrm>
          <a:prstGeom prst="rect">
            <a:avLst/>
          </a:prstGeom>
        </p:spPr>
      </p:pic>
      <p:sp>
        <p:nvSpPr>
          <p:cNvPr id="4" name="Zaoblený obdĺžnik 3"/>
          <p:cNvSpPr/>
          <p:nvPr/>
        </p:nvSpPr>
        <p:spPr>
          <a:xfrm>
            <a:off x="681145" y="749686"/>
            <a:ext cx="9720000" cy="7208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4000" b="1" dirty="0" err="1" smtClean="0">
                <a:solidFill>
                  <a:schemeClr val="bg1"/>
                </a:solidFill>
              </a:rPr>
              <a:t>Drought</a:t>
            </a:r>
            <a:r>
              <a:rPr lang="sk-SK" sz="4000" b="1" dirty="0" smtClean="0">
                <a:solidFill>
                  <a:schemeClr val="bg1"/>
                </a:solidFill>
              </a:rPr>
              <a:t> and </a:t>
            </a:r>
            <a:r>
              <a:rPr lang="sk-SK" sz="4000" b="1" dirty="0" err="1" smtClean="0">
                <a:solidFill>
                  <a:schemeClr val="bg1"/>
                </a:solidFill>
              </a:rPr>
              <a:t>Water</a:t>
            </a:r>
            <a:r>
              <a:rPr lang="sk-SK" sz="4000" b="1" dirty="0" smtClean="0">
                <a:solidFill>
                  <a:schemeClr val="bg1"/>
                </a:solidFill>
              </a:rPr>
              <a:t> </a:t>
            </a:r>
            <a:r>
              <a:rPr lang="sk-SK" sz="4000" b="1" dirty="0" err="1" smtClean="0">
                <a:solidFill>
                  <a:schemeClr val="bg1"/>
                </a:solidFill>
              </a:rPr>
              <a:t>Scarcity</a:t>
            </a:r>
            <a:r>
              <a:rPr lang="sk-SK" sz="4000" b="1" dirty="0" smtClean="0">
                <a:solidFill>
                  <a:schemeClr val="bg1"/>
                </a:solidFill>
              </a:rPr>
              <a:t> – </a:t>
            </a:r>
            <a:r>
              <a:rPr lang="sk-SK" sz="4000" b="1" dirty="0" err="1" smtClean="0">
                <a:solidFill>
                  <a:schemeClr val="bg1"/>
                </a:solidFill>
              </a:rPr>
              <a:t>project</a:t>
            </a:r>
            <a:r>
              <a:rPr lang="sk-SK" sz="4000" b="1" dirty="0" smtClean="0">
                <a:solidFill>
                  <a:schemeClr val="bg1"/>
                </a:solidFill>
              </a:rPr>
              <a:t> idea</a:t>
            </a:r>
            <a:endParaRPr lang="en-US" sz="4000" b="1" dirty="0">
              <a:solidFill>
                <a:schemeClr val="bg1"/>
              </a:solidFill>
            </a:endParaRPr>
          </a:p>
        </p:txBody>
      </p:sp>
      <p:sp>
        <p:nvSpPr>
          <p:cNvPr id="3" name="Obdĺžnik 2"/>
          <p:cNvSpPr/>
          <p:nvPr/>
        </p:nvSpPr>
        <p:spPr>
          <a:xfrm>
            <a:off x="681145" y="1563540"/>
            <a:ext cx="10619459" cy="4724370"/>
          </a:xfrm>
          <a:prstGeom prst="rect">
            <a:avLst/>
          </a:prstGeom>
        </p:spPr>
        <p:txBody>
          <a:bodyPr wrap="square">
            <a:spAutoFit/>
          </a:bodyPr>
          <a:lstStyle/>
          <a:p>
            <a:pPr algn="ctr">
              <a:spcAft>
                <a:spcPts val="1000"/>
              </a:spcAft>
            </a:pPr>
            <a:r>
              <a:rPr lang="en-US" b="1" dirty="0" smtClean="0">
                <a:solidFill>
                  <a:srgbClr val="C00000"/>
                </a:solidFill>
              </a:rPr>
              <a:t>Working 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smtClean="0">
                <a:solidFill>
                  <a:srgbClr val="C00000"/>
                </a:solidFill>
              </a:rPr>
              <a:t>Working version</a:t>
            </a:r>
            <a:r>
              <a:rPr lang="sk-SK" b="1" dirty="0">
                <a:solidFill>
                  <a:srgbClr val="C00000"/>
                </a:solidFill>
              </a:rPr>
              <a:t>	</a:t>
            </a:r>
            <a:endParaRPr lang="en-US" b="1" dirty="0">
              <a:solidFill>
                <a:srgbClr val="C00000"/>
              </a:solidFill>
            </a:endParaRPr>
          </a:p>
          <a:p>
            <a:pPr algn="just">
              <a:spcAft>
                <a:spcPts val="600"/>
              </a:spcAft>
            </a:pPr>
            <a:endParaRPr lang="sk-SK" sz="2000" b="1" dirty="0" smtClean="0"/>
          </a:p>
          <a:p>
            <a:pPr algn="just">
              <a:spcAft>
                <a:spcPts val="600"/>
              </a:spcAft>
            </a:pPr>
            <a:r>
              <a:rPr lang="sk-SK" sz="2000" b="1" dirty="0" err="1" smtClean="0"/>
              <a:t>Areas</a:t>
            </a:r>
            <a:r>
              <a:rPr lang="sk-SK" sz="2000" b="1" dirty="0" smtClean="0"/>
              <a:t> of </a:t>
            </a:r>
            <a:r>
              <a:rPr lang="sk-SK" sz="2000" b="1" smtClean="0"/>
              <a:t>research</a:t>
            </a:r>
            <a:r>
              <a:rPr lang="en-US" sz="2000" b="1" smtClean="0"/>
              <a:t>:</a:t>
            </a:r>
            <a:endParaRPr lang="en-US" sz="2000" b="1" dirty="0" smtClean="0"/>
          </a:p>
          <a:p>
            <a:pPr marL="342900" lvl="0" indent="-342900" algn="just">
              <a:spcAft>
                <a:spcPts val="800"/>
              </a:spcAft>
              <a:buFont typeface="+mj-lt"/>
              <a:buAutoNum type="arabicPeriod"/>
            </a:pPr>
            <a:r>
              <a:rPr lang="en-GB" dirty="0"/>
              <a:t>Overview of the </a:t>
            </a:r>
            <a:r>
              <a:rPr lang="en-GB" u="sng" dirty="0"/>
              <a:t>legal framework </a:t>
            </a:r>
            <a:r>
              <a:rPr lang="en-GB" dirty="0"/>
              <a:t>on water management with a focus on drought and water scarcity</a:t>
            </a:r>
          </a:p>
          <a:p>
            <a:pPr marL="342900" lvl="0" indent="-342900" algn="just">
              <a:spcAft>
                <a:spcPts val="800"/>
              </a:spcAft>
              <a:buFont typeface="+mj-lt"/>
              <a:buAutoNum type="arabicPeriod"/>
            </a:pPr>
            <a:r>
              <a:rPr lang="en-GB" dirty="0"/>
              <a:t>Overview of drought assessment methods and selection of an appropriate </a:t>
            </a:r>
            <a:r>
              <a:rPr lang="en-GB" u="sng" dirty="0"/>
              <a:t>single common classification for determining drought severity for water scarcity </a:t>
            </a:r>
            <a:r>
              <a:rPr lang="en-GB" dirty="0"/>
              <a:t>management purposes</a:t>
            </a:r>
          </a:p>
          <a:p>
            <a:pPr marL="342900" lvl="0" indent="-342900" algn="just">
              <a:spcAft>
                <a:spcPts val="800"/>
              </a:spcAft>
              <a:buFont typeface="+mj-lt"/>
              <a:buAutoNum type="arabicPeriod"/>
            </a:pPr>
            <a:r>
              <a:rPr lang="en-GB" u="sng" dirty="0"/>
              <a:t>Identification of regions already affected and potentially affected by drought and water scarcity </a:t>
            </a:r>
            <a:r>
              <a:rPr lang="en-GB" dirty="0"/>
              <a:t>(based on climate change scenarios, chronological series of </a:t>
            </a:r>
            <a:r>
              <a:rPr lang="en-GB" dirty="0" err="1"/>
              <a:t>streamflows</a:t>
            </a:r>
            <a:r>
              <a:rPr lang="en-GB" dirty="0"/>
              <a:t>, and trends in groundwater levels and spring yields) </a:t>
            </a:r>
          </a:p>
          <a:p>
            <a:pPr marL="342900" lvl="0" indent="-342900" algn="just">
              <a:spcAft>
                <a:spcPts val="800"/>
              </a:spcAft>
              <a:buFont typeface="+mj-lt"/>
              <a:buAutoNum type="arabicPeriod"/>
            </a:pPr>
            <a:r>
              <a:rPr lang="en-GB" dirty="0"/>
              <a:t>Inventory and analysis of </a:t>
            </a:r>
            <a:r>
              <a:rPr lang="en-GB" u="sng" dirty="0"/>
              <a:t>available water resources and prospective water demands </a:t>
            </a:r>
            <a:r>
              <a:rPr lang="en-GB" dirty="0"/>
              <a:t>for different purposes (e.g. critical infrastructure, drinking water supply, agriculture, industry, energy, water transport, ecosystems) in regions affected by drought/water scarcity.</a:t>
            </a:r>
          </a:p>
          <a:p>
            <a:pPr marL="342900" lvl="0" indent="-342900" algn="just">
              <a:spcAft>
                <a:spcPts val="800"/>
              </a:spcAft>
              <a:buFont typeface="+mj-lt"/>
              <a:buAutoNum type="arabicPeriod"/>
            </a:pPr>
            <a:r>
              <a:rPr lang="en-GB" dirty="0"/>
              <a:t>Identification and characterisation of </a:t>
            </a:r>
            <a:r>
              <a:rPr lang="en-GB" u="sng" dirty="0"/>
              <a:t>areas where water scarcity is linked to changes in water quality</a:t>
            </a:r>
            <a:r>
              <a:rPr lang="en-GB" dirty="0"/>
              <a:t>, in particular water quality degradation related to wastewater discharge</a:t>
            </a:r>
            <a:r>
              <a:rPr lang="en-GB" dirty="0" smtClean="0"/>
              <a:t>.</a:t>
            </a:r>
            <a:endParaRPr lang="en-GB" dirty="0"/>
          </a:p>
        </p:txBody>
      </p:sp>
    </p:spTree>
    <p:extLst>
      <p:ext uri="{BB962C8B-B14F-4D97-AF65-F5344CB8AC3E}">
        <p14:creationId xmlns:p14="http://schemas.microsoft.com/office/powerpoint/2010/main" val="2381985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8231" y="112295"/>
            <a:ext cx="1983769" cy="813854"/>
          </a:xfrm>
          <a:prstGeom prst="rect">
            <a:avLst/>
          </a:prstGeom>
        </p:spPr>
      </p:pic>
      <p:sp>
        <p:nvSpPr>
          <p:cNvPr id="4" name="Zaoblený obdĺžnik 3"/>
          <p:cNvSpPr/>
          <p:nvPr/>
        </p:nvSpPr>
        <p:spPr>
          <a:xfrm>
            <a:off x="681145" y="749686"/>
            <a:ext cx="9720000" cy="720895"/>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4000" b="1" dirty="0" err="1" smtClean="0">
                <a:solidFill>
                  <a:schemeClr val="bg1"/>
                </a:solidFill>
              </a:rPr>
              <a:t>Drought</a:t>
            </a:r>
            <a:r>
              <a:rPr lang="sk-SK" sz="4000" b="1" dirty="0" smtClean="0">
                <a:solidFill>
                  <a:schemeClr val="bg1"/>
                </a:solidFill>
              </a:rPr>
              <a:t> and </a:t>
            </a:r>
            <a:r>
              <a:rPr lang="sk-SK" sz="4000" b="1" dirty="0" err="1" smtClean="0">
                <a:solidFill>
                  <a:schemeClr val="bg1"/>
                </a:solidFill>
              </a:rPr>
              <a:t>Water</a:t>
            </a:r>
            <a:r>
              <a:rPr lang="sk-SK" sz="4000" b="1" dirty="0" smtClean="0">
                <a:solidFill>
                  <a:schemeClr val="bg1"/>
                </a:solidFill>
              </a:rPr>
              <a:t> </a:t>
            </a:r>
            <a:r>
              <a:rPr lang="sk-SK" sz="4000" b="1" dirty="0" err="1" smtClean="0">
                <a:solidFill>
                  <a:schemeClr val="bg1"/>
                </a:solidFill>
              </a:rPr>
              <a:t>Scarcity</a:t>
            </a:r>
            <a:r>
              <a:rPr lang="sk-SK" sz="4000" b="1" dirty="0" smtClean="0">
                <a:solidFill>
                  <a:schemeClr val="bg1"/>
                </a:solidFill>
              </a:rPr>
              <a:t> – </a:t>
            </a:r>
            <a:r>
              <a:rPr lang="sk-SK" sz="4000" b="1" dirty="0" err="1" smtClean="0">
                <a:solidFill>
                  <a:schemeClr val="bg1"/>
                </a:solidFill>
              </a:rPr>
              <a:t>project</a:t>
            </a:r>
            <a:r>
              <a:rPr lang="sk-SK" sz="4000" b="1" dirty="0" smtClean="0">
                <a:solidFill>
                  <a:schemeClr val="bg1"/>
                </a:solidFill>
              </a:rPr>
              <a:t> idea</a:t>
            </a:r>
            <a:endParaRPr lang="en-US" sz="4000" b="1" dirty="0">
              <a:solidFill>
                <a:schemeClr val="bg1"/>
              </a:solidFill>
            </a:endParaRPr>
          </a:p>
        </p:txBody>
      </p:sp>
      <p:sp>
        <p:nvSpPr>
          <p:cNvPr id="3" name="Obdĺžnik 2"/>
          <p:cNvSpPr/>
          <p:nvPr/>
        </p:nvSpPr>
        <p:spPr>
          <a:xfrm>
            <a:off x="681145" y="1563540"/>
            <a:ext cx="10619459" cy="3513782"/>
          </a:xfrm>
          <a:prstGeom prst="rect">
            <a:avLst/>
          </a:prstGeom>
        </p:spPr>
        <p:txBody>
          <a:bodyPr wrap="square">
            <a:spAutoFit/>
          </a:bodyPr>
          <a:lstStyle/>
          <a:p>
            <a:pPr algn="ctr">
              <a:spcAft>
                <a:spcPts val="1000"/>
              </a:spcAft>
            </a:pPr>
            <a:r>
              <a:rPr lang="en-US" b="1" dirty="0" smtClean="0">
                <a:solidFill>
                  <a:srgbClr val="C00000"/>
                </a:solidFill>
              </a:rPr>
              <a:t>Working 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a:solidFill>
                  <a:srgbClr val="C00000"/>
                </a:solidFill>
              </a:rPr>
              <a:t>Working </a:t>
            </a:r>
            <a:r>
              <a:rPr lang="en-US" b="1" dirty="0" smtClean="0">
                <a:solidFill>
                  <a:srgbClr val="C00000"/>
                </a:solidFill>
              </a:rPr>
              <a:t>version</a:t>
            </a:r>
            <a:r>
              <a:rPr lang="sk-SK" b="1" dirty="0" smtClean="0">
                <a:solidFill>
                  <a:srgbClr val="C00000"/>
                </a:solidFill>
              </a:rPr>
              <a:t>	</a:t>
            </a:r>
            <a:r>
              <a:rPr lang="en-US" b="1" dirty="0" smtClean="0">
                <a:solidFill>
                  <a:srgbClr val="C00000"/>
                </a:solidFill>
              </a:rPr>
              <a:t>Working version</a:t>
            </a:r>
            <a:r>
              <a:rPr lang="sk-SK" b="1" dirty="0">
                <a:solidFill>
                  <a:srgbClr val="C00000"/>
                </a:solidFill>
              </a:rPr>
              <a:t>	</a:t>
            </a:r>
            <a:endParaRPr lang="en-US" b="1" dirty="0">
              <a:solidFill>
                <a:srgbClr val="C00000"/>
              </a:solidFill>
            </a:endParaRPr>
          </a:p>
          <a:p>
            <a:pPr algn="just">
              <a:spcAft>
                <a:spcPts val="600"/>
              </a:spcAft>
            </a:pPr>
            <a:endParaRPr lang="sk-SK" sz="2000" b="1" dirty="0" smtClean="0"/>
          </a:p>
          <a:p>
            <a:pPr algn="just">
              <a:spcAft>
                <a:spcPts val="600"/>
              </a:spcAft>
            </a:pPr>
            <a:r>
              <a:rPr lang="en-US" sz="2000" b="1" dirty="0" smtClean="0"/>
              <a:t>Project activities:</a:t>
            </a:r>
          </a:p>
          <a:p>
            <a:pPr marL="342900" lvl="0" indent="-342900" algn="just">
              <a:spcAft>
                <a:spcPts val="800"/>
              </a:spcAft>
              <a:buFont typeface="+mj-lt"/>
              <a:buAutoNum type="arabicPeriod" startAt="6"/>
            </a:pPr>
            <a:r>
              <a:rPr lang="sk-SK" dirty="0" smtClean="0"/>
              <a:t>P</a:t>
            </a:r>
            <a:r>
              <a:rPr lang="en-GB" dirty="0" smtClean="0"/>
              <a:t>reparation </a:t>
            </a:r>
            <a:r>
              <a:rPr lang="en-GB" dirty="0"/>
              <a:t>of </a:t>
            </a:r>
            <a:r>
              <a:rPr lang="en-GB" u="sng" dirty="0"/>
              <a:t>transnational guidelines for water scarcity management </a:t>
            </a:r>
            <a:r>
              <a:rPr lang="en-GB" dirty="0"/>
              <a:t>(including water quality changes</a:t>
            </a:r>
            <a:r>
              <a:rPr lang="en-GB" dirty="0" smtClean="0"/>
              <a:t>)</a:t>
            </a:r>
            <a:r>
              <a:rPr lang="sk-SK" dirty="0" smtClean="0"/>
              <a:t> and</a:t>
            </a:r>
            <a:r>
              <a:rPr lang="en-GB" dirty="0" smtClean="0"/>
              <a:t> </a:t>
            </a:r>
            <a:r>
              <a:rPr lang="en-GB" u="sng" dirty="0" smtClean="0"/>
              <a:t>drought/water </a:t>
            </a:r>
            <a:r>
              <a:rPr lang="en-GB" u="sng" dirty="0"/>
              <a:t>scarcity management plans </a:t>
            </a:r>
          </a:p>
          <a:p>
            <a:pPr marL="342900" lvl="0" indent="-342900" algn="just">
              <a:spcAft>
                <a:spcPts val="800"/>
              </a:spcAft>
              <a:buFont typeface="+mj-lt"/>
              <a:buAutoNum type="arabicPeriod" startAt="6"/>
            </a:pPr>
            <a:r>
              <a:rPr lang="en-GB" u="sng" dirty="0"/>
              <a:t>Implementation of drought/water scarcity management plans in pilot sites </a:t>
            </a:r>
            <a:r>
              <a:rPr lang="en-GB" dirty="0"/>
              <a:t>by local/regional authorities or territorial units</a:t>
            </a:r>
          </a:p>
          <a:p>
            <a:pPr marL="342900" lvl="0" indent="-342900" algn="just">
              <a:spcAft>
                <a:spcPts val="800"/>
              </a:spcAft>
              <a:buFont typeface="+mj-lt"/>
              <a:buAutoNum type="arabicPeriod" startAt="6"/>
            </a:pPr>
            <a:r>
              <a:rPr lang="en-GB" u="sng" dirty="0"/>
              <a:t>Identification of additional units/regions </a:t>
            </a:r>
            <a:r>
              <a:rPr lang="en-GB" dirty="0"/>
              <a:t>where drought/water scarcity management plans can be applied/replicated</a:t>
            </a:r>
          </a:p>
          <a:p>
            <a:pPr marL="342900" lvl="0" indent="-342900" algn="just">
              <a:spcAft>
                <a:spcPts val="800"/>
              </a:spcAft>
              <a:buFont typeface="+mj-lt"/>
              <a:buAutoNum type="arabicPeriod" startAt="6"/>
            </a:pPr>
            <a:r>
              <a:rPr lang="en-GB" u="sng" dirty="0"/>
              <a:t>Propose policy recommendations </a:t>
            </a:r>
            <a:r>
              <a:rPr lang="en-GB" dirty="0"/>
              <a:t>based on the experience of the pilot </a:t>
            </a:r>
            <a:r>
              <a:rPr lang="en-GB" dirty="0" smtClean="0"/>
              <a:t>sites</a:t>
            </a:r>
            <a:r>
              <a:rPr lang="sk-SK" dirty="0" smtClean="0"/>
              <a:t> </a:t>
            </a:r>
            <a:r>
              <a:rPr lang="en-US" dirty="0" smtClean="0"/>
              <a:t>to tackle water scarcity</a:t>
            </a:r>
            <a:endParaRPr lang="en-US" dirty="0"/>
          </a:p>
        </p:txBody>
      </p:sp>
    </p:spTree>
    <p:extLst>
      <p:ext uri="{BB962C8B-B14F-4D97-AF65-F5344CB8AC3E}">
        <p14:creationId xmlns:p14="http://schemas.microsoft.com/office/powerpoint/2010/main" val="4270948747"/>
      </p:ext>
    </p:extLst>
  </p:cSld>
  <p:clrMapOvr>
    <a:masterClrMapping/>
  </p:clrMapOvr>
</p:sld>
</file>

<file path=ppt/theme/theme1.xml><?xml version="1.0" encoding="utf-8"?>
<a:theme xmlns:a="http://schemas.openxmlformats.org/drawingml/2006/main" name="Kvapka">
  <a:themeElements>
    <a:clrScheme name="Kvapka">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Kvapk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vapk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TM04033925[[fn=Kvapka]]</Template>
  <TotalTime>1835</TotalTime>
  <Words>488</Words>
  <Application>Microsoft Office PowerPoint</Application>
  <PresentationFormat>Širokouhlá</PresentationFormat>
  <Paragraphs>32</Paragraphs>
  <Slides>4</Slides>
  <Notes>0</Notes>
  <HiddenSlides>0</HiddenSlides>
  <MMClips>0</MMClips>
  <ScaleCrop>false</ScaleCrop>
  <HeadingPairs>
    <vt:vector size="6" baseType="variant">
      <vt:variant>
        <vt:lpstr>Použité písma</vt:lpstr>
      </vt:variant>
      <vt:variant>
        <vt:i4>2</vt:i4>
      </vt:variant>
      <vt:variant>
        <vt:lpstr>Motív</vt:lpstr>
      </vt:variant>
      <vt:variant>
        <vt:i4>1</vt:i4>
      </vt:variant>
      <vt:variant>
        <vt:lpstr>Nadpisy snímok</vt:lpstr>
      </vt:variant>
      <vt:variant>
        <vt:i4>4</vt:i4>
      </vt:variant>
    </vt:vector>
  </HeadingPairs>
  <TitlesOfParts>
    <vt:vector size="7" baseType="lpstr">
      <vt:lpstr>Arial</vt:lpstr>
      <vt:lpstr>Tw Cen MT</vt:lpstr>
      <vt:lpstr>Kvapka</vt:lpstr>
      <vt:lpstr>Prezentácia programu PowerPoint</vt:lpstr>
      <vt:lpstr>Prezentácia programu PowerPoint</vt:lpstr>
      <vt:lpstr>Prezentácia programu PowerPoint</vt:lpstr>
      <vt:lpstr>Prezentácia programu PowerPoint</vt:lpstr>
    </vt:vector>
  </TitlesOfParts>
  <Company>VUVH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Area 4  WATER QUALITY</dc:title>
  <dc:creator>Vranovska Andrea</dc:creator>
  <cp:lastModifiedBy>Vranovska Andrea</cp:lastModifiedBy>
  <cp:revision>187</cp:revision>
  <dcterms:created xsi:type="dcterms:W3CDTF">2022-12-09T14:38:30Z</dcterms:created>
  <dcterms:modified xsi:type="dcterms:W3CDTF">2023-05-23T07:12:17Z</dcterms:modified>
</cp:coreProperties>
</file>