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2" r:id="rId3"/>
    <p:sldId id="284" r:id="rId4"/>
    <p:sldId id="285" r:id="rId5"/>
    <p:sldId id="286" r:id="rId6"/>
    <p:sldId id="282" r:id="rId7"/>
    <p:sldId id="283" r:id="rId8"/>
    <p:sldId id="275" r:id="rId9"/>
    <p:sldId id="279" r:id="rId10"/>
    <p:sldId id="274" r:id="rId11"/>
    <p:sldId id="270" r:id="rId12"/>
    <p:sldId id="269" r:id="rId13"/>
    <p:sldId id="280"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rablikova Dana" initials="VD" lastIdx="3" clrIdx="0">
    <p:extLst>
      <p:ext uri="{19B8F6BF-5375-455C-9EA6-DF929625EA0E}">
        <p15:presenceInfo xmlns:p15="http://schemas.microsoft.com/office/powerpoint/2012/main" userId="S-1-5-21-126164878-150263976-2690864169-4854" providerId="AD"/>
      </p:ext>
    </p:extLst>
  </p:cmAuthor>
  <p:cmAuthor id="2" name="Vranovska Andrea" initials="VA" lastIdx="4" clrIdx="1">
    <p:extLst>
      <p:ext uri="{19B8F6BF-5375-455C-9EA6-DF929625EA0E}">
        <p15:presenceInfo xmlns:p15="http://schemas.microsoft.com/office/powerpoint/2012/main" userId="S-1-5-21-126164878-150263976-2690864169-1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F2CEE-24A4-4683-AC6D-320D64B9DA5B}" v="1" dt="2023-02-28T12:29:48.968"/>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suzsanna Kocsis-Kupper" userId="4f1487c34f6731b4" providerId="LiveId" clId="{489F2CEE-24A4-4683-AC6D-320D64B9DA5B}"/>
    <pc:docChg chg="custSel modSld">
      <pc:chgData name="Zsuzsanna Kocsis-Kupper" userId="4f1487c34f6731b4" providerId="LiveId" clId="{489F2CEE-24A4-4683-AC6D-320D64B9DA5B}" dt="2023-03-01T08:57:29.063" v="465" actId="113"/>
      <pc:docMkLst>
        <pc:docMk/>
      </pc:docMkLst>
      <pc:sldChg chg="modSp mod">
        <pc:chgData name="Zsuzsanna Kocsis-Kupper" userId="4f1487c34f6731b4" providerId="LiveId" clId="{489F2CEE-24A4-4683-AC6D-320D64B9DA5B}" dt="2023-02-28T12:16:45.010" v="94" actId="20577"/>
        <pc:sldMkLst>
          <pc:docMk/>
          <pc:sldMk cId="2227052344" sldId="269"/>
        </pc:sldMkLst>
        <pc:spChg chg="mod">
          <ac:chgData name="Zsuzsanna Kocsis-Kupper" userId="4f1487c34f6731b4" providerId="LiveId" clId="{489F2CEE-24A4-4683-AC6D-320D64B9DA5B}" dt="2023-02-28T12:16:45.010" v="94" actId="20577"/>
          <ac:spMkLst>
            <pc:docMk/>
            <pc:sldMk cId="2227052344" sldId="269"/>
            <ac:spMk id="3" creationId="{00000000-0000-0000-0000-000000000000}"/>
          </ac:spMkLst>
        </pc:spChg>
      </pc:sldChg>
      <pc:sldChg chg="modSp mod">
        <pc:chgData name="Zsuzsanna Kocsis-Kupper" userId="4f1487c34f6731b4" providerId="LiveId" clId="{489F2CEE-24A4-4683-AC6D-320D64B9DA5B}" dt="2023-02-28T12:14:34.572" v="35" actId="790"/>
        <pc:sldMkLst>
          <pc:docMk/>
          <pc:sldMk cId="2044619855" sldId="273"/>
        </pc:sldMkLst>
        <pc:spChg chg="mod">
          <ac:chgData name="Zsuzsanna Kocsis-Kupper" userId="4f1487c34f6731b4" providerId="LiveId" clId="{489F2CEE-24A4-4683-AC6D-320D64B9DA5B}" dt="2023-02-28T12:14:34.572" v="35" actId="790"/>
          <ac:spMkLst>
            <pc:docMk/>
            <pc:sldMk cId="2044619855" sldId="273"/>
            <ac:spMk id="3" creationId="{00000000-0000-0000-0000-000000000000}"/>
          </ac:spMkLst>
        </pc:spChg>
      </pc:sldChg>
      <pc:sldChg chg="modSp mod delCm">
        <pc:chgData name="Zsuzsanna Kocsis-Kupper" userId="4f1487c34f6731b4" providerId="LiveId" clId="{489F2CEE-24A4-4683-AC6D-320D64B9DA5B}" dt="2023-03-01T08:57:29.063" v="465" actId="113"/>
        <pc:sldMkLst>
          <pc:docMk/>
          <pc:sldMk cId="3110517677" sldId="280"/>
        </pc:sldMkLst>
        <pc:spChg chg="mod">
          <ac:chgData name="Zsuzsanna Kocsis-Kupper" userId="4f1487c34f6731b4" providerId="LiveId" clId="{489F2CEE-24A4-4683-AC6D-320D64B9DA5B}" dt="2023-03-01T08:57:29.063" v="465" actId="113"/>
          <ac:spMkLst>
            <pc:docMk/>
            <pc:sldMk cId="3110517677" sldId="28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k-SK"/>
              <a:t>Upravte štýly predlohy textu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B1E9DAE0-91CB-46C8-8D31-AA024D28AA5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86712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150379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355243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k-SK"/>
              <a:t>Upravte štýly predlohy textu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471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34366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k-SK"/>
              <a:t>Upravte štýly predlohy textu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B1E9DAE0-91CB-46C8-8D31-AA024D28AA5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413319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k-SK"/>
              <a:t>Upravte štýly predlohy textu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B1E9DAE0-91CB-46C8-8D31-AA024D28AA5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271892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Upravte štýly predlohy textu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1E9DAE0-91CB-46C8-8D31-AA024D28AA5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760677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k-SK"/>
              <a:t>Upravte štýly predlohy textu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1E9DAE0-91CB-46C8-8D31-AA024D28AA5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407744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Upravte štýly predlohy textu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1E9DAE0-91CB-46C8-8D31-AA024D28AA5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351513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k-SK"/>
              <a:t>Upravte štýly predlohy textu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1E9DAE0-91CB-46C8-8D31-AA024D28AA5A}"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61521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Upravte štýly predlohy textu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426470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Upravte štýly predlohy textu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2" name="Content Placeholder 3"/>
          <p:cNvSpPr>
            <a:spLocks noGrp="1"/>
          </p:cNvSpPr>
          <p:nvPr>
            <p:ph sz="quarter" idx="13"/>
          </p:nvPr>
        </p:nvSpPr>
        <p:spPr>
          <a:xfrm>
            <a:off x="913774" y="3051012"/>
            <a:ext cx="5106027" cy="274018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1E9DAE0-91CB-46C8-8D31-AA024D28AA5A}"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417008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1E9DAE0-91CB-46C8-8D31-AA024D28AA5A}"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8969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1E9DAE0-91CB-46C8-8D31-AA024D28AA5A}"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348696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k-SK"/>
              <a:t>Upravte štýly predlohy textu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155432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B1E9DAE0-91CB-46C8-8D31-AA024D28AA5A}"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26FCF-613F-4EC8-BD95-EEBC541DB55A}" type="slidenum">
              <a:rPr lang="en-US" smtClean="0"/>
              <a:t>‹#›</a:t>
            </a:fld>
            <a:endParaRPr lang="en-US"/>
          </a:p>
        </p:txBody>
      </p:sp>
    </p:spTree>
    <p:extLst>
      <p:ext uri="{BB962C8B-B14F-4D97-AF65-F5344CB8AC3E}">
        <p14:creationId xmlns:p14="http://schemas.microsoft.com/office/powerpoint/2010/main" val="13412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100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1E9DAE0-91CB-46C8-8D31-AA024D28AA5A}" type="datetimeFigureOut">
              <a:rPr lang="en-US" smtClean="0"/>
              <a:t>5/18/2023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6926FCF-613F-4EC8-BD95-EEBC541DB55A}" type="slidenum">
              <a:rPr lang="en-US" smtClean="0"/>
              <a:t>‹#›</a:t>
            </a:fld>
            <a:endParaRPr lang="en-US"/>
          </a:p>
        </p:txBody>
      </p:sp>
    </p:spTree>
    <p:extLst>
      <p:ext uri="{BB962C8B-B14F-4D97-AF65-F5344CB8AC3E}">
        <p14:creationId xmlns:p14="http://schemas.microsoft.com/office/powerpoint/2010/main" val="19425140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erquality.danube-region.eu/brochure-about-green-agriculture/"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781483963/09c8d074f2"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1621" y="1337658"/>
            <a:ext cx="7186863" cy="2509213"/>
          </a:xfrm>
        </p:spPr>
        <p:txBody>
          <a:bodyPr/>
          <a:lstStyle/>
          <a:p>
            <a:r>
              <a:rPr lang="sk-SK" dirty="0">
                <a:solidFill>
                  <a:srgbClr val="002060"/>
                </a:solidFill>
              </a:rPr>
              <a:t>Priority </a:t>
            </a:r>
            <a:r>
              <a:rPr lang="en-US" dirty="0">
                <a:solidFill>
                  <a:srgbClr val="002060"/>
                </a:solidFill>
              </a:rPr>
              <a:t>Area</a:t>
            </a:r>
            <a:r>
              <a:rPr lang="sk-SK" dirty="0">
                <a:solidFill>
                  <a:srgbClr val="002060"/>
                </a:solidFill>
              </a:rPr>
              <a:t> 4</a:t>
            </a:r>
            <a:br>
              <a:rPr lang="sk-SK" dirty="0">
                <a:solidFill>
                  <a:srgbClr val="002060"/>
                </a:solidFill>
              </a:rPr>
            </a:br>
            <a:r>
              <a:rPr lang="sk-SK" dirty="0">
                <a:solidFill>
                  <a:srgbClr val="002060"/>
                </a:solidFill>
              </a:rPr>
              <a:t/>
            </a:r>
            <a:br>
              <a:rPr lang="sk-SK" dirty="0">
                <a:solidFill>
                  <a:srgbClr val="002060"/>
                </a:solidFill>
              </a:rPr>
            </a:br>
            <a:r>
              <a:rPr lang="sk-SK" sz="7200" dirty="0">
                <a:solidFill>
                  <a:srgbClr val="002060"/>
                </a:solidFill>
              </a:rPr>
              <a:t>WATER QUALITY</a:t>
            </a:r>
            <a:endParaRPr lang="en-US" sz="7200" dirty="0">
              <a:solidFill>
                <a:srgbClr val="002060"/>
              </a:solidFill>
            </a:endParaRPr>
          </a:p>
        </p:txBody>
      </p:sp>
      <p:sp>
        <p:nvSpPr>
          <p:cNvPr id="3" name="Podnadpis 2"/>
          <p:cNvSpPr>
            <a:spLocks noGrp="1"/>
          </p:cNvSpPr>
          <p:nvPr>
            <p:ph type="subTitle" idx="1"/>
          </p:nvPr>
        </p:nvSpPr>
        <p:spPr>
          <a:xfrm>
            <a:off x="1751012" y="4176215"/>
            <a:ext cx="8689976" cy="1081584"/>
          </a:xfrm>
        </p:spPr>
        <p:txBody>
          <a:bodyPr/>
          <a:lstStyle/>
          <a:p>
            <a:r>
              <a:rPr lang="sk-SK" b="1" dirty="0">
                <a:solidFill>
                  <a:srgbClr val="002060"/>
                </a:solidFill>
              </a:rPr>
              <a:t>To </a:t>
            </a:r>
            <a:r>
              <a:rPr lang="en-US" b="1" dirty="0">
                <a:solidFill>
                  <a:srgbClr val="002060"/>
                </a:solidFill>
              </a:rPr>
              <a:t>restore and maintain the quality of waters</a:t>
            </a:r>
          </a:p>
        </p:txBody>
      </p:sp>
      <p:sp>
        <p:nvSpPr>
          <p:cNvPr id="4" name="BlokTextu 3"/>
          <p:cNvSpPr txBox="1"/>
          <p:nvPr/>
        </p:nvSpPr>
        <p:spPr>
          <a:xfrm>
            <a:off x="6464968" y="6145389"/>
            <a:ext cx="5727032" cy="646331"/>
          </a:xfrm>
          <a:prstGeom prst="rect">
            <a:avLst/>
          </a:prstGeom>
          <a:noFill/>
        </p:spPr>
        <p:txBody>
          <a:bodyPr wrap="square" rtlCol="0">
            <a:spAutoFit/>
          </a:bodyPr>
          <a:lstStyle/>
          <a:p>
            <a:pPr algn="r"/>
            <a:r>
              <a:rPr lang="sk-SK" b="1" cap="all" dirty="0" smtClean="0">
                <a:solidFill>
                  <a:srgbClr val="002060"/>
                </a:solidFill>
              </a:rPr>
              <a:t>25th </a:t>
            </a:r>
            <a:r>
              <a:rPr lang="sk-SK" b="1" cap="all" dirty="0" err="1" smtClean="0">
                <a:solidFill>
                  <a:srgbClr val="002060"/>
                </a:solidFill>
              </a:rPr>
              <a:t>Steering</a:t>
            </a:r>
            <a:r>
              <a:rPr lang="sk-SK" b="1" cap="all" dirty="0" smtClean="0">
                <a:solidFill>
                  <a:srgbClr val="002060"/>
                </a:solidFill>
              </a:rPr>
              <a:t> Group </a:t>
            </a:r>
            <a:r>
              <a:rPr lang="sk-SK" b="1" cap="all" dirty="0" err="1" smtClean="0">
                <a:solidFill>
                  <a:srgbClr val="002060"/>
                </a:solidFill>
              </a:rPr>
              <a:t>Meeting</a:t>
            </a:r>
            <a:endParaRPr lang="sk-SK" b="1" cap="all" dirty="0" smtClean="0">
              <a:solidFill>
                <a:srgbClr val="002060"/>
              </a:solidFill>
            </a:endParaRPr>
          </a:p>
          <a:p>
            <a:pPr algn="r"/>
            <a:r>
              <a:rPr lang="sk-SK" b="1" cap="all" dirty="0" smtClean="0">
                <a:solidFill>
                  <a:srgbClr val="002060"/>
                </a:solidFill>
              </a:rPr>
              <a:t>23-24 May</a:t>
            </a:r>
            <a:r>
              <a:rPr lang="en-US" b="1" cap="all" dirty="0" smtClean="0">
                <a:solidFill>
                  <a:srgbClr val="002060"/>
                </a:solidFill>
              </a:rPr>
              <a:t> </a:t>
            </a:r>
            <a:r>
              <a:rPr lang="en-US" b="1" cap="all" dirty="0">
                <a:solidFill>
                  <a:srgbClr val="002060"/>
                </a:solidFill>
              </a:rPr>
              <a:t>202</a:t>
            </a:r>
            <a:r>
              <a:rPr lang="sk-SK" b="1" cap="all" dirty="0" smtClean="0">
                <a:solidFill>
                  <a:srgbClr val="002060"/>
                </a:solidFill>
              </a:rPr>
              <a:t>3, Bratislava</a:t>
            </a:r>
            <a:endParaRPr lang="en-US" b="1" cap="all" dirty="0">
              <a:solidFill>
                <a:srgbClr val="002060"/>
              </a:solidFill>
            </a:endParaRPr>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2616"/>
            <a:ext cx="2980800" cy="1219835"/>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073" y="867584"/>
            <a:ext cx="3821593" cy="1567833"/>
          </a:xfrm>
          <a:prstGeom prst="rect">
            <a:avLst/>
          </a:prstGeom>
        </p:spPr>
      </p:pic>
      <p:pic>
        <p:nvPicPr>
          <p:cNvPr id="8" name="Obrázok 7"/>
          <p:cNvPicPr>
            <a:picLocks noChangeAspect="1"/>
          </p:cNvPicPr>
          <p:nvPr/>
        </p:nvPicPr>
        <p:blipFill rotWithShape="1">
          <a:blip r:embed="rId4">
            <a:extLst>
              <a:ext uri="{28A0092B-C50C-407E-A947-70E740481C1C}">
                <a14:useLocalDpi xmlns:a14="http://schemas.microsoft.com/office/drawing/2010/main" val="0"/>
              </a:ext>
            </a:extLst>
          </a:blip>
          <a:srcRect l="5523" t="18433" r="4925" b="17985"/>
          <a:stretch/>
        </p:blipFill>
        <p:spPr>
          <a:xfrm>
            <a:off x="2451027" y="5917425"/>
            <a:ext cx="1006162" cy="714375"/>
          </a:xfrm>
          <a:prstGeom prst="rect">
            <a:avLst/>
          </a:prstGeom>
        </p:spPr>
      </p:pic>
      <p:pic>
        <p:nvPicPr>
          <p:cNvPr id="1026" name="Picture 2" descr="Bez názv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34" y="5992304"/>
            <a:ext cx="2047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39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4000" b="1" dirty="0">
                <a:solidFill>
                  <a:schemeClr val="bg1"/>
                </a:solidFill>
              </a:rPr>
              <a:t>Danube Hazard m3c – </a:t>
            </a:r>
            <a:r>
              <a:rPr lang="sk-SK" sz="4000" b="1" dirty="0" err="1">
                <a:solidFill>
                  <a:schemeClr val="bg1"/>
                </a:solidFill>
              </a:rPr>
              <a:t>Laymen´s</a:t>
            </a:r>
            <a:r>
              <a:rPr lang="sk-SK" sz="4000" b="1" dirty="0">
                <a:solidFill>
                  <a:schemeClr val="bg1"/>
                </a:solidFill>
              </a:rPr>
              <a:t> Report</a:t>
            </a:r>
            <a:endParaRPr lang="en-US" sz="4000" b="1" dirty="0">
              <a:solidFill>
                <a:schemeClr val="bg1"/>
              </a:solidFill>
            </a:endParaRP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5" y="1563540"/>
            <a:ext cx="9720000" cy="5294460"/>
          </a:xfrm>
          <a:prstGeom prst="rect">
            <a:avLst/>
          </a:prstGeom>
        </p:spPr>
      </p:pic>
    </p:spTree>
    <p:extLst>
      <p:ext uri="{BB962C8B-B14F-4D97-AF65-F5344CB8AC3E}">
        <p14:creationId xmlns:p14="http://schemas.microsoft.com/office/powerpoint/2010/main" val="352270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Projects</a:t>
            </a:r>
          </a:p>
        </p:txBody>
      </p:sp>
      <p:sp>
        <p:nvSpPr>
          <p:cNvPr id="3" name="Obdĺžnik 2"/>
          <p:cNvSpPr/>
          <p:nvPr/>
        </p:nvSpPr>
        <p:spPr>
          <a:xfrm>
            <a:off x="681145" y="1868243"/>
            <a:ext cx="10924674" cy="1456809"/>
          </a:xfrm>
          <a:prstGeom prst="rect">
            <a:avLst/>
          </a:prstGeom>
        </p:spPr>
        <p:txBody>
          <a:bodyPr wrap="square">
            <a:spAutoFit/>
          </a:bodyPr>
          <a:lstStyle/>
          <a:p>
            <a:pPr marL="285750" indent="-285750" algn="just">
              <a:spcBef>
                <a:spcPts val="1000"/>
              </a:spcBef>
              <a:buFont typeface="Arial" panose="020B0604020202020204" pitchFamily="34" charset="0"/>
              <a:buChar char="•"/>
            </a:pPr>
            <a:r>
              <a:rPr lang="en-US" dirty="0" smtClean="0"/>
              <a:t>Participation in the kick-off meeting of the project </a:t>
            </a:r>
            <a:r>
              <a:rPr lang="en-US" b="1" dirty="0" smtClean="0"/>
              <a:t>Water4all</a:t>
            </a:r>
            <a:r>
              <a:rPr lang="en-US" dirty="0" smtClean="0"/>
              <a:t>  (13 October 2022 online);</a:t>
            </a:r>
            <a:r>
              <a:rPr lang="en-US" b="1" dirty="0" smtClean="0"/>
              <a:t> </a:t>
            </a:r>
            <a:endParaRPr lang="en-US" dirty="0" smtClean="0"/>
          </a:p>
          <a:p>
            <a:pPr marL="285750" indent="-285750" algn="just">
              <a:spcBef>
                <a:spcPts val="1000"/>
              </a:spcBef>
              <a:buFont typeface="Arial" panose="020B0604020202020204" pitchFamily="34" charset="0"/>
              <a:buChar char="•"/>
            </a:pPr>
            <a:r>
              <a:rPr lang="en-US" dirty="0" smtClean="0"/>
              <a:t>Supporting </a:t>
            </a:r>
            <a:r>
              <a:rPr lang="en-US" b="1" dirty="0" smtClean="0"/>
              <a:t>Danube Water Balance</a:t>
            </a:r>
            <a:r>
              <a:rPr lang="en-US" dirty="0" smtClean="0"/>
              <a:t> project preparation, which was submitted to DRP call.</a:t>
            </a:r>
          </a:p>
          <a:p>
            <a:pPr marL="285750" indent="-285750" algn="just">
              <a:spcBef>
                <a:spcPts val="1000"/>
              </a:spcBef>
              <a:buFont typeface="Arial" panose="020B0604020202020204" pitchFamily="34" charset="0"/>
              <a:buChar char="•"/>
            </a:pPr>
            <a:r>
              <a:rPr lang="en-US" b="1" dirty="0" smtClean="0"/>
              <a:t>Letters of Recommendation</a:t>
            </a:r>
            <a:r>
              <a:rPr lang="en-US" dirty="0" smtClean="0"/>
              <a:t> issued by PA4 </a:t>
            </a:r>
            <a:r>
              <a:rPr lang="en-US" b="1" dirty="0" smtClean="0"/>
              <a:t>in 2022 </a:t>
            </a:r>
            <a:r>
              <a:rPr lang="en-US" dirty="0" smtClean="0"/>
              <a:t>for projects as a sign of MRS support and clear confirmation that the projects are fully relevant and related to the Danube Region having cross border nature: </a:t>
            </a:r>
            <a:endParaRPr lang="en-US" dirty="0"/>
          </a:p>
        </p:txBody>
      </p:sp>
      <p:pic>
        <p:nvPicPr>
          <p:cNvPr id="2" name="Obrázok 1"/>
          <p:cNvPicPr>
            <a:picLocks noChangeAspect="1"/>
          </p:cNvPicPr>
          <p:nvPr/>
        </p:nvPicPr>
        <p:blipFill>
          <a:blip r:embed="rId3"/>
          <a:stretch>
            <a:fillRect/>
          </a:stretch>
        </p:blipFill>
        <p:spPr>
          <a:xfrm>
            <a:off x="9572625" y="5084344"/>
            <a:ext cx="2619375" cy="1743075"/>
          </a:xfrm>
          <a:prstGeom prst="rect">
            <a:avLst/>
          </a:prstGeom>
        </p:spPr>
      </p:pic>
      <p:sp>
        <p:nvSpPr>
          <p:cNvPr id="5" name="BlokTextu 4"/>
          <p:cNvSpPr txBox="1"/>
          <p:nvPr/>
        </p:nvSpPr>
        <p:spPr>
          <a:xfrm>
            <a:off x="977353" y="3466034"/>
            <a:ext cx="8229598" cy="1200329"/>
          </a:xfrm>
          <a:prstGeom prst="rect">
            <a:avLst/>
          </a:prstGeom>
          <a:noFill/>
        </p:spPr>
        <p:txBody>
          <a:bodyPr wrap="square" rtlCol="0">
            <a:spAutoFit/>
          </a:bodyPr>
          <a:lstStyle/>
          <a:p>
            <a:r>
              <a:rPr lang="en-US" b="1" dirty="0" err="1" smtClean="0"/>
              <a:t>MapRiverPlastic</a:t>
            </a:r>
            <a:r>
              <a:rPr lang="en-US" dirty="0" smtClean="0"/>
              <a:t> (</a:t>
            </a:r>
            <a:r>
              <a:rPr lang="en-US" dirty="0" err="1" smtClean="0"/>
              <a:t>macroplastic</a:t>
            </a:r>
            <a:r>
              <a:rPr lang="en-US" dirty="0" smtClean="0"/>
              <a:t>), </a:t>
            </a:r>
            <a:r>
              <a:rPr lang="en-US" b="1" dirty="0" smtClean="0"/>
              <a:t>What-A-Way</a:t>
            </a:r>
            <a:r>
              <a:rPr lang="en-US" dirty="0" smtClean="0"/>
              <a:t> (sustainable services at local waterways), </a:t>
            </a:r>
            <a:r>
              <a:rPr lang="en-US" b="1" dirty="0" smtClean="0"/>
              <a:t>DANUBELIGHT </a:t>
            </a:r>
            <a:r>
              <a:rPr lang="en-US" dirty="0" smtClean="0"/>
              <a:t>(water innovation), </a:t>
            </a:r>
            <a:r>
              <a:rPr lang="en-US" b="1" dirty="0" smtClean="0"/>
              <a:t>WETNUBE </a:t>
            </a:r>
            <a:r>
              <a:rPr lang="en-US" dirty="0" smtClean="0"/>
              <a:t>(demonstrations of wetland and floodplain restorations), </a:t>
            </a:r>
            <a:r>
              <a:rPr lang="en-US" b="1" dirty="0" smtClean="0"/>
              <a:t>RESTORIVER </a:t>
            </a:r>
            <a:r>
              <a:rPr lang="en-US" dirty="0" smtClean="0"/>
              <a:t>(restoration of urban riversides), </a:t>
            </a:r>
            <a:r>
              <a:rPr lang="en-US" b="1" dirty="0" err="1" smtClean="0"/>
              <a:t>AquaticPlastic</a:t>
            </a:r>
            <a:r>
              <a:rPr lang="en-US" b="1" dirty="0" smtClean="0"/>
              <a:t> </a:t>
            </a:r>
            <a:r>
              <a:rPr lang="en-US" dirty="0" smtClean="0"/>
              <a:t>(plastic waste reduction), </a:t>
            </a:r>
            <a:r>
              <a:rPr lang="en-US" b="1" dirty="0" smtClean="0"/>
              <a:t>Danube Water Balance </a:t>
            </a:r>
            <a:r>
              <a:rPr lang="en-US" dirty="0" smtClean="0"/>
              <a:t>(Danube model and data repository)</a:t>
            </a:r>
          </a:p>
        </p:txBody>
      </p:sp>
      <p:sp>
        <p:nvSpPr>
          <p:cNvPr id="6" name="BlokTextu 5"/>
          <p:cNvSpPr txBox="1"/>
          <p:nvPr/>
        </p:nvSpPr>
        <p:spPr>
          <a:xfrm>
            <a:off x="882463" y="5084344"/>
            <a:ext cx="8974167" cy="923330"/>
          </a:xfrm>
          <a:prstGeom prst="rect">
            <a:avLst/>
          </a:prstGeom>
          <a:noFill/>
        </p:spPr>
        <p:txBody>
          <a:bodyPr wrap="square" rtlCol="0">
            <a:spAutoFit/>
          </a:bodyPr>
          <a:lstStyle/>
          <a:p>
            <a:r>
              <a:rPr lang="en-US" b="1" dirty="0" smtClean="0"/>
              <a:t>LIFE21-IPE-SK-LIFE Living Rivers „</a:t>
            </a:r>
            <a:r>
              <a:rPr lang="en-US" dirty="0" smtClean="0"/>
              <a:t>Implementation of the river basin management plan in selected river sub-basins in Slovakia“ – </a:t>
            </a:r>
            <a:r>
              <a:rPr lang="en-US" u="sng" dirty="0" smtClean="0"/>
              <a:t>feasibility study on </a:t>
            </a:r>
            <a:r>
              <a:rPr lang="en-US" u="sng" dirty="0" err="1" smtClean="0"/>
              <a:t>Gabčíkovo</a:t>
            </a:r>
            <a:r>
              <a:rPr lang="en-US" u="sng" dirty="0" smtClean="0"/>
              <a:t> fish pass (2027)</a:t>
            </a:r>
          </a:p>
          <a:p>
            <a:r>
              <a:rPr lang="en-US" u="sng" dirty="0" smtClean="0"/>
              <a:t>Kick Off meeting – 23/5/2023, Bratislava</a:t>
            </a:r>
            <a:endParaRPr lang="en-US" u="sng" dirty="0"/>
          </a:p>
        </p:txBody>
      </p:sp>
    </p:spTree>
    <p:extLst>
      <p:ext uri="{BB962C8B-B14F-4D97-AF65-F5344CB8AC3E}">
        <p14:creationId xmlns:p14="http://schemas.microsoft.com/office/powerpoint/2010/main" val="172228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Events </a:t>
            </a:r>
            <a:r>
              <a:rPr lang="sk-SK" sz="4400" b="1" dirty="0" smtClean="0">
                <a:solidFill>
                  <a:schemeClr val="bg1"/>
                </a:solidFill>
              </a:rPr>
              <a:t>in 2022</a:t>
            </a:r>
            <a:endParaRPr lang="en-US" sz="4400" b="1" dirty="0">
              <a:solidFill>
                <a:schemeClr val="bg1"/>
              </a:solidFill>
            </a:endParaRPr>
          </a:p>
        </p:txBody>
      </p:sp>
      <p:sp>
        <p:nvSpPr>
          <p:cNvPr id="3" name="Obdĺžnik 2"/>
          <p:cNvSpPr/>
          <p:nvPr/>
        </p:nvSpPr>
        <p:spPr>
          <a:xfrm>
            <a:off x="681145" y="1594356"/>
            <a:ext cx="10924674" cy="4524315"/>
          </a:xfrm>
          <a:prstGeom prst="rect">
            <a:avLst/>
          </a:prstGeom>
        </p:spPr>
        <p:txBody>
          <a:bodyPr wrap="square">
            <a:spAutoFit/>
          </a:bodyPr>
          <a:lstStyle/>
          <a:p>
            <a:pPr lvl="0"/>
            <a:r>
              <a:rPr lang="en-US" sz="1600" b="1" i="1" dirty="0" smtClean="0"/>
              <a:t>24</a:t>
            </a:r>
            <a:r>
              <a:rPr lang="en-US" sz="1600" b="1" i="1" baseline="30000" dirty="0" smtClean="0"/>
              <a:t>th</a:t>
            </a:r>
            <a:r>
              <a:rPr lang="en-US" sz="1600" b="1" i="1" dirty="0" smtClean="0"/>
              <a:t> PA 4 SG meeting </a:t>
            </a:r>
            <a:r>
              <a:rPr lang="en-US" sz="1600" i="1" dirty="0" smtClean="0"/>
              <a:t>– 22-23 November 2022, Budapest</a:t>
            </a:r>
          </a:p>
          <a:p>
            <a:pPr lvl="0"/>
            <a:r>
              <a:rPr lang="en-US" sz="1600" b="1" dirty="0" smtClean="0"/>
              <a:t>25</a:t>
            </a:r>
            <a:r>
              <a:rPr lang="en-US" sz="1600" b="1" baseline="30000" dirty="0" smtClean="0"/>
              <a:t>th</a:t>
            </a:r>
            <a:r>
              <a:rPr lang="en-US" sz="1600" b="1" dirty="0" smtClean="0"/>
              <a:t> River </a:t>
            </a:r>
            <a:r>
              <a:rPr lang="en-US" sz="1600" b="1" dirty="0" err="1" smtClean="0"/>
              <a:t>Symphosium</a:t>
            </a:r>
            <a:r>
              <a:rPr lang="en-US" sz="1600" b="1" dirty="0" smtClean="0"/>
              <a:t>- </a:t>
            </a:r>
            <a:r>
              <a:rPr lang="en-US" sz="1600" dirty="0" smtClean="0"/>
              <a:t>29-30 November 2022, Vienna</a:t>
            </a:r>
          </a:p>
          <a:p>
            <a:pPr lvl="0"/>
            <a:r>
              <a:rPr lang="en-US" sz="1600" b="1" dirty="0" smtClean="0"/>
              <a:t>Danube Hazard Final Conference </a:t>
            </a:r>
            <a:r>
              <a:rPr lang="en-US" sz="1600" dirty="0" smtClean="0"/>
              <a:t>– 30 November 2022</a:t>
            </a:r>
          </a:p>
          <a:p>
            <a:pPr lvl="0"/>
            <a:r>
              <a:rPr lang="en-US" sz="1600" b="1" dirty="0" smtClean="0"/>
              <a:t>NC-PAC meeting</a:t>
            </a:r>
            <a:r>
              <a:rPr lang="en-US" sz="1600" dirty="0" smtClean="0"/>
              <a:t>– 1-2 December 2022 (Slovenia)</a:t>
            </a:r>
          </a:p>
          <a:p>
            <a:pPr lvl="0"/>
            <a:r>
              <a:rPr lang="en-US" sz="1600" b="1" dirty="0" smtClean="0"/>
              <a:t>DSTF General Assembly </a:t>
            </a:r>
            <a:r>
              <a:rPr lang="en-US" sz="1600" dirty="0" smtClean="0"/>
              <a:t>– online, 5-6 December 2022</a:t>
            </a:r>
          </a:p>
          <a:p>
            <a:pPr lvl="0"/>
            <a:r>
              <a:rPr lang="en-US" sz="1600" b="1" dirty="0" smtClean="0"/>
              <a:t>Ukraine and Baltic Sea Region </a:t>
            </a:r>
            <a:r>
              <a:rPr lang="en-US" sz="1600" dirty="0" smtClean="0"/>
              <a:t>– online conference, 8. December 2022</a:t>
            </a:r>
          </a:p>
          <a:p>
            <a:pPr lvl="0"/>
            <a:r>
              <a:rPr lang="en-US" sz="1600" b="1" dirty="0" smtClean="0"/>
              <a:t>Danube Youth Camp </a:t>
            </a:r>
            <a:r>
              <a:rPr lang="en-US" sz="1600" dirty="0" smtClean="0"/>
              <a:t>– 14. December 2022, Vienna </a:t>
            </a:r>
          </a:p>
          <a:p>
            <a:r>
              <a:rPr lang="en-US" sz="1600" b="1" dirty="0" smtClean="0"/>
              <a:t>Trilateral Meeting</a:t>
            </a:r>
            <a:r>
              <a:rPr lang="en-US" sz="1600" dirty="0" smtClean="0">
                <a:solidFill>
                  <a:srgbClr val="FF0000"/>
                </a:solidFill>
              </a:rPr>
              <a:t> </a:t>
            </a:r>
            <a:r>
              <a:rPr lang="en-US" sz="1600" dirty="0" smtClean="0"/>
              <a:t>–2 March 2023, Bratislava</a:t>
            </a:r>
          </a:p>
          <a:p>
            <a:r>
              <a:rPr lang="en-US" sz="1600" b="1" dirty="0" smtClean="0"/>
              <a:t>Meeting with DYC members </a:t>
            </a:r>
            <a:r>
              <a:rPr lang="en-US" sz="1600" dirty="0" smtClean="0"/>
              <a:t>–  7 March 2023, online</a:t>
            </a:r>
            <a:endParaRPr lang="en-US" sz="1600" b="1" dirty="0" smtClean="0"/>
          </a:p>
          <a:p>
            <a:pPr lvl="0"/>
            <a:r>
              <a:rPr lang="en-US" sz="1600" b="1" dirty="0" smtClean="0"/>
              <a:t>PAC meeting </a:t>
            </a:r>
            <a:r>
              <a:rPr lang="en-US" sz="1600" dirty="0" smtClean="0"/>
              <a:t>- </a:t>
            </a:r>
            <a:r>
              <a:rPr lang="en-US" sz="1600" b="1" dirty="0" smtClean="0"/>
              <a:t> </a:t>
            </a:r>
            <a:r>
              <a:rPr lang="en-US" sz="1600" dirty="0" smtClean="0"/>
              <a:t>16-17 March 2023, Maribor</a:t>
            </a:r>
          </a:p>
          <a:p>
            <a:pPr lvl="0"/>
            <a:r>
              <a:rPr lang="en-US" sz="1600" b="1" dirty="0" smtClean="0"/>
              <a:t>Meeting with DG MARE </a:t>
            </a:r>
            <a:r>
              <a:rPr lang="en-US" sz="1600" dirty="0" smtClean="0"/>
              <a:t>- 27 March 2023, online</a:t>
            </a:r>
          </a:p>
          <a:p>
            <a:r>
              <a:rPr lang="en-US" sz="1600" b="1" dirty="0" smtClean="0"/>
              <a:t>Workshop of V4 „Towards a better understanding of drought impacts and risks in water management sector“ </a:t>
            </a:r>
            <a:r>
              <a:rPr lang="en-US" sz="1600" dirty="0" smtClean="0"/>
              <a:t>– 4 April 2023 (on-line) </a:t>
            </a:r>
          </a:p>
          <a:p>
            <a:pPr lvl="0"/>
            <a:r>
              <a:rPr lang="en-US" sz="1600" b="1" dirty="0" smtClean="0"/>
              <a:t>4th EU Macro-Regional Strategies Week (EU MRS Week) </a:t>
            </a:r>
            <a:r>
              <a:rPr lang="en-US" sz="1600" dirty="0" smtClean="0"/>
              <a:t> - 24-28.4.2023, Brussels, </a:t>
            </a:r>
            <a:r>
              <a:rPr lang="en-US" sz="1600" dirty="0" smtClean="0"/>
              <a:t>hybrid</a:t>
            </a:r>
            <a:endParaRPr lang="en-US" sz="1600" b="1" dirty="0" smtClean="0"/>
          </a:p>
          <a:p>
            <a:r>
              <a:rPr lang="en-US" sz="1600" b="1" dirty="0" smtClean="0"/>
              <a:t>ICPDR 57</a:t>
            </a:r>
            <a:r>
              <a:rPr lang="en-US" sz="1600" b="1" baseline="30000" dirty="0" smtClean="0"/>
              <a:t>th</a:t>
            </a:r>
            <a:r>
              <a:rPr lang="en-US" sz="1600" b="1" dirty="0" smtClean="0"/>
              <a:t> RBM Expert Group Meeting </a:t>
            </a:r>
            <a:r>
              <a:rPr lang="en-US" sz="1600" dirty="0" smtClean="0"/>
              <a:t>– 26-27 April 2023, Zagreb, </a:t>
            </a:r>
            <a:r>
              <a:rPr lang="en-US" sz="1600" dirty="0" smtClean="0"/>
              <a:t>hybrid</a:t>
            </a:r>
            <a:endParaRPr lang="sk-SK" sz="1600" dirty="0" smtClean="0"/>
          </a:p>
          <a:p>
            <a:r>
              <a:rPr lang="en-GB" sz="1600" b="1" dirty="0"/>
              <a:t>Internal meeting of EUSDR Priority Area Coordinators on the Seed Money Facility </a:t>
            </a:r>
            <a:r>
              <a:rPr lang="sk-SK" sz="1600" dirty="0" smtClean="0"/>
              <a:t>-</a:t>
            </a:r>
            <a:r>
              <a:rPr lang="en-GB" sz="1600" b="1" dirty="0" smtClean="0"/>
              <a:t> </a:t>
            </a:r>
            <a:r>
              <a:rPr lang="sk-SK" sz="1600" dirty="0"/>
              <a:t>5 May 2023, </a:t>
            </a:r>
            <a:r>
              <a:rPr lang="sk-SK" sz="1600" dirty="0" smtClean="0"/>
              <a:t>online</a:t>
            </a:r>
            <a:endParaRPr lang="sk-SK" sz="1600" dirty="0" smtClean="0"/>
          </a:p>
          <a:p>
            <a:r>
              <a:rPr lang="en-US" sz="1600" b="1" dirty="0"/>
              <a:t>Joint </a:t>
            </a:r>
            <a:r>
              <a:rPr lang="en-US" sz="1600" b="1" dirty="0"/>
              <a:t>meeting of ERDF &amp; CF managing authorities </a:t>
            </a:r>
            <a:r>
              <a:rPr lang="sk-SK" sz="1600" b="1" dirty="0" smtClean="0"/>
              <a:t> </a:t>
            </a:r>
            <a:r>
              <a:rPr lang="sk-SK" sz="1600" dirty="0" smtClean="0"/>
              <a:t>- 10 May 2023, online</a:t>
            </a:r>
          </a:p>
          <a:p>
            <a:r>
              <a:rPr lang="en-US" sz="1600" b="1" i="1" dirty="0" smtClean="0"/>
              <a:t>25</a:t>
            </a:r>
            <a:r>
              <a:rPr lang="en-US" sz="1600" b="1" i="1" baseline="30000" dirty="0" smtClean="0"/>
              <a:t>th</a:t>
            </a:r>
            <a:r>
              <a:rPr lang="en-US" sz="1600" b="1" i="1" dirty="0" smtClean="0"/>
              <a:t> </a:t>
            </a:r>
            <a:r>
              <a:rPr lang="en-US" sz="1600" b="1" i="1" dirty="0" smtClean="0"/>
              <a:t>PA 4 SG meeting </a:t>
            </a:r>
            <a:r>
              <a:rPr lang="en-US" sz="1600" i="1" dirty="0" smtClean="0"/>
              <a:t>– 23-24 May 2023, </a:t>
            </a:r>
            <a:r>
              <a:rPr lang="en-US" sz="1600" i="1" dirty="0" smtClean="0"/>
              <a:t>Bratislava</a:t>
            </a:r>
            <a:r>
              <a:rPr lang="sk-SK" sz="1600" i="1" dirty="0" smtClean="0"/>
              <a:t> </a:t>
            </a:r>
            <a:endParaRPr lang="en-US" sz="1600" dirty="0"/>
          </a:p>
        </p:txBody>
      </p:sp>
      <p:sp>
        <p:nvSpPr>
          <p:cNvPr id="6" name="BlokTextu 5"/>
          <p:cNvSpPr txBox="1"/>
          <p:nvPr/>
        </p:nvSpPr>
        <p:spPr>
          <a:xfrm>
            <a:off x="0" y="6519446"/>
            <a:ext cx="3566474" cy="338554"/>
          </a:xfrm>
          <a:prstGeom prst="rect">
            <a:avLst/>
          </a:prstGeom>
          <a:noFill/>
        </p:spPr>
        <p:txBody>
          <a:bodyPr wrap="square" rtlCol="0">
            <a:spAutoFit/>
          </a:bodyPr>
          <a:lstStyle/>
          <a:p>
            <a:r>
              <a:rPr lang="sk-SK" sz="1600" b="1" dirty="0">
                <a:solidFill>
                  <a:srgbClr val="002060"/>
                </a:solidFill>
              </a:rPr>
              <a:t>https://waterquality.danube-region.eu/</a:t>
            </a:r>
          </a:p>
        </p:txBody>
      </p:sp>
      <p:pic>
        <p:nvPicPr>
          <p:cNvPr id="2" name="Obrázok 1"/>
          <p:cNvPicPr>
            <a:picLocks noChangeAspect="1"/>
          </p:cNvPicPr>
          <p:nvPr/>
        </p:nvPicPr>
        <p:blipFill>
          <a:blip r:embed="rId3"/>
          <a:stretch>
            <a:fillRect/>
          </a:stretch>
        </p:blipFill>
        <p:spPr>
          <a:xfrm>
            <a:off x="7509766" y="1875708"/>
            <a:ext cx="4601848" cy="2408301"/>
          </a:xfrm>
          <a:prstGeom prst="rect">
            <a:avLst/>
          </a:prstGeom>
          <a:effectLst>
            <a:softEdge rad="139700"/>
          </a:effectLst>
        </p:spPr>
      </p:pic>
    </p:spTree>
    <p:extLst>
      <p:ext uri="{BB962C8B-B14F-4D97-AF65-F5344CB8AC3E}">
        <p14:creationId xmlns:p14="http://schemas.microsoft.com/office/powerpoint/2010/main" val="222705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PA4 plans in 2023 </a:t>
            </a:r>
            <a:r>
              <a:rPr lang="en-US" sz="2400" b="1" dirty="0">
                <a:solidFill>
                  <a:schemeClr val="bg1"/>
                </a:solidFill>
              </a:rPr>
              <a:t>(PA4 DRP project 2023-2028</a:t>
            </a:r>
            <a:r>
              <a:rPr lang="sk-SK" sz="2400" b="1" dirty="0">
                <a:solidFill>
                  <a:schemeClr val="bg1"/>
                </a:solidFill>
              </a:rPr>
              <a:t>)</a:t>
            </a:r>
            <a:endParaRPr lang="en-US" sz="2400" b="1" dirty="0">
              <a:solidFill>
                <a:schemeClr val="bg1"/>
              </a:solidFill>
            </a:endParaRPr>
          </a:p>
        </p:txBody>
      </p:sp>
      <p:sp>
        <p:nvSpPr>
          <p:cNvPr id="3" name="Obdĺžnik 2"/>
          <p:cNvSpPr/>
          <p:nvPr/>
        </p:nvSpPr>
        <p:spPr>
          <a:xfrm>
            <a:off x="681145" y="2026630"/>
            <a:ext cx="10924674" cy="3016210"/>
          </a:xfrm>
          <a:prstGeom prst="rect">
            <a:avLst/>
          </a:prstGeom>
        </p:spPr>
        <p:txBody>
          <a:bodyPr wrap="square">
            <a:spAutoFit/>
          </a:bodyPr>
          <a:lstStyle/>
          <a:p>
            <a:pPr marL="342900" indent="-342900">
              <a:spcBef>
                <a:spcPts val="1500"/>
              </a:spcBef>
              <a:buFont typeface="Wingdings" panose="05000000000000000000" pitchFamily="2" charset="2"/>
              <a:buChar char="Ø"/>
            </a:pPr>
            <a:r>
              <a:rPr lang="en-US" sz="2000" b="1" dirty="0"/>
              <a:t>Youth involvement baseline study </a:t>
            </a:r>
            <a:r>
              <a:rPr lang="en-US" sz="2000" dirty="0"/>
              <a:t>– prepared by 30 June 2023</a:t>
            </a:r>
          </a:p>
          <a:p>
            <a:pPr marL="342900" indent="-342900">
              <a:spcBef>
                <a:spcPts val="1500"/>
              </a:spcBef>
              <a:buFont typeface="Wingdings" panose="05000000000000000000" pitchFamily="2" charset="2"/>
              <a:buChar char="Ø"/>
            </a:pPr>
            <a:r>
              <a:rPr lang="en-US" sz="2000" b="1" dirty="0" smtClean="0"/>
              <a:t>Summer School </a:t>
            </a:r>
            <a:r>
              <a:rPr lang="en-US" sz="2000" dirty="0" smtClean="0"/>
              <a:t>– youth camp on the need for water retention, conservation and sustainable management for agricultural use in the context of ongoing climate change; July 2023</a:t>
            </a:r>
          </a:p>
          <a:p>
            <a:pPr marL="342900" indent="-342900">
              <a:spcBef>
                <a:spcPts val="1500"/>
              </a:spcBef>
              <a:buFont typeface="Wingdings" panose="05000000000000000000" pitchFamily="2" charset="2"/>
              <a:buChar char="Ø"/>
            </a:pPr>
            <a:r>
              <a:rPr lang="en-US" sz="2000" b="1" dirty="0" smtClean="0"/>
              <a:t>Migratory fish meeting </a:t>
            </a:r>
            <a:r>
              <a:rPr lang="en-US" sz="2000" dirty="0" smtClean="0"/>
              <a:t>– autumn 2023</a:t>
            </a:r>
          </a:p>
          <a:p>
            <a:pPr marL="342900" indent="-342900">
              <a:spcBef>
                <a:spcPts val="1500"/>
              </a:spcBef>
              <a:buFont typeface="Wingdings" panose="05000000000000000000" pitchFamily="2" charset="2"/>
              <a:buChar char="Ø"/>
            </a:pPr>
            <a:r>
              <a:rPr lang="en-US" sz="2000" b="1" dirty="0" smtClean="0"/>
              <a:t>New Drinking Water Directive </a:t>
            </a:r>
            <a:r>
              <a:rPr lang="en-US" sz="2000" dirty="0" smtClean="0"/>
              <a:t>– workshop on knowledge sharing </a:t>
            </a:r>
            <a:r>
              <a:rPr lang="en-US" sz="2000" dirty="0"/>
              <a:t>arising from the</a:t>
            </a:r>
            <a:r>
              <a:rPr lang="sk-SK" sz="2000" dirty="0"/>
              <a:t> </a:t>
            </a:r>
            <a:r>
              <a:rPr lang="en-US" sz="2000" dirty="0"/>
              <a:t>new obligations</a:t>
            </a:r>
            <a:r>
              <a:rPr lang="en-US" sz="2000"/>
              <a:t>; </a:t>
            </a:r>
            <a:r>
              <a:rPr lang="en-US" sz="2000" smtClean="0"/>
              <a:t>autumn </a:t>
            </a:r>
            <a:r>
              <a:rPr lang="en-US" sz="2000" dirty="0"/>
              <a:t>2023</a:t>
            </a:r>
            <a:endParaRPr lang="sk-SK" sz="2000" dirty="0"/>
          </a:p>
          <a:p>
            <a:pPr marL="342900" lvl="0" indent="-342900">
              <a:spcBef>
                <a:spcPts val="1500"/>
              </a:spcBef>
              <a:buFont typeface="Wingdings" panose="05000000000000000000" pitchFamily="2" charset="2"/>
              <a:buChar char="Ø"/>
            </a:pPr>
            <a:r>
              <a:rPr lang="en-US" sz="2000" b="1" dirty="0" smtClean="0"/>
              <a:t>Educational online activities </a:t>
            </a:r>
            <a:r>
              <a:rPr lang="en-US" sz="2000" dirty="0" smtClean="0"/>
              <a:t>–</a:t>
            </a:r>
            <a:r>
              <a:rPr lang="en-US" sz="2000" b="1" dirty="0" smtClean="0"/>
              <a:t> </a:t>
            </a:r>
            <a:r>
              <a:rPr lang="sk-SK" sz="2000" b="1" dirty="0" smtClean="0"/>
              <a:t>PA7 </a:t>
            </a:r>
            <a:r>
              <a:rPr lang="en-US" sz="2000" dirty="0" smtClean="0"/>
              <a:t>online stream with a scientist </a:t>
            </a:r>
          </a:p>
        </p:txBody>
      </p:sp>
      <p:sp>
        <p:nvSpPr>
          <p:cNvPr id="6" name="BlokTextu 5"/>
          <p:cNvSpPr txBox="1"/>
          <p:nvPr/>
        </p:nvSpPr>
        <p:spPr>
          <a:xfrm>
            <a:off x="0" y="6519446"/>
            <a:ext cx="3566474" cy="338554"/>
          </a:xfrm>
          <a:prstGeom prst="rect">
            <a:avLst/>
          </a:prstGeom>
          <a:noFill/>
        </p:spPr>
        <p:txBody>
          <a:bodyPr wrap="square" rtlCol="0">
            <a:spAutoFit/>
          </a:bodyPr>
          <a:lstStyle/>
          <a:p>
            <a:r>
              <a:rPr lang="sk-SK" sz="1600" b="1" dirty="0">
                <a:solidFill>
                  <a:srgbClr val="002060"/>
                </a:solidFill>
              </a:rPr>
              <a:t>https://waterquality.danube-region.eu/</a:t>
            </a:r>
          </a:p>
        </p:txBody>
      </p:sp>
    </p:spTree>
    <p:extLst>
      <p:ext uri="{BB962C8B-B14F-4D97-AF65-F5344CB8AC3E}">
        <p14:creationId xmlns:p14="http://schemas.microsoft.com/office/powerpoint/2010/main" val="311051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Obdĺžnik 2"/>
          <p:cNvSpPr/>
          <p:nvPr/>
        </p:nvSpPr>
        <p:spPr>
          <a:xfrm>
            <a:off x="1328966" y="1473078"/>
            <a:ext cx="9300022" cy="2677656"/>
          </a:xfrm>
          <a:prstGeom prst="rect">
            <a:avLst/>
          </a:prstGeom>
        </p:spPr>
        <p:txBody>
          <a:bodyPr wrap="square">
            <a:spAutoFit/>
          </a:bodyPr>
          <a:lstStyle/>
          <a:p>
            <a:pPr algn="ctr"/>
            <a:r>
              <a:rPr lang="en-US" sz="5400" dirty="0">
                <a:solidFill>
                  <a:srgbClr val="002060"/>
                </a:solidFill>
              </a:rPr>
              <a:t>Thank you for your attention</a:t>
            </a:r>
          </a:p>
          <a:p>
            <a:pPr algn="ctr"/>
            <a:endParaRPr lang="sk-SK" sz="5400" dirty="0">
              <a:solidFill>
                <a:schemeClr val="bg1"/>
              </a:solidFill>
            </a:endParaRPr>
          </a:p>
          <a:p>
            <a:pPr algn="ctr"/>
            <a:endParaRPr lang="sk-SK" sz="2400" dirty="0">
              <a:solidFill>
                <a:srgbClr val="002060"/>
              </a:solidFill>
            </a:endParaRPr>
          </a:p>
          <a:p>
            <a:pPr algn="ctr"/>
            <a:r>
              <a:rPr lang="sk-SK" sz="3600" dirty="0">
                <a:solidFill>
                  <a:srgbClr val="002060"/>
                </a:solidFill>
              </a:rPr>
              <a:t>https://waterquality.danube-region.eu/</a:t>
            </a:r>
          </a:p>
        </p:txBody>
      </p:sp>
    </p:spTree>
    <p:extLst>
      <p:ext uri="{BB962C8B-B14F-4D97-AF65-F5344CB8AC3E}">
        <p14:creationId xmlns:p14="http://schemas.microsoft.com/office/powerpoint/2010/main" val="357540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Brochure on green agriculture</a:t>
            </a:r>
          </a:p>
        </p:txBody>
      </p:sp>
      <p:sp>
        <p:nvSpPr>
          <p:cNvPr id="3" name="Obdĺžnik 2"/>
          <p:cNvSpPr/>
          <p:nvPr/>
        </p:nvSpPr>
        <p:spPr>
          <a:xfrm>
            <a:off x="681145" y="1672948"/>
            <a:ext cx="10619459" cy="3549690"/>
          </a:xfrm>
          <a:prstGeom prst="rect">
            <a:avLst/>
          </a:prstGeom>
        </p:spPr>
        <p:txBody>
          <a:bodyPr wrap="square">
            <a:spAutoFit/>
          </a:bodyPr>
          <a:lstStyle/>
          <a:p>
            <a:pPr algn="just"/>
            <a:r>
              <a:rPr lang="en-GB" dirty="0"/>
              <a:t>In 2022 PA 4 elaborated a</a:t>
            </a:r>
            <a:r>
              <a:rPr lang="en-GB" b="1" dirty="0"/>
              <a:t> brochure </a:t>
            </a:r>
            <a:r>
              <a:rPr lang="en-GB" dirty="0"/>
              <a:t>on measures minimising water pollution from agricultural production </a:t>
            </a:r>
            <a:r>
              <a:rPr lang="sk-SK" dirty="0"/>
              <a:t>- </a:t>
            </a:r>
            <a:r>
              <a:rPr lang="en-GB" b="1" dirty="0"/>
              <a:t>Sustainable agriculture measures implementation in the Danube Region  - case studies</a:t>
            </a:r>
            <a:endParaRPr lang="sk-SK" b="1" dirty="0"/>
          </a:p>
          <a:p>
            <a:pPr algn="just">
              <a:spcAft>
                <a:spcPts val="800"/>
              </a:spcAft>
            </a:pPr>
            <a:r>
              <a:rPr lang="sk-SK" b="1" dirty="0"/>
              <a:t> </a:t>
            </a:r>
            <a:r>
              <a:rPr lang="sk-SK" dirty="0">
                <a:hlinkClick r:id="rId3"/>
              </a:rPr>
              <a:t>https://waterquality.danube-region.eu/brochure-about-green-agriculture/</a:t>
            </a:r>
            <a:r>
              <a:rPr lang="sk-SK" dirty="0"/>
              <a:t> </a:t>
            </a:r>
          </a:p>
          <a:p>
            <a:pPr marL="285750" indent="-285750" algn="just">
              <a:spcAft>
                <a:spcPts val="800"/>
              </a:spcAft>
              <a:buFont typeface="Arial" panose="020B0604020202020204" pitchFamily="34" charset="0"/>
              <a:buChar char="•"/>
            </a:pPr>
            <a:r>
              <a:rPr lang="en-GB" dirty="0"/>
              <a:t>Agricultural production is considered as a biggest diffuse pollution source of the Nitrogen in water. For sustainable agriculture production, it is inevitable </a:t>
            </a:r>
            <a:r>
              <a:rPr lang="en-GB" b="1" dirty="0"/>
              <a:t>to decouple intense farming from water pollution.</a:t>
            </a:r>
            <a:r>
              <a:rPr lang="en-GB" dirty="0"/>
              <a:t> </a:t>
            </a:r>
            <a:endParaRPr lang="sk-SK" dirty="0"/>
          </a:p>
          <a:p>
            <a:pPr marL="285750" indent="-285750" algn="just">
              <a:spcAft>
                <a:spcPts val="800"/>
              </a:spcAft>
              <a:buFont typeface="Arial" panose="020B0604020202020204" pitchFamily="34" charset="0"/>
              <a:buChar char="•"/>
            </a:pPr>
            <a:r>
              <a:rPr lang="en-GB" dirty="0"/>
              <a:t>Besides introduction formulating the set of scene, this brochure provides overall information on key documents for agriculture shaping, measures from Nitrate Action Programme applied in the Danube Region and best practice examples applied in the Danube Region - </a:t>
            </a:r>
            <a:r>
              <a:rPr lang="en-GB" b="1" dirty="0"/>
              <a:t>namely organic farming, conservation </a:t>
            </a:r>
            <a:r>
              <a:rPr lang="en-GB" b="1" dirty="0" smtClean="0"/>
              <a:t>agriculture</a:t>
            </a:r>
            <a:r>
              <a:rPr lang="en-GB" b="1" dirty="0"/>
              <a:t>, digital transition in agriculture. </a:t>
            </a:r>
            <a:endParaRPr lang="sk-SK" b="1" dirty="0"/>
          </a:p>
          <a:p>
            <a:pPr marL="285750" indent="-285750" algn="just">
              <a:spcAft>
                <a:spcPts val="800"/>
              </a:spcAft>
              <a:buFont typeface="Arial" panose="020B0604020202020204" pitchFamily="34" charset="0"/>
              <a:buChar char="•"/>
            </a:pPr>
            <a:r>
              <a:rPr lang="en-GB" dirty="0"/>
              <a:t>Material is </a:t>
            </a:r>
            <a:r>
              <a:rPr lang="en-GB" b="1" dirty="0"/>
              <a:t>reader friendly, clear, simple and concise </a:t>
            </a:r>
            <a:r>
              <a:rPr lang="en-GB" dirty="0"/>
              <a:t>to provide the recipient with the basic knowledge from the relevant topic.</a:t>
            </a:r>
            <a:endParaRPr lang="en-US" sz="2400" dirty="0">
              <a:solidFill>
                <a:srgbClr val="002060"/>
              </a:solidFill>
              <a:cs typeface="Times New Roman" panose="02020603050405020304" pitchFamily="18" charset="0"/>
            </a:endParaRPr>
          </a:p>
        </p:txBody>
      </p:sp>
      <p:pic>
        <p:nvPicPr>
          <p:cNvPr id="2" name="Obrázo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20046"/>
            <a:ext cx="6120000" cy="1718028"/>
          </a:xfrm>
          <a:prstGeom prst="rect">
            <a:avLst/>
          </a:prstGeom>
        </p:spPr>
      </p:pic>
      <p:pic>
        <p:nvPicPr>
          <p:cNvPr id="9" name="Obrázo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000" y="5120046"/>
            <a:ext cx="6120000" cy="1673894"/>
          </a:xfrm>
          <a:prstGeom prst="rect">
            <a:avLst/>
          </a:prstGeom>
        </p:spPr>
      </p:pic>
    </p:spTree>
    <p:extLst>
      <p:ext uri="{BB962C8B-B14F-4D97-AF65-F5344CB8AC3E}">
        <p14:creationId xmlns:p14="http://schemas.microsoft.com/office/powerpoint/2010/main" val="376113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Fish </a:t>
            </a:r>
            <a:r>
              <a:rPr lang="sk-SK" sz="4000" b="1" dirty="0" smtClean="0">
                <a:solidFill>
                  <a:schemeClr val="bg1"/>
                </a:solidFill>
              </a:rPr>
              <a:t>M</a:t>
            </a:r>
            <a:r>
              <a:rPr lang="en-US" sz="4000" b="1" dirty="0" err="1" smtClean="0">
                <a:solidFill>
                  <a:schemeClr val="bg1"/>
                </a:solidFill>
              </a:rPr>
              <a:t>igration</a:t>
            </a:r>
            <a:r>
              <a:rPr lang="en-US" sz="4000" b="1" dirty="0" smtClean="0">
                <a:solidFill>
                  <a:schemeClr val="bg1"/>
                </a:solidFill>
              </a:rPr>
              <a:t> </a:t>
            </a:r>
            <a:r>
              <a:rPr lang="sk-SK" sz="4000" b="1" dirty="0">
                <a:solidFill>
                  <a:schemeClr val="bg1"/>
                </a:solidFill>
              </a:rPr>
              <a:t>R</a:t>
            </a:r>
            <a:r>
              <a:rPr lang="en-US" sz="4000" b="1" dirty="0" err="1" smtClean="0">
                <a:solidFill>
                  <a:schemeClr val="bg1"/>
                </a:solidFill>
              </a:rPr>
              <a:t>estoration</a:t>
            </a:r>
            <a:r>
              <a:rPr lang="en-US" sz="4000" b="1" dirty="0" smtClean="0">
                <a:solidFill>
                  <a:schemeClr val="bg1"/>
                </a:solidFill>
              </a:rPr>
              <a:t> </a:t>
            </a:r>
            <a:r>
              <a:rPr lang="sk-SK" sz="4000" b="1" dirty="0">
                <a:solidFill>
                  <a:schemeClr val="bg1"/>
                </a:solidFill>
              </a:rPr>
              <a:t>D</a:t>
            </a:r>
            <a:r>
              <a:rPr lang="en-US" sz="4000" b="1" dirty="0" err="1" smtClean="0">
                <a:solidFill>
                  <a:schemeClr val="bg1"/>
                </a:solidFill>
              </a:rPr>
              <a:t>ocument</a:t>
            </a:r>
            <a:endParaRPr lang="en-US" sz="4000" b="1" dirty="0">
              <a:solidFill>
                <a:schemeClr val="bg1"/>
              </a:solidFill>
            </a:endParaRPr>
          </a:p>
        </p:txBody>
      </p:sp>
      <p:sp>
        <p:nvSpPr>
          <p:cNvPr id="3" name="Obdĺžnik 2"/>
          <p:cNvSpPr/>
          <p:nvPr/>
        </p:nvSpPr>
        <p:spPr>
          <a:xfrm>
            <a:off x="681145" y="1730678"/>
            <a:ext cx="10924674" cy="3077766"/>
          </a:xfrm>
          <a:prstGeom prst="rect">
            <a:avLst/>
          </a:prstGeom>
        </p:spPr>
        <p:txBody>
          <a:bodyPr wrap="square">
            <a:spAutoFit/>
          </a:bodyPr>
          <a:lstStyle/>
          <a:p>
            <a:pPr marL="285750" indent="-285750" algn="just">
              <a:spcBef>
                <a:spcPts val="800"/>
              </a:spcBef>
              <a:buFont typeface="Arial" panose="020B0604020202020204" pitchFamily="34" charset="0"/>
              <a:buChar char="•"/>
            </a:pPr>
            <a:r>
              <a:rPr lang="en-US" dirty="0"/>
              <a:t>The key aspect to allow fish migration </a:t>
            </a:r>
            <a:r>
              <a:rPr lang="en-US" dirty="0" smtClean="0"/>
              <a:t>in the Danube River is the maintenance and restoration of the environment and biodiversity where valuable fish species, including sturgeon,  exist. </a:t>
            </a:r>
          </a:p>
          <a:p>
            <a:pPr marL="285750" indent="-285750" algn="just">
              <a:spcBef>
                <a:spcPts val="800"/>
              </a:spcBef>
              <a:buFont typeface="Arial" panose="020B0604020202020204" pitchFamily="34" charset="0"/>
              <a:buChar char="•"/>
            </a:pPr>
            <a:r>
              <a:rPr lang="en-US" dirty="0" smtClean="0"/>
              <a:t>It serves as the </a:t>
            </a:r>
            <a:r>
              <a:rPr lang="en-US" b="1" dirty="0" smtClean="0"/>
              <a:t>knowledge base </a:t>
            </a:r>
            <a:r>
              <a:rPr lang="en-US" dirty="0"/>
              <a:t>for the discussion on possibilities to design/construct fish passes in the Danube </a:t>
            </a:r>
            <a:r>
              <a:rPr lang="en-US" dirty="0" smtClean="0"/>
              <a:t>River</a:t>
            </a:r>
            <a:r>
              <a:rPr lang="sk-SK" dirty="0" smtClean="0"/>
              <a:t> (</a:t>
            </a:r>
            <a:r>
              <a:rPr lang="en-US" dirty="0" smtClean="0"/>
              <a:t>2022</a:t>
            </a:r>
            <a:r>
              <a:rPr lang="sk-SK" dirty="0" smtClean="0"/>
              <a:t>)</a:t>
            </a:r>
            <a:r>
              <a:rPr lang="en-US" dirty="0" smtClean="0"/>
              <a:t>. </a:t>
            </a:r>
            <a:endParaRPr lang="sk-SK" dirty="0" smtClean="0"/>
          </a:p>
          <a:p>
            <a:pPr marL="285750" indent="-285750" algn="just">
              <a:spcBef>
                <a:spcPts val="800"/>
              </a:spcBef>
              <a:buFont typeface="Arial" panose="020B0604020202020204" pitchFamily="34" charset="0"/>
              <a:buChar char="•"/>
            </a:pPr>
            <a:endParaRPr lang="sk-SK" sz="1600" b="1" i="1" dirty="0"/>
          </a:p>
          <a:p>
            <a:pPr marL="285750" indent="-285750" algn="just">
              <a:spcBef>
                <a:spcPts val="800"/>
              </a:spcBef>
              <a:buFont typeface="Arial" panose="020B0604020202020204" pitchFamily="34" charset="0"/>
              <a:buChar char="•"/>
            </a:pPr>
            <a:endParaRPr lang="sk-SK" sz="1600" b="1" i="1" dirty="0" smtClean="0"/>
          </a:p>
          <a:p>
            <a:pPr marL="285750" indent="-285750" algn="just">
              <a:spcBef>
                <a:spcPts val="800"/>
              </a:spcBef>
              <a:buFont typeface="Arial" panose="020B0604020202020204" pitchFamily="34" charset="0"/>
              <a:buChar char="•"/>
            </a:pPr>
            <a:endParaRPr lang="sk-SK" sz="1600" b="1" i="1" dirty="0"/>
          </a:p>
          <a:p>
            <a:pPr marL="285750" indent="-285750" algn="just">
              <a:spcBef>
                <a:spcPts val="800"/>
              </a:spcBef>
              <a:buFont typeface="Arial" panose="020B0604020202020204" pitchFamily="34" charset="0"/>
              <a:buChar char="•"/>
            </a:pPr>
            <a:r>
              <a:rPr lang="en-US" sz="1600" b="1" i="1" dirty="0" smtClean="0"/>
              <a:t>IUCN </a:t>
            </a:r>
            <a:r>
              <a:rPr lang="en-US" sz="1600" b="1" i="1" dirty="0"/>
              <a:t>Red List of Threatened </a:t>
            </a:r>
            <a:r>
              <a:rPr lang="en-US" sz="1600" b="1" i="1" dirty="0" smtClean="0"/>
              <a:t>Sturgeons</a:t>
            </a:r>
            <a:r>
              <a:rPr lang="sk-SK" sz="1600" b="1" i="1" dirty="0" smtClean="0"/>
              <a:t> </a:t>
            </a:r>
            <a:endParaRPr lang="en-US" sz="1600" b="1" i="1" dirty="0"/>
          </a:p>
          <a:p>
            <a:pPr marL="285750" indent="-285750" algn="just">
              <a:spcBef>
                <a:spcPts val="800"/>
              </a:spcBef>
              <a:buFont typeface="Arial" panose="020B0604020202020204" pitchFamily="34" charset="0"/>
              <a:buChar char="•"/>
            </a:pPr>
            <a:endParaRPr lang="en-US" dirty="0"/>
          </a:p>
        </p:txBody>
      </p:sp>
      <p:pic>
        <p:nvPicPr>
          <p:cNvPr id="9" name="Obrázok 8"/>
          <p:cNvPicPr/>
          <p:nvPr/>
        </p:nvPicPr>
        <p:blipFill rotWithShape="1">
          <a:blip r:embed="rId3">
            <a:extLst>
              <a:ext uri="{28A0092B-C50C-407E-A947-70E740481C1C}">
                <a14:useLocalDpi xmlns:a14="http://schemas.microsoft.com/office/drawing/2010/main" val="0"/>
              </a:ext>
            </a:extLst>
          </a:blip>
          <a:srcRect t="1" b="6926"/>
          <a:stretch/>
        </p:blipFill>
        <p:spPr>
          <a:xfrm>
            <a:off x="681145" y="4500027"/>
            <a:ext cx="4937185" cy="1854679"/>
          </a:xfrm>
          <a:prstGeom prst="rect">
            <a:avLst/>
          </a:prstGeom>
        </p:spPr>
      </p:pic>
      <p:sp>
        <p:nvSpPr>
          <p:cNvPr id="6" name="Šípka doprava 5"/>
          <p:cNvSpPr/>
          <p:nvPr/>
        </p:nvSpPr>
        <p:spPr>
          <a:xfrm>
            <a:off x="4113947" y="5326007"/>
            <a:ext cx="250164" cy="2027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 name="Obdĺžnik 1"/>
          <p:cNvSpPr/>
          <p:nvPr/>
        </p:nvSpPr>
        <p:spPr>
          <a:xfrm>
            <a:off x="594881" y="3291459"/>
            <a:ext cx="8401614" cy="400110"/>
          </a:xfrm>
          <a:prstGeom prst="rect">
            <a:avLst/>
          </a:prstGeom>
        </p:spPr>
        <p:txBody>
          <a:bodyPr wrap="square">
            <a:spAutoFit/>
          </a:bodyPr>
          <a:lstStyle/>
          <a:p>
            <a:pPr algn="just">
              <a:spcBef>
                <a:spcPts val="800"/>
              </a:spcBef>
            </a:pPr>
            <a:r>
              <a:rPr lang="en-US" sz="2000" b="1" dirty="0">
                <a:solidFill>
                  <a:srgbClr val="0070C0"/>
                </a:solidFill>
              </a:rPr>
              <a:t>https://waterquality.danube-region.eu/fish-migration-restoration-document/</a:t>
            </a:r>
          </a:p>
        </p:txBody>
      </p:sp>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9056" y="2822624"/>
            <a:ext cx="2878350" cy="3971639"/>
          </a:xfrm>
          <a:prstGeom prst="rect">
            <a:avLst/>
          </a:prstGeom>
        </p:spPr>
      </p:pic>
    </p:spTree>
    <p:extLst>
      <p:ext uri="{BB962C8B-B14F-4D97-AF65-F5344CB8AC3E}">
        <p14:creationId xmlns:p14="http://schemas.microsoft.com/office/powerpoint/2010/main" val="331731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Fish </a:t>
            </a:r>
            <a:r>
              <a:rPr lang="sk-SK" sz="4000" b="1" dirty="0" smtClean="0">
                <a:solidFill>
                  <a:schemeClr val="bg1"/>
                </a:solidFill>
              </a:rPr>
              <a:t>M</a:t>
            </a:r>
            <a:r>
              <a:rPr lang="en-US" sz="4000" b="1" dirty="0" err="1" smtClean="0">
                <a:solidFill>
                  <a:schemeClr val="bg1"/>
                </a:solidFill>
              </a:rPr>
              <a:t>igration</a:t>
            </a:r>
            <a:r>
              <a:rPr lang="en-US" sz="4000" b="1" dirty="0" smtClean="0">
                <a:solidFill>
                  <a:schemeClr val="bg1"/>
                </a:solidFill>
              </a:rPr>
              <a:t> </a:t>
            </a:r>
            <a:r>
              <a:rPr lang="sk-SK" sz="4000" b="1" dirty="0">
                <a:solidFill>
                  <a:schemeClr val="bg1"/>
                </a:solidFill>
              </a:rPr>
              <a:t>R</a:t>
            </a:r>
            <a:r>
              <a:rPr lang="en-US" sz="4000" b="1" dirty="0" err="1" smtClean="0">
                <a:solidFill>
                  <a:schemeClr val="bg1"/>
                </a:solidFill>
              </a:rPr>
              <a:t>estoration</a:t>
            </a:r>
            <a:r>
              <a:rPr lang="en-US" sz="4000" b="1" dirty="0" smtClean="0">
                <a:solidFill>
                  <a:schemeClr val="bg1"/>
                </a:solidFill>
              </a:rPr>
              <a:t> </a:t>
            </a:r>
            <a:r>
              <a:rPr lang="sk-SK" sz="4000" b="1" dirty="0">
                <a:solidFill>
                  <a:schemeClr val="bg1"/>
                </a:solidFill>
              </a:rPr>
              <a:t>D</a:t>
            </a:r>
            <a:r>
              <a:rPr lang="en-US" sz="4000" b="1" dirty="0" err="1" smtClean="0">
                <a:solidFill>
                  <a:schemeClr val="bg1"/>
                </a:solidFill>
              </a:rPr>
              <a:t>ocument</a:t>
            </a:r>
            <a:endParaRPr lang="en-US" sz="4000" b="1" dirty="0">
              <a:solidFill>
                <a:schemeClr val="bg1"/>
              </a:solidFill>
            </a:endParaRPr>
          </a:p>
        </p:txBody>
      </p:sp>
      <p:sp>
        <p:nvSpPr>
          <p:cNvPr id="3" name="Obdĺžnik 2"/>
          <p:cNvSpPr/>
          <p:nvPr/>
        </p:nvSpPr>
        <p:spPr>
          <a:xfrm>
            <a:off x="681145" y="1710581"/>
            <a:ext cx="10924674" cy="4490973"/>
          </a:xfrm>
          <a:prstGeom prst="rect">
            <a:avLst/>
          </a:prstGeom>
        </p:spPr>
        <p:txBody>
          <a:bodyPr wrap="square">
            <a:spAutoFit/>
          </a:bodyPr>
          <a:lstStyle/>
          <a:p>
            <a:pPr lvl="0">
              <a:spcBef>
                <a:spcPts val="500"/>
              </a:spcBef>
              <a:tabLst>
                <a:tab pos="279400" algn="l"/>
                <a:tab pos="5754688" algn="r"/>
              </a:tabLst>
            </a:pPr>
            <a:r>
              <a:rPr lang="sk-SK" altLang="en-US" b="1" dirty="0" smtClean="0">
                <a:ea typeface="Times New Roman" panose="02020603050405020304" pitchFamily="18" charset="0"/>
                <a:cs typeface="Calibri" panose="020F0502020204030204" pitchFamily="34" charset="0"/>
              </a:rPr>
              <a:t>C</a:t>
            </a:r>
            <a:r>
              <a:rPr lang="en-US" altLang="en-US" b="1" dirty="0" err="1" smtClean="0">
                <a:ea typeface="Times New Roman" panose="02020603050405020304" pitchFamily="18" charset="0"/>
                <a:cs typeface="Calibri" panose="020F0502020204030204" pitchFamily="34" charset="0"/>
              </a:rPr>
              <a:t>ontent</a:t>
            </a:r>
            <a:endParaRPr lang="en-US" altLang="en-US" b="1" dirty="0">
              <a:ea typeface="Times New Roman" panose="02020603050405020304" pitchFamily="18" charset="0"/>
              <a:cs typeface="Calibri" panose="020F0502020204030204" pitchFamily="34" charset="0"/>
            </a:endParaRPr>
          </a:p>
          <a:p>
            <a:pPr lvl="0">
              <a:spcBef>
                <a:spcPts val="500"/>
              </a:spcBef>
              <a:tabLst>
                <a:tab pos="279400" algn="l"/>
                <a:tab pos="5754688" algn="r"/>
              </a:tabLst>
            </a:pPr>
            <a:r>
              <a:rPr lang="en-US" altLang="en-US" sz="1600" dirty="0">
                <a:ea typeface="Times New Roman" panose="02020603050405020304" pitchFamily="18" charset="0"/>
                <a:cs typeface="Calibri" panose="020F0502020204030204" pitchFamily="34" charset="0"/>
              </a:rPr>
              <a:t>1.</a:t>
            </a:r>
            <a:r>
              <a:rPr lang="en-US" altLang="en-US" sz="1600" dirty="0">
                <a:ea typeface="Times New Roman" panose="02020603050405020304" pitchFamily="18" charset="0"/>
                <a:cs typeface="Times New Roman" panose="02020603050405020304" pitchFamily="18" charset="0"/>
              </a:rPr>
              <a:t>	</a:t>
            </a:r>
            <a:r>
              <a:rPr lang="en-US" altLang="en-US" sz="1600" dirty="0">
                <a:ea typeface="Times New Roman" panose="02020603050405020304" pitchFamily="18" charset="0"/>
                <a:cs typeface="Calibri" panose="020F0502020204030204" pitchFamily="34" charset="0"/>
              </a:rPr>
              <a:t>Introduction</a:t>
            </a:r>
            <a:endParaRPr lang="en-US" altLang="en-US" sz="1600" dirty="0"/>
          </a:p>
          <a:p>
            <a:pPr lvl="0">
              <a:spcBef>
                <a:spcPts val="500"/>
              </a:spcBef>
              <a:buAutoNum type="arabicPeriod" startAt="2"/>
              <a:tabLst>
                <a:tab pos="279400" algn="l"/>
                <a:tab pos="5754688" algn="r"/>
              </a:tabLst>
            </a:pPr>
            <a:r>
              <a:rPr lang="sk-SK" altLang="en-US" sz="1600" dirty="0" smtClean="0">
                <a:ea typeface="Times New Roman" panose="02020603050405020304" pitchFamily="18" charset="0"/>
                <a:cs typeface="Calibri" panose="020F0502020204030204" pitchFamily="34" charset="0"/>
              </a:rPr>
              <a:t>  </a:t>
            </a:r>
            <a:r>
              <a:rPr lang="en-US" altLang="en-US" sz="1600" dirty="0" smtClean="0">
                <a:ea typeface="Times New Roman" panose="02020603050405020304" pitchFamily="18" charset="0"/>
                <a:cs typeface="Calibri" panose="020F0502020204030204" pitchFamily="34" charset="0"/>
              </a:rPr>
              <a:t>Strategic </a:t>
            </a:r>
            <a:r>
              <a:rPr lang="en-US" altLang="en-US" sz="1600" dirty="0">
                <a:ea typeface="Times New Roman" panose="02020603050405020304" pitchFamily="18" charset="0"/>
                <a:cs typeface="Calibri" panose="020F0502020204030204" pitchFamily="34" charset="0"/>
              </a:rPr>
              <a:t>documents overview </a:t>
            </a:r>
            <a:r>
              <a:rPr lang="en-US" altLang="en-US" sz="1200" dirty="0">
                <a:ea typeface="Times New Roman" panose="02020603050405020304" pitchFamily="18" charset="0"/>
                <a:cs typeface="Calibri" panose="020F0502020204030204" pitchFamily="34" charset="0"/>
              </a:rPr>
              <a:t>(WFD, Habitats Directive, Natura 2000, EU Red List of Threatened Species, EU Species Action </a:t>
            </a:r>
            <a:endParaRPr lang="sk-SK" altLang="en-US" sz="1200" dirty="0">
              <a:ea typeface="Times New Roman" panose="02020603050405020304" pitchFamily="18" charset="0"/>
              <a:cs typeface="Calibri" panose="020F0502020204030204" pitchFamily="34" charset="0"/>
            </a:endParaRPr>
          </a:p>
          <a:p>
            <a:pPr lvl="0">
              <a:tabLst>
                <a:tab pos="279400" algn="l"/>
                <a:tab pos="5754688" algn="r"/>
              </a:tabLst>
            </a:pPr>
            <a:r>
              <a:rPr lang="sk-SK" altLang="en-US" sz="1200" dirty="0">
                <a:ea typeface="Times New Roman" panose="02020603050405020304" pitchFamily="18" charset="0"/>
                <a:cs typeface="Calibri" panose="020F0502020204030204" pitchFamily="34" charset="0"/>
              </a:rPr>
              <a:t>           </a:t>
            </a:r>
            <a:r>
              <a:rPr lang="en-US" altLang="en-US" sz="1200" dirty="0">
                <a:ea typeface="Times New Roman" panose="02020603050405020304" pitchFamily="18" charset="0"/>
                <a:cs typeface="Calibri" panose="020F0502020204030204" pitchFamily="34" charset="0"/>
              </a:rPr>
              <a:t>Plan</a:t>
            </a:r>
            <a:r>
              <a:rPr lang="sk-SK" altLang="en-US" sz="1200" dirty="0">
                <a:ea typeface="Times New Roman" panose="02020603050405020304" pitchFamily="18" charset="0"/>
                <a:cs typeface="Calibri" panose="020F0502020204030204" pitchFamily="34" charset="0"/>
              </a:rPr>
              <a:t>, </a:t>
            </a:r>
            <a:r>
              <a:rPr lang="en-US" altLang="en-US" sz="1200" dirty="0">
                <a:ea typeface="Times New Roman" panose="02020603050405020304" pitchFamily="18" charset="0"/>
                <a:cs typeface="Calibri" panose="020F0502020204030204" pitchFamily="34" charset="0"/>
              </a:rPr>
              <a:t>Pan-Europe</a:t>
            </a:r>
            <a:r>
              <a:rPr lang="sk-SK" altLang="en-US" sz="1200" dirty="0" err="1">
                <a:ea typeface="Times New Roman" panose="02020603050405020304" pitchFamily="18" charset="0"/>
                <a:cs typeface="Calibri" panose="020F0502020204030204" pitchFamily="34" charset="0"/>
              </a:rPr>
              <a:t>an</a:t>
            </a:r>
            <a:r>
              <a:rPr lang="en-US" altLang="en-US" sz="1200" dirty="0">
                <a:ea typeface="Times New Roman" panose="02020603050405020304" pitchFamily="18" charset="0"/>
                <a:cs typeface="Calibri" panose="020F0502020204030204" pitchFamily="34" charset="0"/>
              </a:rPr>
              <a:t> Action Plan for Sturgeons),</a:t>
            </a:r>
            <a:endParaRPr lang="en-US" altLang="en-US" sz="1200" dirty="0"/>
          </a:p>
          <a:p>
            <a:pPr marL="268288" lvl="0" indent="-268288">
              <a:spcBef>
                <a:spcPts val="500"/>
              </a:spcBef>
              <a:buAutoNum type="arabicPeriod" startAt="3"/>
              <a:tabLst>
                <a:tab pos="279400" algn="l"/>
                <a:tab pos="5754688" algn="r"/>
              </a:tabLst>
            </a:pPr>
            <a:r>
              <a:rPr lang="en-US" altLang="en-US" sz="1600" dirty="0">
                <a:ea typeface="Times New Roman" panose="02020603050405020304" pitchFamily="18" charset="0"/>
                <a:cs typeface="Calibri" panose="020F0502020204030204" pitchFamily="34" charset="0"/>
              </a:rPr>
              <a:t>Overview of different types of migration </a:t>
            </a:r>
            <a:r>
              <a:rPr lang="en-US" altLang="en-US" sz="1600" dirty="0" smtClean="0">
                <a:ea typeface="Times New Roman" panose="02020603050405020304" pitchFamily="18" charset="0"/>
                <a:cs typeface="Calibri" panose="020F0502020204030204" pitchFamily="34" charset="0"/>
              </a:rPr>
              <a:t>behavior</a:t>
            </a:r>
            <a:endParaRPr lang="sk-SK" altLang="en-US" sz="1600" dirty="0">
              <a:ea typeface="Times New Roman" panose="02020603050405020304" pitchFamily="18" charset="0"/>
              <a:cs typeface="Calibri" panose="020F0502020204030204" pitchFamily="34" charset="0"/>
            </a:endParaRPr>
          </a:p>
          <a:p>
            <a:pPr lvl="0">
              <a:tabLst>
                <a:tab pos="279400" algn="l"/>
                <a:tab pos="5754688" algn="r"/>
              </a:tabLst>
            </a:pPr>
            <a:r>
              <a:rPr lang="sk-SK" sz="1600" b="1" dirty="0">
                <a:cs typeface="Calibri" panose="020F0502020204030204" pitchFamily="34" charset="0"/>
              </a:rPr>
              <a:t>	</a:t>
            </a:r>
            <a:r>
              <a:rPr lang="en-US" sz="1100" b="1" dirty="0" smtClean="0"/>
              <a:t>Spawning </a:t>
            </a:r>
            <a:r>
              <a:rPr lang="en-US" sz="1100" b="1" dirty="0"/>
              <a:t>migration: </a:t>
            </a:r>
            <a:r>
              <a:rPr lang="en-US" sz="1100" dirty="0"/>
              <a:t>migration for the purposes of </a:t>
            </a:r>
            <a:r>
              <a:rPr lang="en-US" sz="1100" dirty="0" smtClean="0"/>
              <a:t>reproduction</a:t>
            </a:r>
            <a:endParaRPr lang="sk-SK" sz="1100" dirty="0" smtClean="0"/>
          </a:p>
          <a:p>
            <a:pPr lvl="0">
              <a:tabLst>
                <a:tab pos="279400" algn="l"/>
                <a:tab pos="5754688" algn="r"/>
              </a:tabLst>
            </a:pPr>
            <a:r>
              <a:rPr lang="sk-SK" sz="1100" b="1" dirty="0"/>
              <a:t>	</a:t>
            </a:r>
            <a:r>
              <a:rPr lang="en-US" sz="1100" b="1" dirty="0" smtClean="0"/>
              <a:t>Feeding </a:t>
            </a:r>
            <a:r>
              <a:rPr lang="en-US" sz="1100" b="1" dirty="0"/>
              <a:t>migration:</a:t>
            </a:r>
            <a:r>
              <a:rPr lang="en-US" sz="1100" dirty="0"/>
              <a:t> for seeking food resources or minimizing </a:t>
            </a:r>
            <a:r>
              <a:rPr lang="en-US" sz="1100" dirty="0" smtClean="0"/>
              <a:t>competition</a:t>
            </a:r>
            <a:endParaRPr lang="sk-SK" sz="1100" dirty="0" smtClean="0"/>
          </a:p>
          <a:p>
            <a:pPr lvl="0">
              <a:tabLst>
                <a:tab pos="279400" algn="l"/>
                <a:tab pos="5754688" algn="r"/>
              </a:tabLst>
            </a:pPr>
            <a:r>
              <a:rPr lang="sk-SK" sz="1100" b="1" dirty="0"/>
              <a:t>	</a:t>
            </a:r>
            <a:r>
              <a:rPr lang="en-US" sz="1100" b="1" dirty="0" smtClean="0"/>
              <a:t>Refuge </a:t>
            </a:r>
            <a:r>
              <a:rPr lang="en-US" sz="1100" b="1" dirty="0"/>
              <a:t>migration: </a:t>
            </a:r>
            <a:r>
              <a:rPr lang="en-US" sz="1100" dirty="0"/>
              <a:t>for seeking refuge from </a:t>
            </a:r>
            <a:r>
              <a:rPr lang="en-US" sz="1100" dirty="0" smtClean="0"/>
              <a:t>unfavorable </a:t>
            </a:r>
            <a:r>
              <a:rPr lang="en-US" sz="1100" dirty="0"/>
              <a:t>conditions</a:t>
            </a:r>
          </a:p>
          <a:p>
            <a:pPr lvl="0">
              <a:spcBef>
                <a:spcPts val="500"/>
              </a:spcBef>
              <a:tabLst>
                <a:tab pos="279400" algn="l"/>
                <a:tab pos="5754688" algn="r"/>
              </a:tabLst>
            </a:pPr>
            <a:r>
              <a:rPr lang="en-US" altLang="en-US" sz="1600" dirty="0">
                <a:ea typeface="Times New Roman" panose="02020603050405020304" pitchFamily="18" charset="0"/>
                <a:cs typeface="Calibri" panose="020F0502020204030204" pitchFamily="34" charset="0"/>
              </a:rPr>
              <a:t>4.</a:t>
            </a:r>
            <a:r>
              <a:rPr lang="en-US" altLang="en-US" sz="1600" dirty="0">
                <a:ea typeface="Times New Roman" panose="02020603050405020304" pitchFamily="18" charset="0"/>
                <a:cs typeface="Times New Roman" panose="02020603050405020304" pitchFamily="18" charset="0"/>
              </a:rPr>
              <a:t>	</a:t>
            </a:r>
            <a:r>
              <a:rPr lang="en-US" altLang="en-US" sz="1600" dirty="0">
                <a:ea typeface="Times New Roman" panose="02020603050405020304" pitchFamily="18" charset="0"/>
                <a:cs typeface="Calibri" panose="020F0502020204030204" pitchFamily="34" charset="0"/>
              </a:rPr>
              <a:t>River ecosystems</a:t>
            </a:r>
            <a:endParaRPr lang="en-US" altLang="en-US" sz="1600" dirty="0"/>
          </a:p>
          <a:p>
            <a:pPr marL="268288" lvl="0" indent="-268288">
              <a:spcBef>
                <a:spcPts val="500"/>
              </a:spcBef>
              <a:buNone/>
              <a:tabLst>
                <a:tab pos="279400" algn="l"/>
                <a:tab pos="5754688" algn="r"/>
              </a:tabLst>
            </a:pPr>
            <a:r>
              <a:rPr lang="en-US" altLang="en-US" sz="1600" i="1" dirty="0">
                <a:ea typeface="Calibri" panose="020F0502020204030204" pitchFamily="34" charset="0"/>
              </a:rPr>
              <a:t>	4.1 Four- dimensional  nature of lotic (running water) ecosystems</a:t>
            </a:r>
          </a:p>
          <a:p>
            <a:pPr lvl="0" indent="538163"/>
            <a:r>
              <a:rPr lang="en-US" sz="1100" dirty="0"/>
              <a:t>Longitudinal, lateral, vertical, time dimensions</a:t>
            </a:r>
          </a:p>
          <a:p>
            <a:pPr marL="268288" lvl="0" indent="-268288">
              <a:spcBef>
                <a:spcPts val="500"/>
              </a:spcBef>
              <a:buNone/>
              <a:tabLst>
                <a:tab pos="279400" algn="l"/>
                <a:tab pos="5754688" algn="r"/>
              </a:tabLst>
            </a:pPr>
            <a:r>
              <a:rPr lang="en-US" altLang="en-US" sz="1600" i="1" dirty="0">
                <a:ea typeface="Calibri" panose="020F0502020204030204" pitchFamily="34" charset="0"/>
              </a:rPr>
              <a:t>	4.2 Flood pulse concept</a:t>
            </a:r>
            <a:endParaRPr lang="en-US" altLang="en-US" sz="1600" dirty="0"/>
          </a:p>
          <a:p>
            <a:pPr lvl="0">
              <a:spcBef>
                <a:spcPts val="500"/>
              </a:spcBef>
              <a:buAutoNum type="arabicPeriod" startAt="5"/>
              <a:tabLst>
                <a:tab pos="279400" algn="l"/>
                <a:tab pos="5754688" algn="r"/>
              </a:tabLst>
            </a:pPr>
            <a:r>
              <a:rPr lang="sk-SK" altLang="en-US" sz="1600" dirty="0" smtClean="0">
                <a:ea typeface="Times New Roman" panose="02020603050405020304" pitchFamily="18" charset="0"/>
                <a:cs typeface="Calibri" panose="020F0502020204030204" pitchFamily="34" charset="0"/>
              </a:rPr>
              <a:t>  </a:t>
            </a:r>
            <a:r>
              <a:rPr lang="en-US" altLang="en-US" sz="1600" dirty="0" smtClean="0">
                <a:ea typeface="Times New Roman" panose="02020603050405020304" pitchFamily="18" charset="0"/>
                <a:cs typeface="Calibri" panose="020F0502020204030204" pitchFamily="34" charset="0"/>
              </a:rPr>
              <a:t>Negative </a:t>
            </a:r>
            <a:r>
              <a:rPr lang="en-US" altLang="en-US" sz="1600" dirty="0">
                <a:ea typeface="Times New Roman" panose="02020603050405020304" pitchFamily="18" charset="0"/>
                <a:cs typeface="Calibri" panose="020F0502020204030204" pitchFamily="34" charset="0"/>
              </a:rPr>
              <a:t>impacts of human induced changes on fish migration</a:t>
            </a:r>
          </a:p>
          <a:p>
            <a:pPr lvl="0">
              <a:spcBef>
                <a:spcPts val="500"/>
              </a:spcBef>
              <a:tabLst>
                <a:tab pos="279400" algn="l"/>
                <a:tab pos="5754688" algn="r"/>
              </a:tabLst>
            </a:pPr>
            <a:r>
              <a:rPr lang="en-US" altLang="en-US" sz="1100" dirty="0"/>
              <a:t>	   Construction of barriers, limited dispersion, changed character of upstream river, impact on flow </a:t>
            </a:r>
          </a:p>
          <a:p>
            <a:pPr lvl="0">
              <a:spcBef>
                <a:spcPts val="500"/>
              </a:spcBef>
              <a:tabLst>
                <a:tab pos="279400" algn="l"/>
                <a:tab pos="5754688" algn="r"/>
              </a:tabLst>
            </a:pPr>
            <a:r>
              <a:rPr lang="en-US" altLang="en-US" sz="1100" dirty="0"/>
              <a:t>          </a:t>
            </a:r>
            <a:r>
              <a:rPr lang="sk-SK" altLang="en-US" sz="1100" dirty="0" smtClean="0"/>
              <a:t> </a:t>
            </a:r>
            <a:r>
              <a:rPr lang="en-US" altLang="en-US" sz="1100" dirty="0" smtClean="0"/>
              <a:t>regime </a:t>
            </a:r>
            <a:r>
              <a:rPr lang="en-US" altLang="en-US" sz="1100" dirty="0"/>
              <a:t>caused by large dams, hydropeaking, channelizing of rivers, lateral connectivity spans </a:t>
            </a:r>
          </a:p>
          <a:p>
            <a:pPr lvl="0">
              <a:spcBef>
                <a:spcPts val="500"/>
              </a:spcBef>
              <a:buAutoNum type="arabicPeriod" startAt="6"/>
              <a:tabLst>
                <a:tab pos="279400" algn="l"/>
                <a:tab pos="5754688" algn="r"/>
              </a:tabLst>
            </a:pPr>
            <a:r>
              <a:rPr lang="sk-SK" altLang="en-US" sz="1600" dirty="0" smtClean="0">
                <a:ea typeface="Times New Roman" panose="02020603050405020304" pitchFamily="18" charset="0"/>
                <a:cs typeface="Calibri" panose="020F0502020204030204" pitchFamily="34" charset="0"/>
              </a:rPr>
              <a:t>  </a:t>
            </a:r>
            <a:r>
              <a:rPr lang="en-US" altLang="en-US" sz="1600" dirty="0" smtClean="0">
                <a:ea typeface="Times New Roman" panose="02020603050405020304" pitchFamily="18" charset="0"/>
                <a:cs typeface="Calibri" panose="020F0502020204030204" pitchFamily="34" charset="0"/>
              </a:rPr>
              <a:t>Danube </a:t>
            </a:r>
            <a:r>
              <a:rPr lang="en-US" altLang="en-US" sz="1600" dirty="0">
                <a:ea typeface="Times New Roman" panose="02020603050405020304" pitchFamily="18" charset="0"/>
                <a:cs typeface="Calibri" panose="020F0502020204030204" pitchFamily="34" charset="0"/>
              </a:rPr>
              <a:t>River </a:t>
            </a:r>
            <a:r>
              <a:rPr lang="en-US" altLang="en-US" sz="1600" dirty="0" err="1">
                <a:ea typeface="Times New Roman" panose="02020603050405020304" pitchFamily="18" charset="0"/>
                <a:cs typeface="Calibri" panose="020F0502020204030204" pitchFamily="34" charset="0"/>
              </a:rPr>
              <a:t>ichtyocenoses</a:t>
            </a:r>
            <a:r>
              <a:rPr lang="en-US" altLang="en-US" sz="1600" dirty="0">
                <a:ea typeface="Times New Roman" panose="02020603050405020304" pitchFamily="18" charset="0"/>
                <a:cs typeface="Calibri" panose="020F0502020204030204" pitchFamily="34" charset="0"/>
              </a:rPr>
              <a:t> overview</a:t>
            </a:r>
          </a:p>
          <a:p>
            <a:pPr lvl="0">
              <a:spcBef>
                <a:spcPts val="500"/>
              </a:spcBef>
              <a:tabLst>
                <a:tab pos="279400" algn="l"/>
                <a:tab pos="5754688" algn="r"/>
              </a:tabLst>
            </a:pPr>
            <a:r>
              <a:rPr lang="en-US" altLang="en-US" sz="1100" dirty="0"/>
              <a:t>	  also other fish species than sturgeon (</a:t>
            </a:r>
            <a:r>
              <a:rPr lang="en-US" altLang="en-US" sz="1100" dirty="0" err="1"/>
              <a:t>barbel</a:t>
            </a:r>
            <a:r>
              <a:rPr lang="en-US" altLang="en-US" sz="1100" dirty="0"/>
              <a:t>, common bream), umbrella species</a:t>
            </a:r>
          </a:p>
        </p:txBody>
      </p:sp>
      <p:pic>
        <p:nvPicPr>
          <p:cNvPr id="5" name="Obrázok 4"/>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7234813" y="3331004"/>
            <a:ext cx="4705583" cy="3131351"/>
          </a:xfrm>
          <a:prstGeom prst="rect">
            <a:avLst/>
          </a:prstGeom>
          <a:effectLst>
            <a:softEdge rad="50800"/>
          </a:effectLst>
        </p:spPr>
      </p:pic>
    </p:spTree>
    <p:extLst>
      <p:ext uri="{BB962C8B-B14F-4D97-AF65-F5344CB8AC3E}">
        <p14:creationId xmlns:p14="http://schemas.microsoft.com/office/powerpoint/2010/main" val="212283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ok 11"/>
          <p:cNvPicPr>
            <a:picLocks noChangeAspect="1"/>
          </p:cNvPicPr>
          <p:nvPr/>
        </p:nvPicPr>
        <p:blipFill rotWithShape="1">
          <a:blip r:embed="rId2" cstate="print">
            <a:extLst>
              <a:ext uri="{28A0092B-C50C-407E-A947-70E740481C1C}">
                <a14:useLocalDpi xmlns:a14="http://schemas.microsoft.com/office/drawing/2010/main" val="0"/>
              </a:ext>
            </a:extLst>
          </a:blip>
          <a:srcRect t="-1" b="396"/>
          <a:stretch/>
        </p:blipFill>
        <p:spPr>
          <a:xfrm>
            <a:off x="8302309" y="1547415"/>
            <a:ext cx="3889691" cy="2739110"/>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Fish </a:t>
            </a:r>
            <a:r>
              <a:rPr lang="sk-SK" sz="4000" b="1" dirty="0" smtClean="0">
                <a:solidFill>
                  <a:schemeClr val="bg1"/>
                </a:solidFill>
              </a:rPr>
              <a:t>M</a:t>
            </a:r>
            <a:r>
              <a:rPr lang="en-US" sz="4000" b="1" dirty="0" err="1" smtClean="0">
                <a:solidFill>
                  <a:schemeClr val="bg1"/>
                </a:solidFill>
              </a:rPr>
              <a:t>igration</a:t>
            </a:r>
            <a:r>
              <a:rPr lang="en-US" sz="4000" b="1" dirty="0" smtClean="0">
                <a:solidFill>
                  <a:schemeClr val="bg1"/>
                </a:solidFill>
              </a:rPr>
              <a:t> </a:t>
            </a:r>
            <a:r>
              <a:rPr lang="sk-SK" sz="4000" b="1" dirty="0">
                <a:solidFill>
                  <a:schemeClr val="bg1"/>
                </a:solidFill>
              </a:rPr>
              <a:t>R</a:t>
            </a:r>
            <a:r>
              <a:rPr lang="en-US" sz="4000" b="1" dirty="0" err="1" smtClean="0">
                <a:solidFill>
                  <a:schemeClr val="bg1"/>
                </a:solidFill>
              </a:rPr>
              <a:t>estoration</a:t>
            </a:r>
            <a:r>
              <a:rPr lang="en-US" sz="4000" b="1" dirty="0" smtClean="0">
                <a:solidFill>
                  <a:schemeClr val="bg1"/>
                </a:solidFill>
              </a:rPr>
              <a:t> </a:t>
            </a:r>
            <a:r>
              <a:rPr lang="sk-SK" sz="4000" b="1" dirty="0">
                <a:solidFill>
                  <a:schemeClr val="bg1"/>
                </a:solidFill>
              </a:rPr>
              <a:t>D</a:t>
            </a:r>
            <a:r>
              <a:rPr lang="en-US" sz="4000" b="1" dirty="0" err="1" smtClean="0">
                <a:solidFill>
                  <a:schemeClr val="bg1"/>
                </a:solidFill>
              </a:rPr>
              <a:t>ocument</a:t>
            </a:r>
            <a:endParaRPr lang="en-US" sz="4000" b="1" dirty="0">
              <a:solidFill>
                <a:schemeClr val="bg1"/>
              </a:solidFill>
            </a:endParaRPr>
          </a:p>
        </p:txBody>
      </p:sp>
      <p:sp>
        <p:nvSpPr>
          <p:cNvPr id="3" name="Obdĺžnik 2"/>
          <p:cNvSpPr/>
          <p:nvPr/>
        </p:nvSpPr>
        <p:spPr>
          <a:xfrm>
            <a:off x="681145" y="1596047"/>
            <a:ext cx="7298289" cy="2308324"/>
          </a:xfrm>
          <a:prstGeom prst="rect">
            <a:avLst/>
          </a:prstGeom>
        </p:spPr>
        <p:txBody>
          <a:bodyPr wrap="square">
            <a:spAutoFit/>
          </a:bodyPr>
          <a:lstStyle/>
          <a:p>
            <a:pPr lvl="0">
              <a:spcBef>
                <a:spcPct val="0"/>
              </a:spcBef>
              <a:tabLst>
                <a:tab pos="279400" algn="l"/>
                <a:tab pos="5754688" algn="r"/>
              </a:tabLst>
            </a:pPr>
            <a:r>
              <a:rPr lang="en-GB" altLang="en-US" dirty="0">
                <a:ea typeface="Times New Roman" panose="02020603050405020304" pitchFamily="18" charset="0"/>
                <a:cs typeface="Calibri" panose="020F0502020204030204" pitchFamily="34" charset="0"/>
              </a:rPr>
              <a:t>7.</a:t>
            </a:r>
            <a:r>
              <a:rPr lang="en-GB" altLang="en-US" dirty="0">
                <a:ea typeface="Times New Roman" panose="02020603050405020304" pitchFamily="18" charset="0"/>
                <a:cs typeface="Times New Roman" panose="02020603050405020304" pitchFamily="18" charset="0"/>
              </a:rPr>
              <a:t>	</a:t>
            </a:r>
            <a:r>
              <a:rPr lang="en-GB" altLang="en-US" dirty="0">
                <a:ea typeface="Times New Roman" panose="02020603050405020304" pitchFamily="18" charset="0"/>
                <a:cs typeface="Calibri" panose="020F0502020204030204" pitchFamily="34" charset="0"/>
              </a:rPr>
              <a:t>Case study</a:t>
            </a:r>
            <a:endParaRPr lang="en-GB" altLang="en-US" dirty="0"/>
          </a:p>
          <a:p>
            <a:pPr lvl="0">
              <a:spcBef>
                <a:spcPct val="0"/>
              </a:spcBef>
              <a:tabLst>
                <a:tab pos="279400" algn="l"/>
                <a:tab pos="5754688" algn="r"/>
              </a:tabLst>
            </a:pPr>
            <a:r>
              <a:rPr lang="sk-SK" altLang="en-US" i="1" dirty="0">
                <a:ea typeface="Calibri" panose="020F0502020204030204" pitchFamily="34" charset="0"/>
              </a:rPr>
              <a:t>	</a:t>
            </a:r>
            <a:r>
              <a:rPr lang="en-GB" altLang="en-US" i="1" dirty="0">
                <a:ea typeface="Calibri" panose="020F0502020204030204" pitchFamily="34" charset="0"/>
              </a:rPr>
              <a:t>7.1 Description of existing barriers in the Middle Danube</a:t>
            </a:r>
            <a:endParaRPr lang="en-GB" altLang="en-US" dirty="0"/>
          </a:p>
          <a:p>
            <a:pPr lvl="0">
              <a:spcBef>
                <a:spcPct val="0"/>
              </a:spcBef>
              <a:tabLst>
                <a:tab pos="279400" algn="l"/>
                <a:tab pos="5754688" algn="r"/>
              </a:tabLst>
            </a:pPr>
            <a:r>
              <a:rPr lang="sk-SK" altLang="en-US" i="1" dirty="0">
                <a:ea typeface="Calibri" panose="020F0502020204030204" pitchFamily="34" charset="0"/>
              </a:rPr>
              <a:t>	</a:t>
            </a:r>
            <a:r>
              <a:rPr lang="en-GB" altLang="en-US" i="1" dirty="0">
                <a:ea typeface="Calibri" panose="020F0502020204030204" pitchFamily="34" charset="0"/>
              </a:rPr>
              <a:t>7.2 Design of target fish species and derived parameters of fish passes</a:t>
            </a:r>
            <a:endParaRPr lang="en-GB" altLang="en-US" dirty="0"/>
          </a:p>
          <a:p>
            <a:pPr lvl="0">
              <a:spcBef>
                <a:spcPct val="0"/>
              </a:spcBef>
              <a:tabLst>
                <a:tab pos="279400" algn="l"/>
                <a:tab pos="5754688" algn="r"/>
              </a:tabLst>
            </a:pPr>
            <a:r>
              <a:rPr lang="sk-SK" altLang="en-US" i="1" dirty="0">
                <a:ea typeface="Calibri" panose="020F0502020204030204" pitchFamily="34" charset="0"/>
              </a:rPr>
              <a:t>	</a:t>
            </a:r>
            <a:r>
              <a:rPr lang="en-GB" altLang="en-US" i="1" dirty="0">
                <a:ea typeface="Calibri" panose="020F0502020204030204" pitchFamily="34" charset="0"/>
              </a:rPr>
              <a:t>7.3 Design of the fish pass at the </a:t>
            </a:r>
            <a:r>
              <a:rPr lang="en-GB" altLang="en-US" i="1" dirty="0" err="1">
                <a:ea typeface="Calibri" panose="020F0502020204030204" pitchFamily="34" charset="0"/>
              </a:rPr>
              <a:t>Čunovo</a:t>
            </a:r>
            <a:r>
              <a:rPr lang="en-GB" altLang="en-US" i="1" dirty="0">
                <a:ea typeface="Calibri" panose="020F0502020204030204" pitchFamily="34" charset="0"/>
              </a:rPr>
              <a:t> HPP</a:t>
            </a:r>
            <a:endParaRPr lang="en-GB" altLang="en-US" dirty="0"/>
          </a:p>
          <a:p>
            <a:pPr lvl="0">
              <a:spcBef>
                <a:spcPct val="0"/>
              </a:spcBef>
              <a:tabLst>
                <a:tab pos="279400" algn="l"/>
                <a:tab pos="5754688" algn="r"/>
              </a:tabLst>
            </a:pPr>
            <a:r>
              <a:rPr lang="sk-SK" altLang="en-US" i="1" dirty="0">
                <a:ea typeface="Calibri" panose="020F0502020204030204" pitchFamily="34" charset="0"/>
              </a:rPr>
              <a:t>	</a:t>
            </a:r>
            <a:r>
              <a:rPr lang="en-GB" altLang="en-US" i="1" dirty="0">
                <a:ea typeface="Calibri" panose="020F0502020204030204" pitchFamily="34" charset="0"/>
              </a:rPr>
              <a:t>7.4 Design of the fish pass at the </a:t>
            </a:r>
            <a:r>
              <a:rPr lang="en-GB" altLang="en-US" i="1" dirty="0" err="1">
                <a:ea typeface="Calibri" panose="020F0502020204030204" pitchFamily="34" charset="0"/>
              </a:rPr>
              <a:t>Dunakiliti</a:t>
            </a:r>
            <a:r>
              <a:rPr lang="en-GB" altLang="en-US" i="1" dirty="0">
                <a:ea typeface="Calibri" panose="020F0502020204030204" pitchFamily="34" charset="0"/>
              </a:rPr>
              <a:t> HPP and the stone dam</a:t>
            </a:r>
            <a:endParaRPr lang="en-GB" altLang="en-US" dirty="0"/>
          </a:p>
          <a:p>
            <a:pPr lvl="0">
              <a:spcBef>
                <a:spcPct val="0"/>
              </a:spcBef>
              <a:tabLst>
                <a:tab pos="279400" algn="l"/>
                <a:tab pos="5754688" algn="r"/>
              </a:tabLst>
            </a:pPr>
            <a:r>
              <a:rPr lang="sk-SK" altLang="en-US" i="1" dirty="0">
                <a:ea typeface="Calibri" panose="020F0502020204030204" pitchFamily="34" charset="0"/>
              </a:rPr>
              <a:t>	</a:t>
            </a:r>
            <a:r>
              <a:rPr lang="en-GB" altLang="en-US" i="1" dirty="0">
                <a:ea typeface="Calibri" panose="020F0502020204030204" pitchFamily="34" charset="0"/>
              </a:rPr>
              <a:t>7.5 Design of the fish pass to the </a:t>
            </a:r>
            <a:r>
              <a:rPr lang="en-GB" altLang="en-US" i="1" dirty="0" err="1">
                <a:ea typeface="Calibri" panose="020F0502020204030204" pitchFamily="34" charset="0"/>
              </a:rPr>
              <a:t>Gabčíkovo</a:t>
            </a:r>
            <a:r>
              <a:rPr lang="en-GB" altLang="en-US" i="1" dirty="0">
                <a:ea typeface="Calibri" panose="020F0502020204030204" pitchFamily="34" charset="0"/>
              </a:rPr>
              <a:t> HPP</a:t>
            </a:r>
            <a:endParaRPr lang="en-GB" altLang="en-US" dirty="0"/>
          </a:p>
          <a:p>
            <a:pPr lvl="0">
              <a:spcBef>
                <a:spcPct val="0"/>
              </a:spcBef>
              <a:tabLst>
                <a:tab pos="279400" algn="l"/>
                <a:tab pos="5754688" algn="r"/>
              </a:tabLst>
            </a:pPr>
            <a:r>
              <a:rPr lang="en-GB" altLang="en-US" dirty="0">
                <a:ea typeface="Times New Roman" panose="02020603050405020304" pitchFamily="18" charset="0"/>
                <a:cs typeface="Calibri" panose="020F0502020204030204" pitchFamily="34" charset="0"/>
              </a:rPr>
              <a:t>8.</a:t>
            </a:r>
            <a:r>
              <a:rPr lang="en-GB" altLang="en-US" dirty="0">
                <a:ea typeface="Times New Roman" panose="02020603050405020304" pitchFamily="18" charset="0"/>
                <a:cs typeface="Times New Roman" panose="02020603050405020304" pitchFamily="18" charset="0"/>
              </a:rPr>
              <a:t>	</a:t>
            </a:r>
            <a:r>
              <a:rPr lang="en-GB" altLang="en-US" dirty="0">
                <a:ea typeface="Times New Roman" panose="02020603050405020304" pitchFamily="18" charset="0"/>
                <a:cs typeface="Calibri" panose="020F0502020204030204" pitchFamily="34" charset="0"/>
              </a:rPr>
              <a:t>Next steps</a:t>
            </a:r>
            <a:endParaRPr lang="en-GB" altLang="en-US" dirty="0"/>
          </a:p>
          <a:p>
            <a:pPr lvl="0">
              <a:spcBef>
                <a:spcPct val="0"/>
              </a:spcBef>
              <a:tabLst>
                <a:tab pos="279400" algn="l"/>
                <a:tab pos="5754688" algn="r"/>
              </a:tabLst>
            </a:pPr>
            <a:r>
              <a:rPr lang="en-GB" altLang="en-US" dirty="0">
                <a:ea typeface="Times New Roman" panose="02020603050405020304" pitchFamily="18" charset="0"/>
                <a:cs typeface="Calibri" panose="020F0502020204030204" pitchFamily="34" charset="0"/>
              </a:rPr>
              <a:t>9.</a:t>
            </a:r>
            <a:r>
              <a:rPr lang="en-GB" altLang="en-US" dirty="0">
                <a:ea typeface="Times New Roman" panose="02020603050405020304" pitchFamily="18" charset="0"/>
                <a:cs typeface="Times New Roman" panose="02020603050405020304" pitchFamily="18" charset="0"/>
              </a:rPr>
              <a:t>	</a:t>
            </a:r>
            <a:r>
              <a:rPr lang="en-GB" altLang="en-US" dirty="0">
                <a:ea typeface="Times New Roman" panose="02020603050405020304" pitchFamily="18" charset="0"/>
                <a:cs typeface="Calibri" panose="020F0502020204030204" pitchFamily="34" charset="0"/>
              </a:rPr>
              <a:t>References</a:t>
            </a:r>
            <a:endParaRPr lang="en-GB" altLang="en-US" dirty="0"/>
          </a:p>
        </p:txBody>
      </p:sp>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 y="4123052"/>
            <a:ext cx="5930081" cy="2601451"/>
          </a:xfrm>
          <a:prstGeom prst="rect">
            <a:avLst/>
          </a:prstGeom>
        </p:spPr>
      </p:pic>
      <p:pic>
        <p:nvPicPr>
          <p:cNvPr id="8" name="Obrázo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113" y="4029837"/>
            <a:ext cx="6268887" cy="2787883"/>
          </a:xfrm>
          <a:prstGeom prst="rect">
            <a:avLst/>
          </a:prstGeom>
        </p:spPr>
      </p:pic>
    </p:spTree>
    <p:extLst>
      <p:ext uri="{BB962C8B-B14F-4D97-AF65-F5344CB8AC3E}">
        <p14:creationId xmlns:p14="http://schemas.microsoft.com/office/powerpoint/2010/main" val="149632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4400" b="1" dirty="0" err="1" smtClean="0">
                <a:solidFill>
                  <a:schemeClr val="bg1"/>
                </a:solidFill>
              </a:rPr>
              <a:t>Background</a:t>
            </a:r>
            <a:r>
              <a:rPr lang="sk-SK" sz="4400" b="1" dirty="0" smtClean="0">
                <a:solidFill>
                  <a:schemeClr val="bg1"/>
                </a:solidFill>
              </a:rPr>
              <a:t> Study</a:t>
            </a:r>
            <a:endParaRPr lang="en-US" sz="4400" b="1" dirty="0">
              <a:solidFill>
                <a:schemeClr val="bg1"/>
              </a:solidFill>
            </a:endParaRPr>
          </a:p>
        </p:txBody>
      </p:sp>
      <p:sp>
        <p:nvSpPr>
          <p:cNvPr id="5" name="BlokTextu 4"/>
          <p:cNvSpPr txBox="1"/>
          <p:nvPr/>
        </p:nvSpPr>
        <p:spPr>
          <a:xfrm>
            <a:off x="659982" y="5918205"/>
            <a:ext cx="10781773" cy="707886"/>
          </a:xfrm>
          <a:prstGeom prst="rect">
            <a:avLst/>
          </a:prstGeom>
          <a:noFill/>
        </p:spPr>
        <p:txBody>
          <a:bodyPr wrap="square" rtlCol="0">
            <a:spAutoFit/>
          </a:bodyPr>
          <a:lstStyle/>
          <a:p>
            <a:r>
              <a:rPr lang="en-US" sz="2000" b="1" dirty="0">
                <a:solidFill>
                  <a:srgbClr val="0070C0"/>
                </a:solidFill>
              </a:rPr>
              <a:t>https://waterquality.danube-region.eu/ship-noise-and-water-wave-measurement-on-the-hungarian-section-of-the-danube/</a:t>
            </a:r>
          </a:p>
        </p:txBody>
      </p:sp>
      <p:sp>
        <p:nvSpPr>
          <p:cNvPr id="8" name="BlokTextu 7"/>
          <p:cNvSpPr txBox="1"/>
          <p:nvPr/>
        </p:nvSpPr>
        <p:spPr>
          <a:xfrm>
            <a:off x="547095" y="1670754"/>
            <a:ext cx="7539474" cy="4139595"/>
          </a:xfrm>
          <a:prstGeom prst="rect">
            <a:avLst/>
          </a:prstGeom>
          <a:noFill/>
        </p:spPr>
        <p:txBody>
          <a:bodyPr wrap="square" rtlCol="0">
            <a:spAutoFit/>
          </a:bodyPr>
          <a:lstStyle/>
          <a:p>
            <a:pPr fontAlgn="base">
              <a:spcBef>
                <a:spcPts val="1000"/>
              </a:spcBef>
              <a:spcAft>
                <a:spcPts val="1000"/>
              </a:spcAft>
            </a:pPr>
            <a:r>
              <a:rPr lang="en-US" sz="2400" b="1" dirty="0" smtClean="0"/>
              <a:t>Ship noise and water wave measurement on the Hungarian section of the Danube</a:t>
            </a:r>
            <a:r>
              <a:rPr lang="en-US" sz="2400" dirty="0" smtClean="0"/>
              <a:t> </a:t>
            </a:r>
          </a:p>
          <a:p>
            <a:pPr>
              <a:spcAft>
                <a:spcPts val="800"/>
              </a:spcAft>
            </a:pPr>
            <a:r>
              <a:rPr lang="en-US" dirty="0" smtClean="0"/>
              <a:t>Background study </a:t>
            </a:r>
          </a:p>
          <a:p>
            <a:pPr marL="285750" indent="-285750">
              <a:spcAft>
                <a:spcPts val="800"/>
              </a:spcAft>
              <a:buFont typeface="Arial" panose="020B0604020202020204" pitchFamily="34" charset="0"/>
              <a:buChar char="•"/>
            </a:pPr>
            <a:r>
              <a:rPr lang="en-US" dirty="0" smtClean="0"/>
              <a:t>investigates the effect of noise and waves caused by shipping on the fish species living in the affected aquatic environment provided on-site measurements </a:t>
            </a:r>
          </a:p>
          <a:p>
            <a:pPr marL="285750" indent="-285750">
              <a:spcAft>
                <a:spcPts val="800"/>
              </a:spcAft>
              <a:buFont typeface="Arial" panose="020B0604020202020204" pitchFamily="34" charset="0"/>
              <a:buChar char="•"/>
            </a:pPr>
            <a:r>
              <a:rPr lang="en-US" dirty="0" smtClean="0"/>
              <a:t>gives an opportunity to get an idea of the impact of intensive ship traffic on spawning and fish-nursery sites, on breeding and migrating fish stocks.</a:t>
            </a:r>
          </a:p>
          <a:p>
            <a:pPr>
              <a:spcAft>
                <a:spcPts val="800"/>
              </a:spcAft>
            </a:pPr>
            <a:r>
              <a:rPr lang="en-US" dirty="0" smtClean="0"/>
              <a:t>The investigation is linked to the planned interventions of the Hungarian TEN-T inland waterway development (improving the navigability of the Danube) program</a:t>
            </a:r>
          </a:p>
          <a:p>
            <a:pPr>
              <a:spcAft>
                <a:spcPts val="800"/>
              </a:spcAft>
            </a:pPr>
            <a:r>
              <a:rPr lang="sk-SK" b="1" dirty="0" smtClean="0"/>
              <a:t>S</a:t>
            </a:r>
            <a:r>
              <a:rPr lang="en-US" b="1" dirty="0" err="1" smtClean="0"/>
              <a:t>tudy</a:t>
            </a:r>
            <a:r>
              <a:rPr lang="en-US" b="1" dirty="0" smtClean="0"/>
              <a:t> was transposed to </a:t>
            </a:r>
            <a:r>
              <a:rPr lang="sk-SK" b="1" dirty="0" smtClean="0"/>
              <a:t>e</a:t>
            </a:r>
            <a:r>
              <a:rPr lang="en-US" b="1" dirty="0" smtClean="0"/>
              <a:t>-learning</a:t>
            </a:r>
            <a:r>
              <a:rPr lang="sk-SK" b="1" dirty="0" smtClean="0"/>
              <a:t> </a:t>
            </a:r>
            <a:r>
              <a:rPr lang="sk-SK" b="1" dirty="0" err="1" smtClean="0"/>
              <a:t>tool</a:t>
            </a:r>
            <a:r>
              <a:rPr lang="sk-SK" b="1" dirty="0" smtClean="0"/>
              <a:t> - </a:t>
            </a:r>
            <a:r>
              <a:rPr lang="en-US" b="1" dirty="0" smtClean="0"/>
              <a:t>animated film</a:t>
            </a:r>
            <a:endParaRPr lang="en-US" b="1" dirty="0"/>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066" y="1534393"/>
            <a:ext cx="3038861" cy="4320000"/>
          </a:xfrm>
          <a:prstGeom prst="rect">
            <a:avLst/>
          </a:prstGeom>
        </p:spPr>
      </p:pic>
    </p:spTree>
    <p:extLst>
      <p:ext uri="{BB962C8B-B14F-4D97-AF65-F5344CB8AC3E}">
        <p14:creationId xmlns:p14="http://schemas.microsoft.com/office/powerpoint/2010/main" val="317622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4400" b="1" dirty="0" err="1" smtClean="0">
                <a:solidFill>
                  <a:schemeClr val="bg1"/>
                </a:solidFill>
              </a:rPr>
              <a:t>Animated</a:t>
            </a:r>
            <a:r>
              <a:rPr lang="sk-SK" sz="4400" b="1" dirty="0" smtClean="0">
                <a:solidFill>
                  <a:schemeClr val="bg1"/>
                </a:solidFill>
              </a:rPr>
              <a:t> Film</a:t>
            </a:r>
            <a:endParaRPr lang="en-US" sz="4400" b="1" dirty="0">
              <a:solidFill>
                <a:schemeClr val="bg1"/>
              </a:solidFill>
            </a:endParaRPr>
          </a:p>
        </p:txBody>
      </p:sp>
      <p:sp>
        <p:nvSpPr>
          <p:cNvPr id="5" name="BlokTextu 4"/>
          <p:cNvSpPr txBox="1"/>
          <p:nvPr/>
        </p:nvSpPr>
        <p:spPr>
          <a:xfrm>
            <a:off x="474453" y="6172874"/>
            <a:ext cx="10927108" cy="430887"/>
          </a:xfrm>
          <a:prstGeom prst="rect">
            <a:avLst/>
          </a:prstGeom>
          <a:noFill/>
        </p:spPr>
        <p:txBody>
          <a:bodyPr wrap="square" rtlCol="0">
            <a:spAutoFit/>
          </a:bodyPr>
          <a:lstStyle/>
          <a:p>
            <a:r>
              <a:rPr lang="en-US" sz="2200" b="1" dirty="0" smtClean="0">
                <a:solidFill>
                  <a:schemeClr val="accent2"/>
                </a:solidFill>
                <a:hlinkClick r:id="rId3"/>
              </a:rPr>
              <a:t>https://waterquality.danube-region.eu/why-is-it-a-challenge-to-be-a-migratory-fish-species</a:t>
            </a:r>
            <a:endParaRPr lang="en-US" sz="2200" b="1" dirty="0">
              <a:solidFill>
                <a:schemeClr val="accent2"/>
              </a:solidFill>
            </a:endParaRPr>
          </a:p>
        </p:txBody>
      </p:sp>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45" y="1697539"/>
            <a:ext cx="6526040" cy="4248377"/>
          </a:xfrm>
          <a:prstGeom prst="rect">
            <a:avLst/>
          </a:prstGeom>
        </p:spPr>
      </p:pic>
      <p:sp>
        <p:nvSpPr>
          <p:cNvPr id="8" name="BlokTextu 7"/>
          <p:cNvSpPr txBox="1"/>
          <p:nvPr/>
        </p:nvSpPr>
        <p:spPr>
          <a:xfrm>
            <a:off x="7310989" y="1844832"/>
            <a:ext cx="4090572" cy="3785652"/>
          </a:xfrm>
          <a:prstGeom prst="rect">
            <a:avLst/>
          </a:prstGeom>
          <a:noFill/>
        </p:spPr>
        <p:txBody>
          <a:bodyPr wrap="square" rtlCol="0">
            <a:spAutoFit/>
          </a:bodyPr>
          <a:lstStyle/>
          <a:p>
            <a:pPr fontAlgn="base">
              <a:spcBef>
                <a:spcPts val="1000"/>
              </a:spcBef>
            </a:pPr>
            <a:r>
              <a:rPr lang="en-US" sz="2000" dirty="0" smtClean="0"/>
              <a:t>Animated film briefly demonstrates that, in addition to the already known negative human effects (e.g. oil pollution, plastic pollution, nutrient pollution, pollution from hazardous substances, negative effects caused by </a:t>
            </a:r>
            <a:r>
              <a:rPr lang="en-US" sz="2000" dirty="0" err="1" smtClean="0"/>
              <a:t>hydromorphological</a:t>
            </a:r>
            <a:r>
              <a:rPr lang="en-US" sz="2000" dirty="0" smtClean="0"/>
              <a:t> interventions – hydropower plants block the waterways), the increasing ship traffic and corresponding  noise and wave pollution can also cause serious damage to fish populations.</a:t>
            </a:r>
            <a:endParaRPr lang="en-US" sz="2000" dirty="0"/>
          </a:p>
        </p:txBody>
      </p:sp>
    </p:spTree>
    <p:extLst>
      <p:ext uri="{BB962C8B-B14F-4D97-AF65-F5344CB8AC3E}">
        <p14:creationId xmlns:p14="http://schemas.microsoft.com/office/powerpoint/2010/main" val="158520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4000" b="1" dirty="0" err="1">
                <a:solidFill>
                  <a:schemeClr val="bg1"/>
                </a:solidFill>
              </a:rPr>
              <a:t>Projects</a:t>
            </a:r>
            <a:r>
              <a:rPr lang="sk-SK" sz="4000" b="1" dirty="0">
                <a:solidFill>
                  <a:schemeClr val="bg1"/>
                </a:solidFill>
              </a:rPr>
              <a:t> </a:t>
            </a:r>
            <a:r>
              <a:rPr lang="sk-SK" sz="4000" b="1" dirty="0" err="1">
                <a:solidFill>
                  <a:schemeClr val="bg1"/>
                </a:solidFill>
              </a:rPr>
              <a:t>Funding</a:t>
            </a:r>
            <a:r>
              <a:rPr lang="sk-SK" sz="4000" b="1" dirty="0">
                <a:solidFill>
                  <a:schemeClr val="bg1"/>
                </a:solidFill>
              </a:rPr>
              <a:t> </a:t>
            </a:r>
            <a:r>
              <a:rPr lang="sk-SK" sz="4000" b="1" dirty="0" err="1">
                <a:solidFill>
                  <a:schemeClr val="bg1"/>
                </a:solidFill>
              </a:rPr>
              <a:t>brochure</a:t>
            </a:r>
            <a:endParaRPr lang="en-US" sz="4000" b="1" dirty="0">
              <a:solidFill>
                <a:schemeClr val="bg1"/>
              </a:solidFill>
            </a:endParaRP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5" y="1608992"/>
            <a:ext cx="9720000" cy="5249008"/>
          </a:xfrm>
          <a:prstGeom prst="rect">
            <a:avLst/>
          </a:prstGeom>
        </p:spPr>
      </p:pic>
      <p:sp>
        <p:nvSpPr>
          <p:cNvPr id="5" name="BlokTextu 4"/>
          <p:cNvSpPr txBox="1"/>
          <p:nvPr/>
        </p:nvSpPr>
        <p:spPr>
          <a:xfrm>
            <a:off x="877330" y="6079524"/>
            <a:ext cx="8685647" cy="369332"/>
          </a:xfrm>
          <a:prstGeom prst="rect">
            <a:avLst/>
          </a:prstGeom>
          <a:noFill/>
        </p:spPr>
        <p:txBody>
          <a:bodyPr wrap="none" rtlCol="0">
            <a:spAutoFit/>
          </a:bodyPr>
          <a:lstStyle/>
          <a:p>
            <a:r>
              <a:rPr lang="en-US" dirty="0">
                <a:solidFill>
                  <a:srgbClr val="0070C0"/>
                </a:solidFill>
              </a:rPr>
              <a:t>https://waterquality.danube-region.eu/financing-water-projects-online-brochure-completed</a:t>
            </a:r>
            <a:r>
              <a:rPr lang="en-US" dirty="0"/>
              <a:t>/</a:t>
            </a:r>
          </a:p>
        </p:txBody>
      </p:sp>
    </p:spTree>
    <p:extLst>
      <p:ext uri="{BB962C8B-B14F-4D97-AF65-F5344CB8AC3E}">
        <p14:creationId xmlns:p14="http://schemas.microsoft.com/office/powerpoint/2010/main" val="96626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231" y="112295"/>
            <a:ext cx="1983769" cy="813854"/>
          </a:xfrm>
          <a:prstGeom prst="rect">
            <a:avLst/>
          </a:prstGeom>
        </p:spPr>
      </p:pic>
      <p:sp>
        <p:nvSpPr>
          <p:cNvPr id="4" name="Zaoblený obdĺžnik 3"/>
          <p:cNvSpPr/>
          <p:nvPr/>
        </p:nvSpPr>
        <p:spPr>
          <a:xfrm>
            <a:off x="681145" y="749686"/>
            <a:ext cx="9720000" cy="72089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4400" b="1" dirty="0" err="1">
                <a:solidFill>
                  <a:schemeClr val="bg1"/>
                </a:solidFill>
              </a:rPr>
              <a:t>Water</a:t>
            </a:r>
            <a:r>
              <a:rPr lang="sk-SK" sz="4400" b="1" dirty="0">
                <a:solidFill>
                  <a:schemeClr val="bg1"/>
                </a:solidFill>
              </a:rPr>
              <a:t> </a:t>
            </a:r>
            <a:r>
              <a:rPr lang="sk-SK" sz="4400" b="1" dirty="0" err="1">
                <a:solidFill>
                  <a:schemeClr val="bg1"/>
                </a:solidFill>
              </a:rPr>
              <a:t>projects</a:t>
            </a:r>
            <a:endParaRPr lang="en-US" sz="4400" b="1" dirty="0">
              <a:solidFill>
                <a:schemeClr val="bg1"/>
              </a:solidFill>
            </a:endParaRP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4" y="1487904"/>
            <a:ext cx="9720001" cy="5282913"/>
          </a:xfrm>
          <a:prstGeom prst="rect">
            <a:avLst/>
          </a:prstGeom>
        </p:spPr>
      </p:pic>
      <p:sp>
        <p:nvSpPr>
          <p:cNvPr id="2" name="BlokTextu 1"/>
          <p:cNvSpPr txBox="1"/>
          <p:nvPr/>
        </p:nvSpPr>
        <p:spPr>
          <a:xfrm>
            <a:off x="864974" y="6129636"/>
            <a:ext cx="8906669" cy="369332"/>
          </a:xfrm>
          <a:prstGeom prst="rect">
            <a:avLst/>
          </a:prstGeom>
          <a:noFill/>
        </p:spPr>
        <p:txBody>
          <a:bodyPr wrap="none" rtlCol="0">
            <a:spAutoFit/>
          </a:bodyPr>
          <a:lstStyle/>
          <a:p>
            <a:r>
              <a:rPr lang="en-GB">
                <a:solidFill>
                  <a:srgbClr val="0070C0"/>
                </a:solidFill>
              </a:rPr>
              <a:t>https://waterquality.danube-region.eu/water-success-stories-2020-2022-brochure-completed/</a:t>
            </a:r>
            <a:endParaRPr lang="en-US" dirty="0">
              <a:solidFill>
                <a:srgbClr val="0070C0"/>
              </a:solidFill>
            </a:endParaRPr>
          </a:p>
        </p:txBody>
      </p:sp>
    </p:spTree>
    <p:extLst>
      <p:ext uri="{BB962C8B-B14F-4D97-AF65-F5344CB8AC3E}">
        <p14:creationId xmlns:p14="http://schemas.microsoft.com/office/powerpoint/2010/main" val="364497897"/>
      </p:ext>
    </p:extLst>
  </p:cSld>
  <p:clrMapOvr>
    <a:masterClrMapping/>
  </p:clrMapOvr>
</p:sld>
</file>

<file path=ppt/theme/theme1.xml><?xml version="1.0" encoding="utf-8"?>
<a:theme xmlns:a="http://schemas.openxmlformats.org/drawingml/2006/main" name="Kvapka">
  <a:themeElements>
    <a:clrScheme name="Kvapk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v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v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TM04033925[[fn=Kvapka]]</Template>
  <TotalTime>1488</TotalTime>
  <Words>1149</Words>
  <Application>Microsoft Office PowerPoint</Application>
  <PresentationFormat>Širokouhlá</PresentationFormat>
  <Paragraphs>98</Paragraphs>
  <Slides>14</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14</vt:i4>
      </vt:variant>
    </vt:vector>
  </HeadingPairs>
  <TitlesOfParts>
    <vt:vector size="20" baseType="lpstr">
      <vt:lpstr>Arial</vt:lpstr>
      <vt:lpstr>Calibri</vt:lpstr>
      <vt:lpstr>Times New Roman</vt:lpstr>
      <vt:lpstr>Tw Cen MT</vt:lpstr>
      <vt:lpstr>Wingdings</vt:lpstr>
      <vt:lpstr>Kvapka</vt:lpstr>
      <vt:lpstr>Priority Area 4  WATER QUALITY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VUVH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Area 4  WATER QUALITY</dc:title>
  <dc:creator>Vranovska Andrea</dc:creator>
  <cp:lastModifiedBy>Kurecova Alena</cp:lastModifiedBy>
  <cp:revision>164</cp:revision>
  <dcterms:created xsi:type="dcterms:W3CDTF">2022-12-09T14:38:30Z</dcterms:created>
  <dcterms:modified xsi:type="dcterms:W3CDTF">2023-05-18T11:19:43Z</dcterms:modified>
</cp:coreProperties>
</file>