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7" r:id="rId5"/>
  </p:sldMasterIdLst>
  <p:notesMasterIdLst>
    <p:notesMasterId r:id="rId17"/>
  </p:notesMasterIdLst>
  <p:handoutMasterIdLst>
    <p:handoutMasterId r:id="rId18"/>
  </p:handoutMasterIdLst>
  <p:sldIdLst>
    <p:sldId id="283" r:id="rId6"/>
    <p:sldId id="1107" r:id="rId7"/>
    <p:sldId id="1108" r:id="rId8"/>
    <p:sldId id="284" r:id="rId9"/>
    <p:sldId id="1109" r:id="rId10"/>
    <p:sldId id="1110" r:id="rId11"/>
    <p:sldId id="308" r:id="rId12"/>
    <p:sldId id="1113" r:id="rId13"/>
    <p:sldId id="296" r:id="rId14"/>
    <p:sldId id="1112" r:id="rId15"/>
    <p:sldId id="285" r:id="rId1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DF"/>
    <a:srgbClr val="FF00C5"/>
    <a:srgbClr val="00A9E6"/>
    <a:srgbClr val="F1B4A3"/>
    <a:srgbClr val="CCFFCC"/>
    <a:srgbClr val="FF7F7F"/>
    <a:srgbClr val="4CE600"/>
    <a:srgbClr val="686E77"/>
    <a:srgbClr val="28B093"/>
    <a:srgbClr val="4A5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2B2E6F-76A5-4418-93B3-3D4E156892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024D3-D052-41B0-8C2F-AEC42C494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99D-BAEF-48DE-95BE-3B3E8AC1C7E8}" type="datetimeFigureOut">
              <a:rPr lang="de-DE" smtClean="0"/>
              <a:t>18.05.2023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E3BFE-09AB-4133-B7AE-799D2C86F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A1799-897C-4004-9FD4-CAAF6C43F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4F68F-2331-4DBC-A297-42971A051A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46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E32C-7B1E-418F-897B-3A918A8B2227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6C97-4B53-4413-B34D-C62394C19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45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6C97-4B53-4413-B34D-C62394C198D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92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Osnovne informacije o projektu</a:t>
            </a:r>
          </a:p>
          <a:p>
            <a:endParaRPr lang="hr-HR"/>
          </a:p>
          <a:p>
            <a:r>
              <a:rPr lang="hr-HR"/>
              <a:t>Glavni cilj:</a:t>
            </a:r>
          </a:p>
          <a:p>
            <a:r>
              <a:rPr lang="hr-HR"/>
              <a:t>smanjenje okolišnih rizika povezanih sa slučajnim onečišćenjem i poplavama, posebno onih koji imaju ili bi mogli imati prekogranični utjecaj na sliv rijeke Save</a:t>
            </a:r>
          </a:p>
          <a:p>
            <a:endParaRPr lang="hr-HR"/>
          </a:p>
          <a:p>
            <a:r>
              <a:rPr lang="hr-HR"/>
              <a:t>Djelokrug:</a:t>
            </a:r>
          </a:p>
          <a:p>
            <a:r>
              <a:rPr lang="hr-HR"/>
              <a:t>Razviti operativni okvir za aktiviranje Protokola o izvanrednim situacijama,  o sprječavanju onečišćenja uzrokovanog plovidbom te Protokola za zaštitu od poplave</a:t>
            </a:r>
          </a:p>
          <a:p>
            <a:endParaRPr lang="hr-HR"/>
          </a:p>
          <a:p>
            <a:r>
              <a:rPr lang="hr-HR"/>
              <a:t>Vremenski okvir: 1.7.2020.-31.12.2022.</a:t>
            </a:r>
          </a:p>
          <a:p>
            <a:endParaRPr lang="hr-HR"/>
          </a:p>
          <a:p>
            <a:r>
              <a:rPr lang="hr-HR"/>
              <a:t>Budžet: 1,570,581.00 EUR</a:t>
            </a:r>
          </a:p>
          <a:p>
            <a:endParaRPr lang="hr-HR"/>
          </a:p>
          <a:p>
            <a:r>
              <a:rPr lang="hr-HR"/>
              <a:t>Budžet ISRBC-a: 214,820,00 EUR</a:t>
            </a:r>
          </a:p>
          <a:p>
            <a:endParaRPr lang="hr-HR"/>
          </a:p>
          <a:p>
            <a:r>
              <a:rPr lang="hr-HR"/>
              <a:t>Proračunska linija: Projekt je sufinanciran sredstvima Europske unije (ERDF, IPA) do 85%, a 15% je doprinos projektnog partnera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D0ED-C1AF-4DC4-8ACB-B773E9313E9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39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Osnovne informacije o projektu</a:t>
            </a:r>
          </a:p>
          <a:p>
            <a:endParaRPr lang="hr-HR"/>
          </a:p>
          <a:p>
            <a:r>
              <a:rPr lang="hr-HR"/>
              <a:t>Glavni cilj:</a:t>
            </a:r>
          </a:p>
          <a:p>
            <a:r>
              <a:rPr lang="hr-HR"/>
              <a:t>smanjenje okolišnih rizika povezanih sa slučajnim onečišćenjem i poplavama, posebno onih koji imaju ili bi mogli imati prekogranični utjecaj na sliv rijeke Save</a:t>
            </a:r>
          </a:p>
          <a:p>
            <a:endParaRPr lang="hr-HR"/>
          </a:p>
          <a:p>
            <a:r>
              <a:rPr lang="hr-HR"/>
              <a:t>Djelokrug:</a:t>
            </a:r>
          </a:p>
          <a:p>
            <a:r>
              <a:rPr lang="hr-HR"/>
              <a:t>Razviti operativni okvir za aktiviranje Protokola o izvanrednim situacijama,  o sprječavanju onečišćenja uzrokovanog plovidbom te Protokola za zaštitu od poplave</a:t>
            </a:r>
          </a:p>
          <a:p>
            <a:endParaRPr lang="hr-HR"/>
          </a:p>
          <a:p>
            <a:r>
              <a:rPr lang="hr-HR"/>
              <a:t>Vremenski okvir: 1.7.2020.-31.12.2022.</a:t>
            </a:r>
          </a:p>
          <a:p>
            <a:endParaRPr lang="hr-HR"/>
          </a:p>
          <a:p>
            <a:r>
              <a:rPr lang="hr-HR"/>
              <a:t>Budžet: 1,570,581.00 EUR</a:t>
            </a:r>
          </a:p>
          <a:p>
            <a:endParaRPr lang="hr-HR"/>
          </a:p>
          <a:p>
            <a:r>
              <a:rPr lang="hr-HR"/>
              <a:t>Budžet ISRBC-a: 214,820,00 EUR</a:t>
            </a:r>
          </a:p>
          <a:p>
            <a:endParaRPr lang="hr-HR"/>
          </a:p>
          <a:p>
            <a:r>
              <a:rPr lang="hr-HR"/>
              <a:t>Proračunska linija: Projekt je sufinanciran sredstvima Europske unije (ERDF, IPA) do 85%, a 15% je doprinos projektnog partnera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D0ED-C1AF-4DC4-8ACB-B773E9313E9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22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Osnovne informacije o projektu</a:t>
            </a:r>
          </a:p>
          <a:p>
            <a:endParaRPr lang="hr-HR"/>
          </a:p>
          <a:p>
            <a:r>
              <a:rPr lang="hr-HR"/>
              <a:t>Glavni cilj:</a:t>
            </a:r>
          </a:p>
          <a:p>
            <a:r>
              <a:rPr lang="hr-HR"/>
              <a:t>smanjenje okolišnih rizika povezanih sa slučajnim onečišćenjem i poplavama, posebno onih koji imaju ili bi mogli imati prekogranični utjecaj na sliv rijeke Save</a:t>
            </a:r>
          </a:p>
          <a:p>
            <a:endParaRPr lang="hr-HR"/>
          </a:p>
          <a:p>
            <a:r>
              <a:rPr lang="hr-HR"/>
              <a:t>Djelokrug:</a:t>
            </a:r>
          </a:p>
          <a:p>
            <a:r>
              <a:rPr lang="hr-HR"/>
              <a:t>Razviti operativni okvir za aktiviranje Protokola o izvanrednim situacijama,  o sprječavanju onečišćenja uzrokovanog plovidbom te Protokola za zaštitu od poplave</a:t>
            </a:r>
          </a:p>
          <a:p>
            <a:endParaRPr lang="hr-HR"/>
          </a:p>
          <a:p>
            <a:r>
              <a:rPr lang="hr-HR"/>
              <a:t>Vremenski okvir: 1.7.2020.-31.12.2022.</a:t>
            </a:r>
          </a:p>
          <a:p>
            <a:endParaRPr lang="hr-HR"/>
          </a:p>
          <a:p>
            <a:r>
              <a:rPr lang="hr-HR"/>
              <a:t>Budžet: 1,570,581.00 EUR</a:t>
            </a:r>
          </a:p>
          <a:p>
            <a:endParaRPr lang="hr-HR"/>
          </a:p>
          <a:p>
            <a:r>
              <a:rPr lang="hr-HR"/>
              <a:t>Budžet ISRBC-a: 214,820,00 EUR</a:t>
            </a:r>
          </a:p>
          <a:p>
            <a:endParaRPr lang="hr-HR"/>
          </a:p>
          <a:p>
            <a:r>
              <a:rPr lang="hr-HR"/>
              <a:t>Proračunska linija: Projekt je sufinanciran sredstvima Europske unije (ERDF, IPA) do 85%, a 15% je doprinos projektnog partnera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D0ED-C1AF-4DC4-8ACB-B773E9313E9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39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6C97-4B53-4413-B34D-C62394C198D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49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66C97-4B53-4413-B34D-C62394C198D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74CC2-71B0-48A9-91CE-1FE8FAB58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3753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B98DB1-8355-42EE-A24E-E38F37FE2E18}"/>
              </a:ext>
            </a:extLst>
          </p:cNvPr>
          <p:cNvSpPr txBox="1">
            <a:spLocks/>
          </p:cNvSpPr>
          <p:nvPr userDrawn="1"/>
        </p:nvSpPr>
        <p:spPr>
          <a:xfrm>
            <a:off x="367748" y="876868"/>
            <a:ext cx="9069818" cy="5621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r-HR" sz="2800" noProof="0">
                <a:solidFill>
                  <a:schemeClr val="bg1"/>
                </a:solidFill>
              </a:rPr>
              <a:t>15.12.</a:t>
            </a:r>
            <a:r>
              <a:rPr lang="en-US" sz="2800" noProof="0">
                <a:solidFill>
                  <a:schemeClr val="bg1"/>
                </a:solidFill>
              </a:rPr>
              <a:t> 202</a:t>
            </a:r>
            <a:r>
              <a:rPr lang="hr-HR" sz="2800" noProof="0">
                <a:solidFill>
                  <a:schemeClr val="bg1"/>
                </a:solidFill>
              </a:rPr>
              <a:t>1.</a:t>
            </a:r>
            <a:endParaRPr lang="en-US" sz="2800" noProof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C00CD1-115D-4AD2-BB46-CF180B75B72C}"/>
              </a:ext>
            </a:extLst>
          </p:cNvPr>
          <p:cNvSpPr txBox="1">
            <a:spLocks/>
          </p:cNvSpPr>
          <p:nvPr userDrawn="1"/>
        </p:nvSpPr>
        <p:spPr>
          <a:xfrm>
            <a:off x="293566" y="162360"/>
            <a:ext cx="9144000" cy="7145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200" b="1" kern="12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 sastanak PEG HMI</a:t>
            </a:r>
            <a:endParaRPr lang="en-US" sz="3200" b="1" kern="12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5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4B4825F-3BE7-494A-9542-AAC658B0D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80593"/>
            <a:ext cx="3231182" cy="79529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BF199DB-070D-4CFF-AF15-42CF88360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34" y="1909731"/>
            <a:ext cx="11073820" cy="1603936"/>
          </a:xfrm>
          <a:prstGeom prst="rect">
            <a:avLst/>
          </a:prstGeom>
        </p:spPr>
        <p:txBody>
          <a:bodyPr/>
          <a:lstStyle>
            <a:lvl1pPr marL="0" indent="0" algn="ctr" rtl="0">
              <a:lnSpc>
                <a:spcPct val="100000"/>
              </a:lnSpc>
              <a:buFont typeface="Arial" panose="020B0604020202020204" pitchFamily="34" charset="0"/>
              <a:buNone/>
              <a:defRPr sz="32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3F662E-E073-4CE5-9C7A-1C6F3A590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516" y="3652824"/>
            <a:ext cx="6819900" cy="18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A37877-1DF7-3C4B-AE92-F324BE348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5366" y="1857340"/>
            <a:ext cx="9144000" cy="63533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Subject title</a:t>
            </a:r>
            <a:endParaRPr lang="en-S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33CE4F-61DB-D94D-A931-482F9606B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2787805"/>
            <a:ext cx="9402136" cy="3568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30000"/>
              </a:lnSpc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type and the size of the font: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include all contents on the slide, make another 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change the positioning of the text boxes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template, especially not the title box on each slide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less is more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your imagination.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9FCF08B-2B9D-4BA4-8FCC-B541FB3A0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80593"/>
            <a:ext cx="3231182" cy="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8163332-9E86-ED42-B68B-F14179E60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8528" y="1909731"/>
            <a:ext cx="3045625" cy="3018622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None/>
              <a:defRPr sz="20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description</a:t>
            </a:r>
            <a:b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it is needed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6D4412D-E859-49F2-B0CD-F9AD9A18F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80593"/>
            <a:ext cx="3231182" cy="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6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EBB9-1368-1244-90C4-948470D5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E62-2DEA-4044-B41A-22E2D3D8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30" y="290988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4B755-CB73-B041-B342-7AB315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02198EB-7AA6-1941-B4B2-530022B08427}" type="datetimeFigureOut">
              <a:rPr lang="en-SI" smtClean="0"/>
              <a:pPr/>
              <a:t>05/18/2023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3607-FA9E-004A-8231-5B43665C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765E-12F1-A344-BEA8-63EBCD1B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0058F0-3B76-2441-9B66-CB634BB935C5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AF303F2-77E7-47C5-BD0D-934BB3AA0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80593"/>
            <a:ext cx="3231182" cy="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5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4B4825F-3BE7-494A-9542-AAC658B0D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80593"/>
            <a:ext cx="3231182" cy="79529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BF199DB-070D-4CFF-AF15-42CF88360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34" y="1909731"/>
            <a:ext cx="11073820" cy="1603936"/>
          </a:xfrm>
          <a:prstGeom prst="rect">
            <a:avLst/>
          </a:prstGeom>
        </p:spPr>
        <p:txBody>
          <a:bodyPr/>
          <a:lstStyle>
            <a:lvl1pPr marL="0" indent="0" algn="ctr" rtl="0">
              <a:lnSpc>
                <a:spcPct val="100000"/>
              </a:lnSpc>
              <a:buFont typeface="Arial" panose="020B0604020202020204" pitchFamily="34" charset="0"/>
              <a:buNone/>
              <a:defRPr sz="32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3F662E-E073-4CE5-9C7A-1C6F3A590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516" y="3652824"/>
            <a:ext cx="6819900" cy="18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9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74CC2-71B0-48A9-91CE-1FE8FAB58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3753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B98DB1-8355-42EE-A24E-E38F37FE2E18}"/>
              </a:ext>
            </a:extLst>
          </p:cNvPr>
          <p:cNvSpPr txBox="1">
            <a:spLocks/>
          </p:cNvSpPr>
          <p:nvPr userDrawn="1"/>
        </p:nvSpPr>
        <p:spPr>
          <a:xfrm>
            <a:off x="367748" y="876868"/>
            <a:ext cx="9069818" cy="5621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noProof="0">
                <a:solidFill>
                  <a:schemeClr val="bg1"/>
                </a:solidFill>
              </a:rPr>
              <a:t>July 01-02,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C00CD1-115D-4AD2-BB46-CF180B75B72C}"/>
              </a:ext>
            </a:extLst>
          </p:cNvPr>
          <p:cNvSpPr txBox="1">
            <a:spLocks/>
          </p:cNvSpPr>
          <p:nvPr userDrawn="1"/>
        </p:nvSpPr>
        <p:spPr>
          <a:xfrm>
            <a:off x="293566" y="162360"/>
            <a:ext cx="9144000" cy="7145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200" b="1" kern="12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57th SESSION OF THE SAVA COMMISSION</a:t>
            </a:r>
            <a:endParaRPr lang="en-US" sz="3200" b="1" kern="12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9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A37877-1DF7-3C4B-AE92-F324BE348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5366" y="1857340"/>
            <a:ext cx="9144000" cy="63533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Subject title</a:t>
            </a:r>
            <a:endParaRPr lang="en-S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33CE4F-61DB-D94D-A931-482F9606B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2787805"/>
            <a:ext cx="9402136" cy="3568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30000"/>
              </a:lnSpc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type and the size of the font: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include all contents on the slide, make another 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change the positioning of the text boxes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template, especially not the title box on each slide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less is more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kern="120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your imagination.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9FCF08B-2B9D-4BA4-8FCC-B541FB3A0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80593"/>
            <a:ext cx="3231182" cy="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8163332-9E86-ED42-B68B-F14179E60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8528" y="1909731"/>
            <a:ext cx="3045625" cy="3018622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None/>
              <a:defRPr sz="20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description</a:t>
            </a:r>
            <a:b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it is needed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6D4412D-E859-49F2-B0CD-F9AD9A18F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80593"/>
            <a:ext cx="3231182" cy="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4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EBB9-1368-1244-90C4-948470D5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E62-2DEA-4044-B41A-22E2D3D8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30" y="290988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4B755-CB73-B041-B342-7AB315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3607-FA9E-004A-8231-5B43665C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cc</a:t>
            </a:r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765E-12F1-A344-BEA8-63EBCD1B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0058F0-3B76-2441-9B66-CB634BB935C5}" type="slidenum">
              <a:rPr lang="en-SI" smtClean="0"/>
              <a:pPr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933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6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80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C13CF090-8F9B-6F19-6DA2-E7322DBA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3149"/>
            <a:ext cx="12192000" cy="7931149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0175FAE-89E8-47D1-ADB9-DA511AFB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425729"/>
            <a:ext cx="12077700" cy="94125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sr-Latn-RS" altLang="sr-Latn-RS" b="1" dirty="0">
                <a:solidFill>
                  <a:schemeClr val="bg1"/>
                </a:solidFill>
              </a:rPr>
            </a:b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b="1" dirty="0">
                <a:solidFill>
                  <a:schemeClr val="bg1"/>
                </a:solidFill>
              </a:rPr>
              <a:t>International Sava </a:t>
            </a:r>
            <a:r>
              <a:rPr lang="hr-HR" altLang="sr-Latn-RS" b="1" dirty="0" err="1">
                <a:solidFill>
                  <a:schemeClr val="bg1"/>
                </a:solidFill>
              </a:rPr>
              <a:t>River</a:t>
            </a:r>
            <a:r>
              <a:rPr lang="hr-HR" altLang="sr-Latn-RS" b="1" dirty="0">
                <a:solidFill>
                  <a:schemeClr val="bg1"/>
                </a:solidFill>
              </a:rPr>
              <a:t> </a:t>
            </a:r>
            <a:r>
              <a:rPr lang="hr-HR" altLang="sr-Latn-RS" b="1" dirty="0" err="1">
                <a:solidFill>
                  <a:schemeClr val="bg1"/>
                </a:solidFill>
              </a:rPr>
              <a:t>Basin</a:t>
            </a:r>
            <a:r>
              <a:rPr lang="hr-HR" altLang="sr-Latn-RS" b="1" dirty="0">
                <a:solidFill>
                  <a:schemeClr val="bg1"/>
                </a:solidFill>
              </a:rPr>
              <a:t> </a:t>
            </a:r>
            <a:r>
              <a:rPr lang="en-US" altLang="sr-Latn-RS" b="1" dirty="0">
                <a:solidFill>
                  <a:schemeClr val="bg1"/>
                </a:solidFill>
              </a:rPr>
              <a:t>Commission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b="1" dirty="0" err="1">
                <a:solidFill>
                  <a:schemeClr val="bg1"/>
                </a:solidFill>
              </a:rPr>
              <a:t>Update</a:t>
            </a:r>
            <a:r>
              <a:rPr lang="hr-HR" altLang="sr-Latn-RS" b="1" dirty="0">
                <a:solidFill>
                  <a:schemeClr val="bg1"/>
                </a:solidFill>
              </a:rPr>
              <a:t> of </a:t>
            </a:r>
            <a:r>
              <a:rPr lang="hr-HR" altLang="sr-Latn-RS" dirty="0" err="1">
                <a:solidFill>
                  <a:schemeClr val="bg1"/>
                </a:solidFill>
              </a:rPr>
              <a:t>A</a:t>
            </a:r>
            <a:r>
              <a:rPr lang="hr-HR" altLang="sr-Latn-RS" b="1" dirty="0" err="1">
                <a:solidFill>
                  <a:schemeClr val="bg1"/>
                </a:solidFill>
              </a:rPr>
              <a:t>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E82B1-A524-4AD4-99AC-6DC839B43F2E}"/>
              </a:ext>
            </a:extLst>
          </p:cNvPr>
          <p:cNvSpPr txBox="1"/>
          <p:nvPr/>
        </p:nvSpPr>
        <p:spPr>
          <a:xfrm>
            <a:off x="3150314" y="4124527"/>
            <a:ext cx="627237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hr-HR" altLang="sr-Latn-RS" sz="28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hr-HR" altLang="sr-Latn-R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sr-Latn-R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 of EUSDR PA4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872FB-000D-BB54-52C8-790C3A26DA7B}"/>
              </a:ext>
            </a:extLst>
          </p:cNvPr>
          <p:cNvSpPr txBox="1"/>
          <p:nvPr/>
        </p:nvSpPr>
        <p:spPr>
          <a:xfrm>
            <a:off x="3016964" y="5608043"/>
            <a:ext cx="627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hr-HR" altLang="sr-Latn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 Grošelj, </a:t>
            </a:r>
            <a:r>
              <a:rPr lang="hr-HR" altLang="sr-Latn-R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Deputy</a:t>
            </a:r>
            <a:r>
              <a:rPr lang="hr-HR" altLang="sr-Latn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altLang="sr-Latn-R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</a:t>
            </a:r>
            <a:endParaRPr lang="hr-HR" altLang="sr-Latn-R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Chart, waterfall chart&#10;&#10;Description automatically generated">
            <a:extLst>
              <a:ext uri="{FF2B5EF4-FFF2-40B4-BE49-F238E27FC236}">
                <a16:creationId xmlns:a16="http://schemas.microsoft.com/office/drawing/2014/main" id="{AFDEDFCC-D3B5-9F3E-3EE4-21F708BB36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40200"/>
            <a:ext cx="2873573" cy="11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435E3F31-4DE5-41CC-A16E-0C5A4C9720D3}"/>
              </a:ext>
            </a:extLst>
          </p:cNvPr>
          <p:cNvSpPr txBox="1">
            <a:spLocks/>
          </p:cNvSpPr>
          <p:nvPr/>
        </p:nvSpPr>
        <p:spPr>
          <a:xfrm>
            <a:off x="4433456" y="1114697"/>
            <a:ext cx="7758544" cy="5460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Cooperation and involvement of the youth</a:t>
            </a:r>
            <a:endParaRPr lang="en-US" altLang="sr-Latn-R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Youth Parliament</a:t>
            </a:r>
          </a:p>
          <a:p>
            <a:r>
              <a:rPr lang="en-US" sz="1800" b="1" dirty="0"/>
              <a:t>11</a:t>
            </a:r>
            <a:r>
              <a:rPr lang="en-US" sz="1800" b="1" baseline="30000" dirty="0"/>
              <a:t>th</a:t>
            </a:r>
            <a:r>
              <a:rPr lang="en-US" sz="1800" b="1" dirty="0"/>
              <a:t> SYP </a:t>
            </a:r>
            <a:r>
              <a:rPr lang="hr-HR" sz="1800" b="1" dirty="0"/>
              <a:t>t</a:t>
            </a:r>
            <a:r>
              <a:rPr lang="en-US" sz="1800" b="1" dirty="0"/>
              <a:t>o be held in Ljubljana (SI) </a:t>
            </a:r>
            <a:r>
              <a:rPr lang="en-US" sz="1800" dirty="0"/>
              <a:t>- end of September/beginning of October 2023​</a:t>
            </a:r>
          </a:p>
          <a:p>
            <a:pPr algn="ctr"/>
            <a:r>
              <a:rPr lang="en-US" sz="1800" b="1" dirty="0"/>
              <a:t>Theme: Let’s work with nature!​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in cooperation with GWP CEE and University of BG​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Timeline:​</a:t>
            </a:r>
          </a:p>
          <a:p>
            <a:pPr marL="742950" lvl="4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Competition for secondary schools and youth associations - from March until 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742950" lvl="4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 on NBS- held on 30</a:t>
            </a:r>
            <a:r>
              <a:rPr lang="en-US" baseline="30000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 2023 (explain Nature Based Solutions)​</a:t>
            </a:r>
          </a:p>
          <a:p>
            <a:pPr marL="742950" lvl="4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of celebration of Sava Day (1</a:t>
            </a:r>
            <a:r>
              <a:rPr lang="en-US" baseline="30000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June) the teams will present their work – online ​</a:t>
            </a:r>
          </a:p>
          <a:p>
            <a:pPr marL="742950" lvl="4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Announcement of the selected teams at the ISRBC webpage – beginning of September</a:t>
            </a:r>
          </a:p>
          <a:p>
            <a:pPr marL="0" lvl="3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B64A74-BBF8-503E-6E39-5758313D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891" y="1429542"/>
            <a:ext cx="1871342" cy="76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9CF36-9CE4-470A-3B2C-4284AAA2F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20" y="4507604"/>
            <a:ext cx="2855959" cy="191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56B15-C5AC-648F-445B-93F960112B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67" y="2501383"/>
            <a:ext cx="2713120" cy="16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3"/>
    </mc:Choice>
    <mc:Fallback xmlns="">
      <p:transition spd="slow" advTm="232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04138C4-F92B-44C1-86A3-D7B8BA44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707" y="2047809"/>
            <a:ext cx="8085220" cy="763675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800" b="1" dirty="0" err="1">
                <a:solidFill>
                  <a:srgbClr val="0070C0"/>
                </a:solidFill>
              </a:rPr>
              <a:t>Thank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you</a:t>
            </a:r>
            <a:r>
              <a:rPr lang="hr-HR" sz="2800" b="1" dirty="0">
                <a:solidFill>
                  <a:srgbClr val="0070C0"/>
                </a:solidFill>
              </a:rPr>
              <a:t> for </a:t>
            </a:r>
            <a:r>
              <a:rPr lang="hr-HR" sz="2800" b="1" dirty="0" err="1">
                <a:solidFill>
                  <a:srgbClr val="0070C0"/>
                </a:solidFill>
              </a:rPr>
              <a:t>your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attention</a:t>
            </a:r>
            <a:r>
              <a:rPr lang="hr-HR" sz="2800" b="1" dirty="0">
                <a:solidFill>
                  <a:srgbClr val="0070C0"/>
                </a:solidFill>
              </a:rPr>
              <a:t>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A small pond in a forest&#10;&#10;Description automatically generated with low confidence">
            <a:extLst>
              <a:ext uri="{FF2B5EF4-FFF2-40B4-BE49-F238E27FC236}">
                <a16:creationId xmlns:a16="http://schemas.microsoft.com/office/drawing/2014/main" id="{F8A0E101-DB2A-A8B9-976D-BC85C1F1C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19988"/>
            <a:ext cx="12191999" cy="38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47EA-7CB2-3E9C-DCC1-25A8FCA8B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34" y="1161397"/>
            <a:ext cx="9144000" cy="635339"/>
          </a:xfrm>
        </p:spPr>
        <p:txBody>
          <a:bodyPr/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2800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Meeting of the Parties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0CC7C-EA0C-CEA3-62B0-861689953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34" y="2144568"/>
            <a:ext cx="7460141" cy="3565519"/>
          </a:xfrm>
        </p:spPr>
        <p:txBody>
          <a:bodyPr/>
          <a:lstStyle/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than 40 participants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 delegation from the Parties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Representatives of the Partners of the Sava Commission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Montenegro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Commission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UNECE, UNESCO, WMO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ICPDR, Danube Commission, Scheldt Commission, INBO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 for the youth from the basin (Sava Youth Parliament)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 for the challenges ahead- World Bank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Declaration from the 9</a:t>
            </a:r>
            <a:r>
              <a:rPr lang="en-US" baseline="30000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 of the Party adopted</a:t>
            </a:r>
          </a:p>
          <a:p>
            <a:endParaRPr lang="en-US" dirty="0"/>
          </a:p>
        </p:txBody>
      </p:sp>
      <p:pic>
        <p:nvPicPr>
          <p:cNvPr id="4" name="Content Placeholder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965891A0-81BE-B9A3-98AB-629197FE40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14" y="110809"/>
            <a:ext cx="1607942" cy="3827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82CBAE-7CB4-DE15-363B-7087B2D8B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469" y="4096714"/>
            <a:ext cx="4196531" cy="27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47EA-7CB2-3E9C-DCC1-25A8FCA8B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34" y="1250610"/>
            <a:ext cx="9144000" cy="635339"/>
          </a:xfrm>
        </p:spPr>
        <p:txBody>
          <a:bodyPr/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River Basin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0CC7C-EA0C-CEA3-62B0-861689953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6" y="2588069"/>
            <a:ext cx="7530046" cy="3905095"/>
          </a:xfrm>
        </p:spPr>
        <p:txBody>
          <a:bodyPr/>
          <a:lstStyle/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hr-HR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b="1" dirty="0" err="1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cknowledging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progress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implementation of the EU 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WFD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EU 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for a further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planning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 the second Sava River Basin Management Plan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major achievement in regional cooperation, leading towards the fulfilment of main objectives of the FASRB 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Establishment of sustainable water management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Express gratitude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other institutions and individuals who contributed to the development of the Sava RBMP 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Welcoming the main achievements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implementation of measures envisaged in the first plan, commit to implement the P</a:t>
            </a:r>
            <a:r>
              <a:rPr lang="hr-HR" dirty="0" err="1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foreseen in 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hr-HR" baseline="30000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RBMP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88D257-C6E3-AD04-AD6B-77053A93B7AD}"/>
              </a:ext>
            </a:extLst>
          </p:cNvPr>
          <p:cNvGrpSpPr/>
          <p:nvPr/>
        </p:nvGrpSpPr>
        <p:grpSpPr>
          <a:xfrm>
            <a:off x="8073404" y="2268610"/>
            <a:ext cx="3746947" cy="4148962"/>
            <a:chOff x="2490826" y="-177657"/>
            <a:chExt cx="5629310" cy="6113384"/>
          </a:xfrm>
        </p:grpSpPr>
        <p:pic>
          <p:nvPicPr>
            <p:cNvPr id="6" name="Picture 5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3F988BF3-2083-1F20-A3AE-18730D4B4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07385">
              <a:off x="2490826" y="-99274"/>
              <a:ext cx="2028400" cy="28777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B12170D2-D98E-5098-93E4-4A3786D0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7173">
              <a:off x="2825973" y="1415001"/>
              <a:ext cx="1998148" cy="28672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2E2ECF68-F9A2-BE42-52CA-1AF7BA82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0165" y="-177657"/>
              <a:ext cx="2023618" cy="28672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id="{AD77D94C-00BA-4CE9-319C-AE85F960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0165" y="1432846"/>
              <a:ext cx="2023618" cy="28316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3CA5132-283C-62B1-8D8D-DB57A5E1F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40764">
              <a:off x="6126916" y="-90534"/>
              <a:ext cx="1993220" cy="2860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1DB9FBE-80B3-9E8B-7058-64073E5F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3318">
              <a:off x="5873998" y="1615241"/>
              <a:ext cx="1993220" cy="2860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 descr="A picture containing text, businesscard, screenshot&#10;&#10;Description automatically generated">
              <a:extLst>
                <a:ext uri="{FF2B5EF4-FFF2-40B4-BE49-F238E27FC236}">
                  <a16:creationId xmlns:a16="http://schemas.microsoft.com/office/drawing/2014/main" id="{D9701A54-A36C-4EE4-9C5B-D85FBC2B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5311" y="2840483"/>
              <a:ext cx="2171506" cy="30952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Title 20">
            <a:extLst>
              <a:ext uri="{FF2B5EF4-FFF2-40B4-BE49-F238E27FC236}">
                <a16:creationId xmlns:a16="http://schemas.microsoft.com/office/drawing/2014/main" id="{0173964E-2E9E-7226-2D15-852A14B4DE90}"/>
              </a:ext>
            </a:extLst>
          </p:cNvPr>
          <p:cNvSpPr txBox="1">
            <a:spLocks/>
          </p:cNvSpPr>
          <p:nvPr/>
        </p:nvSpPr>
        <p:spPr>
          <a:xfrm>
            <a:off x="2674809" y="1911415"/>
            <a:ext cx="4169229" cy="5237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from</a:t>
            </a:r>
            <a:r>
              <a:rPr lang="en-US" sz="1800" b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9th MoP Declaration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WACOM\implementation documents\WACOM\standard logo - light green ink-BIG.png">
            <a:extLst>
              <a:ext uri="{FF2B5EF4-FFF2-40B4-BE49-F238E27FC236}">
                <a16:creationId xmlns:a16="http://schemas.microsoft.com/office/drawing/2014/main" id="{CE905A53-3C19-46B1-84D0-E56A0532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521" y="5781522"/>
            <a:ext cx="2430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2336130-49CB-244E-8A6A-33F516C4E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87" y="986184"/>
            <a:ext cx="11220595" cy="532897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endParaRPr lang="hr-HR" altLang="en-US" sz="1800" b="1" dirty="0"/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Water Contingency Management in the Sava River Basin (WACOM)</a:t>
            </a:r>
            <a:endParaRPr lang="en-US" alt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objective: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 of environmental risks related to accidental pollution and floods, especially those which have or might have transboundary impact in SRB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Scope: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develop operational framework for activation of </a:t>
            </a:r>
            <a:r>
              <a:rPr lang="en-US" i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Protocols on Emergency situations, Prevention of Pollution Caused by Navigation, Flood Protection</a:t>
            </a: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hr-HR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b="1" dirty="0" err="1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rame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2020-December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10C164-C062-639C-9AA9-98859A6C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18" y="3939734"/>
            <a:ext cx="3447197" cy="24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novosel\Desktop\UMAG - okrugli stol (9.4.2015.)\Letovanić - rujan 2014\Picture 080.jpg">
            <a:extLst>
              <a:ext uri="{FF2B5EF4-FFF2-40B4-BE49-F238E27FC236}">
                <a16:creationId xmlns:a16="http://schemas.microsoft.com/office/drawing/2014/main" id="{B957B32A-D221-37DC-E880-B81B64A4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274" y="4203415"/>
            <a:ext cx="2712020" cy="21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D8272-C40B-CCC0-ADFA-4BB632216C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82" y="3345050"/>
            <a:ext cx="3844279" cy="20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WACOM\implementation documents\WACOM\standard logo - light green ink-BIG.png">
            <a:extLst>
              <a:ext uri="{FF2B5EF4-FFF2-40B4-BE49-F238E27FC236}">
                <a16:creationId xmlns:a16="http://schemas.microsoft.com/office/drawing/2014/main" id="{CE905A53-3C19-46B1-84D0-E56A0532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521" y="5781522"/>
            <a:ext cx="2430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2336130-49CB-244E-8A6A-33F516C4E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87" y="859575"/>
            <a:ext cx="11852176" cy="40199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endParaRPr lang="hr-HR" altLang="en-US" sz="1800" b="1" dirty="0"/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Water Contingency Management in the Sava River Basin (WACOM)</a:t>
            </a:r>
            <a:endParaRPr lang="en-US" alt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54038" lvl="2" indent="-285750" algn="l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achievements :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Establishment of model of oil slick propagation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Incident Command System Tools (Transnational Incident Coordination Tool and Situational Awareness Tool)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Upgrade Sava GIS with APC and NAV modules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Execution of Tabletop Exercises (water management, civil protection and navigation sectors)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strategies for emergency response (Sava STEER)</a:t>
            </a:r>
          </a:p>
          <a:p>
            <a:pPr marL="1081088" lvl="2" indent="-285750" algn="l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activities (newsletters, articles in newspapers and bulletins, video, workshops, conferences, presentations at &gt; 50 events, Sava Youth Parliament etc.)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E6C22-2056-4725-A33B-E6CFE25B92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" y="5142836"/>
            <a:ext cx="2519680" cy="14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A9D131-6619-AC26-1B40-58C471DBD4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247" y="4999565"/>
            <a:ext cx="1919324" cy="166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8DDBE-4066-77AF-986D-4F1BFA76D3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197" y="4999123"/>
            <a:ext cx="2211186" cy="165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BC38E-D1C2-CF35-FBAF-4A4F9F9C67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009" y="4982901"/>
            <a:ext cx="2593556" cy="145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8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2336130-49CB-244E-8A6A-33F516C4E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406" y="810694"/>
            <a:ext cx="11852176" cy="40199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endParaRPr lang="hr-HR" altLang="en-US" sz="1800" b="1" dirty="0"/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SHELTER- Sustainable Historic Environments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hoListic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reconstruction through Technological Enhancement and community-based Resilience </a:t>
            </a:r>
            <a:endParaRPr lang="en-US" alt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23 Project Partners </a:t>
            </a:r>
            <a:r>
              <a:rPr lang="en-US" sz="1800" dirty="0"/>
              <a:t>from 14 countries, 5 case studies (</a:t>
            </a:r>
            <a:r>
              <a:rPr lang="en-US" sz="1800" i="1" dirty="0"/>
              <a:t>Open Labs</a:t>
            </a:r>
            <a:r>
              <a:rPr lang="en-US" sz="1800" dirty="0"/>
              <a:t>)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Timeframe: </a:t>
            </a:r>
            <a:r>
              <a:rPr lang="en-US" sz="1800" dirty="0"/>
              <a:t>June 2019 - May 2023</a:t>
            </a:r>
            <a:endParaRPr lang="bs-Latn-BA" sz="1800" dirty="0"/>
          </a:p>
          <a:p>
            <a:pPr marL="285750" indent="-285750">
              <a:spcBef>
                <a:spcPts val="600"/>
              </a:spcBef>
              <a:buClr>
                <a:srgbClr val="0070C0"/>
              </a:buClr>
            </a:pPr>
            <a:r>
              <a:rPr lang="en-US" sz="18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Conference </a:t>
            </a:r>
            <a:r>
              <a:rPr lang="bs-Latn-BA" sz="18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held in Venice on April 27-28, 2023</a:t>
            </a:r>
            <a:endParaRPr lang="bs-Latn-BA" sz="1800" b="1" i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ECCAEC-13E4-D2BD-258A-91CE0B4EC6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6" y="6265972"/>
            <a:ext cx="5029194" cy="545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F16A47-249F-FCD8-FF28-BFE34D03306C}"/>
              </a:ext>
            </a:extLst>
          </p:cNvPr>
          <p:cNvSpPr txBox="1"/>
          <p:nvPr/>
        </p:nvSpPr>
        <p:spPr>
          <a:xfrm>
            <a:off x="461325" y="3429000"/>
            <a:ext cx="7904739" cy="35394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lvl="3">
              <a:spcBef>
                <a:spcPts val="600"/>
              </a:spcBef>
              <a:buClr>
                <a:srgbClr val="0070C0"/>
              </a:buClr>
              <a:defRPr/>
            </a:pP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Scope: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</a:t>
            </a:r>
            <a:r>
              <a:rPr lang="hr-HR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lab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protection of Cultural Heritage in prevention, preparedness, response and recovery phases of flood risk management</a:t>
            </a:r>
            <a:endParaRPr lang="bs-Latn-BA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4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on CH laying in flood-prone areas​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collected</a:t>
            </a:r>
          </a:p>
          <a:p>
            <a:pPr marL="742950" lvl="4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GIS​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CH data </a:t>
            </a:r>
            <a:r>
              <a:rPr lang="en-US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742950" lvl="4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Performing of flood impact analyses on the CH sites within flood-prone areas</a:t>
            </a:r>
            <a:r>
              <a:rPr lang="hr-HR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bs-Latn-BA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testing</a:t>
            </a:r>
            <a:endParaRPr lang="en-US" b="1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4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bs-Latn-BA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dirty="0" err="1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etwork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between different sectors relevant for the project activities​</a:t>
            </a:r>
            <a:r>
              <a:rPr lang="bs-Latn-BA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s-Latn-BA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</a:t>
            </a:r>
            <a:endParaRPr lang="en-US" b="1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4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bs-Latn-BA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dirty="0" err="1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xchange</a:t>
            </a: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knowledge within the Sava Open Lab and peer-learning between other OLs​</a:t>
            </a:r>
            <a:r>
              <a:rPr lang="bs-Latn-BA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s-Latn-BA" b="1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performed</a:t>
            </a:r>
            <a:endParaRPr lang="en-US" b="1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s-Latn-BA" sz="1400" b="0" i="0" u="none" strike="noStrike" kern="1200" cap="none" spc="0" normalizeH="0" baseline="0" noProof="0" dirty="0">
              <a:ln>
                <a:noFill/>
              </a:ln>
              <a:solidFill>
                <a:srgbClr val="4A566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87446-748C-EF9F-2D22-025425E7E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982" y="2246047"/>
            <a:ext cx="3742980" cy="2637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84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B3A3CAE-EE3A-4F07-B14A-B3298B44C989}"/>
              </a:ext>
            </a:extLst>
          </p:cNvPr>
          <p:cNvSpPr txBox="1">
            <a:spLocks/>
          </p:cNvSpPr>
          <p:nvPr/>
        </p:nvSpPr>
        <p:spPr>
          <a:xfrm>
            <a:off x="575469" y="2265296"/>
            <a:ext cx="6188753" cy="460883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1657350" lvl="4" indent="-285750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E5889499-CF0A-49E5-9280-536D4F27DC64}"/>
              </a:ext>
            </a:extLst>
          </p:cNvPr>
          <p:cNvSpPr txBox="1"/>
          <p:nvPr/>
        </p:nvSpPr>
        <p:spPr>
          <a:xfrm>
            <a:off x="492342" y="1173811"/>
            <a:ext cx="10157186" cy="490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Sava Drina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hr-HR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Development </a:t>
            </a:r>
            <a:r>
              <a:rPr lang="hr-HR" sz="2800" b="1" i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hr-HR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SDIP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7EC59B-991E-4CCA-1EA5-D16F560E83AD}"/>
              </a:ext>
            </a:extLst>
          </p:cNvPr>
          <p:cNvSpPr txBox="1">
            <a:spLocks/>
          </p:cNvSpPr>
          <p:nvPr/>
        </p:nvSpPr>
        <p:spPr>
          <a:xfrm>
            <a:off x="910930" y="1885648"/>
            <a:ext cx="6755252" cy="833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/>
              <a:t>Effectiveness </a:t>
            </a:r>
            <a:r>
              <a:rPr lang="hr-HR" sz="1800" b="1" dirty="0"/>
              <a:t>29 </a:t>
            </a:r>
            <a:r>
              <a:rPr lang="hr-HR" sz="1800" b="1" dirty="0" err="1"/>
              <a:t>November</a:t>
            </a:r>
            <a:r>
              <a:rPr lang="hr-HR" sz="1800" b="1" dirty="0"/>
              <a:t> 2022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err="1"/>
              <a:t>ToRs</a:t>
            </a:r>
            <a:r>
              <a:rPr lang="hr-HR" sz="1800" dirty="0"/>
              <a:t> for the Regional </a:t>
            </a:r>
            <a:r>
              <a:rPr lang="hr-HR" sz="1800" dirty="0" err="1"/>
              <a:t>studies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preparation</a:t>
            </a:r>
            <a:endParaRPr lang="en-US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68004C-A518-75BD-F987-62370F3C88E1}"/>
              </a:ext>
            </a:extLst>
          </p:cNvPr>
          <p:cNvSpPr/>
          <p:nvPr/>
        </p:nvSpPr>
        <p:spPr>
          <a:xfrm>
            <a:off x="1293433" y="2808377"/>
            <a:ext cx="4752823" cy="4335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r>
              <a:rPr kumimoji="0" lang="en-US" sz="2400" b="1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MoP Declaration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07128-81C7-727D-5808-C3D3F561B97E}"/>
              </a:ext>
            </a:extLst>
          </p:cNvPr>
          <p:cNvSpPr txBox="1"/>
          <p:nvPr/>
        </p:nvSpPr>
        <p:spPr>
          <a:xfrm>
            <a:off x="791506" y="333286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Bearing in mind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that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Joint Plan of Actions for the Sava River Basin (JPA),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 the Sava Commission in 2017 with the support of the World Bank, outlines the path towards sustainable development and growth in the region and aims to serve as a catalyst for further enhancement of the cooperation, we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acknowledge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the exceptional work invested in the 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uccessful preparation of the related regional component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the Sava and Drina River Corridors Integrated Development Program (SDIP), and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commit ourselves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to provide all necessary resources and support to the Sava Commission in implementation of the activities planned by the SDIP- Phase 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5A62F-FE39-D5EF-5678-DA463B60F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9" y="1663861"/>
            <a:ext cx="5013271" cy="51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7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B3A3CAE-EE3A-4F07-B14A-B3298B44C989}"/>
              </a:ext>
            </a:extLst>
          </p:cNvPr>
          <p:cNvSpPr txBox="1">
            <a:spLocks/>
          </p:cNvSpPr>
          <p:nvPr/>
        </p:nvSpPr>
        <p:spPr>
          <a:xfrm>
            <a:off x="575469" y="2265296"/>
            <a:ext cx="6188753" cy="460883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1657350" lvl="4" indent="-285750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E5889499-CF0A-49E5-9280-536D4F27DC64}"/>
              </a:ext>
            </a:extLst>
          </p:cNvPr>
          <p:cNvSpPr txBox="1"/>
          <p:nvPr/>
        </p:nvSpPr>
        <p:spPr>
          <a:xfrm>
            <a:off x="492342" y="1173811"/>
            <a:ext cx="10157186" cy="490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 towards SDGs-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Committment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ISRBC</a:t>
            </a:r>
            <a:endParaRPr lang="hr-HR" sz="2800" b="1" i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7EC59B-991E-4CCA-1EA5-D16F560E83AD}"/>
              </a:ext>
            </a:extLst>
          </p:cNvPr>
          <p:cNvSpPr txBox="1">
            <a:spLocks/>
          </p:cNvSpPr>
          <p:nvPr/>
        </p:nvSpPr>
        <p:spPr>
          <a:xfrm>
            <a:off x="492342" y="1878265"/>
            <a:ext cx="8047326" cy="4857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sz="1800" b="1" dirty="0"/>
              <a:t>The initiative will significantly contribute to: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Further strengthening </a:t>
            </a:r>
            <a:r>
              <a:rPr lang="en-US" sz="1800" dirty="0"/>
              <a:t>of the well-established </a:t>
            </a:r>
            <a:r>
              <a:rPr lang="en-US" sz="1800" b="1" dirty="0"/>
              <a:t>transboundary cooperation mechanism </a:t>
            </a:r>
            <a:r>
              <a:rPr lang="en-US" sz="1800" dirty="0"/>
              <a:t>of the ISRBC in the Sava River Basin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Strengthening the</a:t>
            </a:r>
            <a:r>
              <a:rPr lang="en-US" sz="1800" b="1" dirty="0"/>
              <a:t> resilience and adaptive capacity </a:t>
            </a:r>
            <a:r>
              <a:rPr lang="en-US" sz="1800" dirty="0"/>
              <a:t>to water related climate- hazards and natural disasters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Contributing</a:t>
            </a:r>
            <a:r>
              <a:rPr lang="en-US" sz="1800" dirty="0"/>
              <a:t> to the </a:t>
            </a:r>
            <a:r>
              <a:rPr lang="en-US" sz="1800" b="1" dirty="0"/>
              <a:t>awareness-raising</a:t>
            </a:r>
            <a:r>
              <a:rPr lang="en-US" sz="1800" dirty="0"/>
              <a:t> and human and institutional </a:t>
            </a:r>
            <a:r>
              <a:rPr lang="en-US" sz="1800" b="1" dirty="0"/>
              <a:t>capacity</a:t>
            </a:r>
            <a:r>
              <a:rPr lang="en-US" sz="1800" dirty="0"/>
              <a:t> on water related climate change adaptation measures 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Enabling</a:t>
            </a:r>
            <a:r>
              <a:rPr lang="en-US" sz="1800" dirty="0"/>
              <a:t> </a:t>
            </a:r>
            <a:r>
              <a:rPr lang="en-US" sz="1800" b="1" dirty="0"/>
              <a:t>risk reduction </a:t>
            </a:r>
            <a:r>
              <a:rPr lang="en-US" sz="1800" dirty="0"/>
              <a:t>of human lives' loss, damages of properties and infrastructure, detrimental impacts on environment and cultural heritage, economic losses, and will increase resilience of communities, and wellbeing of the whole society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Promoting</a:t>
            </a:r>
            <a:r>
              <a:rPr lang="en-US" sz="1800" dirty="0"/>
              <a:t> the use of advanced and innovative </a:t>
            </a:r>
            <a:r>
              <a:rPr lang="en-US" sz="1800" b="1" dirty="0"/>
              <a:t>information technologies 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i="1" dirty="0"/>
              <a:t>Creating</a:t>
            </a:r>
            <a:r>
              <a:rPr lang="en-US" sz="1800" dirty="0"/>
              <a:t> possibilities to knowledge, information and experience </a:t>
            </a:r>
            <a:r>
              <a:rPr lang="en-US" sz="1800" b="1" dirty="0"/>
              <a:t>transfer among wider or different regions </a:t>
            </a:r>
            <a:r>
              <a:rPr lang="en-US" sz="1800" dirty="0"/>
              <a:t>creating the possibilities for integration within the framework of macro-regional strategies and dissemination of the lessoned learnt with </a:t>
            </a:r>
            <a:r>
              <a:rPr lang="en-US" sz="1800" b="1" dirty="0"/>
              <a:t>other international basins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8A8557F-0083-2D41-4DAA-EA685F3F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68" y="4306771"/>
            <a:ext cx="3134786" cy="2016866"/>
          </a:xfrm>
          <a:prstGeom prst="rect">
            <a:avLst/>
          </a:prstGeom>
        </p:spPr>
      </p:pic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6FE2883-D141-36BE-173F-FBE7980D2E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35" y="1599748"/>
            <a:ext cx="3255921" cy="2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435E3F31-4DE5-41CC-A16E-0C5A4C9720D3}"/>
              </a:ext>
            </a:extLst>
          </p:cNvPr>
          <p:cNvSpPr txBox="1">
            <a:spLocks/>
          </p:cNvSpPr>
          <p:nvPr/>
        </p:nvSpPr>
        <p:spPr>
          <a:xfrm>
            <a:off x="2927928" y="989961"/>
            <a:ext cx="9190181" cy="5460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Cooperation and involvement of the youth</a:t>
            </a:r>
            <a:endParaRPr lang="en-US" altLang="sr-Latn-R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ISRBC – Scheldt commissions cooperation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Project: Can you hear our rivers? 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2-years project (March 2022 – February 2024)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Supported by Erasmus+ and the European Union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Theme: Climate Change Impact on Sava and Scheldt River Basins</a:t>
            </a: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trip to Ghent in September 2022 and to Croatia in April 2023 (each time 20 participants from 7 countries)</a:t>
            </a:r>
            <a:endParaRPr lang="hr-HR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algn="l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3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rgbClr val="4A56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D3F250-4D87-3763-6B20-1EC87DE715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46" y="1702880"/>
            <a:ext cx="1832415" cy="124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944519-18EC-770D-AF78-7F10D9185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094" y="4064664"/>
            <a:ext cx="3704924" cy="2547847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51C8269-5444-77B2-5CA2-20C930D8F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041" y="4064664"/>
            <a:ext cx="3850738" cy="2531066"/>
          </a:xfrm>
          <a:prstGeom prst="rect">
            <a:avLst/>
          </a:prstGeom>
        </p:spPr>
      </p:pic>
      <p:pic>
        <p:nvPicPr>
          <p:cNvPr id="19" name="Picture 18" descr="A couple of wo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F239F71-EDBF-9611-01C1-FF222D9A36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2591" y="1854093"/>
            <a:ext cx="3516410" cy="23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3"/>
    </mc:Choice>
    <mc:Fallback xmlns="">
      <p:transition spd="slow" advTm="23243"/>
    </mc:Fallback>
  </mc:AlternateContent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0F38AA8367848BB232CE5DB6E0B42" ma:contentTypeVersion="16" ma:contentTypeDescription="Create a new document." ma:contentTypeScope="" ma:versionID="3665383998c7a4ae388af16847523de6">
  <xsd:schema xmlns:xsd="http://www.w3.org/2001/XMLSchema" xmlns:xs="http://www.w3.org/2001/XMLSchema" xmlns:p="http://schemas.microsoft.com/office/2006/metadata/properties" xmlns:ns2="7ee300a5-afe7-48f8-a895-5e20669d4b20" xmlns:ns3="76942289-0c78-45bc-9e89-4af70de5087d" targetNamespace="http://schemas.microsoft.com/office/2006/metadata/properties" ma:root="true" ma:fieldsID="b08ddf580ee0a558334a17840fcc0722" ns2:_="" ns3:_="">
    <xsd:import namespace="7ee300a5-afe7-48f8-a895-5e20669d4b20"/>
    <xsd:import namespace="76942289-0c78-45bc-9e89-4af70de50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300a5-afe7-48f8-a895-5e20669d4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3d153a8-5f58-4c7f-91c8-f7c8e2b1c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42289-0c78-45bc-9e89-4af70de50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821f95-8eb0-472e-a622-6381f5d724d6}" ma:internalName="TaxCatchAll" ma:showField="CatchAllData" ma:web="76942289-0c78-45bc-9e89-4af70de50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e300a5-afe7-48f8-a895-5e20669d4b20">
      <Terms xmlns="http://schemas.microsoft.com/office/infopath/2007/PartnerControls"/>
    </lcf76f155ced4ddcb4097134ff3c332f>
    <TaxCatchAll xmlns="76942289-0c78-45bc-9e89-4af70de5087d" xsi:nil="true"/>
  </documentManagement>
</p:properties>
</file>

<file path=customXml/itemProps1.xml><?xml version="1.0" encoding="utf-8"?>
<ds:datastoreItem xmlns:ds="http://schemas.openxmlformats.org/officeDocument/2006/customXml" ds:itemID="{2386D4BB-E3BA-48B4-AD3E-703F2FEA82AE}">
  <ds:schemaRefs>
    <ds:schemaRef ds:uri="76942289-0c78-45bc-9e89-4af70de5087d"/>
    <ds:schemaRef ds:uri="7ee300a5-afe7-48f8-a895-5e20669d4b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868A56-904E-40CE-A88D-01DFBED16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6988A-ED63-4C13-831F-F6203FF26A58}">
  <ds:schemaRefs>
    <ds:schemaRef ds:uri="7ee300a5-afe7-48f8-a895-5e20669d4b20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6942289-0c78-45bc-9e89-4af70de5087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1235</Words>
  <Application>Microsoft Office PowerPoint</Application>
  <PresentationFormat>Widescreen</PresentationFormat>
  <Paragraphs>141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Open Sans</vt:lpstr>
      <vt:lpstr>Wingdings</vt:lpstr>
      <vt:lpstr>2_Custom Design</vt:lpstr>
      <vt:lpstr>3_Custom Design</vt:lpstr>
      <vt:lpstr>  International Sava River Basin Commission Update of Activities</vt:lpstr>
      <vt:lpstr>9th Meeting of the Parties</vt:lpstr>
      <vt:lpstr>River Basin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Herlah</dc:creator>
  <cp:lastModifiedBy>SG</cp:lastModifiedBy>
  <cp:revision>17</cp:revision>
  <cp:lastPrinted>2021-04-08T11:03:47Z</cp:lastPrinted>
  <dcterms:created xsi:type="dcterms:W3CDTF">2021-03-30T12:52:33Z</dcterms:created>
  <dcterms:modified xsi:type="dcterms:W3CDTF">2023-05-18T11:28:44Z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0x0101000190F38AA8367848BB232CE5DB6E0B42</vt:lpwstr>
  </property>
  <property fmtid="{D5CDD505-2E9C-101B-9397-08002B2CF9AE}" pid="4" name="MediaServiceImageTags">
    <vt:lpwstr/>
  </property>
</Properties>
</file>