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Default Extension="sldx" ContentType="application/vnd.openxmlformats-officedocument.presentationml.slide"/>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5"/>
  </p:notesMasterIdLst>
  <p:handoutMasterIdLst>
    <p:handoutMasterId r:id="rId16"/>
  </p:handoutMasterIdLst>
  <p:sldIdLst>
    <p:sldId id="271" r:id="rId3"/>
    <p:sldId id="264" r:id="rId4"/>
    <p:sldId id="261" r:id="rId5"/>
    <p:sldId id="262" r:id="rId6"/>
    <p:sldId id="259" r:id="rId7"/>
    <p:sldId id="263" r:id="rId8"/>
    <p:sldId id="266" r:id="rId9"/>
    <p:sldId id="265" r:id="rId10"/>
    <p:sldId id="267" r:id="rId11"/>
    <p:sldId id="268" r:id="rId12"/>
    <p:sldId id="269" r:id="rId13"/>
    <p:sldId id="270" r:id="rId14"/>
  </p:sldIdLst>
  <p:sldSz cx="9144000" cy="6858000" type="screen4x3"/>
  <p:notesSz cx="6667500" cy="9904413"/>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8989"/>
    <a:srgbClr val="04617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74" d="100"/>
          <a:sy n="74" d="100"/>
        </p:scale>
        <p:origin x="-738"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889250" cy="495300"/>
          </a:xfrm>
          <a:prstGeom prst="rect">
            <a:avLst/>
          </a:prstGeom>
        </p:spPr>
        <p:txBody>
          <a:bodyPr vert="horz" lIns="91440" tIns="45720" rIns="91440" bIns="45720" rtlCol="0"/>
          <a:lstStyle>
            <a:lvl1pPr algn="l">
              <a:defRPr sz="1200"/>
            </a:lvl1pPr>
          </a:lstStyle>
          <a:p>
            <a:endParaRPr lang="hu-HU" dirty="0"/>
          </a:p>
        </p:txBody>
      </p:sp>
      <p:sp>
        <p:nvSpPr>
          <p:cNvPr id="3" name="Dátum helye 2"/>
          <p:cNvSpPr>
            <a:spLocks noGrp="1"/>
          </p:cNvSpPr>
          <p:nvPr>
            <p:ph type="dt" sz="quarter" idx="1"/>
          </p:nvPr>
        </p:nvSpPr>
        <p:spPr>
          <a:xfrm>
            <a:off x="3776663" y="0"/>
            <a:ext cx="2889250" cy="495300"/>
          </a:xfrm>
          <a:prstGeom prst="rect">
            <a:avLst/>
          </a:prstGeom>
        </p:spPr>
        <p:txBody>
          <a:bodyPr vert="horz" lIns="91440" tIns="45720" rIns="91440" bIns="45720" rtlCol="0"/>
          <a:lstStyle>
            <a:lvl1pPr algn="r">
              <a:defRPr sz="1200"/>
            </a:lvl1pPr>
          </a:lstStyle>
          <a:p>
            <a:fld id="{BD0E13E2-07AC-4308-945D-3D5E940DFB66}" type="datetimeFigureOut">
              <a:rPr lang="hu-HU" smtClean="0"/>
              <a:pPr/>
              <a:t>2019. 09. 11.</a:t>
            </a:fld>
            <a:endParaRPr lang="hu-HU" dirty="0"/>
          </a:p>
        </p:txBody>
      </p:sp>
      <p:sp>
        <p:nvSpPr>
          <p:cNvPr id="4" name="Élőláb helye 3"/>
          <p:cNvSpPr>
            <a:spLocks noGrp="1"/>
          </p:cNvSpPr>
          <p:nvPr>
            <p:ph type="ftr" sz="quarter" idx="2"/>
          </p:nvPr>
        </p:nvSpPr>
        <p:spPr>
          <a:xfrm>
            <a:off x="0" y="9407525"/>
            <a:ext cx="2889250" cy="495300"/>
          </a:xfrm>
          <a:prstGeom prst="rect">
            <a:avLst/>
          </a:prstGeom>
        </p:spPr>
        <p:txBody>
          <a:bodyPr vert="horz" lIns="91440" tIns="45720" rIns="91440" bIns="45720" rtlCol="0" anchor="b"/>
          <a:lstStyle>
            <a:lvl1pPr algn="l">
              <a:defRPr sz="1200"/>
            </a:lvl1pPr>
          </a:lstStyle>
          <a:p>
            <a:endParaRPr lang="hu-HU" dirty="0"/>
          </a:p>
        </p:txBody>
      </p:sp>
      <p:sp>
        <p:nvSpPr>
          <p:cNvPr id="5" name="Dia számának helye 4"/>
          <p:cNvSpPr>
            <a:spLocks noGrp="1"/>
          </p:cNvSpPr>
          <p:nvPr>
            <p:ph type="sldNum" sz="quarter" idx="3"/>
          </p:nvPr>
        </p:nvSpPr>
        <p:spPr>
          <a:xfrm>
            <a:off x="3776663" y="9407525"/>
            <a:ext cx="2889250" cy="495300"/>
          </a:xfrm>
          <a:prstGeom prst="rect">
            <a:avLst/>
          </a:prstGeom>
        </p:spPr>
        <p:txBody>
          <a:bodyPr vert="horz" lIns="91440" tIns="45720" rIns="91440" bIns="45720" rtlCol="0" anchor="b"/>
          <a:lstStyle>
            <a:lvl1pPr algn="r">
              <a:defRPr sz="1200"/>
            </a:lvl1pPr>
          </a:lstStyle>
          <a:p>
            <a:fld id="{51AAC093-3689-486D-91CD-7BE2C4109A0A}" type="slidenum">
              <a:rPr lang="hu-HU" smtClean="0"/>
              <a:pPr/>
              <a:t>‹#›</a:t>
            </a:fld>
            <a:endParaRPr lang="hu-HU"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889250" cy="495221"/>
          </a:xfrm>
          <a:prstGeom prst="rect">
            <a:avLst/>
          </a:prstGeom>
        </p:spPr>
        <p:txBody>
          <a:bodyPr vert="horz" lIns="91440" tIns="45720" rIns="91440" bIns="45720" rtlCol="0"/>
          <a:lstStyle>
            <a:lvl1pPr algn="l">
              <a:defRPr sz="1200"/>
            </a:lvl1pPr>
          </a:lstStyle>
          <a:p>
            <a:endParaRPr lang="hu-HU" dirty="0"/>
          </a:p>
        </p:txBody>
      </p:sp>
      <p:sp>
        <p:nvSpPr>
          <p:cNvPr id="3" name="Dátum helye 2"/>
          <p:cNvSpPr>
            <a:spLocks noGrp="1"/>
          </p:cNvSpPr>
          <p:nvPr>
            <p:ph type="dt" idx="1"/>
          </p:nvPr>
        </p:nvSpPr>
        <p:spPr>
          <a:xfrm>
            <a:off x="3776707" y="0"/>
            <a:ext cx="2889250" cy="495221"/>
          </a:xfrm>
          <a:prstGeom prst="rect">
            <a:avLst/>
          </a:prstGeom>
        </p:spPr>
        <p:txBody>
          <a:bodyPr vert="horz" lIns="91440" tIns="45720" rIns="91440" bIns="45720" rtlCol="0"/>
          <a:lstStyle>
            <a:lvl1pPr algn="r">
              <a:defRPr sz="1200"/>
            </a:lvl1pPr>
          </a:lstStyle>
          <a:p>
            <a:fld id="{25801950-C090-4FC6-A4DB-1A9B37B54DC2}" type="datetimeFigureOut">
              <a:rPr lang="hu-HU" smtClean="0"/>
              <a:pPr/>
              <a:t>2019. 09. 11.</a:t>
            </a:fld>
            <a:endParaRPr lang="hu-HU" dirty="0"/>
          </a:p>
        </p:txBody>
      </p:sp>
      <p:sp>
        <p:nvSpPr>
          <p:cNvPr id="4" name="Diakép helye 3"/>
          <p:cNvSpPr>
            <a:spLocks noGrp="1" noRot="1" noChangeAspect="1"/>
          </p:cNvSpPr>
          <p:nvPr>
            <p:ph type="sldImg" idx="2"/>
          </p:nvPr>
        </p:nvSpPr>
        <p:spPr>
          <a:xfrm>
            <a:off x="857250" y="742950"/>
            <a:ext cx="4953000" cy="3714750"/>
          </a:xfrm>
          <a:prstGeom prst="rect">
            <a:avLst/>
          </a:prstGeom>
          <a:noFill/>
          <a:ln w="12700">
            <a:solidFill>
              <a:prstClr val="black"/>
            </a:solidFill>
          </a:ln>
        </p:spPr>
        <p:txBody>
          <a:bodyPr vert="horz" lIns="91440" tIns="45720" rIns="91440" bIns="45720" rtlCol="0" anchor="ctr"/>
          <a:lstStyle/>
          <a:p>
            <a:endParaRPr lang="hu-HU" dirty="0"/>
          </a:p>
        </p:txBody>
      </p:sp>
      <p:sp>
        <p:nvSpPr>
          <p:cNvPr id="5" name="Jegyzetek helye 4"/>
          <p:cNvSpPr>
            <a:spLocks noGrp="1"/>
          </p:cNvSpPr>
          <p:nvPr>
            <p:ph type="body" sz="quarter" idx="3"/>
          </p:nvPr>
        </p:nvSpPr>
        <p:spPr>
          <a:xfrm>
            <a:off x="666750" y="4704596"/>
            <a:ext cx="5334000" cy="4456986"/>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9407473"/>
            <a:ext cx="2889250" cy="495221"/>
          </a:xfrm>
          <a:prstGeom prst="rect">
            <a:avLst/>
          </a:prstGeom>
        </p:spPr>
        <p:txBody>
          <a:bodyPr vert="horz" lIns="91440" tIns="45720" rIns="91440" bIns="45720" rtlCol="0" anchor="b"/>
          <a:lstStyle>
            <a:lvl1pPr algn="l">
              <a:defRPr sz="1200"/>
            </a:lvl1pPr>
          </a:lstStyle>
          <a:p>
            <a:endParaRPr lang="hu-HU" dirty="0"/>
          </a:p>
        </p:txBody>
      </p:sp>
      <p:sp>
        <p:nvSpPr>
          <p:cNvPr id="7" name="Dia számának helye 6"/>
          <p:cNvSpPr>
            <a:spLocks noGrp="1"/>
          </p:cNvSpPr>
          <p:nvPr>
            <p:ph type="sldNum" sz="quarter" idx="5"/>
          </p:nvPr>
        </p:nvSpPr>
        <p:spPr>
          <a:xfrm>
            <a:off x="3776707" y="9407473"/>
            <a:ext cx="2889250" cy="495221"/>
          </a:xfrm>
          <a:prstGeom prst="rect">
            <a:avLst/>
          </a:prstGeom>
        </p:spPr>
        <p:txBody>
          <a:bodyPr vert="horz" lIns="91440" tIns="45720" rIns="91440" bIns="45720" rtlCol="0" anchor="b"/>
          <a:lstStyle>
            <a:lvl1pPr algn="r">
              <a:defRPr sz="1200"/>
            </a:lvl1pPr>
          </a:lstStyle>
          <a:p>
            <a:fld id="{4BA7451E-8A84-4FC8-8A6C-6C88EE1CDA26}" type="slidenum">
              <a:rPr lang="hu-HU" smtClean="0"/>
              <a:pPr/>
              <a:t>‹#›</a:t>
            </a:fld>
            <a:endParaRPr lang="hu-H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53ED9F77-5BD6-477E-9DA0-BCA4E0B37F07}" type="datetime1">
              <a:rPr lang="hu-HU" smtClean="0"/>
              <a:pPr/>
              <a:t>2019. 09. 11.</a:t>
            </a:fld>
            <a:endParaRPr lang="hu-HU" dirty="0"/>
          </a:p>
        </p:txBody>
      </p:sp>
      <p:sp>
        <p:nvSpPr>
          <p:cNvPr id="5" name="Élőláb helye 4"/>
          <p:cNvSpPr>
            <a:spLocks noGrp="1"/>
          </p:cNvSpPr>
          <p:nvPr>
            <p:ph type="ftr" sz="quarter" idx="11"/>
          </p:nvPr>
        </p:nvSpPr>
        <p:spPr/>
        <p:txBody>
          <a:bodyPr/>
          <a:lstStyle/>
          <a:p>
            <a:r>
              <a:rPr lang="en-US" dirty="0" smtClean="0"/>
              <a:t>PA4 5th SG Meeting, 5 June 2013. Bratislava</a:t>
            </a:r>
            <a:endParaRPr lang="hu-HU" dirty="0"/>
          </a:p>
        </p:txBody>
      </p:sp>
      <p:sp>
        <p:nvSpPr>
          <p:cNvPr id="6" name="Dia számának helye 5"/>
          <p:cNvSpPr>
            <a:spLocks noGrp="1"/>
          </p:cNvSpPr>
          <p:nvPr>
            <p:ph type="sldNum" sz="quarter" idx="12"/>
          </p:nvPr>
        </p:nvSpPr>
        <p:spPr/>
        <p:txBody>
          <a:bodyPr/>
          <a:lstStyle/>
          <a:p>
            <a:fld id="{AD7191F2-5D1D-4482-8DAA-00FD5D62AEF7}" type="slidenum">
              <a:rPr lang="hu-HU" smtClean="0"/>
              <a:pPr/>
              <a:t>‹#›</a:t>
            </a:fld>
            <a:endParaRPr lang="hu-H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3DABC468-5225-428C-9764-D16CD4B5C748}" type="datetime1">
              <a:rPr lang="hu-HU" smtClean="0"/>
              <a:pPr/>
              <a:t>2019. 09. 11.</a:t>
            </a:fld>
            <a:endParaRPr lang="hu-HU" dirty="0"/>
          </a:p>
        </p:txBody>
      </p:sp>
      <p:sp>
        <p:nvSpPr>
          <p:cNvPr id="5" name="Élőláb helye 4"/>
          <p:cNvSpPr>
            <a:spLocks noGrp="1"/>
          </p:cNvSpPr>
          <p:nvPr>
            <p:ph type="ftr" sz="quarter" idx="11"/>
          </p:nvPr>
        </p:nvSpPr>
        <p:spPr/>
        <p:txBody>
          <a:bodyPr/>
          <a:lstStyle/>
          <a:p>
            <a:r>
              <a:rPr lang="en-US" dirty="0" smtClean="0"/>
              <a:t>PA4 5th SG Meeting, 5 June 2013. Bratislava</a:t>
            </a:r>
            <a:endParaRPr lang="hu-HU" dirty="0"/>
          </a:p>
        </p:txBody>
      </p:sp>
      <p:sp>
        <p:nvSpPr>
          <p:cNvPr id="6" name="Dia számának helye 5"/>
          <p:cNvSpPr>
            <a:spLocks noGrp="1"/>
          </p:cNvSpPr>
          <p:nvPr>
            <p:ph type="sldNum" sz="quarter" idx="12"/>
          </p:nvPr>
        </p:nvSpPr>
        <p:spPr/>
        <p:txBody>
          <a:bodyPr/>
          <a:lstStyle/>
          <a:p>
            <a:fld id="{AD7191F2-5D1D-4482-8DAA-00FD5D62AEF7}" type="slidenum">
              <a:rPr lang="hu-HU" smtClean="0"/>
              <a:pPr/>
              <a:t>‹#›</a:t>
            </a:fld>
            <a:endParaRPr lang="hu-H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AF46F73D-89DD-4156-A598-94E0F9E57DB4}" type="datetime1">
              <a:rPr lang="hu-HU" smtClean="0"/>
              <a:pPr/>
              <a:t>2019. 09. 11.</a:t>
            </a:fld>
            <a:endParaRPr lang="hu-HU" dirty="0"/>
          </a:p>
        </p:txBody>
      </p:sp>
      <p:sp>
        <p:nvSpPr>
          <p:cNvPr id="5" name="Élőláb helye 4"/>
          <p:cNvSpPr>
            <a:spLocks noGrp="1"/>
          </p:cNvSpPr>
          <p:nvPr>
            <p:ph type="ftr" sz="quarter" idx="11"/>
          </p:nvPr>
        </p:nvSpPr>
        <p:spPr/>
        <p:txBody>
          <a:bodyPr/>
          <a:lstStyle/>
          <a:p>
            <a:r>
              <a:rPr lang="en-US" dirty="0" smtClean="0"/>
              <a:t>PA4 5th SG Meeting, 5 June 2013. Bratislava</a:t>
            </a:r>
            <a:endParaRPr lang="hu-HU" dirty="0"/>
          </a:p>
        </p:txBody>
      </p:sp>
      <p:sp>
        <p:nvSpPr>
          <p:cNvPr id="6" name="Dia számának helye 5"/>
          <p:cNvSpPr>
            <a:spLocks noGrp="1"/>
          </p:cNvSpPr>
          <p:nvPr>
            <p:ph type="sldNum" sz="quarter" idx="12"/>
          </p:nvPr>
        </p:nvSpPr>
        <p:spPr/>
        <p:txBody>
          <a:bodyPr/>
          <a:lstStyle/>
          <a:p>
            <a:fld id="{AD7191F2-5D1D-4482-8DAA-00FD5D62AEF7}" type="slidenum">
              <a:rPr lang="hu-HU" smtClean="0"/>
              <a:pPr/>
              <a:t>‹#›</a:t>
            </a:fld>
            <a:endParaRPr lang="hu-H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934200"/>
            <a:chOff x="0" y="0"/>
            <a:chExt cx="5760" cy="4368"/>
          </a:xfrm>
        </p:grpSpPr>
        <p:sp>
          <p:nvSpPr>
            <p:cNvPr id="5"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fontAlgn="base">
                <a:spcBef>
                  <a:spcPct val="0"/>
                </a:spcBef>
                <a:spcAft>
                  <a:spcPct val="0"/>
                </a:spcAft>
                <a:defRPr/>
              </a:pPr>
              <a:endParaRPr lang="hu-HU" dirty="0">
                <a:solidFill>
                  <a:srgbClr val="FFFFFF"/>
                </a:solidFill>
                <a:latin typeface="Arial" charset="0"/>
              </a:endParaRPr>
            </a:p>
          </p:txBody>
        </p:sp>
        <p:sp>
          <p:nvSpPr>
            <p:cNvPr id="6" name="Freeform 4"/>
            <p:cNvSpPr>
              <a:spLocks/>
            </p:cNvSpPr>
            <p:nvPr/>
          </p:nvSpPr>
          <p:spPr bwMode="hidden">
            <a:xfrm>
              <a:off x="0" y="2496"/>
              <a:ext cx="2112" cy="1604"/>
            </a:xfrm>
            <a:custGeom>
              <a:avLst/>
              <a:gdLst>
                <a:gd name="T0" fmla="*/ 577 w 2123"/>
                <a:gd name="T1" fmla="*/ 986 h 1696"/>
                <a:gd name="T2" fmla="*/ 541 w 2123"/>
                <a:gd name="T3" fmla="*/ 646 h 1696"/>
                <a:gd name="T4" fmla="*/ 667 w 2123"/>
                <a:gd name="T5" fmla="*/ 374 h 1696"/>
                <a:gd name="T6" fmla="*/ 922 w 2123"/>
                <a:gd name="T7" fmla="*/ 555 h 1696"/>
                <a:gd name="T8" fmla="*/ 1208 w 2123"/>
                <a:gd name="T9" fmla="*/ 822 h 1696"/>
                <a:gd name="T10" fmla="*/ 1475 w 2123"/>
                <a:gd name="T11" fmla="*/ 1049 h 1696"/>
                <a:gd name="T12" fmla="*/ 1791 w 2123"/>
                <a:gd name="T13" fmla="*/ 1286 h 1696"/>
                <a:gd name="T14" fmla="*/ 1873 w 2123"/>
                <a:gd name="T15" fmla="*/ 1337 h 1696"/>
                <a:gd name="T16" fmla="*/ 1826 w 2123"/>
                <a:gd name="T17" fmla="*/ 1281 h 1696"/>
                <a:gd name="T18" fmla="*/ 1404 w 2123"/>
                <a:gd name="T19" fmla="*/ 947 h 1696"/>
                <a:gd name="T20" fmla="*/ 1082 w 2123"/>
                <a:gd name="T21" fmla="*/ 646 h 1696"/>
                <a:gd name="T22" fmla="*/ 719 w 2123"/>
                <a:gd name="T23" fmla="*/ 311 h 1696"/>
                <a:gd name="T24" fmla="*/ 994 w 2123"/>
                <a:gd name="T25" fmla="*/ 294 h 1696"/>
                <a:gd name="T26" fmla="*/ 1279 w 2123"/>
                <a:gd name="T27" fmla="*/ 300 h 1696"/>
                <a:gd name="T28" fmla="*/ 1606 w 2123"/>
                <a:gd name="T29" fmla="*/ 254 h 1696"/>
                <a:gd name="T30" fmla="*/ 2112 w 2123"/>
                <a:gd name="T31" fmla="*/ 186 h 1696"/>
                <a:gd name="T32" fmla="*/ 2064 w 2123"/>
                <a:gd name="T33" fmla="*/ 164 h 1696"/>
                <a:gd name="T34" fmla="*/ 1535 w 2123"/>
                <a:gd name="T35" fmla="*/ 243 h 1696"/>
                <a:gd name="T36" fmla="*/ 1202 w 2123"/>
                <a:gd name="T37" fmla="*/ 260 h 1696"/>
                <a:gd name="T38" fmla="*/ 755 w 2123"/>
                <a:gd name="T39" fmla="*/ 243 h 1696"/>
                <a:gd name="T40" fmla="*/ 815 w 2123"/>
                <a:gd name="T41" fmla="*/ 215 h 1696"/>
                <a:gd name="T42" fmla="*/ 1136 w 2123"/>
                <a:gd name="T43" fmla="*/ 0 h 1696"/>
                <a:gd name="T44" fmla="*/ 1082 w 2123"/>
                <a:gd name="T45" fmla="*/ 28 h 1696"/>
                <a:gd name="T46" fmla="*/ 1005 w 2123"/>
                <a:gd name="T47" fmla="*/ 79 h 1696"/>
                <a:gd name="T48" fmla="*/ 851 w 2123"/>
                <a:gd name="T49" fmla="*/ 181 h 1696"/>
                <a:gd name="T50" fmla="*/ 667 w 2123"/>
                <a:gd name="T51" fmla="*/ 266 h 1696"/>
                <a:gd name="T52" fmla="*/ 631 w 2123"/>
                <a:gd name="T53" fmla="*/ 340 h 1696"/>
                <a:gd name="T54" fmla="*/ 303 w 2123"/>
                <a:gd name="T55" fmla="*/ 555 h 1696"/>
                <a:gd name="T56" fmla="*/ 0 w 2123"/>
                <a:gd name="T57" fmla="*/ 686 h 1696"/>
                <a:gd name="T58" fmla="*/ 0 w 2123"/>
                <a:gd name="T59" fmla="*/ 691 h 1696"/>
                <a:gd name="T60" fmla="*/ 0 w 2123"/>
                <a:gd name="T61" fmla="*/ 725 h 1696"/>
                <a:gd name="T62" fmla="*/ 297 w 2123"/>
                <a:gd name="T63" fmla="*/ 601 h 1696"/>
                <a:gd name="T64" fmla="*/ 589 w 2123"/>
                <a:gd name="T65" fmla="*/ 408 h 1696"/>
                <a:gd name="T66" fmla="*/ 505 w 2123"/>
                <a:gd name="T67" fmla="*/ 635 h 1696"/>
                <a:gd name="T68" fmla="*/ 523 w 2123"/>
                <a:gd name="T69" fmla="*/ 941 h 1696"/>
                <a:gd name="T70" fmla="*/ 458 w 2123"/>
                <a:gd name="T71" fmla="*/ 1105 h 1696"/>
                <a:gd name="T72" fmla="*/ 327 w 2123"/>
                <a:gd name="T73" fmla="*/ 1400 h 1696"/>
                <a:gd name="T74" fmla="*/ 321 w 2123"/>
                <a:gd name="T75" fmla="*/ 1604 h 1696"/>
                <a:gd name="T76" fmla="*/ 327 w 2123"/>
                <a:gd name="T77" fmla="*/ 1604 h 1696"/>
                <a:gd name="T78" fmla="*/ 345 w 2123"/>
                <a:gd name="T79" fmla="*/ 1468 h 1696"/>
                <a:gd name="T80" fmla="*/ 577 w 2123"/>
                <a:gd name="T81" fmla="*/ 986 h 1696"/>
                <a:gd name="T82" fmla="*/ 577 w 2123"/>
                <a:gd name="T83" fmla="*/ 986 h 169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7" name="Freeform 5"/>
            <p:cNvSpPr>
              <a:spLocks/>
            </p:cNvSpPr>
            <p:nvPr/>
          </p:nvSpPr>
          <p:spPr bwMode="hidden">
            <a:xfrm>
              <a:off x="2092" y="3233"/>
              <a:ext cx="3668" cy="943"/>
            </a:xfrm>
            <a:custGeom>
              <a:avLst/>
              <a:gdLst>
                <a:gd name="T0" fmla="*/ 3338 w 3668"/>
                <a:gd name="T1" fmla="*/ 288 h 943"/>
                <a:gd name="T2" fmla="*/ 3194 w 3668"/>
                <a:gd name="T3" fmla="*/ 258 h 943"/>
                <a:gd name="T4" fmla="*/ 2816 w 3668"/>
                <a:gd name="T5" fmla="*/ 234 h 943"/>
                <a:gd name="T6" fmla="*/ 2330 w 3668"/>
                <a:gd name="T7" fmla="*/ 306 h 943"/>
                <a:gd name="T8" fmla="*/ 2372 w 3668"/>
                <a:gd name="T9" fmla="*/ 258 h 943"/>
                <a:gd name="T10" fmla="*/ 2624 w 3668"/>
                <a:gd name="T11" fmla="*/ 132 h 943"/>
                <a:gd name="T12" fmla="*/ 2707 w 3668"/>
                <a:gd name="T13" fmla="*/ 24 h 943"/>
                <a:gd name="T14" fmla="*/ 2642 w 3668"/>
                <a:gd name="T15" fmla="*/ 12 h 943"/>
                <a:gd name="T16" fmla="*/ 2515 w 3668"/>
                <a:gd name="T17" fmla="*/ 54 h 943"/>
                <a:gd name="T18" fmla="*/ 2324 w 3668"/>
                <a:gd name="T19" fmla="*/ 66 h 943"/>
                <a:gd name="T20" fmla="*/ 2101 w 3668"/>
                <a:gd name="T21" fmla="*/ 90 h 943"/>
                <a:gd name="T22" fmla="*/ 1855 w 3668"/>
                <a:gd name="T23" fmla="*/ 228 h 943"/>
                <a:gd name="T24" fmla="*/ 1591 w 3668"/>
                <a:gd name="T25" fmla="*/ 337 h 943"/>
                <a:gd name="T26" fmla="*/ 1459 w 3668"/>
                <a:gd name="T27" fmla="*/ 379 h 943"/>
                <a:gd name="T28" fmla="*/ 1417 w 3668"/>
                <a:gd name="T29" fmla="*/ 361 h 943"/>
                <a:gd name="T30" fmla="*/ 1363 w 3668"/>
                <a:gd name="T31" fmla="*/ 331 h 943"/>
                <a:gd name="T32" fmla="*/ 1344 w 3668"/>
                <a:gd name="T33" fmla="*/ 312 h 943"/>
                <a:gd name="T34" fmla="*/ 1290 w 3668"/>
                <a:gd name="T35" fmla="*/ 288 h 943"/>
                <a:gd name="T36" fmla="*/ 1230 w 3668"/>
                <a:gd name="T37" fmla="*/ 252 h 943"/>
                <a:gd name="T38" fmla="*/ 1119 w 3668"/>
                <a:gd name="T39" fmla="*/ 227 h 943"/>
                <a:gd name="T40" fmla="*/ 1320 w 3668"/>
                <a:gd name="T41" fmla="*/ 438 h 943"/>
                <a:gd name="T42" fmla="*/ 960 w 3668"/>
                <a:gd name="T43" fmla="*/ 558 h 943"/>
                <a:gd name="T44" fmla="*/ 474 w 3668"/>
                <a:gd name="T45" fmla="*/ 630 h 943"/>
                <a:gd name="T46" fmla="*/ 132 w 3668"/>
                <a:gd name="T47" fmla="*/ 781 h 943"/>
                <a:gd name="T48" fmla="*/ 234 w 3668"/>
                <a:gd name="T49" fmla="*/ 847 h 943"/>
                <a:gd name="T50" fmla="*/ 925 w 3668"/>
                <a:gd name="T51" fmla="*/ 739 h 943"/>
                <a:gd name="T52" fmla="*/ 637 w 3668"/>
                <a:gd name="T53" fmla="*/ 925 h 943"/>
                <a:gd name="T54" fmla="*/ 1405 w 3668"/>
                <a:gd name="T55" fmla="*/ 943 h 943"/>
                <a:gd name="T56" fmla="*/ 1447 w 3668"/>
                <a:gd name="T57" fmla="*/ 943 h 943"/>
                <a:gd name="T58" fmla="*/ 2888 w 3668"/>
                <a:gd name="T59" fmla="*/ 859 h 943"/>
                <a:gd name="T60" fmla="*/ 2582 w 3668"/>
                <a:gd name="T61" fmla="*/ 708 h 943"/>
                <a:gd name="T62" fmla="*/ 2299 w 3668"/>
                <a:gd name="T63" fmla="*/ 606 h 943"/>
                <a:gd name="T64" fmla="*/ 2606 w 3668"/>
                <a:gd name="T65" fmla="*/ 588 h 943"/>
                <a:gd name="T66" fmla="*/ 3001 w 3668"/>
                <a:gd name="T67" fmla="*/ 582 h 943"/>
                <a:gd name="T68" fmla="*/ 3452 w 3668"/>
                <a:gd name="T69" fmla="*/ 438 h 943"/>
                <a:gd name="T70" fmla="*/ 3668 w 3668"/>
                <a:gd name="T71" fmla="*/ 312 h 943"/>
                <a:gd name="T72" fmla="*/ 3482 w 3668"/>
                <a:gd name="T73" fmla="*/ 300 h 94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8" name="Freeform 6"/>
            <p:cNvSpPr>
              <a:spLocks/>
            </p:cNvSpPr>
            <p:nvPr/>
          </p:nvSpPr>
          <p:spPr bwMode="hidden">
            <a:xfrm>
              <a:off x="0" y="524"/>
              <a:ext cx="973" cy="1195"/>
            </a:xfrm>
            <a:custGeom>
              <a:avLst/>
              <a:gdLst>
                <a:gd name="T0" fmla="*/ 324 w 969"/>
                <a:gd name="T1" fmla="*/ 1189 h 1192"/>
                <a:gd name="T2" fmla="*/ 492 w 969"/>
                <a:gd name="T3" fmla="*/ 1195 h 1192"/>
                <a:gd name="T4" fmla="*/ 582 w 969"/>
                <a:gd name="T5" fmla="*/ 1153 h 1192"/>
                <a:gd name="T6" fmla="*/ 816 w 969"/>
                <a:gd name="T7" fmla="*/ 1088 h 1192"/>
                <a:gd name="T8" fmla="*/ 937 w 969"/>
                <a:gd name="T9" fmla="*/ 1058 h 1192"/>
                <a:gd name="T10" fmla="*/ 762 w 969"/>
                <a:gd name="T11" fmla="*/ 991 h 1192"/>
                <a:gd name="T12" fmla="*/ 558 w 969"/>
                <a:gd name="T13" fmla="*/ 955 h 1192"/>
                <a:gd name="T14" fmla="*/ 198 w 969"/>
                <a:gd name="T15" fmla="*/ 973 h 1192"/>
                <a:gd name="T16" fmla="*/ 300 w 969"/>
                <a:gd name="T17" fmla="*/ 895 h 1192"/>
                <a:gd name="T18" fmla="*/ 498 w 969"/>
                <a:gd name="T19" fmla="*/ 805 h 1192"/>
                <a:gd name="T20" fmla="*/ 697 w 969"/>
                <a:gd name="T21" fmla="*/ 673 h 1192"/>
                <a:gd name="T22" fmla="*/ 703 w 969"/>
                <a:gd name="T23" fmla="*/ 673 h 1192"/>
                <a:gd name="T24" fmla="*/ 715 w 969"/>
                <a:gd name="T25" fmla="*/ 667 h 1192"/>
                <a:gd name="T26" fmla="*/ 756 w 969"/>
                <a:gd name="T27" fmla="*/ 649 h 1192"/>
                <a:gd name="T28" fmla="*/ 780 w 969"/>
                <a:gd name="T29" fmla="*/ 643 h 1192"/>
                <a:gd name="T30" fmla="*/ 792 w 969"/>
                <a:gd name="T31" fmla="*/ 631 h 1192"/>
                <a:gd name="T32" fmla="*/ 798 w 969"/>
                <a:gd name="T33" fmla="*/ 619 h 1192"/>
                <a:gd name="T34" fmla="*/ 792 w 969"/>
                <a:gd name="T35" fmla="*/ 613 h 1192"/>
                <a:gd name="T36" fmla="*/ 786 w 969"/>
                <a:gd name="T37" fmla="*/ 601 h 1192"/>
                <a:gd name="T38" fmla="*/ 786 w 969"/>
                <a:gd name="T39" fmla="*/ 576 h 1192"/>
                <a:gd name="T40" fmla="*/ 798 w 969"/>
                <a:gd name="T41" fmla="*/ 546 h 1192"/>
                <a:gd name="T42" fmla="*/ 810 w 969"/>
                <a:gd name="T43" fmla="*/ 516 h 1192"/>
                <a:gd name="T44" fmla="*/ 828 w 969"/>
                <a:gd name="T45" fmla="*/ 486 h 1192"/>
                <a:gd name="T46" fmla="*/ 840 w 969"/>
                <a:gd name="T47" fmla="*/ 456 h 1192"/>
                <a:gd name="T48" fmla="*/ 846 w 969"/>
                <a:gd name="T49" fmla="*/ 438 h 1192"/>
                <a:gd name="T50" fmla="*/ 853 w 969"/>
                <a:gd name="T51" fmla="*/ 432 h 1192"/>
                <a:gd name="T52" fmla="*/ 853 w 969"/>
                <a:gd name="T53" fmla="*/ 348 h 1192"/>
                <a:gd name="T54" fmla="*/ 853 w 969"/>
                <a:gd name="T55" fmla="*/ 342 h 1192"/>
                <a:gd name="T56" fmla="*/ 859 w 969"/>
                <a:gd name="T57" fmla="*/ 336 h 1192"/>
                <a:gd name="T58" fmla="*/ 877 w 969"/>
                <a:gd name="T59" fmla="*/ 306 h 1192"/>
                <a:gd name="T60" fmla="*/ 889 w 969"/>
                <a:gd name="T61" fmla="*/ 270 h 1192"/>
                <a:gd name="T62" fmla="*/ 901 w 969"/>
                <a:gd name="T63" fmla="*/ 240 h 1192"/>
                <a:gd name="T64" fmla="*/ 907 w 969"/>
                <a:gd name="T65" fmla="*/ 228 h 1192"/>
                <a:gd name="T66" fmla="*/ 913 w 969"/>
                <a:gd name="T67" fmla="*/ 216 h 1192"/>
                <a:gd name="T68" fmla="*/ 931 w 969"/>
                <a:gd name="T69" fmla="*/ 173 h 1192"/>
                <a:gd name="T70" fmla="*/ 949 w 969"/>
                <a:gd name="T71" fmla="*/ 137 h 1192"/>
                <a:gd name="T72" fmla="*/ 955 w 969"/>
                <a:gd name="T73" fmla="*/ 125 h 1192"/>
                <a:gd name="T74" fmla="*/ 955 w 969"/>
                <a:gd name="T75" fmla="*/ 119 h 1192"/>
                <a:gd name="T76" fmla="*/ 973 w 969"/>
                <a:gd name="T77" fmla="*/ 0 h 1192"/>
                <a:gd name="T78" fmla="*/ 949 w 969"/>
                <a:gd name="T79" fmla="*/ 47 h 1192"/>
                <a:gd name="T80" fmla="*/ 786 w 969"/>
                <a:gd name="T81" fmla="*/ 113 h 1192"/>
                <a:gd name="T82" fmla="*/ 709 w 969"/>
                <a:gd name="T83" fmla="*/ 161 h 1192"/>
                <a:gd name="T84" fmla="*/ 462 w 969"/>
                <a:gd name="T85" fmla="*/ 234 h 1192"/>
                <a:gd name="T86" fmla="*/ 282 w 969"/>
                <a:gd name="T87" fmla="*/ 288 h 1192"/>
                <a:gd name="T88" fmla="*/ 174 w 969"/>
                <a:gd name="T89" fmla="*/ 294 h 1192"/>
                <a:gd name="T90" fmla="*/ 12 w 969"/>
                <a:gd name="T91" fmla="*/ 486 h 1192"/>
                <a:gd name="T92" fmla="*/ 0 w 969"/>
                <a:gd name="T93" fmla="*/ 510 h 1192"/>
                <a:gd name="T94" fmla="*/ 0 w 969"/>
                <a:gd name="T95" fmla="*/ 1189 h 1192"/>
                <a:gd name="T96" fmla="*/ 96 w 969"/>
                <a:gd name="T97" fmla="*/ 1183 h 1192"/>
                <a:gd name="T98" fmla="*/ 324 w 969"/>
                <a:gd name="T99" fmla="*/ 1189 h 1192"/>
                <a:gd name="T100" fmla="*/ 324 w 969"/>
                <a:gd name="T101" fmla="*/ 1189 h 11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9" name="Freeform 7"/>
            <p:cNvSpPr>
              <a:spLocks/>
            </p:cNvSpPr>
            <p:nvPr/>
          </p:nvSpPr>
          <p:spPr bwMode="hidden">
            <a:xfrm>
              <a:off x="3188" y="1"/>
              <a:ext cx="2570" cy="2266"/>
            </a:xfrm>
            <a:custGeom>
              <a:avLst/>
              <a:gdLst>
                <a:gd name="T0" fmla="*/ 859 w 2570"/>
                <a:gd name="T1" fmla="*/ 612 h 2266"/>
                <a:gd name="T2" fmla="*/ 1087 w 2570"/>
                <a:gd name="T3" fmla="*/ 853 h 2266"/>
                <a:gd name="T4" fmla="*/ 961 w 2570"/>
                <a:gd name="T5" fmla="*/ 913 h 2266"/>
                <a:gd name="T6" fmla="*/ 786 w 2570"/>
                <a:gd name="T7" fmla="*/ 883 h 2266"/>
                <a:gd name="T8" fmla="*/ 450 w 2570"/>
                <a:gd name="T9" fmla="*/ 931 h 2266"/>
                <a:gd name="T10" fmla="*/ 150 w 2570"/>
                <a:gd name="T11" fmla="*/ 1075 h 2266"/>
                <a:gd name="T12" fmla="*/ 78 w 2570"/>
                <a:gd name="T13" fmla="*/ 1165 h 2266"/>
                <a:gd name="T14" fmla="*/ 361 w 2570"/>
                <a:gd name="T15" fmla="*/ 1256 h 2266"/>
                <a:gd name="T16" fmla="*/ 444 w 2570"/>
                <a:gd name="T17" fmla="*/ 1316 h 2266"/>
                <a:gd name="T18" fmla="*/ 697 w 2570"/>
                <a:gd name="T19" fmla="*/ 1400 h 2266"/>
                <a:gd name="T20" fmla="*/ 1026 w 2570"/>
                <a:gd name="T21" fmla="*/ 1346 h 2266"/>
                <a:gd name="T22" fmla="*/ 991 w 2570"/>
                <a:gd name="T23" fmla="*/ 1412 h 2266"/>
                <a:gd name="T24" fmla="*/ 804 w 2570"/>
                <a:gd name="T25" fmla="*/ 1574 h 2266"/>
                <a:gd name="T26" fmla="*/ 726 w 2570"/>
                <a:gd name="T27" fmla="*/ 1718 h 2266"/>
                <a:gd name="T28" fmla="*/ 768 w 2570"/>
                <a:gd name="T29" fmla="*/ 1742 h 2266"/>
                <a:gd name="T30" fmla="*/ 865 w 2570"/>
                <a:gd name="T31" fmla="*/ 1693 h 2266"/>
                <a:gd name="T32" fmla="*/ 991 w 2570"/>
                <a:gd name="T33" fmla="*/ 1699 h 2266"/>
                <a:gd name="T34" fmla="*/ 1135 w 2570"/>
                <a:gd name="T35" fmla="*/ 1627 h 2266"/>
                <a:gd name="T36" fmla="*/ 1183 w 2570"/>
                <a:gd name="T37" fmla="*/ 1669 h 2266"/>
                <a:gd name="T38" fmla="*/ 1399 w 2570"/>
                <a:gd name="T39" fmla="*/ 1436 h 2266"/>
                <a:gd name="T40" fmla="*/ 1615 w 2570"/>
                <a:gd name="T41" fmla="*/ 1334 h 2266"/>
                <a:gd name="T42" fmla="*/ 1645 w 2570"/>
                <a:gd name="T43" fmla="*/ 1370 h 2266"/>
                <a:gd name="T44" fmla="*/ 1681 w 2570"/>
                <a:gd name="T45" fmla="*/ 1430 h 2266"/>
                <a:gd name="T46" fmla="*/ 1699 w 2570"/>
                <a:gd name="T47" fmla="*/ 1466 h 2266"/>
                <a:gd name="T48" fmla="*/ 1747 w 2570"/>
                <a:gd name="T49" fmla="*/ 1550 h 2266"/>
                <a:gd name="T50" fmla="*/ 1772 w 2570"/>
                <a:gd name="T51" fmla="*/ 1586 h 2266"/>
                <a:gd name="T52" fmla="*/ 2124 w 2570"/>
                <a:gd name="T53" fmla="*/ 2248 h 2266"/>
                <a:gd name="T54" fmla="*/ 1693 w 2570"/>
                <a:gd name="T55" fmla="*/ 1322 h 2266"/>
                <a:gd name="T56" fmla="*/ 1861 w 2570"/>
                <a:gd name="T57" fmla="*/ 1165 h 2266"/>
                <a:gd name="T58" fmla="*/ 2173 w 2570"/>
                <a:gd name="T59" fmla="*/ 1099 h 2266"/>
                <a:gd name="T60" fmla="*/ 2390 w 2570"/>
                <a:gd name="T61" fmla="*/ 1009 h 2266"/>
                <a:gd name="T62" fmla="*/ 2570 w 2570"/>
                <a:gd name="T63" fmla="*/ 805 h 2266"/>
                <a:gd name="T64" fmla="*/ 2342 w 2570"/>
                <a:gd name="T65" fmla="*/ 781 h 2266"/>
                <a:gd name="T66" fmla="*/ 2114 w 2570"/>
                <a:gd name="T67" fmla="*/ 763 h 2266"/>
                <a:gd name="T68" fmla="*/ 2408 w 2570"/>
                <a:gd name="T69" fmla="*/ 433 h 2266"/>
                <a:gd name="T70" fmla="*/ 2426 w 2570"/>
                <a:gd name="T71" fmla="*/ 421 h 2266"/>
                <a:gd name="T72" fmla="*/ 2474 w 2570"/>
                <a:gd name="T73" fmla="*/ 379 h 2266"/>
                <a:gd name="T74" fmla="*/ 2492 w 2570"/>
                <a:gd name="T75" fmla="*/ 355 h 2266"/>
                <a:gd name="T76" fmla="*/ 2474 w 2570"/>
                <a:gd name="T77" fmla="*/ 337 h 2266"/>
                <a:gd name="T78" fmla="*/ 2474 w 2570"/>
                <a:gd name="T79" fmla="*/ 271 h 2266"/>
                <a:gd name="T80" fmla="*/ 2492 w 2570"/>
                <a:gd name="T81" fmla="*/ 192 h 2266"/>
                <a:gd name="T82" fmla="*/ 2504 w 2570"/>
                <a:gd name="T83" fmla="*/ 132 h 2266"/>
                <a:gd name="T84" fmla="*/ 2492 w 2570"/>
                <a:gd name="T85" fmla="*/ 36 h 2266"/>
                <a:gd name="T86" fmla="*/ 2492 w 2570"/>
                <a:gd name="T87" fmla="*/ 24 h 2266"/>
                <a:gd name="T88" fmla="*/ 2102 w 2570"/>
                <a:gd name="T89" fmla="*/ 0 h 2266"/>
                <a:gd name="T90" fmla="*/ 1909 w 2570"/>
                <a:gd name="T91" fmla="*/ 90 h 2266"/>
                <a:gd name="T92" fmla="*/ 1747 w 2570"/>
                <a:gd name="T93" fmla="*/ 535 h 2266"/>
                <a:gd name="T94" fmla="*/ 1711 w 2570"/>
                <a:gd name="T95" fmla="*/ 469 h 2266"/>
                <a:gd name="T96" fmla="*/ 1633 w 2570"/>
                <a:gd name="T97" fmla="*/ 144 h 2266"/>
                <a:gd name="T98" fmla="*/ 1579 w 2570"/>
                <a:gd name="T99" fmla="*/ 0 h 2266"/>
                <a:gd name="T100" fmla="*/ 738 w 2570"/>
                <a:gd name="T101" fmla="*/ 186 h 2266"/>
                <a:gd name="T102" fmla="*/ 756 w 2570"/>
                <a:gd name="T103" fmla="*/ 463 h 226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10" name="Freeform 8"/>
            <p:cNvSpPr>
              <a:spLocks/>
            </p:cNvSpPr>
            <p:nvPr/>
          </p:nvSpPr>
          <p:spPr bwMode="hidden">
            <a:xfrm>
              <a:off x="3525" y="1"/>
              <a:ext cx="2185" cy="1508"/>
            </a:xfrm>
            <a:custGeom>
              <a:avLst/>
              <a:gdLst>
                <a:gd name="T0" fmla="*/ 1038 w 2176"/>
                <a:gd name="T1" fmla="*/ 769 h 1505"/>
                <a:gd name="T2" fmla="*/ 1195 w 2176"/>
                <a:gd name="T3" fmla="*/ 1237 h 1505"/>
                <a:gd name="T4" fmla="*/ 960 w 2176"/>
                <a:gd name="T5" fmla="*/ 1195 h 1505"/>
                <a:gd name="T6" fmla="*/ 726 w 2176"/>
                <a:gd name="T7" fmla="*/ 1129 h 1505"/>
                <a:gd name="T8" fmla="*/ 444 w 2176"/>
                <a:gd name="T9" fmla="*/ 1111 h 1505"/>
                <a:gd name="T10" fmla="*/ 0 w 2176"/>
                <a:gd name="T11" fmla="*/ 1081 h 1505"/>
                <a:gd name="T12" fmla="*/ 30 w 2176"/>
                <a:gd name="T13" fmla="*/ 1117 h 1505"/>
                <a:gd name="T14" fmla="*/ 498 w 2176"/>
                <a:gd name="T15" fmla="*/ 1135 h 1505"/>
                <a:gd name="T16" fmla="*/ 780 w 2176"/>
                <a:gd name="T17" fmla="*/ 1189 h 1505"/>
                <a:gd name="T18" fmla="*/ 1135 w 2176"/>
                <a:gd name="T19" fmla="*/ 1304 h 1505"/>
                <a:gd name="T20" fmla="*/ 1074 w 2176"/>
                <a:gd name="T21" fmla="*/ 1322 h 1505"/>
                <a:gd name="T22" fmla="*/ 714 w 2176"/>
                <a:gd name="T23" fmla="*/ 1508 h 1505"/>
                <a:gd name="T24" fmla="*/ 768 w 2176"/>
                <a:gd name="T25" fmla="*/ 1484 h 1505"/>
                <a:gd name="T26" fmla="*/ 865 w 2176"/>
                <a:gd name="T27" fmla="*/ 1442 h 1505"/>
                <a:gd name="T28" fmla="*/ 1026 w 2176"/>
                <a:gd name="T29" fmla="*/ 1358 h 1505"/>
                <a:gd name="T30" fmla="*/ 1219 w 2176"/>
                <a:gd name="T31" fmla="*/ 1298 h 1505"/>
                <a:gd name="T32" fmla="*/ 1272 w 2176"/>
                <a:gd name="T33" fmla="*/ 1225 h 1505"/>
                <a:gd name="T34" fmla="*/ 1639 w 2176"/>
                <a:gd name="T35" fmla="*/ 1045 h 1505"/>
                <a:gd name="T36" fmla="*/ 1939 w 2176"/>
                <a:gd name="T37" fmla="*/ 955 h 1505"/>
                <a:gd name="T38" fmla="*/ 2185 w 2176"/>
                <a:gd name="T39" fmla="*/ 823 h 1505"/>
                <a:gd name="T40" fmla="*/ 1969 w 2176"/>
                <a:gd name="T41" fmla="*/ 913 h 1505"/>
                <a:gd name="T42" fmla="*/ 1663 w 2176"/>
                <a:gd name="T43" fmla="*/ 991 h 1505"/>
                <a:gd name="T44" fmla="*/ 1345 w 2176"/>
                <a:gd name="T45" fmla="*/ 1153 h 1505"/>
                <a:gd name="T46" fmla="*/ 1507 w 2176"/>
                <a:gd name="T47" fmla="*/ 907 h 1505"/>
                <a:gd name="T48" fmla="*/ 1627 w 2176"/>
                <a:gd name="T49" fmla="*/ 546 h 1505"/>
                <a:gd name="T50" fmla="*/ 1747 w 2176"/>
                <a:gd name="T51" fmla="*/ 373 h 1505"/>
                <a:gd name="T52" fmla="*/ 1987 w 2176"/>
                <a:gd name="T53" fmla="*/ 60 h 1505"/>
                <a:gd name="T54" fmla="*/ 2011 w 2176"/>
                <a:gd name="T55" fmla="*/ 0 h 1505"/>
                <a:gd name="T56" fmla="*/ 1981 w 2176"/>
                <a:gd name="T57" fmla="*/ 0 h 1505"/>
                <a:gd name="T58" fmla="*/ 1603 w 2176"/>
                <a:gd name="T59" fmla="*/ 481 h 1505"/>
                <a:gd name="T60" fmla="*/ 1483 w 2176"/>
                <a:gd name="T61" fmla="*/ 889 h 1505"/>
                <a:gd name="T62" fmla="*/ 1260 w 2176"/>
                <a:gd name="T63" fmla="*/ 1177 h 1505"/>
                <a:gd name="T64" fmla="*/ 1135 w 2176"/>
                <a:gd name="T65" fmla="*/ 907 h 1505"/>
                <a:gd name="T66" fmla="*/ 1014 w 2176"/>
                <a:gd name="T67" fmla="*/ 541 h 1505"/>
                <a:gd name="T68" fmla="*/ 889 w 2176"/>
                <a:gd name="T69" fmla="*/ 222 h 1505"/>
                <a:gd name="T70" fmla="*/ 792 w 2176"/>
                <a:gd name="T71" fmla="*/ 0 h 1505"/>
                <a:gd name="T72" fmla="*/ 756 w 2176"/>
                <a:gd name="T73" fmla="*/ 0 h 1505"/>
                <a:gd name="T74" fmla="*/ 907 w 2176"/>
                <a:gd name="T75" fmla="*/ 355 h 1505"/>
                <a:gd name="T76" fmla="*/ 1038 w 2176"/>
                <a:gd name="T77" fmla="*/ 769 h 1505"/>
                <a:gd name="T78" fmla="*/ 1038 w 2176"/>
                <a:gd name="T79" fmla="*/ 769 h 15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11" name="Freeform 9"/>
            <p:cNvSpPr>
              <a:spLocks/>
            </p:cNvSpPr>
            <p:nvPr/>
          </p:nvSpPr>
          <p:spPr bwMode="hidden">
            <a:xfrm>
              <a:off x="0" y="649"/>
              <a:ext cx="816" cy="806"/>
            </a:xfrm>
            <a:custGeom>
              <a:avLst/>
              <a:gdLst>
                <a:gd name="T0" fmla="*/ 162 w 813"/>
                <a:gd name="T1" fmla="*/ 565 h 804"/>
                <a:gd name="T2" fmla="*/ 330 w 813"/>
                <a:gd name="T3" fmla="*/ 439 h 804"/>
                <a:gd name="T4" fmla="*/ 648 w 813"/>
                <a:gd name="T5" fmla="*/ 217 h 804"/>
                <a:gd name="T6" fmla="*/ 816 w 813"/>
                <a:gd name="T7" fmla="*/ 0 h 804"/>
                <a:gd name="T8" fmla="*/ 678 w 813"/>
                <a:gd name="T9" fmla="*/ 150 h 804"/>
                <a:gd name="T10" fmla="*/ 145 w 813"/>
                <a:gd name="T11" fmla="*/ 505 h 804"/>
                <a:gd name="T12" fmla="*/ 0 w 813"/>
                <a:gd name="T13" fmla="*/ 734 h 804"/>
                <a:gd name="T14" fmla="*/ 0 w 813"/>
                <a:gd name="T15" fmla="*/ 806 h 804"/>
                <a:gd name="T16" fmla="*/ 162 w 813"/>
                <a:gd name="T17" fmla="*/ 565 h 804"/>
                <a:gd name="T18" fmla="*/ 162 w 813"/>
                <a:gd name="T19" fmla="*/ 565 h 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12" name="Freeform 10"/>
            <p:cNvSpPr>
              <a:spLocks/>
            </p:cNvSpPr>
            <p:nvPr/>
          </p:nvSpPr>
          <p:spPr bwMode="hidden">
            <a:xfrm>
              <a:off x="0" y="1545"/>
              <a:ext cx="762" cy="107"/>
            </a:xfrm>
            <a:custGeom>
              <a:avLst/>
              <a:gdLst>
                <a:gd name="T0" fmla="*/ 462 w 759"/>
                <a:gd name="T1" fmla="*/ 66 h 107"/>
                <a:gd name="T2" fmla="*/ 762 w 759"/>
                <a:gd name="T3" fmla="*/ 0 h 107"/>
                <a:gd name="T4" fmla="*/ 498 w 759"/>
                <a:gd name="T5" fmla="*/ 36 h 107"/>
                <a:gd name="T6" fmla="*/ 139 w 759"/>
                <a:gd name="T7" fmla="*/ 48 h 107"/>
                <a:gd name="T8" fmla="*/ 0 w 759"/>
                <a:gd name="T9" fmla="*/ 78 h 107"/>
                <a:gd name="T10" fmla="*/ 0 w 759"/>
                <a:gd name="T11" fmla="*/ 107 h 107"/>
                <a:gd name="T12" fmla="*/ 96 w 759"/>
                <a:gd name="T13" fmla="*/ 89 h 107"/>
                <a:gd name="T14" fmla="*/ 462 w 759"/>
                <a:gd name="T15" fmla="*/ 66 h 107"/>
                <a:gd name="T16" fmla="*/ 462 w 759"/>
                <a:gd name="T17" fmla="*/ 66 h 1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59" h="107">
                  <a:moveTo>
                    <a:pt x="460" y="66"/>
                  </a:moveTo>
                  <a:lnTo>
                    <a:pt x="759" y="0"/>
                  </a:lnTo>
                  <a:lnTo>
                    <a:pt x="496" y="36"/>
                  </a:lnTo>
                  <a:lnTo>
                    <a:pt x="138" y="48"/>
                  </a:lnTo>
                  <a:lnTo>
                    <a:pt x="0" y="78"/>
                  </a:lnTo>
                  <a:lnTo>
                    <a:pt x="0" y="107"/>
                  </a:lnTo>
                  <a:lnTo>
                    <a:pt x="96" y="89"/>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13" name="Freeform 11"/>
            <p:cNvSpPr>
              <a:spLocks/>
            </p:cNvSpPr>
            <p:nvPr/>
          </p:nvSpPr>
          <p:spPr bwMode="hidden">
            <a:xfrm>
              <a:off x="2314" y="3431"/>
              <a:ext cx="3182" cy="745"/>
            </a:xfrm>
            <a:custGeom>
              <a:avLst/>
              <a:gdLst>
                <a:gd name="T0" fmla="*/ 1393 w 3169"/>
                <a:gd name="T1" fmla="*/ 240 h 743"/>
                <a:gd name="T2" fmla="*/ 1741 w 3169"/>
                <a:gd name="T3" fmla="*/ 234 h 743"/>
                <a:gd name="T4" fmla="*/ 2096 w 3169"/>
                <a:gd name="T5" fmla="*/ 252 h 743"/>
                <a:gd name="T6" fmla="*/ 2515 w 3169"/>
                <a:gd name="T7" fmla="*/ 234 h 743"/>
                <a:gd name="T8" fmla="*/ 3182 w 3169"/>
                <a:gd name="T9" fmla="*/ 205 h 743"/>
                <a:gd name="T10" fmla="*/ 3128 w 3169"/>
                <a:gd name="T11" fmla="*/ 187 h 743"/>
                <a:gd name="T12" fmla="*/ 2432 w 3169"/>
                <a:gd name="T13" fmla="*/ 222 h 743"/>
                <a:gd name="T14" fmla="*/ 2011 w 3169"/>
                <a:gd name="T15" fmla="*/ 222 h 743"/>
                <a:gd name="T16" fmla="*/ 1465 w 3169"/>
                <a:gd name="T17" fmla="*/ 187 h 743"/>
                <a:gd name="T18" fmla="*/ 1549 w 3169"/>
                <a:gd name="T19" fmla="*/ 168 h 743"/>
                <a:gd name="T20" fmla="*/ 2047 w 3169"/>
                <a:gd name="T21" fmla="*/ 0 h 743"/>
                <a:gd name="T22" fmla="*/ 1969 w 3169"/>
                <a:gd name="T23" fmla="*/ 24 h 743"/>
                <a:gd name="T24" fmla="*/ 1844 w 3169"/>
                <a:gd name="T25" fmla="*/ 66 h 743"/>
                <a:gd name="T26" fmla="*/ 1609 w 3169"/>
                <a:gd name="T27" fmla="*/ 138 h 743"/>
                <a:gd name="T28" fmla="*/ 1344 w 3169"/>
                <a:gd name="T29" fmla="*/ 199 h 743"/>
                <a:gd name="T30" fmla="*/ 1273 w 3169"/>
                <a:gd name="T31" fmla="*/ 252 h 743"/>
                <a:gd name="T32" fmla="*/ 768 w 3169"/>
                <a:gd name="T33" fmla="*/ 414 h 743"/>
                <a:gd name="T34" fmla="*/ 336 w 3169"/>
                <a:gd name="T35" fmla="*/ 504 h 743"/>
                <a:gd name="T36" fmla="*/ 0 w 3169"/>
                <a:gd name="T37" fmla="*/ 619 h 743"/>
                <a:gd name="T38" fmla="*/ 300 w 3169"/>
                <a:gd name="T39" fmla="*/ 540 h 743"/>
                <a:gd name="T40" fmla="*/ 738 w 3169"/>
                <a:gd name="T41" fmla="*/ 450 h 743"/>
                <a:gd name="T42" fmla="*/ 1183 w 3169"/>
                <a:gd name="T43" fmla="*/ 312 h 743"/>
                <a:gd name="T44" fmla="*/ 985 w 3169"/>
                <a:gd name="T45" fmla="*/ 492 h 743"/>
                <a:gd name="T46" fmla="*/ 871 w 3169"/>
                <a:gd name="T47" fmla="*/ 745 h 743"/>
                <a:gd name="T48" fmla="*/ 865 w 3169"/>
                <a:gd name="T49" fmla="*/ 745 h 743"/>
                <a:gd name="T50" fmla="*/ 937 w 3169"/>
                <a:gd name="T51" fmla="*/ 745 h 743"/>
                <a:gd name="T52" fmla="*/ 1026 w 3169"/>
                <a:gd name="T53" fmla="*/ 498 h 743"/>
                <a:gd name="T54" fmla="*/ 1302 w 3169"/>
                <a:gd name="T55" fmla="*/ 282 h 743"/>
                <a:gd name="T56" fmla="*/ 1537 w 3169"/>
                <a:gd name="T57" fmla="*/ 450 h 743"/>
                <a:gd name="T58" fmla="*/ 1777 w 3169"/>
                <a:gd name="T59" fmla="*/ 679 h 743"/>
                <a:gd name="T60" fmla="*/ 1862 w 3169"/>
                <a:gd name="T61" fmla="*/ 745 h 743"/>
                <a:gd name="T62" fmla="*/ 1927 w 3169"/>
                <a:gd name="T63" fmla="*/ 745 h 743"/>
                <a:gd name="T64" fmla="*/ 1699 w 3169"/>
                <a:gd name="T65" fmla="*/ 528 h 743"/>
                <a:gd name="T66" fmla="*/ 1393 w 3169"/>
                <a:gd name="T67" fmla="*/ 240 h 743"/>
                <a:gd name="T68" fmla="*/ 1393 w 3169"/>
                <a:gd name="T69" fmla="*/ 240 h 7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14"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fontAlgn="base">
                <a:spcBef>
                  <a:spcPct val="0"/>
                </a:spcBef>
                <a:spcAft>
                  <a:spcPct val="0"/>
                </a:spcAft>
                <a:defRPr/>
              </a:pPr>
              <a:endParaRPr lang="hu-HU" dirty="0">
                <a:solidFill>
                  <a:srgbClr val="FFFFFF"/>
                </a:solidFill>
                <a:latin typeface="Arial" charset="0"/>
              </a:endParaRPr>
            </a:p>
          </p:txBody>
        </p:sp>
        <p:sp>
          <p:nvSpPr>
            <p:cNvPr id="15"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fontAlgn="base">
                <a:spcBef>
                  <a:spcPct val="0"/>
                </a:spcBef>
                <a:spcAft>
                  <a:spcPct val="0"/>
                </a:spcAft>
                <a:defRPr/>
              </a:pPr>
              <a:endParaRPr lang="hu-HU" dirty="0">
                <a:solidFill>
                  <a:srgbClr val="FFFFFF"/>
                </a:solidFill>
                <a:latin typeface="Arial" charset="0"/>
              </a:endParaRPr>
            </a:p>
          </p:txBody>
        </p:sp>
        <p:sp>
          <p:nvSpPr>
            <p:cNvPr id="16"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fontAlgn="base">
                <a:spcBef>
                  <a:spcPct val="0"/>
                </a:spcBef>
                <a:spcAft>
                  <a:spcPct val="0"/>
                </a:spcAft>
                <a:defRPr/>
              </a:pPr>
              <a:endParaRPr lang="hu-HU" dirty="0">
                <a:solidFill>
                  <a:srgbClr val="FFFFFF"/>
                </a:solidFill>
                <a:latin typeface="Arial" charset="0"/>
              </a:endParaRPr>
            </a:p>
          </p:txBody>
        </p:sp>
        <p:sp>
          <p:nvSpPr>
            <p:cNvPr id="17"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fontAlgn="base">
                <a:spcBef>
                  <a:spcPct val="0"/>
                </a:spcBef>
                <a:spcAft>
                  <a:spcPct val="0"/>
                </a:spcAft>
                <a:defRPr/>
              </a:pPr>
              <a:endParaRPr lang="hu-HU" dirty="0">
                <a:solidFill>
                  <a:srgbClr val="FFFFFF"/>
                </a:solidFill>
                <a:latin typeface="Arial" charset="0"/>
              </a:endParaRPr>
            </a:p>
          </p:txBody>
        </p:sp>
        <p:sp>
          <p:nvSpPr>
            <p:cNvPr id="18"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fontAlgn="base">
                <a:spcBef>
                  <a:spcPct val="0"/>
                </a:spcBef>
                <a:spcAft>
                  <a:spcPct val="0"/>
                </a:spcAft>
                <a:defRPr/>
              </a:pPr>
              <a:endParaRPr lang="hu-HU" dirty="0">
                <a:solidFill>
                  <a:srgbClr val="FFFFFF"/>
                </a:solidFill>
                <a:latin typeface="Arial" charset="0"/>
              </a:endParaRPr>
            </a:p>
          </p:txBody>
        </p:sp>
        <p:sp>
          <p:nvSpPr>
            <p:cNvPr id="19" name="Freeform 17"/>
            <p:cNvSpPr>
              <a:spLocks/>
            </p:cNvSpPr>
            <p:nvPr/>
          </p:nvSpPr>
          <p:spPr bwMode="hidden">
            <a:xfrm>
              <a:off x="509" y="229"/>
              <a:ext cx="3188" cy="2024"/>
            </a:xfrm>
            <a:custGeom>
              <a:avLst/>
              <a:gdLst>
                <a:gd name="T0" fmla="*/ 871 w 3188"/>
                <a:gd name="T1" fmla="*/ 1423 h 2024"/>
                <a:gd name="T2" fmla="*/ 907 w 3188"/>
                <a:gd name="T3" fmla="*/ 1393 h 2024"/>
                <a:gd name="T4" fmla="*/ 991 w 3188"/>
                <a:gd name="T5" fmla="*/ 1320 h 2024"/>
                <a:gd name="T6" fmla="*/ 1033 w 3188"/>
                <a:gd name="T7" fmla="*/ 1297 h 2024"/>
                <a:gd name="T8" fmla="*/ 1086 w 3188"/>
                <a:gd name="T9" fmla="*/ 1249 h 2024"/>
                <a:gd name="T10" fmla="*/ 1123 w 3188"/>
                <a:gd name="T11" fmla="*/ 1219 h 2024"/>
                <a:gd name="T12" fmla="*/ 1057 w 3188"/>
                <a:gd name="T13" fmla="*/ 1153 h 2024"/>
                <a:gd name="T14" fmla="*/ 877 w 3188"/>
                <a:gd name="T15" fmla="*/ 1021 h 2024"/>
                <a:gd name="T16" fmla="*/ 655 w 3188"/>
                <a:gd name="T17" fmla="*/ 907 h 2024"/>
                <a:gd name="T18" fmla="*/ 655 w 3188"/>
                <a:gd name="T19" fmla="*/ 846 h 2024"/>
                <a:gd name="T20" fmla="*/ 643 w 3188"/>
                <a:gd name="T21" fmla="*/ 708 h 2024"/>
                <a:gd name="T22" fmla="*/ 552 w 3188"/>
                <a:gd name="T23" fmla="*/ 642 h 2024"/>
                <a:gd name="T24" fmla="*/ 510 w 3188"/>
                <a:gd name="T25" fmla="*/ 570 h 2024"/>
                <a:gd name="T26" fmla="*/ 637 w 3188"/>
                <a:gd name="T27" fmla="*/ 564 h 2024"/>
                <a:gd name="T28" fmla="*/ 763 w 3188"/>
                <a:gd name="T29" fmla="*/ 570 h 2024"/>
                <a:gd name="T30" fmla="*/ 1091 w 3188"/>
                <a:gd name="T31" fmla="*/ 850 h 2024"/>
                <a:gd name="T32" fmla="*/ 1009 w 3188"/>
                <a:gd name="T33" fmla="*/ 566 h 2024"/>
                <a:gd name="T34" fmla="*/ 1054 w 3188"/>
                <a:gd name="T35" fmla="*/ 265 h 2024"/>
                <a:gd name="T36" fmla="*/ 1249 w 3188"/>
                <a:gd name="T37" fmla="*/ 0 h 2024"/>
                <a:gd name="T38" fmla="*/ 1466 w 3188"/>
                <a:gd name="T39" fmla="*/ 292 h 2024"/>
                <a:gd name="T40" fmla="*/ 1475 w 3188"/>
                <a:gd name="T41" fmla="*/ 548 h 2024"/>
                <a:gd name="T42" fmla="*/ 1567 w 3188"/>
                <a:gd name="T43" fmla="*/ 630 h 2024"/>
                <a:gd name="T44" fmla="*/ 1795 w 3188"/>
                <a:gd name="T45" fmla="*/ 365 h 2024"/>
                <a:gd name="T46" fmla="*/ 2245 w 3188"/>
                <a:gd name="T47" fmla="*/ 150 h 2024"/>
                <a:gd name="T48" fmla="*/ 2618 w 3188"/>
                <a:gd name="T49" fmla="*/ 180 h 2024"/>
                <a:gd name="T50" fmla="*/ 3050 w 3188"/>
                <a:gd name="T51" fmla="*/ 150 h 2024"/>
                <a:gd name="T52" fmla="*/ 3140 w 3188"/>
                <a:gd name="T53" fmla="*/ 210 h 2024"/>
                <a:gd name="T54" fmla="*/ 2990 w 3188"/>
                <a:gd name="T55" fmla="*/ 210 h 2024"/>
                <a:gd name="T56" fmla="*/ 2834 w 3188"/>
                <a:gd name="T57" fmla="*/ 377 h 2024"/>
                <a:gd name="T58" fmla="*/ 2702 w 3188"/>
                <a:gd name="T59" fmla="*/ 648 h 2024"/>
                <a:gd name="T60" fmla="*/ 2582 w 3188"/>
                <a:gd name="T61" fmla="*/ 828 h 2024"/>
                <a:gd name="T62" fmla="*/ 2234 w 3188"/>
                <a:gd name="T63" fmla="*/ 1009 h 2024"/>
                <a:gd name="T64" fmla="*/ 1963 w 3188"/>
                <a:gd name="T65" fmla="*/ 1075 h 2024"/>
                <a:gd name="T66" fmla="*/ 2257 w 3188"/>
                <a:gd name="T67" fmla="*/ 1111 h 2024"/>
                <a:gd name="T68" fmla="*/ 2600 w 3188"/>
                <a:gd name="T69" fmla="*/ 1207 h 2024"/>
                <a:gd name="T70" fmla="*/ 2894 w 3188"/>
                <a:gd name="T71" fmla="*/ 1441 h 2024"/>
                <a:gd name="T72" fmla="*/ 3122 w 3188"/>
                <a:gd name="T73" fmla="*/ 1555 h 2024"/>
                <a:gd name="T74" fmla="*/ 3032 w 3188"/>
                <a:gd name="T75" fmla="*/ 1585 h 2024"/>
                <a:gd name="T76" fmla="*/ 3008 w 3188"/>
                <a:gd name="T77" fmla="*/ 1591 h 2024"/>
                <a:gd name="T78" fmla="*/ 2960 w 3188"/>
                <a:gd name="T79" fmla="*/ 1597 h 2024"/>
                <a:gd name="T80" fmla="*/ 2882 w 3188"/>
                <a:gd name="T81" fmla="*/ 1609 h 2024"/>
                <a:gd name="T82" fmla="*/ 2846 w 3188"/>
                <a:gd name="T83" fmla="*/ 1609 h 2024"/>
                <a:gd name="T84" fmla="*/ 2774 w 3188"/>
                <a:gd name="T85" fmla="*/ 1615 h 2024"/>
                <a:gd name="T86" fmla="*/ 2726 w 3188"/>
                <a:gd name="T87" fmla="*/ 1621 h 2024"/>
                <a:gd name="T88" fmla="*/ 2708 w 3188"/>
                <a:gd name="T89" fmla="*/ 1621 h 2024"/>
                <a:gd name="T90" fmla="*/ 2594 w 3188"/>
                <a:gd name="T91" fmla="*/ 1657 h 2024"/>
                <a:gd name="T92" fmla="*/ 2533 w 3188"/>
                <a:gd name="T93" fmla="*/ 1663 h 2024"/>
                <a:gd name="T94" fmla="*/ 2444 w 3188"/>
                <a:gd name="T95" fmla="*/ 1675 h 2024"/>
                <a:gd name="T96" fmla="*/ 2378 w 3188"/>
                <a:gd name="T97" fmla="*/ 1687 h 2024"/>
                <a:gd name="T98" fmla="*/ 2360 w 3188"/>
                <a:gd name="T99" fmla="*/ 1705 h 2024"/>
                <a:gd name="T100" fmla="*/ 2305 w 3188"/>
                <a:gd name="T101" fmla="*/ 1687 h 2024"/>
                <a:gd name="T102" fmla="*/ 2263 w 3188"/>
                <a:gd name="T103" fmla="*/ 1663 h 2024"/>
                <a:gd name="T104" fmla="*/ 2017 w 3188"/>
                <a:gd name="T105" fmla="*/ 1585 h 2024"/>
                <a:gd name="T106" fmla="*/ 1711 w 3188"/>
                <a:gd name="T107" fmla="*/ 1453 h 2024"/>
                <a:gd name="T108" fmla="*/ 1880 w 3188"/>
                <a:gd name="T109" fmla="*/ 1844 h 2024"/>
                <a:gd name="T110" fmla="*/ 1771 w 3188"/>
                <a:gd name="T111" fmla="*/ 1922 h 2024"/>
                <a:gd name="T112" fmla="*/ 1531 w 3188"/>
                <a:gd name="T113" fmla="*/ 1753 h 2024"/>
                <a:gd name="T114" fmla="*/ 1411 w 3188"/>
                <a:gd name="T115" fmla="*/ 1477 h 2024"/>
                <a:gd name="T116" fmla="*/ 1219 w 3188"/>
                <a:gd name="T117" fmla="*/ 1291 h 2024"/>
                <a:gd name="T118" fmla="*/ 127 w 3188"/>
                <a:gd name="T119" fmla="*/ 2006 h 2024"/>
                <a:gd name="T120" fmla="*/ 865 w 3188"/>
                <a:gd name="T121" fmla="*/ 1429 h 202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20" name="Freeform 18"/>
            <p:cNvSpPr>
              <a:spLocks/>
            </p:cNvSpPr>
            <p:nvPr/>
          </p:nvSpPr>
          <p:spPr bwMode="hidden">
            <a:xfrm>
              <a:off x="1344" y="293"/>
              <a:ext cx="2144" cy="1787"/>
            </a:xfrm>
            <a:custGeom>
              <a:avLst/>
              <a:gdLst>
                <a:gd name="T0" fmla="*/ 318 w 2144"/>
                <a:gd name="T1" fmla="*/ 1078 h 1787"/>
                <a:gd name="T2" fmla="*/ 217 w 2144"/>
                <a:gd name="T3" fmla="*/ 928 h 1787"/>
                <a:gd name="T4" fmla="*/ 102 w 2144"/>
                <a:gd name="T5" fmla="*/ 808 h 1787"/>
                <a:gd name="T6" fmla="*/ 36 w 2144"/>
                <a:gd name="T7" fmla="*/ 742 h 1787"/>
                <a:gd name="T8" fmla="*/ 0 w 2144"/>
                <a:gd name="T9" fmla="*/ 700 h 1787"/>
                <a:gd name="T10" fmla="*/ 270 w 2144"/>
                <a:gd name="T11" fmla="*/ 958 h 1787"/>
                <a:gd name="T12" fmla="*/ 294 w 2144"/>
                <a:gd name="T13" fmla="*/ 1006 h 1787"/>
                <a:gd name="T14" fmla="*/ 367 w 2144"/>
                <a:gd name="T15" fmla="*/ 670 h 1787"/>
                <a:gd name="T16" fmla="*/ 379 w 2144"/>
                <a:gd name="T17" fmla="*/ 411 h 1787"/>
                <a:gd name="T18" fmla="*/ 347 w 2144"/>
                <a:gd name="T19" fmla="*/ 118 h 1787"/>
                <a:gd name="T20" fmla="*/ 393 w 2144"/>
                <a:gd name="T21" fmla="*/ 0 h 1787"/>
                <a:gd name="T22" fmla="*/ 397 w 2144"/>
                <a:gd name="T23" fmla="*/ 357 h 1787"/>
                <a:gd name="T24" fmla="*/ 421 w 2144"/>
                <a:gd name="T25" fmla="*/ 609 h 1787"/>
                <a:gd name="T26" fmla="*/ 385 w 2144"/>
                <a:gd name="T27" fmla="*/ 826 h 1787"/>
                <a:gd name="T28" fmla="*/ 385 w 2144"/>
                <a:gd name="T29" fmla="*/ 1036 h 1787"/>
                <a:gd name="T30" fmla="*/ 877 w 2144"/>
                <a:gd name="T31" fmla="*/ 784 h 1787"/>
                <a:gd name="T32" fmla="*/ 1309 w 2144"/>
                <a:gd name="T33" fmla="*/ 555 h 1787"/>
                <a:gd name="T34" fmla="*/ 1802 w 2144"/>
                <a:gd name="T35" fmla="*/ 249 h 1787"/>
                <a:gd name="T36" fmla="*/ 2096 w 2144"/>
                <a:gd name="T37" fmla="*/ 69 h 1787"/>
                <a:gd name="T38" fmla="*/ 1814 w 2144"/>
                <a:gd name="T39" fmla="*/ 279 h 1787"/>
                <a:gd name="T40" fmla="*/ 1453 w 2144"/>
                <a:gd name="T41" fmla="*/ 501 h 1787"/>
                <a:gd name="T42" fmla="*/ 1123 w 2144"/>
                <a:gd name="T43" fmla="*/ 700 h 1787"/>
                <a:gd name="T44" fmla="*/ 739 w 2144"/>
                <a:gd name="T45" fmla="*/ 898 h 1787"/>
                <a:gd name="T46" fmla="*/ 463 w 2144"/>
                <a:gd name="T47" fmla="*/ 1084 h 1787"/>
                <a:gd name="T48" fmla="*/ 817 w 2144"/>
                <a:gd name="T49" fmla="*/ 1193 h 1787"/>
                <a:gd name="T50" fmla="*/ 1285 w 2144"/>
                <a:gd name="T51" fmla="*/ 1187 h 1787"/>
                <a:gd name="T52" fmla="*/ 1916 w 2144"/>
                <a:gd name="T53" fmla="*/ 1396 h 1787"/>
                <a:gd name="T54" fmla="*/ 2144 w 2144"/>
                <a:gd name="T55" fmla="*/ 1420 h 1787"/>
                <a:gd name="T56" fmla="*/ 1814 w 2144"/>
                <a:gd name="T57" fmla="*/ 1408 h 1787"/>
                <a:gd name="T58" fmla="*/ 1435 w 2144"/>
                <a:gd name="T59" fmla="*/ 1288 h 1787"/>
                <a:gd name="T60" fmla="*/ 1219 w 2144"/>
                <a:gd name="T61" fmla="*/ 1229 h 1787"/>
                <a:gd name="T62" fmla="*/ 799 w 2144"/>
                <a:gd name="T63" fmla="*/ 1223 h 1787"/>
                <a:gd name="T64" fmla="*/ 505 w 2144"/>
                <a:gd name="T65" fmla="*/ 1145 h 1787"/>
                <a:gd name="T66" fmla="*/ 733 w 2144"/>
                <a:gd name="T67" fmla="*/ 1378 h 1787"/>
                <a:gd name="T68" fmla="*/ 877 w 2144"/>
                <a:gd name="T69" fmla="*/ 1619 h 1787"/>
                <a:gd name="T70" fmla="*/ 1009 w 2144"/>
                <a:gd name="T71" fmla="*/ 1787 h 1787"/>
                <a:gd name="T72" fmla="*/ 817 w 2144"/>
                <a:gd name="T73" fmla="*/ 1607 h 1787"/>
                <a:gd name="T74" fmla="*/ 673 w 2144"/>
                <a:gd name="T75" fmla="*/ 1372 h 1787"/>
                <a:gd name="T76" fmla="*/ 415 w 2144"/>
                <a:gd name="T77" fmla="*/ 1109 h 1787"/>
                <a:gd name="T78" fmla="*/ 318 w 2144"/>
                <a:gd name="T79" fmla="*/ 1078 h 1787"/>
                <a:gd name="T80" fmla="*/ 318 w 2144"/>
                <a:gd name="T81" fmla="*/ 1078 h 178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21"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fontAlgn="base">
                <a:spcBef>
                  <a:spcPct val="0"/>
                </a:spcBef>
                <a:spcAft>
                  <a:spcPct val="0"/>
                </a:spcAft>
                <a:defRPr/>
              </a:pPr>
              <a:endParaRPr lang="hu-HU" dirty="0">
                <a:solidFill>
                  <a:srgbClr val="FFFFFF"/>
                </a:solidFill>
                <a:latin typeface="Arial" charset="0"/>
              </a:endParaRPr>
            </a:p>
          </p:txBody>
        </p:sp>
        <p:sp>
          <p:nvSpPr>
            <p:cNvPr id="22" name="Freeform 20"/>
            <p:cNvSpPr>
              <a:spLocks/>
            </p:cNvSpPr>
            <p:nvPr/>
          </p:nvSpPr>
          <p:spPr bwMode="hidden">
            <a:xfrm>
              <a:off x="3160" y="1860"/>
              <a:ext cx="2162" cy="1934"/>
            </a:xfrm>
            <a:custGeom>
              <a:avLst/>
              <a:gdLst>
                <a:gd name="T0" fmla="*/ 1850 w 2153"/>
                <a:gd name="T1" fmla="*/ 853 h 1930"/>
                <a:gd name="T2" fmla="*/ 1945 w 2153"/>
                <a:gd name="T3" fmla="*/ 1021 h 1930"/>
                <a:gd name="T4" fmla="*/ 2060 w 2153"/>
                <a:gd name="T5" fmla="*/ 1170 h 1930"/>
                <a:gd name="T6" fmla="*/ 2126 w 2153"/>
                <a:gd name="T7" fmla="*/ 1249 h 1930"/>
                <a:gd name="T8" fmla="*/ 2162 w 2153"/>
                <a:gd name="T9" fmla="*/ 1297 h 1930"/>
                <a:gd name="T10" fmla="*/ 1897 w 2153"/>
                <a:gd name="T11" fmla="*/ 979 h 1930"/>
                <a:gd name="T12" fmla="*/ 1868 w 2153"/>
                <a:gd name="T13" fmla="*/ 931 h 1930"/>
                <a:gd name="T14" fmla="*/ 1789 w 2153"/>
                <a:gd name="T15" fmla="*/ 1243 h 1930"/>
                <a:gd name="T16" fmla="*/ 1777 w 2153"/>
                <a:gd name="T17" fmla="*/ 1489 h 1930"/>
                <a:gd name="T18" fmla="*/ 1826 w 2153"/>
                <a:gd name="T19" fmla="*/ 1910 h 1930"/>
                <a:gd name="T20" fmla="*/ 1795 w 2153"/>
                <a:gd name="T21" fmla="*/ 1934 h 1930"/>
                <a:gd name="T22" fmla="*/ 1753 w 2153"/>
                <a:gd name="T23" fmla="*/ 1537 h 1930"/>
                <a:gd name="T24" fmla="*/ 1735 w 2153"/>
                <a:gd name="T25" fmla="*/ 1291 h 1930"/>
                <a:gd name="T26" fmla="*/ 1771 w 2153"/>
                <a:gd name="T27" fmla="*/ 1087 h 1930"/>
                <a:gd name="T28" fmla="*/ 1777 w 2153"/>
                <a:gd name="T29" fmla="*/ 877 h 1930"/>
                <a:gd name="T30" fmla="*/ 1273 w 2153"/>
                <a:gd name="T31" fmla="*/ 1009 h 1930"/>
                <a:gd name="T32" fmla="*/ 828 w 2153"/>
                <a:gd name="T33" fmla="*/ 1134 h 1930"/>
                <a:gd name="T34" fmla="*/ 324 w 2153"/>
                <a:gd name="T35" fmla="*/ 1315 h 1930"/>
                <a:gd name="T36" fmla="*/ 18 w 2153"/>
                <a:gd name="T37" fmla="*/ 1423 h 1930"/>
                <a:gd name="T38" fmla="*/ 312 w 2153"/>
                <a:gd name="T39" fmla="*/ 1285 h 1930"/>
                <a:gd name="T40" fmla="*/ 685 w 2153"/>
                <a:gd name="T41" fmla="*/ 1146 h 1930"/>
                <a:gd name="T42" fmla="*/ 1026 w 2153"/>
                <a:gd name="T43" fmla="*/ 1039 h 1930"/>
                <a:gd name="T44" fmla="*/ 1417 w 2153"/>
                <a:gd name="T45" fmla="*/ 931 h 1930"/>
                <a:gd name="T46" fmla="*/ 1699 w 2153"/>
                <a:gd name="T47" fmla="*/ 817 h 1930"/>
                <a:gd name="T48" fmla="*/ 1339 w 2153"/>
                <a:gd name="T49" fmla="*/ 624 h 1930"/>
                <a:gd name="T50" fmla="*/ 865 w 2153"/>
                <a:gd name="T51" fmla="*/ 516 h 1930"/>
                <a:gd name="T52" fmla="*/ 228 w 2153"/>
                <a:gd name="T53" fmla="*/ 161 h 1930"/>
                <a:gd name="T54" fmla="*/ 0 w 2153"/>
                <a:gd name="T55" fmla="*/ 83 h 1930"/>
                <a:gd name="T56" fmla="*/ 330 w 2153"/>
                <a:gd name="T57" fmla="*/ 179 h 1930"/>
                <a:gd name="T58" fmla="*/ 715 w 2153"/>
                <a:gd name="T59" fmla="*/ 384 h 1930"/>
                <a:gd name="T60" fmla="*/ 937 w 2153"/>
                <a:gd name="T61" fmla="*/ 492 h 1930"/>
                <a:gd name="T62" fmla="*/ 1357 w 2153"/>
                <a:gd name="T63" fmla="*/ 594 h 1930"/>
                <a:gd name="T64" fmla="*/ 1657 w 2153"/>
                <a:gd name="T65" fmla="*/ 745 h 1930"/>
                <a:gd name="T66" fmla="*/ 1429 w 2153"/>
                <a:gd name="T67" fmla="*/ 462 h 1930"/>
                <a:gd name="T68" fmla="*/ 1291 w 2153"/>
                <a:gd name="T69" fmla="*/ 191 h 1930"/>
                <a:gd name="T70" fmla="*/ 1159 w 2153"/>
                <a:gd name="T71" fmla="*/ 0 h 1930"/>
                <a:gd name="T72" fmla="*/ 1345 w 2153"/>
                <a:gd name="T73" fmla="*/ 215 h 1930"/>
                <a:gd name="T74" fmla="*/ 1495 w 2153"/>
                <a:gd name="T75" fmla="*/ 486 h 1930"/>
                <a:gd name="T76" fmla="*/ 1753 w 2153"/>
                <a:gd name="T77" fmla="*/ 805 h 1930"/>
                <a:gd name="T78" fmla="*/ 1850 w 2153"/>
                <a:gd name="T79" fmla="*/ 853 h 1930"/>
                <a:gd name="T80" fmla="*/ 1850 w 2153"/>
                <a:gd name="T81" fmla="*/ 853 h 19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grpSp>
      <p:sp>
        <p:nvSpPr>
          <p:cNvPr id="116757" name="Rectangle 21"/>
          <p:cNvSpPr>
            <a:spLocks noGrp="1" noChangeArrowheads="1"/>
          </p:cNvSpPr>
          <p:nvPr>
            <p:ph type="ctrTitle" sz="quarter"/>
          </p:nvPr>
        </p:nvSpPr>
        <p:spPr>
          <a:xfrm>
            <a:off x="685800" y="1828800"/>
            <a:ext cx="7772400" cy="1736725"/>
          </a:xfrm>
        </p:spPr>
        <p:txBody>
          <a:bodyPr/>
          <a:lstStyle>
            <a:lvl1pPr>
              <a:defRPr sz="5400"/>
            </a:lvl1pPr>
          </a:lstStyle>
          <a:p>
            <a:r>
              <a:rPr lang="hu-HU"/>
              <a:t>Mintacím szerkesztése</a:t>
            </a:r>
          </a:p>
        </p:txBody>
      </p:sp>
      <p:sp>
        <p:nvSpPr>
          <p:cNvPr id="116758" name="Rectangle 2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hu-HU"/>
              <a:t>Alcím mintájának szerkesztése</a:t>
            </a:r>
          </a:p>
        </p:txBody>
      </p:sp>
      <p:sp>
        <p:nvSpPr>
          <p:cNvPr id="23" name="Rectangle 23"/>
          <p:cNvSpPr>
            <a:spLocks noGrp="1" noChangeArrowheads="1"/>
          </p:cNvSpPr>
          <p:nvPr>
            <p:ph type="dt" sz="quarter" idx="10"/>
          </p:nvPr>
        </p:nvSpPr>
        <p:spPr/>
        <p:txBody>
          <a:bodyPr/>
          <a:lstStyle>
            <a:lvl1pPr>
              <a:defRPr/>
            </a:lvl1pPr>
          </a:lstStyle>
          <a:p>
            <a:pPr>
              <a:defRPr/>
            </a:pPr>
            <a:fld id="{3150FEDB-92CA-46E7-BF4E-381E9D012C00}" type="datetime1">
              <a:rPr lang="hu-HU" smtClean="0">
                <a:solidFill>
                  <a:srgbClr val="FFFFFF"/>
                </a:solidFill>
              </a:rPr>
              <a:pPr>
                <a:defRPr/>
              </a:pPr>
              <a:t>2019. 09. 11.</a:t>
            </a:fld>
            <a:endParaRPr lang="hu-HU" dirty="0">
              <a:solidFill>
                <a:srgbClr val="FFFFFF"/>
              </a:solidFill>
            </a:endParaRPr>
          </a:p>
        </p:txBody>
      </p:sp>
      <p:sp>
        <p:nvSpPr>
          <p:cNvPr id="24" name="Rectangle 24"/>
          <p:cNvSpPr>
            <a:spLocks noGrp="1" noChangeArrowheads="1"/>
          </p:cNvSpPr>
          <p:nvPr>
            <p:ph type="ftr" sz="quarter" idx="11"/>
          </p:nvPr>
        </p:nvSpPr>
        <p:spPr/>
        <p:txBody>
          <a:bodyPr/>
          <a:lstStyle>
            <a:lvl1pPr>
              <a:defRPr/>
            </a:lvl1pPr>
          </a:lstStyle>
          <a:p>
            <a:pPr>
              <a:defRPr/>
            </a:pPr>
            <a:r>
              <a:rPr lang="en-US" dirty="0" smtClean="0">
                <a:solidFill>
                  <a:srgbClr val="FFFFFF"/>
                </a:solidFill>
              </a:rPr>
              <a:t>PA4 5th SG Meeting, 5 June 2013. Bratislava</a:t>
            </a:r>
            <a:endParaRPr lang="hu-HU" dirty="0">
              <a:solidFill>
                <a:srgbClr val="FFFFFF"/>
              </a:solidFill>
            </a:endParaRPr>
          </a:p>
        </p:txBody>
      </p:sp>
      <p:sp>
        <p:nvSpPr>
          <p:cNvPr id="25" name="Rectangle 25"/>
          <p:cNvSpPr>
            <a:spLocks noGrp="1" noChangeArrowheads="1"/>
          </p:cNvSpPr>
          <p:nvPr>
            <p:ph type="sldNum" sz="quarter" idx="12"/>
          </p:nvPr>
        </p:nvSpPr>
        <p:spPr/>
        <p:txBody>
          <a:bodyPr/>
          <a:lstStyle>
            <a:lvl1pPr>
              <a:defRPr/>
            </a:lvl1pPr>
          </a:lstStyle>
          <a:p>
            <a:pPr>
              <a:defRPr/>
            </a:pPr>
            <a:fld id="{9F5E3E33-1E6C-4B55-BC46-EBFD8D0D23DC}" type="slidenum">
              <a:rPr lang="hu-HU">
                <a:solidFill>
                  <a:srgbClr val="FFFFFF"/>
                </a:solidFill>
              </a:rPr>
              <a:pPr>
                <a:defRPr/>
              </a:pPr>
              <a:t>‹#›</a:t>
            </a:fld>
            <a:endParaRPr lang="hu-HU" dirty="0">
              <a:solidFill>
                <a:srgbClr val="FFFFFF"/>
              </a:solidFill>
            </a:endParaRPr>
          </a:p>
        </p:txBody>
      </p:sp>
    </p:spTree>
  </p:cSld>
  <p:clrMapOvr>
    <a:overrideClrMapping bg1="dk2" tx1="lt1" bg2="dk1"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Rectangle 23"/>
          <p:cNvSpPr>
            <a:spLocks noGrp="1" noChangeArrowheads="1"/>
          </p:cNvSpPr>
          <p:nvPr>
            <p:ph type="dt" sz="half" idx="10"/>
          </p:nvPr>
        </p:nvSpPr>
        <p:spPr>
          <a:ln/>
        </p:spPr>
        <p:txBody>
          <a:bodyPr/>
          <a:lstStyle>
            <a:lvl1pPr>
              <a:defRPr/>
            </a:lvl1pPr>
          </a:lstStyle>
          <a:p>
            <a:pPr>
              <a:defRPr/>
            </a:pPr>
            <a:fld id="{29FBE464-43E7-4728-AB50-576E03BC0CCB}" type="datetime1">
              <a:rPr lang="hu-HU" smtClean="0">
                <a:solidFill>
                  <a:srgbClr val="FFFFFF"/>
                </a:solidFill>
              </a:rPr>
              <a:pPr>
                <a:defRPr/>
              </a:pPr>
              <a:t>2019. 09. 11.</a:t>
            </a:fld>
            <a:endParaRPr lang="hu-HU" dirty="0">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dirty="0" smtClean="0">
                <a:solidFill>
                  <a:srgbClr val="FFFFFF"/>
                </a:solidFill>
              </a:rPr>
              <a:t>PA4 5th SG Meeting, 5 June 2013. Bratislava</a:t>
            </a:r>
            <a:endParaRPr lang="hu-HU" dirty="0">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D7CF4CE7-DD8E-4E9B-8361-7C6737319C56}" type="slidenum">
              <a:rPr lang="hu-HU">
                <a:solidFill>
                  <a:srgbClr val="FFFFFF"/>
                </a:solidFill>
              </a:rPr>
              <a:pPr>
                <a:defRPr/>
              </a:pPr>
              <a:t>‹#›</a:t>
            </a:fld>
            <a:endParaRPr lang="hu-HU" dirty="0">
              <a:solidFill>
                <a:srgbClr val="FFFFFF"/>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hu-HU" smtClean="0"/>
              <a:t>Mintaszöveg szerkesztése</a:t>
            </a:r>
          </a:p>
        </p:txBody>
      </p:sp>
      <p:sp>
        <p:nvSpPr>
          <p:cNvPr id="4" name="Rectangle 23"/>
          <p:cNvSpPr>
            <a:spLocks noGrp="1" noChangeArrowheads="1"/>
          </p:cNvSpPr>
          <p:nvPr>
            <p:ph type="dt" sz="half" idx="10"/>
          </p:nvPr>
        </p:nvSpPr>
        <p:spPr>
          <a:ln/>
        </p:spPr>
        <p:txBody>
          <a:bodyPr/>
          <a:lstStyle>
            <a:lvl1pPr>
              <a:defRPr/>
            </a:lvl1pPr>
          </a:lstStyle>
          <a:p>
            <a:pPr>
              <a:defRPr/>
            </a:pPr>
            <a:fld id="{94713101-FDD1-4F35-A4C1-558F5AA1A20D}" type="datetime1">
              <a:rPr lang="hu-HU" smtClean="0">
                <a:solidFill>
                  <a:srgbClr val="FFFFFF"/>
                </a:solidFill>
              </a:rPr>
              <a:pPr>
                <a:defRPr/>
              </a:pPr>
              <a:t>2019. 09. 11.</a:t>
            </a:fld>
            <a:endParaRPr lang="hu-HU" dirty="0">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dirty="0" smtClean="0">
                <a:solidFill>
                  <a:srgbClr val="FFFFFF"/>
                </a:solidFill>
              </a:rPr>
              <a:t>PA4 5th SG Meeting, 5 June 2013. Bratislava</a:t>
            </a:r>
            <a:endParaRPr lang="hu-HU" dirty="0">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6C8D6B59-1B72-4030-A3DF-C5CA8413526C}" type="slidenum">
              <a:rPr lang="hu-HU">
                <a:solidFill>
                  <a:srgbClr val="FFFFFF"/>
                </a:solidFill>
              </a:rPr>
              <a:pPr>
                <a:defRPr/>
              </a:pPr>
              <a:t>‹#›</a:t>
            </a:fld>
            <a:endParaRPr lang="hu-HU" dirty="0">
              <a:solidFill>
                <a:srgbClr val="FFFFFF"/>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Rectangle 23"/>
          <p:cNvSpPr>
            <a:spLocks noGrp="1" noChangeArrowheads="1"/>
          </p:cNvSpPr>
          <p:nvPr>
            <p:ph type="dt" sz="half" idx="10"/>
          </p:nvPr>
        </p:nvSpPr>
        <p:spPr>
          <a:ln/>
        </p:spPr>
        <p:txBody>
          <a:bodyPr/>
          <a:lstStyle>
            <a:lvl1pPr>
              <a:defRPr/>
            </a:lvl1pPr>
          </a:lstStyle>
          <a:p>
            <a:pPr>
              <a:defRPr/>
            </a:pPr>
            <a:fld id="{EF1FBE9F-7C3B-4E7D-864B-6B6730C7ABFA}" type="datetime1">
              <a:rPr lang="hu-HU" smtClean="0">
                <a:solidFill>
                  <a:srgbClr val="FFFFFF"/>
                </a:solidFill>
              </a:rPr>
              <a:pPr>
                <a:defRPr/>
              </a:pPr>
              <a:t>2019. 09. 11.</a:t>
            </a:fld>
            <a:endParaRPr lang="hu-HU" dirty="0">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dirty="0" smtClean="0">
                <a:solidFill>
                  <a:srgbClr val="FFFFFF"/>
                </a:solidFill>
              </a:rPr>
              <a:t>PA4 5th SG Meeting, 5 June 2013. Bratislava</a:t>
            </a:r>
            <a:endParaRPr lang="hu-HU" dirty="0">
              <a:solidFill>
                <a:srgbClr val="FFFFFF"/>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009E88F0-DD8A-48AA-A001-58A826EB91C0}" type="slidenum">
              <a:rPr lang="hu-HU">
                <a:solidFill>
                  <a:srgbClr val="FFFFFF"/>
                </a:solidFill>
              </a:rPr>
              <a:pPr>
                <a:defRPr/>
              </a:pPr>
              <a:t>‹#›</a:t>
            </a:fld>
            <a:endParaRPr lang="hu-HU" dirty="0">
              <a:solidFill>
                <a:srgbClr val="FFFFFF"/>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8229600" cy="1143000"/>
          </a:xfrm>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Rectangle 23"/>
          <p:cNvSpPr>
            <a:spLocks noGrp="1" noChangeArrowheads="1"/>
          </p:cNvSpPr>
          <p:nvPr>
            <p:ph type="dt" sz="half" idx="10"/>
          </p:nvPr>
        </p:nvSpPr>
        <p:spPr>
          <a:ln/>
        </p:spPr>
        <p:txBody>
          <a:bodyPr/>
          <a:lstStyle>
            <a:lvl1pPr>
              <a:defRPr/>
            </a:lvl1pPr>
          </a:lstStyle>
          <a:p>
            <a:pPr>
              <a:defRPr/>
            </a:pPr>
            <a:fld id="{E2E12254-8F09-4482-9977-713378914981}" type="datetime1">
              <a:rPr lang="hu-HU" smtClean="0">
                <a:solidFill>
                  <a:srgbClr val="FFFFFF"/>
                </a:solidFill>
              </a:rPr>
              <a:pPr>
                <a:defRPr/>
              </a:pPr>
              <a:t>2019. 09. 11.</a:t>
            </a:fld>
            <a:endParaRPr lang="hu-HU" dirty="0">
              <a:solidFill>
                <a:srgbClr val="FFFFFF"/>
              </a:solidFill>
            </a:endParaRPr>
          </a:p>
        </p:txBody>
      </p:sp>
      <p:sp>
        <p:nvSpPr>
          <p:cNvPr id="8" name="Rectangle 24"/>
          <p:cNvSpPr>
            <a:spLocks noGrp="1" noChangeArrowheads="1"/>
          </p:cNvSpPr>
          <p:nvPr>
            <p:ph type="ftr" sz="quarter" idx="11"/>
          </p:nvPr>
        </p:nvSpPr>
        <p:spPr>
          <a:ln/>
        </p:spPr>
        <p:txBody>
          <a:bodyPr/>
          <a:lstStyle>
            <a:lvl1pPr>
              <a:defRPr/>
            </a:lvl1pPr>
          </a:lstStyle>
          <a:p>
            <a:pPr>
              <a:defRPr/>
            </a:pPr>
            <a:r>
              <a:rPr lang="en-US" dirty="0" smtClean="0">
                <a:solidFill>
                  <a:srgbClr val="FFFFFF"/>
                </a:solidFill>
              </a:rPr>
              <a:t>PA4 5th SG Meeting, 5 June 2013. Bratislava</a:t>
            </a:r>
            <a:endParaRPr lang="hu-HU" dirty="0">
              <a:solidFill>
                <a:srgbClr val="FFFFFF"/>
              </a:solidFill>
            </a:endParaRPr>
          </a:p>
        </p:txBody>
      </p:sp>
      <p:sp>
        <p:nvSpPr>
          <p:cNvPr id="9" name="Rectangle 25"/>
          <p:cNvSpPr>
            <a:spLocks noGrp="1" noChangeArrowheads="1"/>
          </p:cNvSpPr>
          <p:nvPr>
            <p:ph type="sldNum" sz="quarter" idx="12"/>
          </p:nvPr>
        </p:nvSpPr>
        <p:spPr>
          <a:ln/>
        </p:spPr>
        <p:txBody>
          <a:bodyPr/>
          <a:lstStyle>
            <a:lvl1pPr>
              <a:defRPr/>
            </a:lvl1pPr>
          </a:lstStyle>
          <a:p>
            <a:pPr>
              <a:defRPr/>
            </a:pPr>
            <a:fld id="{F61939A0-8EBB-45F1-8F70-420BF1204949}" type="slidenum">
              <a:rPr lang="hu-HU">
                <a:solidFill>
                  <a:srgbClr val="FFFFFF"/>
                </a:solidFill>
              </a:rPr>
              <a:pPr>
                <a:defRPr/>
              </a:pPr>
              <a:t>‹#›</a:t>
            </a:fld>
            <a:endParaRPr lang="hu-HU" dirty="0">
              <a:solidFill>
                <a:srgbClr val="FFFFFF"/>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Rectangle 23"/>
          <p:cNvSpPr>
            <a:spLocks noGrp="1" noChangeArrowheads="1"/>
          </p:cNvSpPr>
          <p:nvPr>
            <p:ph type="dt" sz="half" idx="10"/>
          </p:nvPr>
        </p:nvSpPr>
        <p:spPr>
          <a:ln/>
        </p:spPr>
        <p:txBody>
          <a:bodyPr/>
          <a:lstStyle>
            <a:lvl1pPr>
              <a:defRPr/>
            </a:lvl1pPr>
          </a:lstStyle>
          <a:p>
            <a:pPr>
              <a:defRPr/>
            </a:pPr>
            <a:fld id="{9763A7A6-5454-4B1B-A9B0-04791D0A648B}" type="datetime1">
              <a:rPr lang="hu-HU" smtClean="0">
                <a:solidFill>
                  <a:srgbClr val="FFFFFF"/>
                </a:solidFill>
              </a:rPr>
              <a:pPr>
                <a:defRPr/>
              </a:pPr>
              <a:t>2019. 09. 11.</a:t>
            </a:fld>
            <a:endParaRPr lang="hu-HU" dirty="0">
              <a:solidFill>
                <a:srgbClr val="FFFFFF"/>
              </a:solidFill>
            </a:endParaRPr>
          </a:p>
        </p:txBody>
      </p:sp>
      <p:sp>
        <p:nvSpPr>
          <p:cNvPr id="4" name="Rectangle 24"/>
          <p:cNvSpPr>
            <a:spLocks noGrp="1" noChangeArrowheads="1"/>
          </p:cNvSpPr>
          <p:nvPr>
            <p:ph type="ftr" sz="quarter" idx="11"/>
          </p:nvPr>
        </p:nvSpPr>
        <p:spPr>
          <a:ln/>
        </p:spPr>
        <p:txBody>
          <a:bodyPr/>
          <a:lstStyle>
            <a:lvl1pPr>
              <a:defRPr/>
            </a:lvl1pPr>
          </a:lstStyle>
          <a:p>
            <a:pPr>
              <a:defRPr/>
            </a:pPr>
            <a:r>
              <a:rPr lang="en-US" dirty="0" smtClean="0">
                <a:solidFill>
                  <a:srgbClr val="FFFFFF"/>
                </a:solidFill>
              </a:rPr>
              <a:t>PA4 5th SG Meeting, 5 June 2013. Bratislava</a:t>
            </a:r>
            <a:endParaRPr lang="hu-HU" dirty="0">
              <a:solidFill>
                <a:srgbClr val="FFFFFF"/>
              </a:solidFill>
            </a:endParaRPr>
          </a:p>
        </p:txBody>
      </p:sp>
      <p:sp>
        <p:nvSpPr>
          <p:cNvPr id="5" name="Rectangle 25"/>
          <p:cNvSpPr>
            <a:spLocks noGrp="1" noChangeArrowheads="1"/>
          </p:cNvSpPr>
          <p:nvPr>
            <p:ph type="sldNum" sz="quarter" idx="12"/>
          </p:nvPr>
        </p:nvSpPr>
        <p:spPr>
          <a:ln/>
        </p:spPr>
        <p:txBody>
          <a:bodyPr/>
          <a:lstStyle>
            <a:lvl1pPr>
              <a:defRPr/>
            </a:lvl1pPr>
          </a:lstStyle>
          <a:p>
            <a:pPr>
              <a:defRPr/>
            </a:pPr>
            <a:fld id="{A822807E-549A-4912-B1C4-E9FB6E18D38F}" type="slidenum">
              <a:rPr lang="hu-HU">
                <a:solidFill>
                  <a:srgbClr val="FFFFFF"/>
                </a:solidFill>
              </a:rPr>
              <a:pPr>
                <a:defRPr/>
              </a:pPr>
              <a:t>‹#›</a:t>
            </a:fld>
            <a:endParaRPr lang="hu-HU" dirty="0">
              <a:solidFill>
                <a:srgbClr val="FFFFFF"/>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Rectangle 23"/>
          <p:cNvSpPr>
            <a:spLocks noGrp="1" noChangeArrowheads="1"/>
          </p:cNvSpPr>
          <p:nvPr>
            <p:ph type="dt" sz="half" idx="10"/>
          </p:nvPr>
        </p:nvSpPr>
        <p:spPr>
          <a:ln/>
        </p:spPr>
        <p:txBody>
          <a:bodyPr/>
          <a:lstStyle>
            <a:lvl1pPr>
              <a:defRPr/>
            </a:lvl1pPr>
          </a:lstStyle>
          <a:p>
            <a:pPr>
              <a:defRPr/>
            </a:pPr>
            <a:fld id="{48523435-9DD6-4598-AFB8-3EBAEA486625}" type="datetime1">
              <a:rPr lang="hu-HU" smtClean="0">
                <a:solidFill>
                  <a:srgbClr val="FFFFFF"/>
                </a:solidFill>
              </a:rPr>
              <a:pPr>
                <a:defRPr/>
              </a:pPr>
              <a:t>2019. 09. 11.</a:t>
            </a:fld>
            <a:endParaRPr lang="hu-HU" dirty="0">
              <a:solidFill>
                <a:srgbClr val="FFFFFF"/>
              </a:solidFill>
            </a:endParaRPr>
          </a:p>
        </p:txBody>
      </p:sp>
      <p:sp>
        <p:nvSpPr>
          <p:cNvPr id="3" name="Rectangle 24"/>
          <p:cNvSpPr>
            <a:spLocks noGrp="1" noChangeArrowheads="1"/>
          </p:cNvSpPr>
          <p:nvPr>
            <p:ph type="ftr" sz="quarter" idx="11"/>
          </p:nvPr>
        </p:nvSpPr>
        <p:spPr>
          <a:ln/>
        </p:spPr>
        <p:txBody>
          <a:bodyPr/>
          <a:lstStyle>
            <a:lvl1pPr>
              <a:defRPr/>
            </a:lvl1pPr>
          </a:lstStyle>
          <a:p>
            <a:pPr>
              <a:defRPr/>
            </a:pPr>
            <a:r>
              <a:rPr lang="en-US" dirty="0" smtClean="0">
                <a:solidFill>
                  <a:srgbClr val="FFFFFF"/>
                </a:solidFill>
              </a:rPr>
              <a:t>PA4 5th SG Meeting, 5 June 2013. Bratislava</a:t>
            </a:r>
            <a:endParaRPr lang="hu-HU" dirty="0">
              <a:solidFill>
                <a:srgbClr val="FFFFFF"/>
              </a:solidFill>
            </a:endParaRPr>
          </a:p>
        </p:txBody>
      </p:sp>
      <p:sp>
        <p:nvSpPr>
          <p:cNvPr id="4" name="Rectangle 25"/>
          <p:cNvSpPr>
            <a:spLocks noGrp="1" noChangeArrowheads="1"/>
          </p:cNvSpPr>
          <p:nvPr>
            <p:ph type="sldNum" sz="quarter" idx="12"/>
          </p:nvPr>
        </p:nvSpPr>
        <p:spPr>
          <a:ln/>
        </p:spPr>
        <p:txBody>
          <a:bodyPr/>
          <a:lstStyle>
            <a:lvl1pPr>
              <a:defRPr/>
            </a:lvl1pPr>
          </a:lstStyle>
          <a:p>
            <a:pPr>
              <a:defRPr/>
            </a:pPr>
            <a:fld id="{6033F5EE-60FB-4ECB-BF3F-9414D7D66204}" type="slidenum">
              <a:rPr lang="hu-HU">
                <a:solidFill>
                  <a:srgbClr val="FFFFFF"/>
                </a:solidFill>
              </a:rPr>
              <a:pPr>
                <a:defRPr/>
              </a:pPr>
              <a:t>‹#›</a:t>
            </a:fld>
            <a:endParaRPr lang="hu-HU" dirty="0">
              <a:solidFill>
                <a:srgbClr val="FFFFFF"/>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Rectangle 23"/>
          <p:cNvSpPr>
            <a:spLocks noGrp="1" noChangeArrowheads="1"/>
          </p:cNvSpPr>
          <p:nvPr>
            <p:ph type="dt" sz="half" idx="10"/>
          </p:nvPr>
        </p:nvSpPr>
        <p:spPr>
          <a:ln/>
        </p:spPr>
        <p:txBody>
          <a:bodyPr/>
          <a:lstStyle>
            <a:lvl1pPr>
              <a:defRPr/>
            </a:lvl1pPr>
          </a:lstStyle>
          <a:p>
            <a:pPr>
              <a:defRPr/>
            </a:pPr>
            <a:fld id="{550E5302-4488-4A13-89AC-CB8A0F04F312}" type="datetime1">
              <a:rPr lang="hu-HU" smtClean="0">
                <a:solidFill>
                  <a:srgbClr val="FFFFFF"/>
                </a:solidFill>
              </a:rPr>
              <a:pPr>
                <a:defRPr/>
              </a:pPr>
              <a:t>2019. 09. 11.</a:t>
            </a:fld>
            <a:endParaRPr lang="hu-HU" dirty="0">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dirty="0" smtClean="0">
                <a:solidFill>
                  <a:srgbClr val="FFFFFF"/>
                </a:solidFill>
              </a:rPr>
              <a:t>PA4 5th SG Meeting, 5 June 2013. Bratislava</a:t>
            </a:r>
            <a:endParaRPr lang="hu-HU" dirty="0">
              <a:solidFill>
                <a:srgbClr val="FFFFFF"/>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E1AD583F-3C60-4931-9FF3-98179CA20F04}" type="slidenum">
              <a:rPr lang="hu-HU">
                <a:solidFill>
                  <a:srgbClr val="FFFFFF"/>
                </a:solidFill>
              </a:rPr>
              <a:pPr>
                <a:defRPr/>
              </a:pPr>
              <a:t>‹#›</a:t>
            </a:fld>
            <a:endParaRPr lang="hu-HU" dirty="0">
              <a:solidFill>
                <a:srgbClr val="FFFFFF"/>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BCC38FCC-90E0-4B7A-B6D0-C00DFD7D2F83}" type="datetime1">
              <a:rPr lang="hu-HU" smtClean="0"/>
              <a:pPr/>
              <a:t>2019. 09. 11.</a:t>
            </a:fld>
            <a:endParaRPr lang="hu-HU" dirty="0"/>
          </a:p>
        </p:txBody>
      </p:sp>
      <p:sp>
        <p:nvSpPr>
          <p:cNvPr id="5" name="Élőláb helye 4"/>
          <p:cNvSpPr>
            <a:spLocks noGrp="1"/>
          </p:cNvSpPr>
          <p:nvPr>
            <p:ph type="ftr" sz="quarter" idx="11"/>
          </p:nvPr>
        </p:nvSpPr>
        <p:spPr/>
        <p:txBody>
          <a:bodyPr/>
          <a:lstStyle/>
          <a:p>
            <a:r>
              <a:rPr lang="en-US" dirty="0" smtClean="0"/>
              <a:t>PA4 5th SG Meeting, 5 June 2013. Bratislava</a:t>
            </a:r>
            <a:endParaRPr lang="hu-HU" dirty="0"/>
          </a:p>
        </p:txBody>
      </p:sp>
      <p:sp>
        <p:nvSpPr>
          <p:cNvPr id="6" name="Dia számának helye 5"/>
          <p:cNvSpPr>
            <a:spLocks noGrp="1"/>
          </p:cNvSpPr>
          <p:nvPr>
            <p:ph type="sldNum" sz="quarter" idx="12"/>
          </p:nvPr>
        </p:nvSpPr>
        <p:spPr/>
        <p:txBody>
          <a:bodyPr/>
          <a:lstStyle/>
          <a:p>
            <a:fld id="{AD7191F2-5D1D-4482-8DAA-00FD5D62AEF7}" type="slidenum">
              <a:rPr lang="hu-HU" smtClean="0"/>
              <a:pPr/>
              <a:t>‹#›</a:t>
            </a:fld>
            <a:endParaRPr lang="hu-HU"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u-HU" noProof="0" dirty="0" smtClean="0"/>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Rectangle 23"/>
          <p:cNvSpPr>
            <a:spLocks noGrp="1" noChangeArrowheads="1"/>
          </p:cNvSpPr>
          <p:nvPr>
            <p:ph type="dt" sz="half" idx="10"/>
          </p:nvPr>
        </p:nvSpPr>
        <p:spPr>
          <a:ln/>
        </p:spPr>
        <p:txBody>
          <a:bodyPr/>
          <a:lstStyle>
            <a:lvl1pPr>
              <a:defRPr/>
            </a:lvl1pPr>
          </a:lstStyle>
          <a:p>
            <a:pPr>
              <a:defRPr/>
            </a:pPr>
            <a:fld id="{A7248EC9-A8E6-45C5-9BFE-446290631D4F}" type="datetime1">
              <a:rPr lang="hu-HU" smtClean="0">
                <a:solidFill>
                  <a:srgbClr val="FFFFFF"/>
                </a:solidFill>
              </a:rPr>
              <a:pPr>
                <a:defRPr/>
              </a:pPr>
              <a:t>2019. 09. 11.</a:t>
            </a:fld>
            <a:endParaRPr lang="hu-HU" dirty="0">
              <a:solidFill>
                <a:srgbClr val="FFFFFF"/>
              </a:solidFill>
            </a:endParaRPr>
          </a:p>
        </p:txBody>
      </p:sp>
      <p:sp>
        <p:nvSpPr>
          <p:cNvPr id="6" name="Rectangle 24"/>
          <p:cNvSpPr>
            <a:spLocks noGrp="1" noChangeArrowheads="1"/>
          </p:cNvSpPr>
          <p:nvPr>
            <p:ph type="ftr" sz="quarter" idx="11"/>
          </p:nvPr>
        </p:nvSpPr>
        <p:spPr>
          <a:ln/>
        </p:spPr>
        <p:txBody>
          <a:bodyPr/>
          <a:lstStyle>
            <a:lvl1pPr>
              <a:defRPr/>
            </a:lvl1pPr>
          </a:lstStyle>
          <a:p>
            <a:pPr>
              <a:defRPr/>
            </a:pPr>
            <a:r>
              <a:rPr lang="en-US" dirty="0" smtClean="0">
                <a:solidFill>
                  <a:srgbClr val="FFFFFF"/>
                </a:solidFill>
              </a:rPr>
              <a:t>PA4 5th SG Meeting, 5 June 2013. Bratislava</a:t>
            </a:r>
            <a:endParaRPr lang="hu-HU" dirty="0">
              <a:solidFill>
                <a:srgbClr val="FFFFFF"/>
              </a:solidFill>
            </a:endParaRPr>
          </a:p>
        </p:txBody>
      </p:sp>
      <p:sp>
        <p:nvSpPr>
          <p:cNvPr id="7" name="Rectangle 25"/>
          <p:cNvSpPr>
            <a:spLocks noGrp="1" noChangeArrowheads="1"/>
          </p:cNvSpPr>
          <p:nvPr>
            <p:ph type="sldNum" sz="quarter" idx="12"/>
          </p:nvPr>
        </p:nvSpPr>
        <p:spPr>
          <a:ln/>
        </p:spPr>
        <p:txBody>
          <a:bodyPr/>
          <a:lstStyle>
            <a:lvl1pPr>
              <a:defRPr/>
            </a:lvl1pPr>
          </a:lstStyle>
          <a:p>
            <a:pPr>
              <a:defRPr/>
            </a:pPr>
            <a:fld id="{C8055C54-BCC7-4530-A838-B65F05C5025B}" type="slidenum">
              <a:rPr lang="hu-HU">
                <a:solidFill>
                  <a:srgbClr val="FFFFFF"/>
                </a:solidFill>
              </a:rPr>
              <a:pPr>
                <a:defRPr/>
              </a:pPr>
              <a:t>‹#›</a:t>
            </a:fld>
            <a:endParaRPr lang="hu-HU" dirty="0">
              <a:solidFill>
                <a:srgbClr val="FFFFFF"/>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Rectangle 23"/>
          <p:cNvSpPr>
            <a:spLocks noGrp="1" noChangeArrowheads="1"/>
          </p:cNvSpPr>
          <p:nvPr>
            <p:ph type="dt" sz="half" idx="10"/>
          </p:nvPr>
        </p:nvSpPr>
        <p:spPr>
          <a:ln/>
        </p:spPr>
        <p:txBody>
          <a:bodyPr/>
          <a:lstStyle>
            <a:lvl1pPr>
              <a:defRPr/>
            </a:lvl1pPr>
          </a:lstStyle>
          <a:p>
            <a:pPr>
              <a:defRPr/>
            </a:pPr>
            <a:fld id="{D4A1C122-1C7E-4639-93BC-E27164438092}" type="datetime1">
              <a:rPr lang="hu-HU" smtClean="0">
                <a:solidFill>
                  <a:srgbClr val="FFFFFF"/>
                </a:solidFill>
              </a:rPr>
              <a:pPr>
                <a:defRPr/>
              </a:pPr>
              <a:t>2019. 09. 11.</a:t>
            </a:fld>
            <a:endParaRPr lang="hu-HU" dirty="0">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dirty="0" smtClean="0">
                <a:solidFill>
                  <a:srgbClr val="FFFFFF"/>
                </a:solidFill>
              </a:rPr>
              <a:t>PA4 5th SG Meeting, 5 June 2013. Bratislava</a:t>
            </a:r>
            <a:endParaRPr lang="hu-HU" dirty="0">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81D445E6-A604-4073-AF43-D28A202810AC}" type="slidenum">
              <a:rPr lang="hu-HU">
                <a:solidFill>
                  <a:srgbClr val="FFFFFF"/>
                </a:solidFill>
              </a:rPr>
              <a:pPr>
                <a:defRPr/>
              </a:pPr>
              <a:t>‹#›</a:t>
            </a:fld>
            <a:endParaRPr lang="hu-HU" dirty="0">
              <a:solidFill>
                <a:srgbClr val="FFFFFF"/>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7813"/>
            <a:ext cx="2057400" cy="5853112"/>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7813"/>
            <a:ext cx="6019800" cy="5853112"/>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Rectangle 23"/>
          <p:cNvSpPr>
            <a:spLocks noGrp="1" noChangeArrowheads="1"/>
          </p:cNvSpPr>
          <p:nvPr>
            <p:ph type="dt" sz="half" idx="10"/>
          </p:nvPr>
        </p:nvSpPr>
        <p:spPr>
          <a:ln/>
        </p:spPr>
        <p:txBody>
          <a:bodyPr/>
          <a:lstStyle>
            <a:lvl1pPr>
              <a:defRPr/>
            </a:lvl1pPr>
          </a:lstStyle>
          <a:p>
            <a:pPr>
              <a:defRPr/>
            </a:pPr>
            <a:fld id="{2339DB8F-76C9-471A-829D-A98275E82132}" type="datetime1">
              <a:rPr lang="hu-HU" smtClean="0">
                <a:solidFill>
                  <a:srgbClr val="FFFFFF"/>
                </a:solidFill>
              </a:rPr>
              <a:pPr>
                <a:defRPr/>
              </a:pPr>
              <a:t>2019. 09. 11.</a:t>
            </a:fld>
            <a:endParaRPr lang="hu-HU" dirty="0">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dirty="0" smtClean="0">
                <a:solidFill>
                  <a:srgbClr val="FFFFFF"/>
                </a:solidFill>
              </a:rPr>
              <a:t>PA4 5th SG Meeting, 5 June 2013. Bratislava</a:t>
            </a:r>
            <a:endParaRPr lang="hu-HU" dirty="0">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39E501F2-EA52-4E52-AAB0-AA5F102D3A40}" type="slidenum">
              <a:rPr lang="hu-HU">
                <a:solidFill>
                  <a:srgbClr val="FFFFFF"/>
                </a:solidFill>
              </a:rPr>
              <a:pPr>
                <a:defRPr/>
              </a:pPr>
              <a:t>‹#›</a:t>
            </a:fld>
            <a:endParaRPr lang="hu-HU" dirty="0">
              <a:solidFill>
                <a:srgbClr val="FFFFFF"/>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Cím és táblázat">
    <p:spTree>
      <p:nvGrpSpPr>
        <p:cNvPr id="1" name=""/>
        <p:cNvGrpSpPr/>
        <p:nvPr/>
      </p:nvGrpSpPr>
      <p:grpSpPr>
        <a:xfrm>
          <a:off x="0" y="0"/>
          <a:ext cx="0" cy="0"/>
          <a:chOff x="0" y="0"/>
          <a:chExt cx="0" cy="0"/>
        </a:xfrm>
      </p:grpSpPr>
      <p:sp>
        <p:nvSpPr>
          <p:cNvPr id="2" name="Cím 1"/>
          <p:cNvSpPr>
            <a:spLocks noGrp="1"/>
          </p:cNvSpPr>
          <p:nvPr>
            <p:ph type="title"/>
          </p:nvPr>
        </p:nvSpPr>
        <p:spPr>
          <a:xfrm>
            <a:off x="457200" y="277813"/>
            <a:ext cx="8229600" cy="1143000"/>
          </a:xfrm>
        </p:spPr>
        <p:txBody>
          <a:bodyPr/>
          <a:lstStyle/>
          <a:p>
            <a:r>
              <a:rPr lang="hu-HU" smtClean="0"/>
              <a:t>Mintacím szerkesztése</a:t>
            </a:r>
            <a:endParaRPr lang="hu-HU"/>
          </a:p>
        </p:txBody>
      </p:sp>
      <p:sp>
        <p:nvSpPr>
          <p:cNvPr id="3" name="Táblázat helye 2"/>
          <p:cNvSpPr>
            <a:spLocks noGrp="1"/>
          </p:cNvSpPr>
          <p:nvPr>
            <p:ph type="tbl" idx="1"/>
          </p:nvPr>
        </p:nvSpPr>
        <p:spPr>
          <a:xfrm>
            <a:off x="457200" y="1600200"/>
            <a:ext cx="8229600" cy="4530725"/>
          </a:xfrm>
        </p:spPr>
        <p:txBody>
          <a:bodyPr/>
          <a:lstStyle/>
          <a:p>
            <a:pPr lvl="0"/>
            <a:endParaRPr lang="hu-HU" noProof="0" dirty="0" smtClean="0"/>
          </a:p>
        </p:txBody>
      </p:sp>
      <p:sp>
        <p:nvSpPr>
          <p:cNvPr id="4" name="Rectangle 23"/>
          <p:cNvSpPr>
            <a:spLocks noGrp="1" noChangeArrowheads="1"/>
          </p:cNvSpPr>
          <p:nvPr>
            <p:ph type="dt" sz="half" idx="10"/>
          </p:nvPr>
        </p:nvSpPr>
        <p:spPr>
          <a:ln/>
        </p:spPr>
        <p:txBody>
          <a:bodyPr/>
          <a:lstStyle>
            <a:lvl1pPr>
              <a:defRPr/>
            </a:lvl1pPr>
          </a:lstStyle>
          <a:p>
            <a:pPr>
              <a:defRPr/>
            </a:pPr>
            <a:fld id="{8CA7F8F9-06BD-4FF6-BE8C-B3A072A65D1D}" type="datetime1">
              <a:rPr lang="hu-HU" smtClean="0">
                <a:solidFill>
                  <a:srgbClr val="FFFFFF"/>
                </a:solidFill>
              </a:rPr>
              <a:pPr>
                <a:defRPr/>
              </a:pPr>
              <a:t>2019. 09. 11.</a:t>
            </a:fld>
            <a:endParaRPr lang="hu-HU" dirty="0">
              <a:solidFill>
                <a:srgbClr val="FFFFFF"/>
              </a:solidFill>
            </a:endParaRPr>
          </a:p>
        </p:txBody>
      </p:sp>
      <p:sp>
        <p:nvSpPr>
          <p:cNvPr id="5" name="Rectangle 24"/>
          <p:cNvSpPr>
            <a:spLocks noGrp="1" noChangeArrowheads="1"/>
          </p:cNvSpPr>
          <p:nvPr>
            <p:ph type="ftr" sz="quarter" idx="11"/>
          </p:nvPr>
        </p:nvSpPr>
        <p:spPr>
          <a:ln/>
        </p:spPr>
        <p:txBody>
          <a:bodyPr/>
          <a:lstStyle>
            <a:lvl1pPr>
              <a:defRPr/>
            </a:lvl1pPr>
          </a:lstStyle>
          <a:p>
            <a:pPr>
              <a:defRPr/>
            </a:pPr>
            <a:r>
              <a:rPr lang="en-US" dirty="0" smtClean="0">
                <a:solidFill>
                  <a:srgbClr val="FFFFFF"/>
                </a:solidFill>
              </a:rPr>
              <a:t>PA4 5th SG Meeting, 5 June 2013. Bratislava</a:t>
            </a:r>
            <a:endParaRPr lang="hu-HU" dirty="0">
              <a:solidFill>
                <a:srgbClr val="FFFFFF"/>
              </a:solidFill>
            </a:endParaRPr>
          </a:p>
        </p:txBody>
      </p:sp>
      <p:sp>
        <p:nvSpPr>
          <p:cNvPr id="6" name="Rectangle 25"/>
          <p:cNvSpPr>
            <a:spLocks noGrp="1" noChangeArrowheads="1"/>
          </p:cNvSpPr>
          <p:nvPr>
            <p:ph type="sldNum" sz="quarter" idx="12"/>
          </p:nvPr>
        </p:nvSpPr>
        <p:spPr>
          <a:ln/>
        </p:spPr>
        <p:txBody>
          <a:bodyPr/>
          <a:lstStyle>
            <a:lvl1pPr>
              <a:defRPr/>
            </a:lvl1pPr>
          </a:lstStyle>
          <a:p>
            <a:pPr>
              <a:defRPr/>
            </a:pPr>
            <a:fld id="{1358C3AB-9D81-4AF1-B834-3649EAF6700D}" type="slidenum">
              <a:rPr lang="hu-HU">
                <a:solidFill>
                  <a:srgbClr val="FFFFFF"/>
                </a:solidFill>
              </a:rPr>
              <a:pPr>
                <a:defRPr/>
              </a:pPr>
              <a:t>‹#›</a:t>
            </a:fld>
            <a:endParaRPr lang="hu-HU" dirty="0">
              <a:solidFill>
                <a:srgbClr val="FFFFFF"/>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0714CA49-A789-40B0-A40D-1ED997D4AB54}" type="datetime1">
              <a:rPr lang="hu-HU" smtClean="0"/>
              <a:pPr/>
              <a:t>2019. 09. 11.</a:t>
            </a:fld>
            <a:endParaRPr lang="hu-HU" dirty="0"/>
          </a:p>
        </p:txBody>
      </p:sp>
      <p:sp>
        <p:nvSpPr>
          <p:cNvPr id="5" name="Élőláb helye 4"/>
          <p:cNvSpPr>
            <a:spLocks noGrp="1"/>
          </p:cNvSpPr>
          <p:nvPr>
            <p:ph type="ftr" sz="quarter" idx="11"/>
          </p:nvPr>
        </p:nvSpPr>
        <p:spPr/>
        <p:txBody>
          <a:bodyPr/>
          <a:lstStyle/>
          <a:p>
            <a:r>
              <a:rPr lang="en-US" dirty="0" smtClean="0"/>
              <a:t>PA4 5th SG Meeting, 5 June 2013. Bratislava</a:t>
            </a:r>
            <a:endParaRPr lang="hu-HU" dirty="0"/>
          </a:p>
        </p:txBody>
      </p:sp>
      <p:sp>
        <p:nvSpPr>
          <p:cNvPr id="6" name="Dia számának helye 5"/>
          <p:cNvSpPr>
            <a:spLocks noGrp="1"/>
          </p:cNvSpPr>
          <p:nvPr>
            <p:ph type="sldNum" sz="quarter" idx="12"/>
          </p:nvPr>
        </p:nvSpPr>
        <p:spPr/>
        <p:txBody>
          <a:bodyPr/>
          <a:lstStyle/>
          <a:p>
            <a:fld id="{AD7191F2-5D1D-4482-8DAA-00FD5D62AEF7}" type="slidenum">
              <a:rPr lang="hu-HU" smtClean="0"/>
              <a:pPr/>
              <a:t>‹#›</a:t>
            </a:fld>
            <a:endParaRPr lang="hu-H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A35B4E98-987E-4976-8B13-BE1DBFCA3710}" type="datetime1">
              <a:rPr lang="hu-HU" smtClean="0"/>
              <a:pPr/>
              <a:t>2019. 09. 11.</a:t>
            </a:fld>
            <a:endParaRPr lang="hu-HU" dirty="0"/>
          </a:p>
        </p:txBody>
      </p:sp>
      <p:sp>
        <p:nvSpPr>
          <p:cNvPr id="6" name="Élőláb helye 5"/>
          <p:cNvSpPr>
            <a:spLocks noGrp="1"/>
          </p:cNvSpPr>
          <p:nvPr>
            <p:ph type="ftr" sz="quarter" idx="11"/>
          </p:nvPr>
        </p:nvSpPr>
        <p:spPr/>
        <p:txBody>
          <a:bodyPr/>
          <a:lstStyle/>
          <a:p>
            <a:r>
              <a:rPr lang="en-US" dirty="0" smtClean="0"/>
              <a:t>PA4 5th SG Meeting, 5 June 2013. Bratislava</a:t>
            </a:r>
            <a:endParaRPr lang="hu-HU" dirty="0"/>
          </a:p>
        </p:txBody>
      </p:sp>
      <p:sp>
        <p:nvSpPr>
          <p:cNvPr id="7" name="Dia számának helye 6"/>
          <p:cNvSpPr>
            <a:spLocks noGrp="1"/>
          </p:cNvSpPr>
          <p:nvPr>
            <p:ph type="sldNum" sz="quarter" idx="12"/>
          </p:nvPr>
        </p:nvSpPr>
        <p:spPr/>
        <p:txBody>
          <a:bodyPr/>
          <a:lstStyle/>
          <a:p>
            <a:fld id="{AD7191F2-5D1D-4482-8DAA-00FD5D62AEF7}" type="slidenum">
              <a:rPr lang="hu-HU" smtClean="0"/>
              <a:pPr/>
              <a:t>‹#›</a:t>
            </a:fld>
            <a:endParaRPr lang="hu-H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CF247F82-1DAF-44CB-A152-869320F448F0}" type="datetime1">
              <a:rPr lang="hu-HU" smtClean="0"/>
              <a:pPr/>
              <a:t>2019. 09. 11.</a:t>
            </a:fld>
            <a:endParaRPr lang="hu-HU" dirty="0"/>
          </a:p>
        </p:txBody>
      </p:sp>
      <p:sp>
        <p:nvSpPr>
          <p:cNvPr id="8" name="Élőláb helye 7"/>
          <p:cNvSpPr>
            <a:spLocks noGrp="1"/>
          </p:cNvSpPr>
          <p:nvPr>
            <p:ph type="ftr" sz="quarter" idx="11"/>
          </p:nvPr>
        </p:nvSpPr>
        <p:spPr/>
        <p:txBody>
          <a:bodyPr/>
          <a:lstStyle/>
          <a:p>
            <a:r>
              <a:rPr lang="en-US" dirty="0" smtClean="0"/>
              <a:t>PA4 5th SG Meeting, 5 June 2013. Bratislava</a:t>
            </a:r>
            <a:endParaRPr lang="hu-HU" dirty="0"/>
          </a:p>
        </p:txBody>
      </p:sp>
      <p:sp>
        <p:nvSpPr>
          <p:cNvPr id="9" name="Dia számának helye 8"/>
          <p:cNvSpPr>
            <a:spLocks noGrp="1"/>
          </p:cNvSpPr>
          <p:nvPr>
            <p:ph type="sldNum" sz="quarter" idx="12"/>
          </p:nvPr>
        </p:nvSpPr>
        <p:spPr/>
        <p:txBody>
          <a:bodyPr/>
          <a:lstStyle/>
          <a:p>
            <a:fld id="{AD7191F2-5D1D-4482-8DAA-00FD5D62AEF7}" type="slidenum">
              <a:rPr lang="hu-HU" smtClean="0"/>
              <a:pPr/>
              <a:t>‹#›</a:t>
            </a:fld>
            <a:endParaRPr lang="hu-H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7FE773F7-0294-4BF5-BD6A-9268937014E1}" type="datetime1">
              <a:rPr lang="hu-HU" smtClean="0"/>
              <a:pPr/>
              <a:t>2019. 09. 11.</a:t>
            </a:fld>
            <a:endParaRPr lang="hu-HU" dirty="0"/>
          </a:p>
        </p:txBody>
      </p:sp>
      <p:sp>
        <p:nvSpPr>
          <p:cNvPr id="4" name="Élőláb helye 3"/>
          <p:cNvSpPr>
            <a:spLocks noGrp="1"/>
          </p:cNvSpPr>
          <p:nvPr>
            <p:ph type="ftr" sz="quarter" idx="11"/>
          </p:nvPr>
        </p:nvSpPr>
        <p:spPr/>
        <p:txBody>
          <a:bodyPr/>
          <a:lstStyle/>
          <a:p>
            <a:r>
              <a:rPr lang="en-US" dirty="0" smtClean="0"/>
              <a:t>PA4 5th SG Meeting, 5 June 2013. Bratislava</a:t>
            </a:r>
            <a:endParaRPr lang="hu-HU" dirty="0"/>
          </a:p>
        </p:txBody>
      </p:sp>
      <p:sp>
        <p:nvSpPr>
          <p:cNvPr id="5" name="Dia számának helye 4"/>
          <p:cNvSpPr>
            <a:spLocks noGrp="1"/>
          </p:cNvSpPr>
          <p:nvPr>
            <p:ph type="sldNum" sz="quarter" idx="12"/>
          </p:nvPr>
        </p:nvSpPr>
        <p:spPr/>
        <p:txBody>
          <a:bodyPr/>
          <a:lstStyle/>
          <a:p>
            <a:fld id="{AD7191F2-5D1D-4482-8DAA-00FD5D62AEF7}" type="slidenum">
              <a:rPr lang="hu-HU" smtClean="0"/>
              <a:pPr/>
              <a:t>‹#›</a:t>
            </a:fld>
            <a:endParaRPr lang="hu-H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CCC5FED1-BC6C-4D1A-8105-657771A1AA8D}" type="datetime1">
              <a:rPr lang="hu-HU" smtClean="0"/>
              <a:pPr/>
              <a:t>2019. 09. 11.</a:t>
            </a:fld>
            <a:endParaRPr lang="hu-HU" dirty="0"/>
          </a:p>
        </p:txBody>
      </p:sp>
      <p:sp>
        <p:nvSpPr>
          <p:cNvPr id="3" name="Élőláb helye 2"/>
          <p:cNvSpPr>
            <a:spLocks noGrp="1"/>
          </p:cNvSpPr>
          <p:nvPr>
            <p:ph type="ftr" sz="quarter" idx="11"/>
          </p:nvPr>
        </p:nvSpPr>
        <p:spPr/>
        <p:txBody>
          <a:bodyPr/>
          <a:lstStyle/>
          <a:p>
            <a:r>
              <a:rPr lang="en-US" dirty="0" smtClean="0"/>
              <a:t>PA4 5th SG Meeting, 5 June 2013. Bratislava</a:t>
            </a:r>
            <a:endParaRPr lang="hu-HU" dirty="0"/>
          </a:p>
        </p:txBody>
      </p:sp>
      <p:sp>
        <p:nvSpPr>
          <p:cNvPr id="4" name="Dia számának helye 3"/>
          <p:cNvSpPr>
            <a:spLocks noGrp="1"/>
          </p:cNvSpPr>
          <p:nvPr>
            <p:ph type="sldNum" sz="quarter" idx="12"/>
          </p:nvPr>
        </p:nvSpPr>
        <p:spPr/>
        <p:txBody>
          <a:bodyPr/>
          <a:lstStyle/>
          <a:p>
            <a:fld id="{AD7191F2-5D1D-4482-8DAA-00FD5D62AEF7}" type="slidenum">
              <a:rPr lang="hu-HU" smtClean="0"/>
              <a:pPr/>
              <a:t>‹#›</a:t>
            </a:fld>
            <a:endParaRPr lang="hu-H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A7DD797B-2D01-4A8E-AAF8-E5B441E2DB49}" type="datetime1">
              <a:rPr lang="hu-HU" smtClean="0"/>
              <a:pPr/>
              <a:t>2019. 09. 11.</a:t>
            </a:fld>
            <a:endParaRPr lang="hu-HU" dirty="0"/>
          </a:p>
        </p:txBody>
      </p:sp>
      <p:sp>
        <p:nvSpPr>
          <p:cNvPr id="6" name="Élőláb helye 5"/>
          <p:cNvSpPr>
            <a:spLocks noGrp="1"/>
          </p:cNvSpPr>
          <p:nvPr>
            <p:ph type="ftr" sz="quarter" idx="11"/>
          </p:nvPr>
        </p:nvSpPr>
        <p:spPr/>
        <p:txBody>
          <a:bodyPr/>
          <a:lstStyle/>
          <a:p>
            <a:r>
              <a:rPr lang="en-US" dirty="0" smtClean="0"/>
              <a:t>PA4 5th SG Meeting, 5 June 2013. Bratislava</a:t>
            </a:r>
            <a:endParaRPr lang="hu-HU" dirty="0"/>
          </a:p>
        </p:txBody>
      </p:sp>
      <p:sp>
        <p:nvSpPr>
          <p:cNvPr id="7" name="Dia számának helye 6"/>
          <p:cNvSpPr>
            <a:spLocks noGrp="1"/>
          </p:cNvSpPr>
          <p:nvPr>
            <p:ph type="sldNum" sz="quarter" idx="12"/>
          </p:nvPr>
        </p:nvSpPr>
        <p:spPr/>
        <p:txBody>
          <a:bodyPr/>
          <a:lstStyle/>
          <a:p>
            <a:fld id="{AD7191F2-5D1D-4482-8DAA-00FD5D62AEF7}" type="slidenum">
              <a:rPr lang="hu-HU" smtClean="0"/>
              <a:pPr/>
              <a:t>‹#›</a:t>
            </a:fld>
            <a:endParaRPr lang="hu-H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dirty="0"/>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6073AA2D-ADA3-47FF-BF73-8F65685C5979}" type="datetime1">
              <a:rPr lang="hu-HU" smtClean="0"/>
              <a:pPr/>
              <a:t>2019. 09. 11.</a:t>
            </a:fld>
            <a:endParaRPr lang="hu-HU" dirty="0"/>
          </a:p>
        </p:txBody>
      </p:sp>
      <p:sp>
        <p:nvSpPr>
          <p:cNvPr id="6" name="Élőláb helye 5"/>
          <p:cNvSpPr>
            <a:spLocks noGrp="1"/>
          </p:cNvSpPr>
          <p:nvPr>
            <p:ph type="ftr" sz="quarter" idx="11"/>
          </p:nvPr>
        </p:nvSpPr>
        <p:spPr/>
        <p:txBody>
          <a:bodyPr/>
          <a:lstStyle/>
          <a:p>
            <a:r>
              <a:rPr lang="en-US" dirty="0" smtClean="0"/>
              <a:t>PA4 5th SG Meeting, 5 June 2013. Bratislava</a:t>
            </a:r>
            <a:endParaRPr lang="hu-HU" dirty="0"/>
          </a:p>
        </p:txBody>
      </p:sp>
      <p:sp>
        <p:nvSpPr>
          <p:cNvPr id="7" name="Dia számának helye 6"/>
          <p:cNvSpPr>
            <a:spLocks noGrp="1"/>
          </p:cNvSpPr>
          <p:nvPr>
            <p:ph type="sldNum" sz="quarter" idx="12"/>
          </p:nvPr>
        </p:nvSpPr>
        <p:spPr/>
        <p:txBody>
          <a:bodyPr/>
          <a:lstStyle/>
          <a:p>
            <a:fld id="{AD7191F2-5D1D-4482-8DAA-00FD5D62AEF7}" type="slidenum">
              <a:rPr lang="hu-HU" smtClean="0"/>
              <a:pPr/>
              <a:t>‹#›</a:t>
            </a:fld>
            <a:endParaRPr lang="hu-H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121B6-8EAF-4D6B-B9F5-D525E347F1F9}" type="datetime1">
              <a:rPr lang="hu-HU" smtClean="0"/>
              <a:pPr/>
              <a:t>2019. 09. 11.</a:t>
            </a:fld>
            <a:endParaRPr lang="hu-HU" dirty="0"/>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PA4 5th SG Meeting, 5 June 2013. Bratislava</a:t>
            </a:r>
            <a:endParaRPr lang="hu-HU" dirty="0"/>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7191F2-5D1D-4482-8DAA-00FD5D62AEF7}" type="slidenum">
              <a:rPr lang="hu-HU" smtClean="0"/>
              <a:pPr/>
              <a:t>‹#›</a:t>
            </a:fld>
            <a:endParaRPr lang="hu-H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934200"/>
            <a:chOff x="0" y="0"/>
            <a:chExt cx="5760" cy="4368"/>
          </a:xfrm>
        </p:grpSpPr>
        <p:sp>
          <p:nvSpPr>
            <p:cNvPr id="115715" name="Freeform 3"/>
            <p:cNvSpPr>
              <a:spLocks/>
            </p:cNvSpPr>
            <p:nvPr/>
          </p:nvSpPr>
          <p:spPr bwMode="hidden">
            <a:xfrm>
              <a:off x="0" y="2208"/>
              <a:ext cx="2515" cy="1970"/>
            </a:xfrm>
            <a:custGeom>
              <a:avLst/>
              <a:gdLst/>
              <a:ahLst/>
              <a:cxnLst>
                <a:cxn ang="0">
                  <a:pos x="744" y="1669"/>
                </a:cxn>
                <a:cxn ang="0">
                  <a:pos x="852" y="1400"/>
                </a:cxn>
                <a:cxn ang="0">
                  <a:pos x="876" y="1171"/>
                </a:cxn>
                <a:cxn ang="0">
                  <a:pos x="979" y="1370"/>
                </a:cxn>
                <a:cxn ang="0">
                  <a:pos x="1231" y="1621"/>
                </a:cxn>
                <a:cxn ang="0">
                  <a:pos x="1471" y="1693"/>
                </a:cxn>
                <a:cxn ang="0">
                  <a:pos x="1819" y="1678"/>
                </a:cxn>
                <a:cxn ang="0">
                  <a:pos x="1893" y="1513"/>
                </a:cxn>
                <a:cxn ang="0">
                  <a:pos x="1874" y="1285"/>
                </a:cxn>
                <a:cxn ang="0">
                  <a:pos x="1783" y="967"/>
                </a:cxn>
                <a:cxn ang="0">
                  <a:pos x="1289" y="873"/>
                </a:cxn>
                <a:cxn ang="0">
                  <a:pos x="1549" y="745"/>
                </a:cxn>
                <a:cxn ang="0">
                  <a:pos x="1753" y="732"/>
                </a:cxn>
                <a:cxn ang="0">
                  <a:pos x="2107" y="618"/>
                </a:cxn>
                <a:cxn ang="0">
                  <a:pos x="2377" y="438"/>
                </a:cxn>
                <a:cxn ang="0">
                  <a:pos x="2420" y="343"/>
                </a:cxn>
                <a:cxn ang="0">
                  <a:pos x="2077" y="331"/>
                </a:cxn>
                <a:cxn ang="0">
                  <a:pos x="1951" y="301"/>
                </a:cxn>
                <a:cxn ang="0">
                  <a:pos x="1645" y="289"/>
                </a:cxn>
                <a:cxn ang="0">
                  <a:pos x="1297" y="408"/>
                </a:cxn>
                <a:cxn ang="0">
                  <a:pos x="1308" y="337"/>
                </a:cxn>
                <a:cxn ang="0">
                  <a:pos x="1453" y="168"/>
                </a:cxn>
                <a:cxn ang="0">
                  <a:pos x="1477" y="36"/>
                </a:cxn>
                <a:cxn ang="0">
                  <a:pos x="1417" y="24"/>
                </a:cxn>
                <a:cxn ang="0">
                  <a:pos x="1189" y="102"/>
                </a:cxn>
                <a:cxn ang="0">
                  <a:pos x="1026" y="144"/>
                </a:cxn>
                <a:cxn ang="0">
                  <a:pos x="889" y="331"/>
                </a:cxn>
                <a:cxn ang="0">
                  <a:pos x="726" y="480"/>
                </a:cxn>
                <a:cxn ang="0">
                  <a:pos x="643" y="540"/>
                </a:cxn>
                <a:cxn ang="0">
                  <a:pos x="600" y="516"/>
                </a:cxn>
                <a:cxn ang="0">
                  <a:pos x="552" y="486"/>
                </a:cxn>
                <a:cxn ang="0">
                  <a:pos x="528" y="462"/>
                </a:cxn>
                <a:cxn ang="0">
                  <a:pos x="474" y="426"/>
                </a:cxn>
                <a:cxn ang="0">
                  <a:pos x="415" y="390"/>
                </a:cxn>
                <a:cxn ang="0">
                  <a:pos x="366" y="366"/>
                </a:cxn>
                <a:cxn ang="0">
                  <a:pos x="192" y="234"/>
                </a:cxn>
                <a:cxn ang="0">
                  <a:pos x="570" y="564"/>
                </a:cxn>
                <a:cxn ang="0">
                  <a:pos x="444" y="732"/>
                </a:cxn>
                <a:cxn ang="0">
                  <a:pos x="318" y="787"/>
                </a:cxn>
                <a:cxn ang="0">
                  <a:pos x="127" y="853"/>
                </a:cxn>
                <a:cxn ang="0">
                  <a:pos x="0" y="1165"/>
                </a:cxn>
                <a:cxn ang="0">
                  <a:pos x="372" y="1015"/>
                </a:cxn>
                <a:cxn ang="0">
                  <a:pos x="222" y="1262"/>
                </a:cxn>
                <a:cxn ang="0">
                  <a:pos x="139" y="1459"/>
                </a:cxn>
                <a:cxn ang="0">
                  <a:pos x="102" y="1495"/>
                </a:cxn>
                <a:cxn ang="0">
                  <a:pos x="84" y="1519"/>
                </a:cxn>
                <a:cxn ang="0">
                  <a:pos x="96" y="1537"/>
                </a:cxn>
                <a:cxn ang="0">
                  <a:pos x="127" y="1567"/>
                </a:cxn>
                <a:cxn ang="0">
                  <a:pos x="145" y="1633"/>
                </a:cxn>
                <a:cxn ang="0">
                  <a:pos x="156" y="1693"/>
                </a:cxn>
                <a:cxn ang="0">
                  <a:pos x="162" y="1723"/>
                </a:cxn>
                <a:cxn ang="0">
                  <a:pos x="216" y="1802"/>
                </a:cxn>
                <a:cxn ang="0">
                  <a:pos x="228" y="1850"/>
                </a:cxn>
                <a:cxn ang="0">
                  <a:pos x="240" y="1904"/>
                </a:cxn>
                <a:cxn ang="0">
                  <a:pos x="246" y="1922"/>
                </a:cxn>
                <a:cxn ang="0">
                  <a:pos x="258" y="1970"/>
                </a:cxn>
                <a:cxn ang="0">
                  <a:pos x="462" y="1922"/>
                </a:cxn>
                <a:cxn ang="0">
                  <a:pos x="624" y="1778"/>
                </a:cxn>
              </a:cxnLst>
              <a:rect l="0" t="0" r="r" b="b"/>
              <a:pathLst>
                <a:path w="2515" h="1970">
                  <a:moveTo>
                    <a:pt x="624" y="1778"/>
                  </a:moveTo>
                  <a:lnTo>
                    <a:pt x="744" y="1669"/>
                  </a:lnTo>
                  <a:lnTo>
                    <a:pt x="834" y="1627"/>
                  </a:lnTo>
                  <a:lnTo>
                    <a:pt x="852" y="1400"/>
                  </a:lnTo>
                  <a:lnTo>
                    <a:pt x="834" y="1225"/>
                  </a:lnTo>
                  <a:lnTo>
                    <a:pt x="876" y="1171"/>
                  </a:lnTo>
                  <a:lnTo>
                    <a:pt x="901" y="1268"/>
                  </a:lnTo>
                  <a:lnTo>
                    <a:pt x="979" y="1370"/>
                  </a:lnTo>
                  <a:lnTo>
                    <a:pt x="1116" y="1519"/>
                  </a:lnTo>
                  <a:lnTo>
                    <a:pt x="1231" y="1621"/>
                  </a:lnTo>
                  <a:lnTo>
                    <a:pt x="1353" y="1632"/>
                  </a:lnTo>
                  <a:lnTo>
                    <a:pt x="1471" y="1693"/>
                  </a:lnTo>
                  <a:lnTo>
                    <a:pt x="1664" y="1659"/>
                  </a:lnTo>
                  <a:lnTo>
                    <a:pt x="1819" y="1678"/>
                  </a:lnTo>
                  <a:lnTo>
                    <a:pt x="1975" y="1632"/>
                  </a:lnTo>
                  <a:lnTo>
                    <a:pt x="1893" y="1513"/>
                  </a:lnTo>
                  <a:lnTo>
                    <a:pt x="1920" y="1385"/>
                  </a:lnTo>
                  <a:lnTo>
                    <a:pt x="1874" y="1285"/>
                  </a:lnTo>
                  <a:lnTo>
                    <a:pt x="1865" y="1129"/>
                  </a:lnTo>
                  <a:lnTo>
                    <a:pt x="1783" y="967"/>
                  </a:lnTo>
                  <a:lnTo>
                    <a:pt x="1527" y="891"/>
                  </a:lnTo>
                  <a:lnTo>
                    <a:pt x="1289" y="873"/>
                  </a:lnTo>
                  <a:lnTo>
                    <a:pt x="1393" y="781"/>
                  </a:lnTo>
                  <a:lnTo>
                    <a:pt x="1549" y="745"/>
                  </a:lnTo>
                  <a:lnTo>
                    <a:pt x="1620" y="738"/>
                  </a:lnTo>
                  <a:lnTo>
                    <a:pt x="1753" y="732"/>
                  </a:lnTo>
                  <a:lnTo>
                    <a:pt x="1933" y="720"/>
                  </a:lnTo>
                  <a:lnTo>
                    <a:pt x="2107" y="618"/>
                  </a:lnTo>
                  <a:lnTo>
                    <a:pt x="2227" y="516"/>
                  </a:lnTo>
                  <a:lnTo>
                    <a:pt x="2377" y="438"/>
                  </a:lnTo>
                  <a:lnTo>
                    <a:pt x="2515" y="337"/>
                  </a:lnTo>
                  <a:lnTo>
                    <a:pt x="2420" y="343"/>
                  </a:lnTo>
                  <a:lnTo>
                    <a:pt x="2191" y="343"/>
                  </a:lnTo>
                  <a:lnTo>
                    <a:pt x="2077" y="331"/>
                  </a:lnTo>
                  <a:lnTo>
                    <a:pt x="2053" y="301"/>
                  </a:lnTo>
                  <a:lnTo>
                    <a:pt x="1951" y="301"/>
                  </a:lnTo>
                  <a:lnTo>
                    <a:pt x="1795" y="259"/>
                  </a:lnTo>
                  <a:lnTo>
                    <a:pt x="1645" y="289"/>
                  </a:lnTo>
                  <a:lnTo>
                    <a:pt x="1447" y="372"/>
                  </a:lnTo>
                  <a:lnTo>
                    <a:pt x="1297" y="408"/>
                  </a:lnTo>
                  <a:lnTo>
                    <a:pt x="1153" y="414"/>
                  </a:lnTo>
                  <a:lnTo>
                    <a:pt x="1308" y="337"/>
                  </a:lnTo>
                  <a:lnTo>
                    <a:pt x="1465" y="198"/>
                  </a:lnTo>
                  <a:lnTo>
                    <a:pt x="1453" y="168"/>
                  </a:lnTo>
                  <a:lnTo>
                    <a:pt x="1465" y="102"/>
                  </a:lnTo>
                  <a:lnTo>
                    <a:pt x="1477" y="36"/>
                  </a:lnTo>
                  <a:lnTo>
                    <a:pt x="1453" y="0"/>
                  </a:lnTo>
                  <a:lnTo>
                    <a:pt x="1417" y="24"/>
                  </a:lnTo>
                  <a:lnTo>
                    <a:pt x="1356" y="42"/>
                  </a:lnTo>
                  <a:lnTo>
                    <a:pt x="1189" y="102"/>
                  </a:lnTo>
                  <a:lnTo>
                    <a:pt x="1098" y="144"/>
                  </a:lnTo>
                  <a:lnTo>
                    <a:pt x="1026" y="144"/>
                  </a:lnTo>
                  <a:lnTo>
                    <a:pt x="991" y="168"/>
                  </a:lnTo>
                  <a:lnTo>
                    <a:pt x="889" y="331"/>
                  </a:lnTo>
                  <a:lnTo>
                    <a:pt x="852" y="408"/>
                  </a:lnTo>
                  <a:lnTo>
                    <a:pt x="726" y="480"/>
                  </a:lnTo>
                  <a:lnTo>
                    <a:pt x="649" y="540"/>
                  </a:lnTo>
                  <a:lnTo>
                    <a:pt x="643" y="540"/>
                  </a:lnTo>
                  <a:lnTo>
                    <a:pt x="637" y="534"/>
                  </a:lnTo>
                  <a:lnTo>
                    <a:pt x="600" y="516"/>
                  </a:lnTo>
                  <a:lnTo>
                    <a:pt x="564" y="492"/>
                  </a:lnTo>
                  <a:lnTo>
                    <a:pt x="552" y="486"/>
                  </a:lnTo>
                  <a:lnTo>
                    <a:pt x="540" y="474"/>
                  </a:lnTo>
                  <a:lnTo>
                    <a:pt x="528" y="462"/>
                  </a:lnTo>
                  <a:lnTo>
                    <a:pt x="504" y="444"/>
                  </a:lnTo>
                  <a:lnTo>
                    <a:pt x="474" y="426"/>
                  </a:lnTo>
                  <a:lnTo>
                    <a:pt x="444" y="408"/>
                  </a:lnTo>
                  <a:lnTo>
                    <a:pt x="415" y="390"/>
                  </a:lnTo>
                  <a:lnTo>
                    <a:pt x="385" y="372"/>
                  </a:lnTo>
                  <a:lnTo>
                    <a:pt x="366" y="366"/>
                  </a:lnTo>
                  <a:lnTo>
                    <a:pt x="360" y="360"/>
                  </a:lnTo>
                  <a:lnTo>
                    <a:pt x="192" y="234"/>
                  </a:lnTo>
                  <a:lnTo>
                    <a:pt x="210" y="307"/>
                  </a:lnTo>
                  <a:lnTo>
                    <a:pt x="570" y="564"/>
                  </a:lnTo>
                  <a:lnTo>
                    <a:pt x="558" y="618"/>
                  </a:lnTo>
                  <a:lnTo>
                    <a:pt x="444" y="732"/>
                  </a:lnTo>
                  <a:lnTo>
                    <a:pt x="324" y="787"/>
                  </a:lnTo>
                  <a:lnTo>
                    <a:pt x="318" y="787"/>
                  </a:lnTo>
                  <a:lnTo>
                    <a:pt x="258" y="811"/>
                  </a:lnTo>
                  <a:lnTo>
                    <a:pt x="127" y="853"/>
                  </a:lnTo>
                  <a:lnTo>
                    <a:pt x="0" y="901"/>
                  </a:lnTo>
                  <a:lnTo>
                    <a:pt x="0" y="1165"/>
                  </a:lnTo>
                  <a:lnTo>
                    <a:pt x="78" y="1147"/>
                  </a:lnTo>
                  <a:lnTo>
                    <a:pt x="372" y="1015"/>
                  </a:lnTo>
                  <a:lnTo>
                    <a:pt x="336" y="1117"/>
                  </a:lnTo>
                  <a:lnTo>
                    <a:pt x="222" y="1262"/>
                  </a:lnTo>
                  <a:lnTo>
                    <a:pt x="145" y="1453"/>
                  </a:lnTo>
                  <a:lnTo>
                    <a:pt x="139" y="1459"/>
                  </a:lnTo>
                  <a:lnTo>
                    <a:pt x="133" y="1465"/>
                  </a:lnTo>
                  <a:lnTo>
                    <a:pt x="102" y="1495"/>
                  </a:lnTo>
                  <a:lnTo>
                    <a:pt x="90" y="1507"/>
                  </a:lnTo>
                  <a:lnTo>
                    <a:pt x="84" y="1519"/>
                  </a:lnTo>
                  <a:lnTo>
                    <a:pt x="84" y="1531"/>
                  </a:lnTo>
                  <a:lnTo>
                    <a:pt x="96" y="1537"/>
                  </a:lnTo>
                  <a:lnTo>
                    <a:pt x="114" y="1549"/>
                  </a:lnTo>
                  <a:lnTo>
                    <a:pt x="127" y="1567"/>
                  </a:lnTo>
                  <a:lnTo>
                    <a:pt x="139" y="1597"/>
                  </a:lnTo>
                  <a:lnTo>
                    <a:pt x="145" y="1633"/>
                  </a:lnTo>
                  <a:lnTo>
                    <a:pt x="150" y="1663"/>
                  </a:lnTo>
                  <a:lnTo>
                    <a:pt x="156" y="1693"/>
                  </a:lnTo>
                  <a:lnTo>
                    <a:pt x="162" y="1717"/>
                  </a:lnTo>
                  <a:lnTo>
                    <a:pt x="162" y="1723"/>
                  </a:lnTo>
                  <a:lnTo>
                    <a:pt x="216" y="1796"/>
                  </a:lnTo>
                  <a:lnTo>
                    <a:pt x="216" y="1802"/>
                  </a:lnTo>
                  <a:lnTo>
                    <a:pt x="222" y="1814"/>
                  </a:lnTo>
                  <a:lnTo>
                    <a:pt x="228" y="1850"/>
                  </a:lnTo>
                  <a:lnTo>
                    <a:pt x="234" y="1886"/>
                  </a:lnTo>
                  <a:lnTo>
                    <a:pt x="240" y="1904"/>
                  </a:lnTo>
                  <a:lnTo>
                    <a:pt x="240" y="1916"/>
                  </a:lnTo>
                  <a:lnTo>
                    <a:pt x="246" y="1922"/>
                  </a:lnTo>
                  <a:lnTo>
                    <a:pt x="252" y="1934"/>
                  </a:lnTo>
                  <a:lnTo>
                    <a:pt x="258" y="1970"/>
                  </a:lnTo>
                  <a:lnTo>
                    <a:pt x="438" y="1970"/>
                  </a:lnTo>
                  <a:lnTo>
                    <a:pt x="462" y="1922"/>
                  </a:lnTo>
                  <a:lnTo>
                    <a:pt x="624" y="1778"/>
                  </a:lnTo>
                  <a:lnTo>
                    <a:pt x="624" y="1778"/>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fontAlgn="base">
                <a:spcBef>
                  <a:spcPct val="0"/>
                </a:spcBef>
                <a:spcAft>
                  <a:spcPct val="0"/>
                </a:spcAft>
                <a:defRPr/>
              </a:pPr>
              <a:endParaRPr lang="hu-HU" dirty="0">
                <a:solidFill>
                  <a:srgbClr val="FFFFFF"/>
                </a:solidFill>
                <a:latin typeface="Arial" charset="0"/>
              </a:endParaRPr>
            </a:p>
          </p:txBody>
        </p:sp>
        <p:sp>
          <p:nvSpPr>
            <p:cNvPr id="4105" name="Freeform 4"/>
            <p:cNvSpPr>
              <a:spLocks/>
            </p:cNvSpPr>
            <p:nvPr/>
          </p:nvSpPr>
          <p:spPr bwMode="hidden">
            <a:xfrm>
              <a:off x="0" y="2496"/>
              <a:ext cx="2112" cy="1604"/>
            </a:xfrm>
            <a:custGeom>
              <a:avLst/>
              <a:gdLst>
                <a:gd name="T0" fmla="*/ 577 w 2123"/>
                <a:gd name="T1" fmla="*/ 986 h 1696"/>
                <a:gd name="T2" fmla="*/ 541 w 2123"/>
                <a:gd name="T3" fmla="*/ 646 h 1696"/>
                <a:gd name="T4" fmla="*/ 667 w 2123"/>
                <a:gd name="T5" fmla="*/ 374 h 1696"/>
                <a:gd name="T6" fmla="*/ 922 w 2123"/>
                <a:gd name="T7" fmla="*/ 555 h 1696"/>
                <a:gd name="T8" fmla="*/ 1208 w 2123"/>
                <a:gd name="T9" fmla="*/ 822 h 1696"/>
                <a:gd name="T10" fmla="*/ 1475 w 2123"/>
                <a:gd name="T11" fmla="*/ 1049 h 1696"/>
                <a:gd name="T12" fmla="*/ 1791 w 2123"/>
                <a:gd name="T13" fmla="*/ 1286 h 1696"/>
                <a:gd name="T14" fmla="*/ 1873 w 2123"/>
                <a:gd name="T15" fmla="*/ 1337 h 1696"/>
                <a:gd name="T16" fmla="*/ 1826 w 2123"/>
                <a:gd name="T17" fmla="*/ 1281 h 1696"/>
                <a:gd name="T18" fmla="*/ 1404 w 2123"/>
                <a:gd name="T19" fmla="*/ 947 h 1696"/>
                <a:gd name="T20" fmla="*/ 1082 w 2123"/>
                <a:gd name="T21" fmla="*/ 646 h 1696"/>
                <a:gd name="T22" fmla="*/ 719 w 2123"/>
                <a:gd name="T23" fmla="*/ 311 h 1696"/>
                <a:gd name="T24" fmla="*/ 994 w 2123"/>
                <a:gd name="T25" fmla="*/ 294 h 1696"/>
                <a:gd name="T26" fmla="*/ 1279 w 2123"/>
                <a:gd name="T27" fmla="*/ 300 h 1696"/>
                <a:gd name="T28" fmla="*/ 1606 w 2123"/>
                <a:gd name="T29" fmla="*/ 254 h 1696"/>
                <a:gd name="T30" fmla="*/ 2112 w 2123"/>
                <a:gd name="T31" fmla="*/ 186 h 1696"/>
                <a:gd name="T32" fmla="*/ 2064 w 2123"/>
                <a:gd name="T33" fmla="*/ 164 h 1696"/>
                <a:gd name="T34" fmla="*/ 1535 w 2123"/>
                <a:gd name="T35" fmla="*/ 243 h 1696"/>
                <a:gd name="T36" fmla="*/ 1202 w 2123"/>
                <a:gd name="T37" fmla="*/ 260 h 1696"/>
                <a:gd name="T38" fmla="*/ 755 w 2123"/>
                <a:gd name="T39" fmla="*/ 243 h 1696"/>
                <a:gd name="T40" fmla="*/ 815 w 2123"/>
                <a:gd name="T41" fmla="*/ 215 h 1696"/>
                <a:gd name="T42" fmla="*/ 1136 w 2123"/>
                <a:gd name="T43" fmla="*/ 0 h 1696"/>
                <a:gd name="T44" fmla="*/ 1082 w 2123"/>
                <a:gd name="T45" fmla="*/ 28 h 1696"/>
                <a:gd name="T46" fmla="*/ 1005 w 2123"/>
                <a:gd name="T47" fmla="*/ 79 h 1696"/>
                <a:gd name="T48" fmla="*/ 851 w 2123"/>
                <a:gd name="T49" fmla="*/ 181 h 1696"/>
                <a:gd name="T50" fmla="*/ 667 w 2123"/>
                <a:gd name="T51" fmla="*/ 266 h 1696"/>
                <a:gd name="T52" fmla="*/ 631 w 2123"/>
                <a:gd name="T53" fmla="*/ 340 h 1696"/>
                <a:gd name="T54" fmla="*/ 303 w 2123"/>
                <a:gd name="T55" fmla="*/ 555 h 1696"/>
                <a:gd name="T56" fmla="*/ 0 w 2123"/>
                <a:gd name="T57" fmla="*/ 686 h 1696"/>
                <a:gd name="T58" fmla="*/ 0 w 2123"/>
                <a:gd name="T59" fmla="*/ 691 h 1696"/>
                <a:gd name="T60" fmla="*/ 0 w 2123"/>
                <a:gd name="T61" fmla="*/ 725 h 1696"/>
                <a:gd name="T62" fmla="*/ 297 w 2123"/>
                <a:gd name="T63" fmla="*/ 601 h 1696"/>
                <a:gd name="T64" fmla="*/ 589 w 2123"/>
                <a:gd name="T65" fmla="*/ 408 h 1696"/>
                <a:gd name="T66" fmla="*/ 505 w 2123"/>
                <a:gd name="T67" fmla="*/ 635 h 1696"/>
                <a:gd name="T68" fmla="*/ 523 w 2123"/>
                <a:gd name="T69" fmla="*/ 941 h 1696"/>
                <a:gd name="T70" fmla="*/ 458 w 2123"/>
                <a:gd name="T71" fmla="*/ 1105 h 1696"/>
                <a:gd name="T72" fmla="*/ 327 w 2123"/>
                <a:gd name="T73" fmla="*/ 1400 h 1696"/>
                <a:gd name="T74" fmla="*/ 321 w 2123"/>
                <a:gd name="T75" fmla="*/ 1604 h 1696"/>
                <a:gd name="T76" fmla="*/ 327 w 2123"/>
                <a:gd name="T77" fmla="*/ 1604 h 1696"/>
                <a:gd name="T78" fmla="*/ 345 w 2123"/>
                <a:gd name="T79" fmla="*/ 1468 h 1696"/>
                <a:gd name="T80" fmla="*/ 577 w 2123"/>
                <a:gd name="T81" fmla="*/ 986 h 1696"/>
                <a:gd name="T82" fmla="*/ 577 w 2123"/>
                <a:gd name="T83" fmla="*/ 986 h 169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2123" h="1696">
                  <a:moveTo>
                    <a:pt x="580" y="1043"/>
                  </a:moveTo>
                  <a:lnTo>
                    <a:pt x="544" y="683"/>
                  </a:lnTo>
                  <a:lnTo>
                    <a:pt x="670" y="395"/>
                  </a:lnTo>
                  <a:lnTo>
                    <a:pt x="927" y="587"/>
                  </a:lnTo>
                  <a:lnTo>
                    <a:pt x="1214" y="869"/>
                  </a:lnTo>
                  <a:lnTo>
                    <a:pt x="1483" y="1109"/>
                  </a:lnTo>
                  <a:lnTo>
                    <a:pt x="1800" y="1360"/>
                  </a:lnTo>
                  <a:lnTo>
                    <a:pt x="1883" y="1414"/>
                  </a:lnTo>
                  <a:lnTo>
                    <a:pt x="1836" y="1354"/>
                  </a:lnTo>
                  <a:lnTo>
                    <a:pt x="1411" y="1001"/>
                  </a:lnTo>
                  <a:lnTo>
                    <a:pt x="1088" y="683"/>
                  </a:lnTo>
                  <a:lnTo>
                    <a:pt x="723" y="329"/>
                  </a:lnTo>
                  <a:lnTo>
                    <a:pt x="999" y="311"/>
                  </a:lnTo>
                  <a:lnTo>
                    <a:pt x="1286" y="317"/>
                  </a:lnTo>
                  <a:lnTo>
                    <a:pt x="1614" y="269"/>
                  </a:lnTo>
                  <a:lnTo>
                    <a:pt x="2123" y="197"/>
                  </a:lnTo>
                  <a:lnTo>
                    <a:pt x="2075" y="173"/>
                  </a:lnTo>
                  <a:lnTo>
                    <a:pt x="1543" y="257"/>
                  </a:lnTo>
                  <a:lnTo>
                    <a:pt x="1208" y="275"/>
                  </a:lnTo>
                  <a:lnTo>
                    <a:pt x="759" y="257"/>
                  </a:lnTo>
                  <a:lnTo>
                    <a:pt x="819" y="227"/>
                  </a:lnTo>
                  <a:lnTo>
                    <a:pt x="1142" y="0"/>
                  </a:lnTo>
                  <a:lnTo>
                    <a:pt x="1088" y="30"/>
                  </a:lnTo>
                  <a:lnTo>
                    <a:pt x="1010" y="84"/>
                  </a:lnTo>
                  <a:lnTo>
                    <a:pt x="855" y="191"/>
                  </a:lnTo>
                  <a:lnTo>
                    <a:pt x="670" y="281"/>
                  </a:lnTo>
                  <a:lnTo>
                    <a:pt x="634" y="359"/>
                  </a:lnTo>
                  <a:lnTo>
                    <a:pt x="305" y="587"/>
                  </a:lnTo>
                  <a:lnTo>
                    <a:pt x="0" y="725"/>
                  </a:lnTo>
                  <a:lnTo>
                    <a:pt x="0" y="731"/>
                  </a:lnTo>
                  <a:lnTo>
                    <a:pt x="0" y="767"/>
                  </a:lnTo>
                  <a:lnTo>
                    <a:pt x="299" y="635"/>
                  </a:lnTo>
                  <a:lnTo>
                    <a:pt x="592" y="431"/>
                  </a:lnTo>
                  <a:lnTo>
                    <a:pt x="508" y="671"/>
                  </a:lnTo>
                  <a:lnTo>
                    <a:pt x="526" y="995"/>
                  </a:lnTo>
                  <a:lnTo>
                    <a:pt x="460" y="1168"/>
                  </a:lnTo>
                  <a:lnTo>
                    <a:pt x="329" y="1480"/>
                  </a:lnTo>
                  <a:lnTo>
                    <a:pt x="323" y="1696"/>
                  </a:lnTo>
                  <a:lnTo>
                    <a:pt x="329" y="1696"/>
                  </a:lnTo>
                  <a:lnTo>
                    <a:pt x="347" y="1552"/>
                  </a:lnTo>
                  <a:lnTo>
                    <a:pt x="580" y="1043"/>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4106" name="Freeform 5"/>
            <p:cNvSpPr>
              <a:spLocks/>
            </p:cNvSpPr>
            <p:nvPr/>
          </p:nvSpPr>
          <p:spPr bwMode="hidden">
            <a:xfrm>
              <a:off x="2092" y="3233"/>
              <a:ext cx="3668" cy="943"/>
            </a:xfrm>
            <a:custGeom>
              <a:avLst/>
              <a:gdLst>
                <a:gd name="T0" fmla="*/ 3338 w 3668"/>
                <a:gd name="T1" fmla="*/ 288 h 943"/>
                <a:gd name="T2" fmla="*/ 3194 w 3668"/>
                <a:gd name="T3" fmla="*/ 258 h 943"/>
                <a:gd name="T4" fmla="*/ 2816 w 3668"/>
                <a:gd name="T5" fmla="*/ 234 h 943"/>
                <a:gd name="T6" fmla="*/ 2330 w 3668"/>
                <a:gd name="T7" fmla="*/ 306 h 943"/>
                <a:gd name="T8" fmla="*/ 2372 w 3668"/>
                <a:gd name="T9" fmla="*/ 258 h 943"/>
                <a:gd name="T10" fmla="*/ 2624 w 3668"/>
                <a:gd name="T11" fmla="*/ 132 h 943"/>
                <a:gd name="T12" fmla="*/ 2707 w 3668"/>
                <a:gd name="T13" fmla="*/ 24 h 943"/>
                <a:gd name="T14" fmla="*/ 2642 w 3668"/>
                <a:gd name="T15" fmla="*/ 12 h 943"/>
                <a:gd name="T16" fmla="*/ 2515 w 3668"/>
                <a:gd name="T17" fmla="*/ 54 h 943"/>
                <a:gd name="T18" fmla="*/ 2324 w 3668"/>
                <a:gd name="T19" fmla="*/ 66 h 943"/>
                <a:gd name="T20" fmla="*/ 2101 w 3668"/>
                <a:gd name="T21" fmla="*/ 90 h 943"/>
                <a:gd name="T22" fmla="*/ 1855 w 3668"/>
                <a:gd name="T23" fmla="*/ 228 h 943"/>
                <a:gd name="T24" fmla="*/ 1591 w 3668"/>
                <a:gd name="T25" fmla="*/ 337 h 943"/>
                <a:gd name="T26" fmla="*/ 1459 w 3668"/>
                <a:gd name="T27" fmla="*/ 379 h 943"/>
                <a:gd name="T28" fmla="*/ 1417 w 3668"/>
                <a:gd name="T29" fmla="*/ 361 h 943"/>
                <a:gd name="T30" fmla="*/ 1363 w 3668"/>
                <a:gd name="T31" fmla="*/ 331 h 943"/>
                <a:gd name="T32" fmla="*/ 1344 w 3668"/>
                <a:gd name="T33" fmla="*/ 312 h 943"/>
                <a:gd name="T34" fmla="*/ 1290 w 3668"/>
                <a:gd name="T35" fmla="*/ 288 h 943"/>
                <a:gd name="T36" fmla="*/ 1230 w 3668"/>
                <a:gd name="T37" fmla="*/ 252 h 943"/>
                <a:gd name="T38" fmla="*/ 1119 w 3668"/>
                <a:gd name="T39" fmla="*/ 227 h 943"/>
                <a:gd name="T40" fmla="*/ 1320 w 3668"/>
                <a:gd name="T41" fmla="*/ 438 h 943"/>
                <a:gd name="T42" fmla="*/ 960 w 3668"/>
                <a:gd name="T43" fmla="*/ 558 h 943"/>
                <a:gd name="T44" fmla="*/ 474 w 3668"/>
                <a:gd name="T45" fmla="*/ 630 h 943"/>
                <a:gd name="T46" fmla="*/ 132 w 3668"/>
                <a:gd name="T47" fmla="*/ 781 h 943"/>
                <a:gd name="T48" fmla="*/ 234 w 3668"/>
                <a:gd name="T49" fmla="*/ 847 h 943"/>
                <a:gd name="T50" fmla="*/ 925 w 3668"/>
                <a:gd name="T51" fmla="*/ 739 h 943"/>
                <a:gd name="T52" fmla="*/ 637 w 3668"/>
                <a:gd name="T53" fmla="*/ 925 h 943"/>
                <a:gd name="T54" fmla="*/ 1405 w 3668"/>
                <a:gd name="T55" fmla="*/ 943 h 943"/>
                <a:gd name="T56" fmla="*/ 1447 w 3668"/>
                <a:gd name="T57" fmla="*/ 943 h 943"/>
                <a:gd name="T58" fmla="*/ 2888 w 3668"/>
                <a:gd name="T59" fmla="*/ 859 h 943"/>
                <a:gd name="T60" fmla="*/ 2582 w 3668"/>
                <a:gd name="T61" fmla="*/ 708 h 943"/>
                <a:gd name="T62" fmla="*/ 2299 w 3668"/>
                <a:gd name="T63" fmla="*/ 606 h 943"/>
                <a:gd name="T64" fmla="*/ 2606 w 3668"/>
                <a:gd name="T65" fmla="*/ 588 h 943"/>
                <a:gd name="T66" fmla="*/ 3001 w 3668"/>
                <a:gd name="T67" fmla="*/ 582 h 943"/>
                <a:gd name="T68" fmla="*/ 3452 w 3668"/>
                <a:gd name="T69" fmla="*/ 438 h 943"/>
                <a:gd name="T70" fmla="*/ 3668 w 3668"/>
                <a:gd name="T71" fmla="*/ 312 h 943"/>
                <a:gd name="T72" fmla="*/ 3482 w 3668"/>
                <a:gd name="T73" fmla="*/ 300 h 943"/>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3668" h="943">
                  <a:moveTo>
                    <a:pt x="3482" y="300"/>
                  </a:moveTo>
                  <a:lnTo>
                    <a:pt x="3338" y="288"/>
                  </a:lnTo>
                  <a:lnTo>
                    <a:pt x="3320" y="264"/>
                  </a:lnTo>
                  <a:lnTo>
                    <a:pt x="3194" y="258"/>
                  </a:lnTo>
                  <a:lnTo>
                    <a:pt x="3019" y="216"/>
                  </a:lnTo>
                  <a:lnTo>
                    <a:pt x="2816" y="234"/>
                  </a:lnTo>
                  <a:lnTo>
                    <a:pt x="2533" y="288"/>
                  </a:lnTo>
                  <a:lnTo>
                    <a:pt x="2330" y="306"/>
                  </a:lnTo>
                  <a:lnTo>
                    <a:pt x="2149" y="312"/>
                  </a:lnTo>
                  <a:lnTo>
                    <a:pt x="2372" y="258"/>
                  </a:lnTo>
                  <a:lnTo>
                    <a:pt x="2624" y="156"/>
                  </a:lnTo>
                  <a:lnTo>
                    <a:pt x="2624" y="132"/>
                  </a:lnTo>
                  <a:lnTo>
                    <a:pt x="2666" y="78"/>
                  </a:lnTo>
                  <a:lnTo>
                    <a:pt x="2707" y="24"/>
                  </a:lnTo>
                  <a:lnTo>
                    <a:pt x="2695" y="0"/>
                  </a:lnTo>
                  <a:lnTo>
                    <a:pt x="2642" y="12"/>
                  </a:lnTo>
                  <a:lnTo>
                    <a:pt x="2557" y="30"/>
                  </a:lnTo>
                  <a:lnTo>
                    <a:pt x="2515" y="54"/>
                  </a:lnTo>
                  <a:lnTo>
                    <a:pt x="2425" y="84"/>
                  </a:lnTo>
                  <a:lnTo>
                    <a:pt x="2324" y="66"/>
                  </a:lnTo>
                  <a:lnTo>
                    <a:pt x="2191" y="90"/>
                  </a:lnTo>
                  <a:lnTo>
                    <a:pt x="2101" y="90"/>
                  </a:lnTo>
                  <a:lnTo>
                    <a:pt x="2047" y="108"/>
                  </a:lnTo>
                  <a:lnTo>
                    <a:pt x="1855" y="228"/>
                  </a:lnTo>
                  <a:lnTo>
                    <a:pt x="1771" y="288"/>
                  </a:lnTo>
                  <a:lnTo>
                    <a:pt x="1591" y="337"/>
                  </a:lnTo>
                  <a:lnTo>
                    <a:pt x="1465" y="379"/>
                  </a:lnTo>
                  <a:lnTo>
                    <a:pt x="1459" y="379"/>
                  </a:lnTo>
                  <a:lnTo>
                    <a:pt x="1453" y="373"/>
                  </a:lnTo>
                  <a:lnTo>
                    <a:pt x="1417" y="361"/>
                  </a:lnTo>
                  <a:lnTo>
                    <a:pt x="1381" y="343"/>
                  </a:lnTo>
                  <a:lnTo>
                    <a:pt x="1363" y="331"/>
                  </a:lnTo>
                  <a:lnTo>
                    <a:pt x="1357" y="324"/>
                  </a:lnTo>
                  <a:lnTo>
                    <a:pt x="1344" y="312"/>
                  </a:lnTo>
                  <a:lnTo>
                    <a:pt x="1320" y="300"/>
                  </a:lnTo>
                  <a:lnTo>
                    <a:pt x="1290" y="288"/>
                  </a:lnTo>
                  <a:lnTo>
                    <a:pt x="1260" y="270"/>
                  </a:lnTo>
                  <a:lnTo>
                    <a:pt x="1230" y="252"/>
                  </a:lnTo>
                  <a:lnTo>
                    <a:pt x="1187" y="227"/>
                  </a:lnTo>
                  <a:lnTo>
                    <a:pt x="1119" y="227"/>
                  </a:lnTo>
                  <a:lnTo>
                    <a:pt x="1357" y="397"/>
                  </a:lnTo>
                  <a:lnTo>
                    <a:pt x="1320" y="438"/>
                  </a:lnTo>
                  <a:lnTo>
                    <a:pt x="1135" y="522"/>
                  </a:lnTo>
                  <a:lnTo>
                    <a:pt x="960" y="558"/>
                  </a:lnTo>
                  <a:lnTo>
                    <a:pt x="684" y="600"/>
                  </a:lnTo>
                  <a:lnTo>
                    <a:pt x="474" y="630"/>
                  </a:lnTo>
                  <a:lnTo>
                    <a:pt x="390" y="684"/>
                  </a:lnTo>
                  <a:lnTo>
                    <a:pt x="132" y="781"/>
                  </a:lnTo>
                  <a:lnTo>
                    <a:pt x="0" y="829"/>
                  </a:lnTo>
                  <a:lnTo>
                    <a:pt x="234" y="847"/>
                  </a:lnTo>
                  <a:lnTo>
                    <a:pt x="498" y="829"/>
                  </a:lnTo>
                  <a:lnTo>
                    <a:pt x="925" y="739"/>
                  </a:lnTo>
                  <a:lnTo>
                    <a:pt x="840" y="817"/>
                  </a:lnTo>
                  <a:lnTo>
                    <a:pt x="637" y="925"/>
                  </a:lnTo>
                  <a:lnTo>
                    <a:pt x="613" y="943"/>
                  </a:lnTo>
                  <a:lnTo>
                    <a:pt x="1405" y="943"/>
                  </a:lnTo>
                  <a:lnTo>
                    <a:pt x="1411" y="925"/>
                  </a:lnTo>
                  <a:lnTo>
                    <a:pt x="1447" y="943"/>
                  </a:lnTo>
                  <a:lnTo>
                    <a:pt x="2924" y="943"/>
                  </a:lnTo>
                  <a:lnTo>
                    <a:pt x="2888" y="859"/>
                  </a:lnTo>
                  <a:lnTo>
                    <a:pt x="2713" y="775"/>
                  </a:lnTo>
                  <a:lnTo>
                    <a:pt x="2582" y="708"/>
                  </a:lnTo>
                  <a:lnTo>
                    <a:pt x="2336" y="636"/>
                  </a:lnTo>
                  <a:lnTo>
                    <a:pt x="2299" y="606"/>
                  </a:lnTo>
                  <a:lnTo>
                    <a:pt x="2509" y="582"/>
                  </a:lnTo>
                  <a:lnTo>
                    <a:pt x="2606" y="588"/>
                  </a:lnTo>
                  <a:lnTo>
                    <a:pt x="2773" y="588"/>
                  </a:lnTo>
                  <a:lnTo>
                    <a:pt x="3001" y="582"/>
                  </a:lnTo>
                  <a:lnTo>
                    <a:pt x="3259" y="516"/>
                  </a:lnTo>
                  <a:lnTo>
                    <a:pt x="3452" y="438"/>
                  </a:lnTo>
                  <a:lnTo>
                    <a:pt x="3668" y="391"/>
                  </a:lnTo>
                  <a:lnTo>
                    <a:pt x="3668" y="312"/>
                  </a:lnTo>
                  <a:lnTo>
                    <a:pt x="3482" y="300"/>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4107" name="Freeform 6"/>
            <p:cNvSpPr>
              <a:spLocks/>
            </p:cNvSpPr>
            <p:nvPr/>
          </p:nvSpPr>
          <p:spPr bwMode="hidden">
            <a:xfrm>
              <a:off x="0" y="524"/>
              <a:ext cx="973" cy="1195"/>
            </a:xfrm>
            <a:custGeom>
              <a:avLst/>
              <a:gdLst>
                <a:gd name="T0" fmla="*/ 324 w 969"/>
                <a:gd name="T1" fmla="*/ 1189 h 1192"/>
                <a:gd name="T2" fmla="*/ 492 w 969"/>
                <a:gd name="T3" fmla="*/ 1195 h 1192"/>
                <a:gd name="T4" fmla="*/ 582 w 969"/>
                <a:gd name="T5" fmla="*/ 1153 h 1192"/>
                <a:gd name="T6" fmla="*/ 816 w 969"/>
                <a:gd name="T7" fmla="*/ 1088 h 1192"/>
                <a:gd name="T8" fmla="*/ 937 w 969"/>
                <a:gd name="T9" fmla="*/ 1058 h 1192"/>
                <a:gd name="T10" fmla="*/ 762 w 969"/>
                <a:gd name="T11" fmla="*/ 991 h 1192"/>
                <a:gd name="T12" fmla="*/ 558 w 969"/>
                <a:gd name="T13" fmla="*/ 955 h 1192"/>
                <a:gd name="T14" fmla="*/ 198 w 969"/>
                <a:gd name="T15" fmla="*/ 973 h 1192"/>
                <a:gd name="T16" fmla="*/ 300 w 969"/>
                <a:gd name="T17" fmla="*/ 895 h 1192"/>
                <a:gd name="T18" fmla="*/ 498 w 969"/>
                <a:gd name="T19" fmla="*/ 805 h 1192"/>
                <a:gd name="T20" fmla="*/ 697 w 969"/>
                <a:gd name="T21" fmla="*/ 673 h 1192"/>
                <a:gd name="T22" fmla="*/ 703 w 969"/>
                <a:gd name="T23" fmla="*/ 673 h 1192"/>
                <a:gd name="T24" fmla="*/ 715 w 969"/>
                <a:gd name="T25" fmla="*/ 667 h 1192"/>
                <a:gd name="T26" fmla="*/ 756 w 969"/>
                <a:gd name="T27" fmla="*/ 649 h 1192"/>
                <a:gd name="T28" fmla="*/ 780 w 969"/>
                <a:gd name="T29" fmla="*/ 643 h 1192"/>
                <a:gd name="T30" fmla="*/ 792 w 969"/>
                <a:gd name="T31" fmla="*/ 631 h 1192"/>
                <a:gd name="T32" fmla="*/ 798 w 969"/>
                <a:gd name="T33" fmla="*/ 619 h 1192"/>
                <a:gd name="T34" fmla="*/ 792 w 969"/>
                <a:gd name="T35" fmla="*/ 613 h 1192"/>
                <a:gd name="T36" fmla="*/ 786 w 969"/>
                <a:gd name="T37" fmla="*/ 601 h 1192"/>
                <a:gd name="T38" fmla="*/ 786 w 969"/>
                <a:gd name="T39" fmla="*/ 576 h 1192"/>
                <a:gd name="T40" fmla="*/ 798 w 969"/>
                <a:gd name="T41" fmla="*/ 546 h 1192"/>
                <a:gd name="T42" fmla="*/ 810 w 969"/>
                <a:gd name="T43" fmla="*/ 516 h 1192"/>
                <a:gd name="T44" fmla="*/ 828 w 969"/>
                <a:gd name="T45" fmla="*/ 486 h 1192"/>
                <a:gd name="T46" fmla="*/ 840 w 969"/>
                <a:gd name="T47" fmla="*/ 456 h 1192"/>
                <a:gd name="T48" fmla="*/ 846 w 969"/>
                <a:gd name="T49" fmla="*/ 438 h 1192"/>
                <a:gd name="T50" fmla="*/ 853 w 969"/>
                <a:gd name="T51" fmla="*/ 432 h 1192"/>
                <a:gd name="T52" fmla="*/ 853 w 969"/>
                <a:gd name="T53" fmla="*/ 348 h 1192"/>
                <a:gd name="T54" fmla="*/ 853 w 969"/>
                <a:gd name="T55" fmla="*/ 342 h 1192"/>
                <a:gd name="T56" fmla="*/ 859 w 969"/>
                <a:gd name="T57" fmla="*/ 336 h 1192"/>
                <a:gd name="T58" fmla="*/ 877 w 969"/>
                <a:gd name="T59" fmla="*/ 306 h 1192"/>
                <a:gd name="T60" fmla="*/ 889 w 969"/>
                <a:gd name="T61" fmla="*/ 270 h 1192"/>
                <a:gd name="T62" fmla="*/ 901 w 969"/>
                <a:gd name="T63" fmla="*/ 240 h 1192"/>
                <a:gd name="T64" fmla="*/ 907 w 969"/>
                <a:gd name="T65" fmla="*/ 228 h 1192"/>
                <a:gd name="T66" fmla="*/ 913 w 969"/>
                <a:gd name="T67" fmla="*/ 216 h 1192"/>
                <a:gd name="T68" fmla="*/ 931 w 969"/>
                <a:gd name="T69" fmla="*/ 173 h 1192"/>
                <a:gd name="T70" fmla="*/ 949 w 969"/>
                <a:gd name="T71" fmla="*/ 137 h 1192"/>
                <a:gd name="T72" fmla="*/ 955 w 969"/>
                <a:gd name="T73" fmla="*/ 125 h 1192"/>
                <a:gd name="T74" fmla="*/ 955 w 969"/>
                <a:gd name="T75" fmla="*/ 119 h 1192"/>
                <a:gd name="T76" fmla="*/ 973 w 969"/>
                <a:gd name="T77" fmla="*/ 0 h 1192"/>
                <a:gd name="T78" fmla="*/ 949 w 969"/>
                <a:gd name="T79" fmla="*/ 47 h 1192"/>
                <a:gd name="T80" fmla="*/ 786 w 969"/>
                <a:gd name="T81" fmla="*/ 113 h 1192"/>
                <a:gd name="T82" fmla="*/ 709 w 969"/>
                <a:gd name="T83" fmla="*/ 161 h 1192"/>
                <a:gd name="T84" fmla="*/ 462 w 969"/>
                <a:gd name="T85" fmla="*/ 234 h 1192"/>
                <a:gd name="T86" fmla="*/ 282 w 969"/>
                <a:gd name="T87" fmla="*/ 288 h 1192"/>
                <a:gd name="T88" fmla="*/ 174 w 969"/>
                <a:gd name="T89" fmla="*/ 294 h 1192"/>
                <a:gd name="T90" fmla="*/ 12 w 969"/>
                <a:gd name="T91" fmla="*/ 486 h 1192"/>
                <a:gd name="T92" fmla="*/ 0 w 969"/>
                <a:gd name="T93" fmla="*/ 510 h 1192"/>
                <a:gd name="T94" fmla="*/ 0 w 969"/>
                <a:gd name="T95" fmla="*/ 1189 h 1192"/>
                <a:gd name="T96" fmla="*/ 96 w 969"/>
                <a:gd name="T97" fmla="*/ 1183 h 1192"/>
                <a:gd name="T98" fmla="*/ 324 w 969"/>
                <a:gd name="T99" fmla="*/ 1189 h 1192"/>
                <a:gd name="T100" fmla="*/ 324 w 969"/>
                <a:gd name="T101" fmla="*/ 1189 h 119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969" h="1192">
                  <a:moveTo>
                    <a:pt x="323" y="1186"/>
                  </a:moveTo>
                  <a:lnTo>
                    <a:pt x="490" y="1192"/>
                  </a:lnTo>
                  <a:lnTo>
                    <a:pt x="580" y="1150"/>
                  </a:lnTo>
                  <a:lnTo>
                    <a:pt x="813" y="1085"/>
                  </a:lnTo>
                  <a:lnTo>
                    <a:pt x="933" y="1055"/>
                  </a:lnTo>
                  <a:lnTo>
                    <a:pt x="759" y="989"/>
                  </a:lnTo>
                  <a:lnTo>
                    <a:pt x="556" y="953"/>
                  </a:lnTo>
                  <a:lnTo>
                    <a:pt x="197" y="971"/>
                  </a:lnTo>
                  <a:lnTo>
                    <a:pt x="299" y="893"/>
                  </a:lnTo>
                  <a:lnTo>
                    <a:pt x="496" y="803"/>
                  </a:lnTo>
                  <a:lnTo>
                    <a:pt x="694" y="671"/>
                  </a:lnTo>
                  <a:lnTo>
                    <a:pt x="700" y="671"/>
                  </a:lnTo>
                  <a:lnTo>
                    <a:pt x="712" y="665"/>
                  </a:lnTo>
                  <a:lnTo>
                    <a:pt x="753" y="647"/>
                  </a:lnTo>
                  <a:lnTo>
                    <a:pt x="777" y="641"/>
                  </a:lnTo>
                  <a:lnTo>
                    <a:pt x="789" y="629"/>
                  </a:lnTo>
                  <a:lnTo>
                    <a:pt x="795" y="617"/>
                  </a:lnTo>
                  <a:lnTo>
                    <a:pt x="789" y="611"/>
                  </a:lnTo>
                  <a:lnTo>
                    <a:pt x="783" y="599"/>
                  </a:lnTo>
                  <a:lnTo>
                    <a:pt x="783" y="575"/>
                  </a:lnTo>
                  <a:lnTo>
                    <a:pt x="795" y="545"/>
                  </a:lnTo>
                  <a:lnTo>
                    <a:pt x="807" y="515"/>
                  </a:lnTo>
                  <a:lnTo>
                    <a:pt x="825" y="485"/>
                  </a:lnTo>
                  <a:lnTo>
                    <a:pt x="837" y="455"/>
                  </a:lnTo>
                  <a:lnTo>
                    <a:pt x="843" y="437"/>
                  </a:lnTo>
                  <a:lnTo>
                    <a:pt x="849" y="431"/>
                  </a:lnTo>
                  <a:lnTo>
                    <a:pt x="849" y="347"/>
                  </a:lnTo>
                  <a:lnTo>
                    <a:pt x="849" y="341"/>
                  </a:lnTo>
                  <a:lnTo>
                    <a:pt x="855" y="335"/>
                  </a:lnTo>
                  <a:lnTo>
                    <a:pt x="873" y="305"/>
                  </a:lnTo>
                  <a:lnTo>
                    <a:pt x="885" y="269"/>
                  </a:lnTo>
                  <a:lnTo>
                    <a:pt x="897" y="239"/>
                  </a:lnTo>
                  <a:lnTo>
                    <a:pt x="903" y="227"/>
                  </a:lnTo>
                  <a:lnTo>
                    <a:pt x="909" y="215"/>
                  </a:lnTo>
                  <a:lnTo>
                    <a:pt x="927" y="173"/>
                  </a:lnTo>
                  <a:lnTo>
                    <a:pt x="945" y="137"/>
                  </a:lnTo>
                  <a:lnTo>
                    <a:pt x="951" y="125"/>
                  </a:lnTo>
                  <a:lnTo>
                    <a:pt x="951" y="119"/>
                  </a:lnTo>
                  <a:lnTo>
                    <a:pt x="969" y="0"/>
                  </a:lnTo>
                  <a:lnTo>
                    <a:pt x="945" y="47"/>
                  </a:lnTo>
                  <a:lnTo>
                    <a:pt x="783" y="113"/>
                  </a:lnTo>
                  <a:lnTo>
                    <a:pt x="706" y="161"/>
                  </a:lnTo>
                  <a:lnTo>
                    <a:pt x="460" y="233"/>
                  </a:lnTo>
                  <a:lnTo>
                    <a:pt x="281" y="287"/>
                  </a:lnTo>
                  <a:lnTo>
                    <a:pt x="173" y="293"/>
                  </a:lnTo>
                  <a:lnTo>
                    <a:pt x="12" y="485"/>
                  </a:lnTo>
                  <a:lnTo>
                    <a:pt x="0" y="509"/>
                  </a:lnTo>
                  <a:lnTo>
                    <a:pt x="0" y="1186"/>
                  </a:lnTo>
                  <a:lnTo>
                    <a:pt x="96" y="1180"/>
                  </a:lnTo>
                  <a:lnTo>
                    <a:pt x="323" y="1186"/>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4108" name="Freeform 7"/>
            <p:cNvSpPr>
              <a:spLocks/>
            </p:cNvSpPr>
            <p:nvPr/>
          </p:nvSpPr>
          <p:spPr bwMode="hidden">
            <a:xfrm>
              <a:off x="3188" y="1"/>
              <a:ext cx="2570" cy="2266"/>
            </a:xfrm>
            <a:custGeom>
              <a:avLst/>
              <a:gdLst>
                <a:gd name="T0" fmla="*/ 859 w 2570"/>
                <a:gd name="T1" fmla="*/ 612 h 2266"/>
                <a:gd name="T2" fmla="*/ 1087 w 2570"/>
                <a:gd name="T3" fmla="*/ 853 h 2266"/>
                <a:gd name="T4" fmla="*/ 961 w 2570"/>
                <a:gd name="T5" fmla="*/ 913 h 2266"/>
                <a:gd name="T6" fmla="*/ 786 w 2570"/>
                <a:gd name="T7" fmla="*/ 883 h 2266"/>
                <a:gd name="T8" fmla="*/ 450 w 2570"/>
                <a:gd name="T9" fmla="*/ 931 h 2266"/>
                <a:gd name="T10" fmla="*/ 150 w 2570"/>
                <a:gd name="T11" fmla="*/ 1075 h 2266"/>
                <a:gd name="T12" fmla="*/ 78 w 2570"/>
                <a:gd name="T13" fmla="*/ 1165 h 2266"/>
                <a:gd name="T14" fmla="*/ 361 w 2570"/>
                <a:gd name="T15" fmla="*/ 1256 h 2266"/>
                <a:gd name="T16" fmla="*/ 444 w 2570"/>
                <a:gd name="T17" fmla="*/ 1316 h 2266"/>
                <a:gd name="T18" fmla="*/ 697 w 2570"/>
                <a:gd name="T19" fmla="*/ 1400 h 2266"/>
                <a:gd name="T20" fmla="*/ 1026 w 2570"/>
                <a:gd name="T21" fmla="*/ 1346 h 2266"/>
                <a:gd name="T22" fmla="*/ 991 w 2570"/>
                <a:gd name="T23" fmla="*/ 1412 h 2266"/>
                <a:gd name="T24" fmla="*/ 804 w 2570"/>
                <a:gd name="T25" fmla="*/ 1574 h 2266"/>
                <a:gd name="T26" fmla="*/ 726 w 2570"/>
                <a:gd name="T27" fmla="*/ 1718 h 2266"/>
                <a:gd name="T28" fmla="*/ 768 w 2570"/>
                <a:gd name="T29" fmla="*/ 1742 h 2266"/>
                <a:gd name="T30" fmla="*/ 865 w 2570"/>
                <a:gd name="T31" fmla="*/ 1693 h 2266"/>
                <a:gd name="T32" fmla="*/ 991 w 2570"/>
                <a:gd name="T33" fmla="*/ 1699 h 2266"/>
                <a:gd name="T34" fmla="*/ 1135 w 2570"/>
                <a:gd name="T35" fmla="*/ 1627 h 2266"/>
                <a:gd name="T36" fmla="*/ 1183 w 2570"/>
                <a:gd name="T37" fmla="*/ 1669 h 2266"/>
                <a:gd name="T38" fmla="*/ 1399 w 2570"/>
                <a:gd name="T39" fmla="*/ 1436 h 2266"/>
                <a:gd name="T40" fmla="*/ 1615 w 2570"/>
                <a:gd name="T41" fmla="*/ 1334 h 2266"/>
                <a:gd name="T42" fmla="*/ 1645 w 2570"/>
                <a:gd name="T43" fmla="*/ 1370 h 2266"/>
                <a:gd name="T44" fmla="*/ 1681 w 2570"/>
                <a:gd name="T45" fmla="*/ 1430 h 2266"/>
                <a:gd name="T46" fmla="*/ 1699 w 2570"/>
                <a:gd name="T47" fmla="*/ 1466 h 2266"/>
                <a:gd name="T48" fmla="*/ 1747 w 2570"/>
                <a:gd name="T49" fmla="*/ 1550 h 2266"/>
                <a:gd name="T50" fmla="*/ 1772 w 2570"/>
                <a:gd name="T51" fmla="*/ 1586 h 2266"/>
                <a:gd name="T52" fmla="*/ 2124 w 2570"/>
                <a:gd name="T53" fmla="*/ 2248 h 2266"/>
                <a:gd name="T54" fmla="*/ 1693 w 2570"/>
                <a:gd name="T55" fmla="*/ 1322 h 2266"/>
                <a:gd name="T56" fmla="*/ 1861 w 2570"/>
                <a:gd name="T57" fmla="*/ 1165 h 2266"/>
                <a:gd name="T58" fmla="*/ 2173 w 2570"/>
                <a:gd name="T59" fmla="*/ 1099 h 2266"/>
                <a:gd name="T60" fmla="*/ 2390 w 2570"/>
                <a:gd name="T61" fmla="*/ 1009 h 2266"/>
                <a:gd name="T62" fmla="*/ 2570 w 2570"/>
                <a:gd name="T63" fmla="*/ 805 h 2266"/>
                <a:gd name="T64" fmla="*/ 2342 w 2570"/>
                <a:gd name="T65" fmla="*/ 781 h 2266"/>
                <a:gd name="T66" fmla="*/ 2114 w 2570"/>
                <a:gd name="T67" fmla="*/ 763 h 2266"/>
                <a:gd name="T68" fmla="*/ 2408 w 2570"/>
                <a:gd name="T69" fmla="*/ 433 h 2266"/>
                <a:gd name="T70" fmla="*/ 2426 w 2570"/>
                <a:gd name="T71" fmla="*/ 421 h 2266"/>
                <a:gd name="T72" fmla="*/ 2474 w 2570"/>
                <a:gd name="T73" fmla="*/ 379 h 2266"/>
                <a:gd name="T74" fmla="*/ 2492 w 2570"/>
                <a:gd name="T75" fmla="*/ 355 h 2266"/>
                <a:gd name="T76" fmla="*/ 2474 w 2570"/>
                <a:gd name="T77" fmla="*/ 337 h 2266"/>
                <a:gd name="T78" fmla="*/ 2474 w 2570"/>
                <a:gd name="T79" fmla="*/ 271 h 2266"/>
                <a:gd name="T80" fmla="*/ 2492 w 2570"/>
                <a:gd name="T81" fmla="*/ 192 h 2266"/>
                <a:gd name="T82" fmla="*/ 2504 w 2570"/>
                <a:gd name="T83" fmla="*/ 132 h 2266"/>
                <a:gd name="T84" fmla="*/ 2492 w 2570"/>
                <a:gd name="T85" fmla="*/ 36 h 2266"/>
                <a:gd name="T86" fmla="*/ 2492 w 2570"/>
                <a:gd name="T87" fmla="*/ 24 h 2266"/>
                <a:gd name="T88" fmla="*/ 2102 w 2570"/>
                <a:gd name="T89" fmla="*/ 0 h 2266"/>
                <a:gd name="T90" fmla="*/ 1909 w 2570"/>
                <a:gd name="T91" fmla="*/ 90 h 2266"/>
                <a:gd name="T92" fmla="*/ 1747 w 2570"/>
                <a:gd name="T93" fmla="*/ 535 h 2266"/>
                <a:gd name="T94" fmla="*/ 1711 w 2570"/>
                <a:gd name="T95" fmla="*/ 469 h 2266"/>
                <a:gd name="T96" fmla="*/ 1633 w 2570"/>
                <a:gd name="T97" fmla="*/ 144 h 2266"/>
                <a:gd name="T98" fmla="*/ 1579 w 2570"/>
                <a:gd name="T99" fmla="*/ 0 h 2266"/>
                <a:gd name="T100" fmla="*/ 738 w 2570"/>
                <a:gd name="T101" fmla="*/ 186 h 2266"/>
                <a:gd name="T102" fmla="*/ 756 w 2570"/>
                <a:gd name="T103" fmla="*/ 463 h 226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570" h="2266">
                  <a:moveTo>
                    <a:pt x="756" y="463"/>
                  </a:moveTo>
                  <a:lnTo>
                    <a:pt x="859" y="612"/>
                  </a:lnTo>
                  <a:lnTo>
                    <a:pt x="937" y="720"/>
                  </a:lnTo>
                  <a:lnTo>
                    <a:pt x="1087" y="853"/>
                  </a:lnTo>
                  <a:lnTo>
                    <a:pt x="1105" y="907"/>
                  </a:lnTo>
                  <a:lnTo>
                    <a:pt x="961" y="913"/>
                  </a:lnTo>
                  <a:lnTo>
                    <a:pt x="895" y="901"/>
                  </a:lnTo>
                  <a:lnTo>
                    <a:pt x="786" y="883"/>
                  </a:lnTo>
                  <a:lnTo>
                    <a:pt x="637" y="859"/>
                  </a:lnTo>
                  <a:lnTo>
                    <a:pt x="450" y="931"/>
                  </a:lnTo>
                  <a:lnTo>
                    <a:pt x="306" y="1021"/>
                  </a:lnTo>
                  <a:lnTo>
                    <a:pt x="150" y="1075"/>
                  </a:lnTo>
                  <a:lnTo>
                    <a:pt x="0" y="1153"/>
                  </a:lnTo>
                  <a:lnTo>
                    <a:pt x="78" y="1165"/>
                  </a:lnTo>
                  <a:lnTo>
                    <a:pt x="264" y="1220"/>
                  </a:lnTo>
                  <a:lnTo>
                    <a:pt x="361" y="1256"/>
                  </a:lnTo>
                  <a:lnTo>
                    <a:pt x="367" y="1298"/>
                  </a:lnTo>
                  <a:lnTo>
                    <a:pt x="444" y="1316"/>
                  </a:lnTo>
                  <a:lnTo>
                    <a:pt x="558" y="1400"/>
                  </a:lnTo>
                  <a:lnTo>
                    <a:pt x="697" y="1400"/>
                  </a:lnTo>
                  <a:lnTo>
                    <a:pt x="895" y="1346"/>
                  </a:lnTo>
                  <a:lnTo>
                    <a:pt x="1026" y="1346"/>
                  </a:lnTo>
                  <a:lnTo>
                    <a:pt x="1147" y="1358"/>
                  </a:lnTo>
                  <a:lnTo>
                    <a:pt x="991" y="1412"/>
                  </a:lnTo>
                  <a:lnTo>
                    <a:pt x="804" y="1538"/>
                  </a:lnTo>
                  <a:lnTo>
                    <a:pt x="804" y="1574"/>
                  </a:lnTo>
                  <a:lnTo>
                    <a:pt x="762" y="1645"/>
                  </a:lnTo>
                  <a:lnTo>
                    <a:pt x="726" y="1718"/>
                  </a:lnTo>
                  <a:lnTo>
                    <a:pt x="732" y="1754"/>
                  </a:lnTo>
                  <a:lnTo>
                    <a:pt x="768" y="1742"/>
                  </a:lnTo>
                  <a:lnTo>
                    <a:pt x="829" y="1730"/>
                  </a:lnTo>
                  <a:lnTo>
                    <a:pt x="865" y="1693"/>
                  </a:lnTo>
                  <a:lnTo>
                    <a:pt x="925" y="1663"/>
                  </a:lnTo>
                  <a:lnTo>
                    <a:pt x="991" y="1699"/>
                  </a:lnTo>
                  <a:lnTo>
                    <a:pt x="1087" y="1675"/>
                  </a:lnTo>
                  <a:lnTo>
                    <a:pt x="1135" y="1627"/>
                  </a:lnTo>
                  <a:lnTo>
                    <a:pt x="1147" y="1687"/>
                  </a:lnTo>
                  <a:lnTo>
                    <a:pt x="1183" y="1669"/>
                  </a:lnTo>
                  <a:lnTo>
                    <a:pt x="1333" y="1514"/>
                  </a:lnTo>
                  <a:lnTo>
                    <a:pt x="1399" y="1436"/>
                  </a:lnTo>
                  <a:lnTo>
                    <a:pt x="1526" y="1382"/>
                  </a:lnTo>
                  <a:lnTo>
                    <a:pt x="1615" y="1334"/>
                  </a:lnTo>
                  <a:lnTo>
                    <a:pt x="1627" y="1346"/>
                  </a:lnTo>
                  <a:lnTo>
                    <a:pt x="1645" y="1370"/>
                  </a:lnTo>
                  <a:lnTo>
                    <a:pt x="1669" y="1400"/>
                  </a:lnTo>
                  <a:lnTo>
                    <a:pt x="1681" y="1430"/>
                  </a:lnTo>
                  <a:lnTo>
                    <a:pt x="1687" y="1448"/>
                  </a:lnTo>
                  <a:lnTo>
                    <a:pt x="1699" y="1466"/>
                  </a:lnTo>
                  <a:lnTo>
                    <a:pt x="1729" y="1520"/>
                  </a:lnTo>
                  <a:lnTo>
                    <a:pt x="1747" y="1550"/>
                  </a:lnTo>
                  <a:lnTo>
                    <a:pt x="1766" y="1574"/>
                  </a:lnTo>
                  <a:lnTo>
                    <a:pt x="1772" y="1586"/>
                  </a:lnTo>
                  <a:lnTo>
                    <a:pt x="1778" y="1592"/>
                  </a:lnTo>
                  <a:lnTo>
                    <a:pt x="2124" y="2248"/>
                  </a:lnTo>
                  <a:lnTo>
                    <a:pt x="2215" y="2266"/>
                  </a:lnTo>
                  <a:lnTo>
                    <a:pt x="1693" y="1322"/>
                  </a:lnTo>
                  <a:lnTo>
                    <a:pt x="1723" y="1262"/>
                  </a:lnTo>
                  <a:lnTo>
                    <a:pt x="1861" y="1165"/>
                  </a:lnTo>
                  <a:lnTo>
                    <a:pt x="1988" y="1129"/>
                  </a:lnTo>
                  <a:lnTo>
                    <a:pt x="2173" y="1099"/>
                  </a:lnTo>
                  <a:lnTo>
                    <a:pt x="2318" y="1075"/>
                  </a:lnTo>
                  <a:lnTo>
                    <a:pt x="2390" y="1009"/>
                  </a:lnTo>
                  <a:lnTo>
                    <a:pt x="2570" y="895"/>
                  </a:lnTo>
                  <a:lnTo>
                    <a:pt x="2570" y="805"/>
                  </a:lnTo>
                  <a:lnTo>
                    <a:pt x="2516" y="787"/>
                  </a:lnTo>
                  <a:lnTo>
                    <a:pt x="2342" y="781"/>
                  </a:lnTo>
                  <a:lnTo>
                    <a:pt x="2042" y="871"/>
                  </a:lnTo>
                  <a:lnTo>
                    <a:pt x="2114" y="763"/>
                  </a:lnTo>
                  <a:lnTo>
                    <a:pt x="2264" y="624"/>
                  </a:lnTo>
                  <a:lnTo>
                    <a:pt x="2408" y="433"/>
                  </a:lnTo>
                  <a:lnTo>
                    <a:pt x="2414" y="433"/>
                  </a:lnTo>
                  <a:lnTo>
                    <a:pt x="2426" y="421"/>
                  </a:lnTo>
                  <a:lnTo>
                    <a:pt x="2456" y="397"/>
                  </a:lnTo>
                  <a:lnTo>
                    <a:pt x="2474" y="379"/>
                  </a:lnTo>
                  <a:lnTo>
                    <a:pt x="2486" y="367"/>
                  </a:lnTo>
                  <a:lnTo>
                    <a:pt x="2492" y="355"/>
                  </a:lnTo>
                  <a:lnTo>
                    <a:pt x="2486" y="349"/>
                  </a:lnTo>
                  <a:lnTo>
                    <a:pt x="2474" y="337"/>
                  </a:lnTo>
                  <a:lnTo>
                    <a:pt x="2474" y="307"/>
                  </a:lnTo>
                  <a:lnTo>
                    <a:pt x="2474" y="271"/>
                  </a:lnTo>
                  <a:lnTo>
                    <a:pt x="2480" y="228"/>
                  </a:lnTo>
                  <a:lnTo>
                    <a:pt x="2492" y="192"/>
                  </a:lnTo>
                  <a:lnTo>
                    <a:pt x="2498" y="156"/>
                  </a:lnTo>
                  <a:lnTo>
                    <a:pt x="2504" y="132"/>
                  </a:lnTo>
                  <a:lnTo>
                    <a:pt x="2504" y="126"/>
                  </a:lnTo>
                  <a:lnTo>
                    <a:pt x="2492" y="36"/>
                  </a:lnTo>
                  <a:lnTo>
                    <a:pt x="2492" y="24"/>
                  </a:lnTo>
                  <a:lnTo>
                    <a:pt x="2498" y="0"/>
                  </a:lnTo>
                  <a:lnTo>
                    <a:pt x="2102" y="0"/>
                  </a:lnTo>
                  <a:lnTo>
                    <a:pt x="2006" y="60"/>
                  </a:lnTo>
                  <a:lnTo>
                    <a:pt x="1909" y="90"/>
                  </a:lnTo>
                  <a:lnTo>
                    <a:pt x="1808" y="337"/>
                  </a:lnTo>
                  <a:lnTo>
                    <a:pt x="1747" y="535"/>
                  </a:lnTo>
                  <a:lnTo>
                    <a:pt x="1687" y="588"/>
                  </a:lnTo>
                  <a:lnTo>
                    <a:pt x="1711" y="469"/>
                  </a:lnTo>
                  <a:lnTo>
                    <a:pt x="1687" y="343"/>
                  </a:lnTo>
                  <a:lnTo>
                    <a:pt x="1633" y="144"/>
                  </a:lnTo>
                  <a:lnTo>
                    <a:pt x="1585" y="12"/>
                  </a:lnTo>
                  <a:lnTo>
                    <a:pt x="1579" y="0"/>
                  </a:lnTo>
                  <a:lnTo>
                    <a:pt x="786" y="0"/>
                  </a:lnTo>
                  <a:lnTo>
                    <a:pt x="738" y="186"/>
                  </a:lnTo>
                  <a:lnTo>
                    <a:pt x="756" y="463"/>
                  </a:lnTo>
                  <a:close/>
                </a:path>
              </a:pathLst>
            </a:custGeom>
            <a:gradFill rotWithShape="0">
              <a:gsLst>
                <a:gs pos="0">
                  <a:schemeClr val="bg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4109" name="Freeform 8"/>
            <p:cNvSpPr>
              <a:spLocks/>
            </p:cNvSpPr>
            <p:nvPr/>
          </p:nvSpPr>
          <p:spPr bwMode="hidden">
            <a:xfrm>
              <a:off x="3525" y="1"/>
              <a:ext cx="2185" cy="1508"/>
            </a:xfrm>
            <a:custGeom>
              <a:avLst/>
              <a:gdLst>
                <a:gd name="T0" fmla="*/ 1038 w 2176"/>
                <a:gd name="T1" fmla="*/ 769 h 1505"/>
                <a:gd name="T2" fmla="*/ 1195 w 2176"/>
                <a:gd name="T3" fmla="*/ 1237 h 1505"/>
                <a:gd name="T4" fmla="*/ 960 w 2176"/>
                <a:gd name="T5" fmla="*/ 1195 h 1505"/>
                <a:gd name="T6" fmla="*/ 726 w 2176"/>
                <a:gd name="T7" fmla="*/ 1129 h 1505"/>
                <a:gd name="T8" fmla="*/ 444 w 2176"/>
                <a:gd name="T9" fmla="*/ 1111 h 1505"/>
                <a:gd name="T10" fmla="*/ 0 w 2176"/>
                <a:gd name="T11" fmla="*/ 1081 h 1505"/>
                <a:gd name="T12" fmla="*/ 30 w 2176"/>
                <a:gd name="T13" fmla="*/ 1117 h 1505"/>
                <a:gd name="T14" fmla="*/ 498 w 2176"/>
                <a:gd name="T15" fmla="*/ 1135 h 1505"/>
                <a:gd name="T16" fmla="*/ 780 w 2176"/>
                <a:gd name="T17" fmla="*/ 1189 h 1505"/>
                <a:gd name="T18" fmla="*/ 1135 w 2176"/>
                <a:gd name="T19" fmla="*/ 1304 h 1505"/>
                <a:gd name="T20" fmla="*/ 1074 w 2176"/>
                <a:gd name="T21" fmla="*/ 1322 h 1505"/>
                <a:gd name="T22" fmla="*/ 714 w 2176"/>
                <a:gd name="T23" fmla="*/ 1508 h 1505"/>
                <a:gd name="T24" fmla="*/ 768 w 2176"/>
                <a:gd name="T25" fmla="*/ 1484 h 1505"/>
                <a:gd name="T26" fmla="*/ 865 w 2176"/>
                <a:gd name="T27" fmla="*/ 1442 h 1505"/>
                <a:gd name="T28" fmla="*/ 1026 w 2176"/>
                <a:gd name="T29" fmla="*/ 1358 h 1505"/>
                <a:gd name="T30" fmla="*/ 1219 w 2176"/>
                <a:gd name="T31" fmla="*/ 1298 h 1505"/>
                <a:gd name="T32" fmla="*/ 1272 w 2176"/>
                <a:gd name="T33" fmla="*/ 1225 h 1505"/>
                <a:gd name="T34" fmla="*/ 1639 w 2176"/>
                <a:gd name="T35" fmla="*/ 1045 h 1505"/>
                <a:gd name="T36" fmla="*/ 1939 w 2176"/>
                <a:gd name="T37" fmla="*/ 955 h 1505"/>
                <a:gd name="T38" fmla="*/ 2185 w 2176"/>
                <a:gd name="T39" fmla="*/ 823 h 1505"/>
                <a:gd name="T40" fmla="*/ 1969 w 2176"/>
                <a:gd name="T41" fmla="*/ 913 h 1505"/>
                <a:gd name="T42" fmla="*/ 1663 w 2176"/>
                <a:gd name="T43" fmla="*/ 991 h 1505"/>
                <a:gd name="T44" fmla="*/ 1345 w 2176"/>
                <a:gd name="T45" fmla="*/ 1153 h 1505"/>
                <a:gd name="T46" fmla="*/ 1507 w 2176"/>
                <a:gd name="T47" fmla="*/ 907 h 1505"/>
                <a:gd name="T48" fmla="*/ 1627 w 2176"/>
                <a:gd name="T49" fmla="*/ 546 h 1505"/>
                <a:gd name="T50" fmla="*/ 1747 w 2176"/>
                <a:gd name="T51" fmla="*/ 373 h 1505"/>
                <a:gd name="T52" fmla="*/ 1987 w 2176"/>
                <a:gd name="T53" fmla="*/ 60 h 1505"/>
                <a:gd name="T54" fmla="*/ 2011 w 2176"/>
                <a:gd name="T55" fmla="*/ 0 h 1505"/>
                <a:gd name="T56" fmla="*/ 1981 w 2176"/>
                <a:gd name="T57" fmla="*/ 0 h 1505"/>
                <a:gd name="T58" fmla="*/ 1603 w 2176"/>
                <a:gd name="T59" fmla="*/ 481 h 1505"/>
                <a:gd name="T60" fmla="*/ 1483 w 2176"/>
                <a:gd name="T61" fmla="*/ 889 h 1505"/>
                <a:gd name="T62" fmla="*/ 1260 w 2176"/>
                <a:gd name="T63" fmla="*/ 1177 h 1505"/>
                <a:gd name="T64" fmla="*/ 1135 w 2176"/>
                <a:gd name="T65" fmla="*/ 907 h 1505"/>
                <a:gd name="T66" fmla="*/ 1014 w 2176"/>
                <a:gd name="T67" fmla="*/ 541 h 1505"/>
                <a:gd name="T68" fmla="*/ 889 w 2176"/>
                <a:gd name="T69" fmla="*/ 222 h 1505"/>
                <a:gd name="T70" fmla="*/ 792 w 2176"/>
                <a:gd name="T71" fmla="*/ 0 h 1505"/>
                <a:gd name="T72" fmla="*/ 756 w 2176"/>
                <a:gd name="T73" fmla="*/ 0 h 1505"/>
                <a:gd name="T74" fmla="*/ 907 w 2176"/>
                <a:gd name="T75" fmla="*/ 355 h 1505"/>
                <a:gd name="T76" fmla="*/ 1038 w 2176"/>
                <a:gd name="T77" fmla="*/ 769 h 1505"/>
                <a:gd name="T78" fmla="*/ 1038 w 2176"/>
                <a:gd name="T79" fmla="*/ 769 h 150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2176" h="1505">
                  <a:moveTo>
                    <a:pt x="1034" y="767"/>
                  </a:moveTo>
                  <a:lnTo>
                    <a:pt x="1190" y="1235"/>
                  </a:lnTo>
                  <a:lnTo>
                    <a:pt x="956" y="1193"/>
                  </a:lnTo>
                  <a:lnTo>
                    <a:pt x="723" y="1127"/>
                  </a:lnTo>
                  <a:lnTo>
                    <a:pt x="442" y="1109"/>
                  </a:lnTo>
                  <a:lnTo>
                    <a:pt x="0" y="1079"/>
                  </a:lnTo>
                  <a:lnTo>
                    <a:pt x="30" y="1115"/>
                  </a:lnTo>
                  <a:lnTo>
                    <a:pt x="496" y="1133"/>
                  </a:lnTo>
                  <a:lnTo>
                    <a:pt x="777" y="1187"/>
                  </a:lnTo>
                  <a:lnTo>
                    <a:pt x="1130" y="1301"/>
                  </a:lnTo>
                  <a:lnTo>
                    <a:pt x="1070" y="1319"/>
                  </a:lnTo>
                  <a:lnTo>
                    <a:pt x="711" y="1505"/>
                  </a:lnTo>
                  <a:lnTo>
                    <a:pt x="765" y="1481"/>
                  </a:lnTo>
                  <a:lnTo>
                    <a:pt x="861" y="1439"/>
                  </a:lnTo>
                  <a:lnTo>
                    <a:pt x="1022" y="1355"/>
                  </a:lnTo>
                  <a:lnTo>
                    <a:pt x="1214" y="1295"/>
                  </a:lnTo>
                  <a:lnTo>
                    <a:pt x="1267" y="1223"/>
                  </a:lnTo>
                  <a:lnTo>
                    <a:pt x="1632" y="1043"/>
                  </a:lnTo>
                  <a:lnTo>
                    <a:pt x="1931" y="953"/>
                  </a:lnTo>
                  <a:lnTo>
                    <a:pt x="2176" y="821"/>
                  </a:lnTo>
                  <a:lnTo>
                    <a:pt x="1961" y="911"/>
                  </a:lnTo>
                  <a:lnTo>
                    <a:pt x="1656" y="989"/>
                  </a:lnTo>
                  <a:lnTo>
                    <a:pt x="1339" y="1151"/>
                  </a:lnTo>
                  <a:lnTo>
                    <a:pt x="1501" y="905"/>
                  </a:lnTo>
                  <a:lnTo>
                    <a:pt x="1620" y="545"/>
                  </a:lnTo>
                  <a:lnTo>
                    <a:pt x="1740" y="372"/>
                  </a:lnTo>
                  <a:lnTo>
                    <a:pt x="1979" y="60"/>
                  </a:lnTo>
                  <a:lnTo>
                    <a:pt x="2003" y="0"/>
                  </a:lnTo>
                  <a:lnTo>
                    <a:pt x="1973" y="0"/>
                  </a:lnTo>
                  <a:lnTo>
                    <a:pt x="1596" y="480"/>
                  </a:lnTo>
                  <a:lnTo>
                    <a:pt x="1477" y="887"/>
                  </a:lnTo>
                  <a:lnTo>
                    <a:pt x="1255" y="1175"/>
                  </a:lnTo>
                  <a:lnTo>
                    <a:pt x="1130" y="905"/>
                  </a:lnTo>
                  <a:lnTo>
                    <a:pt x="1010" y="540"/>
                  </a:lnTo>
                  <a:lnTo>
                    <a:pt x="885" y="222"/>
                  </a:lnTo>
                  <a:lnTo>
                    <a:pt x="789" y="0"/>
                  </a:lnTo>
                  <a:lnTo>
                    <a:pt x="753" y="0"/>
                  </a:lnTo>
                  <a:lnTo>
                    <a:pt x="903" y="354"/>
                  </a:lnTo>
                  <a:lnTo>
                    <a:pt x="1034" y="767"/>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4110" name="Freeform 9"/>
            <p:cNvSpPr>
              <a:spLocks/>
            </p:cNvSpPr>
            <p:nvPr/>
          </p:nvSpPr>
          <p:spPr bwMode="hidden">
            <a:xfrm>
              <a:off x="0" y="649"/>
              <a:ext cx="816" cy="806"/>
            </a:xfrm>
            <a:custGeom>
              <a:avLst/>
              <a:gdLst>
                <a:gd name="T0" fmla="*/ 162 w 813"/>
                <a:gd name="T1" fmla="*/ 565 h 804"/>
                <a:gd name="T2" fmla="*/ 330 w 813"/>
                <a:gd name="T3" fmla="*/ 439 h 804"/>
                <a:gd name="T4" fmla="*/ 648 w 813"/>
                <a:gd name="T5" fmla="*/ 217 h 804"/>
                <a:gd name="T6" fmla="*/ 816 w 813"/>
                <a:gd name="T7" fmla="*/ 0 h 804"/>
                <a:gd name="T8" fmla="*/ 678 w 813"/>
                <a:gd name="T9" fmla="*/ 150 h 804"/>
                <a:gd name="T10" fmla="*/ 145 w 813"/>
                <a:gd name="T11" fmla="*/ 505 h 804"/>
                <a:gd name="T12" fmla="*/ 0 w 813"/>
                <a:gd name="T13" fmla="*/ 734 h 804"/>
                <a:gd name="T14" fmla="*/ 0 w 813"/>
                <a:gd name="T15" fmla="*/ 806 h 804"/>
                <a:gd name="T16" fmla="*/ 162 w 813"/>
                <a:gd name="T17" fmla="*/ 565 h 804"/>
                <a:gd name="T18" fmla="*/ 162 w 813"/>
                <a:gd name="T19" fmla="*/ 565 h 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13" h="804">
                  <a:moveTo>
                    <a:pt x="161" y="564"/>
                  </a:moveTo>
                  <a:lnTo>
                    <a:pt x="329" y="438"/>
                  </a:lnTo>
                  <a:lnTo>
                    <a:pt x="646" y="216"/>
                  </a:lnTo>
                  <a:lnTo>
                    <a:pt x="813" y="0"/>
                  </a:lnTo>
                  <a:lnTo>
                    <a:pt x="676" y="150"/>
                  </a:lnTo>
                  <a:lnTo>
                    <a:pt x="144" y="504"/>
                  </a:lnTo>
                  <a:lnTo>
                    <a:pt x="0" y="732"/>
                  </a:lnTo>
                  <a:lnTo>
                    <a:pt x="0" y="804"/>
                  </a:lnTo>
                  <a:lnTo>
                    <a:pt x="161" y="564"/>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4111" name="Freeform 10"/>
            <p:cNvSpPr>
              <a:spLocks/>
            </p:cNvSpPr>
            <p:nvPr/>
          </p:nvSpPr>
          <p:spPr bwMode="hidden">
            <a:xfrm>
              <a:off x="0" y="1545"/>
              <a:ext cx="762" cy="107"/>
            </a:xfrm>
            <a:custGeom>
              <a:avLst/>
              <a:gdLst>
                <a:gd name="T0" fmla="*/ 462 w 759"/>
                <a:gd name="T1" fmla="*/ 66 h 107"/>
                <a:gd name="T2" fmla="*/ 762 w 759"/>
                <a:gd name="T3" fmla="*/ 0 h 107"/>
                <a:gd name="T4" fmla="*/ 498 w 759"/>
                <a:gd name="T5" fmla="*/ 36 h 107"/>
                <a:gd name="T6" fmla="*/ 139 w 759"/>
                <a:gd name="T7" fmla="*/ 48 h 107"/>
                <a:gd name="T8" fmla="*/ 0 w 759"/>
                <a:gd name="T9" fmla="*/ 78 h 107"/>
                <a:gd name="T10" fmla="*/ 0 w 759"/>
                <a:gd name="T11" fmla="*/ 107 h 107"/>
                <a:gd name="T12" fmla="*/ 96 w 759"/>
                <a:gd name="T13" fmla="*/ 89 h 107"/>
                <a:gd name="T14" fmla="*/ 462 w 759"/>
                <a:gd name="T15" fmla="*/ 66 h 107"/>
                <a:gd name="T16" fmla="*/ 462 w 759"/>
                <a:gd name="T17" fmla="*/ 66 h 1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59" h="107">
                  <a:moveTo>
                    <a:pt x="460" y="66"/>
                  </a:moveTo>
                  <a:lnTo>
                    <a:pt x="759" y="0"/>
                  </a:lnTo>
                  <a:lnTo>
                    <a:pt x="496" y="36"/>
                  </a:lnTo>
                  <a:lnTo>
                    <a:pt x="138" y="48"/>
                  </a:lnTo>
                  <a:lnTo>
                    <a:pt x="0" y="78"/>
                  </a:lnTo>
                  <a:lnTo>
                    <a:pt x="0" y="107"/>
                  </a:lnTo>
                  <a:lnTo>
                    <a:pt x="96" y="89"/>
                  </a:lnTo>
                  <a:lnTo>
                    <a:pt x="460" y="66"/>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4112" name="Freeform 11"/>
            <p:cNvSpPr>
              <a:spLocks/>
            </p:cNvSpPr>
            <p:nvPr/>
          </p:nvSpPr>
          <p:spPr bwMode="hidden">
            <a:xfrm>
              <a:off x="2314" y="3431"/>
              <a:ext cx="3182" cy="745"/>
            </a:xfrm>
            <a:custGeom>
              <a:avLst/>
              <a:gdLst>
                <a:gd name="T0" fmla="*/ 1393 w 3169"/>
                <a:gd name="T1" fmla="*/ 240 h 743"/>
                <a:gd name="T2" fmla="*/ 1741 w 3169"/>
                <a:gd name="T3" fmla="*/ 234 h 743"/>
                <a:gd name="T4" fmla="*/ 2096 w 3169"/>
                <a:gd name="T5" fmla="*/ 252 h 743"/>
                <a:gd name="T6" fmla="*/ 2515 w 3169"/>
                <a:gd name="T7" fmla="*/ 234 h 743"/>
                <a:gd name="T8" fmla="*/ 3182 w 3169"/>
                <a:gd name="T9" fmla="*/ 205 h 743"/>
                <a:gd name="T10" fmla="*/ 3128 w 3169"/>
                <a:gd name="T11" fmla="*/ 187 h 743"/>
                <a:gd name="T12" fmla="*/ 2432 w 3169"/>
                <a:gd name="T13" fmla="*/ 222 h 743"/>
                <a:gd name="T14" fmla="*/ 2011 w 3169"/>
                <a:gd name="T15" fmla="*/ 222 h 743"/>
                <a:gd name="T16" fmla="*/ 1465 w 3169"/>
                <a:gd name="T17" fmla="*/ 187 h 743"/>
                <a:gd name="T18" fmla="*/ 1549 w 3169"/>
                <a:gd name="T19" fmla="*/ 168 h 743"/>
                <a:gd name="T20" fmla="*/ 2047 w 3169"/>
                <a:gd name="T21" fmla="*/ 0 h 743"/>
                <a:gd name="T22" fmla="*/ 1969 w 3169"/>
                <a:gd name="T23" fmla="*/ 24 h 743"/>
                <a:gd name="T24" fmla="*/ 1844 w 3169"/>
                <a:gd name="T25" fmla="*/ 66 h 743"/>
                <a:gd name="T26" fmla="*/ 1609 w 3169"/>
                <a:gd name="T27" fmla="*/ 138 h 743"/>
                <a:gd name="T28" fmla="*/ 1344 w 3169"/>
                <a:gd name="T29" fmla="*/ 199 h 743"/>
                <a:gd name="T30" fmla="*/ 1273 w 3169"/>
                <a:gd name="T31" fmla="*/ 252 h 743"/>
                <a:gd name="T32" fmla="*/ 768 w 3169"/>
                <a:gd name="T33" fmla="*/ 414 h 743"/>
                <a:gd name="T34" fmla="*/ 336 w 3169"/>
                <a:gd name="T35" fmla="*/ 504 h 743"/>
                <a:gd name="T36" fmla="*/ 0 w 3169"/>
                <a:gd name="T37" fmla="*/ 619 h 743"/>
                <a:gd name="T38" fmla="*/ 300 w 3169"/>
                <a:gd name="T39" fmla="*/ 540 h 743"/>
                <a:gd name="T40" fmla="*/ 738 w 3169"/>
                <a:gd name="T41" fmla="*/ 450 h 743"/>
                <a:gd name="T42" fmla="*/ 1183 w 3169"/>
                <a:gd name="T43" fmla="*/ 312 h 743"/>
                <a:gd name="T44" fmla="*/ 985 w 3169"/>
                <a:gd name="T45" fmla="*/ 492 h 743"/>
                <a:gd name="T46" fmla="*/ 871 w 3169"/>
                <a:gd name="T47" fmla="*/ 745 h 743"/>
                <a:gd name="T48" fmla="*/ 865 w 3169"/>
                <a:gd name="T49" fmla="*/ 745 h 743"/>
                <a:gd name="T50" fmla="*/ 937 w 3169"/>
                <a:gd name="T51" fmla="*/ 745 h 743"/>
                <a:gd name="T52" fmla="*/ 1026 w 3169"/>
                <a:gd name="T53" fmla="*/ 498 h 743"/>
                <a:gd name="T54" fmla="*/ 1302 w 3169"/>
                <a:gd name="T55" fmla="*/ 282 h 743"/>
                <a:gd name="T56" fmla="*/ 1537 w 3169"/>
                <a:gd name="T57" fmla="*/ 450 h 743"/>
                <a:gd name="T58" fmla="*/ 1777 w 3169"/>
                <a:gd name="T59" fmla="*/ 679 h 743"/>
                <a:gd name="T60" fmla="*/ 1862 w 3169"/>
                <a:gd name="T61" fmla="*/ 745 h 743"/>
                <a:gd name="T62" fmla="*/ 1927 w 3169"/>
                <a:gd name="T63" fmla="*/ 745 h 743"/>
                <a:gd name="T64" fmla="*/ 1699 w 3169"/>
                <a:gd name="T65" fmla="*/ 528 h 743"/>
                <a:gd name="T66" fmla="*/ 1393 w 3169"/>
                <a:gd name="T67" fmla="*/ 240 h 743"/>
                <a:gd name="T68" fmla="*/ 1393 w 3169"/>
                <a:gd name="T69" fmla="*/ 240 h 74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3169" h="743">
                  <a:moveTo>
                    <a:pt x="1387" y="239"/>
                  </a:moveTo>
                  <a:lnTo>
                    <a:pt x="1734" y="233"/>
                  </a:lnTo>
                  <a:lnTo>
                    <a:pt x="2087" y="251"/>
                  </a:lnTo>
                  <a:lnTo>
                    <a:pt x="2505" y="233"/>
                  </a:lnTo>
                  <a:lnTo>
                    <a:pt x="3169" y="204"/>
                  </a:lnTo>
                  <a:lnTo>
                    <a:pt x="3115" y="186"/>
                  </a:lnTo>
                  <a:lnTo>
                    <a:pt x="2422" y="221"/>
                  </a:lnTo>
                  <a:lnTo>
                    <a:pt x="2003" y="221"/>
                  </a:lnTo>
                  <a:lnTo>
                    <a:pt x="1459" y="186"/>
                  </a:lnTo>
                  <a:lnTo>
                    <a:pt x="1543" y="168"/>
                  </a:lnTo>
                  <a:lnTo>
                    <a:pt x="2039" y="0"/>
                  </a:lnTo>
                  <a:lnTo>
                    <a:pt x="1961" y="24"/>
                  </a:lnTo>
                  <a:lnTo>
                    <a:pt x="1836" y="66"/>
                  </a:lnTo>
                  <a:lnTo>
                    <a:pt x="1602" y="138"/>
                  </a:lnTo>
                  <a:lnTo>
                    <a:pt x="1339" y="198"/>
                  </a:lnTo>
                  <a:lnTo>
                    <a:pt x="1268" y="251"/>
                  </a:lnTo>
                  <a:lnTo>
                    <a:pt x="765" y="413"/>
                  </a:lnTo>
                  <a:lnTo>
                    <a:pt x="335" y="503"/>
                  </a:lnTo>
                  <a:lnTo>
                    <a:pt x="0" y="617"/>
                  </a:lnTo>
                  <a:lnTo>
                    <a:pt x="299" y="539"/>
                  </a:lnTo>
                  <a:lnTo>
                    <a:pt x="735" y="449"/>
                  </a:lnTo>
                  <a:lnTo>
                    <a:pt x="1178" y="311"/>
                  </a:lnTo>
                  <a:lnTo>
                    <a:pt x="981" y="491"/>
                  </a:lnTo>
                  <a:lnTo>
                    <a:pt x="867" y="743"/>
                  </a:lnTo>
                  <a:lnTo>
                    <a:pt x="861" y="743"/>
                  </a:lnTo>
                  <a:lnTo>
                    <a:pt x="933" y="743"/>
                  </a:lnTo>
                  <a:lnTo>
                    <a:pt x="1022" y="497"/>
                  </a:lnTo>
                  <a:lnTo>
                    <a:pt x="1297" y="281"/>
                  </a:lnTo>
                  <a:lnTo>
                    <a:pt x="1531" y="449"/>
                  </a:lnTo>
                  <a:lnTo>
                    <a:pt x="1770" y="677"/>
                  </a:lnTo>
                  <a:lnTo>
                    <a:pt x="1854" y="743"/>
                  </a:lnTo>
                  <a:lnTo>
                    <a:pt x="1919" y="743"/>
                  </a:lnTo>
                  <a:lnTo>
                    <a:pt x="1692" y="527"/>
                  </a:lnTo>
                  <a:lnTo>
                    <a:pt x="1387" y="239"/>
                  </a:lnTo>
                  <a:close/>
                </a:path>
              </a:pathLst>
            </a:custGeom>
            <a:gradFill rotWithShape="0">
              <a:gsLst>
                <a:gs pos="0">
                  <a:schemeClr val="accent2"/>
                </a:gs>
                <a:gs pos="100000">
                  <a:schemeClr val="bg1"/>
                </a:gs>
              </a:gsLst>
              <a:lin ang="27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4113" name="Rectangle 12"/>
            <p:cNvSpPr>
              <a:spLocks noChangeArrowheads="1"/>
            </p:cNvSpPr>
            <p:nvPr/>
          </p:nvSpPr>
          <p:spPr bwMode="hidden">
            <a:xfrm>
              <a:off x="192" y="127"/>
              <a:ext cx="1" cy="1"/>
            </a:xfrm>
            <a:prstGeom prst="rect">
              <a:avLst/>
            </a:prstGeom>
            <a:solidFill>
              <a:srgbClr val="9A1E8D"/>
            </a:solidFill>
            <a:ln w="9525">
              <a:noFill/>
              <a:miter lim="800000"/>
              <a:headEnd/>
              <a:tailEnd/>
            </a:ln>
          </p:spPr>
          <p:txBody>
            <a:bodyPr/>
            <a:lstStyle/>
            <a:p>
              <a:pPr fontAlgn="base">
                <a:spcBef>
                  <a:spcPct val="0"/>
                </a:spcBef>
                <a:spcAft>
                  <a:spcPct val="0"/>
                </a:spcAft>
                <a:defRPr/>
              </a:pPr>
              <a:endParaRPr lang="hu-HU" dirty="0">
                <a:solidFill>
                  <a:srgbClr val="FFFFFF"/>
                </a:solidFill>
                <a:latin typeface="Arial" charset="0"/>
              </a:endParaRPr>
            </a:p>
          </p:txBody>
        </p:sp>
        <p:sp>
          <p:nvSpPr>
            <p:cNvPr id="4114" name="Rectangle 13"/>
            <p:cNvSpPr>
              <a:spLocks noChangeArrowheads="1"/>
            </p:cNvSpPr>
            <p:nvPr/>
          </p:nvSpPr>
          <p:spPr bwMode="hidden">
            <a:xfrm>
              <a:off x="204" y="131"/>
              <a:ext cx="1" cy="1"/>
            </a:xfrm>
            <a:prstGeom prst="rect">
              <a:avLst/>
            </a:prstGeom>
            <a:solidFill>
              <a:srgbClr val="9A1E8D"/>
            </a:solidFill>
            <a:ln w="9525">
              <a:noFill/>
              <a:miter lim="800000"/>
              <a:headEnd/>
              <a:tailEnd/>
            </a:ln>
          </p:spPr>
          <p:txBody>
            <a:bodyPr/>
            <a:lstStyle/>
            <a:p>
              <a:pPr fontAlgn="base">
                <a:spcBef>
                  <a:spcPct val="0"/>
                </a:spcBef>
                <a:spcAft>
                  <a:spcPct val="0"/>
                </a:spcAft>
                <a:defRPr/>
              </a:pPr>
              <a:endParaRPr lang="hu-HU" dirty="0">
                <a:solidFill>
                  <a:srgbClr val="FFFFFF"/>
                </a:solidFill>
                <a:latin typeface="Arial" charset="0"/>
              </a:endParaRPr>
            </a:p>
          </p:txBody>
        </p:sp>
        <p:sp>
          <p:nvSpPr>
            <p:cNvPr id="115726" name="Freeform 14"/>
            <p:cNvSpPr>
              <a:spLocks/>
            </p:cNvSpPr>
            <p:nvPr/>
          </p:nvSpPr>
          <p:spPr bwMode="hidden">
            <a:xfrm>
              <a:off x="0" y="4032"/>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fontAlgn="base">
                <a:spcBef>
                  <a:spcPct val="0"/>
                </a:spcBef>
                <a:spcAft>
                  <a:spcPct val="0"/>
                </a:spcAft>
                <a:defRPr/>
              </a:pPr>
              <a:endParaRPr lang="hu-HU" dirty="0">
                <a:solidFill>
                  <a:srgbClr val="FFFFFF"/>
                </a:solidFill>
                <a:latin typeface="Arial" charset="0"/>
              </a:endParaRPr>
            </a:p>
          </p:txBody>
        </p:sp>
        <p:sp>
          <p:nvSpPr>
            <p:cNvPr id="115727" name="Freeform 15"/>
            <p:cNvSpPr>
              <a:spLocks/>
            </p:cNvSpPr>
            <p:nvPr/>
          </p:nvSpPr>
          <p:spPr bwMode="hidden">
            <a:xfrm>
              <a:off x="0" y="4032"/>
              <a:ext cx="5760" cy="336"/>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1"/>
                </a:gs>
                <a:gs pos="100000">
                  <a:schemeClr val="bg1">
                    <a:gamma/>
                    <a:shade val="46275"/>
                    <a:invGamma/>
                  </a:schemeClr>
                </a:gs>
              </a:gsLst>
              <a:lin ang="5400000" scaled="1"/>
            </a:gradFill>
            <a:ln w="9525">
              <a:noFill/>
              <a:round/>
              <a:headEnd/>
              <a:tailEnd/>
            </a:ln>
          </p:spPr>
          <p:txBody>
            <a:bodyPr/>
            <a:lstStyle/>
            <a:p>
              <a:pPr fontAlgn="base">
                <a:spcBef>
                  <a:spcPct val="0"/>
                </a:spcBef>
                <a:spcAft>
                  <a:spcPct val="0"/>
                </a:spcAft>
                <a:defRPr/>
              </a:pPr>
              <a:endParaRPr lang="hu-HU" dirty="0">
                <a:solidFill>
                  <a:srgbClr val="FFFFFF"/>
                </a:solidFill>
                <a:latin typeface="Arial" charset="0"/>
              </a:endParaRPr>
            </a:p>
          </p:txBody>
        </p:sp>
        <p:sp>
          <p:nvSpPr>
            <p:cNvPr id="115728" name="Freeform 16"/>
            <p:cNvSpPr>
              <a:spLocks/>
            </p:cNvSpPr>
            <p:nvPr/>
          </p:nvSpPr>
          <p:spPr bwMode="hidden">
            <a:xfrm>
              <a:off x="0" y="0"/>
              <a:ext cx="5760" cy="288"/>
            </a:xfrm>
            <a:custGeom>
              <a:avLst/>
              <a:gdLst/>
              <a:ahLst/>
              <a:cxnLst>
                <a:cxn ang="0">
                  <a:pos x="5740" y="288"/>
                </a:cxn>
                <a:cxn ang="0">
                  <a:pos x="0" y="288"/>
                </a:cxn>
                <a:cxn ang="0">
                  <a:pos x="0" y="0"/>
                </a:cxn>
                <a:cxn ang="0">
                  <a:pos x="5740" y="0"/>
                </a:cxn>
                <a:cxn ang="0">
                  <a:pos x="5740" y="288"/>
                </a:cxn>
                <a:cxn ang="0">
                  <a:pos x="5740" y="288"/>
                </a:cxn>
              </a:cxnLst>
              <a:rect l="0" t="0" r="r" b="b"/>
              <a:pathLst>
                <a:path w="5740" h="288">
                  <a:moveTo>
                    <a:pt x="5740" y="288"/>
                  </a:moveTo>
                  <a:lnTo>
                    <a:pt x="0" y="288"/>
                  </a:lnTo>
                  <a:lnTo>
                    <a:pt x="0" y="0"/>
                  </a:lnTo>
                  <a:lnTo>
                    <a:pt x="5740" y="0"/>
                  </a:lnTo>
                  <a:lnTo>
                    <a:pt x="5740" y="288"/>
                  </a:lnTo>
                  <a:lnTo>
                    <a:pt x="5740" y="288"/>
                  </a:lnTo>
                  <a:close/>
                </a:path>
              </a:pathLst>
            </a:custGeom>
            <a:gradFill rotWithShape="0">
              <a:gsLst>
                <a:gs pos="0">
                  <a:schemeClr val="bg2">
                    <a:gamma/>
                    <a:shade val="56078"/>
                    <a:invGamma/>
                  </a:schemeClr>
                </a:gs>
                <a:gs pos="100000">
                  <a:schemeClr val="bg2"/>
                </a:gs>
              </a:gsLst>
              <a:lin ang="5400000" scaled="1"/>
            </a:gradFill>
            <a:ln w="9525">
              <a:noFill/>
              <a:round/>
              <a:headEnd/>
              <a:tailEnd/>
            </a:ln>
          </p:spPr>
          <p:txBody>
            <a:bodyPr/>
            <a:lstStyle/>
            <a:p>
              <a:pPr fontAlgn="base">
                <a:spcBef>
                  <a:spcPct val="0"/>
                </a:spcBef>
                <a:spcAft>
                  <a:spcPct val="0"/>
                </a:spcAft>
                <a:defRPr/>
              </a:pPr>
              <a:endParaRPr lang="hu-HU" dirty="0">
                <a:solidFill>
                  <a:srgbClr val="FFFFFF"/>
                </a:solidFill>
                <a:latin typeface="Arial" charset="0"/>
              </a:endParaRPr>
            </a:p>
          </p:txBody>
        </p:sp>
        <p:sp>
          <p:nvSpPr>
            <p:cNvPr id="4118" name="Freeform 17"/>
            <p:cNvSpPr>
              <a:spLocks/>
            </p:cNvSpPr>
            <p:nvPr/>
          </p:nvSpPr>
          <p:spPr bwMode="hidden">
            <a:xfrm>
              <a:off x="509" y="229"/>
              <a:ext cx="3188" cy="2024"/>
            </a:xfrm>
            <a:custGeom>
              <a:avLst/>
              <a:gdLst>
                <a:gd name="T0" fmla="*/ 871 w 3188"/>
                <a:gd name="T1" fmla="*/ 1423 h 2024"/>
                <a:gd name="T2" fmla="*/ 907 w 3188"/>
                <a:gd name="T3" fmla="*/ 1393 h 2024"/>
                <a:gd name="T4" fmla="*/ 991 w 3188"/>
                <a:gd name="T5" fmla="*/ 1320 h 2024"/>
                <a:gd name="T6" fmla="*/ 1033 w 3188"/>
                <a:gd name="T7" fmla="*/ 1297 h 2024"/>
                <a:gd name="T8" fmla="*/ 1086 w 3188"/>
                <a:gd name="T9" fmla="*/ 1249 h 2024"/>
                <a:gd name="T10" fmla="*/ 1123 w 3188"/>
                <a:gd name="T11" fmla="*/ 1219 h 2024"/>
                <a:gd name="T12" fmla="*/ 1057 w 3188"/>
                <a:gd name="T13" fmla="*/ 1153 h 2024"/>
                <a:gd name="T14" fmla="*/ 877 w 3188"/>
                <a:gd name="T15" fmla="*/ 1021 h 2024"/>
                <a:gd name="T16" fmla="*/ 655 w 3188"/>
                <a:gd name="T17" fmla="*/ 907 h 2024"/>
                <a:gd name="T18" fmla="*/ 655 w 3188"/>
                <a:gd name="T19" fmla="*/ 846 h 2024"/>
                <a:gd name="T20" fmla="*/ 643 w 3188"/>
                <a:gd name="T21" fmla="*/ 708 h 2024"/>
                <a:gd name="T22" fmla="*/ 552 w 3188"/>
                <a:gd name="T23" fmla="*/ 642 h 2024"/>
                <a:gd name="T24" fmla="*/ 510 w 3188"/>
                <a:gd name="T25" fmla="*/ 570 h 2024"/>
                <a:gd name="T26" fmla="*/ 637 w 3188"/>
                <a:gd name="T27" fmla="*/ 564 h 2024"/>
                <a:gd name="T28" fmla="*/ 763 w 3188"/>
                <a:gd name="T29" fmla="*/ 570 h 2024"/>
                <a:gd name="T30" fmla="*/ 1091 w 3188"/>
                <a:gd name="T31" fmla="*/ 850 h 2024"/>
                <a:gd name="T32" fmla="*/ 1009 w 3188"/>
                <a:gd name="T33" fmla="*/ 566 h 2024"/>
                <a:gd name="T34" fmla="*/ 1054 w 3188"/>
                <a:gd name="T35" fmla="*/ 265 h 2024"/>
                <a:gd name="T36" fmla="*/ 1249 w 3188"/>
                <a:gd name="T37" fmla="*/ 0 h 2024"/>
                <a:gd name="T38" fmla="*/ 1466 w 3188"/>
                <a:gd name="T39" fmla="*/ 292 h 2024"/>
                <a:gd name="T40" fmla="*/ 1475 w 3188"/>
                <a:gd name="T41" fmla="*/ 548 h 2024"/>
                <a:gd name="T42" fmla="*/ 1567 w 3188"/>
                <a:gd name="T43" fmla="*/ 630 h 2024"/>
                <a:gd name="T44" fmla="*/ 1795 w 3188"/>
                <a:gd name="T45" fmla="*/ 365 h 2024"/>
                <a:gd name="T46" fmla="*/ 2245 w 3188"/>
                <a:gd name="T47" fmla="*/ 150 h 2024"/>
                <a:gd name="T48" fmla="*/ 2618 w 3188"/>
                <a:gd name="T49" fmla="*/ 180 h 2024"/>
                <a:gd name="T50" fmla="*/ 3050 w 3188"/>
                <a:gd name="T51" fmla="*/ 150 h 2024"/>
                <a:gd name="T52" fmla="*/ 3140 w 3188"/>
                <a:gd name="T53" fmla="*/ 210 h 2024"/>
                <a:gd name="T54" fmla="*/ 2990 w 3188"/>
                <a:gd name="T55" fmla="*/ 210 h 2024"/>
                <a:gd name="T56" fmla="*/ 2834 w 3188"/>
                <a:gd name="T57" fmla="*/ 377 h 2024"/>
                <a:gd name="T58" fmla="*/ 2702 w 3188"/>
                <a:gd name="T59" fmla="*/ 648 h 2024"/>
                <a:gd name="T60" fmla="*/ 2582 w 3188"/>
                <a:gd name="T61" fmla="*/ 828 h 2024"/>
                <a:gd name="T62" fmla="*/ 2234 w 3188"/>
                <a:gd name="T63" fmla="*/ 1009 h 2024"/>
                <a:gd name="T64" fmla="*/ 1963 w 3188"/>
                <a:gd name="T65" fmla="*/ 1075 h 2024"/>
                <a:gd name="T66" fmla="*/ 2257 w 3188"/>
                <a:gd name="T67" fmla="*/ 1111 h 2024"/>
                <a:gd name="T68" fmla="*/ 2600 w 3188"/>
                <a:gd name="T69" fmla="*/ 1207 h 2024"/>
                <a:gd name="T70" fmla="*/ 2894 w 3188"/>
                <a:gd name="T71" fmla="*/ 1441 h 2024"/>
                <a:gd name="T72" fmla="*/ 3122 w 3188"/>
                <a:gd name="T73" fmla="*/ 1555 h 2024"/>
                <a:gd name="T74" fmla="*/ 3032 w 3188"/>
                <a:gd name="T75" fmla="*/ 1585 h 2024"/>
                <a:gd name="T76" fmla="*/ 3008 w 3188"/>
                <a:gd name="T77" fmla="*/ 1591 h 2024"/>
                <a:gd name="T78" fmla="*/ 2960 w 3188"/>
                <a:gd name="T79" fmla="*/ 1597 h 2024"/>
                <a:gd name="T80" fmla="*/ 2882 w 3188"/>
                <a:gd name="T81" fmla="*/ 1609 h 2024"/>
                <a:gd name="T82" fmla="*/ 2846 w 3188"/>
                <a:gd name="T83" fmla="*/ 1609 h 2024"/>
                <a:gd name="T84" fmla="*/ 2774 w 3188"/>
                <a:gd name="T85" fmla="*/ 1615 h 2024"/>
                <a:gd name="T86" fmla="*/ 2726 w 3188"/>
                <a:gd name="T87" fmla="*/ 1621 h 2024"/>
                <a:gd name="T88" fmla="*/ 2708 w 3188"/>
                <a:gd name="T89" fmla="*/ 1621 h 2024"/>
                <a:gd name="T90" fmla="*/ 2594 w 3188"/>
                <a:gd name="T91" fmla="*/ 1657 h 2024"/>
                <a:gd name="T92" fmla="*/ 2533 w 3188"/>
                <a:gd name="T93" fmla="*/ 1663 h 2024"/>
                <a:gd name="T94" fmla="*/ 2444 w 3188"/>
                <a:gd name="T95" fmla="*/ 1675 h 2024"/>
                <a:gd name="T96" fmla="*/ 2378 w 3188"/>
                <a:gd name="T97" fmla="*/ 1687 h 2024"/>
                <a:gd name="T98" fmla="*/ 2360 w 3188"/>
                <a:gd name="T99" fmla="*/ 1705 h 2024"/>
                <a:gd name="T100" fmla="*/ 2305 w 3188"/>
                <a:gd name="T101" fmla="*/ 1687 h 2024"/>
                <a:gd name="T102" fmla="*/ 2263 w 3188"/>
                <a:gd name="T103" fmla="*/ 1663 h 2024"/>
                <a:gd name="T104" fmla="*/ 2017 w 3188"/>
                <a:gd name="T105" fmla="*/ 1585 h 2024"/>
                <a:gd name="T106" fmla="*/ 1711 w 3188"/>
                <a:gd name="T107" fmla="*/ 1453 h 2024"/>
                <a:gd name="T108" fmla="*/ 1880 w 3188"/>
                <a:gd name="T109" fmla="*/ 1844 h 2024"/>
                <a:gd name="T110" fmla="*/ 1771 w 3188"/>
                <a:gd name="T111" fmla="*/ 1922 h 2024"/>
                <a:gd name="T112" fmla="*/ 1531 w 3188"/>
                <a:gd name="T113" fmla="*/ 1753 h 2024"/>
                <a:gd name="T114" fmla="*/ 1411 w 3188"/>
                <a:gd name="T115" fmla="*/ 1477 h 2024"/>
                <a:gd name="T116" fmla="*/ 1219 w 3188"/>
                <a:gd name="T117" fmla="*/ 1291 h 2024"/>
                <a:gd name="T118" fmla="*/ 127 w 3188"/>
                <a:gd name="T119" fmla="*/ 2006 h 2024"/>
                <a:gd name="T120" fmla="*/ 865 w 3188"/>
                <a:gd name="T121" fmla="*/ 1429 h 2024"/>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3188" h="2024">
                  <a:moveTo>
                    <a:pt x="865" y="1429"/>
                  </a:moveTo>
                  <a:lnTo>
                    <a:pt x="871" y="1423"/>
                  </a:lnTo>
                  <a:lnTo>
                    <a:pt x="889" y="1411"/>
                  </a:lnTo>
                  <a:lnTo>
                    <a:pt x="907" y="1393"/>
                  </a:lnTo>
                  <a:lnTo>
                    <a:pt x="937" y="1369"/>
                  </a:lnTo>
                  <a:lnTo>
                    <a:pt x="991" y="1320"/>
                  </a:lnTo>
                  <a:lnTo>
                    <a:pt x="1015" y="1309"/>
                  </a:lnTo>
                  <a:lnTo>
                    <a:pt x="1033" y="1297"/>
                  </a:lnTo>
                  <a:lnTo>
                    <a:pt x="1057" y="1279"/>
                  </a:lnTo>
                  <a:lnTo>
                    <a:pt x="1086" y="1249"/>
                  </a:lnTo>
                  <a:lnTo>
                    <a:pt x="1111" y="1225"/>
                  </a:lnTo>
                  <a:lnTo>
                    <a:pt x="1123" y="1219"/>
                  </a:lnTo>
                  <a:lnTo>
                    <a:pt x="1123" y="1213"/>
                  </a:lnTo>
                  <a:lnTo>
                    <a:pt x="1057" y="1153"/>
                  </a:lnTo>
                  <a:lnTo>
                    <a:pt x="979" y="1051"/>
                  </a:lnTo>
                  <a:lnTo>
                    <a:pt x="877" y="1021"/>
                  </a:lnTo>
                  <a:lnTo>
                    <a:pt x="685" y="931"/>
                  </a:lnTo>
                  <a:lnTo>
                    <a:pt x="655" y="907"/>
                  </a:lnTo>
                  <a:lnTo>
                    <a:pt x="721" y="876"/>
                  </a:lnTo>
                  <a:lnTo>
                    <a:pt x="655" y="846"/>
                  </a:lnTo>
                  <a:lnTo>
                    <a:pt x="612" y="774"/>
                  </a:lnTo>
                  <a:lnTo>
                    <a:pt x="643" y="708"/>
                  </a:lnTo>
                  <a:lnTo>
                    <a:pt x="600" y="660"/>
                  </a:lnTo>
                  <a:lnTo>
                    <a:pt x="552" y="642"/>
                  </a:lnTo>
                  <a:lnTo>
                    <a:pt x="528" y="594"/>
                  </a:lnTo>
                  <a:lnTo>
                    <a:pt x="510" y="570"/>
                  </a:lnTo>
                  <a:lnTo>
                    <a:pt x="552" y="552"/>
                  </a:lnTo>
                  <a:lnTo>
                    <a:pt x="637" y="564"/>
                  </a:lnTo>
                  <a:lnTo>
                    <a:pt x="721" y="576"/>
                  </a:lnTo>
                  <a:lnTo>
                    <a:pt x="763" y="570"/>
                  </a:lnTo>
                  <a:lnTo>
                    <a:pt x="931" y="696"/>
                  </a:lnTo>
                  <a:lnTo>
                    <a:pt x="1091" y="850"/>
                  </a:lnTo>
                  <a:lnTo>
                    <a:pt x="1073" y="685"/>
                  </a:lnTo>
                  <a:lnTo>
                    <a:pt x="1009" y="566"/>
                  </a:lnTo>
                  <a:lnTo>
                    <a:pt x="945" y="393"/>
                  </a:lnTo>
                  <a:lnTo>
                    <a:pt x="1054" y="265"/>
                  </a:lnTo>
                  <a:lnTo>
                    <a:pt x="1137" y="45"/>
                  </a:lnTo>
                  <a:lnTo>
                    <a:pt x="1249" y="0"/>
                  </a:lnTo>
                  <a:lnTo>
                    <a:pt x="1338" y="137"/>
                  </a:lnTo>
                  <a:lnTo>
                    <a:pt x="1466" y="292"/>
                  </a:lnTo>
                  <a:lnTo>
                    <a:pt x="1502" y="411"/>
                  </a:lnTo>
                  <a:lnTo>
                    <a:pt x="1475" y="548"/>
                  </a:lnTo>
                  <a:lnTo>
                    <a:pt x="1347" y="768"/>
                  </a:lnTo>
                  <a:lnTo>
                    <a:pt x="1567" y="630"/>
                  </a:lnTo>
                  <a:lnTo>
                    <a:pt x="1687" y="462"/>
                  </a:lnTo>
                  <a:lnTo>
                    <a:pt x="1795" y="365"/>
                  </a:lnTo>
                  <a:lnTo>
                    <a:pt x="1940" y="239"/>
                  </a:lnTo>
                  <a:lnTo>
                    <a:pt x="2245" y="150"/>
                  </a:lnTo>
                  <a:lnTo>
                    <a:pt x="2498" y="138"/>
                  </a:lnTo>
                  <a:lnTo>
                    <a:pt x="2618" y="180"/>
                  </a:lnTo>
                  <a:lnTo>
                    <a:pt x="2815" y="138"/>
                  </a:lnTo>
                  <a:lnTo>
                    <a:pt x="3050" y="150"/>
                  </a:lnTo>
                  <a:lnTo>
                    <a:pt x="3176" y="168"/>
                  </a:lnTo>
                  <a:lnTo>
                    <a:pt x="3140" y="210"/>
                  </a:lnTo>
                  <a:lnTo>
                    <a:pt x="3116" y="192"/>
                  </a:lnTo>
                  <a:lnTo>
                    <a:pt x="2990" y="210"/>
                  </a:lnTo>
                  <a:lnTo>
                    <a:pt x="2906" y="263"/>
                  </a:lnTo>
                  <a:lnTo>
                    <a:pt x="2834" y="377"/>
                  </a:lnTo>
                  <a:lnTo>
                    <a:pt x="2768" y="534"/>
                  </a:lnTo>
                  <a:lnTo>
                    <a:pt x="2702" y="648"/>
                  </a:lnTo>
                  <a:lnTo>
                    <a:pt x="2738" y="726"/>
                  </a:lnTo>
                  <a:lnTo>
                    <a:pt x="2582" y="828"/>
                  </a:lnTo>
                  <a:lnTo>
                    <a:pt x="2444" y="913"/>
                  </a:lnTo>
                  <a:lnTo>
                    <a:pt x="2234" y="1009"/>
                  </a:lnTo>
                  <a:lnTo>
                    <a:pt x="2096" y="1063"/>
                  </a:lnTo>
                  <a:lnTo>
                    <a:pt x="1963" y="1075"/>
                  </a:lnTo>
                  <a:lnTo>
                    <a:pt x="2035" y="1117"/>
                  </a:lnTo>
                  <a:lnTo>
                    <a:pt x="2257" y="1111"/>
                  </a:lnTo>
                  <a:lnTo>
                    <a:pt x="2545" y="1135"/>
                  </a:lnTo>
                  <a:lnTo>
                    <a:pt x="2600" y="1207"/>
                  </a:lnTo>
                  <a:lnTo>
                    <a:pt x="2726" y="1303"/>
                  </a:lnTo>
                  <a:lnTo>
                    <a:pt x="2894" y="1441"/>
                  </a:lnTo>
                  <a:lnTo>
                    <a:pt x="2984" y="1471"/>
                  </a:lnTo>
                  <a:lnTo>
                    <a:pt x="3122" y="1555"/>
                  </a:lnTo>
                  <a:lnTo>
                    <a:pt x="3188" y="1543"/>
                  </a:lnTo>
                  <a:lnTo>
                    <a:pt x="3032" y="1585"/>
                  </a:lnTo>
                  <a:lnTo>
                    <a:pt x="3026" y="1585"/>
                  </a:lnTo>
                  <a:lnTo>
                    <a:pt x="3008" y="1591"/>
                  </a:lnTo>
                  <a:lnTo>
                    <a:pt x="2984" y="1591"/>
                  </a:lnTo>
                  <a:lnTo>
                    <a:pt x="2960" y="1597"/>
                  </a:lnTo>
                  <a:lnTo>
                    <a:pt x="2906" y="1603"/>
                  </a:lnTo>
                  <a:lnTo>
                    <a:pt x="2882" y="1609"/>
                  </a:lnTo>
                  <a:lnTo>
                    <a:pt x="2864" y="1609"/>
                  </a:lnTo>
                  <a:lnTo>
                    <a:pt x="2846" y="1609"/>
                  </a:lnTo>
                  <a:lnTo>
                    <a:pt x="2828" y="1609"/>
                  </a:lnTo>
                  <a:lnTo>
                    <a:pt x="2774" y="1615"/>
                  </a:lnTo>
                  <a:lnTo>
                    <a:pt x="2750" y="1615"/>
                  </a:lnTo>
                  <a:lnTo>
                    <a:pt x="2726" y="1621"/>
                  </a:lnTo>
                  <a:lnTo>
                    <a:pt x="2714" y="1621"/>
                  </a:lnTo>
                  <a:lnTo>
                    <a:pt x="2708" y="1621"/>
                  </a:lnTo>
                  <a:lnTo>
                    <a:pt x="2606" y="1657"/>
                  </a:lnTo>
                  <a:lnTo>
                    <a:pt x="2594" y="1657"/>
                  </a:lnTo>
                  <a:lnTo>
                    <a:pt x="2569" y="1657"/>
                  </a:lnTo>
                  <a:lnTo>
                    <a:pt x="2533" y="1663"/>
                  </a:lnTo>
                  <a:lnTo>
                    <a:pt x="2486" y="1669"/>
                  </a:lnTo>
                  <a:lnTo>
                    <a:pt x="2444" y="1675"/>
                  </a:lnTo>
                  <a:lnTo>
                    <a:pt x="2408" y="1681"/>
                  </a:lnTo>
                  <a:lnTo>
                    <a:pt x="2378" y="1687"/>
                  </a:lnTo>
                  <a:lnTo>
                    <a:pt x="2366" y="1699"/>
                  </a:lnTo>
                  <a:lnTo>
                    <a:pt x="2360" y="1705"/>
                  </a:lnTo>
                  <a:lnTo>
                    <a:pt x="2342" y="1705"/>
                  </a:lnTo>
                  <a:lnTo>
                    <a:pt x="2305" y="1687"/>
                  </a:lnTo>
                  <a:lnTo>
                    <a:pt x="2275" y="1669"/>
                  </a:lnTo>
                  <a:lnTo>
                    <a:pt x="2263" y="1663"/>
                  </a:lnTo>
                  <a:lnTo>
                    <a:pt x="2257" y="1657"/>
                  </a:lnTo>
                  <a:lnTo>
                    <a:pt x="2017" y="1585"/>
                  </a:lnTo>
                  <a:lnTo>
                    <a:pt x="1844" y="1489"/>
                  </a:lnTo>
                  <a:lnTo>
                    <a:pt x="1711" y="1453"/>
                  </a:lnTo>
                  <a:lnTo>
                    <a:pt x="1856" y="1693"/>
                  </a:lnTo>
                  <a:lnTo>
                    <a:pt x="1880" y="1844"/>
                  </a:lnTo>
                  <a:lnTo>
                    <a:pt x="1856" y="1994"/>
                  </a:lnTo>
                  <a:lnTo>
                    <a:pt x="1771" y="1922"/>
                  </a:lnTo>
                  <a:lnTo>
                    <a:pt x="1616" y="1795"/>
                  </a:lnTo>
                  <a:lnTo>
                    <a:pt x="1531" y="1753"/>
                  </a:lnTo>
                  <a:lnTo>
                    <a:pt x="1483" y="1633"/>
                  </a:lnTo>
                  <a:lnTo>
                    <a:pt x="1411" y="1477"/>
                  </a:lnTo>
                  <a:lnTo>
                    <a:pt x="1358" y="1381"/>
                  </a:lnTo>
                  <a:lnTo>
                    <a:pt x="1219" y="1291"/>
                  </a:lnTo>
                  <a:lnTo>
                    <a:pt x="1147" y="1279"/>
                  </a:lnTo>
                  <a:lnTo>
                    <a:pt x="127" y="2006"/>
                  </a:lnTo>
                  <a:lnTo>
                    <a:pt x="0" y="2024"/>
                  </a:lnTo>
                  <a:lnTo>
                    <a:pt x="865" y="1429"/>
                  </a:lnTo>
                  <a:close/>
                </a:path>
              </a:pathLst>
            </a:custGeom>
            <a:gradFill rotWithShape="0">
              <a:gsLst>
                <a:gs pos="0">
                  <a:schemeClr val="bg2"/>
                </a:gs>
                <a:gs pos="100000">
                  <a:schemeClr val="bg1"/>
                </a:gs>
              </a:gsLst>
              <a:lin ang="27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4119" name="Freeform 18"/>
            <p:cNvSpPr>
              <a:spLocks/>
            </p:cNvSpPr>
            <p:nvPr/>
          </p:nvSpPr>
          <p:spPr bwMode="hidden">
            <a:xfrm>
              <a:off x="1344" y="293"/>
              <a:ext cx="2144" cy="1787"/>
            </a:xfrm>
            <a:custGeom>
              <a:avLst/>
              <a:gdLst>
                <a:gd name="T0" fmla="*/ 318 w 2144"/>
                <a:gd name="T1" fmla="*/ 1078 h 1787"/>
                <a:gd name="T2" fmla="*/ 217 w 2144"/>
                <a:gd name="T3" fmla="*/ 928 h 1787"/>
                <a:gd name="T4" fmla="*/ 102 w 2144"/>
                <a:gd name="T5" fmla="*/ 808 h 1787"/>
                <a:gd name="T6" fmla="*/ 36 w 2144"/>
                <a:gd name="T7" fmla="*/ 742 h 1787"/>
                <a:gd name="T8" fmla="*/ 0 w 2144"/>
                <a:gd name="T9" fmla="*/ 700 h 1787"/>
                <a:gd name="T10" fmla="*/ 270 w 2144"/>
                <a:gd name="T11" fmla="*/ 958 h 1787"/>
                <a:gd name="T12" fmla="*/ 294 w 2144"/>
                <a:gd name="T13" fmla="*/ 1006 h 1787"/>
                <a:gd name="T14" fmla="*/ 367 w 2144"/>
                <a:gd name="T15" fmla="*/ 670 h 1787"/>
                <a:gd name="T16" fmla="*/ 379 w 2144"/>
                <a:gd name="T17" fmla="*/ 411 h 1787"/>
                <a:gd name="T18" fmla="*/ 347 w 2144"/>
                <a:gd name="T19" fmla="*/ 118 h 1787"/>
                <a:gd name="T20" fmla="*/ 393 w 2144"/>
                <a:gd name="T21" fmla="*/ 0 h 1787"/>
                <a:gd name="T22" fmla="*/ 397 w 2144"/>
                <a:gd name="T23" fmla="*/ 357 h 1787"/>
                <a:gd name="T24" fmla="*/ 421 w 2144"/>
                <a:gd name="T25" fmla="*/ 609 h 1787"/>
                <a:gd name="T26" fmla="*/ 385 w 2144"/>
                <a:gd name="T27" fmla="*/ 826 h 1787"/>
                <a:gd name="T28" fmla="*/ 385 w 2144"/>
                <a:gd name="T29" fmla="*/ 1036 h 1787"/>
                <a:gd name="T30" fmla="*/ 877 w 2144"/>
                <a:gd name="T31" fmla="*/ 784 h 1787"/>
                <a:gd name="T32" fmla="*/ 1309 w 2144"/>
                <a:gd name="T33" fmla="*/ 555 h 1787"/>
                <a:gd name="T34" fmla="*/ 1802 w 2144"/>
                <a:gd name="T35" fmla="*/ 249 h 1787"/>
                <a:gd name="T36" fmla="*/ 2096 w 2144"/>
                <a:gd name="T37" fmla="*/ 69 h 1787"/>
                <a:gd name="T38" fmla="*/ 1814 w 2144"/>
                <a:gd name="T39" fmla="*/ 279 h 1787"/>
                <a:gd name="T40" fmla="*/ 1453 w 2144"/>
                <a:gd name="T41" fmla="*/ 501 h 1787"/>
                <a:gd name="T42" fmla="*/ 1123 w 2144"/>
                <a:gd name="T43" fmla="*/ 700 h 1787"/>
                <a:gd name="T44" fmla="*/ 739 w 2144"/>
                <a:gd name="T45" fmla="*/ 898 h 1787"/>
                <a:gd name="T46" fmla="*/ 463 w 2144"/>
                <a:gd name="T47" fmla="*/ 1084 h 1787"/>
                <a:gd name="T48" fmla="*/ 817 w 2144"/>
                <a:gd name="T49" fmla="*/ 1193 h 1787"/>
                <a:gd name="T50" fmla="*/ 1285 w 2144"/>
                <a:gd name="T51" fmla="*/ 1187 h 1787"/>
                <a:gd name="T52" fmla="*/ 1916 w 2144"/>
                <a:gd name="T53" fmla="*/ 1396 h 1787"/>
                <a:gd name="T54" fmla="*/ 2144 w 2144"/>
                <a:gd name="T55" fmla="*/ 1420 h 1787"/>
                <a:gd name="T56" fmla="*/ 1814 w 2144"/>
                <a:gd name="T57" fmla="*/ 1408 h 1787"/>
                <a:gd name="T58" fmla="*/ 1435 w 2144"/>
                <a:gd name="T59" fmla="*/ 1288 h 1787"/>
                <a:gd name="T60" fmla="*/ 1219 w 2144"/>
                <a:gd name="T61" fmla="*/ 1229 h 1787"/>
                <a:gd name="T62" fmla="*/ 799 w 2144"/>
                <a:gd name="T63" fmla="*/ 1223 h 1787"/>
                <a:gd name="T64" fmla="*/ 505 w 2144"/>
                <a:gd name="T65" fmla="*/ 1145 h 1787"/>
                <a:gd name="T66" fmla="*/ 733 w 2144"/>
                <a:gd name="T67" fmla="*/ 1378 h 1787"/>
                <a:gd name="T68" fmla="*/ 877 w 2144"/>
                <a:gd name="T69" fmla="*/ 1619 h 1787"/>
                <a:gd name="T70" fmla="*/ 1009 w 2144"/>
                <a:gd name="T71" fmla="*/ 1787 h 1787"/>
                <a:gd name="T72" fmla="*/ 817 w 2144"/>
                <a:gd name="T73" fmla="*/ 1607 h 1787"/>
                <a:gd name="T74" fmla="*/ 673 w 2144"/>
                <a:gd name="T75" fmla="*/ 1372 h 1787"/>
                <a:gd name="T76" fmla="*/ 415 w 2144"/>
                <a:gd name="T77" fmla="*/ 1109 h 1787"/>
                <a:gd name="T78" fmla="*/ 318 w 2144"/>
                <a:gd name="T79" fmla="*/ 1078 h 1787"/>
                <a:gd name="T80" fmla="*/ 318 w 2144"/>
                <a:gd name="T81" fmla="*/ 1078 h 178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44" h="1787">
                  <a:moveTo>
                    <a:pt x="318" y="1078"/>
                  </a:moveTo>
                  <a:lnTo>
                    <a:pt x="217" y="928"/>
                  </a:lnTo>
                  <a:lnTo>
                    <a:pt x="102" y="808"/>
                  </a:lnTo>
                  <a:lnTo>
                    <a:pt x="36" y="742"/>
                  </a:lnTo>
                  <a:lnTo>
                    <a:pt x="0" y="700"/>
                  </a:lnTo>
                  <a:lnTo>
                    <a:pt x="270" y="958"/>
                  </a:lnTo>
                  <a:lnTo>
                    <a:pt x="294" y="1006"/>
                  </a:lnTo>
                  <a:lnTo>
                    <a:pt x="367" y="670"/>
                  </a:lnTo>
                  <a:lnTo>
                    <a:pt x="379" y="411"/>
                  </a:lnTo>
                  <a:lnTo>
                    <a:pt x="347" y="118"/>
                  </a:lnTo>
                  <a:lnTo>
                    <a:pt x="393" y="0"/>
                  </a:lnTo>
                  <a:lnTo>
                    <a:pt x="397" y="357"/>
                  </a:lnTo>
                  <a:lnTo>
                    <a:pt x="421" y="609"/>
                  </a:lnTo>
                  <a:lnTo>
                    <a:pt x="385" y="826"/>
                  </a:lnTo>
                  <a:lnTo>
                    <a:pt x="385" y="1036"/>
                  </a:lnTo>
                  <a:lnTo>
                    <a:pt x="877" y="784"/>
                  </a:lnTo>
                  <a:lnTo>
                    <a:pt x="1309" y="555"/>
                  </a:lnTo>
                  <a:lnTo>
                    <a:pt x="1802" y="249"/>
                  </a:lnTo>
                  <a:lnTo>
                    <a:pt x="2096" y="69"/>
                  </a:lnTo>
                  <a:lnTo>
                    <a:pt x="1814" y="279"/>
                  </a:lnTo>
                  <a:lnTo>
                    <a:pt x="1453" y="501"/>
                  </a:lnTo>
                  <a:lnTo>
                    <a:pt x="1123" y="700"/>
                  </a:lnTo>
                  <a:lnTo>
                    <a:pt x="739" y="898"/>
                  </a:lnTo>
                  <a:lnTo>
                    <a:pt x="463" y="1084"/>
                  </a:lnTo>
                  <a:lnTo>
                    <a:pt x="817" y="1193"/>
                  </a:lnTo>
                  <a:lnTo>
                    <a:pt x="1285" y="1187"/>
                  </a:lnTo>
                  <a:lnTo>
                    <a:pt x="1916" y="1396"/>
                  </a:lnTo>
                  <a:lnTo>
                    <a:pt x="2144" y="1420"/>
                  </a:lnTo>
                  <a:lnTo>
                    <a:pt x="1814" y="1408"/>
                  </a:lnTo>
                  <a:lnTo>
                    <a:pt x="1435" y="1288"/>
                  </a:lnTo>
                  <a:lnTo>
                    <a:pt x="1219" y="1229"/>
                  </a:lnTo>
                  <a:lnTo>
                    <a:pt x="799" y="1223"/>
                  </a:lnTo>
                  <a:lnTo>
                    <a:pt x="505" y="1145"/>
                  </a:lnTo>
                  <a:lnTo>
                    <a:pt x="733" y="1378"/>
                  </a:lnTo>
                  <a:lnTo>
                    <a:pt x="877" y="1619"/>
                  </a:lnTo>
                  <a:lnTo>
                    <a:pt x="1009" y="1787"/>
                  </a:lnTo>
                  <a:lnTo>
                    <a:pt x="817" y="1607"/>
                  </a:lnTo>
                  <a:lnTo>
                    <a:pt x="673" y="1372"/>
                  </a:lnTo>
                  <a:lnTo>
                    <a:pt x="415" y="1109"/>
                  </a:lnTo>
                  <a:lnTo>
                    <a:pt x="318" y="1078"/>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sp>
          <p:nvSpPr>
            <p:cNvPr id="115731" name="Freeform 19"/>
            <p:cNvSpPr>
              <a:spLocks/>
            </p:cNvSpPr>
            <p:nvPr/>
          </p:nvSpPr>
          <p:spPr bwMode="hidden">
            <a:xfrm>
              <a:off x="2932" y="1728"/>
              <a:ext cx="2828" cy="2366"/>
            </a:xfrm>
            <a:custGeom>
              <a:avLst/>
              <a:gdLst/>
              <a:ahLst/>
              <a:cxnLst>
                <a:cxn ang="0">
                  <a:pos x="1814" y="606"/>
                </a:cxn>
                <a:cxn ang="0">
                  <a:pos x="1615" y="252"/>
                </a:cxn>
                <a:cxn ang="0">
                  <a:pos x="1345" y="132"/>
                </a:cxn>
                <a:cxn ang="0">
                  <a:pos x="1381" y="492"/>
                </a:cxn>
                <a:cxn ang="0">
                  <a:pos x="955" y="221"/>
                </a:cxn>
                <a:cxn ang="0">
                  <a:pos x="877" y="161"/>
                </a:cxn>
                <a:cxn ang="0">
                  <a:pos x="841" y="167"/>
                </a:cxn>
                <a:cxn ang="0">
                  <a:pos x="720" y="161"/>
                </a:cxn>
                <a:cxn ang="0">
                  <a:pos x="613" y="144"/>
                </a:cxn>
                <a:cxn ang="0">
                  <a:pos x="492" y="161"/>
                </a:cxn>
                <a:cxn ang="0">
                  <a:pos x="432" y="150"/>
                </a:cxn>
                <a:cxn ang="0">
                  <a:pos x="342" y="138"/>
                </a:cxn>
                <a:cxn ang="0">
                  <a:pos x="246" y="126"/>
                </a:cxn>
                <a:cxn ang="0">
                  <a:pos x="174" y="114"/>
                </a:cxn>
                <a:cxn ang="0">
                  <a:pos x="216" y="240"/>
                </a:cxn>
                <a:cxn ang="0">
                  <a:pos x="607" y="588"/>
                </a:cxn>
                <a:cxn ang="0">
                  <a:pos x="1177" y="817"/>
                </a:cxn>
                <a:cxn ang="0">
                  <a:pos x="972" y="871"/>
                </a:cxn>
                <a:cxn ang="0">
                  <a:pos x="492" y="1111"/>
                </a:cxn>
                <a:cxn ang="0">
                  <a:pos x="276" y="1441"/>
                </a:cxn>
                <a:cxn ang="0">
                  <a:pos x="42" y="1441"/>
                </a:cxn>
                <a:cxn ang="0">
                  <a:pos x="367" y="1585"/>
                </a:cxn>
                <a:cxn ang="0">
                  <a:pos x="949" y="1712"/>
                </a:cxn>
                <a:cxn ang="0">
                  <a:pos x="1519" y="1537"/>
                </a:cxn>
                <a:cxn ang="0">
                  <a:pos x="1735" y="1513"/>
                </a:cxn>
                <a:cxn ang="0">
                  <a:pos x="1723" y="1802"/>
                </a:cxn>
                <a:cxn ang="0">
                  <a:pos x="2042" y="2229"/>
                </a:cxn>
                <a:cxn ang="0">
                  <a:pos x="2191" y="2133"/>
                </a:cxn>
                <a:cxn ang="0">
                  <a:pos x="2270" y="1970"/>
                </a:cxn>
                <a:cxn ang="0">
                  <a:pos x="2233" y="1573"/>
                </a:cxn>
                <a:cxn ang="0">
                  <a:pos x="2294" y="1483"/>
                </a:cxn>
                <a:cxn ang="0">
                  <a:pos x="2588" y="1688"/>
                </a:cxn>
                <a:cxn ang="0">
                  <a:pos x="2695" y="1682"/>
                </a:cxn>
                <a:cxn ang="0">
                  <a:pos x="2588" y="1543"/>
                </a:cxn>
                <a:cxn ang="0">
                  <a:pos x="2510" y="1357"/>
                </a:cxn>
                <a:cxn ang="0">
                  <a:pos x="2354" y="1184"/>
                </a:cxn>
                <a:cxn ang="0">
                  <a:pos x="2102" y="931"/>
                </a:cxn>
                <a:cxn ang="0">
                  <a:pos x="2137" y="907"/>
                </a:cxn>
                <a:cxn ang="0">
                  <a:pos x="2215" y="871"/>
                </a:cxn>
                <a:cxn ang="0">
                  <a:pos x="2324" y="817"/>
                </a:cxn>
                <a:cxn ang="0">
                  <a:pos x="2372" y="787"/>
                </a:cxn>
                <a:cxn ang="0">
                  <a:pos x="2078" y="865"/>
                </a:cxn>
              </a:cxnLst>
              <a:rect l="0" t="0" r="r" b="b"/>
              <a:pathLst>
                <a:path w="2828" h="2366">
                  <a:moveTo>
                    <a:pt x="2006" y="835"/>
                  </a:moveTo>
                  <a:lnTo>
                    <a:pt x="1873" y="715"/>
                  </a:lnTo>
                  <a:lnTo>
                    <a:pt x="1814" y="606"/>
                  </a:lnTo>
                  <a:lnTo>
                    <a:pt x="1747" y="438"/>
                  </a:lnTo>
                  <a:lnTo>
                    <a:pt x="1699" y="312"/>
                  </a:lnTo>
                  <a:lnTo>
                    <a:pt x="1615" y="252"/>
                  </a:lnTo>
                  <a:lnTo>
                    <a:pt x="1453" y="84"/>
                  </a:lnTo>
                  <a:lnTo>
                    <a:pt x="1375" y="0"/>
                  </a:lnTo>
                  <a:lnTo>
                    <a:pt x="1345" y="132"/>
                  </a:lnTo>
                  <a:lnTo>
                    <a:pt x="1369" y="294"/>
                  </a:lnTo>
                  <a:lnTo>
                    <a:pt x="1513" y="558"/>
                  </a:lnTo>
                  <a:lnTo>
                    <a:pt x="1381" y="492"/>
                  </a:lnTo>
                  <a:lnTo>
                    <a:pt x="1201" y="360"/>
                  </a:lnTo>
                  <a:lnTo>
                    <a:pt x="961" y="227"/>
                  </a:lnTo>
                  <a:lnTo>
                    <a:pt x="955" y="221"/>
                  </a:lnTo>
                  <a:lnTo>
                    <a:pt x="949" y="215"/>
                  </a:lnTo>
                  <a:lnTo>
                    <a:pt x="913" y="185"/>
                  </a:lnTo>
                  <a:lnTo>
                    <a:pt x="877" y="161"/>
                  </a:lnTo>
                  <a:lnTo>
                    <a:pt x="859" y="156"/>
                  </a:lnTo>
                  <a:lnTo>
                    <a:pt x="853" y="161"/>
                  </a:lnTo>
                  <a:lnTo>
                    <a:pt x="841" y="167"/>
                  </a:lnTo>
                  <a:lnTo>
                    <a:pt x="810" y="173"/>
                  </a:lnTo>
                  <a:lnTo>
                    <a:pt x="768" y="167"/>
                  </a:lnTo>
                  <a:lnTo>
                    <a:pt x="720" y="161"/>
                  </a:lnTo>
                  <a:lnTo>
                    <a:pt x="678" y="156"/>
                  </a:lnTo>
                  <a:lnTo>
                    <a:pt x="637" y="150"/>
                  </a:lnTo>
                  <a:lnTo>
                    <a:pt x="613" y="144"/>
                  </a:lnTo>
                  <a:lnTo>
                    <a:pt x="601" y="144"/>
                  </a:lnTo>
                  <a:lnTo>
                    <a:pt x="498" y="161"/>
                  </a:lnTo>
                  <a:lnTo>
                    <a:pt x="492" y="161"/>
                  </a:lnTo>
                  <a:lnTo>
                    <a:pt x="480" y="156"/>
                  </a:lnTo>
                  <a:lnTo>
                    <a:pt x="456" y="156"/>
                  </a:lnTo>
                  <a:lnTo>
                    <a:pt x="432" y="150"/>
                  </a:lnTo>
                  <a:lnTo>
                    <a:pt x="379" y="144"/>
                  </a:lnTo>
                  <a:lnTo>
                    <a:pt x="361" y="138"/>
                  </a:lnTo>
                  <a:lnTo>
                    <a:pt x="342" y="138"/>
                  </a:lnTo>
                  <a:lnTo>
                    <a:pt x="324" y="138"/>
                  </a:lnTo>
                  <a:lnTo>
                    <a:pt x="300" y="132"/>
                  </a:lnTo>
                  <a:lnTo>
                    <a:pt x="246" y="126"/>
                  </a:lnTo>
                  <a:lnTo>
                    <a:pt x="216" y="120"/>
                  </a:lnTo>
                  <a:lnTo>
                    <a:pt x="192" y="120"/>
                  </a:lnTo>
                  <a:lnTo>
                    <a:pt x="174" y="114"/>
                  </a:lnTo>
                  <a:lnTo>
                    <a:pt x="168" y="114"/>
                  </a:lnTo>
                  <a:lnTo>
                    <a:pt x="6" y="120"/>
                  </a:lnTo>
                  <a:lnTo>
                    <a:pt x="216" y="240"/>
                  </a:lnTo>
                  <a:lnTo>
                    <a:pt x="306" y="294"/>
                  </a:lnTo>
                  <a:lnTo>
                    <a:pt x="480" y="462"/>
                  </a:lnTo>
                  <a:lnTo>
                    <a:pt x="607" y="588"/>
                  </a:lnTo>
                  <a:lnTo>
                    <a:pt x="655" y="672"/>
                  </a:lnTo>
                  <a:lnTo>
                    <a:pt x="949" y="769"/>
                  </a:lnTo>
                  <a:lnTo>
                    <a:pt x="1177" y="817"/>
                  </a:lnTo>
                  <a:lnTo>
                    <a:pt x="1249" y="871"/>
                  </a:lnTo>
                  <a:lnTo>
                    <a:pt x="1117" y="853"/>
                  </a:lnTo>
                  <a:lnTo>
                    <a:pt x="972" y="871"/>
                  </a:lnTo>
                  <a:lnTo>
                    <a:pt x="756" y="919"/>
                  </a:lnTo>
                  <a:lnTo>
                    <a:pt x="619" y="961"/>
                  </a:lnTo>
                  <a:lnTo>
                    <a:pt x="492" y="1111"/>
                  </a:lnTo>
                  <a:lnTo>
                    <a:pt x="420" y="1214"/>
                  </a:lnTo>
                  <a:lnTo>
                    <a:pt x="348" y="1345"/>
                  </a:lnTo>
                  <a:lnTo>
                    <a:pt x="276" y="1441"/>
                  </a:lnTo>
                  <a:lnTo>
                    <a:pt x="192" y="1471"/>
                  </a:lnTo>
                  <a:lnTo>
                    <a:pt x="66" y="1465"/>
                  </a:lnTo>
                  <a:lnTo>
                    <a:pt x="42" y="1441"/>
                  </a:lnTo>
                  <a:lnTo>
                    <a:pt x="0" y="1471"/>
                  </a:lnTo>
                  <a:lnTo>
                    <a:pt x="126" y="1519"/>
                  </a:lnTo>
                  <a:lnTo>
                    <a:pt x="367" y="1585"/>
                  </a:lnTo>
                  <a:lnTo>
                    <a:pt x="570" y="1591"/>
                  </a:lnTo>
                  <a:lnTo>
                    <a:pt x="690" y="1664"/>
                  </a:lnTo>
                  <a:lnTo>
                    <a:pt x="949" y="1712"/>
                  </a:lnTo>
                  <a:lnTo>
                    <a:pt x="1260" y="1694"/>
                  </a:lnTo>
                  <a:lnTo>
                    <a:pt x="1411" y="1603"/>
                  </a:lnTo>
                  <a:lnTo>
                    <a:pt x="1519" y="1537"/>
                  </a:lnTo>
                  <a:lnTo>
                    <a:pt x="1645" y="1399"/>
                  </a:lnTo>
                  <a:lnTo>
                    <a:pt x="1699" y="1387"/>
                  </a:lnTo>
                  <a:lnTo>
                    <a:pt x="1735" y="1513"/>
                  </a:lnTo>
                  <a:lnTo>
                    <a:pt x="1729" y="1567"/>
                  </a:lnTo>
                  <a:lnTo>
                    <a:pt x="1723" y="1670"/>
                  </a:lnTo>
                  <a:lnTo>
                    <a:pt x="1723" y="1802"/>
                  </a:lnTo>
                  <a:lnTo>
                    <a:pt x="1831" y="1964"/>
                  </a:lnTo>
                  <a:lnTo>
                    <a:pt x="1957" y="2090"/>
                  </a:lnTo>
                  <a:lnTo>
                    <a:pt x="2042" y="2229"/>
                  </a:lnTo>
                  <a:lnTo>
                    <a:pt x="2155" y="2366"/>
                  </a:lnTo>
                  <a:lnTo>
                    <a:pt x="2161" y="2295"/>
                  </a:lnTo>
                  <a:lnTo>
                    <a:pt x="2191" y="2133"/>
                  </a:lnTo>
                  <a:lnTo>
                    <a:pt x="2215" y="2048"/>
                  </a:lnTo>
                  <a:lnTo>
                    <a:pt x="2258" y="2042"/>
                  </a:lnTo>
                  <a:lnTo>
                    <a:pt x="2270" y="1970"/>
                  </a:lnTo>
                  <a:lnTo>
                    <a:pt x="2342" y="1868"/>
                  </a:lnTo>
                  <a:lnTo>
                    <a:pt x="2324" y="1748"/>
                  </a:lnTo>
                  <a:lnTo>
                    <a:pt x="2233" y="1573"/>
                  </a:lnTo>
                  <a:lnTo>
                    <a:pt x="2209" y="1453"/>
                  </a:lnTo>
                  <a:lnTo>
                    <a:pt x="2209" y="1345"/>
                  </a:lnTo>
                  <a:lnTo>
                    <a:pt x="2294" y="1483"/>
                  </a:lnTo>
                  <a:lnTo>
                    <a:pt x="2461" y="1651"/>
                  </a:lnTo>
                  <a:lnTo>
                    <a:pt x="2504" y="1651"/>
                  </a:lnTo>
                  <a:lnTo>
                    <a:pt x="2588" y="1688"/>
                  </a:lnTo>
                  <a:lnTo>
                    <a:pt x="2678" y="1718"/>
                  </a:lnTo>
                  <a:lnTo>
                    <a:pt x="2720" y="1712"/>
                  </a:lnTo>
                  <a:lnTo>
                    <a:pt x="2695" y="1682"/>
                  </a:lnTo>
                  <a:lnTo>
                    <a:pt x="2678" y="1627"/>
                  </a:lnTo>
                  <a:lnTo>
                    <a:pt x="2630" y="1597"/>
                  </a:lnTo>
                  <a:lnTo>
                    <a:pt x="2588" y="1543"/>
                  </a:lnTo>
                  <a:lnTo>
                    <a:pt x="2618" y="1483"/>
                  </a:lnTo>
                  <a:lnTo>
                    <a:pt x="2576" y="1399"/>
                  </a:lnTo>
                  <a:lnTo>
                    <a:pt x="2510" y="1357"/>
                  </a:lnTo>
                  <a:lnTo>
                    <a:pt x="2576" y="1351"/>
                  </a:lnTo>
                  <a:lnTo>
                    <a:pt x="2552" y="1315"/>
                  </a:lnTo>
                  <a:lnTo>
                    <a:pt x="2354" y="1184"/>
                  </a:lnTo>
                  <a:lnTo>
                    <a:pt x="2252" y="1123"/>
                  </a:lnTo>
                  <a:lnTo>
                    <a:pt x="2173" y="1009"/>
                  </a:lnTo>
                  <a:lnTo>
                    <a:pt x="2102" y="931"/>
                  </a:lnTo>
                  <a:lnTo>
                    <a:pt x="2108" y="931"/>
                  </a:lnTo>
                  <a:lnTo>
                    <a:pt x="2114" y="925"/>
                  </a:lnTo>
                  <a:lnTo>
                    <a:pt x="2137" y="907"/>
                  </a:lnTo>
                  <a:lnTo>
                    <a:pt x="2167" y="883"/>
                  </a:lnTo>
                  <a:lnTo>
                    <a:pt x="2197" y="877"/>
                  </a:lnTo>
                  <a:lnTo>
                    <a:pt x="2215" y="871"/>
                  </a:lnTo>
                  <a:lnTo>
                    <a:pt x="2240" y="859"/>
                  </a:lnTo>
                  <a:lnTo>
                    <a:pt x="2300" y="829"/>
                  </a:lnTo>
                  <a:lnTo>
                    <a:pt x="2324" y="817"/>
                  </a:lnTo>
                  <a:lnTo>
                    <a:pt x="2348" y="799"/>
                  </a:lnTo>
                  <a:lnTo>
                    <a:pt x="2366" y="793"/>
                  </a:lnTo>
                  <a:lnTo>
                    <a:pt x="2372" y="787"/>
                  </a:lnTo>
                  <a:lnTo>
                    <a:pt x="2828" y="588"/>
                  </a:lnTo>
                  <a:lnTo>
                    <a:pt x="2828" y="528"/>
                  </a:lnTo>
                  <a:lnTo>
                    <a:pt x="2078" y="865"/>
                  </a:lnTo>
                  <a:lnTo>
                    <a:pt x="2006" y="835"/>
                  </a:lnTo>
                  <a:lnTo>
                    <a:pt x="2006" y="835"/>
                  </a:lnTo>
                  <a:close/>
                </a:path>
              </a:pathLst>
            </a:custGeom>
            <a:gradFill rotWithShape="0">
              <a:gsLst>
                <a:gs pos="0">
                  <a:schemeClr val="bg2"/>
                </a:gs>
                <a:gs pos="50000">
                  <a:schemeClr val="bg1"/>
                </a:gs>
                <a:gs pos="100000">
                  <a:schemeClr val="bg2"/>
                </a:gs>
              </a:gsLst>
              <a:lin ang="2700000" scaled="1"/>
            </a:gradFill>
            <a:ln w="9525">
              <a:noFill/>
              <a:round/>
              <a:headEnd/>
              <a:tailEnd/>
            </a:ln>
          </p:spPr>
          <p:txBody>
            <a:bodyPr/>
            <a:lstStyle/>
            <a:p>
              <a:pPr fontAlgn="base">
                <a:spcBef>
                  <a:spcPct val="0"/>
                </a:spcBef>
                <a:spcAft>
                  <a:spcPct val="0"/>
                </a:spcAft>
                <a:defRPr/>
              </a:pPr>
              <a:endParaRPr lang="hu-HU" dirty="0">
                <a:solidFill>
                  <a:srgbClr val="FFFFFF"/>
                </a:solidFill>
                <a:latin typeface="Arial" charset="0"/>
              </a:endParaRPr>
            </a:p>
          </p:txBody>
        </p:sp>
        <p:sp>
          <p:nvSpPr>
            <p:cNvPr id="4121" name="Freeform 20"/>
            <p:cNvSpPr>
              <a:spLocks/>
            </p:cNvSpPr>
            <p:nvPr/>
          </p:nvSpPr>
          <p:spPr bwMode="hidden">
            <a:xfrm>
              <a:off x="3160" y="1860"/>
              <a:ext cx="2162" cy="1934"/>
            </a:xfrm>
            <a:custGeom>
              <a:avLst/>
              <a:gdLst>
                <a:gd name="T0" fmla="*/ 1850 w 2153"/>
                <a:gd name="T1" fmla="*/ 853 h 1930"/>
                <a:gd name="T2" fmla="*/ 1945 w 2153"/>
                <a:gd name="T3" fmla="*/ 1021 h 1930"/>
                <a:gd name="T4" fmla="*/ 2060 w 2153"/>
                <a:gd name="T5" fmla="*/ 1170 h 1930"/>
                <a:gd name="T6" fmla="*/ 2126 w 2153"/>
                <a:gd name="T7" fmla="*/ 1249 h 1930"/>
                <a:gd name="T8" fmla="*/ 2162 w 2153"/>
                <a:gd name="T9" fmla="*/ 1297 h 1930"/>
                <a:gd name="T10" fmla="*/ 1897 w 2153"/>
                <a:gd name="T11" fmla="*/ 979 h 1930"/>
                <a:gd name="T12" fmla="*/ 1868 w 2153"/>
                <a:gd name="T13" fmla="*/ 931 h 1930"/>
                <a:gd name="T14" fmla="*/ 1789 w 2153"/>
                <a:gd name="T15" fmla="*/ 1243 h 1930"/>
                <a:gd name="T16" fmla="*/ 1777 w 2153"/>
                <a:gd name="T17" fmla="*/ 1489 h 1930"/>
                <a:gd name="T18" fmla="*/ 1826 w 2153"/>
                <a:gd name="T19" fmla="*/ 1910 h 1930"/>
                <a:gd name="T20" fmla="*/ 1795 w 2153"/>
                <a:gd name="T21" fmla="*/ 1934 h 1930"/>
                <a:gd name="T22" fmla="*/ 1753 w 2153"/>
                <a:gd name="T23" fmla="*/ 1537 h 1930"/>
                <a:gd name="T24" fmla="*/ 1735 w 2153"/>
                <a:gd name="T25" fmla="*/ 1291 h 1930"/>
                <a:gd name="T26" fmla="*/ 1771 w 2153"/>
                <a:gd name="T27" fmla="*/ 1087 h 1930"/>
                <a:gd name="T28" fmla="*/ 1777 w 2153"/>
                <a:gd name="T29" fmla="*/ 877 h 1930"/>
                <a:gd name="T30" fmla="*/ 1273 w 2153"/>
                <a:gd name="T31" fmla="*/ 1009 h 1930"/>
                <a:gd name="T32" fmla="*/ 828 w 2153"/>
                <a:gd name="T33" fmla="*/ 1134 h 1930"/>
                <a:gd name="T34" fmla="*/ 324 w 2153"/>
                <a:gd name="T35" fmla="*/ 1315 h 1930"/>
                <a:gd name="T36" fmla="*/ 18 w 2153"/>
                <a:gd name="T37" fmla="*/ 1423 h 1930"/>
                <a:gd name="T38" fmla="*/ 312 w 2153"/>
                <a:gd name="T39" fmla="*/ 1285 h 1930"/>
                <a:gd name="T40" fmla="*/ 685 w 2153"/>
                <a:gd name="T41" fmla="*/ 1146 h 1930"/>
                <a:gd name="T42" fmla="*/ 1026 w 2153"/>
                <a:gd name="T43" fmla="*/ 1039 h 1930"/>
                <a:gd name="T44" fmla="*/ 1417 w 2153"/>
                <a:gd name="T45" fmla="*/ 931 h 1930"/>
                <a:gd name="T46" fmla="*/ 1699 w 2153"/>
                <a:gd name="T47" fmla="*/ 817 h 1930"/>
                <a:gd name="T48" fmla="*/ 1339 w 2153"/>
                <a:gd name="T49" fmla="*/ 624 h 1930"/>
                <a:gd name="T50" fmla="*/ 865 w 2153"/>
                <a:gd name="T51" fmla="*/ 516 h 1930"/>
                <a:gd name="T52" fmla="*/ 228 w 2153"/>
                <a:gd name="T53" fmla="*/ 161 h 1930"/>
                <a:gd name="T54" fmla="*/ 0 w 2153"/>
                <a:gd name="T55" fmla="*/ 83 h 1930"/>
                <a:gd name="T56" fmla="*/ 330 w 2153"/>
                <a:gd name="T57" fmla="*/ 179 h 1930"/>
                <a:gd name="T58" fmla="*/ 715 w 2153"/>
                <a:gd name="T59" fmla="*/ 384 h 1930"/>
                <a:gd name="T60" fmla="*/ 937 w 2153"/>
                <a:gd name="T61" fmla="*/ 492 h 1930"/>
                <a:gd name="T62" fmla="*/ 1357 w 2153"/>
                <a:gd name="T63" fmla="*/ 594 h 1930"/>
                <a:gd name="T64" fmla="*/ 1657 w 2153"/>
                <a:gd name="T65" fmla="*/ 745 h 1930"/>
                <a:gd name="T66" fmla="*/ 1429 w 2153"/>
                <a:gd name="T67" fmla="*/ 462 h 1930"/>
                <a:gd name="T68" fmla="*/ 1291 w 2153"/>
                <a:gd name="T69" fmla="*/ 191 h 1930"/>
                <a:gd name="T70" fmla="*/ 1159 w 2153"/>
                <a:gd name="T71" fmla="*/ 0 h 1930"/>
                <a:gd name="T72" fmla="*/ 1345 w 2153"/>
                <a:gd name="T73" fmla="*/ 215 h 1930"/>
                <a:gd name="T74" fmla="*/ 1495 w 2153"/>
                <a:gd name="T75" fmla="*/ 486 h 1930"/>
                <a:gd name="T76" fmla="*/ 1753 w 2153"/>
                <a:gd name="T77" fmla="*/ 805 h 1930"/>
                <a:gd name="T78" fmla="*/ 1850 w 2153"/>
                <a:gd name="T79" fmla="*/ 853 h 1930"/>
                <a:gd name="T80" fmla="*/ 1850 w 2153"/>
                <a:gd name="T81" fmla="*/ 853 h 193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2153" h="1930">
                  <a:moveTo>
                    <a:pt x="1842" y="851"/>
                  </a:moveTo>
                  <a:lnTo>
                    <a:pt x="1937" y="1019"/>
                  </a:lnTo>
                  <a:lnTo>
                    <a:pt x="2051" y="1168"/>
                  </a:lnTo>
                  <a:lnTo>
                    <a:pt x="2117" y="1246"/>
                  </a:lnTo>
                  <a:lnTo>
                    <a:pt x="2153" y="1294"/>
                  </a:lnTo>
                  <a:lnTo>
                    <a:pt x="1889" y="977"/>
                  </a:lnTo>
                  <a:lnTo>
                    <a:pt x="1860" y="929"/>
                  </a:lnTo>
                  <a:lnTo>
                    <a:pt x="1782" y="1240"/>
                  </a:lnTo>
                  <a:lnTo>
                    <a:pt x="1770" y="1486"/>
                  </a:lnTo>
                  <a:lnTo>
                    <a:pt x="1818" y="1906"/>
                  </a:lnTo>
                  <a:lnTo>
                    <a:pt x="1788" y="1930"/>
                  </a:lnTo>
                  <a:lnTo>
                    <a:pt x="1746" y="1534"/>
                  </a:lnTo>
                  <a:lnTo>
                    <a:pt x="1728" y="1288"/>
                  </a:lnTo>
                  <a:lnTo>
                    <a:pt x="1764" y="1085"/>
                  </a:lnTo>
                  <a:lnTo>
                    <a:pt x="1770" y="875"/>
                  </a:lnTo>
                  <a:lnTo>
                    <a:pt x="1268" y="1007"/>
                  </a:lnTo>
                  <a:lnTo>
                    <a:pt x="825" y="1132"/>
                  </a:lnTo>
                  <a:lnTo>
                    <a:pt x="323" y="1312"/>
                  </a:lnTo>
                  <a:lnTo>
                    <a:pt x="18" y="1420"/>
                  </a:lnTo>
                  <a:lnTo>
                    <a:pt x="311" y="1282"/>
                  </a:lnTo>
                  <a:lnTo>
                    <a:pt x="682" y="1144"/>
                  </a:lnTo>
                  <a:lnTo>
                    <a:pt x="1022" y="1037"/>
                  </a:lnTo>
                  <a:lnTo>
                    <a:pt x="1411" y="929"/>
                  </a:lnTo>
                  <a:lnTo>
                    <a:pt x="1692" y="815"/>
                  </a:lnTo>
                  <a:lnTo>
                    <a:pt x="1333" y="623"/>
                  </a:lnTo>
                  <a:lnTo>
                    <a:pt x="861" y="515"/>
                  </a:lnTo>
                  <a:lnTo>
                    <a:pt x="227" y="161"/>
                  </a:lnTo>
                  <a:lnTo>
                    <a:pt x="0" y="83"/>
                  </a:lnTo>
                  <a:lnTo>
                    <a:pt x="329" y="179"/>
                  </a:lnTo>
                  <a:lnTo>
                    <a:pt x="712" y="383"/>
                  </a:lnTo>
                  <a:lnTo>
                    <a:pt x="933" y="491"/>
                  </a:lnTo>
                  <a:lnTo>
                    <a:pt x="1351" y="593"/>
                  </a:lnTo>
                  <a:lnTo>
                    <a:pt x="1650" y="743"/>
                  </a:lnTo>
                  <a:lnTo>
                    <a:pt x="1423" y="461"/>
                  </a:lnTo>
                  <a:lnTo>
                    <a:pt x="1286" y="191"/>
                  </a:lnTo>
                  <a:lnTo>
                    <a:pt x="1154" y="0"/>
                  </a:lnTo>
                  <a:lnTo>
                    <a:pt x="1339" y="215"/>
                  </a:lnTo>
                  <a:lnTo>
                    <a:pt x="1489" y="485"/>
                  </a:lnTo>
                  <a:lnTo>
                    <a:pt x="1746" y="803"/>
                  </a:lnTo>
                  <a:lnTo>
                    <a:pt x="1842" y="851"/>
                  </a:lnTo>
                  <a:close/>
                </a:path>
              </a:pathLst>
            </a:custGeom>
            <a:gradFill rotWithShape="0">
              <a:gsLst>
                <a:gs pos="0">
                  <a:schemeClr val="accent2"/>
                </a:gs>
                <a:gs pos="100000">
                  <a:schemeClr val="bg1"/>
                </a:gs>
              </a:gsLst>
              <a:lin ang="5400000" scaled="1"/>
            </a:gradFill>
            <a:ln w="9525">
              <a:noFill/>
              <a:round/>
              <a:headEnd/>
              <a:tailEnd/>
            </a:ln>
          </p:spPr>
          <p:txBody>
            <a:bodyPr/>
            <a:lstStyle/>
            <a:p>
              <a:pPr fontAlgn="base">
                <a:spcBef>
                  <a:spcPct val="0"/>
                </a:spcBef>
                <a:spcAft>
                  <a:spcPct val="0"/>
                </a:spcAft>
                <a:defRPr/>
              </a:pPr>
              <a:endParaRPr lang="hu-HU" b="1" dirty="0">
                <a:solidFill>
                  <a:srgbClr val="FFFFFF"/>
                </a:solidFill>
                <a:latin typeface="Arial" charset="0"/>
              </a:endParaRPr>
            </a:p>
          </p:txBody>
        </p:sp>
      </p:grpSp>
      <p:sp>
        <p:nvSpPr>
          <p:cNvPr id="115733" name="Rectangle 21"/>
          <p:cNvSpPr>
            <a:spLocks noGrp="1" noChangeArrowheads="1"/>
          </p:cNvSpPr>
          <p:nvPr>
            <p:ph type="title"/>
          </p:nvPr>
        </p:nvSpPr>
        <p:spPr bwMode="auto">
          <a:xfrm>
            <a:off x="457200" y="277813"/>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hu-HU" smtClean="0"/>
              <a:t>Mintacím szerkesztése</a:t>
            </a:r>
          </a:p>
        </p:txBody>
      </p:sp>
      <p:sp>
        <p:nvSpPr>
          <p:cNvPr id="115734"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p>
        </p:txBody>
      </p:sp>
      <p:sp>
        <p:nvSpPr>
          <p:cNvPr id="115735" name="Rectangle 23"/>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effectLst>
                  <a:outerShdw blurRad="38100" dist="38100" dir="2700000" algn="tl">
                    <a:srgbClr val="000000"/>
                  </a:outerShdw>
                </a:effectLst>
                <a:latin typeface="+mn-lt"/>
              </a:defRPr>
            </a:lvl1pPr>
          </a:lstStyle>
          <a:p>
            <a:pPr fontAlgn="base">
              <a:spcBef>
                <a:spcPct val="0"/>
              </a:spcBef>
              <a:spcAft>
                <a:spcPct val="0"/>
              </a:spcAft>
              <a:defRPr/>
            </a:pPr>
            <a:fld id="{658C0E35-93F6-40A1-8FA0-CF8528DC150B}" type="datetime1">
              <a:rPr lang="hu-HU" smtClean="0">
                <a:solidFill>
                  <a:srgbClr val="FFFFFF"/>
                </a:solidFill>
              </a:rPr>
              <a:pPr fontAlgn="base">
                <a:spcBef>
                  <a:spcPct val="0"/>
                </a:spcBef>
                <a:spcAft>
                  <a:spcPct val="0"/>
                </a:spcAft>
                <a:defRPr/>
              </a:pPr>
              <a:t>2019. 09. 11.</a:t>
            </a:fld>
            <a:endParaRPr lang="hu-HU" dirty="0">
              <a:solidFill>
                <a:srgbClr val="FFFFFF"/>
              </a:solidFill>
            </a:endParaRPr>
          </a:p>
        </p:txBody>
      </p:sp>
      <p:sp>
        <p:nvSpPr>
          <p:cNvPr id="115736" name="Rectangle 24"/>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effectLst>
                  <a:outerShdw blurRad="38100" dist="38100" dir="2700000" algn="tl">
                    <a:srgbClr val="000000"/>
                  </a:outerShdw>
                </a:effectLst>
                <a:latin typeface="+mn-lt"/>
              </a:defRPr>
            </a:lvl1pPr>
          </a:lstStyle>
          <a:p>
            <a:pPr fontAlgn="base">
              <a:spcBef>
                <a:spcPct val="0"/>
              </a:spcBef>
              <a:spcAft>
                <a:spcPct val="0"/>
              </a:spcAft>
              <a:defRPr/>
            </a:pPr>
            <a:r>
              <a:rPr lang="en-US" dirty="0" smtClean="0">
                <a:solidFill>
                  <a:srgbClr val="FFFFFF"/>
                </a:solidFill>
              </a:rPr>
              <a:t>PA4 5th SG Meeting, 5 June 2013. Bratislava</a:t>
            </a:r>
            <a:endParaRPr lang="hu-HU" dirty="0">
              <a:solidFill>
                <a:srgbClr val="FFFFFF"/>
              </a:solidFill>
            </a:endParaRPr>
          </a:p>
        </p:txBody>
      </p:sp>
      <p:sp>
        <p:nvSpPr>
          <p:cNvPr id="115737" name="Rectangle 25"/>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effectLst>
                  <a:outerShdw blurRad="38100" dist="38100" dir="2700000" algn="tl">
                    <a:srgbClr val="000000"/>
                  </a:outerShdw>
                </a:effectLst>
                <a:latin typeface="+mn-lt"/>
              </a:defRPr>
            </a:lvl1pPr>
          </a:lstStyle>
          <a:p>
            <a:pPr fontAlgn="base">
              <a:spcBef>
                <a:spcPct val="0"/>
              </a:spcBef>
              <a:spcAft>
                <a:spcPct val="0"/>
              </a:spcAft>
              <a:defRPr/>
            </a:pPr>
            <a:fld id="{5C3A65E0-5B53-4443-B5FD-6D1AC0BDEA60}" type="slidenum">
              <a:rPr lang="hu-HU">
                <a:solidFill>
                  <a:srgbClr val="FFFFFF"/>
                </a:solidFill>
              </a:rPr>
              <a:pPr fontAlgn="base">
                <a:spcBef>
                  <a:spcPct val="0"/>
                </a:spcBef>
                <a:spcAft>
                  <a:spcPct val="0"/>
                </a:spcAft>
                <a:defRPr/>
              </a:pPr>
              <a:t>‹#›</a:t>
            </a:fld>
            <a:endParaRPr lang="hu-HU"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hf hdr="0" dt="0"/>
  <p:txStyles>
    <p:titleStyle>
      <a:lvl1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2pPr>
      <a:lvl3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3pPr>
      <a:lvl4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4pPr>
      <a:lvl5pPr algn="ctr" rtl="0" eaLnBrk="0" fontAlgn="base" hangingPunct="0">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5pPr>
      <a:lvl6pPr marL="4572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6pPr>
      <a:lvl7pPr marL="9144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7pPr>
      <a:lvl8pPr marL="13716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8pPr>
      <a:lvl9pPr marL="1828800" algn="ctr" rtl="0" fontAlgn="base">
        <a:spcBef>
          <a:spcPct val="0"/>
        </a:spcBef>
        <a:spcAft>
          <a:spcPct val="0"/>
        </a:spcAft>
        <a:defRPr sz="4400" b="1">
          <a:solidFill>
            <a:schemeClr val="tx2"/>
          </a:solidFill>
          <a:effectLst>
            <a:outerShdw blurRad="38100" dist="38100" dir="2700000" algn="tl">
              <a:srgbClr val="000000"/>
            </a:outerShdw>
          </a:effectLst>
          <a:latin typeface="Times New Roman" pitchFamily="18"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6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folHlink"/>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6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package" Target="../embeddings/______Microsoft_Office_PowerPoint1.sld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4" descr="data:image/jpeg;base64,/9j/4AAQSkZJRgABAQAAAQABAAD/2wCEAAkGBwgHBgkIBwgKCgkLDRYPDQwMDRsUFRAWIB0iIiAdHx8kKDQsJCYxJx8fLT0tMTU3Ojo6Iys/RD84QzQ5OjcBCgoKDQwNGg8PGjclHyU3Nzc3Nzc3Nzc3Nzc3Nzc3Nzc3Nzc3Nzc3Nzc3Nzc3Nzc3Nzc3Nzc3Nzc3Nzc3Nzc3N//AABEIAFkAdwMBIgACEQEDEQH/xAAbAAABBQEBAAAAAAAAAAAAAAAFAQIDBAYAB//EAEAQAAIBAwICBgUHCgcAAAAAAAECEQADBBIhBTETIkFRYXEGFJGhwTI0gbHR4fAVIyQzQmJyc7LxFjZjg5LCw//EABkBAQADAQEAAAAAAAAAAAAAAAEAAgMEBf/EACMRAAICAQQDAQADAAAAAAAAAAABAhEDEhMhUQRBYTEyUoH/2gAMAwEAAhEDEQA/APSMezpUbVOFpyrTwtdrkciiNC0oWngCnBarqLaRoFKBtTtNLFFjQ2BXEU+K6KLJRGRSaakikinUTSR6aSKlikipqJRERTdM86mimEU2FDgmOB1yxPhSVGRS0f6Wv4PXTHbNOOkHbesLb41kl4bMujaZ6oFTJxTJYrOe4Mb9YQPZWG7DstXw24IPYBXeVYwcWywTpzG7wWK+ypjxnJEBsudv2dI+FG9Dssl8NbTprHPxfI2Prble0bT7qjHEsh2DNluAf9RpFTfx9kr4bWa6axq8VyV39cafFia5+NZe36SfGTH1Cjfx9hT6NiTSViTxrPBlL4J/euEj+mpV9Ic1Suu7bI7dp+Ap3sf9ic9GxpKyT+lWSmy2LLmO0kb91Q5HpRmsB0S2U5/jeam9j7JRsTSGsU3HsoB2TILOD1VLQD7tqS16RZ+j8/fRX1R1YI09/Kad7H2FfDZmurFv6R5ioWF5GfVAWI275011O9j7JXwzZR2eGZ18UJ2p+XZbGyDb1tdQkaXJgmRTGy0CsjL1TSOLGS1nXcu6V5BCBI868e/TNYuPslKXV3CE7cgPjXE5ABPRFVG/Or3qnD8yz0eNdvY10DmTP96i/wAPXwpH5VblAi199bLx5S/jyRvH7Kd3MNuyt5lcqxgKgk1E3FURocOCOfOrh4BmWbFtrWaL122d0YEKw7pnnQHiH5TtZ9wHAZgpA6qah5zRLxpx/UK0P2Gky06MNc1JI5EzXJmWWWVdu3cxQNeJqpYX8eDI2OxHt8KX1nHu5NtbICu4MnsG+1ZbbHb6YeDMwkOCewAxSF46tzY+dDLFnKua2YqGBgL4VZGPfQyz3CDzjbfuqrTRVxaLJcatKkE+dR9MQSrLHlTDbyXts1lWDIdJQ8pn31FcuNa3v2ioZdXOBHbQTSyw15VMMV/5U3pwQSCDHbNVBlB0JCLc0Eg6oqt68CCwtpoAJEdlPIaWFDdEDY+YE0tBvX0LayNjy61LTyBZFm8XLFgE08iTNSW7BRe0srSvZSdYomkqetHL6Pspgx7upUBLKGK6jtG9NCkXA0ppL9GWEdwmr+LxMB1stf6wHb2xQpcfpLsn5aSBHKZ5z3TUFjHuJkEsP2TM7weX2UptfjGrNSmdbuAdGxad+VL61+9Q60S1sESSvcOXjU4syIDjUeQ+uvTweTHRUnyZzg74R2bi4eYwOVZR2B58j7aHj0f4bZui6DdnmoD7VbM2VYydgTz7PCht7IcOAzvpmSwM1l5OWL4SGCki8L6W9alE2aWBIkfj4Uq5LEQjltttqosUJLr+cDc9yI7h9dLa0Km7AIy8xvEH7uyuA10tk3rl7QxBYKOTDt5VJbyGuwl7rAyGkSAs7iqqZK3LTMQB0dwBCv0ffUlsKnS6m0FBqbxB/AqUW0FfOxTiFr9kKLIQApo3O2/nWaxs+yQ63lZVuFidPZ3fCtojo6qbhUQDEns86z+TwPHdLq22AJLGSOXdH0it8cHNfgudcMF9Lh3r5a5dIQMdh+PGuqq3Bcm3llbn6uPlqeddV5RUXTBTj0bAuLbBerrJg6TMHspjG6CqgyTOvz8e3upbWDlZg02MK/fOxi1a1GKs5+Jm4PQ287GuWukWVVwNyOe0TXM0ZUxuti4MGZ1Qu4E71NbvK50MVB2luZAoetwh01jYktMSSKeuQJVbjaV0deSefh7fcKKImwm10Wz1ArM4kiD1dj+IqU31Lp1ioAifb9lC9XXYkxpjQT2j6fM021e6Qjo2BMQwYbt/f21EX1slvcQtW3cXNR0rMTAO231+6hFnjFtrFxbqMrXFuaRG3KRG/kKJ3MUZKMg1Fk5EHdvvrIccw83Fv6LlzpEdSFaQduce6tlUy8ZL2HMbjWLd6hlFKydp3jn7jUZ4xZttbKfIWyxK6gJM+PfWTuJcxnIbZkgbHlIpLmRfvb3WJ25chVtpGm4H7HGUS27zpm/qAmCBpb4xV9eO41vprmssWUaQOc86yNm5ctIwUnS4hl7DXWrr23LW3ZG5SpirPGmGs0+Rxk3WxuhHUfdgRuPxPuqy2QzOGWQlZzCUvpdyTB7e+ivSBeRrt8eCijmyythA3maAdx411Z3ieSRcSWYJH7MHfyO1dWHkRvIzTFp08nvdr0gtdCDacsQoPyeXtNCfTnFXK4Vw7iCKWa3dKePWHb7KD8P/AFR/gNGvSr/In+/b/rrysM220z0PJxRjjtHn4H6QgBNtkGrQyxIjkPM/WKZfvpfyrtiAdXyGURJPLunap8351b/kf+i0Mflc/nVsjzmgxjY91BaW85RVUazzkTy8udIE6PoyBrkA9UDfcDb76IY/yh5n6xVLiPzH6G+s1WwLLMyFQgC8xtvpkd3upmbZXLxgzC2yKGbpGEwY7u37qS/8zP8AKb/rSYf6pvL4imP7Y0AM7h1q9a0Iuq851Hrczv8AbQe5w02dSsdw5Ux37faPbWozfnCfxChef89yvJvhXdi5XJV2gQcUFdjtyrmwTYKm6D1hIkVYb5J/jqTinz259FdWmN/hW2QI4QQu1O6eq9JWyKM7KUXwATEUtNblXUOKfLJbR//Z"/>
          <p:cNvSpPr>
            <a:spLocks noChangeAspect="1" noChangeArrowheads="1"/>
          </p:cNvSpPr>
          <p:nvPr/>
        </p:nvSpPr>
        <p:spPr bwMode="auto">
          <a:xfrm>
            <a:off x="0" y="-403225"/>
            <a:ext cx="1133475" cy="847725"/>
          </a:xfrm>
          <a:prstGeom prst="rect">
            <a:avLst/>
          </a:prstGeom>
          <a:noFill/>
          <a:ln w="9525">
            <a:noFill/>
            <a:miter lim="800000"/>
            <a:headEnd/>
            <a:tailEnd/>
          </a:ln>
        </p:spPr>
        <p:txBody>
          <a:bodyPr/>
          <a:lstStyle/>
          <a:p>
            <a:pPr fontAlgn="base">
              <a:spcBef>
                <a:spcPct val="0"/>
              </a:spcBef>
              <a:spcAft>
                <a:spcPct val="0"/>
              </a:spcAft>
            </a:pPr>
            <a:endParaRPr lang="hu-HU" dirty="0">
              <a:solidFill>
                <a:srgbClr val="FFFFFF"/>
              </a:solidFill>
              <a:latin typeface="Calibri" pitchFamily="34" charset="0"/>
            </a:endParaRPr>
          </a:p>
        </p:txBody>
      </p:sp>
      <p:sp>
        <p:nvSpPr>
          <p:cNvPr id="11267" name="AutoShape 6" descr="data:image/jpeg;base64,/9j/4AAQSkZJRgABAQAAAQABAAD/2wCEAAkGBwgHBgkIBwgKCgkLDRYPDQwMDRsUFRAWIB0iIiAdHx8kKDQsJCYxJx8fLT0tMTU3Ojo6Iys/RD84QzQ5OjcBCgoKDQwNGg8PGjclHyU3Nzc3Nzc3Nzc3Nzc3Nzc3Nzc3Nzc3Nzc3Nzc3Nzc3Nzc3Nzc3Nzc3Nzc3Nzc3Nzc3N//AABEIAFkAdwMBIgACEQEDEQH/xAAbAAABBQEBAAAAAAAAAAAAAAAFAQIDBAYAB//EAEAQAAIBAwICBgUHCgcAAAAAAAECEQADBBIhBTETIkFRYXEGFJGhwTI0gbHR4fAVIyQzQmJyc7LxFjZjg5LCw//EABkBAQADAQEAAAAAAAAAAAAAAAEAAgMEBf/EACMRAAICAQQDAQADAAAAAAAAAAABAhEDEhMhUQRBYTEyUoH/2gAMAwEAAhEDEQA/APSMezpUbVOFpyrTwtdrkciiNC0oWngCnBarqLaRoFKBtTtNLFFjQ2BXEU+K6KLJRGRSaakikinUTSR6aSKlikipqJRERTdM86mimEU2FDgmOB1yxPhSVGRS0f6Wv4PXTHbNOOkHbesLb41kl4bMujaZ6oFTJxTJYrOe4Mb9YQPZWG7DstXw24IPYBXeVYwcWywTpzG7wWK+ypjxnJEBsudv2dI+FG9Dssl8NbTprHPxfI2Prble0bT7qjHEsh2DNluAf9RpFTfx9kr4bWa6axq8VyV39cafFia5+NZe36SfGTH1Cjfx9hT6NiTSViTxrPBlL4J/euEj+mpV9Ic1Suu7bI7dp+Ap3sf9ic9GxpKyT+lWSmy2LLmO0kb91Q5HpRmsB0S2U5/jeam9j7JRsTSGsU3HsoB2TILOD1VLQD7tqS16RZ+j8/fRX1R1YI09/Kad7H2FfDZmurFv6R5ioWF5GfVAWI275011O9j7JXwzZR2eGZ18UJ2p+XZbGyDb1tdQkaXJgmRTGy0CsjL1TSOLGS1nXcu6V5BCBI868e/TNYuPslKXV3CE7cgPjXE5ABPRFVG/Or3qnD8yz0eNdvY10DmTP96i/wAPXwpH5VblAi199bLx5S/jyRvH7Kd3MNuyt5lcqxgKgk1E3FURocOCOfOrh4BmWbFtrWaL122d0YEKw7pnnQHiH5TtZ9wHAZgpA6qah5zRLxpx/UK0P2Gky06MNc1JI5EzXJmWWWVdu3cxQNeJqpYX8eDI2OxHt8KX1nHu5NtbICu4MnsG+1ZbbHb6YeDMwkOCewAxSF46tzY+dDLFnKua2YqGBgL4VZGPfQyz3CDzjbfuqrTRVxaLJcatKkE+dR9MQSrLHlTDbyXts1lWDIdJQ8pn31FcuNa3v2ioZdXOBHbQTSyw15VMMV/5U3pwQSCDHbNVBlB0JCLc0Eg6oqt68CCwtpoAJEdlPIaWFDdEDY+YE0tBvX0LayNjy61LTyBZFm8XLFgE08iTNSW7BRe0srSvZSdYomkqetHL6Pspgx7upUBLKGK6jtG9NCkXA0ppL9GWEdwmr+LxMB1stf6wHb2xQpcfpLsn5aSBHKZ5z3TUFjHuJkEsP2TM7weX2UptfjGrNSmdbuAdGxad+VL61+9Q60S1sESSvcOXjU4syIDjUeQ+uvTweTHRUnyZzg74R2bi4eYwOVZR2B58j7aHj0f4bZui6DdnmoD7VbM2VYydgTz7PCht7IcOAzvpmSwM1l5OWL4SGCki8L6W9alE2aWBIkfj4Uq5LEQjltttqosUJLr+cDc9yI7h9dLa0Km7AIy8xvEH7uyuA10tk3rl7QxBYKOTDt5VJbyGuwl7rAyGkSAs7iqqZK3LTMQB0dwBCv0ffUlsKnS6m0FBqbxB/AqUW0FfOxTiFr9kKLIQApo3O2/nWaxs+yQ63lZVuFidPZ3fCtojo6qbhUQDEns86z+TwPHdLq22AJLGSOXdH0it8cHNfgudcMF9Lh3r5a5dIQMdh+PGuqq3Bcm3llbn6uPlqeddV5RUXTBTj0bAuLbBerrJg6TMHspjG6CqgyTOvz8e3upbWDlZg02MK/fOxi1a1GKs5+Jm4PQ287GuWukWVVwNyOe0TXM0ZUxuti4MGZ1Qu4E71NbvK50MVB2luZAoetwh01jYktMSSKeuQJVbjaV0deSefh7fcKKImwm10Wz1ArM4kiD1dj+IqU31Lp1ioAifb9lC9XXYkxpjQT2j6fM021e6Qjo2BMQwYbt/f21EX1slvcQtW3cXNR0rMTAO231+6hFnjFtrFxbqMrXFuaRG3KRG/kKJ3MUZKMg1Fk5EHdvvrIccw83Fv6LlzpEdSFaQduce6tlUy8ZL2HMbjWLd6hlFKydp3jn7jUZ4xZttbKfIWyxK6gJM+PfWTuJcxnIbZkgbHlIpLmRfvb3WJ25chVtpGm4H7HGUS27zpm/qAmCBpb4xV9eO41vprmssWUaQOc86yNm5ctIwUnS4hl7DXWrr23LW3ZG5SpirPGmGs0+Rxk3WxuhHUfdgRuPxPuqy2QzOGWQlZzCUvpdyTB7e+ivSBeRrt8eCijmyythA3maAdx411Z3ieSRcSWYJH7MHfyO1dWHkRvIzTFp08nvdr0gtdCDacsQoPyeXtNCfTnFXK4Vw7iCKWa3dKePWHb7KD8P/AFR/gNGvSr/In+/b/rrysM220z0PJxRjjtHn4H6QgBNtkGrQyxIjkPM/WKZfvpfyrtiAdXyGURJPLunap8351b/kf+i0Mflc/nVsjzmgxjY91BaW85RVUazzkTy8udIE6PoyBrkA9UDfcDb76IY/yh5n6xVLiPzH6G+s1WwLLMyFQgC8xtvpkd3upmbZXLxgzC2yKGbpGEwY7u37qS/8zP8AKb/rSYf6pvL4imP7Y0AM7h1q9a0Iuq851Hrczv8AbQe5w02dSsdw5Ux37faPbWozfnCfxChef89yvJvhXdi5XJV2gQcUFdjtyrmwTYKm6D1hIkVYb5J/jqTinz259FdWmN/hW2QI4QQu1O6eq9JWyKM7KUXwATEUtNblXUOKfLJbR//Z"/>
          <p:cNvSpPr>
            <a:spLocks noChangeAspect="1" noChangeArrowheads="1"/>
          </p:cNvSpPr>
          <p:nvPr/>
        </p:nvSpPr>
        <p:spPr bwMode="auto">
          <a:xfrm>
            <a:off x="152400" y="-250825"/>
            <a:ext cx="1133475" cy="847725"/>
          </a:xfrm>
          <a:prstGeom prst="rect">
            <a:avLst/>
          </a:prstGeom>
          <a:noFill/>
          <a:ln w="9525">
            <a:noFill/>
            <a:miter lim="800000"/>
            <a:headEnd/>
            <a:tailEnd/>
          </a:ln>
        </p:spPr>
        <p:txBody>
          <a:bodyPr/>
          <a:lstStyle/>
          <a:p>
            <a:pPr fontAlgn="base">
              <a:spcBef>
                <a:spcPct val="0"/>
              </a:spcBef>
              <a:spcAft>
                <a:spcPct val="0"/>
              </a:spcAft>
            </a:pPr>
            <a:endParaRPr lang="hu-HU" dirty="0">
              <a:solidFill>
                <a:srgbClr val="FFFFFF"/>
              </a:solidFill>
              <a:latin typeface="Calibri" pitchFamily="34" charset="0"/>
            </a:endParaRPr>
          </a:p>
        </p:txBody>
      </p:sp>
      <p:sp>
        <p:nvSpPr>
          <p:cNvPr id="6" name="Cím 4"/>
          <p:cNvSpPr txBox="1">
            <a:spLocks/>
          </p:cNvSpPr>
          <p:nvPr/>
        </p:nvSpPr>
        <p:spPr>
          <a:xfrm>
            <a:off x="457200" y="2132856"/>
            <a:ext cx="8435280" cy="324036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b="1" i="0" u="none" strike="noStrike" kern="1200" cap="none" spc="0" normalizeH="0" baseline="0" dirty="0" smtClean="0">
                <a:ln>
                  <a:noFill/>
                </a:ln>
                <a:solidFill>
                  <a:srgbClr val="04617B"/>
                </a:solidFill>
                <a:effectLst/>
                <a:uLnTx/>
                <a:uFillTx/>
                <a:latin typeface="Calibri" pitchFamily="34" charset="0"/>
                <a:ea typeface="+mj-ea"/>
                <a:cs typeface="+mj-cs"/>
              </a:rPr>
              <a:t>EC</a:t>
            </a:r>
            <a:r>
              <a:rPr kumimoji="0" lang="en-GB" sz="3600" b="1" i="0" u="none" strike="noStrike" kern="1200" cap="none" spc="0" normalizeH="0" dirty="0" smtClean="0">
                <a:ln>
                  <a:noFill/>
                </a:ln>
                <a:solidFill>
                  <a:srgbClr val="04617B"/>
                </a:solidFill>
                <a:effectLst/>
                <a:uLnTx/>
                <a:uFillTx/>
                <a:latin typeface="Calibri" pitchFamily="34" charset="0"/>
                <a:ea typeface="+mj-ea"/>
                <a:cs typeface="+mj-cs"/>
              </a:rPr>
              <a:t> </a:t>
            </a:r>
            <a:r>
              <a:rPr kumimoji="0" lang="en-GB" sz="3600" b="1" i="0" u="none" strike="noStrike" kern="1200" cap="none" spc="0" normalizeH="0" baseline="0" dirty="0" smtClean="0">
                <a:ln>
                  <a:noFill/>
                </a:ln>
                <a:solidFill>
                  <a:srgbClr val="04617B"/>
                </a:solidFill>
                <a:effectLst/>
                <a:uLnTx/>
                <a:uFillTx/>
                <a:latin typeface="Calibri" pitchFamily="34" charset="0"/>
                <a:ea typeface="+mj-ea"/>
                <a:cs typeface="+mj-cs"/>
              </a:rPr>
              <a:t>Joint Research Centre</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GB" sz="3600" b="1" i="0" u="none" strike="noStrike" kern="1200" cap="none" spc="0" normalizeH="0" baseline="0" dirty="0" smtClean="0">
              <a:ln>
                <a:noFill/>
              </a:ln>
              <a:solidFill>
                <a:srgbClr val="04617B"/>
              </a:solidFill>
              <a:effectLst/>
              <a:uLnTx/>
              <a:uFillTx/>
              <a:latin typeface="Calibri" pitchFamily="34" charset="0"/>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3600" i="0" u="none" strike="noStrike" kern="1200" cap="none" spc="0" normalizeH="0" baseline="0" dirty="0" smtClean="0">
                <a:ln>
                  <a:noFill/>
                </a:ln>
                <a:solidFill>
                  <a:srgbClr val="04617B"/>
                </a:solidFill>
                <a:effectLst/>
                <a:uLnTx/>
                <a:uFillTx/>
                <a:latin typeface="Calibri" pitchFamily="34" charset="0"/>
                <a:ea typeface="+mj-ea"/>
                <a:cs typeface="+mj-cs"/>
              </a:rPr>
              <a:t>Scientific Support to the Danube Strategy</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GB" sz="2000" dirty="0" smtClean="0">
              <a:solidFill>
                <a:srgbClr val="04617B"/>
              </a:solidFill>
              <a:latin typeface="Calibri" pitchFamily="34" charset="0"/>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GB" sz="2000" dirty="0" smtClean="0">
                <a:solidFill>
                  <a:srgbClr val="04617B"/>
                </a:solidFill>
                <a:latin typeface="Calibri" pitchFamily="34" charset="0"/>
                <a:ea typeface="+mj-ea"/>
                <a:cs typeface="+mj-cs"/>
              </a:rPr>
              <a:t>p</a:t>
            </a:r>
            <a:r>
              <a:rPr kumimoji="0" lang="en-GB" sz="2000" i="0" u="none" strike="noStrike" kern="1200" cap="none" spc="0" normalizeH="0" baseline="0" dirty="0" smtClean="0">
                <a:ln>
                  <a:noFill/>
                </a:ln>
                <a:solidFill>
                  <a:srgbClr val="04617B"/>
                </a:solidFill>
                <a:effectLst/>
                <a:uLnTx/>
                <a:uFillTx/>
                <a:latin typeface="Calibri" pitchFamily="34" charset="0"/>
                <a:ea typeface="+mj-ea"/>
                <a:cs typeface="+mj-cs"/>
              </a:rPr>
              <a:t>resented </a:t>
            </a:r>
          </a:p>
          <a:p>
            <a:pPr marL="0" marR="0" lvl="0" indent="0" algn="ctr" defTabSz="914400" rtl="0" eaLnBrk="1" fontAlgn="auto" latinLnBrk="0" hangingPunct="1">
              <a:lnSpc>
                <a:spcPct val="100000"/>
              </a:lnSpc>
              <a:spcBef>
                <a:spcPct val="0"/>
              </a:spcBef>
              <a:spcAft>
                <a:spcPts val="0"/>
              </a:spcAft>
              <a:buClrTx/>
              <a:buSzTx/>
              <a:buFontTx/>
              <a:buNone/>
              <a:tabLst/>
              <a:defRPr/>
            </a:pPr>
            <a:r>
              <a:rPr lang="en-GB" sz="2000" dirty="0" smtClean="0">
                <a:solidFill>
                  <a:srgbClr val="04617B"/>
                </a:solidFill>
                <a:latin typeface="Calibri" pitchFamily="34" charset="0"/>
                <a:ea typeface="+mj-ea"/>
                <a:cs typeface="+mj-cs"/>
              </a:rPr>
              <a:t>b</a:t>
            </a:r>
            <a:r>
              <a:rPr kumimoji="0" lang="en-GB" sz="2000" i="0" u="none" strike="noStrike" kern="1200" cap="none" spc="0" normalizeH="0" baseline="0" dirty="0" smtClean="0">
                <a:ln>
                  <a:noFill/>
                </a:ln>
                <a:solidFill>
                  <a:srgbClr val="04617B"/>
                </a:solidFill>
                <a:effectLst/>
                <a:uLnTx/>
                <a:uFillTx/>
                <a:latin typeface="Calibri" pitchFamily="34" charset="0"/>
                <a:ea typeface="+mj-ea"/>
                <a:cs typeface="+mj-cs"/>
              </a:rPr>
              <a:t>y</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000" i="0" u="none" strike="noStrike" kern="1200" cap="none" spc="0" normalizeH="0" baseline="0" dirty="0" smtClean="0">
                <a:ln>
                  <a:noFill/>
                </a:ln>
                <a:solidFill>
                  <a:srgbClr val="04617B"/>
                </a:solidFill>
                <a:effectLst/>
                <a:uLnTx/>
                <a:uFillTx/>
                <a:latin typeface="Calibri" pitchFamily="34" charset="0"/>
                <a:ea typeface="+mj-ea"/>
                <a:cs typeface="+mj-cs"/>
              </a:rPr>
              <a:t> Dr. János Fehér</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000" i="0" u="none" strike="noStrike" kern="1200" cap="none" spc="0" normalizeH="0" baseline="0" dirty="0" smtClean="0">
                <a:ln>
                  <a:noFill/>
                </a:ln>
                <a:solidFill>
                  <a:srgbClr val="04617B"/>
                </a:solidFill>
                <a:effectLst/>
                <a:uLnTx/>
                <a:uFillTx/>
                <a:latin typeface="Calibri" pitchFamily="34" charset="0"/>
                <a:ea typeface="+mj-ea"/>
                <a:cs typeface="+mj-cs"/>
              </a:rPr>
              <a:t> Hon. Associate Professor,</a:t>
            </a:r>
            <a:r>
              <a:rPr kumimoji="0" lang="en-GB" sz="2000" i="0" u="none" strike="noStrike" kern="1200" cap="none" spc="0" normalizeH="0" dirty="0" smtClean="0">
                <a:ln>
                  <a:noFill/>
                </a:ln>
                <a:solidFill>
                  <a:srgbClr val="04617B"/>
                </a:solidFill>
                <a:effectLst/>
                <a:uLnTx/>
                <a:uFillTx/>
                <a:latin typeface="Calibri" pitchFamily="34" charset="0"/>
                <a:ea typeface="+mj-ea"/>
                <a:cs typeface="+mj-cs"/>
              </a:rPr>
              <a:t> University of Deb</a:t>
            </a:r>
            <a:r>
              <a:rPr kumimoji="0" lang="en-GB" sz="2000" i="0" u="none" strike="noStrike" kern="1200" cap="none" spc="0" normalizeH="0" baseline="0" dirty="0" smtClean="0">
                <a:ln>
                  <a:noFill/>
                </a:ln>
                <a:solidFill>
                  <a:srgbClr val="04617B"/>
                </a:solidFill>
                <a:effectLst/>
                <a:uLnTx/>
                <a:uFillTx/>
                <a:latin typeface="Calibri" pitchFamily="34" charset="0"/>
                <a:ea typeface="+mj-ea"/>
                <a:cs typeface="+mj-cs"/>
              </a:rPr>
              <a:t>recen</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000" i="0" u="none" strike="noStrike" kern="1200" cap="none" spc="0" normalizeH="0" baseline="0" dirty="0" smtClean="0">
                <a:ln>
                  <a:noFill/>
                </a:ln>
                <a:solidFill>
                  <a:srgbClr val="04617B"/>
                </a:solidFill>
                <a:effectLst/>
                <a:uLnTx/>
                <a:uFillTx/>
                <a:latin typeface="Calibri" pitchFamily="34" charset="0"/>
                <a:ea typeface="+mj-ea"/>
                <a:cs typeface="+mj-cs"/>
              </a:rPr>
              <a:t> and</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000" i="0" u="none" strike="noStrike" kern="1200" cap="none" spc="0" normalizeH="0" baseline="0" dirty="0" smtClean="0">
                <a:ln>
                  <a:noFill/>
                </a:ln>
                <a:solidFill>
                  <a:srgbClr val="04617B"/>
                </a:solidFill>
                <a:effectLst/>
                <a:uLnTx/>
                <a:uFillTx/>
                <a:latin typeface="Calibri" pitchFamily="34" charset="0"/>
                <a:ea typeface="+mj-ea"/>
                <a:cs typeface="+mj-cs"/>
              </a:rPr>
              <a:t>Task</a:t>
            </a:r>
            <a:r>
              <a:rPr kumimoji="0" lang="en-GB" sz="2000" i="0" u="none" strike="noStrike" kern="1200" cap="none" spc="0" normalizeH="0" dirty="0" smtClean="0">
                <a:ln>
                  <a:noFill/>
                </a:ln>
                <a:solidFill>
                  <a:srgbClr val="04617B"/>
                </a:solidFill>
                <a:effectLst/>
                <a:uLnTx/>
                <a:uFillTx/>
                <a:latin typeface="Calibri" pitchFamily="34" charset="0"/>
                <a:ea typeface="+mj-ea"/>
                <a:cs typeface="+mj-cs"/>
              </a:rPr>
              <a:t> Force </a:t>
            </a:r>
            <a:r>
              <a:rPr lang="en-GB" sz="2000" dirty="0" smtClean="0">
                <a:solidFill>
                  <a:srgbClr val="04617B"/>
                </a:solidFill>
                <a:latin typeface="Calibri" pitchFamily="34" charset="0"/>
                <a:ea typeface="+mj-ea"/>
                <a:cs typeface="+mj-cs"/>
              </a:rPr>
              <a:t>L</a:t>
            </a:r>
            <a:r>
              <a:rPr kumimoji="0" lang="en-GB" sz="2000" i="0" u="none" strike="noStrike" kern="1200" cap="none" spc="0" normalizeH="0" dirty="0" smtClean="0">
                <a:ln>
                  <a:noFill/>
                </a:ln>
                <a:solidFill>
                  <a:srgbClr val="04617B"/>
                </a:solidFill>
                <a:effectLst/>
                <a:uLnTx/>
                <a:uFillTx/>
                <a:latin typeface="Calibri" pitchFamily="34" charset="0"/>
                <a:ea typeface="+mj-ea"/>
                <a:cs typeface="+mj-cs"/>
              </a:rPr>
              <a:t>eader, Global Water Partnership Central and Eastern Europe Region</a:t>
            </a:r>
            <a:endParaRPr kumimoji="0" lang="en-GB" sz="2000" i="0" u="none" strike="noStrike" kern="1200" cap="none" spc="0" normalizeH="0" baseline="0" dirty="0" smtClean="0">
              <a:ln>
                <a:noFill/>
              </a:ln>
              <a:solidFill>
                <a:srgbClr val="04617B"/>
              </a:solidFill>
              <a:effectLst/>
              <a:uLnTx/>
              <a:uFillTx/>
              <a:latin typeface="Calibri" pitchFamily="34" charset="0"/>
              <a:ea typeface="+mj-ea"/>
              <a:cs typeface="+mj-cs"/>
            </a:endParaRP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GB" sz="3200" i="0" u="none" strike="noStrike" kern="1200" cap="none" spc="0" normalizeH="0" baseline="0" dirty="0">
              <a:ln>
                <a:noFill/>
              </a:ln>
              <a:solidFill>
                <a:srgbClr val="04617B"/>
              </a:solidFill>
              <a:effectLst/>
              <a:uLnTx/>
              <a:uFillTx/>
              <a:latin typeface="Calibri" pitchFamily="34" charset="0"/>
              <a:ea typeface="+mj-ea"/>
              <a:cs typeface="+mj-cs"/>
            </a:endParaRPr>
          </a:p>
        </p:txBody>
      </p:sp>
      <p:sp>
        <p:nvSpPr>
          <p:cNvPr id="9" name="Élőláb helye 8"/>
          <p:cNvSpPr>
            <a:spLocks noGrp="1"/>
          </p:cNvSpPr>
          <p:nvPr>
            <p:ph type="ftr" sz="quarter" idx="11"/>
          </p:nvPr>
        </p:nvSpPr>
        <p:spPr/>
        <p:txBody>
          <a:bodyPr/>
          <a:lstStyle/>
          <a:p>
            <a:pPr>
              <a:defRPr/>
            </a:pPr>
            <a:r>
              <a:rPr lang="en-US" sz="1200" dirty="0" smtClean="0">
                <a:solidFill>
                  <a:srgbClr val="898989"/>
                </a:solidFill>
                <a:effectLst/>
                <a:latin typeface="Calibri" pitchFamily="34" charset="0"/>
              </a:rPr>
              <a:t>PA4 5th SG Meeting, 5 June 2013. Bratislava</a:t>
            </a:r>
            <a:endParaRPr lang="hu-HU" sz="1200" dirty="0">
              <a:solidFill>
                <a:srgbClr val="898989"/>
              </a:solidFill>
              <a:effectLst/>
              <a:latin typeface="Calibri" pitchFamily="34" charset="0"/>
            </a:endParaRPr>
          </a:p>
        </p:txBody>
      </p:sp>
      <p:sp>
        <p:nvSpPr>
          <p:cNvPr id="10" name="Dia számának helye 4"/>
          <p:cNvSpPr>
            <a:spLocks noGrp="1"/>
          </p:cNvSpPr>
          <p:nvPr>
            <p:ph type="sldNum" sz="quarter" idx="12"/>
          </p:nvPr>
        </p:nvSpPr>
        <p:spPr>
          <a:xfrm>
            <a:off x="6553200" y="6356350"/>
            <a:ext cx="2133600" cy="365125"/>
          </a:xfrm>
        </p:spPr>
        <p:txBody>
          <a:bodyPr/>
          <a:lstStyle/>
          <a:p>
            <a:fld id="{AD7191F2-5D1D-4482-8DAA-00FD5D62AEF7}" type="slidenum">
              <a:rPr lang="hu-HU" sz="1200" smtClean="0">
                <a:solidFill>
                  <a:srgbClr val="898989"/>
                </a:solidFill>
                <a:effectLst/>
                <a:latin typeface="Calibri" pitchFamily="34" charset="0"/>
              </a:rPr>
              <a:pPr/>
              <a:t>1</a:t>
            </a:fld>
            <a:endParaRPr lang="hu-HU" sz="1200" dirty="0">
              <a:solidFill>
                <a:srgbClr val="898989"/>
              </a:solidFill>
              <a:effectLst/>
              <a:latin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1"/>
          <p:cNvSpPr>
            <a:spLocks noChangeArrowheads="1"/>
          </p:cNvSpPr>
          <p:nvPr/>
        </p:nvSpPr>
        <p:spPr bwMode="auto">
          <a:xfrm>
            <a:off x="0" y="-35078"/>
            <a:ext cx="9144000" cy="66171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spcBef>
                <a:spcPct val="0"/>
              </a:spcBef>
              <a:spcAft>
                <a:spcPts val="600"/>
              </a:spcAft>
              <a:buClrTx/>
              <a:buSzTx/>
              <a:buFontTx/>
              <a:buNone/>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sz="2400" b="1" i="0" u="sng" strike="noStrike" cap="none" normalizeH="0" baseline="0" dirty="0" smtClean="0">
                <a:ln>
                  <a:noFill/>
                </a:ln>
                <a:solidFill>
                  <a:srgbClr val="002060"/>
                </a:solidFill>
                <a:effectLst/>
                <a:ea typeface="Times New Roman" pitchFamily="18" charset="0"/>
                <a:cs typeface="Arial" pitchFamily="34" charset="0"/>
              </a:rPr>
              <a:t>Phase 2.</a:t>
            </a:r>
            <a:endParaRPr kumimoji="0" lang="hu-HU" sz="2400" b="1" i="0" u="sng" strike="noStrike" cap="none" normalizeH="0" baseline="0" dirty="0" smtClean="0">
              <a:ln>
                <a:noFill/>
              </a:ln>
              <a:solidFill>
                <a:srgbClr val="002060"/>
              </a:solidFill>
              <a:effectLst/>
              <a:ea typeface="Times New Roman" pitchFamily="18" charset="0"/>
              <a:cs typeface="Arial" pitchFamily="34" charset="0"/>
            </a:endParaRPr>
          </a:p>
          <a:p>
            <a:pPr marL="457200" marR="0" lvl="0" indent="-457200" algn="just" defTabSz="914400" rtl="0" eaLnBrk="0" fontAlgn="base" latinLnBrk="0" hangingPunct="0">
              <a:spcBef>
                <a:spcPct val="0"/>
              </a:spcBef>
              <a:spcAft>
                <a:spcPts val="600"/>
              </a:spcAft>
              <a:buClrTx/>
              <a:buSzTx/>
              <a:buFont typeface="+mj-lt"/>
              <a:buAutoNum type="arabicPeriod"/>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1" i="0" u="sng" strike="noStrike" cap="none" normalizeH="0" baseline="0" dirty="0" smtClean="0">
                <a:ln>
                  <a:noFill/>
                </a:ln>
                <a:solidFill>
                  <a:srgbClr val="002060"/>
                </a:solidFill>
                <a:effectLst/>
                <a:ea typeface="Times New Roman" pitchFamily="18" charset="0"/>
                <a:cs typeface="Arial" pitchFamily="34" charset="0"/>
              </a:rPr>
              <a:t>Suggestions for improved model equations</a:t>
            </a:r>
            <a:r>
              <a:rPr kumimoji="0" lang="en-GB" i="0" strike="noStrike" cap="none" normalizeH="0" baseline="0" dirty="0" smtClean="0">
                <a:ln>
                  <a:noFill/>
                </a:ln>
                <a:solidFill>
                  <a:srgbClr val="002060"/>
                </a:solidFill>
                <a:effectLst/>
                <a:ea typeface="Times New Roman" pitchFamily="18" charset="0"/>
                <a:cs typeface="Arial" pitchFamily="34" charset="0"/>
              </a:rPr>
              <a:t> </a:t>
            </a:r>
            <a:r>
              <a:rPr kumimoji="0" lang="en-GB" i="0" u="none" strike="noStrike" cap="none" normalizeH="0" baseline="0" dirty="0" smtClean="0">
                <a:ln>
                  <a:noFill/>
                </a:ln>
                <a:solidFill>
                  <a:srgbClr val="002060"/>
                </a:solidFill>
                <a:effectLst/>
                <a:ea typeface="Times New Roman" pitchFamily="18" charset="0"/>
                <a:cs typeface="Arial" pitchFamily="34" charset="0"/>
              </a:rPr>
              <a:t>by partners + compilation associated Pan-</a:t>
            </a:r>
            <a:r>
              <a:rPr kumimoji="0" lang="hu-HU" i="0" u="none" strike="noStrike" cap="none" normalizeH="0" baseline="0" dirty="0" smtClean="0">
                <a:ln>
                  <a:noFill/>
                </a:ln>
                <a:solidFill>
                  <a:srgbClr val="002060"/>
                </a:solidFill>
                <a:effectLst/>
                <a:ea typeface="Times New Roman" pitchFamily="18" charset="0"/>
                <a:cs typeface="Arial" pitchFamily="34" charset="0"/>
              </a:rPr>
              <a:t>	</a:t>
            </a:r>
            <a:r>
              <a:rPr kumimoji="0" lang="en-GB" i="0" u="none" strike="noStrike" cap="none" normalizeH="0" baseline="0" dirty="0" smtClean="0">
                <a:ln>
                  <a:noFill/>
                </a:ln>
                <a:solidFill>
                  <a:srgbClr val="002060"/>
                </a:solidFill>
                <a:effectLst/>
                <a:ea typeface="Times New Roman" pitchFamily="18" charset="0"/>
                <a:cs typeface="Arial" pitchFamily="34" charset="0"/>
              </a:rPr>
              <a:t>Danube data sources</a:t>
            </a:r>
            <a:endParaRPr kumimoji="0" lang="hu-HU" i="0" u="none" strike="noStrike" cap="none" normalizeH="0" baseline="0" dirty="0" smtClean="0">
              <a:ln>
                <a:noFill/>
              </a:ln>
              <a:solidFill>
                <a:srgbClr val="002060"/>
              </a:solidFill>
              <a:effectLst/>
              <a:cs typeface="Arial" pitchFamily="34" charset="0"/>
            </a:endParaRPr>
          </a:p>
          <a:p>
            <a:pPr lvl="4" algn="just" eaLnBrk="0" fontAlgn="base" hangingPunct="0">
              <a:spcBef>
                <a:spcPct val="0"/>
              </a:spcBef>
              <a:spcAft>
                <a:spcPts val="30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hu-HU" i="0" u="none" strike="noStrike" cap="none" normalizeH="0" baseline="0" dirty="0" smtClean="0">
                <a:ln>
                  <a:noFill/>
                </a:ln>
                <a:solidFill>
                  <a:srgbClr val="002060"/>
                </a:solidFill>
                <a:effectLst/>
                <a:ea typeface="Times New Roman" pitchFamily="18" charset="0"/>
                <a:cs typeface="Arial" pitchFamily="34" charset="0"/>
              </a:rPr>
              <a:t>  </a:t>
            </a:r>
            <a:r>
              <a:rPr kumimoji="0" lang="en-GB" i="0" u="none" strike="noStrike" cap="none" normalizeH="0" baseline="0" dirty="0" smtClean="0">
                <a:ln>
                  <a:noFill/>
                </a:ln>
                <a:solidFill>
                  <a:srgbClr val="002060"/>
                </a:solidFill>
                <a:effectLst/>
                <a:ea typeface="Times New Roman" pitchFamily="18" charset="0"/>
                <a:cs typeface="Arial" pitchFamily="34" charset="0"/>
              </a:rPr>
              <a:t>For implementation by JRC (needs recalibration, thus deadline needed)</a:t>
            </a:r>
            <a:endParaRPr kumimoji="0" lang="hu-HU" i="0" u="none" strike="noStrike" cap="none" normalizeH="0" baseline="0" dirty="0" smtClean="0">
              <a:ln>
                <a:noFill/>
              </a:ln>
              <a:solidFill>
                <a:srgbClr val="002060"/>
              </a:solidFill>
              <a:effectLst/>
              <a:cs typeface="Arial" pitchFamily="34" charset="0"/>
            </a:endParaRPr>
          </a:p>
          <a:p>
            <a:pPr lvl="4" algn="just" eaLnBrk="0" fontAlgn="base" hangingPunct="0">
              <a:spcBef>
                <a:spcPct val="0"/>
              </a:spcBef>
              <a:spcAft>
                <a:spcPts val="30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hu-HU" i="0" u="none" strike="noStrike" cap="none" normalizeH="0" baseline="0" dirty="0" smtClean="0">
                <a:ln>
                  <a:noFill/>
                </a:ln>
                <a:solidFill>
                  <a:srgbClr val="002060"/>
                </a:solidFill>
                <a:effectLst/>
                <a:ea typeface="Times New Roman" pitchFamily="18" charset="0"/>
                <a:cs typeface="Arial" pitchFamily="34" charset="0"/>
              </a:rPr>
              <a:t>  </a:t>
            </a:r>
            <a:r>
              <a:rPr kumimoji="0" lang="en-GB" i="0" u="none" strike="noStrike" cap="none" normalizeH="0" baseline="0" dirty="0" smtClean="0">
                <a:ln>
                  <a:noFill/>
                </a:ln>
                <a:solidFill>
                  <a:srgbClr val="002060"/>
                </a:solidFill>
                <a:effectLst/>
                <a:ea typeface="Times New Roman" pitchFamily="18" charset="0"/>
                <a:cs typeface="Arial" pitchFamily="34" charset="0"/>
              </a:rPr>
              <a:t>Describe mode of operation</a:t>
            </a:r>
            <a:endParaRPr kumimoji="0" lang="hu-HU" i="0" u="none" strike="noStrike" cap="none" normalizeH="0" baseline="0" dirty="0" smtClean="0">
              <a:ln>
                <a:noFill/>
              </a:ln>
              <a:solidFill>
                <a:srgbClr val="002060"/>
              </a:solidFill>
              <a:effectLst/>
              <a:cs typeface="Arial" pitchFamily="34" charset="0"/>
            </a:endParaRPr>
          </a:p>
          <a:p>
            <a:pPr lvl="4" algn="just" eaLnBrk="0" fontAlgn="base" hangingPunct="0">
              <a:spcBef>
                <a:spcPct val="0"/>
              </a:spcBef>
              <a:spcAft>
                <a:spcPts val="30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hu-HU" i="0" u="none" strike="noStrike" cap="none" normalizeH="0" baseline="0" dirty="0" smtClean="0">
                <a:ln>
                  <a:noFill/>
                </a:ln>
                <a:solidFill>
                  <a:srgbClr val="002060"/>
                </a:solidFill>
                <a:effectLst/>
                <a:ea typeface="Times New Roman" pitchFamily="18" charset="0"/>
                <a:cs typeface="Arial" pitchFamily="34" charset="0"/>
              </a:rPr>
              <a:t>  </a:t>
            </a:r>
            <a:r>
              <a:rPr kumimoji="0" lang="en-GB" i="0" u="none" strike="noStrike" cap="none" normalizeH="0" baseline="0" dirty="0" smtClean="0">
                <a:ln>
                  <a:noFill/>
                </a:ln>
                <a:solidFill>
                  <a:srgbClr val="002060"/>
                </a:solidFill>
                <a:effectLst/>
                <a:ea typeface="Times New Roman" pitchFamily="18" charset="0"/>
                <a:cs typeface="Arial" pitchFamily="34" charset="0"/>
              </a:rPr>
              <a:t>Refine economic sub-models</a:t>
            </a:r>
            <a:endParaRPr kumimoji="0" lang="hu-HU" i="0" u="none" strike="noStrike" cap="none" normalizeH="0" baseline="0" dirty="0" smtClean="0">
              <a:ln>
                <a:noFill/>
              </a:ln>
              <a:solidFill>
                <a:srgbClr val="002060"/>
              </a:solidFill>
              <a:effectLst/>
              <a:cs typeface="Arial" pitchFamily="34" charset="0"/>
            </a:endParaRPr>
          </a:p>
          <a:p>
            <a:pPr marL="457200" marR="0" lvl="0" indent="-457200" algn="just" defTabSz="914400" rtl="0" eaLnBrk="0" fontAlgn="base" latinLnBrk="0" hangingPunct="0">
              <a:spcBef>
                <a:spcPct val="0"/>
              </a:spcBef>
              <a:spcAft>
                <a:spcPts val="600"/>
              </a:spcAft>
              <a:buClrTx/>
              <a:buSzTx/>
              <a:buFont typeface="+mj-lt"/>
              <a:buAutoNum type="arabicPeriod"/>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i="0" u="none" strike="noStrike" cap="none" normalizeH="0" baseline="0" dirty="0" smtClean="0">
                <a:ln>
                  <a:noFill/>
                </a:ln>
                <a:solidFill>
                  <a:srgbClr val="002060"/>
                </a:solidFill>
                <a:effectLst/>
                <a:ea typeface="Times New Roman" pitchFamily="18" charset="0"/>
                <a:cs typeface="Arial" pitchFamily="34" charset="0"/>
              </a:rPr>
              <a:t>Inventory </a:t>
            </a:r>
            <a:r>
              <a:rPr kumimoji="0" lang="en-GB" b="1" i="0" u="sng" strike="noStrike" cap="none" normalizeH="0" baseline="0" dirty="0" smtClean="0">
                <a:ln>
                  <a:noFill/>
                </a:ln>
                <a:solidFill>
                  <a:srgbClr val="002060"/>
                </a:solidFill>
                <a:effectLst/>
                <a:ea typeface="Times New Roman" pitchFamily="18" charset="0"/>
                <a:cs typeface="Arial" pitchFamily="34" charset="0"/>
              </a:rPr>
              <a:t>of flood damage functions </a:t>
            </a:r>
            <a:r>
              <a:rPr kumimoji="0" lang="en-GB" i="0" u="none" strike="noStrike" cap="none" normalizeH="0" baseline="0" dirty="0" smtClean="0">
                <a:ln>
                  <a:noFill/>
                </a:ln>
                <a:solidFill>
                  <a:srgbClr val="002060"/>
                </a:solidFill>
                <a:effectLst/>
                <a:ea typeface="Times New Roman" pitchFamily="18" charset="0"/>
                <a:cs typeface="Arial" pitchFamily="34" charset="0"/>
              </a:rPr>
              <a:t>( discharge - stage - damage)</a:t>
            </a:r>
            <a:endParaRPr kumimoji="0" lang="hu-HU" i="0" u="none" strike="noStrike" cap="none" normalizeH="0" baseline="0" dirty="0" smtClean="0">
              <a:ln>
                <a:noFill/>
              </a:ln>
              <a:solidFill>
                <a:srgbClr val="002060"/>
              </a:solidFill>
              <a:effectLst/>
              <a:cs typeface="Arial" pitchFamily="34" charset="0"/>
            </a:endParaRPr>
          </a:p>
          <a:p>
            <a:pPr marL="457200" marR="0" lvl="0" indent="-457200" algn="just" defTabSz="914400" rtl="0" eaLnBrk="0" fontAlgn="base" latinLnBrk="0" hangingPunct="0">
              <a:spcBef>
                <a:spcPct val="0"/>
              </a:spcBef>
              <a:spcAft>
                <a:spcPts val="600"/>
              </a:spcAft>
              <a:buClrTx/>
              <a:buSzTx/>
              <a:buFont typeface="+mj-lt"/>
              <a:buAutoNum type="arabicPeriod"/>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1" i="0" u="sng" strike="noStrike" cap="none" normalizeH="0" baseline="0" dirty="0" smtClean="0">
                <a:ln>
                  <a:noFill/>
                </a:ln>
                <a:solidFill>
                  <a:srgbClr val="002060"/>
                </a:solidFill>
                <a:effectLst/>
                <a:ea typeface="Times New Roman" pitchFamily="18" charset="0"/>
                <a:cs typeface="Arial" pitchFamily="34" charset="0"/>
              </a:rPr>
              <a:t>Nested approach</a:t>
            </a:r>
            <a:r>
              <a:rPr kumimoji="0" lang="en-GB" i="0" u="none" strike="noStrike" cap="none" normalizeH="0" baseline="0" dirty="0" smtClean="0">
                <a:ln>
                  <a:noFill/>
                </a:ln>
                <a:solidFill>
                  <a:srgbClr val="002060"/>
                </a:solidFill>
                <a:effectLst/>
                <a:ea typeface="Times New Roman" pitchFamily="18" charset="0"/>
                <a:cs typeface="Arial" pitchFamily="34" charset="0"/>
              </a:rPr>
              <a:t>: regional model results are made available and used to feed the full-</a:t>
            </a:r>
            <a:r>
              <a:rPr kumimoji="0" lang="hu-HU" i="0" u="none" strike="noStrike" cap="none" normalizeH="0" baseline="0" dirty="0" smtClean="0">
                <a:ln>
                  <a:noFill/>
                </a:ln>
                <a:solidFill>
                  <a:srgbClr val="002060"/>
                </a:solidFill>
                <a:effectLst/>
                <a:ea typeface="Times New Roman" pitchFamily="18" charset="0"/>
                <a:cs typeface="Arial" pitchFamily="34" charset="0"/>
              </a:rPr>
              <a:t>	</a:t>
            </a:r>
            <a:r>
              <a:rPr kumimoji="0" lang="en-GB" i="0" u="none" strike="noStrike" cap="none" normalizeH="0" baseline="0" dirty="0" smtClean="0">
                <a:ln>
                  <a:noFill/>
                </a:ln>
                <a:solidFill>
                  <a:srgbClr val="002060"/>
                </a:solidFill>
                <a:effectLst/>
                <a:ea typeface="Times New Roman" pitchFamily="18" charset="0"/>
                <a:cs typeface="Arial" pitchFamily="34" charset="0"/>
              </a:rPr>
              <a:t>Danube runs / as pre-computations for optimization (daily fluxes Q, N, P)</a:t>
            </a:r>
            <a:endParaRPr kumimoji="0" lang="hu-HU" i="0" u="none" strike="noStrike" cap="none" normalizeH="0" baseline="0" dirty="0" smtClean="0">
              <a:ln>
                <a:noFill/>
              </a:ln>
              <a:solidFill>
                <a:srgbClr val="002060"/>
              </a:solidFill>
              <a:effectLst/>
              <a:cs typeface="Arial" pitchFamily="34" charset="0"/>
            </a:endParaRPr>
          </a:p>
          <a:p>
            <a:pPr marL="457200" marR="0" lvl="0" indent="-457200" defTabSz="914400" rtl="0" eaLnBrk="0" fontAlgn="base" latinLnBrk="0" hangingPunct="0">
              <a:spcBef>
                <a:spcPct val="0"/>
              </a:spcBef>
              <a:spcAft>
                <a:spcPts val="600"/>
              </a:spcAft>
              <a:buClrTx/>
              <a:buSzTx/>
              <a:buFont typeface="+mj-lt"/>
              <a:buAutoNum type="arabicPeriod"/>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1" i="0" u="sng" strike="noStrike" cap="none" normalizeH="0" baseline="0" dirty="0" smtClean="0">
                <a:ln>
                  <a:noFill/>
                </a:ln>
                <a:solidFill>
                  <a:srgbClr val="002060"/>
                </a:solidFill>
                <a:effectLst/>
                <a:ea typeface="Times New Roman" pitchFamily="18" charset="0"/>
                <a:cs typeface="Arial" pitchFamily="34" charset="0"/>
              </a:rPr>
              <a:t>Optimization tool to be made available to regional modellers</a:t>
            </a:r>
            <a:r>
              <a:rPr kumimoji="0" lang="en-GB" i="0" strike="noStrike" cap="none" normalizeH="0" baseline="0" dirty="0" smtClean="0">
                <a:ln>
                  <a:noFill/>
                </a:ln>
                <a:solidFill>
                  <a:srgbClr val="002060"/>
                </a:solidFill>
                <a:effectLst/>
                <a:ea typeface="Times New Roman" pitchFamily="18" charset="0"/>
                <a:cs typeface="Arial" pitchFamily="34" charset="0"/>
              </a:rPr>
              <a:t> </a:t>
            </a:r>
            <a:r>
              <a:rPr kumimoji="0" lang="en-GB" i="0" u="none" strike="noStrike" cap="none" normalizeH="0" baseline="0" dirty="0" smtClean="0">
                <a:ln>
                  <a:noFill/>
                </a:ln>
                <a:solidFill>
                  <a:srgbClr val="002060"/>
                </a:solidFill>
                <a:effectLst/>
                <a:ea typeface="Times New Roman" pitchFamily="18" charset="0"/>
                <a:cs typeface="Arial" pitchFamily="34" charset="0"/>
              </a:rPr>
              <a:t>for </a:t>
            </a:r>
            <a:r>
              <a:rPr kumimoji="0" lang="hu-HU" i="0" u="none" strike="noStrike" cap="none" normalizeH="0" baseline="0" dirty="0" smtClean="0">
                <a:ln>
                  <a:noFill/>
                </a:ln>
                <a:solidFill>
                  <a:srgbClr val="002060"/>
                </a:solidFill>
                <a:effectLst/>
                <a:ea typeface="Times New Roman" pitchFamily="18" charset="0"/>
                <a:cs typeface="Arial" pitchFamily="34" charset="0"/>
              </a:rPr>
              <a:t> </a:t>
            </a:r>
            <a:r>
              <a:rPr kumimoji="0" lang="en-GB" i="0" u="none" strike="noStrike" cap="none" normalizeH="0" baseline="0" dirty="0" smtClean="0">
                <a:ln>
                  <a:noFill/>
                </a:ln>
                <a:solidFill>
                  <a:srgbClr val="002060"/>
                </a:solidFill>
                <a:effectLst/>
                <a:ea typeface="Times New Roman" pitchFamily="18" charset="0"/>
                <a:cs typeface="Arial" pitchFamily="34" charset="0"/>
              </a:rPr>
              <a:t>implementations testing</a:t>
            </a:r>
            <a:endParaRPr kumimoji="0" lang="hu-HU" i="0" u="none" strike="noStrike" cap="none" normalizeH="0" baseline="0" dirty="0" smtClean="0">
              <a:ln>
                <a:noFill/>
              </a:ln>
              <a:solidFill>
                <a:srgbClr val="002060"/>
              </a:solidFill>
              <a:effectLst/>
              <a:cs typeface="Arial" pitchFamily="34" charset="0"/>
            </a:endParaRPr>
          </a:p>
          <a:p>
            <a:pPr marL="457200" marR="0" lvl="0" indent="-457200" algn="just" defTabSz="914400" rtl="0" eaLnBrk="0" fontAlgn="base" latinLnBrk="0" hangingPunct="0">
              <a:spcBef>
                <a:spcPct val="0"/>
              </a:spcBef>
              <a:spcAft>
                <a:spcPts val="600"/>
              </a:spcAft>
              <a:buClrTx/>
              <a:buSzTx/>
              <a:buFont typeface="+mj-lt"/>
              <a:buAutoNum type="arabicPeriod"/>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1" i="0" u="sng" strike="noStrike" cap="none" normalizeH="0" baseline="0" dirty="0" smtClean="0">
                <a:ln>
                  <a:noFill/>
                </a:ln>
                <a:solidFill>
                  <a:srgbClr val="002060"/>
                </a:solidFill>
                <a:effectLst/>
                <a:ea typeface="Times New Roman" pitchFamily="18" charset="0"/>
                <a:cs typeface="Arial" pitchFamily="34" charset="0"/>
              </a:rPr>
              <a:t>Update land use projections </a:t>
            </a:r>
            <a:r>
              <a:rPr kumimoji="0" lang="en-GB" i="0" u="none" strike="noStrike" cap="none" normalizeH="0" baseline="0" dirty="0" smtClean="0">
                <a:ln>
                  <a:noFill/>
                </a:ln>
                <a:solidFill>
                  <a:srgbClr val="002060"/>
                </a:solidFill>
                <a:effectLst/>
                <a:ea typeface="Times New Roman" pitchFamily="18" charset="0"/>
                <a:cs typeface="Arial" pitchFamily="34" charset="0"/>
              </a:rPr>
              <a:t>following feedback in Phase 1.</a:t>
            </a:r>
            <a:endParaRPr lang="hu-HU" dirty="0" smtClean="0">
              <a:solidFill>
                <a:srgbClr val="002060"/>
              </a:solidFill>
              <a:ea typeface="Times New Roman" pitchFamily="18" charset="0"/>
              <a:cs typeface="Arial" pitchFamily="34" charset="0"/>
            </a:endParaRPr>
          </a:p>
          <a:p>
            <a:pPr marL="457200" marR="0" lvl="0" indent="-457200" algn="just" defTabSz="914400" rtl="0" eaLnBrk="0" fontAlgn="base" latinLnBrk="0" hangingPunct="0">
              <a:spcBef>
                <a:spcPct val="0"/>
              </a:spcBef>
              <a:spcAft>
                <a:spcPts val="600"/>
              </a:spcAft>
              <a:buClrTx/>
              <a:buSzTx/>
              <a:buFont typeface="+mj-lt"/>
              <a:buAutoNum type="arabicPeriod"/>
              <a:tabLst>
                <a:tab pos="1371600" algn="l"/>
                <a:tab pos="1828800" algn="l"/>
                <a:tab pos="2286000" algn="l"/>
                <a:tab pos="2743200" algn="l"/>
                <a:tab pos="3200400" algn="l"/>
                <a:tab pos="3657600" algn="l"/>
                <a:tab pos="4114800" algn="l"/>
                <a:tab pos="4572000" algn="l"/>
                <a:tab pos="5029200" algn="l"/>
                <a:tab pos="5486400" algn="l"/>
                <a:tab pos="5943600" algn="l"/>
              </a:tabLst>
            </a:pPr>
            <a:endParaRPr lang="hu-HU" sz="2000" b="1" dirty="0" smtClean="0">
              <a:solidFill>
                <a:srgbClr val="002060"/>
              </a:solidFill>
              <a:cs typeface="Arial" pitchFamily="34" charset="0"/>
            </a:endParaRPr>
          </a:p>
          <a:p>
            <a:r>
              <a:rPr lang="en-GB" sz="2400" b="1" u="sng" dirty="0" smtClean="0">
                <a:solidFill>
                  <a:srgbClr val="002060"/>
                </a:solidFill>
              </a:rPr>
              <a:t>Phase 3.</a:t>
            </a:r>
            <a:endParaRPr lang="hu-HU" sz="2400" u="sng" dirty="0" smtClean="0">
              <a:solidFill>
                <a:srgbClr val="002060"/>
              </a:solidFill>
            </a:endParaRPr>
          </a:p>
          <a:p>
            <a:pPr marL="342900" indent="-342900">
              <a:buFont typeface="+mj-lt"/>
              <a:buAutoNum type="arabicPeriod"/>
            </a:pPr>
            <a:r>
              <a:rPr lang="en-GB" dirty="0" smtClean="0">
                <a:solidFill>
                  <a:srgbClr val="002060"/>
                </a:solidFill>
              </a:rPr>
              <a:t>Include JRC Soil Nexus </a:t>
            </a:r>
            <a:r>
              <a:rPr lang="en-GB" b="1" u="sng" dirty="0" smtClean="0">
                <a:solidFill>
                  <a:srgbClr val="002060"/>
                </a:solidFill>
              </a:rPr>
              <a:t>new soil map in database</a:t>
            </a:r>
            <a:endParaRPr lang="hu-HU" sz="2000" b="1" u="sng" dirty="0" smtClean="0">
              <a:solidFill>
                <a:srgbClr val="002060"/>
              </a:solidFill>
            </a:endParaRPr>
          </a:p>
          <a:p>
            <a:pPr marL="342900" indent="-342900">
              <a:buFont typeface="+mj-lt"/>
              <a:buAutoNum type="arabicPeriod"/>
            </a:pPr>
            <a:r>
              <a:rPr lang="en-GB" dirty="0" smtClean="0">
                <a:solidFill>
                  <a:srgbClr val="002060"/>
                </a:solidFill>
              </a:rPr>
              <a:t>Run single </a:t>
            </a:r>
            <a:r>
              <a:rPr lang="en-GB" b="1" u="sng" dirty="0" smtClean="0">
                <a:solidFill>
                  <a:srgbClr val="002060"/>
                </a:solidFill>
              </a:rPr>
              <a:t>scenarios at Danube scale</a:t>
            </a:r>
            <a:endParaRPr lang="hu-HU" sz="2000" b="1" u="sng" dirty="0" smtClean="0">
              <a:solidFill>
                <a:srgbClr val="002060"/>
              </a:solidFill>
            </a:endParaRPr>
          </a:p>
          <a:p>
            <a:pPr lvl="1"/>
            <a:r>
              <a:rPr lang="hu-HU" dirty="0" smtClean="0">
                <a:solidFill>
                  <a:srgbClr val="002060"/>
                </a:solidFill>
              </a:rPr>
              <a:t>	</a:t>
            </a:r>
            <a:r>
              <a:rPr lang="en-GB" dirty="0" smtClean="0">
                <a:solidFill>
                  <a:srgbClr val="002060"/>
                </a:solidFill>
              </a:rPr>
              <a:t>Pass results to post-processing tools / models (e.g. navigation)</a:t>
            </a:r>
            <a:endParaRPr lang="hu-HU" sz="2000" dirty="0" smtClean="0">
              <a:solidFill>
                <a:srgbClr val="002060"/>
              </a:solidFill>
            </a:endParaRPr>
          </a:p>
          <a:p>
            <a:pPr marL="342900" indent="-342900">
              <a:buFont typeface="+mj-lt"/>
              <a:buAutoNum type="arabicPeriod"/>
            </a:pPr>
            <a:r>
              <a:rPr lang="en-GB" b="1" u="sng" dirty="0" smtClean="0">
                <a:solidFill>
                  <a:srgbClr val="002060"/>
                </a:solidFill>
              </a:rPr>
              <a:t>Optimization at Danube scale</a:t>
            </a:r>
            <a:r>
              <a:rPr lang="en-GB" b="1" dirty="0" smtClean="0">
                <a:solidFill>
                  <a:srgbClr val="002060"/>
                </a:solidFill>
              </a:rPr>
              <a:t> </a:t>
            </a:r>
            <a:r>
              <a:rPr lang="en-GB" dirty="0" smtClean="0">
                <a:solidFill>
                  <a:srgbClr val="002060"/>
                </a:solidFill>
              </a:rPr>
              <a:t>(giving indications of core areas for further work)</a:t>
            </a:r>
            <a:endParaRPr lang="hu-HU" sz="2000" dirty="0" smtClean="0">
              <a:solidFill>
                <a:srgbClr val="002060"/>
              </a:solidFill>
            </a:endParaRPr>
          </a:p>
          <a:p>
            <a:pPr lvl="1"/>
            <a:r>
              <a:rPr lang="hu-HU" dirty="0" smtClean="0">
                <a:solidFill>
                  <a:srgbClr val="002060"/>
                </a:solidFill>
              </a:rPr>
              <a:t>	</a:t>
            </a:r>
            <a:r>
              <a:rPr lang="en-GB" dirty="0" smtClean="0">
                <a:solidFill>
                  <a:srgbClr val="002060"/>
                </a:solidFill>
              </a:rPr>
              <a:t>Identify critical vulnerable areas</a:t>
            </a:r>
            <a:endParaRPr lang="hu-HU" sz="2000" dirty="0" smtClean="0">
              <a:solidFill>
                <a:srgbClr val="002060"/>
              </a:solidFill>
            </a:endParaRPr>
          </a:p>
          <a:p>
            <a:pPr marL="342900" indent="-342900">
              <a:buFont typeface="+mj-lt"/>
              <a:buAutoNum type="arabicPeriod"/>
            </a:pPr>
            <a:r>
              <a:rPr lang="en-GB" b="1" u="sng" dirty="0" smtClean="0">
                <a:solidFill>
                  <a:srgbClr val="002060"/>
                </a:solidFill>
              </a:rPr>
              <a:t>Optimization at regional scale</a:t>
            </a:r>
            <a:r>
              <a:rPr lang="en-GB" dirty="0" smtClean="0">
                <a:solidFill>
                  <a:srgbClr val="002060"/>
                </a:solidFill>
              </a:rPr>
              <a:t>  (with optimization tool provided to local groups by JRC; JRC </a:t>
            </a:r>
            <a:r>
              <a:rPr lang="hu-HU" dirty="0" smtClean="0">
                <a:solidFill>
                  <a:srgbClr val="002060"/>
                </a:solidFill>
              </a:rPr>
              <a:t>	</a:t>
            </a:r>
            <a:r>
              <a:rPr lang="en-GB" dirty="0" smtClean="0">
                <a:solidFill>
                  <a:srgbClr val="002060"/>
                </a:solidFill>
              </a:rPr>
              <a:t>helps with implementation)</a:t>
            </a:r>
            <a:endParaRPr kumimoji="0" lang="en-GB" sz="2400" b="1" i="0" u="none" strike="noStrike" cap="none" normalizeH="0" baseline="0" dirty="0" smtClean="0">
              <a:ln>
                <a:noFill/>
              </a:ln>
              <a:solidFill>
                <a:srgbClr val="002060"/>
              </a:solidFill>
              <a:effectLst/>
              <a:cs typeface="Arial" pitchFamily="34" charset="0"/>
            </a:endParaRPr>
          </a:p>
        </p:txBody>
      </p:sp>
      <p:sp>
        <p:nvSpPr>
          <p:cNvPr id="5" name="Dia számának helye 4"/>
          <p:cNvSpPr>
            <a:spLocks noGrp="1"/>
          </p:cNvSpPr>
          <p:nvPr>
            <p:ph type="sldNum" sz="quarter" idx="12"/>
          </p:nvPr>
        </p:nvSpPr>
        <p:spPr/>
        <p:txBody>
          <a:bodyPr/>
          <a:lstStyle/>
          <a:p>
            <a:fld id="{AD7191F2-5D1D-4482-8DAA-00FD5D62AEF7}" type="slidenum">
              <a:rPr lang="hu-HU" smtClean="0"/>
              <a:pPr/>
              <a:t>10</a:t>
            </a:fld>
            <a:endParaRPr lang="hu-HU" dirty="0"/>
          </a:p>
        </p:txBody>
      </p:sp>
      <p:sp>
        <p:nvSpPr>
          <p:cNvPr id="6" name="Élőláb helye 5"/>
          <p:cNvSpPr>
            <a:spLocks noGrp="1"/>
          </p:cNvSpPr>
          <p:nvPr>
            <p:ph type="ftr" sz="quarter" idx="11"/>
          </p:nvPr>
        </p:nvSpPr>
        <p:spPr/>
        <p:txBody>
          <a:bodyPr/>
          <a:lstStyle/>
          <a:p>
            <a:r>
              <a:rPr lang="en-US" dirty="0" smtClean="0"/>
              <a:t>PA4 5th SG Meeting, 5 June 2013. Bratislava</a:t>
            </a:r>
            <a:endParaRPr lang="hu-H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1"/>
          <p:cNvSpPr>
            <a:spLocks noChangeArrowheads="1"/>
          </p:cNvSpPr>
          <p:nvPr/>
        </p:nvSpPr>
        <p:spPr bwMode="auto">
          <a:xfrm>
            <a:off x="0" y="548962"/>
            <a:ext cx="9144000" cy="572464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sz="2400" b="1" i="0" u="none" strike="noStrike" cap="none" normalizeH="0" baseline="0" dirty="0" smtClean="0">
                <a:ln>
                  <a:noFill/>
                </a:ln>
                <a:solidFill>
                  <a:srgbClr val="002060"/>
                </a:solidFill>
                <a:effectLst/>
                <a:ea typeface="Times New Roman" pitchFamily="18" charset="0"/>
                <a:cs typeface="Arial" pitchFamily="34" charset="0"/>
              </a:rPr>
              <a:t>Preliminary timing of the roadmap</a:t>
            </a:r>
            <a:r>
              <a:rPr kumimoji="0" lang="en-GB" sz="2400" b="0" i="0" u="none" strike="noStrike" cap="none" normalizeH="0" baseline="0" dirty="0" smtClean="0">
                <a:ln>
                  <a:noFill/>
                </a:ln>
                <a:solidFill>
                  <a:srgbClr val="002060"/>
                </a:solidFill>
                <a:effectLst/>
                <a:ea typeface="Times New Roman" pitchFamily="18" charset="0"/>
                <a:cs typeface="Arial" pitchFamily="34" charset="0"/>
              </a:rPr>
              <a:t>:</a:t>
            </a:r>
            <a:endParaRPr kumimoji="0" lang="en-GB" sz="2400" b="0" i="0" u="none" strike="noStrike" cap="none" normalizeH="0" baseline="0" dirty="0" smtClean="0">
              <a:ln>
                <a:noFill/>
              </a:ln>
              <a:solidFill>
                <a:srgbClr val="002060"/>
              </a:solidFill>
              <a:effectLst/>
              <a:cs typeface="Arial" pitchFamily="34" charset="0"/>
            </a:endParaRPr>
          </a:p>
          <a:p>
            <a:pPr lvl="1" eaLnBrk="0" fontAlgn="base" hangingPunct="0">
              <a:spcBef>
                <a:spcPct val="0"/>
              </a:spcBef>
              <a:spcAft>
                <a:spcPts val="600"/>
              </a:spcAft>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September 2013	Model inventory</a:t>
            </a:r>
            <a:endParaRPr kumimoji="0" lang="en-GB" b="0" i="0" u="none" strike="noStrike" cap="none" normalizeH="0" baseline="0" dirty="0" smtClean="0">
              <a:ln>
                <a:noFill/>
              </a:ln>
              <a:solidFill>
                <a:srgbClr val="002060"/>
              </a:solidFill>
              <a:effectLst/>
              <a:cs typeface="Arial" pitchFamily="34" charset="0"/>
            </a:endParaRPr>
          </a:p>
          <a:p>
            <a:pPr lvl="1" eaLnBrk="0" fontAlgn="base" hangingPunct="0">
              <a:spcBef>
                <a:spcPct val="0"/>
              </a:spcBef>
              <a:spcAft>
                <a:spcPts val="600"/>
              </a:spcAft>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October 2013		Specification data needs</a:t>
            </a:r>
            <a:endParaRPr kumimoji="0" lang="en-GB" b="0" i="0" u="none" strike="noStrike" cap="none" normalizeH="0" baseline="0" dirty="0" smtClean="0">
              <a:ln>
                <a:noFill/>
              </a:ln>
              <a:solidFill>
                <a:srgbClr val="002060"/>
              </a:solidFill>
              <a:effectLst/>
              <a:cs typeface="Arial" pitchFamily="34" charset="0"/>
            </a:endParaRPr>
          </a:p>
          <a:p>
            <a:pPr lvl="1" eaLnBrk="0" fontAlgn="base" hangingPunct="0">
              <a:spcBef>
                <a:spcPct val="0"/>
              </a:spcBef>
              <a:spcAft>
                <a:spcPts val="1800"/>
              </a:spcAft>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December 2013	Available scenario inventory, further scenario development needs</a:t>
            </a:r>
            <a:endParaRPr kumimoji="0" lang="en-GB" b="0" i="0" u="none" strike="noStrike" cap="none" normalizeH="0" baseline="0" dirty="0" smtClean="0">
              <a:ln>
                <a:noFill/>
              </a:ln>
              <a:solidFill>
                <a:srgbClr val="002060"/>
              </a:solidFill>
              <a:effectLst/>
              <a:cs typeface="Arial" pitchFamily="34" charset="0"/>
            </a:endParaRPr>
          </a:p>
          <a:p>
            <a:pPr lvl="1" eaLnBrk="0" fontAlgn="base" hangingPunct="0">
              <a:spcBef>
                <a:spcPct val="0"/>
              </a:spcBef>
              <a:spcAft>
                <a:spcPts val="600"/>
              </a:spcAft>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June 2014		Deliverable Danube database</a:t>
            </a:r>
            <a:endParaRPr kumimoji="0" lang="en-GB" b="0" i="0" u="none" strike="noStrike" cap="none" normalizeH="0" baseline="0" dirty="0" smtClean="0">
              <a:ln>
                <a:noFill/>
              </a:ln>
              <a:solidFill>
                <a:srgbClr val="002060"/>
              </a:solidFill>
              <a:effectLst/>
              <a:cs typeface="Arial" pitchFamily="34" charset="0"/>
            </a:endParaRPr>
          </a:p>
          <a:p>
            <a:pPr lvl="1" eaLnBrk="0" fontAlgn="base" hangingPunct="0">
              <a:spcBef>
                <a:spcPct val="0"/>
              </a:spcBef>
              <a:spcAft>
                <a:spcPts val="600"/>
              </a:spcAft>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December 2014	Deliverable Pilot River Basin results</a:t>
            </a:r>
            <a:endParaRPr kumimoji="0" lang="en-GB" b="0" i="0" u="none" strike="noStrike" cap="none" normalizeH="0" baseline="0" dirty="0" smtClean="0">
              <a:ln>
                <a:noFill/>
              </a:ln>
              <a:solidFill>
                <a:srgbClr val="002060"/>
              </a:solidFill>
              <a:effectLst/>
              <a:cs typeface="Arial" pitchFamily="34" charset="0"/>
            </a:endParaRPr>
          </a:p>
          <a:p>
            <a:pPr lvl="1" eaLnBrk="0" fontAlgn="base" hangingPunct="0">
              <a:spcBef>
                <a:spcPct val="0"/>
              </a:spcBef>
              <a:spcAft>
                <a:spcPts val="1800"/>
              </a:spcAft>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December 2014	Deliverable Scenarios (land use and climate scenarios)</a:t>
            </a:r>
            <a:endParaRPr kumimoji="0" lang="en-GB" b="0" i="0" u="none" strike="noStrike" cap="none" normalizeH="0" baseline="0" dirty="0" smtClean="0">
              <a:ln>
                <a:noFill/>
              </a:ln>
              <a:solidFill>
                <a:srgbClr val="002060"/>
              </a:solidFill>
              <a:effectLst/>
              <a:cs typeface="Arial" pitchFamily="34" charset="0"/>
            </a:endParaRPr>
          </a:p>
          <a:p>
            <a:pPr lvl="1" eaLnBrk="0" fontAlgn="base" hangingPunct="0">
              <a:spcBef>
                <a:spcPct val="0"/>
              </a:spcBef>
              <a:spcAft>
                <a:spcPts val="600"/>
              </a:spcAft>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June 2015		Deliverable Integrated modelling toolbox</a:t>
            </a:r>
            <a:endParaRPr kumimoji="0" lang="en-GB" b="0" i="0" u="none" strike="noStrike" cap="none" normalizeH="0" baseline="0" dirty="0" smtClean="0">
              <a:ln>
                <a:noFill/>
              </a:ln>
              <a:solidFill>
                <a:srgbClr val="002060"/>
              </a:solidFill>
              <a:effectLst/>
              <a:cs typeface="Arial" pitchFamily="34" charset="0"/>
            </a:endParaRPr>
          </a:p>
          <a:p>
            <a:pPr lvl="1" eaLnBrk="0" fontAlgn="base" hangingPunct="0">
              <a:spcBef>
                <a:spcPct val="0"/>
              </a:spcBef>
              <a:spcAft>
                <a:spcPts val="600"/>
              </a:spcAft>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December 2015	Deliverable Impacts of scenarios</a:t>
            </a:r>
            <a:endParaRPr kumimoji="0" lang="en-GB" b="0" i="0" u="none" strike="noStrike" cap="none" normalizeH="0" baseline="0" dirty="0" smtClean="0">
              <a:ln>
                <a:noFill/>
              </a:ln>
              <a:solidFill>
                <a:srgbClr val="002060"/>
              </a:solidFill>
              <a:effectLst/>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1371600" algn="l"/>
                <a:tab pos="1828800" algn="l"/>
                <a:tab pos="2286000" algn="l"/>
                <a:tab pos="2743200" algn="l"/>
                <a:tab pos="3200400" algn="l"/>
                <a:tab pos="3657600" algn="l"/>
                <a:tab pos="4114800" algn="l"/>
                <a:tab pos="4572000" algn="l"/>
                <a:tab pos="5029200" algn="l"/>
                <a:tab pos="5486400" algn="l"/>
                <a:tab pos="5943600" algn="l"/>
              </a:tabLst>
            </a:pPr>
            <a:endParaRPr kumimoji="0" lang="en-GB" sz="2000" b="1" i="0" u="sng" strike="noStrike" cap="none" normalizeH="0" baseline="0" dirty="0" smtClean="0">
              <a:ln>
                <a:noFill/>
              </a:ln>
              <a:solidFill>
                <a:srgbClr val="002060"/>
              </a:solidFill>
              <a:effectLst/>
              <a:ea typeface="Times New Roman" pitchFamily="18"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1371600" algn="l"/>
                <a:tab pos="1828800" algn="l"/>
                <a:tab pos="2286000" algn="l"/>
                <a:tab pos="2743200" algn="l"/>
                <a:tab pos="3200400" algn="l"/>
                <a:tab pos="3657600" algn="l"/>
                <a:tab pos="4114800" algn="l"/>
                <a:tab pos="4572000" algn="l"/>
                <a:tab pos="5029200" algn="l"/>
                <a:tab pos="5486400" algn="l"/>
                <a:tab pos="5943600" algn="l"/>
              </a:tabLst>
            </a:pPr>
            <a:endParaRPr kumimoji="0" lang="en-GB" sz="2000" b="1" i="0" u="sng" strike="noStrike" cap="none" normalizeH="0" baseline="0" dirty="0" smtClean="0">
              <a:ln>
                <a:noFill/>
              </a:ln>
              <a:solidFill>
                <a:srgbClr val="002060"/>
              </a:solidFill>
              <a:effectLst/>
              <a:ea typeface="Times New Roman" pitchFamily="18" charset="0"/>
              <a:cs typeface="Arial" pitchFamily="34" charset="0"/>
            </a:endParaRPr>
          </a:p>
          <a:p>
            <a:pPr marL="0" marR="0" lvl="0" indent="0" defTabSz="914400" rtl="0" eaLnBrk="0" fontAlgn="base" latinLnBrk="0" hangingPunct="0">
              <a:lnSpc>
                <a:spcPct val="100000"/>
              </a:lnSpc>
              <a:spcBef>
                <a:spcPct val="0"/>
              </a:spcBef>
              <a:spcAft>
                <a:spcPct val="0"/>
              </a:spcAft>
              <a:buClrTx/>
              <a:buSzTx/>
              <a:buFontTx/>
              <a:buNone/>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sz="2400" b="1" i="0" strike="noStrike" cap="none" normalizeH="0" baseline="0" dirty="0" smtClean="0">
                <a:ln>
                  <a:noFill/>
                </a:ln>
                <a:solidFill>
                  <a:srgbClr val="002060"/>
                </a:solidFill>
                <a:effectLst/>
                <a:ea typeface="Times New Roman" pitchFamily="18" charset="0"/>
                <a:cs typeface="Arial" pitchFamily="34" charset="0"/>
              </a:rPr>
              <a:t>Next steps:</a:t>
            </a:r>
            <a:endParaRPr kumimoji="0" lang="en-GB" sz="2400" b="0" i="0" strike="noStrike" cap="none" normalizeH="0" baseline="0" dirty="0" smtClean="0">
              <a:ln>
                <a:noFill/>
              </a:ln>
              <a:solidFill>
                <a:srgbClr val="002060"/>
              </a:solidFill>
              <a:effectLst/>
              <a:cs typeface="Arial" pitchFamily="34" charset="0"/>
            </a:endParaRPr>
          </a:p>
          <a:p>
            <a:pPr lvl="1" eaLnBrk="0" fontAlgn="base" hangingPunct="0">
              <a:spcBef>
                <a:spcPct val="0"/>
              </a:spcBef>
              <a:spcAft>
                <a:spcPct val="0"/>
              </a:spcAft>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sz="2000" b="0" i="0" u="none" strike="noStrike" cap="none" normalizeH="0" baseline="0" dirty="0" smtClean="0">
                <a:ln>
                  <a:noFill/>
                </a:ln>
                <a:solidFill>
                  <a:srgbClr val="002060"/>
                </a:solidFill>
                <a:effectLst/>
                <a:ea typeface="Times New Roman" pitchFamily="18" charset="0"/>
                <a:cs typeface="Arial" pitchFamily="34" charset="0"/>
              </a:rPr>
              <a:t>- </a:t>
            </a:r>
            <a:r>
              <a:rPr kumimoji="0" lang="en-GB" b="1" i="0" u="sng" strike="noStrike" cap="none" normalizeH="0" baseline="0" dirty="0" smtClean="0">
                <a:ln>
                  <a:noFill/>
                </a:ln>
                <a:solidFill>
                  <a:srgbClr val="002060"/>
                </a:solidFill>
                <a:effectLst/>
                <a:ea typeface="Times New Roman" pitchFamily="18" charset="0"/>
                <a:cs typeface="Arial" pitchFamily="34" charset="0"/>
              </a:rPr>
              <a:t>Search for partners</a:t>
            </a:r>
            <a:r>
              <a:rPr kumimoji="0" lang="en-GB" b="0" i="0" strike="noStrike" cap="none" normalizeH="0" baseline="0" dirty="0" smtClean="0">
                <a:ln>
                  <a:noFill/>
                </a:ln>
                <a:solidFill>
                  <a:srgbClr val="002060"/>
                </a:solidFill>
                <a:effectLst/>
                <a:ea typeface="Times New Roman" pitchFamily="18" charset="0"/>
                <a:cs typeface="Arial" pitchFamily="34" charset="0"/>
              </a:rPr>
              <a:t> </a:t>
            </a:r>
            <a:r>
              <a:rPr kumimoji="0" lang="en-GB" b="0" i="0" u="none" strike="noStrike" cap="none" normalizeH="0" baseline="0" dirty="0" smtClean="0">
                <a:ln>
                  <a:noFill/>
                </a:ln>
                <a:solidFill>
                  <a:srgbClr val="002060"/>
                </a:solidFill>
                <a:effectLst/>
                <a:ea typeface="Times New Roman" pitchFamily="18" charset="0"/>
                <a:cs typeface="Arial" pitchFamily="34" charset="0"/>
              </a:rPr>
              <a:t>from Danube Basin countries interested in modelling at basin 	scale. </a:t>
            </a:r>
            <a:endParaRPr kumimoji="0" lang="en-GB" b="0" i="0" u="none" strike="noStrike" cap="none" normalizeH="0" baseline="0" dirty="0" smtClean="0">
              <a:ln>
                <a:noFill/>
              </a:ln>
              <a:solidFill>
                <a:srgbClr val="002060"/>
              </a:solidFill>
              <a:effectLst/>
              <a:cs typeface="Arial" pitchFamily="34" charset="0"/>
            </a:endParaRPr>
          </a:p>
          <a:p>
            <a:pPr lvl="1" eaLnBrk="0" fontAlgn="base" hangingPunct="0">
              <a:spcBef>
                <a:spcPct val="0"/>
              </a:spcBef>
              <a:spcAft>
                <a:spcPct val="0"/>
              </a:spcAft>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 </a:t>
            </a:r>
            <a:r>
              <a:rPr kumimoji="0" lang="en-GB" b="1" i="0" u="sng" strike="noStrike" cap="none" normalizeH="0" baseline="0" dirty="0" smtClean="0">
                <a:ln>
                  <a:noFill/>
                </a:ln>
                <a:solidFill>
                  <a:srgbClr val="002060"/>
                </a:solidFill>
                <a:effectLst/>
                <a:ea typeface="Times New Roman" pitchFamily="18" charset="0"/>
                <a:cs typeface="Arial" pitchFamily="34" charset="0"/>
              </a:rPr>
              <a:t>Search for funding</a:t>
            </a:r>
            <a:r>
              <a:rPr kumimoji="0" lang="en-GB" b="0" i="0" u="none" strike="noStrike" cap="none" normalizeH="0" baseline="0" dirty="0" smtClean="0">
                <a:ln>
                  <a:noFill/>
                </a:ln>
                <a:solidFill>
                  <a:srgbClr val="002060"/>
                </a:solidFill>
                <a:effectLst/>
                <a:ea typeface="Times New Roman" pitchFamily="18" charset="0"/>
                <a:cs typeface="Arial" pitchFamily="34" charset="0"/>
              </a:rPr>
              <a:t> opportunities for Danube Basin partners to finance cooperation 	with JRC.</a:t>
            </a:r>
            <a:endParaRPr kumimoji="0" lang="en-GB" b="0" i="0" u="none" strike="noStrike" cap="none" normalizeH="0" baseline="0" dirty="0" smtClean="0">
              <a:ln>
                <a:noFill/>
              </a:ln>
              <a:solidFill>
                <a:srgbClr val="002060"/>
              </a:solidFill>
              <a:effectLst/>
              <a:cs typeface="Arial" pitchFamily="34" charset="0"/>
            </a:endParaRPr>
          </a:p>
          <a:p>
            <a:pPr lvl="1" eaLnBrk="0" fontAlgn="base" hangingPunct="0">
              <a:spcBef>
                <a:spcPct val="0"/>
              </a:spcBef>
              <a:spcAft>
                <a:spcPct val="0"/>
              </a:spcAft>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  </a:t>
            </a:r>
            <a:r>
              <a:rPr kumimoji="0" lang="en-GB" b="1" i="0" u="sng" strike="noStrike" cap="none" normalizeH="0" baseline="0" dirty="0" smtClean="0">
                <a:ln>
                  <a:noFill/>
                </a:ln>
                <a:solidFill>
                  <a:srgbClr val="002060"/>
                </a:solidFill>
                <a:effectLst/>
                <a:ea typeface="Times New Roman" pitchFamily="18" charset="0"/>
                <a:cs typeface="Arial" pitchFamily="34" charset="0"/>
              </a:rPr>
              <a:t>Built consortium for proposal submission</a:t>
            </a:r>
            <a:r>
              <a:rPr kumimoji="0" lang="en-GB" b="0" i="0" u="none" strike="noStrike" cap="none" normalizeH="0" baseline="0" dirty="0" smtClean="0">
                <a:ln>
                  <a:noFill/>
                </a:ln>
                <a:solidFill>
                  <a:srgbClr val="002060"/>
                </a:solidFill>
                <a:effectLst/>
                <a:ea typeface="Times New Roman" pitchFamily="18" charset="0"/>
                <a:cs typeface="Arial" pitchFamily="34" charset="0"/>
              </a:rPr>
              <a:t> to international funding sources.</a:t>
            </a:r>
            <a:endParaRPr kumimoji="0" lang="en-GB" b="0" i="0" u="none" strike="noStrike" cap="none" normalizeH="0" baseline="0" dirty="0" smtClean="0">
              <a:ln>
                <a:noFill/>
              </a:ln>
              <a:solidFill>
                <a:srgbClr val="002060"/>
              </a:solidFill>
              <a:effectLst/>
              <a:cs typeface="Arial" pitchFamily="34" charset="0"/>
            </a:endParaRPr>
          </a:p>
        </p:txBody>
      </p:sp>
      <p:sp>
        <p:nvSpPr>
          <p:cNvPr id="5" name="Dia számának helye 4"/>
          <p:cNvSpPr>
            <a:spLocks noGrp="1"/>
          </p:cNvSpPr>
          <p:nvPr>
            <p:ph type="sldNum" sz="quarter" idx="12"/>
          </p:nvPr>
        </p:nvSpPr>
        <p:spPr/>
        <p:txBody>
          <a:bodyPr/>
          <a:lstStyle/>
          <a:p>
            <a:fld id="{AD7191F2-5D1D-4482-8DAA-00FD5D62AEF7}" type="slidenum">
              <a:rPr lang="hu-HU" smtClean="0"/>
              <a:pPr/>
              <a:t>11</a:t>
            </a:fld>
            <a:endParaRPr lang="hu-HU" dirty="0"/>
          </a:p>
        </p:txBody>
      </p:sp>
      <p:sp>
        <p:nvSpPr>
          <p:cNvPr id="6" name="Élőláb helye 5"/>
          <p:cNvSpPr>
            <a:spLocks noGrp="1"/>
          </p:cNvSpPr>
          <p:nvPr>
            <p:ph type="ftr" sz="quarter" idx="11"/>
          </p:nvPr>
        </p:nvSpPr>
        <p:spPr/>
        <p:txBody>
          <a:bodyPr/>
          <a:lstStyle/>
          <a:p>
            <a:r>
              <a:rPr lang="en-US" dirty="0" smtClean="0"/>
              <a:t>PA4 5th SG Meeting, 5 June 2013. Bratislava</a:t>
            </a:r>
            <a:endParaRPr lang="hu-H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AutoShape 4" descr="data:image/jpeg;base64,/9j/4AAQSkZJRgABAQAAAQABAAD/2wCEAAkGBwgHBgkIBwgKCgkLDRYPDQwMDRsUFRAWIB0iIiAdHx8kKDQsJCYxJx8fLT0tMTU3Ojo6Iys/RD84QzQ5OjcBCgoKDQwNGg8PGjclHyU3Nzc3Nzc3Nzc3Nzc3Nzc3Nzc3Nzc3Nzc3Nzc3Nzc3Nzc3Nzc3Nzc3Nzc3Nzc3Nzc3N//AABEIAFkAdwMBIgACEQEDEQH/xAAbAAABBQEBAAAAAAAAAAAAAAAFAQIDBAYAB//EAEAQAAIBAwICBgUHCgcAAAAAAAECEQADBBIhBTETIkFRYXEGFJGhwTI0gbHR4fAVIyQzQmJyc7LxFjZjg5LCw//EABkBAQADAQEAAAAAAAAAAAAAAAEAAgMEBf/EACMRAAICAQQDAQADAAAAAAAAAAABAhEDEhMhUQRBYTEyUoH/2gAMAwEAAhEDEQA/APSMezpUbVOFpyrTwtdrkciiNC0oWngCnBarqLaRoFKBtTtNLFFjQ2BXEU+K6KLJRGRSaakikinUTSR6aSKlikipqJRERTdM86mimEU2FDgmOB1yxPhSVGRS0f6Wv4PXTHbNOOkHbesLb41kl4bMujaZ6oFTJxTJYrOe4Mb9YQPZWG7DstXw24IPYBXeVYwcWywTpzG7wWK+ypjxnJEBsudv2dI+FG9Dssl8NbTprHPxfI2Prble0bT7qjHEsh2DNluAf9RpFTfx9kr4bWa6axq8VyV39cafFia5+NZe36SfGTH1Cjfx9hT6NiTSViTxrPBlL4J/euEj+mpV9Ic1Suu7bI7dp+Ap3sf9ic9GxpKyT+lWSmy2LLmO0kb91Q5HpRmsB0S2U5/jeam9j7JRsTSGsU3HsoB2TILOD1VLQD7tqS16RZ+j8/fRX1R1YI09/Kad7H2FfDZmurFv6R5ioWF5GfVAWI275011O9j7JXwzZR2eGZ18UJ2p+XZbGyDb1tdQkaXJgmRTGy0CsjL1TSOLGS1nXcu6V5BCBI868e/TNYuPslKXV3CE7cgPjXE5ABPRFVG/Or3qnD8yz0eNdvY10DmTP96i/wAPXwpH5VblAi199bLx5S/jyRvH7Kd3MNuyt5lcqxgKgk1E3FURocOCOfOrh4BmWbFtrWaL122d0YEKw7pnnQHiH5TtZ9wHAZgpA6qah5zRLxpx/UK0P2Gky06MNc1JI5EzXJmWWWVdu3cxQNeJqpYX8eDI2OxHt8KX1nHu5NtbICu4MnsG+1ZbbHb6YeDMwkOCewAxSF46tzY+dDLFnKua2YqGBgL4VZGPfQyz3CDzjbfuqrTRVxaLJcatKkE+dR9MQSrLHlTDbyXts1lWDIdJQ8pn31FcuNa3v2ioZdXOBHbQTSyw15VMMV/5U3pwQSCDHbNVBlB0JCLc0Eg6oqt68CCwtpoAJEdlPIaWFDdEDY+YE0tBvX0LayNjy61LTyBZFm8XLFgE08iTNSW7BRe0srSvZSdYomkqetHL6Pspgx7upUBLKGK6jtG9NCkXA0ppL9GWEdwmr+LxMB1stf6wHb2xQpcfpLsn5aSBHKZ5z3TUFjHuJkEsP2TM7weX2UptfjGrNSmdbuAdGxad+VL61+9Q60S1sESSvcOXjU4syIDjUeQ+uvTweTHRUnyZzg74R2bi4eYwOVZR2B58j7aHj0f4bZui6DdnmoD7VbM2VYydgTz7PCht7IcOAzvpmSwM1l5OWL4SGCki8L6W9alE2aWBIkfj4Uq5LEQjltttqosUJLr+cDc9yI7h9dLa0Km7AIy8xvEH7uyuA10tk3rl7QxBYKOTDt5VJbyGuwl7rAyGkSAs7iqqZK3LTMQB0dwBCv0ffUlsKnS6m0FBqbxB/AqUW0FfOxTiFr9kKLIQApo3O2/nWaxs+yQ63lZVuFidPZ3fCtojo6qbhUQDEns86z+TwPHdLq22AJLGSOXdH0it8cHNfgudcMF9Lh3r5a5dIQMdh+PGuqq3Bcm3llbn6uPlqeddV5RUXTBTj0bAuLbBerrJg6TMHspjG6CqgyTOvz8e3upbWDlZg02MK/fOxi1a1GKs5+Jm4PQ287GuWukWVVwNyOe0TXM0ZUxuti4MGZ1Qu4E71NbvK50MVB2luZAoetwh01jYktMSSKeuQJVbjaV0deSefh7fcKKImwm10Wz1ArM4kiD1dj+IqU31Lp1ioAifb9lC9XXYkxpjQT2j6fM021e6Qjo2BMQwYbt/f21EX1slvcQtW3cXNR0rMTAO231+6hFnjFtrFxbqMrXFuaRG3KRG/kKJ3MUZKMg1Fk5EHdvvrIccw83Fv6LlzpEdSFaQduce6tlUy8ZL2HMbjWLd6hlFKydp3jn7jUZ4xZttbKfIWyxK6gJM+PfWTuJcxnIbZkgbHlIpLmRfvb3WJ25chVtpGm4H7HGUS27zpm/qAmCBpb4xV9eO41vprmssWUaQOc86yNm5ctIwUnS4hl7DXWrr23LW3ZG5SpirPGmGs0+Rxk3WxuhHUfdgRuPxPuqy2QzOGWQlZzCUvpdyTB7e+ivSBeRrt8eCijmyythA3maAdx411Z3ieSRcSWYJH7MHfyO1dWHkRvIzTFp08nvdr0gtdCDacsQoPyeXtNCfTnFXK4Vw7iCKWa3dKePWHb7KD8P/AFR/gNGvSr/In+/b/rrysM220z0PJxRjjtHn4H6QgBNtkGrQyxIjkPM/WKZfvpfyrtiAdXyGURJPLunap8351b/kf+i0Mflc/nVsjzmgxjY91BaW85RVUazzkTy8udIE6PoyBrkA9UDfcDb76IY/yh5n6xVLiPzH6G+s1WwLLMyFQgC8xtvpkd3upmbZXLxgzC2yKGbpGEwY7u37qS/8zP8AKb/rSYf6pvL4imP7Y0AM7h1q9a0Iuq851Hrczv8AbQe5w02dSsdw5Ux37faPbWozfnCfxChef89yvJvhXdi5XJV2gQcUFdjtyrmwTYKm6D1hIkVYb5J/jqTinz259FdWmN/hW2QI4QQu1O6eq9JWyKM7KUXwATEUtNblXUOKfLJbR//Z"/>
          <p:cNvSpPr>
            <a:spLocks noChangeAspect="1" noChangeArrowheads="1"/>
          </p:cNvSpPr>
          <p:nvPr/>
        </p:nvSpPr>
        <p:spPr bwMode="auto">
          <a:xfrm>
            <a:off x="0" y="-403225"/>
            <a:ext cx="1133475" cy="847725"/>
          </a:xfrm>
          <a:prstGeom prst="rect">
            <a:avLst/>
          </a:prstGeom>
          <a:noFill/>
          <a:ln w="9525">
            <a:noFill/>
            <a:miter lim="800000"/>
            <a:headEnd/>
            <a:tailEnd/>
          </a:ln>
        </p:spPr>
        <p:txBody>
          <a:bodyPr/>
          <a:lstStyle/>
          <a:p>
            <a:pPr fontAlgn="base">
              <a:spcBef>
                <a:spcPct val="0"/>
              </a:spcBef>
              <a:spcAft>
                <a:spcPct val="0"/>
              </a:spcAft>
            </a:pPr>
            <a:endParaRPr lang="hu-HU" dirty="0">
              <a:solidFill>
                <a:srgbClr val="FFFFFF"/>
              </a:solidFill>
              <a:latin typeface="Calibri" pitchFamily="34" charset="0"/>
            </a:endParaRPr>
          </a:p>
        </p:txBody>
      </p:sp>
      <p:sp>
        <p:nvSpPr>
          <p:cNvPr id="11267" name="AutoShape 6" descr="data:image/jpeg;base64,/9j/4AAQSkZJRgABAQAAAQABAAD/2wCEAAkGBwgHBgkIBwgKCgkLDRYPDQwMDRsUFRAWIB0iIiAdHx8kKDQsJCYxJx8fLT0tMTU3Ojo6Iys/RD84QzQ5OjcBCgoKDQwNGg8PGjclHyU3Nzc3Nzc3Nzc3Nzc3Nzc3Nzc3Nzc3Nzc3Nzc3Nzc3Nzc3Nzc3Nzc3Nzc3Nzc3Nzc3N//AABEIAFkAdwMBIgACEQEDEQH/xAAbAAABBQEBAAAAAAAAAAAAAAAFAQIDBAYAB//EAEAQAAIBAwICBgUHCgcAAAAAAAECEQADBBIhBTETIkFRYXEGFJGhwTI0gbHR4fAVIyQzQmJyc7LxFjZjg5LCw//EABkBAQADAQEAAAAAAAAAAAAAAAEAAgMEBf/EACMRAAICAQQDAQADAAAAAAAAAAABAhEDEhMhUQRBYTEyUoH/2gAMAwEAAhEDEQA/APSMezpUbVOFpyrTwtdrkciiNC0oWngCnBarqLaRoFKBtTtNLFFjQ2BXEU+K6KLJRGRSaakikinUTSR6aSKlikipqJRERTdM86mimEU2FDgmOB1yxPhSVGRS0f6Wv4PXTHbNOOkHbesLb41kl4bMujaZ6oFTJxTJYrOe4Mb9YQPZWG7DstXw24IPYBXeVYwcWywTpzG7wWK+ypjxnJEBsudv2dI+FG9Dssl8NbTprHPxfI2Prble0bT7qjHEsh2DNluAf9RpFTfx9kr4bWa6axq8VyV39cafFia5+NZe36SfGTH1Cjfx9hT6NiTSViTxrPBlL4J/euEj+mpV9Ic1Suu7bI7dp+Ap3sf9ic9GxpKyT+lWSmy2LLmO0kb91Q5HpRmsB0S2U5/jeam9j7JRsTSGsU3HsoB2TILOD1VLQD7tqS16RZ+j8/fRX1R1YI09/Kad7H2FfDZmurFv6R5ioWF5GfVAWI275011O9j7JXwzZR2eGZ18UJ2p+XZbGyDb1tdQkaXJgmRTGy0CsjL1TSOLGS1nXcu6V5BCBI868e/TNYuPslKXV3CE7cgPjXE5ABPRFVG/Or3qnD8yz0eNdvY10DmTP96i/wAPXwpH5VblAi199bLx5S/jyRvH7Kd3MNuyt5lcqxgKgk1E3FURocOCOfOrh4BmWbFtrWaL122d0YEKw7pnnQHiH5TtZ9wHAZgpA6qah5zRLxpx/UK0P2Gky06MNc1JI5EzXJmWWWVdu3cxQNeJqpYX8eDI2OxHt8KX1nHu5NtbICu4MnsG+1ZbbHb6YeDMwkOCewAxSF46tzY+dDLFnKua2YqGBgL4VZGPfQyz3CDzjbfuqrTRVxaLJcatKkE+dR9MQSrLHlTDbyXts1lWDIdJQ8pn31FcuNa3v2ioZdXOBHbQTSyw15VMMV/5U3pwQSCDHbNVBlB0JCLc0Eg6oqt68CCwtpoAJEdlPIaWFDdEDY+YE0tBvX0LayNjy61LTyBZFm8XLFgE08iTNSW7BRe0srSvZSdYomkqetHL6Pspgx7upUBLKGK6jtG9NCkXA0ppL9GWEdwmr+LxMB1stf6wHb2xQpcfpLsn5aSBHKZ5z3TUFjHuJkEsP2TM7weX2UptfjGrNSmdbuAdGxad+VL61+9Q60S1sESSvcOXjU4syIDjUeQ+uvTweTHRUnyZzg74R2bi4eYwOVZR2B58j7aHj0f4bZui6DdnmoD7VbM2VYydgTz7PCht7IcOAzvpmSwM1l5OWL4SGCki8L6W9alE2aWBIkfj4Uq5LEQjltttqosUJLr+cDc9yI7h9dLa0Km7AIy8xvEH7uyuA10tk3rl7QxBYKOTDt5VJbyGuwl7rAyGkSAs7iqqZK3LTMQB0dwBCv0ffUlsKnS6m0FBqbxB/AqUW0FfOxTiFr9kKLIQApo3O2/nWaxs+yQ63lZVuFidPZ3fCtojo6qbhUQDEns86z+TwPHdLq22AJLGSOXdH0it8cHNfgudcMF9Lh3r5a5dIQMdh+PGuqq3Bcm3llbn6uPlqeddV5RUXTBTj0bAuLbBerrJg6TMHspjG6CqgyTOvz8e3upbWDlZg02MK/fOxi1a1GKs5+Jm4PQ287GuWukWVVwNyOe0TXM0ZUxuti4MGZ1Qu4E71NbvK50MVB2luZAoetwh01jYktMSSKeuQJVbjaV0deSefh7fcKKImwm10Wz1ArM4kiD1dj+IqU31Lp1ioAifb9lC9XXYkxpjQT2j6fM021e6Qjo2BMQwYbt/f21EX1slvcQtW3cXNR0rMTAO231+6hFnjFtrFxbqMrXFuaRG3KRG/kKJ3MUZKMg1Fk5EHdvvrIccw83Fv6LlzpEdSFaQduce6tlUy8ZL2HMbjWLd6hlFKydp3jn7jUZ4xZttbKfIWyxK6gJM+PfWTuJcxnIbZkgbHlIpLmRfvb3WJ25chVtpGm4H7HGUS27zpm/qAmCBpb4xV9eO41vprmssWUaQOc86yNm5ctIwUnS4hl7DXWrr23LW3ZG5SpirPGmGs0+Rxk3WxuhHUfdgRuPxPuqy2QzOGWQlZzCUvpdyTB7e+ivSBeRrt8eCijmyythA3maAdx411Z3ieSRcSWYJH7MHfyO1dWHkRvIzTFp08nvdr0gtdCDacsQoPyeXtNCfTnFXK4Vw7iCKWa3dKePWHb7KD8P/AFR/gNGvSr/In+/b/rrysM220z0PJxRjjtHn4H6QgBNtkGrQyxIjkPM/WKZfvpfyrtiAdXyGURJPLunap8351b/kf+i0Mflc/nVsjzmgxjY91BaW85RVUazzkTy8udIE6PoyBrkA9UDfcDb76IY/yh5n6xVLiPzH6G+s1WwLLMyFQgC8xtvpkd3upmbZXLxgzC2yKGbpGEwY7u37qS/8zP8AKb/rSYf6pvL4imP7Y0AM7h1q9a0Iuq851Hrczv8AbQe5w02dSsdw5Ux37faPbWozfnCfxChef89yvJvhXdi5XJV2gQcUFdjtyrmwTYKm6D1hIkVYb5J/jqTinz259FdWmN/hW2QI4QQu1O6eq9JWyKM7KUXwATEUtNblXUOKfLJbR//Z"/>
          <p:cNvSpPr>
            <a:spLocks noChangeAspect="1" noChangeArrowheads="1"/>
          </p:cNvSpPr>
          <p:nvPr/>
        </p:nvSpPr>
        <p:spPr bwMode="auto">
          <a:xfrm>
            <a:off x="152400" y="-250825"/>
            <a:ext cx="1133475" cy="847725"/>
          </a:xfrm>
          <a:prstGeom prst="rect">
            <a:avLst/>
          </a:prstGeom>
          <a:noFill/>
          <a:ln w="9525">
            <a:noFill/>
            <a:miter lim="800000"/>
            <a:headEnd/>
            <a:tailEnd/>
          </a:ln>
        </p:spPr>
        <p:txBody>
          <a:bodyPr/>
          <a:lstStyle/>
          <a:p>
            <a:pPr fontAlgn="base">
              <a:spcBef>
                <a:spcPct val="0"/>
              </a:spcBef>
              <a:spcAft>
                <a:spcPct val="0"/>
              </a:spcAft>
            </a:pPr>
            <a:endParaRPr lang="hu-HU" dirty="0">
              <a:solidFill>
                <a:srgbClr val="FFFFFF"/>
              </a:solidFill>
              <a:latin typeface="Calibri" pitchFamily="34" charset="0"/>
            </a:endParaRPr>
          </a:p>
        </p:txBody>
      </p:sp>
      <p:sp>
        <p:nvSpPr>
          <p:cNvPr id="20" name="Rectangle 3"/>
          <p:cNvSpPr txBox="1">
            <a:spLocks noChangeArrowheads="1"/>
          </p:cNvSpPr>
          <p:nvPr/>
        </p:nvSpPr>
        <p:spPr>
          <a:xfrm>
            <a:off x="611188" y="2781300"/>
            <a:ext cx="8229600" cy="719138"/>
          </a:xfrm>
          <a:prstGeom prst="rect">
            <a:avLst/>
          </a:prstGeom>
        </p:spPr>
        <p:txBody>
          <a:bodyPr/>
          <a:lstStyle/>
          <a:p>
            <a:pPr marL="342900" indent="-342900" algn="ctr" fontAlgn="base">
              <a:lnSpc>
                <a:spcPct val="90000"/>
              </a:lnSpc>
              <a:spcBef>
                <a:spcPct val="20000"/>
              </a:spcBef>
              <a:spcAft>
                <a:spcPct val="0"/>
              </a:spcAft>
              <a:buClr>
                <a:srgbClr val="FFFFCC"/>
              </a:buClr>
              <a:buSzPct val="60000"/>
              <a:buFont typeface="Wingdings" pitchFamily="2" charset="2"/>
              <a:buNone/>
              <a:defRPr/>
            </a:pPr>
            <a:r>
              <a:rPr lang="en-GB" sz="4000" b="1" kern="0" dirty="0">
                <a:solidFill>
                  <a:srgbClr val="990000"/>
                </a:solidFill>
                <a:latin typeface="Arial" pitchFamily="34" charset="0"/>
                <a:cs typeface="Arial" pitchFamily="34" charset="0"/>
              </a:rPr>
              <a:t>Thank you for your attention!</a:t>
            </a:r>
          </a:p>
        </p:txBody>
      </p:sp>
      <p:sp>
        <p:nvSpPr>
          <p:cNvPr id="6" name="Élőláb helye 5"/>
          <p:cNvSpPr>
            <a:spLocks noGrp="1"/>
          </p:cNvSpPr>
          <p:nvPr>
            <p:ph type="ftr" sz="quarter" idx="11"/>
          </p:nvPr>
        </p:nvSpPr>
        <p:spPr/>
        <p:txBody>
          <a:bodyPr/>
          <a:lstStyle/>
          <a:p>
            <a:pPr>
              <a:defRPr/>
            </a:pPr>
            <a:r>
              <a:rPr lang="en-US" sz="1200" dirty="0" smtClean="0">
                <a:solidFill>
                  <a:srgbClr val="898989"/>
                </a:solidFill>
                <a:effectLst/>
                <a:latin typeface="Calibri" pitchFamily="34" charset="0"/>
              </a:rPr>
              <a:t>PA4 5th SG Meeting, 5 June 2013. Bratislava</a:t>
            </a:r>
            <a:endParaRPr lang="hu-HU" sz="1200" dirty="0">
              <a:solidFill>
                <a:srgbClr val="898989"/>
              </a:solidFill>
              <a:effectLst/>
              <a:latin typeface="Calibri" pitchFamily="34" charset="0"/>
            </a:endParaRPr>
          </a:p>
        </p:txBody>
      </p:sp>
      <p:sp>
        <p:nvSpPr>
          <p:cNvPr id="8" name="Dia számának helye 4"/>
          <p:cNvSpPr>
            <a:spLocks noGrp="1"/>
          </p:cNvSpPr>
          <p:nvPr>
            <p:ph type="sldNum" sz="quarter" idx="12"/>
          </p:nvPr>
        </p:nvSpPr>
        <p:spPr bwMode="auto">
          <a:xfrm>
            <a:off x="6553200" y="6356350"/>
            <a:ext cx="2133600" cy="365125"/>
          </a:xfrm>
          <a:prstGeom prst="rect">
            <a:avLst/>
          </a:prstGeom>
          <a:noFill/>
          <a:ln w="9525">
            <a:noFill/>
            <a:miter lim="800000"/>
            <a:headEnd/>
            <a:tailEnd/>
          </a:ln>
          <a:effec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AD7191F2-5D1D-4482-8DAA-00FD5D62AEF7}" type="slidenum">
              <a:rPr kumimoji="0" lang="hu-HU" sz="1200" b="0" i="0" u="none" strike="noStrike" kern="0" cap="none" spc="0" normalizeH="0" baseline="0" noProof="0" smtClean="0">
                <a:ln>
                  <a:noFill/>
                </a:ln>
                <a:solidFill>
                  <a:srgbClr val="898989"/>
                </a:solidFill>
                <a:effectLst/>
                <a:uLnTx/>
                <a:uFillTx/>
                <a:latin typeface="Calibri" pitchFamily="34" charset="0"/>
              </a:rPr>
              <a:pPr marL="0" marR="0" lvl="0" indent="0" defTabSz="914400" eaLnBrk="1" fontAlgn="auto" latinLnBrk="0" hangingPunct="1">
                <a:lnSpc>
                  <a:spcPct val="100000"/>
                </a:lnSpc>
                <a:spcBef>
                  <a:spcPts val="0"/>
                </a:spcBef>
                <a:spcAft>
                  <a:spcPts val="0"/>
                </a:spcAft>
                <a:buClrTx/>
                <a:buSzTx/>
                <a:buFontTx/>
                <a:buNone/>
                <a:tabLst/>
                <a:defRPr/>
              </a:pPr>
              <a:t>12</a:t>
            </a:fld>
            <a:endParaRPr kumimoji="0" lang="hu-HU" sz="1200" b="0" i="0" u="none" strike="noStrike" kern="0" cap="none" spc="0" normalizeH="0" baseline="0" noProof="0" dirty="0">
              <a:ln>
                <a:noFill/>
              </a:ln>
              <a:solidFill>
                <a:srgbClr val="898989"/>
              </a:solidFill>
              <a:effectLst/>
              <a:uLnTx/>
              <a:uFillTx/>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Csoportba foglalás 8"/>
          <p:cNvGrpSpPr/>
          <p:nvPr/>
        </p:nvGrpSpPr>
        <p:grpSpPr>
          <a:xfrm>
            <a:off x="388566" y="4509119"/>
            <a:ext cx="6162997" cy="1872209"/>
            <a:chOff x="1115616" y="4725144"/>
            <a:chExt cx="5730949" cy="1438275"/>
          </a:xfrm>
        </p:grpSpPr>
        <p:pic>
          <p:nvPicPr>
            <p:cNvPr id="10" name="Kép 9" descr="D:\F J\Képek - videók\03 Szakmaiak\2013 03 március 21-22 - JRC - Ispra - Scientific Meeting on Danube Strategy\IMG_0549a.jpg"/>
            <p:cNvPicPr/>
            <p:nvPr/>
          </p:nvPicPr>
          <p:blipFill>
            <a:blip r:embed="rId2" cstate="print"/>
            <a:srcRect/>
            <a:stretch>
              <a:fillRect/>
            </a:stretch>
          </p:blipFill>
          <p:spPr bwMode="auto">
            <a:xfrm>
              <a:off x="1115616" y="4725144"/>
              <a:ext cx="1857375" cy="1428750"/>
            </a:xfrm>
            <a:prstGeom prst="rect">
              <a:avLst/>
            </a:prstGeom>
            <a:noFill/>
            <a:ln w="9525">
              <a:noFill/>
              <a:miter lim="800000"/>
              <a:headEnd/>
              <a:tailEnd/>
            </a:ln>
          </p:spPr>
        </p:pic>
        <p:pic>
          <p:nvPicPr>
            <p:cNvPr id="11" name="Kép 10" descr="D:\F J\Képek - videók\03 Szakmaiak\2013 03 március 21-22 - JRC - Ispra - Scientific Meeting on Danube Strategy\IMG_0548a.jpg"/>
            <p:cNvPicPr/>
            <p:nvPr/>
          </p:nvPicPr>
          <p:blipFill>
            <a:blip r:embed="rId3" cstate="print"/>
            <a:srcRect/>
            <a:stretch>
              <a:fillRect/>
            </a:stretch>
          </p:blipFill>
          <p:spPr bwMode="auto">
            <a:xfrm>
              <a:off x="2987824" y="4725144"/>
              <a:ext cx="1924050" cy="1438275"/>
            </a:xfrm>
            <a:prstGeom prst="rect">
              <a:avLst/>
            </a:prstGeom>
            <a:noFill/>
            <a:ln w="9525">
              <a:noFill/>
              <a:miter lim="800000"/>
              <a:headEnd/>
              <a:tailEnd/>
            </a:ln>
          </p:spPr>
        </p:pic>
        <p:pic>
          <p:nvPicPr>
            <p:cNvPr id="12" name="Kép 11" descr="D:\F J\Képek - videók\03 Szakmaiak\2013 03 március 21-22 - JRC - Ispra - Scientific Meeting on Danube Strategy\IMG_0547a.jpg"/>
            <p:cNvPicPr/>
            <p:nvPr/>
          </p:nvPicPr>
          <p:blipFill>
            <a:blip r:embed="rId4" cstate="print"/>
            <a:srcRect/>
            <a:stretch>
              <a:fillRect/>
            </a:stretch>
          </p:blipFill>
          <p:spPr bwMode="auto">
            <a:xfrm>
              <a:off x="4932040" y="4725144"/>
              <a:ext cx="1914525" cy="1428750"/>
            </a:xfrm>
            <a:prstGeom prst="rect">
              <a:avLst/>
            </a:prstGeom>
            <a:noFill/>
            <a:ln w="9525">
              <a:noFill/>
              <a:miter lim="800000"/>
              <a:headEnd/>
              <a:tailEnd/>
            </a:ln>
          </p:spPr>
        </p:pic>
      </p:grpSp>
      <p:pic>
        <p:nvPicPr>
          <p:cNvPr id="13" name="Picture 2" descr="D:\F J\Képek - videók\03 Szakmaiak\2013 03 március 21-22 - JRC - Ispra - Scientific Meeting on Danube Strategy\IMG_0546a.jpg"/>
          <p:cNvPicPr>
            <a:picLocks noChangeAspect="1" noChangeArrowheads="1"/>
          </p:cNvPicPr>
          <p:nvPr/>
        </p:nvPicPr>
        <p:blipFill>
          <a:blip r:embed="rId5" cstate="print"/>
          <a:srcRect/>
          <a:stretch>
            <a:fillRect/>
          </a:stretch>
        </p:blipFill>
        <p:spPr bwMode="auto">
          <a:xfrm>
            <a:off x="6616750" y="4509120"/>
            <a:ext cx="2419746" cy="1872208"/>
          </a:xfrm>
          <a:prstGeom prst="rect">
            <a:avLst/>
          </a:prstGeom>
          <a:noFill/>
        </p:spPr>
      </p:pic>
      <p:sp>
        <p:nvSpPr>
          <p:cNvPr id="5" name="Tartalom helye 5"/>
          <p:cNvSpPr txBox="1">
            <a:spLocks/>
          </p:cNvSpPr>
          <p:nvPr/>
        </p:nvSpPr>
        <p:spPr>
          <a:xfrm>
            <a:off x="467544" y="1412776"/>
            <a:ext cx="8229600" cy="4752528"/>
          </a:xfrm>
          <a:prstGeom prst="rect">
            <a:avLst/>
          </a:prstGeom>
        </p:spPr>
        <p:txBody>
          <a:bodyPr vert="horz" lIns="91440" tIns="45720" rIns="91440" bIns="45720" rtlCol="0">
            <a:normAutofit/>
          </a:bodyPr>
          <a:lstStyle/>
          <a:p>
            <a:pPr marL="514350" marR="0" lvl="0" indent="-514350" defTabSz="914400" rtl="0" eaLnBrk="1" fontAlgn="auto" latinLnBrk="0" hangingPunct="1">
              <a:lnSpc>
                <a:spcPct val="100000"/>
              </a:lnSpc>
              <a:spcBef>
                <a:spcPct val="20000"/>
              </a:spcBef>
              <a:spcAft>
                <a:spcPts val="0"/>
              </a:spcAft>
              <a:buClrTx/>
              <a:buSzTx/>
              <a:buFont typeface="+mj-lt"/>
              <a:buAutoNum type="arabicPeriod"/>
              <a:tabLst/>
              <a:defRPr/>
            </a:pPr>
            <a:r>
              <a:rPr kumimoji="0" lang="en-GB" sz="2800" b="1" i="0" u="none" strike="noStrike" kern="1200" cap="none" spc="0" normalizeH="0" baseline="0" noProof="0" dirty="0" smtClean="0">
                <a:ln>
                  <a:noFill/>
                </a:ln>
                <a:solidFill>
                  <a:srgbClr val="002060"/>
                </a:solidFill>
                <a:effectLst/>
                <a:uLnTx/>
                <a:uFillTx/>
                <a:latin typeface="+mn-lt"/>
                <a:ea typeface="+mn-ea"/>
                <a:cs typeface="+mn-cs"/>
              </a:rPr>
              <a:t>1st Annual Forum of the EUSDR </a:t>
            </a:r>
            <a:r>
              <a:rPr kumimoji="0" lang="en-GB" sz="2400" b="0" i="0" u="none" strike="noStrike" kern="1200" cap="none" spc="0" normalizeH="0" baseline="0" noProof="0" dirty="0" smtClean="0">
                <a:ln>
                  <a:noFill/>
                </a:ln>
                <a:solidFill>
                  <a:srgbClr val="002060"/>
                </a:solidFill>
                <a:effectLst/>
                <a:uLnTx/>
                <a:uFillTx/>
                <a:latin typeface="+mn-lt"/>
                <a:ea typeface="+mn-ea"/>
                <a:cs typeface="+mn-cs"/>
              </a:rPr>
              <a:t>(</a:t>
            </a:r>
            <a:r>
              <a:rPr kumimoji="0" lang="en-GB" sz="2400" b="0" i="1" u="none" strike="noStrike" kern="1200" cap="none" spc="0" normalizeH="0" baseline="0" noProof="0" dirty="0" smtClean="0">
                <a:ln>
                  <a:noFill/>
                </a:ln>
                <a:solidFill>
                  <a:srgbClr val="002060"/>
                </a:solidFill>
                <a:effectLst/>
                <a:uLnTx/>
                <a:uFillTx/>
                <a:latin typeface="+mn-lt"/>
                <a:ea typeface="+mn-ea"/>
                <a:cs typeface="+mn-cs"/>
              </a:rPr>
              <a:t>Regensburg, 27-28 November 2012</a:t>
            </a:r>
            <a:r>
              <a:rPr kumimoji="0" lang="en-GB" sz="2400" b="0" i="0" u="none" strike="noStrike" kern="1200" cap="none" spc="0" normalizeH="0" baseline="0" noProof="0" dirty="0" smtClean="0">
                <a:ln>
                  <a:noFill/>
                </a:ln>
                <a:solidFill>
                  <a:srgbClr val="002060"/>
                </a:solidFill>
                <a:effectLst/>
                <a:uLnTx/>
                <a:uFillTx/>
                <a:latin typeface="+mn-lt"/>
                <a:ea typeface="+mn-ea"/>
                <a:cs typeface="+mn-cs"/>
              </a:rPr>
              <a:t>)</a:t>
            </a:r>
          </a:p>
          <a:p>
            <a:pPr marL="982980" marR="0" lvl="2"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000" b="0" i="0" u="none" strike="noStrike" kern="1200" cap="none" spc="0" normalizeH="0" baseline="0" noProof="0" dirty="0" smtClean="0">
                <a:ln>
                  <a:noFill/>
                </a:ln>
                <a:solidFill>
                  <a:srgbClr val="002060"/>
                </a:solidFill>
                <a:effectLst/>
                <a:uLnTx/>
                <a:uFillTx/>
                <a:latin typeface="+mn-lt"/>
                <a:ea typeface="+mn-ea"/>
                <a:cs typeface="+mn-cs"/>
              </a:rPr>
              <a:t>Mr Vladimir Šucha, Deputy Director-General  of </a:t>
            </a:r>
            <a:r>
              <a:rPr kumimoji="0" lang="en-GB" sz="2000" b="1" i="0" u="none" strike="noStrike" kern="1200" cap="none" spc="0" normalizeH="0" baseline="0" noProof="0" dirty="0" smtClean="0">
                <a:ln>
                  <a:noFill/>
                </a:ln>
                <a:solidFill>
                  <a:srgbClr val="002060"/>
                </a:solidFill>
                <a:effectLst/>
                <a:uLnTx/>
                <a:uFillTx/>
                <a:latin typeface="+mn-lt"/>
                <a:ea typeface="+mn-ea"/>
                <a:cs typeface="+mn-cs"/>
              </a:rPr>
              <a:t>JRC</a:t>
            </a:r>
            <a:r>
              <a:rPr kumimoji="0" lang="en-GB" sz="2000" b="0" i="0" u="none" strike="noStrike" kern="1200" cap="none" spc="0" normalizeH="0" baseline="0" noProof="0" dirty="0" smtClean="0">
                <a:ln>
                  <a:noFill/>
                </a:ln>
                <a:solidFill>
                  <a:srgbClr val="002060"/>
                </a:solidFill>
                <a:effectLst/>
                <a:uLnTx/>
                <a:uFillTx/>
                <a:latin typeface="+mn-lt"/>
                <a:ea typeface="+mn-ea"/>
                <a:cs typeface="+mn-cs"/>
              </a:rPr>
              <a:t> announced the “Scientific Support to the Danube Strategy” an initiative aiming </a:t>
            </a:r>
            <a:r>
              <a:rPr kumimoji="0" lang="en-GB" sz="2000" b="1" i="0" u="none" strike="noStrike" kern="1200" cap="none" spc="0" normalizeH="0" baseline="0" noProof="0" dirty="0" smtClean="0">
                <a:ln>
                  <a:noFill/>
                </a:ln>
                <a:solidFill>
                  <a:srgbClr val="002060"/>
                </a:solidFill>
                <a:effectLst/>
                <a:uLnTx/>
                <a:uFillTx/>
                <a:latin typeface="+mn-lt"/>
                <a:ea typeface="+mn-ea"/>
                <a:cs typeface="+mn-cs"/>
              </a:rPr>
              <a:t>to provide scientific support </a:t>
            </a:r>
            <a:r>
              <a:rPr kumimoji="0" lang="en-GB" sz="2000" b="0" i="0" u="none" strike="noStrike" kern="1200" cap="none" spc="0" normalizeH="0" baseline="0" noProof="0" dirty="0" smtClean="0">
                <a:ln>
                  <a:noFill/>
                </a:ln>
                <a:solidFill>
                  <a:srgbClr val="002060"/>
                </a:solidFill>
                <a:effectLst/>
                <a:uLnTx/>
                <a:uFillTx/>
                <a:latin typeface="+mn-lt"/>
                <a:ea typeface="+mn-ea"/>
                <a:cs typeface="+mn-cs"/>
              </a:rPr>
              <a:t>to the EUSD</a:t>
            </a:r>
            <a:r>
              <a:rPr kumimoji="0" lang="en-GB" sz="1900" b="0" i="0" u="none" strike="noStrike" kern="1200" cap="none" spc="0" normalizeH="0" baseline="0" noProof="0" dirty="0" smtClean="0">
                <a:ln>
                  <a:noFill/>
                </a:ln>
                <a:solidFill>
                  <a:srgbClr val="002060"/>
                </a:solidFill>
                <a:effectLst/>
                <a:uLnTx/>
                <a:uFillTx/>
                <a:latin typeface="+mn-lt"/>
                <a:ea typeface="+mn-ea"/>
                <a:cs typeface="+mn-cs"/>
              </a:rPr>
              <a:t>R</a:t>
            </a:r>
          </a:p>
          <a:p>
            <a:pPr marL="514350" marR="0" lvl="1" indent="-514350" defTabSz="914400" rtl="0" eaLnBrk="1" fontAlgn="auto" latinLnBrk="0" hangingPunct="1">
              <a:lnSpc>
                <a:spcPct val="100000"/>
              </a:lnSpc>
              <a:spcBef>
                <a:spcPct val="20000"/>
              </a:spcBef>
              <a:spcAft>
                <a:spcPts val="0"/>
              </a:spcAft>
              <a:buClr>
                <a:srgbClr val="002060"/>
              </a:buClr>
              <a:buSzPct val="95000"/>
              <a:buFont typeface="+mj-lt"/>
              <a:buAutoNum type="arabicPeriod" startAt="2"/>
              <a:tabLst/>
              <a:defRPr/>
            </a:pPr>
            <a:r>
              <a:rPr kumimoji="0" lang="en-GB" sz="2800" b="1" i="0" u="none" strike="noStrike" kern="1200" cap="none" spc="0" normalizeH="0" baseline="0" noProof="0" dirty="0" smtClean="0">
                <a:ln>
                  <a:noFill/>
                </a:ln>
                <a:solidFill>
                  <a:srgbClr val="002060"/>
                </a:solidFill>
                <a:effectLst/>
                <a:uLnTx/>
                <a:uFillTx/>
                <a:latin typeface="+mn-lt"/>
                <a:ea typeface="+mn-ea"/>
                <a:cs typeface="+mn-cs"/>
              </a:rPr>
              <a:t>Scientific Meeting</a:t>
            </a:r>
            <a:r>
              <a:rPr kumimoji="0" lang="en-GB" sz="2800" b="0" i="0" u="none" strike="noStrike" kern="1200" cap="none" spc="0" normalizeH="0" baseline="0" noProof="0" dirty="0" smtClean="0">
                <a:ln>
                  <a:noFill/>
                </a:ln>
                <a:solidFill>
                  <a:srgbClr val="002060"/>
                </a:solidFill>
                <a:effectLst/>
                <a:uLnTx/>
                <a:uFillTx/>
                <a:latin typeface="+mn-lt"/>
                <a:ea typeface="+mn-ea"/>
                <a:cs typeface="+mn-cs"/>
              </a:rPr>
              <a:t> </a:t>
            </a:r>
            <a:r>
              <a:rPr kumimoji="0" lang="en-GB" sz="2400" b="0" i="0" u="none" strike="noStrike" kern="1200" cap="none" spc="0" normalizeH="0" baseline="0" noProof="0" dirty="0" smtClean="0">
                <a:ln>
                  <a:noFill/>
                </a:ln>
                <a:solidFill>
                  <a:srgbClr val="002060"/>
                </a:solidFill>
                <a:effectLst/>
                <a:uLnTx/>
                <a:uFillTx/>
                <a:latin typeface="+mn-lt"/>
                <a:ea typeface="+mn-ea"/>
                <a:cs typeface="+mn-cs"/>
              </a:rPr>
              <a:t>(</a:t>
            </a:r>
            <a:r>
              <a:rPr kumimoji="0" lang="en-GB" sz="2400" b="0" i="1" u="none" strike="noStrike" kern="1200" cap="none" spc="0" normalizeH="0" baseline="0" noProof="0" dirty="0" smtClean="0">
                <a:ln>
                  <a:noFill/>
                </a:ln>
                <a:solidFill>
                  <a:srgbClr val="002060"/>
                </a:solidFill>
                <a:effectLst/>
                <a:uLnTx/>
                <a:uFillTx/>
                <a:latin typeface="+mn-lt"/>
                <a:ea typeface="+mn-ea"/>
                <a:cs typeface="+mn-cs"/>
              </a:rPr>
              <a:t>Ispra, 21-22 March 2013</a:t>
            </a:r>
            <a:r>
              <a:rPr kumimoji="0" lang="en-GB" sz="2400" b="0" i="0" u="none" strike="noStrike" kern="1200" cap="none" spc="0" normalizeH="0" baseline="0" noProof="0" dirty="0" smtClean="0">
                <a:ln>
                  <a:noFill/>
                </a:ln>
                <a:solidFill>
                  <a:srgbClr val="002060"/>
                </a:solidFill>
                <a:effectLst/>
                <a:uLnTx/>
                <a:uFillTx/>
                <a:latin typeface="+mn-lt"/>
                <a:ea typeface="+mn-ea"/>
                <a:cs typeface="+mn-cs"/>
              </a:rPr>
              <a:t>)</a:t>
            </a:r>
            <a:endParaRPr kumimoji="0" lang="en-GB" sz="2800" b="0" i="0" u="none" strike="noStrike" kern="1200" cap="none" spc="0" normalizeH="0" baseline="0" noProof="0" dirty="0" smtClean="0">
              <a:ln>
                <a:noFill/>
              </a:ln>
              <a:solidFill>
                <a:srgbClr val="002060"/>
              </a:solidFill>
              <a:effectLst/>
              <a:uLnTx/>
              <a:uFillTx/>
              <a:latin typeface="+mn-lt"/>
              <a:ea typeface="+mn-ea"/>
              <a:cs typeface="+mn-cs"/>
            </a:endParaRPr>
          </a:p>
          <a:p>
            <a:pPr marL="982980" marR="0" lvl="2" indent="-342900"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GB" sz="2000" b="0" i="0" u="none" strike="noStrike" kern="1200" cap="none" spc="0" normalizeH="0" baseline="0" noProof="0" dirty="0" smtClean="0">
                <a:ln>
                  <a:noFill/>
                </a:ln>
                <a:solidFill>
                  <a:srgbClr val="002060"/>
                </a:solidFill>
                <a:effectLst/>
                <a:uLnTx/>
                <a:uFillTx/>
                <a:latin typeface="+mn-lt"/>
                <a:ea typeface="+mn-ea"/>
                <a:cs typeface="+mn-cs"/>
              </a:rPr>
              <a:t>Cooperating scientific insti</a:t>
            </a:r>
            <a:r>
              <a:rPr kumimoji="0" lang="en-GB" sz="1900" b="0" i="0" u="none" strike="noStrike" kern="1200" cap="none" spc="0" normalizeH="0" baseline="0" noProof="0" dirty="0" smtClean="0">
                <a:ln>
                  <a:noFill/>
                </a:ln>
                <a:solidFill>
                  <a:srgbClr val="002060"/>
                </a:solidFill>
                <a:effectLst/>
                <a:uLnTx/>
                <a:uFillTx/>
                <a:latin typeface="+mn-lt"/>
                <a:ea typeface="+mn-ea"/>
                <a:cs typeface="+mn-cs"/>
              </a:rPr>
              <a:t>tutes</a:t>
            </a:r>
          </a:p>
          <a:p>
            <a:pPr marL="982980" marR="0" lvl="2" indent="-342900" defTabSz="914400" rtl="0" eaLnBrk="1" fontAlgn="auto" latinLnBrk="0" hangingPunct="1">
              <a:lnSpc>
                <a:spcPct val="100000"/>
              </a:lnSpc>
              <a:spcBef>
                <a:spcPct val="20000"/>
              </a:spcBef>
              <a:spcAft>
                <a:spcPts val="0"/>
              </a:spcAft>
              <a:buClrTx/>
              <a:buSzTx/>
              <a:buFont typeface="Arial" pitchFamily="34" charset="0"/>
              <a:buChar char="•"/>
              <a:tabLst/>
              <a:defRPr/>
            </a:pPr>
            <a:endParaRPr lang="en-GB" sz="1900" dirty="0" smtClean="0">
              <a:solidFill>
                <a:srgbClr val="002060"/>
              </a:solidFill>
            </a:endParaRPr>
          </a:p>
          <a:p>
            <a:pPr marL="982980" marR="0" lvl="2" indent="-342900"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GB" sz="1900" b="0" i="0" u="none" strike="noStrike" kern="1200" cap="none" spc="0" normalizeH="0" baseline="0" noProof="0" dirty="0" smtClean="0">
              <a:ln>
                <a:noFill/>
              </a:ln>
              <a:solidFill>
                <a:srgbClr val="002060"/>
              </a:solidFill>
              <a:effectLst/>
              <a:uLnTx/>
              <a:uFillTx/>
              <a:latin typeface="+mn-lt"/>
              <a:ea typeface="+mn-ea"/>
              <a:cs typeface="+mn-cs"/>
            </a:endParaRPr>
          </a:p>
          <a:p>
            <a:pPr marL="982980" marR="0" lvl="2" indent="-342900" defTabSz="914400" rtl="0" eaLnBrk="1" fontAlgn="auto" latinLnBrk="0" hangingPunct="1">
              <a:lnSpc>
                <a:spcPct val="100000"/>
              </a:lnSpc>
              <a:spcBef>
                <a:spcPct val="20000"/>
              </a:spcBef>
              <a:spcAft>
                <a:spcPts val="0"/>
              </a:spcAft>
              <a:buClrTx/>
              <a:buSzTx/>
              <a:buFont typeface="Arial" pitchFamily="34" charset="0"/>
              <a:buChar char="•"/>
              <a:tabLst/>
              <a:defRPr/>
            </a:pPr>
            <a:endParaRPr lang="en-GB" sz="1900" dirty="0" smtClean="0">
              <a:solidFill>
                <a:srgbClr val="002060"/>
              </a:solidFill>
            </a:endParaRPr>
          </a:p>
          <a:p>
            <a:pPr marL="982980" marR="0" lvl="2" indent="-342900"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GB" sz="1900" b="0" i="0" u="none" strike="noStrike" kern="1200" cap="none" spc="0" normalizeH="0" baseline="0" noProof="0" dirty="0" smtClean="0">
              <a:ln>
                <a:noFill/>
              </a:ln>
              <a:solidFill>
                <a:srgbClr val="002060"/>
              </a:solidFill>
              <a:effectLst/>
              <a:uLnTx/>
              <a:uFillTx/>
              <a:latin typeface="+mn-lt"/>
              <a:ea typeface="+mn-ea"/>
              <a:cs typeface="+mn-cs"/>
            </a:endParaRPr>
          </a:p>
          <a:p>
            <a:pPr marL="982980" marR="0" lvl="2" indent="-342900"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GB" sz="1900" b="0" i="0" u="none" strike="noStrike" kern="1200" cap="none" spc="0" normalizeH="0" baseline="0" noProof="0" dirty="0" smtClean="0">
              <a:ln>
                <a:noFill/>
              </a:ln>
              <a:solidFill>
                <a:srgbClr val="002060"/>
              </a:solidFill>
              <a:effectLst/>
              <a:uLnTx/>
              <a:uFillTx/>
              <a:latin typeface="+mn-lt"/>
              <a:ea typeface="+mn-ea"/>
              <a:cs typeface="+mn-cs"/>
            </a:endParaRPr>
          </a:p>
          <a:p>
            <a:pPr marL="982980" marR="0" lvl="2" indent="-342900" defTabSz="914400" rtl="0" eaLnBrk="1" fontAlgn="auto" latinLnBrk="0" hangingPunct="1">
              <a:lnSpc>
                <a:spcPct val="100000"/>
              </a:lnSpc>
              <a:spcBef>
                <a:spcPct val="20000"/>
              </a:spcBef>
              <a:spcAft>
                <a:spcPts val="0"/>
              </a:spcAft>
              <a:buClrTx/>
              <a:buSzTx/>
              <a:buFont typeface="Arial" pitchFamily="34" charset="0"/>
              <a:buChar char="•"/>
              <a:tabLst/>
              <a:defRPr/>
            </a:pPr>
            <a:endParaRPr lang="en-GB" sz="1900" dirty="0" smtClean="0">
              <a:solidFill>
                <a:srgbClr val="002060"/>
              </a:solidFill>
            </a:endParaRPr>
          </a:p>
          <a:p>
            <a:pPr marL="982980" marR="0" lvl="2" indent="-342900" defTabSz="914400" rtl="0" eaLnBrk="1" fontAlgn="auto" latinLnBrk="0" hangingPunct="1">
              <a:lnSpc>
                <a:spcPct val="100000"/>
              </a:lnSpc>
              <a:spcBef>
                <a:spcPct val="20000"/>
              </a:spcBef>
              <a:spcAft>
                <a:spcPts val="0"/>
              </a:spcAft>
              <a:buClrTx/>
              <a:buSzTx/>
              <a:tabLst/>
              <a:defRPr/>
            </a:pPr>
            <a:endParaRPr kumimoji="0" lang="en-GB" sz="1900" b="0" i="0" u="none" strike="noStrike" kern="1200" cap="none" spc="0" normalizeH="0" baseline="0" noProof="0" dirty="0" smtClean="0">
              <a:ln>
                <a:noFill/>
              </a:ln>
              <a:solidFill>
                <a:srgbClr val="002060"/>
              </a:solidFill>
              <a:effectLst/>
              <a:uLnTx/>
              <a:uFillTx/>
              <a:latin typeface="+mn-lt"/>
              <a:ea typeface="+mn-ea"/>
              <a:cs typeface="+mn-cs"/>
            </a:endParaRPr>
          </a:p>
        </p:txBody>
      </p:sp>
      <p:sp>
        <p:nvSpPr>
          <p:cNvPr id="7" name="Cím 4"/>
          <p:cNvSpPr txBox="1">
            <a:spLocks/>
          </p:cNvSpPr>
          <p:nvPr/>
        </p:nvSpPr>
        <p:spPr>
          <a:xfrm>
            <a:off x="457200" y="116632"/>
            <a:ext cx="8435280" cy="648072"/>
          </a:xfrm>
          <a:prstGeom prst="rect">
            <a:avLst/>
          </a:prstGeom>
        </p:spPr>
        <p:txBody>
          <a:bodyPr vert="horz" lIns="0" rIns="0" bIns="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0" normalizeH="0" baseline="0" dirty="0" smtClean="0">
                <a:ln>
                  <a:noFill/>
                </a:ln>
                <a:solidFill>
                  <a:srgbClr val="04617B"/>
                </a:solidFill>
                <a:effectLst/>
                <a:uLnTx/>
                <a:uFillTx/>
                <a:latin typeface="Calibri"/>
                <a:ea typeface="+mj-ea"/>
                <a:cs typeface="+mj-cs"/>
              </a:rPr>
              <a:t>JRC Scientific Support to the Danube Strategy</a:t>
            </a:r>
            <a:endParaRPr kumimoji="0" lang="en-GB" sz="3600" b="0" i="0" u="none" strike="noStrike" kern="1200" cap="none" spc="0" normalizeH="0" baseline="0" dirty="0">
              <a:ln>
                <a:noFill/>
              </a:ln>
              <a:solidFill>
                <a:srgbClr val="04617B"/>
              </a:solidFill>
              <a:effectLst/>
              <a:uLnTx/>
              <a:uFillTx/>
              <a:latin typeface="Calibri"/>
              <a:ea typeface="+mj-ea"/>
              <a:cs typeface="+mj-cs"/>
            </a:endParaRPr>
          </a:p>
        </p:txBody>
      </p:sp>
      <p:sp>
        <p:nvSpPr>
          <p:cNvPr id="14" name="Dia számának helye 13"/>
          <p:cNvSpPr>
            <a:spLocks noGrp="1"/>
          </p:cNvSpPr>
          <p:nvPr>
            <p:ph type="sldNum" sz="quarter" idx="12"/>
          </p:nvPr>
        </p:nvSpPr>
        <p:spPr/>
        <p:txBody>
          <a:bodyPr/>
          <a:lstStyle/>
          <a:p>
            <a:fld id="{AD7191F2-5D1D-4482-8DAA-00FD5D62AEF7}" type="slidenum">
              <a:rPr lang="hu-HU" smtClean="0"/>
              <a:pPr/>
              <a:t>2</a:t>
            </a:fld>
            <a:endParaRPr lang="hu-HU" dirty="0"/>
          </a:p>
        </p:txBody>
      </p:sp>
      <p:sp>
        <p:nvSpPr>
          <p:cNvPr id="15" name="Élőláb helye 14"/>
          <p:cNvSpPr>
            <a:spLocks noGrp="1"/>
          </p:cNvSpPr>
          <p:nvPr>
            <p:ph type="ftr" sz="quarter" idx="11"/>
          </p:nvPr>
        </p:nvSpPr>
        <p:spPr/>
        <p:txBody>
          <a:bodyPr/>
          <a:lstStyle/>
          <a:p>
            <a:r>
              <a:rPr lang="en-US" dirty="0" smtClean="0"/>
              <a:t>PA4 5th SG Meeting, 5 June 2013. Bratislava</a:t>
            </a:r>
            <a:endParaRPr lang="hu-H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5"/>
          <p:cNvSpPr>
            <a:spLocks noGrp="1"/>
          </p:cNvSpPr>
          <p:nvPr>
            <p:ph idx="1"/>
          </p:nvPr>
        </p:nvSpPr>
        <p:spPr>
          <a:xfrm>
            <a:off x="323528" y="1628800"/>
            <a:ext cx="8640960" cy="5112568"/>
          </a:xfrm>
        </p:spPr>
        <p:txBody>
          <a:bodyPr>
            <a:noAutofit/>
          </a:bodyPr>
          <a:lstStyle/>
          <a:p>
            <a:pPr marL="0" lvl="1" indent="0">
              <a:buClr>
                <a:schemeClr val="accent3"/>
              </a:buClr>
              <a:buSzPct val="95000"/>
              <a:buNone/>
            </a:pPr>
            <a:r>
              <a:rPr lang="en-GB" sz="2400" dirty="0" smtClean="0">
                <a:solidFill>
                  <a:srgbClr val="002060"/>
                </a:solidFill>
              </a:rPr>
              <a:t>“With the support of its scientific partners of the Danube Region, the JRC has identified flagship clusters aiming to provide policy makers with the appropriate scientific support to tackle interlinked policy issues.”</a:t>
            </a:r>
          </a:p>
          <a:p>
            <a:pPr marL="0" lvl="1" indent="0">
              <a:buClr>
                <a:schemeClr val="accent3"/>
              </a:buClr>
              <a:buSzPct val="95000"/>
              <a:buNone/>
            </a:pPr>
            <a:endParaRPr lang="en-GB" sz="2400" b="1" dirty="0" smtClean="0">
              <a:solidFill>
                <a:srgbClr val="002060"/>
              </a:solidFill>
            </a:endParaRPr>
          </a:p>
          <a:p>
            <a:pPr marL="0" lvl="1" indent="0">
              <a:buClr>
                <a:schemeClr val="accent3"/>
              </a:buClr>
              <a:buSzPct val="95000"/>
              <a:buNone/>
            </a:pPr>
            <a:r>
              <a:rPr lang="en-GB" sz="2400" b="1" dirty="0" smtClean="0">
                <a:solidFill>
                  <a:srgbClr val="002060"/>
                </a:solidFill>
              </a:rPr>
              <a:t>PRIORITIES:</a:t>
            </a:r>
          </a:p>
          <a:p>
            <a:pPr marL="1314450" lvl="3" indent="-457200">
              <a:buClr>
                <a:srgbClr val="002060"/>
              </a:buClr>
              <a:buSzPct val="95000"/>
              <a:buFont typeface="+mj-lt"/>
              <a:buAutoNum type="arabicPeriod"/>
            </a:pPr>
            <a:r>
              <a:rPr lang="en-GB" sz="2400" dirty="0">
                <a:solidFill>
                  <a:srgbClr val="002060"/>
                </a:solidFill>
              </a:rPr>
              <a:t>Environmental </a:t>
            </a:r>
            <a:r>
              <a:rPr lang="en-GB" sz="2400" dirty="0" smtClean="0">
                <a:solidFill>
                  <a:srgbClr val="002060"/>
                </a:solidFill>
              </a:rPr>
              <a:t>protection</a:t>
            </a:r>
          </a:p>
          <a:p>
            <a:pPr marL="1314450" lvl="3" indent="-457200">
              <a:buClr>
                <a:srgbClr val="002060"/>
              </a:buClr>
              <a:buSzPct val="95000"/>
              <a:buFont typeface="+mj-lt"/>
              <a:buAutoNum type="arabicPeriod"/>
            </a:pPr>
            <a:r>
              <a:rPr lang="en-GB" sz="2400" dirty="0">
                <a:solidFill>
                  <a:srgbClr val="002060"/>
                </a:solidFill>
              </a:rPr>
              <a:t>Irrigation and agriculture </a:t>
            </a:r>
            <a:r>
              <a:rPr lang="en-GB" sz="2400" dirty="0" smtClean="0">
                <a:solidFill>
                  <a:srgbClr val="002060"/>
                </a:solidFill>
              </a:rPr>
              <a:t>development</a:t>
            </a:r>
          </a:p>
          <a:p>
            <a:pPr marL="1314450" lvl="3" indent="-457200">
              <a:buClr>
                <a:srgbClr val="002060"/>
              </a:buClr>
              <a:buSzPct val="95000"/>
              <a:buFont typeface="+mj-lt"/>
              <a:buAutoNum type="arabicPeriod"/>
            </a:pPr>
            <a:r>
              <a:rPr lang="en-GB" sz="2400" dirty="0" smtClean="0">
                <a:solidFill>
                  <a:srgbClr val="002060"/>
                </a:solidFill>
              </a:rPr>
              <a:t>Navigability</a:t>
            </a:r>
          </a:p>
          <a:p>
            <a:pPr marL="1314450" lvl="3" indent="-457200">
              <a:buClr>
                <a:srgbClr val="002060"/>
              </a:buClr>
              <a:buSzPct val="95000"/>
              <a:buFont typeface="+mj-lt"/>
              <a:buAutoNum type="arabicPeriod"/>
            </a:pPr>
            <a:r>
              <a:rPr lang="en-GB" sz="2400" dirty="0">
                <a:solidFill>
                  <a:srgbClr val="002060"/>
                </a:solidFill>
              </a:rPr>
              <a:t>Energy production</a:t>
            </a:r>
          </a:p>
        </p:txBody>
      </p:sp>
      <p:sp>
        <p:nvSpPr>
          <p:cNvPr id="5" name="Cím 4"/>
          <p:cNvSpPr txBox="1">
            <a:spLocks/>
          </p:cNvSpPr>
          <p:nvPr/>
        </p:nvSpPr>
        <p:spPr>
          <a:xfrm>
            <a:off x="457200" y="620688"/>
            <a:ext cx="8435280" cy="648072"/>
          </a:xfrm>
          <a:prstGeom prst="rect">
            <a:avLst/>
          </a:prstGeom>
        </p:spPr>
        <p:txBody>
          <a:bodyPr vert="horz" lIns="0" rIns="0" bIns="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0" normalizeH="0" baseline="0" dirty="0" smtClean="0">
                <a:ln>
                  <a:noFill/>
                </a:ln>
                <a:solidFill>
                  <a:srgbClr val="04617B"/>
                </a:solidFill>
                <a:effectLst/>
                <a:uLnTx/>
                <a:uFillTx/>
                <a:latin typeface="Calibri"/>
                <a:ea typeface="+mj-ea"/>
                <a:cs typeface="+mj-cs"/>
              </a:rPr>
              <a:t>JRC Scientific Support to the Danube Strategy</a:t>
            </a:r>
            <a:endParaRPr kumimoji="0" lang="en-GB" sz="3600" b="0" i="0" u="none" strike="noStrike" kern="1200" cap="none" spc="0" normalizeH="0" baseline="0" dirty="0">
              <a:ln>
                <a:noFill/>
              </a:ln>
              <a:solidFill>
                <a:srgbClr val="04617B"/>
              </a:solidFill>
              <a:effectLst/>
              <a:uLnTx/>
              <a:uFillTx/>
              <a:latin typeface="Calibri"/>
              <a:ea typeface="+mj-ea"/>
              <a:cs typeface="+mj-cs"/>
            </a:endParaRPr>
          </a:p>
        </p:txBody>
      </p:sp>
      <p:sp>
        <p:nvSpPr>
          <p:cNvPr id="7" name="Dia számának helye 6"/>
          <p:cNvSpPr>
            <a:spLocks noGrp="1"/>
          </p:cNvSpPr>
          <p:nvPr>
            <p:ph type="sldNum" sz="quarter" idx="12"/>
          </p:nvPr>
        </p:nvSpPr>
        <p:spPr/>
        <p:txBody>
          <a:bodyPr/>
          <a:lstStyle/>
          <a:p>
            <a:fld id="{AD7191F2-5D1D-4482-8DAA-00FD5D62AEF7}" type="slidenum">
              <a:rPr lang="hu-HU" smtClean="0"/>
              <a:pPr/>
              <a:t>3</a:t>
            </a:fld>
            <a:endParaRPr lang="hu-HU" dirty="0"/>
          </a:p>
        </p:txBody>
      </p:sp>
      <p:sp>
        <p:nvSpPr>
          <p:cNvPr id="8" name="Élőláb helye 7"/>
          <p:cNvSpPr>
            <a:spLocks noGrp="1"/>
          </p:cNvSpPr>
          <p:nvPr>
            <p:ph type="ftr" sz="quarter" idx="11"/>
          </p:nvPr>
        </p:nvSpPr>
        <p:spPr/>
        <p:txBody>
          <a:bodyPr/>
          <a:lstStyle/>
          <a:p>
            <a:r>
              <a:rPr lang="en-US" dirty="0" smtClean="0"/>
              <a:t>PA4 5th SG Meeting, 5 June 2013. Bratislava</a:t>
            </a:r>
            <a:endParaRPr lang="hu-H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artalom helye 5"/>
          <p:cNvSpPr>
            <a:spLocks noGrp="1"/>
          </p:cNvSpPr>
          <p:nvPr>
            <p:ph idx="1"/>
          </p:nvPr>
        </p:nvSpPr>
        <p:spPr>
          <a:xfrm>
            <a:off x="216024" y="1772816"/>
            <a:ext cx="8820472" cy="4389120"/>
          </a:xfrm>
        </p:spPr>
        <p:txBody>
          <a:bodyPr>
            <a:normAutofit/>
          </a:bodyPr>
          <a:lstStyle/>
          <a:p>
            <a:pPr marL="0" lvl="1" indent="0">
              <a:buClr>
                <a:schemeClr val="accent3"/>
              </a:buClr>
              <a:buSzPct val="95000"/>
              <a:buNone/>
            </a:pPr>
            <a:r>
              <a:rPr lang="en-GB" sz="2400" dirty="0" smtClean="0">
                <a:solidFill>
                  <a:srgbClr val="002060"/>
                </a:solidFill>
              </a:rPr>
              <a:t>These clusters will address some of the main scientific challenges faced by the Danube Region:</a:t>
            </a:r>
          </a:p>
          <a:p>
            <a:pPr marL="1314450" lvl="3" indent="-457200">
              <a:buClr>
                <a:srgbClr val="002060"/>
              </a:buClr>
              <a:buSzPct val="95000"/>
              <a:buFont typeface="+mj-lt"/>
              <a:buAutoNum type="arabicPeriod"/>
            </a:pPr>
            <a:r>
              <a:rPr lang="en-GB" i="1" dirty="0" smtClean="0">
                <a:solidFill>
                  <a:srgbClr val="002060"/>
                </a:solidFill>
              </a:rPr>
              <a:t>Danube </a:t>
            </a:r>
            <a:r>
              <a:rPr lang="en-GB" i="1" dirty="0">
                <a:solidFill>
                  <a:srgbClr val="002060"/>
                </a:solidFill>
              </a:rPr>
              <a:t>Water Nexus </a:t>
            </a:r>
            <a:endParaRPr lang="en-GB" i="1" dirty="0" smtClean="0">
              <a:solidFill>
                <a:srgbClr val="002060"/>
              </a:solidFill>
            </a:endParaRPr>
          </a:p>
          <a:p>
            <a:pPr marL="1314450" lvl="3" indent="-457200">
              <a:buClr>
                <a:srgbClr val="002060"/>
              </a:buClr>
              <a:buSzPct val="95000"/>
              <a:buFont typeface="+mj-lt"/>
              <a:buAutoNum type="arabicPeriod"/>
            </a:pPr>
            <a:r>
              <a:rPr lang="en-GB" i="1" dirty="0" smtClean="0">
                <a:solidFill>
                  <a:srgbClr val="002060"/>
                </a:solidFill>
              </a:rPr>
              <a:t>Danube Land and Soil Nexus </a:t>
            </a:r>
          </a:p>
          <a:p>
            <a:pPr marL="1314450" lvl="3" indent="-457200">
              <a:buClr>
                <a:srgbClr val="002060"/>
              </a:buClr>
              <a:buSzPct val="95000"/>
              <a:buFont typeface="+mj-lt"/>
              <a:buAutoNum type="arabicPeriod"/>
            </a:pPr>
            <a:r>
              <a:rPr lang="en-GB" i="1" dirty="0" smtClean="0">
                <a:solidFill>
                  <a:srgbClr val="002060"/>
                </a:solidFill>
              </a:rPr>
              <a:t>Danube </a:t>
            </a:r>
            <a:r>
              <a:rPr lang="en-GB" i="1" dirty="0">
                <a:solidFill>
                  <a:srgbClr val="002060"/>
                </a:solidFill>
              </a:rPr>
              <a:t>Air Nexus </a:t>
            </a:r>
            <a:endParaRPr lang="en-GB" i="1" dirty="0" smtClean="0">
              <a:solidFill>
                <a:srgbClr val="002060"/>
              </a:solidFill>
            </a:endParaRPr>
          </a:p>
          <a:p>
            <a:pPr marL="1314450" lvl="3" indent="-457200">
              <a:buClr>
                <a:srgbClr val="002060"/>
              </a:buClr>
              <a:buSzPct val="95000"/>
              <a:buFont typeface="+mj-lt"/>
              <a:buAutoNum type="arabicPeriod"/>
            </a:pPr>
            <a:r>
              <a:rPr lang="en-GB" i="1" dirty="0" smtClean="0">
                <a:solidFill>
                  <a:srgbClr val="002060"/>
                </a:solidFill>
              </a:rPr>
              <a:t>Danube </a:t>
            </a:r>
            <a:r>
              <a:rPr lang="en-GB" i="1" dirty="0">
                <a:solidFill>
                  <a:srgbClr val="002060"/>
                </a:solidFill>
              </a:rPr>
              <a:t>Bioenergy Nexus </a:t>
            </a:r>
            <a:endParaRPr lang="en-GB" i="1" dirty="0" smtClean="0">
              <a:solidFill>
                <a:srgbClr val="002060"/>
              </a:solidFill>
            </a:endParaRPr>
          </a:p>
          <a:p>
            <a:pPr marL="457200" lvl="1" indent="-457200">
              <a:buClr>
                <a:srgbClr val="002060"/>
              </a:buClr>
              <a:buSzPct val="95000"/>
              <a:buFont typeface="+mj-lt"/>
              <a:buAutoNum type="arabicPeriod"/>
            </a:pPr>
            <a:endParaRPr lang="hu-HU" sz="2000" i="1" dirty="0" smtClean="0">
              <a:solidFill>
                <a:srgbClr val="002060"/>
              </a:solidFill>
            </a:endParaRPr>
          </a:p>
          <a:p>
            <a:pPr marL="457200" lvl="1" indent="-457200">
              <a:buClr>
                <a:srgbClr val="002060"/>
              </a:buClr>
              <a:buSzPct val="95000"/>
              <a:buFont typeface="+mj-lt"/>
              <a:buAutoNum type="arabicPeriod"/>
            </a:pPr>
            <a:endParaRPr lang="en-GB" sz="2000" i="1" dirty="0" smtClean="0">
              <a:solidFill>
                <a:srgbClr val="002060"/>
              </a:solidFill>
            </a:endParaRPr>
          </a:p>
          <a:p>
            <a:pPr marL="1371600" lvl="3" indent="-514350">
              <a:buClr>
                <a:srgbClr val="002060"/>
              </a:buClr>
              <a:buSzPct val="95000"/>
              <a:buFont typeface="+mj-lt"/>
              <a:buAutoNum type="arabicPeriod" startAt="5"/>
            </a:pPr>
            <a:r>
              <a:rPr lang="en-GB" i="1" dirty="0" smtClean="0">
                <a:solidFill>
                  <a:srgbClr val="002060"/>
                </a:solidFill>
              </a:rPr>
              <a:t>Danube Reference Data and Service Infrastructure</a:t>
            </a:r>
            <a:endParaRPr lang="en-GB" i="1" dirty="0">
              <a:solidFill>
                <a:srgbClr val="002060"/>
              </a:solidFill>
            </a:endParaRPr>
          </a:p>
        </p:txBody>
      </p:sp>
      <p:sp>
        <p:nvSpPr>
          <p:cNvPr id="5" name="Cím 4"/>
          <p:cNvSpPr txBox="1">
            <a:spLocks/>
          </p:cNvSpPr>
          <p:nvPr/>
        </p:nvSpPr>
        <p:spPr>
          <a:xfrm>
            <a:off x="457200" y="620688"/>
            <a:ext cx="8435280" cy="648072"/>
          </a:xfrm>
          <a:prstGeom prst="rect">
            <a:avLst/>
          </a:prstGeom>
        </p:spPr>
        <p:txBody>
          <a:bodyPr vert="horz" lIns="0" rIns="0" bIns="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0" normalizeH="0" baseline="0" dirty="0" smtClean="0">
                <a:ln>
                  <a:noFill/>
                </a:ln>
                <a:solidFill>
                  <a:srgbClr val="04617B"/>
                </a:solidFill>
                <a:effectLst/>
                <a:uLnTx/>
                <a:uFillTx/>
                <a:latin typeface="Calibri"/>
                <a:ea typeface="+mj-ea"/>
                <a:cs typeface="+mj-cs"/>
              </a:rPr>
              <a:t>JRC Scientific Support to the Danube Strategy</a:t>
            </a:r>
            <a:endParaRPr kumimoji="0" lang="en-GB" sz="3600" b="0" i="0" u="none" strike="noStrike" kern="1200" cap="none" spc="0" normalizeH="0" baseline="0" dirty="0">
              <a:ln>
                <a:noFill/>
              </a:ln>
              <a:solidFill>
                <a:srgbClr val="04617B"/>
              </a:solidFill>
              <a:effectLst/>
              <a:uLnTx/>
              <a:uFillTx/>
              <a:latin typeface="Calibri"/>
              <a:ea typeface="+mj-ea"/>
              <a:cs typeface="+mj-cs"/>
            </a:endParaRPr>
          </a:p>
        </p:txBody>
      </p:sp>
      <p:sp>
        <p:nvSpPr>
          <p:cNvPr id="7" name="Dia számának helye 6"/>
          <p:cNvSpPr>
            <a:spLocks noGrp="1"/>
          </p:cNvSpPr>
          <p:nvPr>
            <p:ph type="sldNum" sz="quarter" idx="12"/>
          </p:nvPr>
        </p:nvSpPr>
        <p:spPr/>
        <p:txBody>
          <a:bodyPr/>
          <a:lstStyle/>
          <a:p>
            <a:fld id="{AD7191F2-5D1D-4482-8DAA-00FD5D62AEF7}" type="slidenum">
              <a:rPr lang="hu-HU" smtClean="0"/>
              <a:pPr/>
              <a:t>4</a:t>
            </a:fld>
            <a:endParaRPr lang="hu-HU" dirty="0"/>
          </a:p>
        </p:txBody>
      </p:sp>
      <p:sp>
        <p:nvSpPr>
          <p:cNvPr id="8" name="Élőláb helye 7"/>
          <p:cNvSpPr>
            <a:spLocks noGrp="1"/>
          </p:cNvSpPr>
          <p:nvPr>
            <p:ph type="ftr" sz="quarter" idx="11"/>
          </p:nvPr>
        </p:nvSpPr>
        <p:spPr/>
        <p:txBody>
          <a:bodyPr/>
          <a:lstStyle/>
          <a:p>
            <a:r>
              <a:rPr lang="en-US" dirty="0" smtClean="0"/>
              <a:t>PA4 5th SG Meeting, 5 June 2013. Bratislava</a:t>
            </a:r>
            <a:endParaRPr lang="hu-H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artalom helye 5"/>
          <p:cNvSpPr txBox="1">
            <a:spLocks/>
          </p:cNvSpPr>
          <p:nvPr/>
        </p:nvSpPr>
        <p:spPr>
          <a:xfrm>
            <a:off x="457200" y="1268760"/>
            <a:ext cx="8229600" cy="5256584"/>
          </a:xfrm>
          <a:prstGeom prst="rect">
            <a:avLst/>
          </a:prstGeom>
        </p:spPr>
        <p:txBody>
          <a:bodyPr vert="horz" lIns="91440" tIns="45720" rIns="91440" bIns="45720" rtlCol="0">
            <a:normAutofit/>
          </a:bodyPr>
          <a:lstStyle/>
          <a:p>
            <a:pPr marL="982980" marR="0" lvl="2" indent="-342900" defTabSz="914400" rtl="0" eaLnBrk="1" fontAlgn="auto" latinLnBrk="0" hangingPunct="1">
              <a:lnSpc>
                <a:spcPct val="100000"/>
              </a:lnSpc>
              <a:spcBef>
                <a:spcPct val="20000"/>
              </a:spcBef>
              <a:spcAft>
                <a:spcPts val="0"/>
              </a:spcAft>
              <a:buClrTx/>
              <a:buSzTx/>
              <a:tabLst/>
              <a:defRPr/>
            </a:pPr>
            <a:endParaRPr kumimoji="0" lang="en-GB" sz="1900" b="0" i="0" u="none" strike="noStrike" kern="1200" cap="none" spc="0" normalizeH="0" baseline="0" dirty="0" smtClean="0">
              <a:ln>
                <a:noFill/>
              </a:ln>
              <a:solidFill>
                <a:srgbClr val="002060"/>
              </a:solidFill>
              <a:effectLst/>
              <a:uLnTx/>
              <a:uFillTx/>
              <a:latin typeface="+mn-lt"/>
              <a:ea typeface="+mn-ea"/>
              <a:cs typeface="+mn-cs"/>
            </a:endParaRPr>
          </a:p>
          <a:p>
            <a:pPr marL="514350" marR="0" lvl="1" indent="-514350" defTabSz="914400" rtl="0" eaLnBrk="1" fontAlgn="auto" latinLnBrk="0" hangingPunct="1">
              <a:lnSpc>
                <a:spcPct val="100000"/>
              </a:lnSpc>
              <a:spcBef>
                <a:spcPct val="20000"/>
              </a:spcBef>
              <a:spcAft>
                <a:spcPts val="0"/>
              </a:spcAft>
              <a:buClr>
                <a:srgbClr val="002060"/>
              </a:buClr>
              <a:buSzPct val="95000"/>
              <a:buFont typeface="+mj-lt"/>
              <a:buAutoNum type="arabicPeriod" startAt="3"/>
              <a:tabLst/>
              <a:defRPr/>
            </a:pPr>
            <a:r>
              <a:rPr kumimoji="0" lang="en-GB" sz="2800" b="1" i="0" u="none" strike="noStrike" kern="1200" cap="none" spc="0" normalizeH="0" baseline="0" dirty="0" smtClean="0">
                <a:ln>
                  <a:noFill/>
                </a:ln>
                <a:solidFill>
                  <a:srgbClr val="002060"/>
                </a:solidFill>
                <a:effectLst/>
                <a:uLnTx/>
                <a:uFillTx/>
                <a:latin typeface="+mn-lt"/>
                <a:ea typeface="+mn-ea"/>
                <a:cs typeface="+mn-cs"/>
              </a:rPr>
              <a:t>High Level Event on the Scientific Support to the Danube Strategy </a:t>
            </a:r>
            <a:r>
              <a:rPr kumimoji="0" lang="en-GB" sz="2400" b="0" i="0" u="none" strike="noStrike" kern="1200" cap="none" spc="0" normalizeH="0" baseline="0" dirty="0" smtClean="0">
                <a:ln>
                  <a:noFill/>
                </a:ln>
                <a:solidFill>
                  <a:srgbClr val="002060"/>
                </a:solidFill>
                <a:effectLst/>
                <a:uLnTx/>
                <a:uFillTx/>
                <a:latin typeface="+mn-lt"/>
                <a:ea typeface="+mn-ea"/>
                <a:cs typeface="+mn-cs"/>
              </a:rPr>
              <a:t>(</a:t>
            </a:r>
            <a:r>
              <a:rPr kumimoji="0" lang="en-GB" sz="2400" b="0" i="1" u="none" strike="noStrike" kern="1200" cap="none" spc="0" normalizeH="0" baseline="0" dirty="0" smtClean="0">
                <a:ln>
                  <a:noFill/>
                </a:ln>
                <a:solidFill>
                  <a:srgbClr val="002060"/>
                </a:solidFill>
                <a:effectLst/>
                <a:uLnTx/>
                <a:uFillTx/>
                <a:latin typeface="+mn-lt"/>
                <a:ea typeface="+mn-ea"/>
                <a:cs typeface="+mn-cs"/>
              </a:rPr>
              <a:t>Bratislava, 16 May 2013</a:t>
            </a:r>
            <a:r>
              <a:rPr kumimoji="0" lang="en-GB" sz="2400" b="0" i="0" u="none" strike="noStrike" kern="1200" cap="none" spc="0" normalizeH="0" baseline="0" dirty="0" smtClean="0">
                <a:ln>
                  <a:noFill/>
                </a:ln>
                <a:solidFill>
                  <a:srgbClr val="002060"/>
                </a:solidFill>
                <a:effectLst/>
                <a:uLnTx/>
                <a:uFillTx/>
                <a:latin typeface="+mn-lt"/>
                <a:ea typeface="+mn-ea"/>
                <a:cs typeface="+mn-cs"/>
              </a:rPr>
              <a:t>)</a:t>
            </a:r>
            <a:endParaRPr kumimoji="0" lang="en-GB" sz="2800" b="0" i="0" u="none" strike="noStrike" kern="1200" cap="none" spc="0" normalizeH="0" baseline="0" dirty="0" smtClean="0">
              <a:ln>
                <a:noFill/>
              </a:ln>
              <a:solidFill>
                <a:srgbClr val="002060"/>
              </a:solidFill>
              <a:effectLst/>
              <a:uLnTx/>
              <a:uFillTx/>
              <a:latin typeface="+mn-lt"/>
              <a:ea typeface="+mn-ea"/>
              <a:cs typeface="+mn-cs"/>
            </a:endParaRPr>
          </a:p>
        </p:txBody>
      </p:sp>
      <p:sp>
        <p:nvSpPr>
          <p:cNvPr id="7" name="Cím 4"/>
          <p:cNvSpPr txBox="1">
            <a:spLocks/>
          </p:cNvSpPr>
          <p:nvPr/>
        </p:nvSpPr>
        <p:spPr>
          <a:xfrm>
            <a:off x="395536" y="0"/>
            <a:ext cx="8435280" cy="648072"/>
          </a:xfrm>
          <a:prstGeom prst="rect">
            <a:avLst/>
          </a:prstGeom>
        </p:spPr>
        <p:txBody>
          <a:bodyPr vert="horz" lIns="0" rIns="0" bIns="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0" normalizeH="0" baseline="0" dirty="0" smtClean="0">
                <a:ln>
                  <a:noFill/>
                </a:ln>
                <a:solidFill>
                  <a:srgbClr val="04617B"/>
                </a:solidFill>
                <a:effectLst/>
                <a:uLnTx/>
                <a:uFillTx/>
                <a:latin typeface="Calibri"/>
                <a:ea typeface="+mj-ea"/>
                <a:cs typeface="+mj-cs"/>
              </a:rPr>
              <a:t>JRC Scientific Support to the Danube Strategy</a:t>
            </a:r>
            <a:endParaRPr kumimoji="0" lang="en-GB" sz="3600" b="0" i="0" u="none" strike="noStrike" kern="1200" cap="none" spc="0" normalizeH="0" baseline="0" dirty="0">
              <a:ln>
                <a:noFill/>
              </a:ln>
              <a:solidFill>
                <a:srgbClr val="04617B"/>
              </a:solidFill>
              <a:effectLst/>
              <a:uLnTx/>
              <a:uFillTx/>
              <a:latin typeface="Calibri"/>
              <a:ea typeface="+mj-ea"/>
              <a:cs typeface="+mj-cs"/>
            </a:endParaRPr>
          </a:p>
        </p:txBody>
      </p:sp>
      <p:pic>
        <p:nvPicPr>
          <p:cNvPr id="14" name="Kép 13" descr="D:\F J\Képek - videók\03 Szakmaiak\2013 05 május 16 - High level meeting on JRC Scientific support to Danube Strategy - Pozsony\IMG_0762a.jpg"/>
          <p:cNvPicPr/>
          <p:nvPr/>
        </p:nvPicPr>
        <p:blipFill>
          <a:blip r:embed="rId2" cstate="print"/>
          <a:srcRect/>
          <a:stretch>
            <a:fillRect/>
          </a:stretch>
        </p:blipFill>
        <p:spPr bwMode="auto">
          <a:xfrm>
            <a:off x="3419872" y="2852936"/>
            <a:ext cx="2657475" cy="1990725"/>
          </a:xfrm>
          <a:prstGeom prst="rect">
            <a:avLst/>
          </a:prstGeom>
          <a:noFill/>
          <a:ln w="9525">
            <a:noFill/>
            <a:miter lim="800000"/>
            <a:headEnd/>
            <a:tailEnd/>
          </a:ln>
        </p:spPr>
      </p:pic>
      <p:pic>
        <p:nvPicPr>
          <p:cNvPr id="15" name="Kép 14" descr="D:\F J\Képek - videók\03 Szakmaiak\2013 05 május 16 - High level meeting on JRC Scientific support to Danube Strategy - Pozsony\IMG_0756a.jpg"/>
          <p:cNvPicPr/>
          <p:nvPr/>
        </p:nvPicPr>
        <p:blipFill>
          <a:blip r:embed="rId3" cstate="print"/>
          <a:srcRect/>
          <a:stretch>
            <a:fillRect/>
          </a:stretch>
        </p:blipFill>
        <p:spPr bwMode="auto">
          <a:xfrm>
            <a:off x="539552" y="2852936"/>
            <a:ext cx="2657475" cy="1990725"/>
          </a:xfrm>
          <a:prstGeom prst="rect">
            <a:avLst/>
          </a:prstGeom>
          <a:noFill/>
          <a:ln w="9525">
            <a:noFill/>
            <a:miter lim="800000"/>
            <a:headEnd/>
            <a:tailEnd/>
          </a:ln>
        </p:spPr>
      </p:pic>
      <p:pic>
        <p:nvPicPr>
          <p:cNvPr id="16" name="Kép 15" descr="D:\F J\Képek - videók\03 Szakmaiak\2013 05 május 16 - High level meeting on JRC Scientific support to Danube Strategy - Pozsony\IMG_0777a.jpg"/>
          <p:cNvPicPr/>
          <p:nvPr/>
        </p:nvPicPr>
        <p:blipFill>
          <a:blip r:embed="rId4" cstate="print"/>
          <a:srcRect/>
          <a:stretch>
            <a:fillRect/>
          </a:stretch>
        </p:blipFill>
        <p:spPr bwMode="auto">
          <a:xfrm>
            <a:off x="6228184" y="2852936"/>
            <a:ext cx="2592288" cy="1944216"/>
          </a:xfrm>
          <a:prstGeom prst="rect">
            <a:avLst/>
          </a:prstGeom>
          <a:noFill/>
          <a:ln w="9525">
            <a:noFill/>
            <a:miter lim="800000"/>
            <a:headEnd/>
            <a:tailEnd/>
          </a:ln>
        </p:spPr>
      </p:pic>
      <p:sp>
        <p:nvSpPr>
          <p:cNvPr id="9" name="Dia számának helye 8"/>
          <p:cNvSpPr>
            <a:spLocks noGrp="1"/>
          </p:cNvSpPr>
          <p:nvPr>
            <p:ph type="sldNum" sz="quarter" idx="12"/>
          </p:nvPr>
        </p:nvSpPr>
        <p:spPr/>
        <p:txBody>
          <a:bodyPr/>
          <a:lstStyle/>
          <a:p>
            <a:fld id="{AD7191F2-5D1D-4482-8DAA-00FD5D62AEF7}" type="slidenum">
              <a:rPr lang="hu-HU" smtClean="0"/>
              <a:pPr/>
              <a:t>5</a:t>
            </a:fld>
            <a:endParaRPr lang="hu-HU" dirty="0"/>
          </a:p>
        </p:txBody>
      </p:sp>
      <p:sp>
        <p:nvSpPr>
          <p:cNvPr id="10" name="Élőláb helye 9"/>
          <p:cNvSpPr>
            <a:spLocks noGrp="1"/>
          </p:cNvSpPr>
          <p:nvPr>
            <p:ph type="ftr" sz="quarter" idx="11"/>
          </p:nvPr>
        </p:nvSpPr>
        <p:spPr/>
        <p:txBody>
          <a:bodyPr/>
          <a:lstStyle/>
          <a:p>
            <a:r>
              <a:rPr lang="en-US" dirty="0" smtClean="0"/>
              <a:t>PA4 5th SG Meeting, 5 June 2013. Bratislava</a:t>
            </a:r>
            <a:endParaRPr lang="hu-H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ím 4"/>
          <p:cNvSpPr txBox="1">
            <a:spLocks/>
          </p:cNvSpPr>
          <p:nvPr/>
        </p:nvSpPr>
        <p:spPr>
          <a:xfrm>
            <a:off x="457200" y="620688"/>
            <a:ext cx="8435280" cy="648072"/>
          </a:xfrm>
          <a:prstGeom prst="rect">
            <a:avLst/>
          </a:prstGeom>
        </p:spPr>
        <p:txBody>
          <a:bodyPr vert="horz" lIns="0" rIns="0" bIns="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GB" sz="3600" b="0" i="0" u="none" strike="noStrike" kern="1200" cap="none" spc="0" normalizeH="0" baseline="0" dirty="0" smtClean="0">
                <a:ln>
                  <a:noFill/>
                </a:ln>
                <a:solidFill>
                  <a:srgbClr val="04617B"/>
                </a:solidFill>
                <a:effectLst/>
                <a:uLnTx/>
                <a:uFillTx/>
                <a:latin typeface="Calibri"/>
                <a:ea typeface="+mj-ea"/>
                <a:cs typeface="+mj-cs"/>
              </a:rPr>
              <a:t>JRC Scientific Support to the Danube Strategy</a:t>
            </a:r>
            <a:endParaRPr kumimoji="0" lang="en-GB" sz="3600" b="0" i="0" u="none" strike="noStrike" kern="1200" cap="none" spc="0" normalizeH="0" baseline="0" dirty="0">
              <a:ln>
                <a:noFill/>
              </a:ln>
              <a:solidFill>
                <a:srgbClr val="04617B"/>
              </a:solidFill>
              <a:effectLst/>
              <a:uLnTx/>
              <a:uFillTx/>
              <a:latin typeface="Calibri"/>
              <a:ea typeface="+mj-ea"/>
              <a:cs typeface="+mj-cs"/>
            </a:endParaRPr>
          </a:p>
        </p:txBody>
      </p:sp>
      <p:sp>
        <p:nvSpPr>
          <p:cNvPr id="27649" name="Rectangle 1"/>
          <p:cNvSpPr>
            <a:spLocks noChangeArrowheads="1"/>
          </p:cNvSpPr>
          <p:nvPr/>
        </p:nvSpPr>
        <p:spPr bwMode="auto">
          <a:xfrm>
            <a:off x="0" y="2276872"/>
            <a:ext cx="8748464"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eaLnBrk="0" fontAlgn="base" hangingPunct="0">
              <a:spcBef>
                <a:spcPct val="0"/>
              </a:spcBef>
              <a:spcAft>
                <a:spcPts val="1200"/>
              </a:spcAft>
              <a:buFontTx/>
              <a:buChar char="•"/>
              <a:tabLst>
                <a:tab pos="209550" algn="l"/>
              </a:tabLst>
            </a:pPr>
            <a:r>
              <a:rPr kumimoji="0" lang="en-GB" sz="2000" b="1" i="0" strike="noStrike" cap="none" normalizeH="0" baseline="0" dirty="0" smtClean="0">
                <a:ln>
                  <a:noFill/>
                </a:ln>
                <a:solidFill>
                  <a:srgbClr val="002060"/>
                </a:solidFill>
                <a:effectLst/>
                <a:ea typeface="Times New Roman" pitchFamily="18" charset="0"/>
                <a:cs typeface="Arial" pitchFamily="34" charset="0"/>
              </a:rPr>
              <a:t>  Scenarios of environmental and economic impacts</a:t>
            </a:r>
            <a:r>
              <a:rPr kumimoji="0" lang="en-GB" sz="2000" b="0" i="0" u="none" strike="noStrike" cap="none" normalizeH="0" baseline="0" dirty="0" smtClean="0">
                <a:ln>
                  <a:noFill/>
                </a:ln>
                <a:solidFill>
                  <a:srgbClr val="002060"/>
                </a:solidFill>
                <a:effectLst/>
                <a:ea typeface="Times New Roman" pitchFamily="18" charset="0"/>
                <a:cs typeface="Arial" pitchFamily="34" charset="0"/>
              </a:rPr>
              <a:t> of alternative </a:t>
            </a:r>
            <a:r>
              <a:rPr kumimoji="0" lang="en-GB" sz="2000" b="0" u="sng" strike="noStrike" cap="none" normalizeH="0" baseline="0" dirty="0" smtClean="0">
                <a:ln>
                  <a:noFill/>
                </a:ln>
                <a:solidFill>
                  <a:srgbClr val="002060"/>
                </a:solidFill>
                <a:effectLst/>
                <a:ea typeface="Times New Roman" pitchFamily="18" charset="0"/>
                <a:cs typeface="Arial" pitchFamily="34" charset="0"/>
              </a:rPr>
              <a:t>water allocation measures </a:t>
            </a:r>
            <a:r>
              <a:rPr kumimoji="0" lang="en-GB" sz="2000" b="0" i="0" u="none" strike="noStrike" cap="none" normalizeH="0" baseline="0" dirty="0" smtClean="0">
                <a:ln>
                  <a:noFill/>
                </a:ln>
                <a:solidFill>
                  <a:srgbClr val="002060"/>
                </a:solidFill>
                <a:effectLst/>
                <a:ea typeface="Times New Roman" pitchFamily="18" charset="0"/>
                <a:cs typeface="Arial" pitchFamily="34" charset="0"/>
              </a:rPr>
              <a:t>across competing water-using sectors for the years 2030-2050, including </a:t>
            </a:r>
            <a:r>
              <a:rPr kumimoji="0" lang="en-GB" sz="2000" b="0" i="0" u="sng" strike="noStrike" cap="none" normalizeH="0" baseline="0" dirty="0" smtClean="0">
                <a:ln>
                  <a:noFill/>
                </a:ln>
                <a:solidFill>
                  <a:srgbClr val="002060"/>
                </a:solidFill>
                <a:effectLst/>
                <a:ea typeface="Times New Roman" pitchFamily="18" charset="0"/>
                <a:cs typeface="Arial" pitchFamily="34" charset="0"/>
              </a:rPr>
              <a:t>an assessment </a:t>
            </a:r>
            <a:r>
              <a:rPr kumimoji="0" lang="en-GB" sz="2000" b="0" i="0" u="none" strike="noStrike" cap="none" normalizeH="0" baseline="0" dirty="0" smtClean="0">
                <a:ln>
                  <a:noFill/>
                </a:ln>
                <a:solidFill>
                  <a:srgbClr val="002060"/>
                </a:solidFill>
                <a:effectLst/>
                <a:ea typeface="Times New Roman" pitchFamily="18" charset="0"/>
                <a:cs typeface="Arial" pitchFamily="34" charset="0"/>
              </a:rPr>
              <a:t>of the provision/valuation of </a:t>
            </a:r>
            <a:r>
              <a:rPr kumimoji="0" lang="en-GB" sz="2000" b="1" i="0" u="none" strike="noStrike" cap="none" normalizeH="0" baseline="0" dirty="0" smtClean="0">
                <a:ln>
                  <a:noFill/>
                </a:ln>
                <a:solidFill>
                  <a:srgbClr val="002060"/>
                </a:solidFill>
                <a:effectLst/>
                <a:ea typeface="Times New Roman" pitchFamily="18" charset="0"/>
                <a:cs typeface="Arial" pitchFamily="34" charset="0"/>
              </a:rPr>
              <a:t>ecosystem services</a:t>
            </a:r>
            <a:endParaRPr kumimoji="0" lang="en-GB" sz="2000" b="1" i="0" u="none" strike="noStrike" cap="none" normalizeH="0" baseline="0" dirty="0" smtClean="0">
              <a:ln>
                <a:noFill/>
              </a:ln>
              <a:solidFill>
                <a:srgbClr val="002060"/>
              </a:solidFill>
              <a:effectLst/>
              <a:cs typeface="Arial" pitchFamily="34" charset="0"/>
            </a:endParaRPr>
          </a:p>
          <a:p>
            <a:pPr lvl="1" algn="just" eaLnBrk="0" fontAlgn="base" hangingPunct="0">
              <a:spcBef>
                <a:spcPct val="0"/>
              </a:spcBef>
              <a:spcAft>
                <a:spcPts val="1200"/>
              </a:spcAft>
              <a:buFontTx/>
              <a:buChar char="•"/>
              <a:tabLst>
                <a:tab pos="209550" algn="l"/>
              </a:tabLst>
            </a:pPr>
            <a:r>
              <a:rPr kumimoji="0" lang="en-GB" sz="2000" b="0" i="0" u="none" strike="noStrike" cap="none" normalizeH="0" baseline="0" dirty="0" smtClean="0">
                <a:ln>
                  <a:noFill/>
                </a:ln>
                <a:solidFill>
                  <a:srgbClr val="002060"/>
                </a:solidFill>
                <a:effectLst/>
                <a:ea typeface="Times New Roman" pitchFamily="18" charset="0"/>
                <a:cs typeface="Arial" pitchFamily="34" charset="0"/>
              </a:rPr>
              <a:t>  Methodology for </a:t>
            </a:r>
            <a:r>
              <a:rPr kumimoji="0" lang="en-GB" sz="2000" b="1" i="0" u="none" strike="noStrike" cap="none" normalizeH="0" baseline="0" dirty="0" smtClean="0">
                <a:ln>
                  <a:noFill/>
                </a:ln>
                <a:solidFill>
                  <a:srgbClr val="002060"/>
                </a:solidFill>
                <a:effectLst/>
                <a:ea typeface="Times New Roman" pitchFamily="18" charset="0"/>
                <a:cs typeface="Arial" pitchFamily="34" charset="0"/>
              </a:rPr>
              <a:t>modelling of water resources </a:t>
            </a:r>
            <a:r>
              <a:rPr kumimoji="0" lang="en-GB" sz="2000" b="0" i="0" u="none" strike="noStrike" cap="none" normalizeH="0" baseline="0" dirty="0" smtClean="0">
                <a:ln>
                  <a:noFill/>
                </a:ln>
                <a:solidFill>
                  <a:srgbClr val="002060"/>
                </a:solidFill>
                <a:effectLst/>
                <a:ea typeface="Times New Roman" pitchFamily="18" charset="0"/>
                <a:cs typeface="Arial" pitchFamily="34" charset="0"/>
              </a:rPr>
              <a:t>in the Danube River Basin, integrating quantity, quality, ecology and hydro-morphology, </a:t>
            </a:r>
            <a:r>
              <a:rPr kumimoji="0" lang="en-GB" altLang="zh-CN" sz="2000" b="0" i="0" u="none" strike="noStrike" cap="none" normalizeH="0" baseline="0" dirty="0" smtClean="0">
                <a:ln>
                  <a:noFill/>
                </a:ln>
                <a:solidFill>
                  <a:srgbClr val="002060"/>
                </a:solidFill>
                <a:effectLst/>
                <a:ea typeface="SimSun" pitchFamily="2" charset="-122"/>
                <a:cs typeface="Arial" pitchFamily="34" charset="0"/>
              </a:rPr>
              <a:t>in coordination with other tools at </a:t>
            </a:r>
            <a:r>
              <a:rPr kumimoji="0" lang="en-GB" altLang="zh-CN" sz="2000" b="0" i="0" u="sng" strike="noStrike" cap="none" normalizeH="0" baseline="0" dirty="0" smtClean="0">
                <a:ln>
                  <a:noFill/>
                </a:ln>
                <a:solidFill>
                  <a:srgbClr val="002060"/>
                </a:solidFill>
                <a:effectLst/>
                <a:ea typeface="SimSun" pitchFamily="2" charset="-122"/>
                <a:cs typeface="Arial" pitchFamily="34" charset="0"/>
              </a:rPr>
              <a:t>national and river basin level</a:t>
            </a:r>
            <a:r>
              <a:rPr kumimoji="0" lang="en-GB" altLang="zh-CN" sz="2000" b="0" i="0" u="none" strike="noStrike" cap="none" normalizeH="0" baseline="0" dirty="0" smtClean="0">
                <a:ln>
                  <a:noFill/>
                </a:ln>
                <a:solidFill>
                  <a:srgbClr val="002060"/>
                </a:solidFill>
                <a:effectLst/>
                <a:ea typeface="SimSun" pitchFamily="2" charset="-122"/>
                <a:cs typeface="Arial" pitchFamily="34" charset="0"/>
              </a:rPr>
              <a:t> and extension to </a:t>
            </a:r>
            <a:r>
              <a:rPr kumimoji="0" lang="en-GB" altLang="zh-CN" sz="2000" b="0" i="0" u="sng" strike="noStrike" cap="none" normalizeH="0" baseline="0" dirty="0" smtClean="0">
                <a:ln>
                  <a:noFill/>
                </a:ln>
                <a:solidFill>
                  <a:srgbClr val="002060"/>
                </a:solidFill>
                <a:effectLst/>
                <a:ea typeface="Times New Roman" pitchFamily="18" charset="0"/>
                <a:cs typeface="Arial" pitchFamily="34" charset="0"/>
              </a:rPr>
              <a:t>non-EU countries</a:t>
            </a:r>
            <a:r>
              <a:rPr kumimoji="0" lang="en-GB" altLang="zh-CN" sz="2000" b="0" i="0" u="none" strike="noStrike" cap="none" normalizeH="0" baseline="0" dirty="0" smtClean="0">
                <a:ln>
                  <a:noFill/>
                </a:ln>
                <a:solidFill>
                  <a:srgbClr val="002060"/>
                </a:solidFill>
                <a:effectLst/>
                <a:ea typeface="Times New Roman" pitchFamily="18" charset="0"/>
                <a:cs typeface="Arial" pitchFamily="34" charset="0"/>
              </a:rPr>
              <a:t> of the Danube Region</a:t>
            </a:r>
            <a:endParaRPr kumimoji="0" lang="en-GB" altLang="zh-CN" sz="2000" b="0" i="0" u="none" strike="noStrike" cap="none" normalizeH="0" baseline="0" dirty="0" smtClean="0">
              <a:ln>
                <a:noFill/>
              </a:ln>
              <a:solidFill>
                <a:srgbClr val="002060"/>
              </a:solidFill>
              <a:effectLst/>
              <a:cs typeface="Arial" pitchFamily="34" charset="0"/>
            </a:endParaRPr>
          </a:p>
          <a:p>
            <a:pPr lvl="1" algn="just" eaLnBrk="0" fontAlgn="base" hangingPunct="0">
              <a:spcBef>
                <a:spcPct val="0"/>
              </a:spcBef>
              <a:spcAft>
                <a:spcPts val="1200"/>
              </a:spcAft>
              <a:buFontTx/>
              <a:buChar char="•"/>
              <a:tabLst>
                <a:tab pos="209550" algn="l"/>
              </a:tabLst>
            </a:pPr>
            <a:r>
              <a:rPr kumimoji="0" lang="en-GB" altLang="zh-CN" sz="2000" b="0" i="0" u="none" strike="noStrike" cap="none" normalizeH="0" baseline="0" dirty="0" smtClean="0">
                <a:ln>
                  <a:noFill/>
                </a:ln>
                <a:solidFill>
                  <a:srgbClr val="002060"/>
                </a:solidFill>
                <a:effectLst/>
                <a:ea typeface="Times New Roman" pitchFamily="18" charset="0"/>
                <a:cs typeface="Arial" pitchFamily="34" charset="0"/>
              </a:rPr>
              <a:t>  Supporting efforts of countries and international cooperation in the </a:t>
            </a:r>
            <a:r>
              <a:rPr kumimoji="0" lang="en-GB" altLang="zh-CN" sz="2000" b="1" i="0" u="none" strike="noStrike" cap="none" normalizeH="0" baseline="0" dirty="0" smtClean="0">
                <a:ln>
                  <a:noFill/>
                </a:ln>
                <a:solidFill>
                  <a:srgbClr val="002060"/>
                </a:solidFill>
                <a:effectLst/>
                <a:ea typeface="Times New Roman" pitchFamily="18" charset="0"/>
                <a:cs typeface="Arial" pitchFamily="34" charset="0"/>
              </a:rPr>
              <a:t>implementation of the Water Framework Directive</a:t>
            </a:r>
            <a:r>
              <a:rPr kumimoji="0" lang="en-GB" altLang="zh-CN" sz="2000" b="0" i="0" u="none" strike="noStrike" cap="none" normalizeH="0" baseline="0" dirty="0" smtClean="0">
                <a:ln>
                  <a:noFill/>
                </a:ln>
                <a:solidFill>
                  <a:srgbClr val="002060"/>
                </a:solidFill>
                <a:effectLst/>
                <a:ea typeface="Times New Roman" pitchFamily="18" charset="0"/>
                <a:cs typeface="Arial" pitchFamily="34" charset="0"/>
              </a:rPr>
              <a:t> and planning of medium and long-term actions for the 2</a:t>
            </a:r>
            <a:r>
              <a:rPr kumimoji="0" lang="en-GB" altLang="zh-CN" sz="2000" b="0" i="0" u="none" strike="noStrike" cap="none" normalizeH="0" baseline="30000" dirty="0" smtClean="0">
                <a:ln>
                  <a:noFill/>
                </a:ln>
                <a:solidFill>
                  <a:srgbClr val="002060"/>
                </a:solidFill>
                <a:effectLst/>
                <a:ea typeface="Times New Roman" pitchFamily="18" charset="0"/>
                <a:cs typeface="Arial" pitchFamily="34" charset="0"/>
              </a:rPr>
              <a:t>nd</a:t>
            </a:r>
            <a:r>
              <a:rPr kumimoji="0" lang="en-GB" altLang="zh-CN" sz="2000" b="0" i="0" u="none" strike="noStrike" cap="none" normalizeH="0" baseline="0" dirty="0" smtClean="0">
                <a:ln>
                  <a:noFill/>
                </a:ln>
                <a:solidFill>
                  <a:srgbClr val="002060"/>
                </a:solidFill>
                <a:effectLst/>
                <a:ea typeface="Times New Roman" pitchFamily="18" charset="0"/>
                <a:cs typeface="Arial" pitchFamily="34" charset="0"/>
              </a:rPr>
              <a:t> and 3</a:t>
            </a:r>
            <a:r>
              <a:rPr kumimoji="0" lang="en-GB" altLang="zh-CN" sz="2000" b="0" i="0" u="none" strike="noStrike" cap="none" normalizeH="0" baseline="30000" dirty="0" smtClean="0">
                <a:ln>
                  <a:noFill/>
                </a:ln>
                <a:solidFill>
                  <a:srgbClr val="002060"/>
                </a:solidFill>
                <a:effectLst/>
                <a:ea typeface="Times New Roman" pitchFamily="18" charset="0"/>
                <a:cs typeface="Arial" pitchFamily="34" charset="0"/>
              </a:rPr>
              <a:t>rd</a:t>
            </a:r>
            <a:r>
              <a:rPr kumimoji="0" lang="en-GB" altLang="zh-CN" sz="2000" b="0" i="0" u="none" strike="noStrike" cap="none" normalizeH="0" baseline="0" dirty="0" smtClean="0">
                <a:ln>
                  <a:noFill/>
                </a:ln>
                <a:solidFill>
                  <a:srgbClr val="002060"/>
                </a:solidFill>
                <a:effectLst/>
                <a:ea typeface="Times New Roman" pitchFamily="18" charset="0"/>
                <a:cs typeface="Arial" pitchFamily="34" charset="0"/>
              </a:rPr>
              <a:t> cycles of River Basin Management.</a:t>
            </a:r>
            <a:endParaRPr kumimoji="0" lang="en-GB" altLang="zh-CN" sz="2000" b="0" i="0" u="none" strike="noStrike" cap="none" normalizeH="0" baseline="0" dirty="0" smtClean="0">
              <a:ln>
                <a:noFill/>
              </a:ln>
              <a:solidFill>
                <a:srgbClr val="002060"/>
              </a:solidFill>
              <a:effectLst/>
              <a:cs typeface="Arial" pitchFamily="34" charset="0"/>
            </a:endParaRPr>
          </a:p>
        </p:txBody>
      </p:sp>
      <p:sp>
        <p:nvSpPr>
          <p:cNvPr id="7" name="Téglalap 6"/>
          <p:cNvSpPr/>
          <p:nvPr/>
        </p:nvSpPr>
        <p:spPr>
          <a:xfrm>
            <a:off x="755576" y="1484784"/>
            <a:ext cx="7632848" cy="523220"/>
          </a:xfrm>
          <a:prstGeom prst="rect">
            <a:avLst/>
          </a:prstGeom>
        </p:spPr>
        <p:txBody>
          <a:bodyPr wrap="square">
            <a:spAutoFit/>
          </a:bodyPr>
          <a:lstStyle/>
          <a:p>
            <a:pPr lvl="0" algn="ctr" fontAlgn="base">
              <a:spcBef>
                <a:spcPct val="0"/>
              </a:spcBef>
              <a:spcAft>
                <a:spcPts val="600"/>
              </a:spcAft>
              <a:tabLst>
                <a:tab pos="209550" algn="l"/>
              </a:tabLst>
            </a:pPr>
            <a:r>
              <a:rPr lang="en-GB" sz="2800" dirty="0" smtClean="0">
                <a:solidFill>
                  <a:srgbClr val="002060"/>
                </a:solidFill>
                <a:ea typeface="Times New Roman" pitchFamily="18" charset="0"/>
                <a:cs typeface="Arial" pitchFamily="34" charset="0"/>
              </a:rPr>
              <a:t>Expected outputs of the Danube Water Nexus</a:t>
            </a:r>
          </a:p>
        </p:txBody>
      </p:sp>
      <p:sp>
        <p:nvSpPr>
          <p:cNvPr id="6" name="Dia számának helye 5"/>
          <p:cNvSpPr>
            <a:spLocks noGrp="1"/>
          </p:cNvSpPr>
          <p:nvPr>
            <p:ph type="sldNum" sz="quarter" idx="12"/>
          </p:nvPr>
        </p:nvSpPr>
        <p:spPr/>
        <p:txBody>
          <a:bodyPr/>
          <a:lstStyle/>
          <a:p>
            <a:fld id="{AD7191F2-5D1D-4482-8DAA-00FD5D62AEF7}" type="slidenum">
              <a:rPr lang="hu-HU" smtClean="0"/>
              <a:pPr/>
              <a:t>6</a:t>
            </a:fld>
            <a:endParaRPr lang="hu-HU" dirty="0"/>
          </a:p>
        </p:txBody>
      </p:sp>
      <p:sp>
        <p:nvSpPr>
          <p:cNvPr id="8" name="Élőláb helye 7"/>
          <p:cNvSpPr>
            <a:spLocks noGrp="1"/>
          </p:cNvSpPr>
          <p:nvPr>
            <p:ph type="ftr" sz="quarter" idx="11"/>
          </p:nvPr>
        </p:nvSpPr>
        <p:spPr/>
        <p:txBody>
          <a:bodyPr/>
          <a:lstStyle/>
          <a:p>
            <a:r>
              <a:rPr lang="en-US" dirty="0" smtClean="0"/>
              <a:t>PA4 5th SG Meeting, 5 June 2013. Bratislava</a:t>
            </a:r>
            <a:endParaRPr lang="hu-H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289" name="Object 1"/>
          <p:cNvGraphicFramePr>
            <a:graphicFrameLocks noChangeAspect="1"/>
          </p:cNvGraphicFramePr>
          <p:nvPr/>
        </p:nvGraphicFramePr>
        <p:xfrm>
          <a:off x="107504" y="233004"/>
          <a:ext cx="8892480" cy="6292340"/>
        </p:xfrm>
        <a:graphic>
          <a:graphicData uri="http://schemas.openxmlformats.org/presentationml/2006/ole">
            <p:oleObj spid="_x0000_s51202" name="Dia" r:id="rId3" imgW="4570603" imgH="3427628" progId="PowerPoint.Slide.12">
              <p:embed/>
            </p:oleObj>
          </a:graphicData>
        </a:graphic>
      </p:graphicFrame>
      <p:sp>
        <p:nvSpPr>
          <p:cNvPr id="1229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hu-HU" dirty="0"/>
          </a:p>
        </p:txBody>
      </p:sp>
      <p:sp>
        <p:nvSpPr>
          <p:cNvPr id="4" name="Dia számának helye 3"/>
          <p:cNvSpPr>
            <a:spLocks noGrp="1"/>
          </p:cNvSpPr>
          <p:nvPr>
            <p:ph type="sldNum" sz="quarter" idx="12"/>
          </p:nvPr>
        </p:nvSpPr>
        <p:spPr/>
        <p:txBody>
          <a:bodyPr/>
          <a:lstStyle/>
          <a:p>
            <a:fld id="{AD7191F2-5D1D-4482-8DAA-00FD5D62AEF7}" type="slidenum">
              <a:rPr lang="hu-HU" smtClean="0"/>
              <a:pPr/>
              <a:t>7</a:t>
            </a:fld>
            <a:endParaRPr lang="hu-HU" dirty="0"/>
          </a:p>
        </p:txBody>
      </p:sp>
      <p:sp>
        <p:nvSpPr>
          <p:cNvPr id="5" name="Élőláb helye 4"/>
          <p:cNvSpPr>
            <a:spLocks noGrp="1"/>
          </p:cNvSpPr>
          <p:nvPr>
            <p:ph type="ftr" sz="quarter" idx="11"/>
          </p:nvPr>
        </p:nvSpPr>
        <p:spPr/>
        <p:txBody>
          <a:bodyPr/>
          <a:lstStyle/>
          <a:p>
            <a:r>
              <a:rPr lang="en-US" dirty="0" smtClean="0"/>
              <a:t>PA4 5th SG Meeting, 5 June 2013. Bratislava</a:t>
            </a:r>
            <a:endParaRPr lang="hu-H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1"/>
          <p:cNvSpPr>
            <a:spLocks noChangeArrowheads="1"/>
          </p:cNvSpPr>
          <p:nvPr/>
        </p:nvSpPr>
        <p:spPr bwMode="auto">
          <a:xfrm>
            <a:off x="251520" y="2780928"/>
            <a:ext cx="8172400" cy="33547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1" algn="just" fontAlgn="base">
              <a:spcBef>
                <a:spcPct val="0"/>
              </a:spcBef>
              <a:spcAft>
                <a:spcPts val="1200"/>
              </a:spcAft>
              <a:buFontTx/>
              <a:buChar char="•"/>
              <a:tabLst>
                <a:tab pos="209550" algn="l"/>
              </a:tabLst>
            </a:pPr>
            <a:r>
              <a:rPr kumimoji="0" lang="hu-HU" sz="2400" b="0" i="0" u="none" strike="noStrike" cap="none" normalizeH="0" baseline="0" dirty="0" smtClean="0">
                <a:ln>
                  <a:noFill/>
                </a:ln>
                <a:solidFill>
                  <a:srgbClr val="002060"/>
                </a:solidFill>
                <a:effectLst/>
                <a:ea typeface="Times New Roman" pitchFamily="18" charset="0"/>
                <a:cs typeface="Arial" pitchFamily="34" charset="0"/>
              </a:rPr>
              <a:t>  </a:t>
            </a:r>
            <a:r>
              <a:rPr kumimoji="0" lang="en-GB" sz="2400" b="1" i="0" u="none" strike="noStrike" cap="none" normalizeH="0" baseline="0" dirty="0" smtClean="0">
                <a:ln>
                  <a:noFill/>
                </a:ln>
                <a:solidFill>
                  <a:srgbClr val="002060"/>
                </a:solidFill>
                <a:effectLst/>
                <a:ea typeface="Times New Roman" pitchFamily="18" charset="0"/>
                <a:cs typeface="Arial" pitchFamily="34" charset="0"/>
              </a:rPr>
              <a:t>Build on existing experience </a:t>
            </a:r>
            <a:r>
              <a:rPr kumimoji="0" lang="en-GB" sz="2400" b="0" i="0" u="none" strike="noStrike" cap="none" normalizeH="0" baseline="0" dirty="0" smtClean="0">
                <a:ln>
                  <a:noFill/>
                </a:ln>
                <a:solidFill>
                  <a:srgbClr val="002060"/>
                </a:solidFill>
                <a:effectLst/>
                <a:ea typeface="Times New Roman" pitchFamily="18" charset="0"/>
                <a:cs typeface="Arial" pitchFamily="34" charset="0"/>
              </a:rPr>
              <a:t>deriving from national projects and international initiatives (e.g. ICPDR, KLIWAS, GLOWA-Danube, Danube Flagship project DREAM)</a:t>
            </a:r>
            <a:endParaRPr kumimoji="0" lang="hu-HU" sz="2400" b="0" i="0" u="none" strike="noStrike" cap="none" normalizeH="0" baseline="0" dirty="0" smtClean="0">
              <a:ln>
                <a:noFill/>
              </a:ln>
              <a:solidFill>
                <a:srgbClr val="002060"/>
              </a:solidFill>
              <a:effectLst/>
              <a:cs typeface="Arial" pitchFamily="34" charset="0"/>
            </a:endParaRPr>
          </a:p>
          <a:p>
            <a:pPr lvl="1" algn="just" eaLnBrk="0" fontAlgn="base" hangingPunct="0">
              <a:spcBef>
                <a:spcPct val="0"/>
              </a:spcBef>
              <a:spcAft>
                <a:spcPts val="1200"/>
              </a:spcAft>
              <a:buFontTx/>
              <a:buChar char="•"/>
              <a:tabLst>
                <a:tab pos="209550" algn="l"/>
              </a:tabLst>
            </a:pPr>
            <a:r>
              <a:rPr kumimoji="0" lang="hu-HU" sz="2400" b="0" i="0" u="none" strike="noStrike" cap="none" normalizeH="0" baseline="0" dirty="0" smtClean="0">
                <a:ln>
                  <a:noFill/>
                </a:ln>
                <a:solidFill>
                  <a:srgbClr val="002060"/>
                </a:solidFill>
                <a:effectLst/>
                <a:ea typeface="Times New Roman" pitchFamily="18" charset="0"/>
                <a:cs typeface="Arial" pitchFamily="34" charset="0"/>
              </a:rPr>
              <a:t>  </a:t>
            </a:r>
            <a:r>
              <a:rPr kumimoji="0" lang="en-GB" sz="2400" b="0" i="0" u="none" strike="noStrike" cap="none" normalizeH="0" baseline="0" dirty="0" smtClean="0">
                <a:ln>
                  <a:noFill/>
                </a:ln>
                <a:solidFill>
                  <a:srgbClr val="002060"/>
                </a:solidFill>
                <a:effectLst/>
                <a:ea typeface="Times New Roman" pitchFamily="18" charset="0"/>
                <a:cs typeface="Arial" pitchFamily="34" charset="0"/>
              </a:rPr>
              <a:t>Establish a </a:t>
            </a:r>
            <a:r>
              <a:rPr kumimoji="0" lang="en-GB" sz="2400" b="1" i="0" u="none" strike="noStrike" cap="none" normalizeH="0" baseline="0" dirty="0" smtClean="0">
                <a:ln>
                  <a:noFill/>
                </a:ln>
                <a:solidFill>
                  <a:srgbClr val="002060"/>
                </a:solidFill>
                <a:effectLst/>
                <a:ea typeface="Times New Roman" pitchFamily="18" charset="0"/>
                <a:cs typeface="Arial" pitchFamily="34" charset="0"/>
              </a:rPr>
              <a:t>Transboundary Modelling Partnership </a:t>
            </a:r>
            <a:r>
              <a:rPr kumimoji="0" lang="en-GB" sz="2400" b="0" i="0" u="none" strike="noStrike" cap="none" normalizeH="0" baseline="0" dirty="0" smtClean="0">
                <a:ln>
                  <a:noFill/>
                </a:ln>
                <a:solidFill>
                  <a:srgbClr val="002060"/>
                </a:solidFill>
                <a:effectLst/>
                <a:ea typeface="Times New Roman" pitchFamily="18" charset="0"/>
                <a:cs typeface="Arial" pitchFamily="34" charset="0"/>
              </a:rPr>
              <a:t>aiming at the development of a multi-model ensemble for the Danube Region with a common database </a:t>
            </a:r>
            <a:endParaRPr kumimoji="0" lang="hu-HU" sz="2400" b="0" i="0" u="none" strike="noStrike" cap="none" normalizeH="0" baseline="0" dirty="0" smtClean="0">
              <a:ln>
                <a:noFill/>
              </a:ln>
              <a:solidFill>
                <a:srgbClr val="002060"/>
              </a:solidFill>
              <a:effectLst/>
              <a:cs typeface="Arial" pitchFamily="34" charset="0"/>
            </a:endParaRPr>
          </a:p>
          <a:p>
            <a:pPr lvl="1" algn="just" eaLnBrk="0" fontAlgn="base" hangingPunct="0">
              <a:spcBef>
                <a:spcPct val="0"/>
              </a:spcBef>
              <a:spcAft>
                <a:spcPts val="1200"/>
              </a:spcAft>
              <a:buFontTx/>
              <a:buChar char="•"/>
              <a:tabLst>
                <a:tab pos="209550" algn="l"/>
              </a:tabLst>
            </a:pPr>
            <a:r>
              <a:rPr kumimoji="0" lang="hu-HU" sz="2400" b="0" i="0" u="none" strike="noStrike" cap="none" normalizeH="0" baseline="0" dirty="0" smtClean="0">
                <a:ln>
                  <a:noFill/>
                </a:ln>
                <a:solidFill>
                  <a:srgbClr val="002060"/>
                </a:solidFill>
                <a:effectLst/>
                <a:ea typeface="Times New Roman" pitchFamily="18" charset="0"/>
                <a:cs typeface="Arial" pitchFamily="34" charset="0"/>
              </a:rPr>
              <a:t>  </a:t>
            </a:r>
            <a:r>
              <a:rPr kumimoji="0" lang="en-GB" sz="2400" b="0" i="0" u="none" strike="noStrike" cap="none" normalizeH="0" baseline="0" dirty="0" smtClean="0">
                <a:ln>
                  <a:noFill/>
                </a:ln>
                <a:solidFill>
                  <a:srgbClr val="002060"/>
                </a:solidFill>
                <a:effectLst/>
                <a:ea typeface="Times New Roman" pitchFamily="18" charset="0"/>
                <a:cs typeface="Arial" pitchFamily="34" charset="0"/>
              </a:rPr>
              <a:t>Facilitate </a:t>
            </a:r>
            <a:r>
              <a:rPr kumimoji="0" lang="en-GB" sz="2400" b="1" i="0" u="none" strike="noStrike" cap="none" normalizeH="0" baseline="0" dirty="0" smtClean="0">
                <a:ln>
                  <a:noFill/>
                </a:ln>
                <a:solidFill>
                  <a:srgbClr val="002060"/>
                </a:solidFill>
                <a:effectLst/>
                <a:ea typeface="Times New Roman" pitchFamily="18" charset="0"/>
                <a:cs typeface="Arial" pitchFamily="34" charset="0"/>
              </a:rPr>
              <a:t>joint building of assessment capacity</a:t>
            </a:r>
            <a:r>
              <a:rPr kumimoji="0" lang="en-GB" sz="2400" b="0" i="0" u="none" strike="noStrike" cap="none" normalizeH="0" baseline="0" dirty="0" smtClean="0">
                <a:ln>
                  <a:noFill/>
                </a:ln>
                <a:solidFill>
                  <a:srgbClr val="002060"/>
                </a:solidFill>
                <a:effectLst/>
                <a:ea typeface="Times New Roman" pitchFamily="18" charset="0"/>
                <a:cs typeface="Arial" pitchFamily="34" charset="0"/>
              </a:rPr>
              <a:t> and contribute to harmonization across countries </a:t>
            </a:r>
            <a:endParaRPr kumimoji="0" lang="en-GB" sz="2400" b="0" i="0" u="none" strike="noStrike" cap="none" normalizeH="0" baseline="0" dirty="0" smtClean="0">
              <a:ln>
                <a:noFill/>
              </a:ln>
              <a:solidFill>
                <a:srgbClr val="002060"/>
              </a:solidFill>
              <a:effectLst/>
              <a:cs typeface="Arial" pitchFamily="34" charset="0"/>
            </a:endParaRPr>
          </a:p>
        </p:txBody>
      </p:sp>
      <p:sp>
        <p:nvSpPr>
          <p:cNvPr id="6" name="Cím 4"/>
          <p:cNvSpPr txBox="1">
            <a:spLocks/>
          </p:cNvSpPr>
          <p:nvPr/>
        </p:nvSpPr>
        <p:spPr>
          <a:xfrm>
            <a:off x="457200" y="620688"/>
            <a:ext cx="8435280" cy="648072"/>
          </a:xfrm>
          <a:prstGeom prst="rect">
            <a:avLst/>
          </a:prstGeom>
        </p:spPr>
        <p:txBody>
          <a:bodyPr vert="horz" lIns="0" rIns="0" bIns="0" anchor="b">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hu-HU" sz="3600" b="0" i="0" u="none" strike="noStrike" kern="1200" cap="none" spc="0" normalizeH="0" baseline="0" noProof="0" dirty="0" smtClean="0">
                <a:ln>
                  <a:noFill/>
                </a:ln>
                <a:solidFill>
                  <a:srgbClr val="04617B"/>
                </a:solidFill>
                <a:effectLst/>
                <a:uLnTx/>
                <a:uFillTx/>
                <a:latin typeface="Calibri"/>
                <a:ea typeface="+mj-ea"/>
                <a:cs typeface="+mj-cs"/>
              </a:rPr>
              <a:t>JRC </a:t>
            </a:r>
            <a:r>
              <a:rPr kumimoji="0" lang="en-GB" sz="3600" b="0" i="0" u="none" strike="noStrike" kern="1200" cap="none" spc="0" normalizeH="0" baseline="0" noProof="0" dirty="0" smtClean="0">
                <a:ln>
                  <a:noFill/>
                </a:ln>
                <a:solidFill>
                  <a:srgbClr val="04617B"/>
                </a:solidFill>
                <a:effectLst/>
                <a:uLnTx/>
                <a:uFillTx/>
                <a:latin typeface="Calibri"/>
                <a:ea typeface="+mj-ea"/>
                <a:cs typeface="+mj-cs"/>
              </a:rPr>
              <a:t>Scientific Support to the Danube Strategy</a:t>
            </a:r>
            <a:endParaRPr kumimoji="0" lang="en-GB" sz="3600" b="0" i="0" u="none" strike="noStrike" kern="1200" cap="none" spc="0" normalizeH="0" baseline="0" noProof="0" dirty="0">
              <a:ln>
                <a:noFill/>
              </a:ln>
              <a:solidFill>
                <a:srgbClr val="04617B"/>
              </a:solidFill>
              <a:effectLst/>
              <a:uLnTx/>
              <a:uFillTx/>
              <a:latin typeface="Calibri"/>
              <a:ea typeface="+mj-ea"/>
              <a:cs typeface="+mj-cs"/>
            </a:endParaRPr>
          </a:p>
        </p:txBody>
      </p:sp>
      <p:sp>
        <p:nvSpPr>
          <p:cNvPr id="7" name="Téglalap 6"/>
          <p:cNvSpPr/>
          <p:nvPr/>
        </p:nvSpPr>
        <p:spPr>
          <a:xfrm>
            <a:off x="539552" y="1733907"/>
            <a:ext cx="8136904" cy="830997"/>
          </a:xfrm>
          <a:prstGeom prst="rect">
            <a:avLst/>
          </a:prstGeom>
        </p:spPr>
        <p:txBody>
          <a:bodyPr wrap="square">
            <a:spAutoFit/>
          </a:bodyPr>
          <a:lstStyle/>
          <a:p>
            <a:pPr algn="ctr" fontAlgn="base">
              <a:spcBef>
                <a:spcPct val="0"/>
              </a:spcBef>
              <a:spcAft>
                <a:spcPts val="600"/>
              </a:spcAft>
              <a:tabLst>
                <a:tab pos="209550" algn="l"/>
              </a:tabLst>
            </a:pPr>
            <a:r>
              <a:rPr lang="en-GB" sz="2400" u="sng" dirty="0" smtClean="0">
                <a:solidFill>
                  <a:srgbClr val="002060"/>
                </a:solidFill>
              </a:rPr>
              <a:t>To reach the expected outputs </a:t>
            </a:r>
            <a:r>
              <a:rPr lang="en-GB" sz="2400" dirty="0" smtClean="0">
                <a:solidFill>
                  <a:srgbClr val="002060"/>
                </a:solidFill>
              </a:rPr>
              <a:t>JRC foresee</a:t>
            </a:r>
            <a:r>
              <a:rPr lang="hu-HU" sz="2400" dirty="0" smtClean="0">
                <a:solidFill>
                  <a:srgbClr val="002060"/>
                </a:solidFill>
              </a:rPr>
              <a:t>s</a:t>
            </a:r>
            <a:r>
              <a:rPr lang="en-GB" sz="2400" dirty="0" smtClean="0">
                <a:solidFill>
                  <a:srgbClr val="002060"/>
                </a:solidFill>
              </a:rPr>
              <a:t> collaborative work with Danube Basin research institutions:</a:t>
            </a:r>
            <a:endParaRPr lang="en-GB" sz="2400" dirty="0" smtClean="0">
              <a:solidFill>
                <a:srgbClr val="002060"/>
              </a:solidFill>
              <a:ea typeface="Times New Roman" pitchFamily="18" charset="0"/>
              <a:cs typeface="Arial" pitchFamily="34" charset="0"/>
            </a:endParaRPr>
          </a:p>
        </p:txBody>
      </p:sp>
      <p:sp>
        <p:nvSpPr>
          <p:cNvPr id="8" name="Dia számának helye 7"/>
          <p:cNvSpPr>
            <a:spLocks noGrp="1"/>
          </p:cNvSpPr>
          <p:nvPr>
            <p:ph type="sldNum" sz="quarter" idx="12"/>
          </p:nvPr>
        </p:nvSpPr>
        <p:spPr/>
        <p:txBody>
          <a:bodyPr/>
          <a:lstStyle/>
          <a:p>
            <a:fld id="{AD7191F2-5D1D-4482-8DAA-00FD5D62AEF7}" type="slidenum">
              <a:rPr lang="hu-HU" smtClean="0"/>
              <a:pPr/>
              <a:t>8</a:t>
            </a:fld>
            <a:endParaRPr lang="hu-HU" dirty="0"/>
          </a:p>
        </p:txBody>
      </p:sp>
      <p:sp>
        <p:nvSpPr>
          <p:cNvPr id="9" name="Élőláb helye 8"/>
          <p:cNvSpPr>
            <a:spLocks noGrp="1"/>
          </p:cNvSpPr>
          <p:nvPr>
            <p:ph type="ftr" sz="quarter" idx="11"/>
          </p:nvPr>
        </p:nvSpPr>
        <p:spPr/>
        <p:txBody>
          <a:bodyPr/>
          <a:lstStyle/>
          <a:p>
            <a:r>
              <a:rPr lang="en-US" dirty="0" smtClean="0"/>
              <a:t>PA4 5th SG Meeting, 5 June 2013. Bratislava</a:t>
            </a:r>
            <a:endParaRPr lang="hu-H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0" y="-19264"/>
            <a:ext cx="9144000" cy="68326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sz="2400" b="1" i="0" u="sng" strike="noStrike" cap="none" normalizeH="0" baseline="0" dirty="0" smtClean="0">
                <a:ln>
                  <a:noFill/>
                </a:ln>
                <a:solidFill>
                  <a:srgbClr val="002060"/>
                </a:solidFill>
                <a:effectLst/>
                <a:ea typeface="Times New Roman" pitchFamily="18" charset="0"/>
                <a:cs typeface="Arial" pitchFamily="34" charset="0"/>
              </a:rPr>
              <a:t>Phase 1.</a:t>
            </a:r>
            <a:endParaRPr kumimoji="0" lang="en-GB" sz="2400" b="0" i="0" u="sng" strike="noStrike" cap="none" normalizeH="0" baseline="0" dirty="0" smtClean="0">
              <a:ln>
                <a:noFill/>
              </a:ln>
              <a:solidFill>
                <a:srgbClr val="002060"/>
              </a:solidFill>
              <a:effectLst/>
              <a:cs typeface="Arial" pitchFamily="34" charset="0"/>
            </a:endParaRPr>
          </a:p>
          <a:p>
            <a:pPr marL="342900" marR="0" lvl="0" indent="-342900" algn="just" defTabSz="914400" rtl="0" eaLnBrk="0" fontAlgn="base" latinLnBrk="0" hangingPunct="0">
              <a:lnSpc>
                <a:spcPct val="100000"/>
              </a:lnSpc>
              <a:spcBef>
                <a:spcPct val="0"/>
              </a:spcBef>
              <a:spcAft>
                <a:spcPct val="0"/>
              </a:spcAft>
              <a:buClrTx/>
              <a:buSzTx/>
              <a:buFont typeface="+mj-lt"/>
              <a:buAutoNum type="arabicPeriod"/>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1" i="0" u="none" strike="noStrike" cap="none" normalizeH="0" baseline="0" dirty="0" smtClean="0">
                <a:ln>
                  <a:noFill/>
                </a:ln>
                <a:solidFill>
                  <a:srgbClr val="002060"/>
                </a:solidFill>
                <a:effectLst/>
                <a:ea typeface="Times New Roman" pitchFamily="18" charset="0"/>
                <a:cs typeface="Arial" pitchFamily="34" charset="0"/>
              </a:rPr>
              <a:t>Development of </a:t>
            </a:r>
            <a:r>
              <a:rPr kumimoji="0" lang="en-GB" b="1" i="0" u="sng" strike="noStrike" cap="none" normalizeH="0" baseline="0" dirty="0" smtClean="0">
                <a:ln>
                  <a:noFill/>
                </a:ln>
                <a:solidFill>
                  <a:srgbClr val="002060"/>
                </a:solidFill>
                <a:effectLst/>
                <a:ea typeface="Times New Roman" pitchFamily="18" charset="0"/>
                <a:cs typeface="Arial" pitchFamily="34" charset="0"/>
              </a:rPr>
              <a:t>an inventory of the models </a:t>
            </a:r>
            <a:r>
              <a:rPr kumimoji="0" lang="en-GB" b="1" i="0" u="none" strike="noStrike" cap="none" normalizeH="0" baseline="0" dirty="0" smtClean="0">
                <a:ln>
                  <a:noFill/>
                </a:ln>
                <a:solidFill>
                  <a:srgbClr val="002060"/>
                </a:solidFill>
                <a:effectLst/>
                <a:ea typeface="Times New Roman" pitchFamily="18" charset="0"/>
                <a:cs typeface="Arial" pitchFamily="34" charset="0"/>
              </a:rPr>
              <a:t>Danube country partners could use in the work</a:t>
            </a:r>
            <a:endParaRPr kumimoji="0" lang="en-GB" b="1" i="0" u="none" strike="noStrike" cap="none" normalizeH="0" baseline="0" dirty="0" smtClean="0">
              <a:ln>
                <a:noFill/>
              </a:ln>
              <a:solidFill>
                <a:srgbClr val="002060"/>
              </a:solidFill>
              <a:effectLst/>
              <a:cs typeface="Arial" pitchFamily="34" charset="0"/>
            </a:endParaRPr>
          </a:p>
          <a:p>
            <a:pPr lvl="2" algn="just" eaLnBrk="0" fontAlgn="base" hangingPunct="0">
              <a:spcBef>
                <a:spcPct val="0"/>
              </a:spcBef>
              <a:spcAft>
                <a:spcPct val="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  Listing, input requirements, outputs they produce potentially limit to models that 	operate at large sub-basins</a:t>
            </a:r>
            <a:endParaRPr kumimoji="0" lang="en-GB" b="0" i="0" u="none" strike="noStrike" cap="none" normalizeH="0" baseline="0" dirty="0" smtClean="0">
              <a:ln>
                <a:noFill/>
              </a:ln>
              <a:solidFill>
                <a:srgbClr val="002060"/>
              </a:solidFill>
              <a:effectLst/>
              <a:cs typeface="Arial" pitchFamily="34" charset="0"/>
            </a:endParaRPr>
          </a:p>
          <a:p>
            <a:pPr marL="342900" marR="0" lvl="0" indent="-342900" algn="just" defTabSz="914400" rtl="0" eaLnBrk="0" fontAlgn="base" latinLnBrk="0" hangingPunct="0">
              <a:lnSpc>
                <a:spcPct val="100000"/>
              </a:lnSpc>
              <a:spcBef>
                <a:spcPct val="0"/>
              </a:spcBef>
              <a:spcAft>
                <a:spcPct val="0"/>
              </a:spcAft>
              <a:buClrTx/>
              <a:buSzTx/>
              <a:buFont typeface="+mj-lt"/>
              <a:buAutoNum type="arabicPeriod"/>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1" i="0" u="none" strike="noStrike" cap="none" normalizeH="0" baseline="0" dirty="0" smtClean="0">
                <a:ln>
                  <a:noFill/>
                </a:ln>
                <a:solidFill>
                  <a:srgbClr val="002060"/>
                </a:solidFill>
                <a:effectLst/>
                <a:ea typeface="Times New Roman" pitchFamily="18" charset="0"/>
                <a:cs typeface="Arial" pitchFamily="34" charset="0"/>
              </a:rPr>
              <a:t>Ask Danube Countries what (transboundary) </a:t>
            </a:r>
            <a:r>
              <a:rPr kumimoji="0" lang="en-GB" b="1" i="0" u="sng" strike="noStrike" cap="none" normalizeH="0" baseline="0" dirty="0" smtClean="0">
                <a:ln>
                  <a:noFill/>
                </a:ln>
                <a:solidFill>
                  <a:srgbClr val="002060"/>
                </a:solidFill>
                <a:effectLst/>
                <a:ea typeface="Times New Roman" pitchFamily="18" charset="0"/>
                <a:cs typeface="Arial" pitchFamily="34" charset="0"/>
              </a:rPr>
              <a:t>problems / indicators </a:t>
            </a:r>
            <a:r>
              <a:rPr kumimoji="0" lang="en-GB" b="1" i="0" u="none" strike="noStrike" cap="none" normalizeH="0" baseline="0" dirty="0" smtClean="0">
                <a:ln>
                  <a:noFill/>
                </a:ln>
                <a:solidFill>
                  <a:srgbClr val="002060"/>
                </a:solidFill>
                <a:effectLst/>
                <a:ea typeface="Times New Roman" pitchFamily="18" charset="0"/>
                <a:cs typeface="Arial" pitchFamily="34" charset="0"/>
              </a:rPr>
              <a:t>they find important</a:t>
            </a:r>
            <a:endParaRPr kumimoji="0" lang="en-GB" b="1" i="0" u="none" strike="noStrike" cap="none" normalizeH="0" baseline="0" dirty="0" smtClean="0">
              <a:ln>
                <a:noFill/>
              </a:ln>
              <a:solidFill>
                <a:srgbClr val="002060"/>
              </a:solidFill>
              <a:effectLst/>
              <a:cs typeface="Arial" pitchFamily="34" charset="0"/>
            </a:endParaRPr>
          </a:p>
          <a:p>
            <a:pPr lvl="2" algn="just" eaLnBrk="0" fontAlgn="base" hangingPunct="0">
              <a:spcBef>
                <a:spcPct val="0"/>
              </a:spcBef>
              <a:spcAft>
                <a:spcPct val="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  Access water, navigation bottlenecks, etc.</a:t>
            </a:r>
            <a:endParaRPr kumimoji="0" lang="en-GB" b="0" i="0" u="none" strike="noStrike" cap="none" normalizeH="0" baseline="0" dirty="0" smtClean="0">
              <a:ln>
                <a:noFill/>
              </a:ln>
              <a:solidFill>
                <a:srgbClr val="002060"/>
              </a:solidFill>
              <a:effectLst/>
              <a:cs typeface="Arial" pitchFamily="34" charset="0"/>
            </a:endParaRPr>
          </a:p>
          <a:p>
            <a:pPr lvl="2" algn="just" eaLnBrk="0" fontAlgn="base" hangingPunct="0">
              <a:spcBef>
                <a:spcPct val="0"/>
              </a:spcBef>
              <a:spcAft>
                <a:spcPct val="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  Establish an agreed concept</a:t>
            </a:r>
            <a:endParaRPr kumimoji="0" lang="en-GB" b="0" i="0" u="none" strike="noStrike" cap="none" normalizeH="0" baseline="0" dirty="0" smtClean="0">
              <a:ln>
                <a:noFill/>
              </a:ln>
              <a:solidFill>
                <a:srgbClr val="002060"/>
              </a:solidFill>
              <a:effectLst/>
              <a:cs typeface="Arial" pitchFamily="34" charset="0"/>
            </a:endParaRPr>
          </a:p>
          <a:p>
            <a:pPr lvl="2" algn="just" eaLnBrk="0" fontAlgn="base" hangingPunct="0">
              <a:spcBef>
                <a:spcPct val="0"/>
              </a:spcBef>
              <a:spcAft>
                <a:spcPct val="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  develop a Questionnaire to survey models used in Danube countries</a:t>
            </a:r>
            <a:endParaRPr kumimoji="0" lang="en-GB" b="0" i="0" u="none" strike="noStrike" cap="none" normalizeH="0" baseline="0" dirty="0" smtClean="0">
              <a:ln>
                <a:noFill/>
              </a:ln>
              <a:solidFill>
                <a:srgbClr val="002060"/>
              </a:solidFill>
              <a:effectLst/>
              <a:cs typeface="Arial" pitchFamily="34" charset="0"/>
            </a:endParaRPr>
          </a:p>
          <a:p>
            <a:pPr marL="342900" marR="0" lvl="0" indent="-342900" algn="just" defTabSz="914400" rtl="0" eaLnBrk="0" fontAlgn="base" latinLnBrk="0" hangingPunct="0">
              <a:lnSpc>
                <a:spcPct val="100000"/>
              </a:lnSpc>
              <a:spcBef>
                <a:spcPct val="0"/>
              </a:spcBef>
              <a:spcAft>
                <a:spcPct val="0"/>
              </a:spcAft>
              <a:buClrTx/>
              <a:buSzTx/>
              <a:buFont typeface="+mj-lt"/>
              <a:buAutoNum type="arabicPeriod"/>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1" i="0" u="none" strike="noStrike" cap="none" normalizeH="0" baseline="0" dirty="0" smtClean="0">
                <a:ln>
                  <a:noFill/>
                </a:ln>
                <a:solidFill>
                  <a:srgbClr val="002060"/>
                </a:solidFill>
                <a:effectLst/>
                <a:ea typeface="Times New Roman" pitchFamily="18" charset="0"/>
                <a:cs typeface="Arial" pitchFamily="34" charset="0"/>
              </a:rPr>
              <a:t>Establish </a:t>
            </a:r>
            <a:r>
              <a:rPr kumimoji="0" lang="en-GB" b="1" i="0" u="sng" strike="noStrike" cap="none" normalizeH="0" baseline="0" dirty="0" smtClean="0">
                <a:ln>
                  <a:noFill/>
                </a:ln>
                <a:solidFill>
                  <a:srgbClr val="002060"/>
                </a:solidFill>
                <a:effectLst/>
                <a:ea typeface="Times New Roman" pitchFamily="18" charset="0"/>
                <a:cs typeface="Arial" pitchFamily="34" charset="0"/>
              </a:rPr>
              <a:t>Danube database</a:t>
            </a:r>
            <a:endParaRPr kumimoji="0" lang="en-GB" b="1" i="0" u="sng" strike="noStrike" cap="none" normalizeH="0" baseline="0" dirty="0" smtClean="0">
              <a:ln>
                <a:noFill/>
              </a:ln>
              <a:solidFill>
                <a:srgbClr val="002060"/>
              </a:solidFill>
              <a:effectLst/>
              <a:cs typeface="Arial" pitchFamily="34" charset="0"/>
            </a:endParaRPr>
          </a:p>
          <a:p>
            <a:pPr lvl="2" algn="just" eaLnBrk="0" fontAlgn="base" hangingPunct="0">
              <a:spcBef>
                <a:spcPct val="0"/>
              </a:spcBef>
              <a:spcAft>
                <a:spcPct val="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  Include regional model results</a:t>
            </a:r>
            <a:endParaRPr kumimoji="0" lang="en-GB" b="0" i="0" u="none" strike="noStrike" cap="none" normalizeH="0" baseline="0" dirty="0" smtClean="0">
              <a:ln>
                <a:noFill/>
              </a:ln>
              <a:solidFill>
                <a:srgbClr val="002060"/>
              </a:solidFill>
              <a:effectLst/>
              <a:cs typeface="Arial" pitchFamily="34" charset="0"/>
            </a:endParaRPr>
          </a:p>
          <a:p>
            <a:pPr lvl="2" algn="just" eaLnBrk="0" fontAlgn="base" hangingPunct="0">
              <a:spcBef>
                <a:spcPct val="0"/>
              </a:spcBef>
              <a:spcAft>
                <a:spcPct val="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  Include JRC available data (land use projections with LUMP at 100m grid, 	downscaled CC data, meteorological data, including Carpathian database)</a:t>
            </a:r>
            <a:endParaRPr kumimoji="0" lang="en-GB" b="0" i="0" u="none" strike="noStrike" cap="none" normalizeH="0" baseline="0" dirty="0" smtClean="0">
              <a:ln>
                <a:noFill/>
              </a:ln>
              <a:solidFill>
                <a:srgbClr val="002060"/>
              </a:solidFill>
              <a:effectLst/>
              <a:cs typeface="Arial" pitchFamily="34" charset="0"/>
            </a:endParaRPr>
          </a:p>
          <a:p>
            <a:pPr lvl="2" algn="just" eaLnBrk="0" fontAlgn="base" hangingPunct="0">
              <a:spcBef>
                <a:spcPct val="0"/>
              </a:spcBef>
              <a:spcAft>
                <a:spcPct val="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  Include updated soil information from existing projects</a:t>
            </a:r>
            <a:endParaRPr kumimoji="0" lang="en-GB" b="0" i="0" u="none" strike="noStrike" cap="none" normalizeH="0" baseline="0" dirty="0" smtClean="0">
              <a:ln>
                <a:noFill/>
              </a:ln>
              <a:solidFill>
                <a:srgbClr val="002060"/>
              </a:solidFill>
              <a:effectLst/>
              <a:cs typeface="Arial" pitchFamily="34" charset="0"/>
            </a:endParaRPr>
          </a:p>
          <a:p>
            <a:pPr lvl="2" algn="just" eaLnBrk="0" fontAlgn="base" hangingPunct="0">
              <a:spcBef>
                <a:spcPct val="0"/>
              </a:spcBef>
              <a:spcAft>
                <a:spcPct val="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  Include new data provided by partners</a:t>
            </a:r>
            <a:endParaRPr kumimoji="0" lang="en-GB" b="0" i="0" u="none" strike="noStrike" cap="none" normalizeH="0" baseline="0" dirty="0" smtClean="0">
              <a:ln>
                <a:noFill/>
              </a:ln>
              <a:solidFill>
                <a:srgbClr val="002060"/>
              </a:solidFill>
              <a:effectLst/>
              <a:cs typeface="Arial" pitchFamily="34" charset="0"/>
            </a:endParaRPr>
          </a:p>
          <a:p>
            <a:pPr lvl="2" algn="just" eaLnBrk="0" fontAlgn="base" hangingPunct="0">
              <a:spcBef>
                <a:spcPct val="0"/>
              </a:spcBef>
              <a:spcAft>
                <a:spcPct val="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  Where we do lack information (data availability screening)</a:t>
            </a:r>
            <a:endParaRPr kumimoji="0" lang="en-GB" b="0" i="0" u="none" strike="noStrike" cap="none" normalizeH="0" baseline="0" dirty="0" smtClean="0">
              <a:ln>
                <a:noFill/>
              </a:ln>
              <a:solidFill>
                <a:srgbClr val="002060"/>
              </a:solidFill>
              <a:effectLst/>
              <a:cs typeface="Arial" pitchFamily="34" charset="0"/>
            </a:endParaRPr>
          </a:p>
          <a:p>
            <a:pPr lvl="2" algn="just" eaLnBrk="0" fontAlgn="base" hangingPunct="0">
              <a:spcBef>
                <a:spcPct val="0"/>
              </a:spcBef>
              <a:spcAft>
                <a:spcPct val="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  Linking to available ICPDR data(base) (complementary)</a:t>
            </a:r>
            <a:endParaRPr kumimoji="0" lang="en-GB" b="0" i="0" u="none" strike="noStrike" cap="none" normalizeH="0" baseline="0" dirty="0" smtClean="0">
              <a:ln>
                <a:noFill/>
              </a:ln>
              <a:solidFill>
                <a:srgbClr val="002060"/>
              </a:solidFill>
              <a:effectLst/>
              <a:cs typeface="Arial" pitchFamily="34" charset="0"/>
            </a:endParaRPr>
          </a:p>
          <a:p>
            <a:pPr marL="342900" marR="0" lvl="0" indent="-342900" algn="just" defTabSz="914400" rtl="0" eaLnBrk="0" fontAlgn="base" latinLnBrk="0" hangingPunct="0">
              <a:lnSpc>
                <a:spcPct val="100000"/>
              </a:lnSpc>
              <a:spcBef>
                <a:spcPct val="0"/>
              </a:spcBef>
              <a:spcAft>
                <a:spcPct val="0"/>
              </a:spcAft>
              <a:buClrTx/>
              <a:buSzTx/>
              <a:buFont typeface="+mj-lt"/>
              <a:buAutoNum type="arabicPeriod"/>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1" i="0" u="none" strike="noStrike" cap="none" normalizeH="0" baseline="0" dirty="0" smtClean="0">
                <a:ln>
                  <a:noFill/>
                </a:ln>
                <a:solidFill>
                  <a:srgbClr val="002060"/>
                </a:solidFill>
                <a:effectLst/>
                <a:ea typeface="Times New Roman" pitchFamily="18" charset="0"/>
                <a:cs typeface="Arial" pitchFamily="34" charset="0"/>
              </a:rPr>
              <a:t>Making regional/ local </a:t>
            </a:r>
            <a:r>
              <a:rPr kumimoji="0" lang="en-GB" b="1" i="0" u="sng" strike="noStrike" cap="none" normalizeH="0" baseline="0" dirty="0" smtClean="0">
                <a:ln>
                  <a:noFill/>
                </a:ln>
                <a:solidFill>
                  <a:srgbClr val="002060"/>
                </a:solidFill>
                <a:effectLst/>
                <a:ea typeface="Times New Roman" pitchFamily="18" charset="0"/>
                <a:cs typeface="Arial" pitchFamily="34" charset="0"/>
              </a:rPr>
              <a:t>model simulation results available digitally for benchmarking </a:t>
            </a:r>
            <a:r>
              <a:rPr kumimoji="0" lang="en-GB" b="1" i="0" u="none" strike="noStrike" cap="none" normalizeH="0" baseline="0" dirty="0" smtClean="0">
                <a:ln>
                  <a:noFill/>
                </a:ln>
                <a:solidFill>
                  <a:srgbClr val="002060"/>
                </a:solidFill>
                <a:effectLst/>
                <a:ea typeface="Times New Roman" pitchFamily="18" charset="0"/>
                <a:cs typeface="Arial" pitchFamily="34" charset="0"/>
              </a:rPr>
              <a:t>and 	further model improvement</a:t>
            </a:r>
            <a:endParaRPr kumimoji="0" lang="en-GB" b="1" i="0" u="none" strike="noStrike" cap="none" normalizeH="0" baseline="0" dirty="0" smtClean="0">
              <a:ln>
                <a:noFill/>
              </a:ln>
              <a:solidFill>
                <a:srgbClr val="002060"/>
              </a:solidFill>
              <a:effectLst/>
              <a:cs typeface="Arial" pitchFamily="34" charset="0"/>
            </a:endParaRPr>
          </a:p>
          <a:p>
            <a:pPr marL="342900" marR="0" lvl="0" indent="-342900" algn="just" defTabSz="914400" rtl="0" eaLnBrk="0" fontAlgn="base" latinLnBrk="0" hangingPunct="0">
              <a:lnSpc>
                <a:spcPct val="100000"/>
              </a:lnSpc>
              <a:spcBef>
                <a:spcPct val="0"/>
              </a:spcBef>
              <a:spcAft>
                <a:spcPct val="0"/>
              </a:spcAft>
              <a:buClrTx/>
              <a:buSzTx/>
              <a:buFont typeface="+mj-lt"/>
              <a:buAutoNum type="arabicPeriod"/>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1" i="0" u="none" strike="noStrike" cap="none" normalizeH="0" baseline="0" dirty="0" smtClean="0">
                <a:ln>
                  <a:noFill/>
                </a:ln>
                <a:solidFill>
                  <a:srgbClr val="002060"/>
                </a:solidFill>
                <a:effectLst/>
                <a:ea typeface="Times New Roman" pitchFamily="18" charset="0"/>
                <a:cs typeface="Arial" pitchFamily="34" charset="0"/>
              </a:rPr>
              <a:t>Feedback / </a:t>
            </a:r>
            <a:r>
              <a:rPr kumimoji="0" lang="en-GB" b="1" i="0" u="sng" strike="noStrike" cap="none" normalizeH="0" baseline="0" dirty="0" smtClean="0">
                <a:ln>
                  <a:noFill/>
                </a:ln>
                <a:solidFill>
                  <a:srgbClr val="002060"/>
                </a:solidFill>
                <a:effectLst/>
                <a:ea typeface="Times New Roman" pitchFamily="18" charset="0"/>
                <a:cs typeface="Arial" pitchFamily="34" charset="0"/>
              </a:rPr>
              <a:t>validation with regional experts </a:t>
            </a:r>
            <a:r>
              <a:rPr kumimoji="0" lang="en-GB" b="1" i="0" u="none" strike="noStrike" cap="none" normalizeH="0" baseline="0" dirty="0" smtClean="0">
                <a:ln>
                  <a:noFill/>
                </a:ln>
                <a:solidFill>
                  <a:srgbClr val="002060"/>
                </a:solidFill>
                <a:effectLst/>
                <a:ea typeface="Times New Roman" pitchFamily="18" charset="0"/>
                <a:cs typeface="Arial" pitchFamily="34" charset="0"/>
              </a:rPr>
              <a:t>on land use projects</a:t>
            </a:r>
            <a:endParaRPr kumimoji="0" lang="en-GB" b="1" i="0" u="none" strike="noStrike" cap="none" normalizeH="0" baseline="0" dirty="0" smtClean="0">
              <a:ln>
                <a:noFill/>
              </a:ln>
              <a:solidFill>
                <a:srgbClr val="002060"/>
              </a:solidFill>
              <a:effectLst/>
              <a:cs typeface="Arial" pitchFamily="34" charset="0"/>
            </a:endParaRPr>
          </a:p>
          <a:p>
            <a:pPr lvl="2" algn="just" eaLnBrk="0" fontAlgn="base" hangingPunct="0">
              <a:spcBef>
                <a:spcPct val="0"/>
              </a:spcBef>
              <a:spcAft>
                <a:spcPct val="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  Database of actors in the Danube</a:t>
            </a:r>
            <a:endParaRPr kumimoji="0" lang="en-GB" b="0" i="0" u="none" strike="noStrike" cap="none" normalizeH="0" baseline="0" dirty="0" smtClean="0">
              <a:ln>
                <a:noFill/>
              </a:ln>
              <a:solidFill>
                <a:srgbClr val="002060"/>
              </a:solidFill>
              <a:effectLst/>
              <a:cs typeface="Arial" pitchFamily="34" charset="0"/>
            </a:endParaRPr>
          </a:p>
          <a:p>
            <a:pPr lvl="2" algn="just" eaLnBrk="0" fontAlgn="base" hangingPunct="0">
              <a:spcBef>
                <a:spcPct val="0"/>
              </a:spcBef>
              <a:spcAft>
                <a:spcPct val="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  Climate scenarios: downscaling &amp; corrections</a:t>
            </a:r>
            <a:endParaRPr kumimoji="0" lang="en-GB" b="0" i="0" u="none" strike="noStrike" cap="none" normalizeH="0" baseline="0" dirty="0" smtClean="0">
              <a:ln>
                <a:noFill/>
              </a:ln>
              <a:solidFill>
                <a:srgbClr val="002060"/>
              </a:solidFill>
              <a:effectLst/>
              <a:cs typeface="Arial" pitchFamily="34" charset="0"/>
            </a:endParaRPr>
          </a:p>
          <a:p>
            <a:pPr lvl="2" algn="just" eaLnBrk="0" fontAlgn="base" hangingPunct="0">
              <a:spcBef>
                <a:spcPct val="0"/>
              </a:spcBef>
              <a:spcAft>
                <a:spcPct val="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  Setup of navigation model for entire Danube</a:t>
            </a:r>
            <a:endParaRPr kumimoji="0" lang="en-GB" b="0" i="0" u="none" strike="noStrike" cap="none" normalizeH="0" baseline="0" dirty="0" smtClean="0">
              <a:ln>
                <a:noFill/>
              </a:ln>
              <a:solidFill>
                <a:srgbClr val="002060"/>
              </a:solidFill>
              <a:effectLst/>
              <a:cs typeface="Arial" pitchFamily="34" charset="0"/>
            </a:endParaRPr>
          </a:p>
          <a:p>
            <a:pPr lvl="2" algn="just" eaLnBrk="0" fontAlgn="base" hangingPunct="0">
              <a:spcBef>
                <a:spcPct val="0"/>
              </a:spcBef>
              <a:spcAft>
                <a:spcPct val="0"/>
              </a:spcAft>
              <a:buFontTx/>
              <a:buChar char="•"/>
              <a:tabLst>
                <a:tab pos="1371600" algn="l"/>
                <a:tab pos="1828800" algn="l"/>
                <a:tab pos="2286000" algn="l"/>
                <a:tab pos="2743200" algn="l"/>
                <a:tab pos="3200400" algn="l"/>
                <a:tab pos="3657600" algn="l"/>
                <a:tab pos="4114800" algn="l"/>
                <a:tab pos="4572000" algn="l"/>
                <a:tab pos="5029200" algn="l"/>
                <a:tab pos="5486400" algn="l"/>
                <a:tab pos="5943600" algn="l"/>
              </a:tabLst>
            </a:pPr>
            <a:r>
              <a:rPr kumimoji="0" lang="en-GB" b="0" i="0" u="none" strike="noStrike" cap="none" normalizeH="0" baseline="0" dirty="0" smtClean="0">
                <a:ln>
                  <a:noFill/>
                </a:ln>
                <a:solidFill>
                  <a:srgbClr val="002060"/>
                </a:solidFill>
                <a:effectLst/>
                <a:ea typeface="Times New Roman" pitchFamily="18" charset="0"/>
                <a:cs typeface="Arial" pitchFamily="34" charset="0"/>
              </a:rPr>
              <a:t>  Bottom up approach, negotiate with stakeholders</a:t>
            </a:r>
            <a:endParaRPr kumimoji="0" lang="en-GB" b="0" i="0" u="none" strike="noStrike" cap="none" normalizeH="0" baseline="0" dirty="0" smtClean="0">
              <a:ln>
                <a:noFill/>
              </a:ln>
              <a:solidFill>
                <a:srgbClr val="002060"/>
              </a:solidFill>
              <a:effectLst/>
              <a:cs typeface="Arial" pitchFamily="34" charset="0"/>
            </a:endParaRPr>
          </a:p>
        </p:txBody>
      </p:sp>
      <p:sp>
        <p:nvSpPr>
          <p:cNvPr id="5" name="Dia számának helye 4"/>
          <p:cNvSpPr>
            <a:spLocks noGrp="1"/>
          </p:cNvSpPr>
          <p:nvPr>
            <p:ph type="sldNum" sz="quarter" idx="12"/>
          </p:nvPr>
        </p:nvSpPr>
        <p:spPr/>
        <p:txBody>
          <a:bodyPr/>
          <a:lstStyle/>
          <a:p>
            <a:fld id="{AD7191F2-5D1D-4482-8DAA-00FD5D62AEF7}" type="slidenum">
              <a:rPr lang="hu-HU" smtClean="0"/>
              <a:pPr/>
              <a:t>9</a:t>
            </a:fld>
            <a:endParaRPr lang="hu-HU" dirty="0"/>
          </a:p>
        </p:txBody>
      </p:sp>
      <p:sp>
        <p:nvSpPr>
          <p:cNvPr id="6" name="Élőláb helye 5"/>
          <p:cNvSpPr>
            <a:spLocks noGrp="1"/>
          </p:cNvSpPr>
          <p:nvPr>
            <p:ph type="ftr" sz="quarter" idx="11"/>
          </p:nvPr>
        </p:nvSpPr>
        <p:spPr/>
        <p:txBody>
          <a:bodyPr/>
          <a:lstStyle/>
          <a:p>
            <a:r>
              <a:rPr lang="en-US" dirty="0" smtClean="0"/>
              <a:t>PA4 5th SG Meeting, 5 June 2013. Bratislava</a:t>
            </a:r>
            <a:endParaRPr lang="hu-H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Juharlevél">
  <a:themeElements>
    <a:clrScheme name="Juharlevél 11">
      <a:dk1>
        <a:srgbClr val="FFFFFF"/>
      </a:dk1>
      <a:lt1>
        <a:srgbClr val="FFFFFF"/>
      </a:lt1>
      <a:dk2>
        <a:srgbClr val="FEEC94"/>
      </a:dk2>
      <a:lt2>
        <a:srgbClr val="FFFFFF"/>
      </a:lt2>
      <a:accent1>
        <a:srgbClr val="FFFFFF"/>
      </a:accent1>
      <a:accent2>
        <a:srgbClr val="FFFFFF"/>
      </a:accent2>
      <a:accent3>
        <a:srgbClr val="FFFFFF"/>
      </a:accent3>
      <a:accent4>
        <a:srgbClr val="DADADA"/>
      </a:accent4>
      <a:accent5>
        <a:srgbClr val="FFFFFF"/>
      </a:accent5>
      <a:accent6>
        <a:srgbClr val="E7E7E7"/>
      </a:accent6>
      <a:hlink>
        <a:srgbClr val="FFFFCC"/>
      </a:hlink>
      <a:folHlink>
        <a:srgbClr val="FFFFFF"/>
      </a:folHlink>
    </a:clrScheme>
    <a:fontScheme name="Juharlevél">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Juharlevél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Juharlevél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Juharlevél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Juharlevél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Juharlevél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Juharlevél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Juharlevél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Juharlevél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Juharlevél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
      <a:clrScheme name="Juharlevél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Juharlevél 2">
        <a:dk1>
          <a:srgbClr val="EA9306"/>
        </a:dk1>
        <a:lt1>
          <a:srgbClr val="FFFFFF"/>
        </a:lt1>
        <a:dk2>
          <a:srgbClr val="FAC120"/>
        </a:dk2>
        <a:lt2>
          <a:srgbClr val="FFFDD1"/>
        </a:lt2>
        <a:accent1>
          <a:srgbClr val="CC6600"/>
        </a:accent1>
        <a:accent2>
          <a:srgbClr val="FF9933"/>
        </a:accent2>
        <a:accent3>
          <a:srgbClr val="FCDDAB"/>
        </a:accent3>
        <a:accent4>
          <a:srgbClr val="DADADA"/>
        </a:accent4>
        <a:accent5>
          <a:srgbClr val="E2B8AA"/>
        </a:accent5>
        <a:accent6>
          <a:srgbClr val="E78A2D"/>
        </a:accent6>
        <a:hlink>
          <a:srgbClr val="A50021"/>
        </a:hlink>
        <a:folHlink>
          <a:srgbClr val="666633"/>
        </a:folHlink>
      </a:clrScheme>
      <a:clrMap bg1="dk2" tx1="lt1" bg2="dk1" tx2="lt2" accent1="accent1" accent2="accent2" accent3="accent3" accent4="accent4" accent5="accent5" accent6="accent6" hlink="hlink" folHlink="folHlink"/>
    </a:extraClrScheme>
    <a:extraClrScheme>
      <a:clrScheme name="Juharlevél 3">
        <a:dk1>
          <a:srgbClr val="000000"/>
        </a:dk1>
        <a:lt1>
          <a:srgbClr val="FFFFCC"/>
        </a:lt1>
        <a:dk2>
          <a:srgbClr val="A26D18"/>
        </a:dk2>
        <a:lt2>
          <a:srgbClr val="F9D793"/>
        </a:lt2>
        <a:accent1>
          <a:srgbClr val="FFD05B"/>
        </a:accent1>
        <a:accent2>
          <a:srgbClr val="FEE1A8"/>
        </a:accent2>
        <a:accent3>
          <a:srgbClr val="FFFFE2"/>
        </a:accent3>
        <a:accent4>
          <a:srgbClr val="000000"/>
        </a:accent4>
        <a:accent5>
          <a:srgbClr val="FFE4B5"/>
        </a:accent5>
        <a:accent6>
          <a:srgbClr val="E6CC98"/>
        </a:accent6>
        <a:hlink>
          <a:srgbClr val="FF0000"/>
        </a:hlink>
        <a:folHlink>
          <a:srgbClr val="CC6600"/>
        </a:folHlink>
      </a:clrScheme>
      <a:clrMap bg1="lt1" tx1="dk1" bg2="lt2" tx2="dk2" accent1="accent1" accent2="accent2" accent3="accent3" accent4="accent4" accent5="accent5" accent6="accent6" hlink="hlink" folHlink="folHlink"/>
    </a:extraClrScheme>
    <a:extraClrScheme>
      <a:clrScheme name="Juharlevél 4">
        <a:dk1>
          <a:srgbClr val="008000"/>
        </a:dk1>
        <a:lt1>
          <a:srgbClr val="FFFFFF"/>
        </a:lt1>
        <a:dk2>
          <a:srgbClr val="005800"/>
        </a:dk2>
        <a:lt2>
          <a:srgbClr val="FFFFCC"/>
        </a:lt2>
        <a:accent1>
          <a:srgbClr val="00CC99"/>
        </a:accent1>
        <a:accent2>
          <a:srgbClr val="007825"/>
        </a:accent2>
        <a:accent3>
          <a:srgbClr val="AAB4AA"/>
        </a:accent3>
        <a:accent4>
          <a:srgbClr val="DADADA"/>
        </a:accent4>
        <a:accent5>
          <a:srgbClr val="AAE2CA"/>
        </a:accent5>
        <a:accent6>
          <a:srgbClr val="006C20"/>
        </a:accent6>
        <a:hlink>
          <a:srgbClr val="9966FF"/>
        </a:hlink>
        <a:folHlink>
          <a:srgbClr val="99CCFF"/>
        </a:folHlink>
      </a:clrScheme>
      <a:clrMap bg1="dk2" tx1="lt1" bg2="dk1" tx2="lt2" accent1="accent1" accent2="accent2" accent3="accent3" accent4="accent4" accent5="accent5" accent6="accent6" hlink="hlink" folHlink="folHlink"/>
    </a:extraClrScheme>
    <a:extraClrScheme>
      <a:clrScheme name="Juharlevél 5">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CCFF99"/>
        </a:folHlink>
      </a:clrScheme>
      <a:clrMap bg1="dk2" tx1="lt1" bg2="dk1" tx2="lt2" accent1="accent1" accent2="accent2" accent3="accent3" accent4="accent4" accent5="accent5" accent6="accent6" hlink="hlink" folHlink="folHlink"/>
    </a:extraClrScheme>
    <a:extraClrScheme>
      <a:clrScheme name="Juharlevél 6">
        <a:dk1>
          <a:srgbClr val="006699"/>
        </a:dk1>
        <a:lt1>
          <a:srgbClr val="FFFFFF"/>
        </a:lt1>
        <a:dk2>
          <a:srgbClr val="006666"/>
        </a:dk2>
        <a:lt2>
          <a:srgbClr val="CCECFF"/>
        </a:lt2>
        <a:accent1>
          <a:srgbClr val="00CCFF"/>
        </a:accent1>
        <a:accent2>
          <a:srgbClr val="017A83"/>
        </a:accent2>
        <a:accent3>
          <a:srgbClr val="AAB8B8"/>
        </a:accent3>
        <a:accent4>
          <a:srgbClr val="DADADA"/>
        </a:accent4>
        <a:accent5>
          <a:srgbClr val="AAE2FF"/>
        </a:accent5>
        <a:accent6>
          <a:srgbClr val="016E76"/>
        </a:accent6>
        <a:hlink>
          <a:srgbClr val="FFFFCC"/>
        </a:hlink>
        <a:folHlink>
          <a:srgbClr val="99FF99"/>
        </a:folHlink>
      </a:clrScheme>
      <a:clrMap bg1="dk2" tx1="lt1" bg2="dk1" tx2="lt2" accent1="accent1" accent2="accent2" accent3="accent3" accent4="accent4" accent5="accent5" accent6="accent6" hlink="hlink" folHlink="folHlink"/>
    </a:extraClrScheme>
    <a:extraClrScheme>
      <a:clrScheme name="Juharlevél 7">
        <a:dk1>
          <a:srgbClr val="80ACC4"/>
        </a:dk1>
        <a:lt1>
          <a:srgbClr val="FFFFFF"/>
        </a:lt1>
        <a:dk2>
          <a:srgbClr val="B3D1DF"/>
        </a:dk2>
        <a:lt2>
          <a:srgbClr val="FFFFFF"/>
        </a:lt2>
        <a:accent1>
          <a:srgbClr val="5089A8"/>
        </a:accent1>
        <a:accent2>
          <a:srgbClr val="BBC6DB"/>
        </a:accent2>
        <a:accent3>
          <a:srgbClr val="D6E5EC"/>
        </a:accent3>
        <a:accent4>
          <a:srgbClr val="DADADA"/>
        </a:accent4>
        <a:accent5>
          <a:srgbClr val="B3C4D1"/>
        </a:accent5>
        <a:accent6>
          <a:srgbClr val="A9B3C6"/>
        </a:accent6>
        <a:hlink>
          <a:srgbClr val="0000FF"/>
        </a:hlink>
        <a:folHlink>
          <a:srgbClr val="006699"/>
        </a:folHlink>
      </a:clrScheme>
      <a:clrMap bg1="dk2" tx1="lt1" bg2="dk1" tx2="lt2" accent1="accent1" accent2="accent2" accent3="accent3" accent4="accent4" accent5="accent5" accent6="accent6" hlink="hlink" folHlink="folHlink"/>
    </a:extraClrScheme>
    <a:extraClrScheme>
      <a:clrScheme name="Juharlevél 8">
        <a:dk1>
          <a:srgbClr val="5700AE"/>
        </a:dk1>
        <a:lt1>
          <a:srgbClr val="FFFFFF"/>
        </a:lt1>
        <a:dk2>
          <a:srgbClr val="7301CB"/>
        </a:dk2>
        <a:lt2>
          <a:srgbClr val="C5C5FF"/>
        </a:lt2>
        <a:accent1>
          <a:srgbClr val="9999FF"/>
        </a:accent1>
        <a:accent2>
          <a:srgbClr val="7000E0"/>
        </a:accent2>
        <a:accent3>
          <a:srgbClr val="BCAAE2"/>
        </a:accent3>
        <a:accent4>
          <a:srgbClr val="DADADA"/>
        </a:accent4>
        <a:accent5>
          <a:srgbClr val="CACAFF"/>
        </a:accent5>
        <a:accent6>
          <a:srgbClr val="6500CB"/>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Juharlevél 9">
        <a:dk1>
          <a:srgbClr val="003366"/>
        </a:dk1>
        <a:lt1>
          <a:srgbClr val="FFFFFF"/>
        </a:lt1>
        <a:dk2>
          <a:srgbClr val="003366"/>
        </a:dk2>
        <a:lt2>
          <a:srgbClr val="CBD5DF"/>
        </a:lt2>
        <a:accent1>
          <a:srgbClr val="A9BEE9"/>
        </a:accent1>
        <a:accent2>
          <a:srgbClr val="D6E4F2"/>
        </a:accent2>
        <a:accent3>
          <a:srgbClr val="FFFFFF"/>
        </a:accent3>
        <a:accent4>
          <a:srgbClr val="002A56"/>
        </a:accent4>
        <a:accent5>
          <a:srgbClr val="D1DBF2"/>
        </a:accent5>
        <a:accent6>
          <a:srgbClr val="C2CFDB"/>
        </a:accent6>
        <a:hlink>
          <a:srgbClr val="0000CC"/>
        </a:hlink>
        <a:folHlink>
          <a:srgbClr val="8668E8"/>
        </a:folHlink>
      </a:clrScheme>
      <a:clrMap bg1="lt1" tx1="dk1" bg2="lt2" tx2="dk2" accent1="accent1" accent2="accent2" accent3="accent3" accent4="accent4" accent5="accent5" accent6="accent6" hlink="hlink" folHlink="folHlink"/>
    </a:extraClrScheme>
    <a:extraClrScheme>
      <a:clrScheme name="Juharlevél 10">
        <a:dk1>
          <a:srgbClr val="FFFFFF"/>
        </a:dk1>
        <a:lt1>
          <a:srgbClr val="FFFFFF"/>
        </a:lt1>
        <a:dk2>
          <a:srgbClr val="FEEC94"/>
        </a:dk2>
        <a:lt2>
          <a:srgbClr val="BB5F03"/>
        </a:lt2>
        <a:accent1>
          <a:srgbClr val="FFFFFF"/>
        </a:accent1>
        <a:accent2>
          <a:srgbClr val="B76A03"/>
        </a:accent2>
        <a:accent3>
          <a:srgbClr val="FFFFFF"/>
        </a:accent3>
        <a:accent4>
          <a:srgbClr val="DADADA"/>
        </a:accent4>
        <a:accent5>
          <a:srgbClr val="FFFFFF"/>
        </a:accent5>
        <a:accent6>
          <a:srgbClr val="A65F02"/>
        </a:accent6>
        <a:hlink>
          <a:srgbClr val="FFFFCC"/>
        </a:hlink>
        <a:folHlink>
          <a:srgbClr val="CCCC00"/>
        </a:folHlink>
      </a:clrScheme>
      <a:clrMap bg1="lt1" tx1="dk1" bg2="lt2" tx2="dk2" accent1="accent1" accent2="accent2" accent3="accent3" accent4="accent4" accent5="accent5" accent6="accent6" hlink="hlink" folHlink="folHlink"/>
    </a:extraClrScheme>
    <a:extraClrScheme>
      <a:clrScheme name="Juharlevél 11">
        <a:dk1>
          <a:srgbClr val="FFFFFF"/>
        </a:dk1>
        <a:lt1>
          <a:srgbClr val="FFFFFF"/>
        </a:lt1>
        <a:dk2>
          <a:srgbClr val="FEEC94"/>
        </a:dk2>
        <a:lt2>
          <a:srgbClr val="FFFFFF"/>
        </a:lt2>
        <a:accent1>
          <a:srgbClr val="FFFFFF"/>
        </a:accent1>
        <a:accent2>
          <a:srgbClr val="FFFFFF"/>
        </a:accent2>
        <a:accent3>
          <a:srgbClr val="FFFFFF"/>
        </a:accent3>
        <a:accent4>
          <a:srgbClr val="DADADA"/>
        </a:accent4>
        <a:accent5>
          <a:srgbClr val="FFFFFF"/>
        </a:accent5>
        <a:accent6>
          <a:srgbClr val="E7E7E7"/>
        </a:accent6>
        <a:hlink>
          <a:srgbClr val="FFFFCC"/>
        </a:hlink>
        <a:folHlink>
          <a:srgbClr val="FFFFFF"/>
        </a:folHlink>
      </a:clrScheme>
      <a:clrMap bg1="lt1" tx1="dk1" bg2="lt2" tx2="dk2" accent1="accent1" accent2="accent2" accent3="accent3" accent4="accent4" accent5="accent5" accent6="accent6" hlink="hlink" folHlink="folHlink"/>
    </a:extraClrScheme>
    <a:extraClrScheme>
      <a:clrScheme name="Juharlevél 12">
        <a:dk1>
          <a:srgbClr val="000000"/>
        </a:dk1>
        <a:lt1>
          <a:srgbClr val="CCFFCC"/>
        </a:lt1>
        <a:dk2>
          <a:srgbClr val="515F7B"/>
        </a:dk2>
        <a:lt2>
          <a:srgbClr val="808080"/>
        </a:lt2>
        <a:accent1>
          <a:srgbClr val="9FCAD3"/>
        </a:accent1>
        <a:accent2>
          <a:srgbClr val="C0C0C0"/>
        </a:accent2>
        <a:accent3>
          <a:srgbClr val="E2FFE2"/>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Juharlevél 13">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4A437F"/>
        </a:hlink>
        <a:folHlink>
          <a:srgbClr val="9E99FF"/>
        </a:folHlink>
      </a:clrScheme>
      <a:clrMap bg1="lt1" tx1="dk1" bg2="lt2" tx2="dk2" accent1="accent1" accent2="accent2" accent3="accent3" accent4="accent4" accent5="accent5" accent6="accent6" hlink="hlink" folHlink="folHlink"/>
    </a:extraClrScheme>
    <a:extraClrScheme>
      <a:clrScheme name="Juharlevél 14">
        <a:dk1>
          <a:srgbClr val="000000"/>
        </a:dk1>
        <a:lt1>
          <a:srgbClr val="C4D6BE"/>
        </a:lt1>
        <a:dk2>
          <a:srgbClr val="339966"/>
        </a:dk2>
        <a:lt2>
          <a:srgbClr val="EFFBF0"/>
        </a:lt2>
        <a:accent1>
          <a:srgbClr val="DDDDDD"/>
        </a:accent1>
        <a:accent2>
          <a:srgbClr val="CCFF99"/>
        </a:accent2>
        <a:accent3>
          <a:srgbClr val="DEE8DB"/>
        </a:accent3>
        <a:accent4>
          <a:srgbClr val="000000"/>
        </a:accent4>
        <a:accent5>
          <a:srgbClr val="EBEBEB"/>
        </a:accent5>
        <a:accent6>
          <a:srgbClr val="B9E78A"/>
        </a:accent6>
        <a:hlink>
          <a:srgbClr val="008000"/>
        </a:hlink>
        <a:folHlink>
          <a:srgbClr val="3366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Juharlevél 1">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CC"/>
    </a:hlink>
    <a:folHlink>
      <a:srgbClr val="CCCC00"/>
    </a:folHlink>
  </a:clrScheme>
</a:themeOverride>
</file>

<file path=docProps/app.xml><?xml version="1.0" encoding="utf-8"?>
<Properties xmlns="http://schemas.openxmlformats.org/officeDocument/2006/extended-properties" xmlns:vt="http://schemas.openxmlformats.org/officeDocument/2006/docPropsVTypes">
  <TotalTime>273</TotalTime>
  <Words>617</Words>
  <Application>Microsoft Office PowerPoint</Application>
  <PresentationFormat>Экран (4:3)</PresentationFormat>
  <Paragraphs>127</Paragraphs>
  <Slides>12</Slides>
  <Notes>0</Notes>
  <HiddenSlides>0</HiddenSlides>
  <MMClips>0</MMClips>
  <ScaleCrop>false</ScaleCrop>
  <HeadingPairs>
    <vt:vector size="6" baseType="variant">
      <vt:variant>
        <vt:lpstr>Тема</vt:lpstr>
      </vt:variant>
      <vt:variant>
        <vt:i4>2</vt:i4>
      </vt:variant>
      <vt:variant>
        <vt:lpstr>Внедренные серверы OLE</vt:lpstr>
      </vt:variant>
      <vt:variant>
        <vt:i4>1</vt:i4>
      </vt:variant>
      <vt:variant>
        <vt:lpstr>Заголовки слайдов</vt:lpstr>
      </vt:variant>
      <vt:variant>
        <vt:i4>12</vt:i4>
      </vt:variant>
    </vt:vector>
  </HeadingPairs>
  <TitlesOfParts>
    <vt:vector size="15" baseType="lpstr">
      <vt:lpstr>Office-téma</vt:lpstr>
      <vt:lpstr>2_Juharlevél</vt:lpstr>
      <vt:lpstr>Dia</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dia</dc:title>
  <dc:creator>Dr. Fehér János</dc:creator>
  <cp:lastModifiedBy>User</cp:lastModifiedBy>
  <cp:revision>33</cp:revision>
  <dcterms:created xsi:type="dcterms:W3CDTF">2013-05-29T19:24:31Z</dcterms:created>
  <dcterms:modified xsi:type="dcterms:W3CDTF">2019-09-11T17:06:25Z</dcterms:modified>
</cp:coreProperties>
</file>