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75" r:id="rId1"/>
  </p:sldMasterIdLst>
  <p:handoutMasterIdLst>
    <p:handoutMasterId r:id="rId17"/>
  </p:handoutMasterIdLst>
  <p:sldIdLst>
    <p:sldId id="387" r:id="rId2"/>
    <p:sldId id="435" r:id="rId3"/>
    <p:sldId id="436" r:id="rId4"/>
    <p:sldId id="391" r:id="rId5"/>
    <p:sldId id="434" r:id="rId6"/>
    <p:sldId id="444" r:id="rId7"/>
    <p:sldId id="437" r:id="rId8"/>
    <p:sldId id="445" r:id="rId9"/>
    <p:sldId id="438" r:id="rId10"/>
    <p:sldId id="439" r:id="rId11"/>
    <p:sldId id="440" r:id="rId12"/>
    <p:sldId id="441" r:id="rId13"/>
    <p:sldId id="442" r:id="rId14"/>
    <p:sldId id="443" r:id="rId15"/>
    <p:sldId id="430" r:id="rId16"/>
  </p:sldIdLst>
  <p:sldSz cx="9144000" cy="6858000" type="screen4x3"/>
  <p:notesSz cx="6858000" cy="977423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CC66"/>
    <a:srgbClr val="C41818"/>
    <a:srgbClr val="FF0000"/>
    <a:srgbClr val="FF0066"/>
    <a:srgbClr val="000000"/>
    <a:srgbClr val="006666"/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591" autoAdjust="0"/>
    <p:restoredTop sz="94706" autoAdjust="0"/>
  </p:normalViewPr>
  <p:slideViewPr>
    <p:cSldViewPr>
      <p:cViewPr>
        <p:scale>
          <a:sx n="66" d="100"/>
          <a:sy n="66" d="100"/>
        </p:scale>
        <p:origin x="-978" y="-2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23555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23556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96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23557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9296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C0DFDFB5-D4C0-4954-A625-9C867FFE19F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w 1588"/>
              <a:gd name="T1" fmla="*/ 0 h 1912"/>
              <a:gd name="T2" fmla="*/ 0 w 1588"/>
              <a:gd name="T3" fmla="*/ 9525 h 1912"/>
              <a:gd name="T4" fmla="*/ 0 w 1588"/>
              <a:gd name="T5" fmla="*/ 9525 h 1912"/>
              <a:gd name="T6" fmla="*/ 0 w 1588"/>
              <a:gd name="T7" fmla="*/ 95250 h 1912"/>
              <a:gd name="T8" fmla="*/ 0 w 1588"/>
              <a:gd name="T9" fmla="*/ 3035300 h 1912"/>
              <a:gd name="T10" fmla="*/ 0 w 1588"/>
              <a:gd name="T11" fmla="*/ 3035300 h 1912"/>
              <a:gd name="T12" fmla="*/ 0 w 1588"/>
              <a:gd name="T13" fmla="*/ 0 h 1912"/>
              <a:gd name="T14" fmla="*/ 0 w 1588"/>
              <a:gd name="T15" fmla="*/ 0 h 191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588" h="1912">
                <a:moveTo>
                  <a:pt x="0" y="0"/>
                </a:move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9858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sk-SK"/>
              <a:t>Click to edit Master title style</a:t>
            </a:r>
          </a:p>
        </p:txBody>
      </p:sp>
      <p:sp>
        <p:nvSpPr>
          <p:cNvPr id="249859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sk-SK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AF72A8-068F-415C-B09E-5D53DBD0A6E4}" type="slidenum">
              <a:rPr lang="sk-SK"/>
              <a:pPr>
                <a:defRPr/>
              </a:pPr>
              <a:t>‹#›</a:t>
            </a:fld>
            <a:endParaRPr lang="sk-S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en-GB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1B1723-1FD2-47CB-9615-DB24F24E77EB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sk-SK" smtClean="0"/>
              <a:t>Kliknite sem a upravte štýl predlohy nadpisov.</a:t>
            </a:r>
            <a:endParaRPr lang="en-GB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5CDFE2-F650-49CE-8FD4-078456C9A154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en-GB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978490-729C-4509-AA27-58F4B1DE8099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Kliknite sem a upravte štýl predlohy nadpisov.</a:t>
            </a:r>
            <a:endParaRPr lang="en-GB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BC294B-8078-4A67-BBE9-DC6A50DE72B5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en-GB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GB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367CD5-9D21-423E-B667-B56BE630C280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k-SK" smtClean="0"/>
              <a:t>Kliknite sem a upravte štýl predlohy nadpisov.</a:t>
            </a:r>
            <a:endParaRPr lang="en-GB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GB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8A9D01-E1B3-47E9-8500-2304FBA555EC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36DBE4-52D8-4E76-BFF1-71C0BC30A324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31B259-5782-4E12-A4DB-292869CE2009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en-GB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GB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7D9D43-E279-464E-81A3-65B27627385B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en-GB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7082C2-FF38-4E69-812F-5C529391FE25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k-SK" smtClean="0"/>
              <a:t>Click to edit Master title style</a:t>
            </a:r>
          </a:p>
        </p:txBody>
      </p:sp>
      <p:sp>
        <p:nvSpPr>
          <p:cNvPr id="2488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k-SK" smtClean="0"/>
              <a:t>Click to edit Master text styles</a:t>
            </a:r>
          </a:p>
          <a:p>
            <a:pPr lvl="1"/>
            <a:r>
              <a:rPr lang="sk-SK" smtClean="0"/>
              <a:t>Second level</a:t>
            </a:r>
          </a:p>
          <a:p>
            <a:pPr lvl="2"/>
            <a:r>
              <a:rPr lang="sk-SK" smtClean="0"/>
              <a:t>Third level</a:t>
            </a:r>
          </a:p>
          <a:p>
            <a:pPr lvl="3"/>
            <a:r>
              <a:rPr lang="sk-SK" smtClean="0"/>
              <a:t>Fourth level</a:t>
            </a:r>
          </a:p>
          <a:p>
            <a:pPr lvl="4"/>
            <a:r>
              <a:rPr lang="sk-SK" smtClean="0"/>
              <a:t>Fifth level</a:t>
            </a:r>
          </a:p>
        </p:txBody>
      </p:sp>
      <p:sp>
        <p:nvSpPr>
          <p:cNvPr id="24883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2488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2488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2ACF98CC-9026-4377-B532-9F13BFB2006E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4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9144000" cy="6858000"/>
          </a:xfrm>
          <a:solidFill>
            <a:srgbClr val="006666">
              <a:alpha val="70000"/>
            </a:srgbClr>
          </a:solidFill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sk-SK" sz="2400" b="1" smtClean="0">
              <a:solidFill>
                <a:srgbClr val="C41818"/>
              </a:solidFill>
              <a:latin typeface="Arial" charset="0"/>
            </a:endParaRPr>
          </a:p>
          <a:p>
            <a:pPr algn="l" eaLnBrk="1" hangingPunct="1">
              <a:spcBef>
                <a:spcPct val="0"/>
              </a:spcBef>
            </a:pPr>
            <a:r>
              <a:rPr lang="sk-SK" sz="1400" b="1" smtClean="0">
                <a:latin typeface="Arial Unicode MS" pitchFamily="34" charset="-128"/>
              </a:rPr>
              <a:t>					</a:t>
            </a:r>
            <a:r>
              <a:rPr lang="en-GB" sz="1600" smtClean="0">
                <a:latin typeface="Arial Unicode MS" pitchFamily="34" charset="-128"/>
              </a:rPr>
              <a:t>Annual Stakeholder Seminar of the Pillar II. </a:t>
            </a:r>
          </a:p>
          <a:p>
            <a:pPr algn="l" eaLnBrk="1" hangingPunct="1">
              <a:spcBef>
                <a:spcPct val="0"/>
              </a:spcBef>
            </a:pPr>
            <a:r>
              <a:rPr lang="en-GB" sz="1600" smtClean="0">
                <a:latin typeface="Arial Unicode MS" pitchFamily="34" charset="-128"/>
              </a:rPr>
              <a:t>			         	 </a:t>
            </a:r>
            <a:r>
              <a:rPr lang="sk-SK" sz="1600" smtClean="0">
                <a:latin typeface="Arial Unicode MS" pitchFamily="34" charset="-128"/>
              </a:rPr>
              <a:t>	</a:t>
            </a:r>
            <a:r>
              <a:rPr lang="en-GB" sz="1600" smtClean="0">
                <a:latin typeface="Arial Unicode MS" pitchFamily="34" charset="-128"/>
              </a:rPr>
              <a:t>– Protecting the Environment –</a:t>
            </a:r>
          </a:p>
          <a:p>
            <a:pPr algn="l" eaLnBrk="1" hangingPunct="1">
              <a:spcBef>
                <a:spcPct val="0"/>
              </a:spcBef>
            </a:pPr>
            <a:r>
              <a:rPr lang="en-GB" sz="1600" smtClean="0">
                <a:latin typeface="Arial Unicode MS" pitchFamily="34" charset="-128"/>
              </a:rPr>
              <a:t>				</a:t>
            </a:r>
            <a:r>
              <a:rPr lang="sk-SK" sz="1600" smtClean="0">
                <a:latin typeface="Arial Unicode MS" pitchFamily="34" charset="-128"/>
              </a:rPr>
              <a:t>	</a:t>
            </a:r>
            <a:r>
              <a:rPr lang="en-GB" sz="1600" smtClean="0">
                <a:latin typeface="Arial Unicode MS" pitchFamily="34" charset="-128"/>
              </a:rPr>
              <a:t>of the EU Strategy for Danube Region</a:t>
            </a:r>
          </a:p>
          <a:p>
            <a:pPr algn="l" eaLnBrk="1" hangingPunct="1">
              <a:spcBef>
                <a:spcPct val="0"/>
              </a:spcBef>
            </a:pPr>
            <a:r>
              <a:rPr lang="en-GB" sz="1600" smtClean="0">
                <a:latin typeface="Arial Unicode MS" pitchFamily="34" charset="-128"/>
              </a:rPr>
              <a:t>				</a:t>
            </a:r>
            <a:r>
              <a:rPr lang="sk-SK" sz="1600" smtClean="0">
                <a:latin typeface="Arial Unicode MS" pitchFamily="34" charset="-128"/>
              </a:rPr>
              <a:t>	</a:t>
            </a:r>
            <a:r>
              <a:rPr lang="en-GB" sz="1600" smtClean="0">
                <a:latin typeface="Arial Unicode MS" pitchFamily="34" charset="-128"/>
              </a:rPr>
              <a:t>06 November, 2012, Budapest</a:t>
            </a:r>
            <a:r>
              <a:rPr lang="en-GB" sz="1600" b="1" smtClean="0">
                <a:latin typeface="Arial Unicode MS" pitchFamily="34" charset="-128"/>
              </a:rPr>
              <a:t>	</a:t>
            </a:r>
          </a:p>
          <a:p>
            <a:pPr eaLnBrk="1" hangingPunct="1">
              <a:spcBef>
                <a:spcPct val="0"/>
              </a:spcBef>
            </a:pPr>
            <a:endParaRPr lang="en-GB" sz="1600" b="1" smtClean="0">
              <a:latin typeface="Arial Unicode MS" pitchFamily="34" charset="-128"/>
            </a:endParaRPr>
          </a:p>
          <a:p>
            <a:pPr eaLnBrk="1" hangingPunct="1">
              <a:spcBef>
                <a:spcPct val="0"/>
              </a:spcBef>
            </a:pPr>
            <a:endParaRPr lang="en-GB" sz="1600" b="1" smtClean="0">
              <a:latin typeface="Arial Unicode MS" pitchFamily="34" charset="-128"/>
            </a:endParaRPr>
          </a:p>
          <a:p>
            <a:pPr eaLnBrk="1" hangingPunct="1">
              <a:spcBef>
                <a:spcPct val="0"/>
              </a:spcBef>
            </a:pPr>
            <a:endParaRPr lang="sk-SK" sz="1600" smtClean="0">
              <a:latin typeface="Arial Unicode MS" pitchFamily="34" charset="-128"/>
            </a:endParaRPr>
          </a:p>
          <a:p>
            <a:pPr eaLnBrk="1" hangingPunct="1">
              <a:spcBef>
                <a:spcPct val="0"/>
              </a:spcBef>
            </a:pPr>
            <a:endParaRPr lang="en-GB" sz="1600" smtClean="0">
              <a:latin typeface="Arial Unicode MS" pitchFamily="34" charset="-128"/>
            </a:endParaRPr>
          </a:p>
          <a:p>
            <a:pPr eaLnBrk="1" hangingPunct="1">
              <a:spcBef>
                <a:spcPct val="0"/>
              </a:spcBef>
            </a:pPr>
            <a:endParaRPr lang="en-GB" sz="1400" b="1" i="1" smtClean="0">
              <a:latin typeface="Arial Unicode MS" pitchFamily="34" charset="-128"/>
            </a:endParaRPr>
          </a:p>
          <a:p>
            <a:pPr eaLnBrk="1" hangingPunct="1">
              <a:spcBef>
                <a:spcPct val="0"/>
              </a:spcBef>
            </a:pPr>
            <a:r>
              <a:rPr lang="en-GB" b="1" smtClean="0">
                <a:solidFill>
                  <a:srgbClr val="FFFF00"/>
                </a:solidFill>
                <a:latin typeface="Arial Unicode MS" pitchFamily="34" charset="-128"/>
              </a:rPr>
              <a:t>Restoring and maintenance the quality </a:t>
            </a:r>
          </a:p>
          <a:p>
            <a:pPr eaLnBrk="1" hangingPunct="1">
              <a:spcBef>
                <a:spcPct val="0"/>
              </a:spcBef>
            </a:pPr>
            <a:r>
              <a:rPr lang="en-GB" b="1" smtClean="0">
                <a:solidFill>
                  <a:srgbClr val="FFFF00"/>
                </a:solidFill>
                <a:latin typeface="Arial Unicode MS" pitchFamily="34" charset="-128"/>
              </a:rPr>
              <a:t>of waters</a:t>
            </a:r>
            <a:r>
              <a:rPr lang="en-GB" b="1" smtClean="0">
                <a:latin typeface="Arial Unicode MS" pitchFamily="34" charset="-128"/>
              </a:rPr>
              <a:t> </a:t>
            </a:r>
            <a:r>
              <a:rPr lang="en-GB" b="1" smtClean="0">
                <a:solidFill>
                  <a:srgbClr val="FFFF00"/>
                </a:solidFill>
                <a:latin typeface="Arial Unicode MS" pitchFamily="34" charset="-128"/>
              </a:rPr>
              <a:t>(EUSDR Priority </a:t>
            </a:r>
            <a:r>
              <a:rPr lang="sk-SK" b="1" smtClean="0">
                <a:solidFill>
                  <a:srgbClr val="FFFF00"/>
                </a:solidFill>
                <a:latin typeface="Arial" charset="0"/>
              </a:rPr>
              <a:t>A</a:t>
            </a:r>
            <a:r>
              <a:rPr lang="en-GB" b="1" smtClean="0">
                <a:solidFill>
                  <a:srgbClr val="FFFF00"/>
                </a:solidFill>
                <a:latin typeface="Arial Unicode MS" pitchFamily="34" charset="-128"/>
              </a:rPr>
              <a:t>rea 04)</a:t>
            </a:r>
          </a:p>
          <a:p>
            <a:pPr eaLnBrk="1" hangingPunct="1">
              <a:spcBef>
                <a:spcPct val="0"/>
              </a:spcBef>
            </a:pPr>
            <a:endParaRPr lang="en-GB" b="1" smtClean="0">
              <a:solidFill>
                <a:srgbClr val="FFFF00"/>
              </a:solidFill>
              <a:latin typeface="Arial Unicode MS" pitchFamily="34" charset="-128"/>
            </a:endParaRPr>
          </a:p>
          <a:p>
            <a:pPr eaLnBrk="1" hangingPunct="1">
              <a:spcBef>
                <a:spcPct val="45000"/>
              </a:spcBef>
            </a:pPr>
            <a:r>
              <a:rPr lang="en-GB" sz="2500" b="1" smtClean="0">
                <a:latin typeface="Arial Unicode MS" pitchFamily="34" charset="-128"/>
              </a:rPr>
              <a:t>Radoslav Bujnovský</a:t>
            </a:r>
          </a:p>
          <a:p>
            <a:pPr eaLnBrk="1" hangingPunct="1">
              <a:spcBef>
                <a:spcPct val="45000"/>
              </a:spcBef>
            </a:pPr>
            <a:r>
              <a:rPr lang="en-GB" sz="2200" b="1" smtClean="0">
                <a:latin typeface="Arial Unicode MS" pitchFamily="34" charset="-128"/>
              </a:rPr>
              <a:t>Water Research Institute, Bratislava</a:t>
            </a:r>
          </a:p>
          <a:p>
            <a:pPr eaLnBrk="1" hangingPunct="1">
              <a:spcBef>
                <a:spcPct val="45000"/>
              </a:spcBef>
            </a:pPr>
            <a:r>
              <a:rPr lang="en-GB" sz="2200" b="1" smtClean="0">
                <a:latin typeface="Arial Unicode MS" pitchFamily="34" charset="-128"/>
              </a:rPr>
              <a:t>bujnovsky@vuvh.sk</a:t>
            </a:r>
          </a:p>
          <a:p>
            <a:pPr eaLnBrk="1" hangingPunct="1">
              <a:spcBef>
                <a:spcPct val="45000"/>
              </a:spcBef>
            </a:pPr>
            <a:endParaRPr lang="en-GB" sz="2200" b="1" smtClean="0">
              <a:latin typeface="Arial Unicode MS" pitchFamily="34" charset="-128"/>
            </a:endParaRPr>
          </a:p>
        </p:txBody>
      </p:sp>
      <p:pic>
        <p:nvPicPr>
          <p:cNvPr id="307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188913"/>
            <a:ext cx="3321050" cy="132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0" y="0"/>
            <a:ext cx="9144000" cy="6858000"/>
          </a:xfrm>
          <a:solidFill>
            <a:srgbClr val="006666">
              <a:alpha val="70000"/>
            </a:srgbClr>
          </a:solidFill>
        </p:spPr>
        <p:txBody>
          <a:bodyPr/>
          <a:lstStyle/>
          <a:p>
            <a:pPr indent="-22860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endParaRPr lang="sk-SK" sz="2200" b="1" smtClean="0">
              <a:solidFill>
                <a:srgbClr val="FFFF00"/>
              </a:solidFill>
              <a:latin typeface="Arial" charset="0"/>
            </a:endParaRPr>
          </a:p>
          <a:p>
            <a:pPr indent="-228600"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en-GB" sz="2200" smtClean="0">
                <a:solidFill>
                  <a:srgbClr val="FFFF00"/>
                </a:solidFill>
                <a:latin typeface="Arial Unicode MS" pitchFamily="34" charset="-128"/>
                <a:sym typeface="Wingdings" pitchFamily="2" charset="2"/>
              </a:rPr>
              <a:t>●</a:t>
            </a:r>
            <a:r>
              <a:rPr lang="en-GB" sz="220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sk-SK" sz="2200" smtClean="0">
                <a:latin typeface="Arial" charset="0"/>
                <a:sym typeface="Wingdings" pitchFamily="2" charset="2"/>
              </a:rPr>
              <a:t>Most PA04 </a:t>
            </a:r>
            <a:r>
              <a:rPr lang="en-GB" sz="2200" smtClean="0">
                <a:latin typeface="Arial" charset="0"/>
                <a:sym typeface="Wingdings" pitchFamily="2" charset="2"/>
              </a:rPr>
              <a:t>actions </a:t>
            </a:r>
            <a:r>
              <a:rPr lang="en-GB" sz="2200" smtClean="0">
                <a:latin typeface="Arial Unicode MS" pitchFamily="34" charset="-128"/>
                <a:sym typeface="Wingdings" pitchFamily="2" charset="2"/>
              </a:rPr>
              <a:t>are related to achiev</a:t>
            </a:r>
            <a:r>
              <a:rPr lang="en-GB" sz="2200" smtClean="0">
                <a:latin typeface="Arial" charset="0"/>
                <a:sym typeface="Wingdings" pitchFamily="2" charset="2"/>
              </a:rPr>
              <a:t>e</a:t>
            </a:r>
            <a:r>
              <a:rPr lang="en-GB" sz="2200" smtClean="0">
                <a:latin typeface="Arial Unicode MS" pitchFamily="34" charset="-128"/>
                <a:sym typeface="Wingdings" pitchFamily="2" charset="2"/>
              </a:rPr>
              <a:t>ment the management objectives set out in the DRBMP and reduction of nutrients in Danube river. </a:t>
            </a:r>
            <a:endParaRPr lang="en-GB" sz="2200" b="1" smtClean="0">
              <a:solidFill>
                <a:srgbClr val="FFFF00"/>
              </a:solidFill>
              <a:latin typeface="Arial Unicode MS" pitchFamily="34" charset="-128"/>
            </a:endParaRPr>
          </a:p>
          <a:p>
            <a:pPr indent="-228600" algn="ctr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endParaRPr lang="en-GB" sz="2200" b="1" smtClean="0">
              <a:solidFill>
                <a:srgbClr val="FFFF00"/>
              </a:solidFill>
              <a:latin typeface="Arial Unicode MS" pitchFamily="34" charset="-128"/>
            </a:endParaRPr>
          </a:p>
          <a:p>
            <a:pPr indent="-228600" algn="ctr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endParaRPr lang="sk-SK" sz="2200" b="1" smtClean="0">
              <a:solidFill>
                <a:srgbClr val="FFFF00"/>
              </a:solidFill>
              <a:latin typeface="Arial" charset="0"/>
            </a:endParaRPr>
          </a:p>
          <a:p>
            <a:pPr indent="-228600" algn="ctr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GB" sz="2200" b="1" smtClean="0">
                <a:latin typeface="Arial Unicode MS" pitchFamily="34" charset="-128"/>
                <a:sym typeface="Wingdings" pitchFamily="2" charset="2"/>
              </a:rPr>
              <a:t>Integration of PA04 actions into PA04 targets</a:t>
            </a:r>
            <a:r>
              <a:rPr lang="en-GB" sz="2200" smtClean="0">
                <a:effectLst/>
                <a:latin typeface="Arial Unicode MS" pitchFamily="34" charset="-128"/>
                <a:sym typeface="Wingdings" pitchFamily="2" charset="2"/>
              </a:rPr>
              <a:t> </a:t>
            </a:r>
          </a:p>
          <a:p>
            <a:pPr indent="-22860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GB" sz="2200" smtClean="0">
                <a:effectLst/>
                <a:latin typeface="Arial Unicode MS" pitchFamily="34" charset="-128"/>
                <a:sym typeface="Wingdings" pitchFamily="2" charset="2"/>
              </a:rPr>
              <a:t>           </a:t>
            </a:r>
          </a:p>
          <a:p>
            <a:pPr indent="-228600" algn="ctr">
              <a:lnSpc>
                <a:spcPct val="95000"/>
              </a:lnSpc>
              <a:spcBef>
                <a:spcPct val="0"/>
              </a:spcBef>
              <a:buFontTx/>
              <a:buNone/>
            </a:pPr>
            <a:endParaRPr lang="en-GB" sz="2200" smtClean="0">
              <a:effectLst/>
              <a:latin typeface="Arial Unicode MS" pitchFamily="34" charset="-128"/>
              <a:sym typeface="Wingdings" pitchFamily="2" charset="2"/>
            </a:endParaRPr>
          </a:p>
          <a:p>
            <a:pPr indent="-22860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GB" sz="2200" smtClean="0">
                <a:effectLst/>
                <a:latin typeface="Arial" charset="0"/>
                <a:sym typeface="Wingdings" pitchFamily="2" charset="2"/>
              </a:rPr>
              <a:t>   </a:t>
            </a:r>
            <a:endParaRPr lang="sk-SK" sz="2200" smtClean="0">
              <a:effectLst/>
              <a:latin typeface="Arial" charset="0"/>
              <a:sym typeface="Wingdings" pitchFamily="2" charset="2"/>
            </a:endParaRPr>
          </a:p>
          <a:p>
            <a:pPr indent="-228600">
              <a:lnSpc>
                <a:spcPct val="95000"/>
              </a:lnSpc>
              <a:spcBef>
                <a:spcPct val="0"/>
              </a:spcBef>
              <a:buFontTx/>
              <a:buNone/>
            </a:pPr>
            <a:endParaRPr lang="sk-SK" sz="2200" smtClean="0">
              <a:effectLst/>
              <a:latin typeface="Arial" charset="0"/>
              <a:sym typeface="Wingdings" pitchFamily="2" charset="2"/>
            </a:endParaRPr>
          </a:p>
          <a:p>
            <a:pPr indent="-228600">
              <a:lnSpc>
                <a:spcPct val="95000"/>
              </a:lnSpc>
              <a:spcBef>
                <a:spcPct val="0"/>
              </a:spcBef>
              <a:buFontTx/>
              <a:buNone/>
            </a:pPr>
            <a:endParaRPr lang="sk-SK" sz="2200" smtClean="0">
              <a:effectLst/>
              <a:latin typeface="Arial" charset="0"/>
              <a:sym typeface="Wingdings" pitchFamily="2" charset="2"/>
            </a:endParaRPr>
          </a:p>
          <a:p>
            <a:pPr indent="-228600">
              <a:lnSpc>
                <a:spcPct val="95000"/>
              </a:lnSpc>
              <a:spcBef>
                <a:spcPct val="0"/>
              </a:spcBef>
              <a:buFontTx/>
              <a:buNone/>
            </a:pPr>
            <a:endParaRPr lang="sk-SK" sz="2200" smtClean="0">
              <a:effectLst/>
              <a:latin typeface="Arial" charset="0"/>
              <a:sym typeface="Wingdings" pitchFamily="2" charset="2"/>
            </a:endParaRPr>
          </a:p>
          <a:p>
            <a:pPr indent="-228600">
              <a:lnSpc>
                <a:spcPct val="95000"/>
              </a:lnSpc>
              <a:spcBef>
                <a:spcPct val="0"/>
              </a:spcBef>
              <a:buFontTx/>
              <a:buNone/>
            </a:pPr>
            <a:endParaRPr lang="sk-SK" sz="2200" smtClean="0">
              <a:effectLst/>
              <a:latin typeface="Arial" charset="0"/>
              <a:sym typeface="Wingdings" pitchFamily="2" charset="2"/>
            </a:endParaRPr>
          </a:p>
          <a:p>
            <a:pPr indent="-228600" algn="ctr">
              <a:lnSpc>
                <a:spcPct val="95000"/>
              </a:lnSpc>
              <a:spcBef>
                <a:spcPct val="0"/>
              </a:spcBef>
              <a:buFontTx/>
              <a:buNone/>
            </a:pPr>
            <a:endParaRPr lang="en-GB" sz="2200" smtClean="0">
              <a:effectLst/>
              <a:latin typeface="Arial" charset="0"/>
              <a:sym typeface="Wingdings" pitchFamily="2" charset="2"/>
            </a:endParaRPr>
          </a:p>
        </p:txBody>
      </p:sp>
      <p:pic>
        <p:nvPicPr>
          <p:cNvPr id="1024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708275"/>
            <a:ext cx="9112250" cy="175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0" y="0"/>
            <a:ext cx="9144000" cy="6858000"/>
          </a:xfrm>
          <a:solidFill>
            <a:srgbClr val="006666">
              <a:alpha val="70000"/>
            </a:srgbClr>
          </a:solidFill>
        </p:spPr>
        <p:txBody>
          <a:bodyPr/>
          <a:lstStyle/>
          <a:p>
            <a:pPr indent="-228600"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endParaRPr lang="sk-SK" sz="2400" b="1" smtClean="0">
              <a:solidFill>
                <a:srgbClr val="FFFF00"/>
              </a:solidFill>
              <a:latin typeface="Arial Unicode MS" pitchFamily="34" charset="-128"/>
            </a:endParaRPr>
          </a:p>
          <a:p>
            <a:pPr indent="-228600"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en-GB" sz="2400" b="1" smtClean="0">
                <a:solidFill>
                  <a:srgbClr val="FFFF00"/>
                </a:solidFill>
                <a:latin typeface="Arial Unicode MS" pitchFamily="34" charset="-128"/>
              </a:rPr>
              <a:t>B: Support of the approval of project proposals relevant to PA04 </a:t>
            </a:r>
          </a:p>
          <a:p>
            <a:pPr indent="-228600"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en-GB" sz="2400" b="1" smtClean="0">
                <a:solidFill>
                  <a:srgbClr val="FFFF00"/>
                </a:solidFill>
                <a:latin typeface="Arial Unicode MS" pitchFamily="34" charset="-128"/>
              </a:rPr>
              <a:t>    area</a:t>
            </a:r>
            <a:r>
              <a:rPr lang="en-GB" sz="2400" b="1" smtClean="0">
                <a:latin typeface="Arial Unicode MS" pitchFamily="34" charset="-128"/>
                <a:sym typeface="Wingdings" pitchFamily="2" charset="2"/>
              </a:rPr>
              <a:t> </a:t>
            </a:r>
            <a:endParaRPr lang="sk-SK" sz="2400" b="1" smtClean="0">
              <a:latin typeface="Arial Unicode MS" pitchFamily="34" charset="-128"/>
              <a:sym typeface="Wingdings" pitchFamily="2" charset="2"/>
            </a:endParaRPr>
          </a:p>
          <a:p>
            <a:pPr indent="-228600"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endParaRPr lang="en-GB" sz="2400" smtClean="0">
              <a:latin typeface="Arial Unicode MS" pitchFamily="34" charset="-128"/>
              <a:sym typeface="Wingdings" pitchFamily="2" charset="2"/>
            </a:endParaRPr>
          </a:p>
          <a:p>
            <a:pPr indent="-228600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en-GB" sz="2200" smtClean="0">
                <a:solidFill>
                  <a:schemeClr val="hlink"/>
                </a:solidFill>
                <a:latin typeface="Arial Unicode MS" pitchFamily="34" charset="-128"/>
                <a:sym typeface="Wingdings" pitchFamily="2" charset="2"/>
              </a:rPr>
              <a:t>●</a:t>
            </a:r>
            <a:r>
              <a:rPr lang="en-GB" sz="2200" smtClean="0">
                <a:latin typeface="Arial Unicode MS" pitchFamily="34" charset="-128"/>
                <a:sym typeface="Wingdings" pitchFamily="2" charset="2"/>
              </a:rPr>
              <a:t> Priority Area 4 Ste</a:t>
            </a:r>
            <a:r>
              <a:rPr lang="sk-SK" sz="2200" smtClean="0">
                <a:latin typeface="Arial Unicode MS" pitchFamily="34" charset="-128"/>
                <a:sym typeface="Wingdings" pitchFamily="2" charset="2"/>
              </a:rPr>
              <a:t>e</a:t>
            </a:r>
            <a:r>
              <a:rPr lang="en-GB" sz="2200" smtClean="0">
                <a:latin typeface="Arial Unicode MS" pitchFamily="34" charset="-128"/>
                <a:sym typeface="Wingdings" pitchFamily="2" charset="2"/>
              </a:rPr>
              <a:t>ring Group can </a:t>
            </a:r>
            <a:r>
              <a:rPr lang="en-GB" sz="2200" b="1" smtClean="0">
                <a:latin typeface="Arial Unicode MS" pitchFamily="34" charset="-128"/>
                <a:sym typeface="Wingdings" pitchFamily="2" charset="2"/>
              </a:rPr>
              <a:t>label</a:t>
            </a:r>
            <a:r>
              <a:rPr lang="en-GB" sz="2200" smtClean="0">
                <a:latin typeface="Arial Unicode MS" pitchFamily="34" charset="-128"/>
                <a:sym typeface="Wingdings" pitchFamily="2" charset="2"/>
              </a:rPr>
              <a:t> appropriate projects as having implementation relevance for the Danube Region Strategy and support the approval and subsequent funding of proposed projects through drawing up a </a:t>
            </a:r>
            <a:r>
              <a:rPr lang="en-GB" sz="2200" b="1" smtClean="0">
                <a:latin typeface="Arial Unicode MS" pitchFamily="34" charset="-128"/>
                <a:sym typeface="Wingdings" pitchFamily="2" charset="2"/>
              </a:rPr>
              <a:t>Letter of Recommendation</a:t>
            </a:r>
            <a:r>
              <a:rPr lang="en-GB" sz="2200" smtClean="0">
                <a:latin typeface="Arial Unicode MS" pitchFamily="34" charset="-128"/>
                <a:sym typeface="Wingdings" pitchFamily="2" charset="2"/>
              </a:rPr>
              <a:t>. </a:t>
            </a:r>
          </a:p>
          <a:p>
            <a:pPr indent="-228600">
              <a:lnSpc>
                <a:spcPct val="110000"/>
              </a:lnSpc>
              <a:spcBef>
                <a:spcPct val="0"/>
              </a:spcBef>
              <a:buFontTx/>
              <a:buNone/>
            </a:pPr>
            <a:endParaRPr lang="en-GB" sz="2200" smtClean="0">
              <a:latin typeface="Arial Unicode MS" pitchFamily="34" charset="-128"/>
              <a:sym typeface="Wingdings" pitchFamily="2" charset="2"/>
            </a:endParaRPr>
          </a:p>
          <a:p>
            <a:pPr indent="-228600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en-GB" sz="2200" smtClean="0">
                <a:latin typeface="Arial Unicode MS" pitchFamily="34" charset="-128"/>
                <a:sym typeface="Wingdings" pitchFamily="2" charset="2"/>
              </a:rPr>
              <a:t>	</a:t>
            </a:r>
          </a:p>
          <a:p>
            <a:pPr indent="-228600" algn="ctr">
              <a:lnSpc>
                <a:spcPct val="110000"/>
              </a:lnSpc>
              <a:spcBef>
                <a:spcPct val="0"/>
              </a:spcBef>
              <a:buFontTx/>
              <a:buNone/>
            </a:pPr>
            <a:endParaRPr lang="en-GB" sz="2200" smtClean="0">
              <a:latin typeface="Arial Unicode MS" pitchFamily="34" charset="-128"/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0" y="0"/>
            <a:ext cx="9144000" cy="6858000"/>
          </a:xfrm>
          <a:solidFill>
            <a:srgbClr val="006666">
              <a:alpha val="70000"/>
            </a:srgbClr>
          </a:solidFill>
        </p:spPr>
        <p:txBody>
          <a:bodyPr/>
          <a:lstStyle/>
          <a:p>
            <a:pPr indent="-22860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endParaRPr lang="en-GB" sz="2000" b="1" smtClean="0">
              <a:solidFill>
                <a:srgbClr val="FFFF00"/>
              </a:solidFill>
              <a:latin typeface="Arial Unicode MS" pitchFamily="34" charset="-128"/>
            </a:endParaRPr>
          </a:p>
          <a:p>
            <a:pPr indent="-22860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GB" sz="2200" smtClean="0">
                <a:solidFill>
                  <a:srgbClr val="FFFF00"/>
                </a:solidFill>
                <a:latin typeface="Arial Unicode MS" pitchFamily="34" charset="-128"/>
                <a:sym typeface="Wingdings" pitchFamily="2" charset="2"/>
              </a:rPr>
              <a:t>●</a:t>
            </a:r>
            <a:r>
              <a:rPr lang="en-GB" sz="220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en-GB" sz="2200" b="1" smtClean="0">
                <a:solidFill>
                  <a:srgbClr val="FFFF00"/>
                </a:solidFill>
                <a:latin typeface="Arial Unicode MS" pitchFamily="34" charset="-128"/>
                <a:sym typeface="Wingdings" pitchFamily="2" charset="2"/>
              </a:rPr>
              <a:t>List of proposed projects</a:t>
            </a:r>
            <a:r>
              <a:rPr lang="en-GB" sz="2200" b="1" smtClean="0">
                <a:solidFill>
                  <a:srgbClr val="FFFF00"/>
                </a:solidFill>
                <a:latin typeface="Arial" charset="0"/>
                <a:sym typeface="Wingdings" pitchFamily="2" charset="2"/>
              </a:rPr>
              <a:t> supplied with LoRs</a:t>
            </a:r>
            <a:r>
              <a:rPr lang="en-GB" sz="2200" b="1" smtClean="0">
                <a:latin typeface="Arial Unicode MS" pitchFamily="34" charset="-128"/>
                <a:sym typeface="Wingdings" pitchFamily="2" charset="2"/>
              </a:rPr>
              <a:t>:</a:t>
            </a:r>
            <a:endParaRPr lang="en-GB" sz="2200" b="1" smtClean="0">
              <a:latin typeface="Arial" charset="0"/>
              <a:sym typeface="Wingdings" pitchFamily="2" charset="2"/>
            </a:endParaRPr>
          </a:p>
          <a:p>
            <a:pPr indent="-22860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GB" sz="900" smtClean="0">
                <a:latin typeface="Arial" charset="0"/>
                <a:sym typeface="Wingdings" pitchFamily="2" charset="2"/>
              </a:rPr>
              <a:t>   </a:t>
            </a:r>
            <a:endParaRPr lang="en-GB" sz="2200" smtClean="0">
              <a:latin typeface="Arial" charset="0"/>
              <a:sym typeface="Wingdings" pitchFamily="2" charset="2"/>
            </a:endParaRPr>
          </a:p>
          <a:p>
            <a:pPr indent="-22860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GB" sz="2200" smtClean="0">
                <a:latin typeface="Arial" charset="0"/>
                <a:sym typeface="Wingdings" pitchFamily="2" charset="2"/>
              </a:rPr>
              <a:t>   - </a:t>
            </a:r>
            <a:r>
              <a:rPr lang="en-GB" sz="2200" smtClean="0">
                <a:sym typeface="Wingdings" pitchFamily="2" charset="2"/>
              </a:rPr>
              <a:t>Blue Danube – Improved framework conditions for fast track</a:t>
            </a:r>
            <a:r>
              <a:rPr lang="en-GB" sz="2200" smtClean="0">
                <a:latin typeface="Arial" charset="0"/>
                <a:sym typeface="Wingdings" pitchFamily="2" charset="2"/>
              </a:rPr>
              <a:t> </a:t>
            </a:r>
            <a:r>
              <a:rPr lang="en-GB" sz="2200" smtClean="0">
                <a:sym typeface="Wingdings" pitchFamily="2" charset="2"/>
              </a:rPr>
              <a:t>eco- </a:t>
            </a:r>
          </a:p>
          <a:p>
            <a:pPr indent="-22860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GB" sz="2200" smtClean="0">
                <a:sym typeface="Wingdings" pitchFamily="2" charset="2"/>
              </a:rPr>
              <a:t>     innovation in waste water treatment (Activity 04)</a:t>
            </a:r>
          </a:p>
          <a:p>
            <a:pPr indent="-22860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GB" sz="2200" smtClean="0">
                <a:sym typeface="Wingdings" pitchFamily="2" charset="2"/>
              </a:rPr>
              <a:t>   </a:t>
            </a:r>
          </a:p>
          <a:p>
            <a:pPr indent="-22860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GB" sz="2200" smtClean="0">
                <a:sym typeface="Wingdings" pitchFamily="2" charset="2"/>
              </a:rPr>
              <a:t>   - ProTisza – Promoting strategic partnership enabling cooperation in </a:t>
            </a:r>
          </a:p>
          <a:p>
            <a:pPr indent="-22860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GB" sz="2200" smtClean="0">
                <a:sym typeface="Wingdings" pitchFamily="2" charset="2"/>
              </a:rPr>
              <a:t>     the Tisza river basin (Activity 02)</a:t>
            </a:r>
          </a:p>
          <a:p>
            <a:pPr indent="-22860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GB" sz="2200" smtClean="0">
                <a:sym typeface="Wingdings" pitchFamily="2" charset="2"/>
              </a:rPr>
              <a:t>   </a:t>
            </a:r>
          </a:p>
          <a:p>
            <a:pPr indent="-22860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GB" sz="2200" smtClean="0">
                <a:sym typeface="Wingdings" pitchFamily="2" charset="2"/>
              </a:rPr>
              <a:t>   - Danube sediment management – assessment for restoration of </a:t>
            </a:r>
          </a:p>
          <a:p>
            <a:pPr indent="-22860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GB" sz="2200" smtClean="0">
                <a:sym typeface="Wingdings" pitchFamily="2" charset="2"/>
              </a:rPr>
              <a:t>     sediment balance in the Danube river basin (Activity 10)</a:t>
            </a:r>
          </a:p>
          <a:p>
            <a:pPr indent="-22860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GB" sz="2200" smtClean="0">
                <a:sym typeface="Wingdings" pitchFamily="2" charset="2"/>
              </a:rPr>
              <a:t>      </a:t>
            </a:r>
          </a:p>
          <a:p>
            <a:pPr indent="-22860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GB" sz="2200" smtClean="0">
                <a:sym typeface="Wingdings" pitchFamily="2" charset="2"/>
              </a:rPr>
              <a:t>   </a:t>
            </a:r>
            <a:r>
              <a:rPr lang="en-GB" sz="2200" smtClean="0">
                <a:solidFill>
                  <a:srgbClr val="FFFF00"/>
                </a:solidFill>
                <a:sym typeface="Wingdings" pitchFamily="2" charset="2"/>
              </a:rPr>
              <a:t>- </a:t>
            </a:r>
            <a:r>
              <a:rPr lang="en-GB" sz="2200" smtClean="0">
                <a:solidFill>
                  <a:srgbClr val="FF9900"/>
                </a:solidFill>
                <a:sym typeface="Wingdings" pitchFamily="2" charset="2"/>
              </a:rPr>
              <a:t>CC-Ware – Mitigating vulnerability of water resources</a:t>
            </a:r>
            <a:r>
              <a:rPr lang="en-GB" sz="2200" smtClean="0">
                <a:sym typeface="Wingdings" pitchFamily="2" charset="2"/>
              </a:rPr>
              <a:t> (Activity 12)</a:t>
            </a:r>
          </a:p>
          <a:p>
            <a:pPr indent="-22860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GB" sz="2200" smtClean="0">
                <a:sym typeface="Wingdings" pitchFamily="2" charset="2"/>
              </a:rPr>
              <a:t>   </a:t>
            </a:r>
          </a:p>
          <a:p>
            <a:pPr indent="-22860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GB" sz="2200" smtClean="0">
                <a:sym typeface="Wingdings" pitchFamily="2" charset="2"/>
              </a:rPr>
              <a:t>   - FoWaP – Forests for drinking water protection (Activity 13)</a:t>
            </a:r>
          </a:p>
          <a:p>
            <a:pPr indent="-22860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GB" sz="2200" smtClean="0">
                <a:sym typeface="Wingdings" pitchFamily="2" charset="2"/>
              </a:rPr>
              <a:t>   </a:t>
            </a:r>
          </a:p>
          <a:p>
            <a:pPr indent="-22860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GB" sz="2200" smtClean="0">
                <a:sym typeface="Wingdings" pitchFamily="2" charset="2"/>
              </a:rPr>
              <a:t>   - </a:t>
            </a:r>
            <a:r>
              <a:rPr lang="en-GB" sz="2200" smtClean="0">
                <a:solidFill>
                  <a:srgbClr val="FF9900"/>
                </a:solidFill>
                <a:sym typeface="Wingdings" pitchFamily="2" charset="2"/>
              </a:rPr>
              <a:t>SEE River – Sustainable integrated management of international</a:t>
            </a:r>
          </a:p>
          <a:p>
            <a:pPr indent="-22860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GB" sz="2200" smtClean="0">
                <a:solidFill>
                  <a:srgbClr val="FF9900"/>
                </a:solidFill>
                <a:sym typeface="Wingdings" pitchFamily="2" charset="2"/>
              </a:rPr>
              <a:t>     river corridors in SEE countries</a:t>
            </a:r>
            <a:r>
              <a:rPr lang="en-GB" sz="2200" smtClean="0">
                <a:solidFill>
                  <a:srgbClr val="FFFF00"/>
                </a:solidFill>
                <a:sym typeface="Wingdings" pitchFamily="2" charset="2"/>
              </a:rPr>
              <a:t> </a:t>
            </a:r>
            <a:r>
              <a:rPr lang="en-GB" sz="2200" smtClean="0">
                <a:sym typeface="Wingdings" pitchFamily="2" charset="2"/>
              </a:rPr>
              <a:t>(Activity 02)</a:t>
            </a:r>
          </a:p>
          <a:p>
            <a:pPr indent="-22860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GB" sz="2200" smtClean="0">
                <a:sym typeface="Wingdings" pitchFamily="2" charset="2"/>
              </a:rPr>
              <a:t>   </a:t>
            </a:r>
          </a:p>
          <a:p>
            <a:pPr indent="-22860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GB" sz="2200" smtClean="0">
                <a:sym typeface="Wingdings" pitchFamily="2" charset="2"/>
              </a:rPr>
              <a:t>   - SEWABIS – Environmental status of sediment, water and biota in</a:t>
            </a:r>
          </a:p>
          <a:p>
            <a:pPr indent="-22860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GB" sz="2200" smtClean="0">
                <a:sym typeface="Wingdings" pitchFamily="2" charset="2"/>
              </a:rPr>
              <a:t>     the Sava river basin (Activity 02)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0" y="0"/>
            <a:ext cx="9144000" cy="6858000"/>
          </a:xfrm>
          <a:solidFill>
            <a:srgbClr val="006666">
              <a:alpha val="70000"/>
            </a:srgbClr>
          </a:solidFill>
        </p:spPr>
        <p:txBody>
          <a:bodyPr/>
          <a:lstStyle/>
          <a:p>
            <a:pPr indent="-228600"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endParaRPr lang="en-GB" sz="2200" b="1" smtClean="0">
              <a:solidFill>
                <a:srgbClr val="FFFF00"/>
              </a:solidFill>
              <a:latin typeface="Arial Unicode MS" pitchFamily="34" charset="-128"/>
            </a:endParaRPr>
          </a:p>
          <a:p>
            <a:pPr indent="-228600"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en-GB" sz="2200" smtClean="0">
                <a:solidFill>
                  <a:srgbClr val="FFFF00"/>
                </a:solidFill>
                <a:latin typeface="Arial Unicode MS" pitchFamily="34" charset="-128"/>
                <a:sym typeface="Wingdings" pitchFamily="2" charset="2"/>
              </a:rPr>
              <a:t>●</a:t>
            </a:r>
            <a:r>
              <a:rPr lang="en-GB" sz="220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en-GB" sz="2200" b="1" smtClean="0">
                <a:solidFill>
                  <a:srgbClr val="FFFF00"/>
                </a:solidFill>
                <a:latin typeface="Arial Unicode MS" pitchFamily="34" charset="-128"/>
                <a:sym typeface="Wingdings" pitchFamily="2" charset="2"/>
              </a:rPr>
              <a:t>List of proposed projects</a:t>
            </a:r>
            <a:r>
              <a:rPr lang="en-GB" sz="2200" b="1" smtClean="0">
                <a:solidFill>
                  <a:srgbClr val="FFFF00"/>
                </a:solidFill>
                <a:latin typeface="Arial" charset="0"/>
                <a:sym typeface="Wingdings" pitchFamily="2" charset="2"/>
              </a:rPr>
              <a:t> supplied with LoRs (cont.)</a:t>
            </a:r>
            <a:r>
              <a:rPr lang="en-GB" sz="2200" b="1" smtClean="0">
                <a:solidFill>
                  <a:srgbClr val="FFFF00"/>
                </a:solidFill>
                <a:latin typeface="Arial Unicode MS" pitchFamily="34" charset="-128"/>
                <a:sym typeface="Wingdings" pitchFamily="2" charset="2"/>
              </a:rPr>
              <a:t>:</a:t>
            </a:r>
            <a:endParaRPr lang="en-GB" sz="2200" b="1" smtClean="0">
              <a:solidFill>
                <a:srgbClr val="FFFF00"/>
              </a:solidFill>
              <a:latin typeface="Arial" charset="0"/>
              <a:sym typeface="Wingdings" pitchFamily="2" charset="2"/>
            </a:endParaRPr>
          </a:p>
          <a:p>
            <a:pPr indent="-228600" eaLnBrk="1" hangingPunct="1">
              <a:lnSpc>
                <a:spcPct val="110000"/>
              </a:lnSpc>
              <a:spcBef>
                <a:spcPct val="40000"/>
              </a:spcBef>
              <a:buFontTx/>
              <a:buNone/>
            </a:pPr>
            <a:r>
              <a:rPr lang="en-GB" sz="2200" smtClean="0">
                <a:sym typeface="Wingdings" pitchFamily="2" charset="2"/>
              </a:rPr>
              <a:t>   - GoodWater – Strategies for development the water management</a:t>
            </a:r>
          </a:p>
          <a:p>
            <a:pPr indent="-228600"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en-GB" sz="2200" smtClean="0">
                <a:sym typeface="Wingdings" pitchFamily="2" charset="2"/>
              </a:rPr>
              <a:t>     instruments on water protected areas (A</a:t>
            </a:r>
            <a:r>
              <a:rPr lang="sk-SK" sz="2200" smtClean="0">
                <a:latin typeface="Arial" charset="0"/>
                <a:sym typeface="Wingdings" pitchFamily="2" charset="2"/>
              </a:rPr>
              <a:t>ctivity</a:t>
            </a:r>
            <a:r>
              <a:rPr lang="en-GB" sz="2200" smtClean="0">
                <a:sym typeface="Wingdings" pitchFamily="2" charset="2"/>
              </a:rPr>
              <a:t> 12)</a:t>
            </a:r>
          </a:p>
          <a:p>
            <a:pPr indent="-228600" eaLnBrk="1" hangingPunct="1">
              <a:lnSpc>
                <a:spcPct val="110000"/>
              </a:lnSpc>
              <a:spcBef>
                <a:spcPct val="40000"/>
              </a:spcBef>
              <a:buFontTx/>
              <a:buNone/>
            </a:pPr>
            <a:r>
              <a:rPr lang="en-GB" sz="2200" smtClean="0">
                <a:sym typeface="Wingdings" pitchFamily="2" charset="2"/>
              </a:rPr>
              <a:t>   - PS-RED – Emissions reduction of priority substances in the Danube</a:t>
            </a:r>
          </a:p>
          <a:p>
            <a:pPr indent="-228600"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en-GB" sz="2200" smtClean="0">
                <a:sym typeface="Wingdings" pitchFamily="2" charset="2"/>
              </a:rPr>
              <a:t>     basin (Activity 01)  </a:t>
            </a:r>
          </a:p>
          <a:p>
            <a:pPr indent="-228600" eaLnBrk="1" hangingPunct="1">
              <a:lnSpc>
                <a:spcPct val="110000"/>
              </a:lnSpc>
              <a:spcBef>
                <a:spcPct val="40000"/>
              </a:spcBef>
              <a:buFontTx/>
              <a:buNone/>
            </a:pPr>
            <a:r>
              <a:rPr lang="en-GB" sz="2200" smtClean="0">
                <a:sym typeface="Wingdings" pitchFamily="2" charset="2"/>
              </a:rPr>
              <a:t>   - Hydrology study for the Sava river basin (Activity 02) </a:t>
            </a:r>
          </a:p>
          <a:p>
            <a:pPr indent="-228600" eaLnBrk="1" hangingPunct="1">
              <a:lnSpc>
                <a:spcPct val="110000"/>
              </a:lnSpc>
              <a:spcBef>
                <a:spcPct val="40000"/>
              </a:spcBef>
              <a:buFontTx/>
              <a:buNone/>
            </a:pPr>
            <a:r>
              <a:rPr lang="en-GB" sz="2200" smtClean="0">
                <a:sym typeface="Wingdings" pitchFamily="2" charset="2"/>
              </a:rPr>
              <a:t>   - </a:t>
            </a:r>
            <a:r>
              <a:rPr lang="en-GB" sz="2200" smtClean="0">
                <a:solidFill>
                  <a:srgbClr val="FF9900"/>
                </a:solidFill>
                <a:sym typeface="Wingdings" pitchFamily="2" charset="2"/>
              </a:rPr>
              <a:t>Towards sustainable sediment management using the Sava river </a:t>
            </a:r>
          </a:p>
          <a:p>
            <a:pPr indent="-228600"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en-GB" sz="2200" smtClean="0">
                <a:solidFill>
                  <a:srgbClr val="FF9900"/>
                </a:solidFill>
                <a:sym typeface="Wingdings" pitchFamily="2" charset="2"/>
              </a:rPr>
              <a:t>     basin as a showcase</a:t>
            </a:r>
            <a:r>
              <a:rPr lang="en-GB" sz="2200" smtClean="0">
                <a:sym typeface="Wingdings" pitchFamily="2" charset="2"/>
              </a:rPr>
              <a:t> (Activity 02)</a:t>
            </a:r>
          </a:p>
          <a:p>
            <a:pPr indent="-228600" eaLnBrk="1" hangingPunct="1">
              <a:lnSpc>
                <a:spcPct val="110000"/>
              </a:lnSpc>
              <a:spcBef>
                <a:spcPct val="40000"/>
              </a:spcBef>
              <a:buFontTx/>
              <a:buNone/>
            </a:pPr>
            <a:r>
              <a:rPr lang="en-GB" sz="2200" smtClean="0">
                <a:sym typeface="Wingdings" pitchFamily="2" charset="2"/>
              </a:rPr>
              <a:t>   - Protection and sustainable use of water resources from alluvial</a:t>
            </a:r>
          </a:p>
          <a:p>
            <a:pPr indent="-228600"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en-GB" sz="2200" smtClean="0">
                <a:sym typeface="Wingdings" pitchFamily="2" charset="2"/>
              </a:rPr>
              <a:t>     aquifers in the Sava river basin (Activity 12)</a:t>
            </a:r>
          </a:p>
          <a:p>
            <a:pPr indent="-228600" eaLnBrk="1" hangingPunct="1">
              <a:lnSpc>
                <a:spcPct val="110000"/>
              </a:lnSpc>
              <a:spcBef>
                <a:spcPct val="40000"/>
              </a:spcBef>
              <a:buFontTx/>
              <a:buNone/>
            </a:pPr>
            <a:r>
              <a:rPr lang="en-GB" sz="2200" smtClean="0">
                <a:sym typeface="Wingdings" pitchFamily="2" charset="2"/>
              </a:rPr>
              <a:t>   - </a:t>
            </a:r>
            <a:r>
              <a:rPr lang="en-GB" sz="2200" smtClean="0">
                <a:solidFill>
                  <a:srgbClr val="FF9900"/>
                </a:solidFill>
                <a:sym typeface="Wingdings" pitchFamily="2" charset="2"/>
              </a:rPr>
              <a:t>ICZM –Improvement of the integrated coastal zone management in</a:t>
            </a:r>
          </a:p>
          <a:p>
            <a:pPr indent="-228600"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en-GB" sz="2200" smtClean="0">
                <a:solidFill>
                  <a:srgbClr val="FF9900"/>
                </a:solidFill>
                <a:sym typeface="Wingdings" pitchFamily="2" charset="2"/>
              </a:rPr>
              <a:t>     the Black sea region</a:t>
            </a:r>
            <a:r>
              <a:rPr lang="en-GB" sz="2200" smtClean="0">
                <a:solidFill>
                  <a:srgbClr val="FFFF00"/>
                </a:solidFill>
                <a:sym typeface="Wingdings" pitchFamily="2" charset="2"/>
              </a:rPr>
              <a:t> </a:t>
            </a:r>
            <a:r>
              <a:rPr lang="en-GB" sz="2200" smtClean="0">
                <a:sym typeface="Wingdings" pitchFamily="2" charset="2"/>
              </a:rPr>
              <a:t>(Activity 14)</a:t>
            </a:r>
            <a:r>
              <a:rPr lang="sk-SK" sz="2200" smtClean="0">
                <a:sym typeface="Wingdings" pitchFamily="2" charset="2"/>
              </a:rPr>
              <a:t>.</a:t>
            </a:r>
            <a:r>
              <a:rPr lang="en-GB" sz="2200" smtClean="0">
                <a:sym typeface="Wingdings" pitchFamily="2" charset="2"/>
              </a:rPr>
              <a:t> 	</a:t>
            </a:r>
          </a:p>
          <a:p>
            <a:pPr indent="-228600"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en-GB" sz="2200" smtClean="0">
                <a:effectLst/>
                <a:sym typeface="Wingdings" pitchFamily="2" charset="2"/>
              </a:rPr>
              <a:t>	</a:t>
            </a:r>
          </a:p>
          <a:p>
            <a:pPr indent="-228600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en-GB" sz="2200" smtClean="0">
              <a:effectLst/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0" y="0"/>
            <a:ext cx="9144000" cy="6858000"/>
          </a:xfrm>
          <a:solidFill>
            <a:srgbClr val="006666">
              <a:alpha val="70000"/>
            </a:srgbClr>
          </a:solidFill>
        </p:spPr>
        <p:txBody>
          <a:bodyPr/>
          <a:lstStyle/>
          <a:p>
            <a:pPr indent="-228600"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endParaRPr lang="en-GB" sz="2200" b="1" smtClean="0">
              <a:solidFill>
                <a:srgbClr val="FFFF00"/>
              </a:solidFill>
              <a:latin typeface="Arial Unicode MS" pitchFamily="34" charset="-128"/>
            </a:endParaRPr>
          </a:p>
          <a:p>
            <a:pPr indent="-228600"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en-GB" sz="2400" b="1" smtClean="0">
                <a:solidFill>
                  <a:srgbClr val="FFFF00"/>
                </a:solidFill>
                <a:latin typeface="Arial Unicode MS" pitchFamily="34" charset="-128"/>
              </a:rPr>
              <a:t>C: Development of cooperation with other PAs within and outside</a:t>
            </a:r>
          </a:p>
          <a:p>
            <a:pPr indent="-228600"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en-GB" sz="2400" b="1" smtClean="0">
                <a:solidFill>
                  <a:srgbClr val="FFFF00"/>
                </a:solidFill>
                <a:latin typeface="Arial Unicode MS" pitchFamily="34" charset="-128"/>
              </a:rPr>
              <a:t>     the Pillar B</a:t>
            </a:r>
            <a:endParaRPr lang="en-GB" sz="2400" b="1" smtClean="0">
              <a:solidFill>
                <a:srgbClr val="FFFF00"/>
              </a:solidFill>
              <a:latin typeface="Arial Unicode MS" pitchFamily="34" charset="-128"/>
              <a:sym typeface="Wingdings" pitchFamily="2" charset="2"/>
            </a:endParaRPr>
          </a:p>
          <a:p>
            <a:pPr indent="-228600">
              <a:lnSpc>
                <a:spcPct val="110000"/>
              </a:lnSpc>
              <a:spcBef>
                <a:spcPct val="0"/>
              </a:spcBef>
              <a:buFontTx/>
              <a:buNone/>
            </a:pPr>
            <a:endParaRPr lang="en-GB" sz="2200" b="1" smtClean="0">
              <a:solidFill>
                <a:srgbClr val="FFFF00"/>
              </a:solidFill>
              <a:latin typeface="Arial Unicode MS" pitchFamily="34" charset="-128"/>
              <a:sym typeface="Wingdings" pitchFamily="2" charset="2"/>
            </a:endParaRPr>
          </a:p>
          <a:p>
            <a:pPr indent="-228600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en-GB" sz="2200" smtClean="0">
                <a:solidFill>
                  <a:srgbClr val="FFFF00"/>
                </a:solidFill>
                <a:latin typeface="Arial Unicode MS" pitchFamily="34" charset="-128"/>
                <a:sym typeface="Wingdings" pitchFamily="2" charset="2"/>
              </a:rPr>
              <a:t>●</a:t>
            </a:r>
            <a:r>
              <a:rPr lang="en-GB" sz="2200" smtClean="0">
                <a:latin typeface="Arial Unicode MS" pitchFamily="34" charset="-128"/>
                <a:sym typeface="Wingdings" pitchFamily="2" charset="2"/>
              </a:rPr>
              <a:t> This is the general requirement rooted in EUSDR. </a:t>
            </a:r>
            <a:endParaRPr lang="sk-SK" sz="2200" smtClean="0">
              <a:latin typeface="Arial" charset="0"/>
              <a:sym typeface="Wingdings" pitchFamily="2" charset="2"/>
            </a:endParaRPr>
          </a:p>
          <a:p>
            <a:pPr indent="-228600">
              <a:lnSpc>
                <a:spcPct val="110000"/>
              </a:lnSpc>
              <a:spcBef>
                <a:spcPct val="40000"/>
              </a:spcBef>
              <a:buFontTx/>
              <a:buNone/>
            </a:pPr>
            <a:r>
              <a:rPr lang="en-GB" sz="2200" smtClean="0">
                <a:solidFill>
                  <a:srgbClr val="FFFF00"/>
                </a:solidFill>
                <a:latin typeface="Arial Unicode MS" pitchFamily="34" charset="-128"/>
                <a:sym typeface="Wingdings" pitchFamily="2" charset="2"/>
              </a:rPr>
              <a:t>●</a:t>
            </a:r>
            <a:r>
              <a:rPr lang="en-GB" sz="2200" smtClean="0">
                <a:latin typeface="Arial" charset="0"/>
                <a:sym typeface="Wingdings" pitchFamily="2" charset="2"/>
              </a:rPr>
              <a:t> The immediate way to encourage this process consists in:</a:t>
            </a:r>
          </a:p>
          <a:p>
            <a:pPr indent="-228600">
              <a:lnSpc>
                <a:spcPct val="110000"/>
              </a:lnSpc>
              <a:spcBef>
                <a:spcPct val="40000"/>
              </a:spcBef>
              <a:buFontTx/>
              <a:buNone/>
            </a:pPr>
            <a:r>
              <a:rPr lang="en-GB" sz="2200" smtClean="0">
                <a:latin typeface="Arial" charset="0"/>
                <a:sym typeface="Wingdings" pitchFamily="2" charset="2"/>
              </a:rPr>
              <a:t>    - participation of PAC 04 as members of most relevant SGs of other</a:t>
            </a:r>
          </a:p>
          <a:p>
            <a:pPr indent="-228600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en-GB" sz="2200" smtClean="0">
                <a:latin typeface="Arial" charset="0"/>
                <a:sym typeface="Wingdings" pitchFamily="2" charset="2"/>
              </a:rPr>
              <a:t>      PAs for mutual information exchange</a:t>
            </a:r>
            <a:r>
              <a:rPr lang="sk-SK" sz="2200" smtClean="0">
                <a:latin typeface="Arial" charset="0"/>
                <a:sym typeface="Wingdings" pitchFamily="2" charset="2"/>
              </a:rPr>
              <a:t> </a:t>
            </a:r>
            <a:endParaRPr lang="en-GB" sz="2200" smtClean="0">
              <a:latin typeface="Arial" charset="0"/>
              <a:sym typeface="Wingdings" pitchFamily="2" charset="2"/>
            </a:endParaRPr>
          </a:p>
          <a:p>
            <a:pPr indent="-228600">
              <a:lnSpc>
                <a:spcPct val="110000"/>
              </a:lnSpc>
              <a:spcBef>
                <a:spcPct val="30000"/>
              </a:spcBef>
              <a:buFontTx/>
              <a:buNone/>
            </a:pPr>
            <a:r>
              <a:rPr lang="en-GB" sz="2200" smtClean="0">
                <a:latin typeface="Arial" charset="0"/>
                <a:sym typeface="Wingdings" pitchFamily="2" charset="2"/>
              </a:rPr>
              <a:t>    - assisting of PAC04 at preparation of cross-cutting project</a:t>
            </a:r>
          </a:p>
          <a:p>
            <a:pPr indent="-228600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en-GB" sz="2200" smtClean="0">
                <a:latin typeface="Arial" charset="0"/>
                <a:sym typeface="Wingdings" pitchFamily="2" charset="2"/>
              </a:rPr>
              <a:t>      proposals through sharing available information with other project </a:t>
            </a:r>
          </a:p>
          <a:p>
            <a:pPr indent="-228600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en-GB" sz="2200" smtClean="0">
                <a:latin typeface="Arial" charset="0"/>
                <a:sym typeface="Wingdings" pitchFamily="2" charset="2"/>
              </a:rPr>
              <a:t>      partners.</a:t>
            </a:r>
            <a:endParaRPr lang="en-GB" sz="2200" smtClean="0">
              <a:latin typeface="Arial Unicode MS" pitchFamily="34" charset="-128"/>
              <a:sym typeface="Wingdings" pitchFamily="2" charset="2"/>
            </a:endParaRPr>
          </a:p>
          <a:p>
            <a:pPr indent="-228600" eaLnBrk="1" hangingPunct="1">
              <a:lnSpc>
                <a:spcPct val="110000"/>
              </a:lnSpc>
              <a:spcBef>
                <a:spcPct val="30000"/>
              </a:spcBef>
              <a:buFontTx/>
              <a:buNone/>
            </a:pPr>
            <a:r>
              <a:rPr lang="en-GB" sz="2200" smtClean="0">
                <a:sym typeface="Wingdings" pitchFamily="2" charset="2"/>
              </a:rPr>
              <a:t>	</a:t>
            </a:r>
          </a:p>
          <a:p>
            <a:pPr indent="-228600" eaLnBrk="1" hangingPunct="1">
              <a:spcBef>
                <a:spcPct val="0"/>
              </a:spcBef>
              <a:buFontTx/>
              <a:buNone/>
            </a:pPr>
            <a:endParaRPr lang="en-GB" sz="2200" smtClean="0"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818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marL="723900" indent="-609600" algn="l" eaLnBrk="1" hangingPunct="1">
              <a:spcBef>
                <a:spcPct val="0"/>
              </a:spcBef>
              <a:defRPr/>
            </a:pPr>
            <a:endParaRPr lang="sk-SK" sz="2400" b="1" dirty="0" smtClean="0">
              <a:solidFill>
                <a:srgbClr val="FFFF00"/>
              </a:solidFill>
              <a:latin typeface="Arial" charset="0"/>
            </a:endParaRPr>
          </a:p>
          <a:p>
            <a:pPr marL="723900" indent="-609600" algn="l" eaLnBrk="1" hangingPunct="1">
              <a:spcBef>
                <a:spcPct val="0"/>
              </a:spcBef>
              <a:defRPr/>
            </a:pPr>
            <a:endParaRPr lang="sk-SK" sz="2400" dirty="0" smtClean="0">
              <a:latin typeface="Arial" charset="0"/>
              <a:sym typeface="Wingdings" pitchFamily="2" charset="2"/>
            </a:endParaRPr>
          </a:p>
          <a:p>
            <a:pPr marL="723900" indent="-609600" algn="l" eaLnBrk="1" hangingPunct="1">
              <a:spcBef>
                <a:spcPct val="0"/>
              </a:spcBef>
              <a:defRPr/>
            </a:pPr>
            <a:endParaRPr lang="sk-SK" sz="2400" dirty="0" smtClean="0">
              <a:latin typeface="Arial" charset="0"/>
              <a:sym typeface="Wingdings" pitchFamily="2" charset="2"/>
            </a:endParaRPr>
          </a:p>
          <a:p>
            <a:pPr marL="723900" indent="-609600" algn="l" eaLnBrk="1" hangingPunct="1">
              <a:spcBef>
                <a:spcPct val="0"/>
              </a:spcBef>
              <a:defRPr/>
            </a:pPr>
            <a:endParaRPr lang="sk-SK" sz="2400" dirty="0" smtClean="0">
              <a:latin typeface="Arial" charset="0"/>
              <a:sym typeface="Wingdings" pitchFamily="2" charset="2"/>
            </a:endParaRPr>
          </a:p>
          <a:p>
            <a:pPr marL="723900" indent="-609600" algn="l" eaLnBrk="1" hangingPunct="1">
              <a:spcBef>
                <a:spcPct val="0"/>
              </a:spcBef>
              <a:defRPr/>
            </a:pPr>
            <a:endParaRPr lang="sk-SK" sz="2400" dirty="0" smtClean="0">
              <a:latin typeface="Arial" charset="0"/>
              <a:sym typeface="Wingdings" pitchFamily="2" charset="2"/>
            </a:endParaRPr>
          </a:p>
          <a:p>
            <a:pPr marL="723900" indent="-609600" algn="l" eaLnBrk="1" hangingPunct="1">
              <a:spcBef>
                <a:spcPct val="0"/>
              </a:spcBef>
              <a:defRPr/>
            </a:pPr>
            <a:endParaRPr lang="sk-SK" sz="2400" dirty="0" smtClean="0">
              <a:latin typeface="Arial" charset="0"/>
              <a:sym typeface="Wingdings" pitchFamily="2" charset="2"/>
            </a:endParaRPr>
          </a:p>
          <a:p>
            <a:pPr marL="723900" indent="-609600" algn="l" eaLnBrk="1" hangingPunct="1">
              <a:spcBef>
                <a:spcPct val="0"/>
              </a:spcBef>
              <a:defRPr/>
            </a:pPr>
            <a:endParaRPr lang="sk-SK" sz="2400" dirty="0" smtClean="0">
              <a:latin typeface="Arial" charset="0"/>
              <a:sym typeface="Wingdings" pitchFamily="2" charset="2"/>
            </a:endParaRPr>
          </a:p>
          <a:p>
            <a:pPr marL="723900" indent="-609600" algn="l" eaLnBrk="1" hangingPunct="1">
              <a:spcBef>
                <a:spcPct val="0"/>
              </a:spcBef>
              <a:defRPr/>
            </a:pPr>
            <a:endParaRPr lang="sk-SK" sz="2400" dirty="0" smtClean="0">
              <a:latin typeface="Arial" charset="0"/>
              <a:sym typeface="Wingdings" pitchFamily="2" charset="2"/>
            </a:endParaRPr>
          </a:p>
          <a:p>
            <a:pPr marL="723900" indent="-609600" eaLnBrk="1" hangingPunct="1">
              <a:spcBef>
                <a:spcPct val="0"/>
              </a:spcBef>
              <a:defRPr/>
            </a:pPr>
            <a:r>
              <a:rPr lang="en-GB" sz="4400" b="1" smtClean="0">
                <a:solidFill>
                  <a:srgbClr val="FFFF00"/>
                </a:solidFill>
                <a:latin typeface="Arial" charset="0"/>
                <a:sym typeface="Wingdings" pitchFamily="2" charset="2"/>
              </a:rPr>
              <a:t>Thank you for your attention</a:t>
            </a:r>
            <a:r>
              <a:rPr lang="en-GB" sz="2400" smtClean="0">
                <a:latin typeface="Arial" charset="0"/>
                <a:sym typeface="Wingdings" pitchFamily="2" charset="2"/>
              </a:rPr>
              <a:t> </a:t>
            </a:r>
          </a:p>
          <a:p>
            <a:pPr marL="723900" indent="-609600" algn="l" eaLnBrk="1" hangingPunct="1">
              <a:spcBef>
                <a:spcPct val="0"/>
              </a:spcBef>
              <a:defRPr/>
            </a:pPr>
            <a:endParaRPr lang="en-GB" sz="2400" dirty="0" smtClean="0">
              <a:latin typeface="Arial" charset="0"/>
              <a:sym typeface="Wingdings" pitchFamily="2" charset="2"/>
            </a:endParaRPr>
          </a:p>
          <a:p>
            <a:pPr marL="723900" indent="-609600" algn="l" eaLnBrk="1" hangingPunct="1">
              <a:spcBef>
                <a:spcPct val="0"/>
              </a:spcBef>
              <a:defRPr/>
            </a:pPr>
            <a:endParaRPr lang="en-GB" sz="2400" dirty="0" smtClean="0">
              <a:latin typeface="Arial" charset="0"/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Rectangle 3074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9144000" cy="6858000"/>
          </a:xfrm>
          <a:solidFill>
            <a:srgbClr val="006666">
              <a:alpha val="70000"/>
            </a:srgbClr>
          </a:solidFill>
        </p:spPr>
        <p:txBody>
          <a:bodyPr/>
          <a:lstStyle/>
          <a:p>
            <a:pPr marL="342900" indent="-228600" algn="l" eaLnBrk="1" hangingPunct="1">
              <a:spcBef>
                <a:spcPct val="0"/>
              </a:spcBef>
            </a:pPr>
            <a:endParaRPr lang="sk-SK" sz="2400" b="1" smtClean="0">
              <a:solidFill>
                <a:srgbClr val="FFFF00"/>
              </a:solidFill>
              <a:latin typeface="Arial Unicode MS" pitchFamily="34" charset="-128"/>
            </a:endParaRPr>
          </a:p>
          <a:p>
            <a:pPr marL="342900" indent="-228600" algn="l" eaLnBrk="1" hangingPunct="1">
              <a:lnSpc>
                <a:spcPct val="110000"/>
              </a:lnSpc>
              <a:spcBef>
                <a:spcPct val="0"/>
              </a:spcBef>
            </a:pPr>
            <a:r>
              <a:rPr lang="en-GB" sz="3000" b="1" smtClean="0">
                <a:solidFill>
                  <a:srgbClr val="FFFF00"/>
                </a:solidFill>
                <a:latin typeface="Arial Unicode MS" pitchFamily="34" charset="-128"/>
              </a:rPr>
              <a:t>Introduction</a:t>
            </a:r>
          </a:p>
          <a:p>
            <a:pPr marL="342900" indent="-228600" algn="l" eaLnBrk="1" hangingPunct="1">
              <a:lnSpc>
                <a:spcPct val="110000"/>
              </a:lnSpc>
              <a:spcBef>
                <a:spcPct val="0"/>
              </a:spcBef>
            </a:pPr>
            <a:endParaRPr lang="en-GB" sz="2200" b="1" smtClean="0">
              <a:solidFill>
                <a:srgbClr val="FFFF00"/>
              </a:solidFill>
              <a:latin typeface="Arial Unicode MS" pitchFamily="34" charset="-128"/>
            </a:endParaRPr>
          </a:p>
          <a:p>
            <a:pPr marL="342900" indent="-228600" algn="l" eaLnBrk="1" hangingPunct="1">
              <a:lnSpc>
                <a:spcPct val="110000"/>
              </a:lnSpc>
              <a:spcBef>
                <a:spcPct val="0"/>
              </a:spcBef>
            </a:pPr>
            <a:r>
              <a:rPr lang="en-GB" sz="2200" smtClean="0">
                <a:solidFill>
                  <a:srgbClr val="FFFF00"/>
                </a:solidFill>
                <a:latin typeface="Arial Unicode MS" pitchFamily="34" charset="-128"/>
              </a:rPr>
              <a:t>● </a:t>
            </a:r>
            <a:r>
              <a:rPr lang="en-GB" sz="2200" smtClean="0">
                <a:latin typeface="Arial Unicode MS" pitchFamily="34" charset="-128"/>
              </a:rPr>
              <a:t>Environment protection is i</a:t>
            </a:r>
            <a:r>
              <a:rPr lang="sk-SK" sz="2200" smtClean="0">
                <a:latin typeface="Arial Unicode MS" pitchFamily="34" charset="-128"/>
              </a:rPr>
              <a:t>n</a:t>
            </a:r>
            <a:r>
              <a:rPr lang="en-GB" sz="2200" smtClean="0">
                <a:latin typeface="Arial Unicode MS" pitchFamily="34" charset="-128"/>
              </a:rPr>
              <a:t>dispensable part of Danube</a:t>
            </a:r>
            <a:r>
              <a:rPr lang="sk-SK" sz="2200" smtClean="0">
                <a:latin typeface="Arial Unicode MS" pitchFamily="34" charset="-128"/>
              </a:rPr>
              <a:t> region</a:t>
            </a:r>
            <a:endParaRPr lang="en-GB" sz="2200" smtClean="0">
              <a:latin typeface="Arial Unicode MS" pitchFamily="34" charset="-128"/>
            </a:endParaRPr>
          </a:p>
          <a:p>
            <a:pPr marL="342900" indent="-228600" algn="l" eaLnBrk="1" hangingPunct="1">
              <a:lnSpc>
                <a:spcPct val="110000"/>
              </a:lnSpc>
              <a:spcBef>
                <a:spcPct val="0"/>
              </a:spcBef>
            </a:pPr>
            <a:r>
              <a:rPr lang="en-GB" sz="2200" smtClean="0">
                <a:latin typeface="Arial Unicode MS" pitchFamily="34" charset="-128"/>
              </a:rPr>
              <a:t>   development that is embedded in the recent EU strategic documents (</a:t>
            </a:r>
            <a:r>
              <a:rPr lang="sk-SK" sz="2200" smtClean="0">
                <a:latin typeface="Arial" charset="0"/>
              </a:rPr>
              <a:t>e.g. </a:t>
            </a:r>
            <a:r>
              <a:rPr lang="en-GB" sz="2200" smtClean="0">
                <a:latin typeface="Arial Unicode MS" pitchFamily="34" charset="-128"/>
              </a:rPr>
              <a:t>EU Strategy for Danube Region, Europe 2020)</a:t>
            </a:r>
            <a:r>
              <a:rPr lang="sk-SK" sz="2200" smtClean="0">
                <a:latin typeface="Arial Unicode MS" pitchFamily="34" charset="-128"/>
              </a:rPr>
              <a:t>.</a:t>
            </a:r>
          </a:p>
          <a:p>
            <a:pPr marL="342900" indent="-228600" algn="l" eaLnBrk="1" hangingPunct="1">
              <a:lnSpc>
                <a:spcPct val="110000"/>
              </a:lnSpc>
              <a:spcBef>
                <a:spcPct val="0"/>
              </a:spcBef>
            </a:pPr>
            <a:endParaRPr lang="sk-SK" sz="2200" smtClean="0">
              <a:solidFill>
                <a:schemeClr val="hlink"/>
              </a:solidFill>
              <a:latin typeface="Arial Unicode MS" pitchFamily="34" charset="-128"/>
            </a:endParaRPr>
          </a:p>
          <a:p>
            <a:pPr marL="342900" indent="-228600" algn="l" eaLnBrk="1" hangingPunct="1">
              <a:lnSpc>
                <a:spcPct val="110000"/>
              </a:lnSpc>
              <a:spcBef>
                <a:spcPct val="0"/>
              </a:spcBef>
            </a:pPr>
            <a:r>
              <a:rPr lang="en-GB" sz="2200" smtClean="0">
                <a:solidFill>
                  <a:srgbClr val="FFFF00"/>
                </a:solidFill>
                <a:latin typeface="Arial Unicode MS" pitchFamily="34" charset="-128"/>
              </a:rPr>
              <a:t>● </a:t>
            </a:r>
            <a:r>
              <a:rPr lang="en-GB" sz="2200" smtClean="0">
                <a:latin typeface="Arial Unicode MS" pitchFamily="34" charset="-128"/>
              </a:rPr>
              <a:t>In harmony with concept of sustainable development, one of four EUSDR pillars represents the area of environment.</a:t>
            </a:r>
            <a:endParaRPr lang="sk-SK" sz="2200" smtClean="0">
              <a:latin typeface="Arial Unicode MS" pitchFamily="34" charset="-128"/>
            </a:endParaRPr>
          </a:p>
          <a:p>
            <a:pPr marL="342900" indent="-228600" algn="l" eaLnBrk="1" hangingPunct="1">
              <a:lnSpc>
                <a:spcPct val="110000"/>
              </a:lnSpc>
              <a:spcBef>
                <a:spcPct val="0"/>
              </a:spcBef>
            </a:pPr>
            <a:endParaRPr lang="sk-SK" sz="2200" smtClean="0">
              <a:latin typeface="Arial Unicode MS" pitchFamily="34" charset="-128"/>
            </a:endParaRPr>
          </a:p>
          <a:p>
            <a:pPr marL="342900" indent="-228600" algn="l" eaLnBrk="1" hangingPunct="1">
              <a:lnSpc>
                <a:spcPct val="110000"/>
              </a:lnSpc>
              <a:spcBef>
                <a:spcPct val="0"/>
              </a:spcBef>
            </a:pPr>
            <a:r>
              <a:rPr lang="en-GB" sz="2200" smtClean="0">
                <a:solidFill>
                  <a:srgbClr val="FFFF00"/>
                </a:solidFill>
                <a:latin typeface="Arial Unicode MS" pitchFamily="34" charset="-128"/>
              </a:rPr>
              <a:t>● </a:t>
            </a:r>
            <a:r>
              <a:rPr lang="en-GB" sz="2200" smtClean="0">
                <a:latin typeface="Arial Unicode MS" pitchFamily="34" charset="-128"/>
              </a:rPr>
              <a:t>Sustainable use</a:t>
            </a:r>
            <a:r>
              <a:rPr lang="en-GB" sz="2200" smtClean="0">
                <a:latin typeface="Arial" charset="0"/>
              </a:rPr>
              <a:t> of t</a:t>
            </a:r>
            <a:r>
              <a:rPr lang="en-GB" sz="2200" smtClean="0">
                <a:latin typeface="Arial Unicode MS" pitchFamily="34" charset="-128"/>
              </a:rPr>
              <a:t>he Danube Region</a:t>
            </a:r>
            <a:r>
              <a:rPr lang="sk-SK" sz="2200" smtClean="0">
                <a:latin typeface="Arial" charset="0"/>
              </a:rPr>
              <a:t>,</a:t>
            </a:r>
            <a:r>
              <a:rPr lang="en-GB" sz="2200" smtClean="0">
                <a:latin typeface="Arial" charset="0"/>
              </a:rPr>
              <a:t>  </a:t>
            </a:r>
            <a:endParaRPr lang="sk-SK" sz="2200" smtClean="0">
              <a:latin typeface="Arial" charset="0"/>
            </a:endParaRPr>
          </a:p>
          <a:p>
            <a:pPr marL="342900" indent="-228600" algn="l" eaLnBrk="1" hangingPunct="1">
              <a:lnSpc>
                <a:spcPct val="110000"/>
              </a:lnSpc>
              <a:spcBef>
                <a:spcPct val="0"/>
              </a:spcBef>
            </a:pPr>
            <a:r>
              <a:rPr lang="sk-SK" sz="2200" smtClean="0">
                <a:latin typeface="Arial" charset="0"/>
              </a:rPr>
              <a:t>   </a:t>
            </a:r>
            <a:r>
              <a:rPr lang="en-GB" sz="2200" smtClean="0">
                <a:latin typeface="Arial" charset="0"/>
              </a:rPr>
              <a:t>as</a:t>
            </a:r>
            <a:r>
              <a:rPr lang="en-GB" sz="2200" smtClean="0">
                <a:latin typeface="Arial Unicode MS" pitchFamily="34" charset="-128"/>
              </a:rPr>
              <a:t> </a:t>
            </a:r>
            <a:r>
              <a:rPr lang="en-GB" sz="2200" smtClean="0">
                <a:latin typeface="Arial" charset="0"/>
              </a:rPr>
              <a:t>a </a:t>
            </a:r>
            <a:r>
              <a:rPr lang="en-GB" sz="2200" smtClean="0">
                <a:latin typeface="Arial Unicode MS" pitchFamily="34" charset="-128"/>
              </a:rPr>
              <a:t>major international hydrological basin and ecological corridor</a:t>
            </a:r>
            <a:r>
              <a:rPr lang="sk-SK" sz="2200" smtClean="0">
                <a:latin typeface="Arial" charset="0"/>
              </a:rPr>
              <a:t>,</a:t>
            </a:r>
            <a:r>
              <a:rPr lang="en-GB" sz="2200" smtClean="0">
                <a:latin typeface="Arial Unicode MS" pitchFamily="34" charset="-128"/>
              </a:rPr>
              <a:t> requires a regional approach to</a:t>
            </a:r>
            <a:endParaRPr lang="sk-SK" sz="2200" smtClean="0">
              <a:latin typeface="Arial" charset="0"/>
            </a:endParaRPr>
          </a:p>
          <a:p>
            <a:pPr marL="342900" indent="-228600" algn="l" eaLnBrk="1" hangingPunct="1">
              <a:lnSpc>
                <a:spcPct val="110000"/>
              </a:lnSpc>
              <a:spcBef>
                <a:spcPct val="0"/>
              </a:spcBef>
            </a:pPr>
            <a:r>
              <a:rPr lang="sk-SK" sz="2200" smtClean="0">
                <a:latin typeface="Arial" charset="0"/>
              </a:rPr>
              <a:t>  </a:t>
            </a:r>
            <a:r>
              <a:rPr lang="en-GB" sz="2200" smtClean="0">
                <a:latin typeface="Arial Unicode MS" pitchFamily="34" charset="-128"/>
              </a:rPr>
              <a:t> nature conservation, spatial planning and water management.</a:t>
            </a:r>
            <a:endParaRPr lang="en-GB" sz="2600" smtClean="0">
              <a:solidFill>
                <a:srgbClr val="FFFF00"/>
              </a:solidFill>
              <a:latin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Rectangle 3074"/>
          <p:cNvSpPr>
            <a:spLocks noGrp="1" noChangeArrowheads="1"/>
          </p:cNvSpPr>
          <p:nvPr>
            <p:ph type="subTitle" idx="4294967295"/>
          </p:nvPr>
        </p:nvSpPr>
        <p:spPr>
          <a:xfrm>
            <a:off x="0" y="0"/>
            <a:ext cx="9144000" cy="6858000"/>
          </a:xfrm>
          <a:solidFill>
            <a:srgbClr val="006666">
              <a:alpha val="70000"/>
            </a:srgbClr>
          </a:solidFill>
        </p:spPr>
        <p:txBody>
          <a:bodyPr/>
          <a:lstStyle/>
          <a:p>
            <a:pPr indent="-228600" eaLnBrk="1" hangingPunct="1">
              <a:spcBef>
                <a:spcPct val="0"/>
              </a:spcBef>
              <a:buFontTx/>
              <a:buNone/>
            </a:pPr>
            <a:endParaRPr lang="sk-SK" sz="2400" b="1" smtClean="0">
              <a:solidFill>
                <a:srgbClr val="FFFF00"/>
              </a:solidFill>
              <a:latin typeface="Arial" charset="0"/>
            </a:endParaRPr>
          </a:p>
          <a:p>
            <a:pPr indent="-228600"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en-GB" sz="2200" smtClean="0">
                <a:solidFill>
                  <a:srgbClr val="FFFF00"/>
                </a:solidFill>
                <a:latin typeface="Arial Unicode MS" pitchFamily="34" charset="-128"/>
              </a:rPr>
              <a:t>● </a:t>
            </a:r>
            <a:r>
              <a:rPr lang="en-GB" sz="2200" smtClean="0">
                <a:latin typeface="Arial Unicode MS" pitchFamily="34" charset="-128"/>
              </a:rPr>
              <a:t>Water quality represents world-wide significant policy problem.</a:t>
            </a:r>
          </a:p>
          <a:p>
            <a:pPr indent="-228600"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en-GB" sz="2200" smtClean="0">
                <a:latin typeface="Arial Unicode MS" pitchFamily="34" charset="-128"/>
              </a:rPr>
              <a:t>   Reaching the good state of waters through the implementation of WFD in EU countries </a:t>
            </a:r>
            <a:r>
              <a:rPr lang="en-GB" sz="2200" smtClean="0">
                <a:latin typeface="Arial" charset="0"/>
              </a:rPr>
              <a:t>and relevant national legislation in non EU countries </a:t>
            </a:r>
            <a:r>
              <a:rPr lang="en-GB" sz="2200" smtClean="0">
                <a:latin typeface="Arial Unicode MS" pitchFamily="34" charset="-128"/>
              </a:rPr>
              <a:t>is perceived as a basic precondition of prosperous Danube Region development. </a:t>
            </a:r>
          </a:p>
          <a:p>
            <a:pPr indent="-228600"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endParaRPr lang="en-GB" sz="2200" smtClean="0">
              <a:latin typeface="Arial Unicode MS" pitchFamily="34" charset="-128"/>
            </a:endParaRPr>
          </a:p>
          <a:p>
            <a:pPr indent="-228600">
              <a:lnSpc>
                <a:spcPct val="110000"/>
              </a:lnSpc>
              <a:buFontTx/>
              <a:buNone/>
            </a:pPr>
            <a:r>
              <a:rPr lang="en-GB" sz="2200" smtClean="0">
                <a:solidFill>
                  <a:srgbClr val="FFFF00"/>
                </a:solidFill>
                <a:latin typeface="Arial Unicode MS" pitchFamily="34" charset="-128"/>
              </a:rPr>
              <a:t>●</a:t>
            </a:r>
            <a:r>
              <a:rPr lang="en-GB" sz="2200" smtClean="0">
                <a:latin typeface="Arial Unicode MS" pitchFamily="34" charset="-128"/>
              </a:rPr>
              <a:t> Although the water pollution is mainly problem of agricultural activities and untreated sewage, </a:t>
            </a:r>
            <a:endParaRPr lang="sk-SK" sz="2200" smtClean="0">
              <a:latin typeface="Arial" charset="0"/>
            </a:endParaRPr>
          </a:p>
          <a:p>
            <a:pPr indent="-228600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sk-SK" sz="2200" smtClean="0">
                <a:latin typeface="Arial" charset="0"/>
              </a:rPr>
              <a:t>   </a:t>
            </a:r>
            <a:r>
              <a:rPr lang="en-GB" sz="2200" smtClean="0">
                <a:latin typeface="Arial Unicode MS" pitchFamily="34" charset="-128"/>
              </a:rPr>
              <a:t>the environmental impact of transport links, tourist development, or new energy-producing facilities is not negligible.</a:t>
            </a:r>
          </a:p>
          <a:p>
            <a:pPr indent="-228600"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endParaRPr lang="en-GB" sz="2200" smtClean="0">
              <a:latin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Rectangle 3074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9144000" cy="6858000"/>
          </a:xfrm>
          <a:solidFill>
            <a:srgbClr val="006666">
              <a:alpha val="70000"/>
            </a:srgbClr>
          </a:solidFill>
        </p:spPr>
        <p:txBody>
          <a:bodyPr/>
          <a:lstStyle/>
          <a:p>
            <a:pPr marL="342900" indent="-228600" algn="l" eaLnBrk="1" hangingPunct="1">
              <a:spcBef>
                <a:spcPct val="0"/>
              </a:spcBef>
            </a:pPr>
            <a:endParaRPr lang="sk-SK" sz="2400" b="1" smtClean="0">
              <a:solidFill>
                <a:srgbClr val="FFFF00"/>
              </a:solidFill>
              <a:latin typeface="Arial" charset="0"/>
            </a:endParaRPr>
          </a:p>
          <a:p>
            <a:pPr marL="342900" indent="-228600" algn="l" eaLnBrk="1" hangingPunct="1">
              <a:spcBef>
                <a:spcPct val="0"/>
              </a:spcBef>
            </a:pPr>
            <a:r>
              <a:rPr lang="en-GB" sz="3000" b="1" smtClean="0">
                <a:solidFill>
                  <a:srgbClr val="FFFF00"/>
                </a:solidFill>
                <a:latin typeface="Arial Unicode MS" pitchFamily="34" charset="-128"/>
              </a:rPr>
              <a:t>Mandate of </a:t>
            </a:r>
            <a:r>
              <a:rPr lang="sk-SK" sz="3000" b="1" smtClean="0">
                <a:solidFill>
                  <a:srgbClr val="FFFF00"/>
                </a:solidFill>
                <a:latin typeface="Arial Unicode MS" pitchFamily="34" charset="-128"/>
              </a:rPr>
              <a:t>EUSDR </a:t>
            </a:r>
            <a:r>
              <a:rPr lang="en-GB" sz="3000" b="1" smtClean="0">
                <a:solidFill>
                  <a:srgbClr val="FFFF00"/>
                </a:solidFill>
                <a:latin typeface="Arial Unicode MS" pitchFamily="34" charset="-128"/>
              </a:rPr>
              <a:t>PA 04</a:t>
            </a:r>
            <a:r>
              <a:rPr lang="en-GB" sz="4400" b="1" smtClean="0">
                <a:solidFill>
                  <a:srgbClr val="FFFF00"/>
                </a:solidFill>
                <a:latin typeface="Arial Unicode MS" pitchFamily="34" charset="-128"/>
              </a:rPr>
              <a:t> </a:t>
            </a:r>
          </a:p>
          <a:p>
            <a:pPr marL="342900" indent="-228600" algn="l" eaLnBrk="1" hangingPunct="1">
              <a:spcBef>
                <a:spcPct val="0"/>
              </a:spcBef>
            </a:pPr>
            <a:endParaRPr lang="en-GB" sz="2200" smtClean="0">
              <a:solidFill>
                <a:srgbClr val="FFFF00"/>
              </a:solidFill>
              <a:latin typeface="Arial Unicode MS" pitchFamily="34" charset="-128"/>
            </a:endParaRPr>
          </a:p>
          <a:p>
            <a:pPr marL="342900" indent="-228600" algn="l" eaLnBrk="1" hangingPunct="1">
              <a:spcBef>
                <a:spcPct val="0"/>
              </a:spcBef>
            </a:pPr>
            <a:r>
              <a:rPr lang="sk-SK" sz="2200" b="1" smtClean="0">
                <a:solidFill>
                  <a:srgbClr val="FFFF00"/>
                </a:solidFill>
                <a:latin typeface="Arial Unicode MS" pitchFamily="34" charset="-128"/>
              </a:rPr>
              <a:t>A:</a:t>
            </a:r>
            <a:r>
              <a:rPr lang="en-GB" sz="2200" smtClean="0">
                <a:solidFill>
                  <a:srgbClr val="FFFF00"/>
                </a:solidFill>
                <a:latin typeface="Arial Unicode MS" pitchFamily="34" charset="-128"/>
              </a:rPr>
              <a:t> </a:t>
            </a:r>
            <a:r>
              <a:rPr lang="en-GB" sz="2200" smtClean="0">
                <a:latin typeface="Arial Unicode MS" pitchFamily="34" charset="-128"/>
              </a:rPr>
              <a:t>Provision of activities focused on improvement of</a:t>
            </a:r>
          </a:p>
          <a:p>
            <a:pPr marL="342900" indent="-228600" algn="l" eaLnBrk="1" hangingPunct="1">
              <a:spcBef>
                <a:spcPct val="0"/>
              </a:spcBef>
            </a:pPr>
            <a:r>
              <a:rPr lang="en-GB" sz="2200" smtClean="0">
                <a:latin typeface="Arial Unicode MS" pitchFamily="34" charset="-128"/>
              </a:rPr>
              <a:t>   </a:t>
            </a:r>
            <a:r>
              <a:rPr lang="sk-SK" sz="2200" smtClean="0">
                <a:latin typeface="Arial Unicode MS" pitchFamily="34" charset="-128"/>
              </a:rPr>
              <a:t> </a:t>
            </a:r>
            <a:r>
              <a:rPr lang="sk-SK" sz="2200" smtClean="0">
                <a:latin typeface="Arial" charset="0"/>
              </a:rPr>
              <a:t> </a:t>
            </a:r>
            <a:r>
              <a:rPr lang="en-GB" sz="2200" smtClean="0">
                <a:latin typeface="Arial Unicode MS" pitchFamily="34" charset="-128"/>
              </a:rPr>
              <a:t>water quality in Danube Region countries through fulfilment </a:t>
            </a:r>
          </a:p>
          <a:p>
            <a:pPr marL="342900" indent="-228600" algn="l" eaLnBrk="1" hangingPunct="1">
              <a:spcBef>
                <a:spcPct val="0"/>
              </a:spcBef>
            </a:pPr>
            <a:r>
              <a:rPr lang="en-GB" sz="2200" smtClean="0">
                <a:latin typeface="Arial Unicode MS" pitchFamily="34" charset="-128"/>
              </a:rPr>
              <a:t>    </a:t>
            </a:r>
            <a:r>
              <a:rPr lang="sk-SK" sz="2200" smtClean="0">
                <a:latin typeface="Arial" charset="0"/>
              </a:rPr>
              <a:t> </a:t>
            </a:r>
            <a:r>
              <a:rPr lang="en-GB" sz="2200" smtClean="0">
                <a:latin typeface="Arial Unicode MS" pitchFamily="34" charset="-128"/>
              </a:rPr>
              <a:t>of targets and actions. </a:t>
            </a:r>
          </a:p>
          <a:p>
            <a:pPr marL="342900" indent="-228600" algn="l" eaLnBrk="1" hangingPunct="1">
              <a:spcBef>
                <a:spcPct val="0"/>
              </a:spcBef>
            </a:pPr>
            <a:endParaRPr lang="en-GB" sz="2200" smtClean="0">
              <a:latin typeface="Arial Unicode MS" pitchFamily="34" charset="-128"/>
            </a:endParaRPr>
          </a:p>
          <a:p>
            <a:pPr marL="342900" indent="-228600" algn="l" eaLnBrk="1" hangingPunct="1">
              <a:spcBef>
                <a:spcPct val="0"/>
              </a:spcBef>
            </a:pPr>
            <a:r>
              <a:rPr lang="en-GB" sz="2200" b="1" smtClean="0">
                <a:solidFill>
                  <a:srgbClr val="FFFF00"/>
                </a:solidFill>
                <a:latin typeface="Arial Unicode MS" pitchFamily="34" charset="-128"/>
              </a:rPr>
              <a:t>B:</a:t>
            </a:r>
            <a:r>
              <a:rPr lang="en-GB" sz="2200" smtClean="0">
                <a:latin typeface="Arial Unicode MS" pitchFamily="34" charset="-128"/>
              </a:rPr>
              <a:t> Support of the approval of project proposals relevant to PA04 </a:t>
            </a:r>
          </a:p>
          <a:p>
            <a:pPr marL="342900" indent="-228600" algn="l" eaLnBrk="1" hangingPunct="1">
              <a:spcBef>
                <a:spcPct val="0"/>
              </a:spcBef>
            </a:pPr>
            <a:r>
              <a:rPr lang="en-GB" sz="2200" smtClean="0">
                <a:latin typeface="Arial Unicode MS" pitchFamily="34" charset="-128"/>
              </a:rPr>
              <a:t>    </a:t>
            </a:r>
          </a:p>
          <a:p>
            <a:pPr marL="342900" indent="-228600" algn="l" eaLnBrk="1" hangingPunct="1">
              <a:spcBef>
                <a:spcPct val="0"/>
              </a:spcBef>
            </a:pPr>
            <a:r>
              <a:rPr lang="en-GB" sz="2200" b="1" smtClean="0">
                <a:solidFill>
                  <a:srgbClr val="FFFF00"/>
                </a:solidFill>
                <a:latin typeface="Arial Unicode MS" pitchFamily="34" charset="-128"/>
              </a:rPr>
              <a:t>C:</a:t>
            </a:r>
            <a:r>
              <a:rPr lang="en-GB" sz="2200" smtClean="0">
                <a:solidFill>
                  <a:srgbClr val="FFFF00"/>
                </a:solidFill>
                <a:latin typeface="Arial Unicode MS" pitchFamily="34" charset="-128"/>
              </a:rPr>
              <a:t> </a:t>
            </a:r>
            <a:r>
              <a:rPr lang="en-GB" sz="2200" smtClean="0">
                <a:latin typeface="Arial Unicode MS" pitchFamily="34" charset="-128"/>
              </a:rPr>
              <a:t>Development of cooperation with other P</a:t>
            </a:r>
            <a:r>
              <a:rPr lang="sk-SK" sz="2200" smtClean="0">
                <a:latin typeface="Arial Unicode MS" pitchFamily="34" charset="-128"/>
              </a:rPr>
              <a:t>A</a:t>
            </a:r>
            <a:r>
              <a:rPr lang="en-GB" sz="2200" smtClean="0">
                <a:latin typeface="Arial Unicode MS" pitchFamily="34" charset="-128"/>
              </a:rPr>
              <a:t>s within and outside</a:t>
            </a:r>
          </a:p>
          <a:p>
            <a:pPr marL="342900" indent="-228600" algn="l" eaLnBrk="1" hangingPunct="1">
              <a:spcBef>
                <a:spcPct val="0"/>
              </a:spcBef>
            </a:pPr>
            <a:r>
              <a:rPr lang="en-GB" sz="2200" smtClean="0">
                <a:latin typeface="Arial Unicode MS" pitchFamily="34" charset="-128"/>
              </a:rPr>
              <a:t>     the Pillar B.   </a:t>
            </a:r>
            <a:endParaRPr lang="en-GB" sz="2200" smtClean="0">
              <a:latin typeface="Arial" charset="0"/>
            </a:endParaRPr>
          </a:p>
          <a:p>
            <a:pPr marL="342900" indent="-228600" algn="l" eaLnBrk="1" hangingPunct="1">
              <a:spcBef>
                <a:spcPct val="0"/>
              </a:spcBef>
            </a:pPr>
            <a:endParaRPr lang="en-GB" sz="220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9394825" cy="6858000"/>
          </a:xfrm>
          <a:solidFill>
            <a:srgbClr val="006666">
              <a:alpha val="70000"/>
            </a:srgbClr>
          </a:solidFill>
        </p:spPr>
        <p:txBody>
          <a:bodyPr/>
          <a:lstStyle/>
          <a:p>
            <a:pPr marL="342900" indent="-228600" algn="l" eaLnBrk="1" hangingPunct="1">
              <a:lnSpc>
                <a:spcPct val="110000"/>
              </a:lnSpc>
              <a:spcBef>
                <a:spcPct val="0"/>
              </a:spcBef>
            </a:pPr>
            <a:endParaRPr lang="sk-SK" sz="2400" b="1" smtClean="0">
              <a:solidFill>
                <a:srgbClr val="FFFF00"/>
              </a:solidFill>
              <a:latin typeface="Arial" charset="0"/>
            </a:endParaRPr>
          </a:p>
          <a:p>
            <a:pPr marL="342900" indent="-228600" algn="l" eaLnBrk="1" hangingPunct="1">
              <a:lnSpc>
                <a:spcPct val="110000"/>
              </a:lnSpc>
              <a:spcBef>
                <a:spcPct val="0"/>
              </a:spcBef>
            </a:pPr>
            <a:r>
              <a:rPr lang="sk-SK" sz="2400" b="1" smtClean="0">
                <a:solidFill>
                  <a:srgbClr val="FFFF00"/>
                </a:solidFill>
                <a:latin typeface="Arial Unicode MS" pitchFamily="34" charset="-128"/>
              </a:rPr>
              <a:t>A:</a:t>
            </a:r>
            <a:r>
              <a:rPr lang="en-GB" sz="2400" b="1" smtClean="0">
                <a:solidFill>
                  <a:srgbClr val="FFFF00"/>
                </a:solidFill>
                <a:latin typeface="Arial Unicode MS" pitchFamily="34" charset="-128"/>
              </a:rPr>
              <a:t> Provision of activities focused on improvement of</a:t>
            </a:r>
          </a:p>
          <a:p>
            <a:pPr marL="342900" indent="-228600" algn="l" eaLnBrk="1" hangingPunct="1">
              <a:lnSpc>
                <a:spcPct val="110000"/>
              </a:lnSpc>
              <a:spcBef>
                <a:spcPct val="0"/>
              </a:spcBef>
            </a:pPr>
            <a:r>
              <a:rPr lang="en-GB" sz="2400" b="1" smtClean="0">
                <a:solidFill>
                  <a:srgbClr val="FFFF00"/>
                </a:solidFill>
                <a:latin typeface="Arial Unicode MS" pitchFamily="34" charset="-128"/>
              </a:rPr>
              <a:t>   </a:t>
            </a:r>
            <a:r>
              <a:rPr lang="sk-SK" sz="2400" b="1" smtClean="0">
                <a:solidFill>
                  <a:srgbClr val="FFFF00"/>
                </a:solidFill>
                <a:latin typeface="Arial Unicode MS" pitchFamily="34" charset="-128"/>
              </a:rPr>
              <a:t> </a:t>
            </a:r>
            <a:r>
              <a:rPr lang="en-GB" sz="2400" b="1" smtClean="0">
                <a:solidFill>
                  <a:srgbClr val="FFFF00"/>
                </a:solidFill>
                <a:latin typeface="Arial Unicode MS" pitchFamily="34" charset="-128"/>
              </a:rPr>
              <a:t>water quality in Danube Region countries through fulfilment </a:t>
            </a:r>
            <a:endParaRPr lang="sk-SK" sz="2400" b="1" smtClean="0">
              <a:solidFill>
                <a:srgbClr val="FFFF00"/>
              </a:solidFill>
              <a:latin typeface="Arial Unicode MS" pitchFamily="34" charset="-128"/>
            </a:endParaRPr>
          </a:p>
          <a:p>
            <a:pPr marL="342900" indent="-228600" algn="l" eaLnBrk="1" hangingPunct="1">
              <a:lnSpc>
                <a:spcPct val="110000"/>
              </a:lnSpc>
              <a:spcBef>
                <a:spcPct val="0"/>
              </a:spcBef>
            </a:pPr>
            <a:r>
              <a:rPr lang="sk-SK" sz="2400" b="1" smtClean="0">
                <a:solidFill>
                  <a:srgbClr val="FFFF00"/>
                </a:solidFill>
                <a:latin typeface="Arial Unicode MS" pitchFamily="34" charset="-128"/>
              </a:rPr>
              <a:t>    </a:t>
            </a:r>
            <a:r>
              <a:rPr lang="en-GB" sz="2400" b="1" smtClean="0">
                <a:solidFill>
                  <a:srgbClr val="FFFF00"/>
                </a:solidFill>
                <a:latin typeface="Arial Unicode MS" pitchFamily="34" charset="-128"/>
              </a:rPr>
              <a:t>of </a:t>
            </a:r>
            <a:r>
              <a:rPr lang="sk-SK" sz="2400" b="1" smtClean="0">
                <a:solidFill>
                  <a:srgbClr val="FFFF00"/>
                </a:solidFill>
                <a:latin typeface="Arial Unicode MS" pitchFamily="34" charset="-128"/>
              </a:rPr>
              <a:t> </a:t>
            </a:r>
            <a:r>
              <a:rPr lang="en-GB" sz="2400" b="1" smtClean="0">
                <a:solidFill>
                  <a:srgbClr val="FFFF00"/>
                </a:solidFill>
                <a:latin typeface="Arial Unicode MS" pitchFamily="34" charset="-128"/>
              </a:rPr>
              <a:t>targets and actions</a:t>
            </a:r>
            <a:r>
              <a:rPr lang="en-GB" sz="2400" b="1" smtClean="0">
                <a:solidFill>
                  <a:schemeClr val="hlink"/>
                </a:solidFill>
                <a:latin typeface="Arial Unicode MS" pitchFamily="34" charset="-128"/>
              </a:rPr>
              <a:t> </a:t>
            </a:r>
            <a:endParaRPr lang="sk-SK" sz="2400" b="1" smtClean="0">
              <a:solidFill>
                <a:schemeClr val="hlink"/>
              </a:solidFill>
              <a:latin typeface="Arial Unicode MS" pitchFamily="34" charset="-128"/>
            </a:endParaRPr>
          </a:p>
          <a:p>
            <a:pPr marL="342900" indent="-228600" algn="l" eaLnBrk="1" hangingPunct="1">
              <a:lnSpc>
                <a:spcPct val="110000"/>
              </a:lnSpc>
              <a:spcBef>
                <a:spcPct val="0"/>
              </a:spcBef>
            </a:pPr>
            <a:endParaRPr lang="sk-SK" sz="2200" b="1" smtClean="0">
              <a:solidFill>
                <a:schemeClr val="hlink"/>
              </a:solidFill>
              <a:latin typeface="Arial" charset="0"/>
            </a:endParaRPr>
          </a:p>
          <a:p>
            <a:pPr marL="342900" indent="-228600" algn="l">
              <a:lnSpc>
                <a:spcPct val="110000"/>
              </a:lnSpc>
              <a:spcBef>
                <a:spcPct val="0"/>
              </a:spcBef>
            </a:pPr>
            <a:r>
              <a:rPr lang="en-GB" sz="2200" smtClean="0">
                <a:solidFill>
                  <a:srgbClr val="FFFF00"/>
                </a:solidFill>
                <a:latin typeface="Arial Unicode MS" pitchFamily="34" charset="-128"/>
              </a:rPr>
              <a:t>● </a:t>
            </a:r>
            <a:r>
              <a:rPr lang="en-GB" sz="2200" smtClean="0">
                <a:latin typeface="Arial Unicode MS" pitchFamily="34" charset="-128"/>
              </a:rPr>
              <a:t>The River Basin Management Plans set concrete targets and </a:t>
            </a:r>
          </a:p>
          <a:p>
            <a:pPr marL="342900" indent="-228600" algn="l">
              <a:lnSpc>
                <a:spcPct val="110000"/>
              </a:lnSpc>
              <a:spcBef>
                <a:spcPct val="0"/>
              </a:spcBef>
            </a:pPr>
            <a:r>
              <a:rPr lang="en-GB" sz="2200" smtClean="0">
                <a:latin typeface="Arial Unicode MS" pitchFamily="34" charset="-128"/>
              </a:rPr>
              <a:t>   </a:t>
            </a:r>
            <a:r>
              <a:rPr lang="sk-SK" sz="2200" smtClean="0">
                <a:latin typeface="Arial Unicode MS" pitchFamily="34" charset="-128"/>
              </a:rPr>
              <a:t> </a:t>
            </a:r>
            <a:r>
              <a:rPr lang="en-GB" sz="2200" smtClean="0">
                <a:latin typeface="Arial Unicode MS" pitchFamily="34" charset="-128"/>
              </a:rPr>
              <a:t>measures that improve water quality through reducing pollution from </a:t>
            </a:r>
            <a:r>
              <a:rPr lang="sk-SK" sz="2200" smtClean="0">
                <a:latin typeface="Arial Unicode MS" pitchFamily="34" charset="-128"/>
              </a:rPr>
              <a:t> </a:t>
            </a:r>
          </a:p>
          <a:p>
            <a:pPr marL="342900" indent="-228600" algn="l">
              <a:lnSpc>
                <a:spcPct val="110000"/>
              </a:lnSpc>
              <a:spcBef>
                <a:spcPct val="0"/>
              </a:spcBef>
            </a:pPr>
            <a:r>
              <a:rPr lang="sk-SK" sz="2200" smtClean="0">
                <a:latin typeface="Arial Unicode MS" pitchFamily="34" charset="-128"/>
              </a:rPr>
              <a:t>    </a:t>
            </a:r>
            <a:r>
              <a:rPr lang="en-GB" sz="2200" smtClean="0">
                <a:latin typeface="Arial Unicode MS" pitchFamily="34" charset="-128"/>
              </a:rPr>
              <a:t>organic, nutrient or hazardous substances.</a:t>
            </a:r>
          </a:p>
          <a:p>
            <a:pPr marL="342900" indent="-228600" algn="l">
              <a:lnSpc>
                <a:spcPct val="110000"/>
              </a:lnSpc>
              <a:spcBef>
                <a:spcPct val="40000"/>
              </a:spcBef>
            </a:pPr>
            <a:r>
              <a:rPr lang="en-GB" sz="2200" smtClean="0">
                <a:solidFill>
                  <a:srgbClr val="FFFF00"/>
                </a:solidFill>
                <a:latin typeface="Arial Unicode MS" pitchFamily="34" charset="-128"/>
              </a:rPr>
              <a:t>●</a:t>
            </a:r>
            <a:r>
              <a:rPr lang="en-GB" sz="2200" smtClean="0">
                <a:latin typeface="Arial Unicode MS" pitchFamily="34" charset="-128"/>
              </a:rPr>
              <a:t> In harmony with that, PA 04 has defined 5 targets and 14 actions</a:t>
            </a:r>
            <a:r>
              <a:rPr lang="sk-SK" sz="2200" smtClean="0">
                <a:latin typeface="Arial Unicode MS" pitchFamily="34" charset="-128"/>
              </a:rPr>
              <a:t>.</a:t>
            </a:r>
            <a:r>
              <a:rPr lang="en-GB" sz="2200" smtClean="0">
                <a:latin typeface="Arial Unicode MS" pitchFamily="34" charset="-128"/>
              </a:rPr>
              <a:t>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0" y="0"/>
            <a:ext cx="9394825" cy="6858000"/>
          </a:xfrm>
          <a:solidFill>
            <a:srgbClr val="006666">
              <a:alpha val="70000"/>
            </a:srgbClr>
          </a:solidFill>
        </p:spPr>
        <p:txBody>
          <a:bodyPr/>
          <a:lstStyle/>
          <a:p>
            <a:pPr indent="-228600" eaLnBrk="1" hangingPunct="1">
              <a:lnSpc>
                <a:spcPct val="110000"/>
              </a:lnSpc>
              <a:spcBef>
                <a:spcPct val="70000"/>
              </a:spcBef>
              <a:buFontTx/>
              <a:buNone/>
            </a:pPr>
            <a:endParaRPr lang="sk-SK" sz="2400" b="1" smtClean="0">
              <a:solidFill>
                <a:srgbClr val="FFFF00"/>
              </a:solidFill>
              <a:latin typeface="Arial Unicode MS" pitchFamily="34" charset="-128"/>
            </a:endParaRPr>
          </a:p>
          <a:p>
            <a:pPr indent="-228600"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en-GB" sz="2200" smtClean="0">
                <a:solidFill>
                  <a:srgbClr val="FFFF00"/>
                </a:solidFill>
                <a:latin typeface="Arial Unicode MS" pitchFamily="34" charset="-128"/>
                <a:sym typeface="Wingdings" pitchFamily="2" charset="2"/>
              </a:rPr>
              <a:t>●</a:t>
            </a:r>
            <a:r>
              <a:rPr lang="en-GB" sz="2200" smtClean="0">
                <a:solidFill>
                  <a:schemeClr val="hlink"/>
                </a:solidFill>
                <a:latin typeface="Arial Unicode MS" pitchFamily="34" charset="-128"/>
                <a:sym typeface="Wingdings" pitchFamily="2" charset="2"/>
              </a:rPr>
              <a:t> </a:t>
            </a:r>
            <a:r>
              <a:rPr lang="en-GB" sz="2200" b="1" smtClean="0">
                <a:solidFill>
                  <a:srgbClr val="FFFF00"/>
                </a:solidFill>
                <a:latin typeface="Arial Unicode MS" pitchFamily="34" charset="-128"/>
                <a:sym typeface="Wingdings" pitchFamily="2" charset="2"/>
              </a:rPr>
              <a:t>PA04 </a:t>
            </a:r>
            <a:r>
              <a:rPr lang="sk-SK" sz="2200" b="1" smtClean="0">
                <a:solidFill>
                  <a:srgbClr val="FFFF00"/>
                </a:solidFill>
                <a:latin typeface="Arial" charset="0"/>
                <a:sym typeface="Wingdings" pitchFamily="2" charset="2"/>
              </a:rPr>
              <a:t>TARGETS</a:t>
            </a:r>
            <a:r>
              <a:rPr lang="en-GB" sz="2200" b="1" smtClean="0">
                <a:solidFill>
                  <a:srgbClr val="FFFF00"/>
                </a:solidFill>
                <a:latin typeface="Arial Unicode MS" pitchFamily="34" charset="-128"/>
                <a:sym typeface="Wingdings" pitchFamily="2" charset="2"/>
              </a:rPr>
              <a:t>:</a:t>
            </a:r>
          </a:p>
          <a:p>
            <a:pPr indent="-228600" eaLnBrk="1" hangingPunct="1">
              <a:lnSpc>
                <a:spcPct val="110000"/>
              </a:lnSpc>
              <a:spcBef>
                <a:spcPct val="40000"/>
              </a:spcBef>
              <a:buFontTx/>
              <a:buNone/>
            </a:pPr>
            <a:r>
              <a:rPr lang="sk-SK" sz="2200" smtClean="0">
                <a:latin typeface="Arial" charset="0"/>
                <a:sym typeface="Wingdings" pitchFamily="2" charset="2"/>
              </a:rPr>
              <a:t>   </a:t>
            </a:r>
            <a:r>
              <a:rPr lang="en-GB" sz="2200" smtClean="0">
                <a:latin typeface="Arial Unicode MS" pitchFamily="34" charset="-128"/>
                <a:sym typeface="Wingdings" pitchFamily="2" charset="2"/>
              </a:rPr>
              <a:t>1. Achieve the management objectives set out in the Danube River </a:t>
            </a:r>
            <a:endParaRPr lang="sk-SK" sz="2200" smtClean="0">
              <a:latin typeface="Arial" charset="0"/>
              <a:sym typeface="Wingdings" pitchFamily="2" charset="2"/>
            </a:endParaRPr>
          </a:p>
          <a:p>
            <a:pPr indent="-228600"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sk-SK" sz="2200" smtClean="0">
                <a:latin typeface="Arial" charset="0"/>
                <a:sym typeface="Wingdings" pitchFamily="2" charset="2"/>
              </a:rPr>
              <a:t>       </a:t>
            </a:r>
            <a:r>
              <a:rPr lang="en-GB" sz="2200" smtClean="0">
                <a:latin typeface="Arial Unicode MS" pitchFamily="34" charset="-128"/>
                <a:sym typeface="Wingdings" pitchFamily="2" charset="2"/>
              </a:rPr>
              <a:t>Basin</a:t>
            </a:r>
            <a:r>
              <a:rPr lang="sk-SK" sz="2200" smtClean="0">
                <a:latin typeface="Arial" charset="0"/>
                <a:sym typeface="Wingdings" pitchFamily="2" charset="2"/>
              </a:rPr>
              <a:t> </a:t>
            </a:r>
            <a:r>
              <a:rPr lang="en-GB" sz="2200" smtClean="0">
                <a:latin typeface="Arial Unicode MS" pitchFamily="34" charset="-128"/>
                <a:sym typeface="Wingdings" pitchFamily="2" charset="2"/>
              </a:rPr>
              <a:t>Management </a:t>
            </a:r>
            <a:r>
              <a:rPr lang="sk-SK" sz="2200" smtClean="0">
                <a:latin typeface="Arial" charset="0"/>
                <a:sym typeface="Wingdings" pitchFamily="2" charset="2"/>
              </a:rPr>
              <a:t>P</a:t>
            </a:r>
            <a:r>
              <a:rPr lang="en-GB" sz="2200" smtClean="0">
                <a:latin typeface="Arial Unicode MS" pitchFamily="34" charset="-128"/>
                <a:sym typeface="Wingdings" pitchFamily="2" charset="2"/>
              </a:rPr>
              <a:t>lan</a:t>
            </a:r>
          </a:p>
          <a:p>
            <a:pPr indent="-228600" eaLnBrk="1" hangingPunct="1">
              <a:lnSpc>
                <a:spcPct val="110000"/>
              </a:lnSpc>
              <a:spcBef>
                <a:spcPct val="40000"/>
              </a:spcBef>
              <a:buFontTx/>
              <a:buNone/>
            </a:pPr>
            <a:r>
              <a:rPr lang="en-GB" sz="2200" smtClean="0">
                <a:latin typeface="Arial Unicode MS" pitchFamily="34" charset="-128"/>
                <a:sym typeface="Wingdings" pitchFamily="2" charset="2"/>
              </a:rPr>
              <a:t>   2. Reduce the nutrient levels in the Danube river to allow the</a:t>
            </a:r>
            <a:r>
              <a:rPr lang="sk-SK" sz="2200" smtClean="0">
                <a:latin typeface="Arial" charset="0"/>
                <a:sym typeface="Wingdings" pitchFamily="2" charset="2"/>
              </a:rPr>
              <a:t> </a:t>
            </a:r>
            <a:r>
              <a:rPr lang="en-GB" sz="2200" smtClean="0">
                <a:latin typeface="Arial Unicode MS" pitchFamily="34" charset="-128"/>
                <a:sym typeface="Wingdings" pitchFamily="2" charset="2"/>
              </a:rPr>
              <a:t>recovery</a:t>
            </a:r>
            <a:endParaRPr lang="sk-SK" sz="2200" smtClean="0">
              <a:latin typeface="Arial" charset="0"/>
              <a:sym typeface="Wingdings" pitchFamily="2" charset="2"/>
            </a:endParaRPr>
          </a:p>
          <a:p>
            <a:pPr indent="-228600"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sk-SK" sz="2200" smtClean="0">
                <a:latin typeface="Arial" charset="0"/>
                <a:sym typeface="Wingdings" pitchFamily="2" charset="2"/>
              </a:rPr>
              <a:t>       </a:t>
            </a:r>
            <a:r>
              <a:rPr lang="en-GB" sz="2200" smtClean="0">
                <a:latin typeface="Arial Unicode MS" pitchFamily="34" charset="-128"/>
                <a:sym typeface="Wingdings" pitchFamily="2" charset="2"/>
              </a:rPr>
              <a:t>of the</a:t>
            </a:r>
            <a:r>
              <a:rPr lang="sk-SK" sz="2200" smtClean="0">
                <a:latin typeface="Arial" charset="0"/>
                <a:sym typeface="Wingdings" pitchFamily="2" charset="2"/>
              </a:rPr>
              <a:t> </a:t>
            </a:r>
            <a:r>
              <a:rPr lang="en-GB" sz="2200" smtClean="0">
                <a:latin typeface="Arial Unicode MS" pitchFamily="34" charset="-128"/>
                <a:sym typeface="Wingdings" pitchFamily="2" charset="2"/>
              </a:rPr>
              <a:t>Black sea ecosystems to conditions similar</a:t>
            </a:r>
            <a:r>
              <a:rPr lang="sk-SK" sz="2200" smtClean="0">
                <a:latin typeface="Arial" charset="0"/>
                <a:sym typeface="Wingdings" pitchFamily="2" charset="2"/>
              </a:rPr>
              <a:t> </a:t>
            </a:r>
            <a:r>
              <a:rPr lang="en-GB" sz="2200" smtClean="0">
                <a:latin typeface="Arial Unicode MS" pitchFamily="34" charset="-128"/>
                <a:sym typeface="Wingdings" pitchFamily="2" charset="2"/>
              </a:rPr>
              <a:t>to</a:t>
            </a:r>
            <a:r>
              <a:rPr lang="sk-SK" sz="2200" smtClean="0">
                <a:latin typeface="Arial Unicode MS" pitchFamily="34" charset="-128"/>
                <a:sym typeface="Wingdings" pitchFamily="2" charset="2"/>
              </a:rPr>
              <a:t> 1</a:t>
            </a:r>
            <a:r>
              <a:rPr lang="en-GB" sz="2200" smtClean="0">
                <a:latin typeface="Arial Unicode MS" pitchFamily="34" charset="-128"/>
                <a:sym typeface="Wingdings" pitchFamily="2" charset="2"/>
              </a:rPr>
              <a:t>960s</a:t>
            </a:r>
          </a:p>
          <a:p>
            <a:pPr indent="-228600" eaLnBrk="1" hangingPunct="1">
              <a:lnSpc>
                <a:spcPct val="110000"/>
              </a:lnSpc>
              <a:spcBef>
                <a:spcPct val="40000"/>
              </a:spcBef>
              <a:buFontTx/>
              <a:buNone/>
            </a:pPr>
            <a:r>
              <a:rPr lang="en-GB" sz="2200" smtClean="0">
                <a:latin typeface="Arial Unicode MS" pitchFamily="34" charset="-128"/>
                <a:sym typeface="Wingdings" pitchFamily="2" charset="2"/>
              </a:rPr>
              <a:t>   3. Elaborate a Danube delta analysis report  by 2013 as a step</a:t>
            </a:r>
            <a:r>
              <a:rPr lang="sk-SK" sz="2200" smtClean="0">
                <a:latin typeface="Arial" charset="0"/>
                <a:sym typeface="Wingdings" pitchFamily="2" charset="2"/>
              </a:rPr>
              <a:t> </a:t>
            </a:r>
          </a:p>
          <a:p>
            <a:pPr indent="-228600"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sk-SK" sz="2200" smtClean="0">
                <a:latin typeface="Arial" charset="0"/>
                <a:sym typeface="Wingdings" pitchFamily="2" charset="2"/>
              </a:rPr>
              <a:t>       </a:t>
            </a:r>
            <a:r>
              <a:rPr lang="en-GB" sz="2200" smtClean="0">
                <a:latin typeface="Arial Unicode MS" pitchFamily="34" charset="-128"/>
                <a:sym typeface="Wingdings" pitchFamily="2" charset="2"/>
              </a:rPr>
              <a:t>towards</a:t>
            </a:r>
            <a:r>
              <a:rPr lang="sk-SK" sz="2200" smtClean="0">
                <a:latin typeface="Arial" charset="0"/>
                <a:sym typeface="Wingdings" pitchFamily="2" charset="2"/>
              </a:rPr>
              <a:t> </a:t>
            </a:r>
            <a:r>
              <a:rPr lang="en-GB" sz="2200" smtClean="0">
                <a:latin typeface="Arial Unicode MS" pitchFamily="34" charset="-128"/>
                <a:sym typeface="Wingdings" pitchFamily="2" charset="2"/>
              </a:rPr>
              <a:t>completion of the Delta management plan, which</a:t>
            </a:r>
            <a:r>
              <a:rPr lang="sk-SK" sz="2200" smtClean="0">
                <a:latin typeface="Arial" charset="0"/>
                <a:sym typeface="Wingdings" pitchFamily="2" charset="2"/>
              </a:rPr>
              <a:t> </a:t>
            </a:r>
            <a:r>
              <a:rPr lang="en-GB" sz="2200" smtClean="0">
                <a:latin typeface="Arial Unicode MS" pitchFamily="34" charset="-128"/>
                <a:sym typeface="Wingdings" pitchFamily="2" charset="2"/>
              </a:rPr>
              <a:t>shall be</a:t>
            </a:r>
            <a:endParaRPr lang="sk-SK" sz="2200" smtClean="0">
              <a:latin typeface="Arial" charset="0"/>
              <a:sym typeface="Wingdings" pitchFamily="2" charset="2"/>
            </a:endParaRPr>
          </a:p>
          <a:p>
            <a:pPr indent="-228600"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sk-SK" sz="2200" smtClean="0">
                <a:latin typeface="Arial" charset="0"/>
                <a:sym typeface="Wingdings" pitchFamily="2" charset="2"/>
              </a:rPr>
              <a:t>      </a:t>
            </a:r>
            <a:r>
              <a:rPr lang="en-GB" sz="2200" smtClean="0">
                <a:latin typeface="Arial Unicode MS" pitchFamily="34" charset="-128"/>
                <a:sym typeface="Wingdings" pitchFamily="2" charset="2"/>
              </a:rPr>
              <a:t> adopted by 2015 </a:t>
            </a:r>
          </a:p>
          <a:p>
            <a:pPr indent="-228600" eaLnBrk="1" hangingPunct="1">
              <a:lnSpc>
                <a:spcPct val="110000"/>
              </a:lnSpc>
              <a:spcBef>
                <a:spcPct val="40000"/>
              </a:spcBef>
              <a:buFontTx/>
              <a:buNone/>
            </a:pPr>
            <a:r>
              <a:rPr lang="en-GB" sz="2200" smtClean="0">
                <a:latin typeface="Arial Unicode MS" pitchFamily="34" charset="-128"/>
                <a:sym typeface="Wingdings" pitchFamily="2" charset="2"/>
              </a:rPr>
              <a:t>   4. Elaborate, adopt and implement sub basin management plans,</a:t>
            </a:r>
            <a:r>
              <a:rPr lang="sk-SK" sz="2200" smtClean="0">
                <a:latin typeface="Arial Unicode MS" pitchFamily="34" charset="-128"/>
                <a:sym typeface="Wingdings" pitchFamily="2" charset="2"/>
              </a:rPr>
              <a:t> </a:t>
            </a:r>
            <a:endParaRPr lang="sk-SK" sz="2200" smtClean="0">
              <a:latin typeface="Arial" charset="0"/>
              <a:sym typeface="Wingdings" pitchFamily="2" charset="2"/>
            </a:endParaRPr>
          </a:p>
          <a:p>
            <a:pPr indent="-228600"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sk-SK" sz="2200" smtClean="0">
                <a:latin typeface="Arial" charset="0"/>
                <a:sym typeface="Wingdings" pitchFamily="2" charset="2"/>
              </a:rPr>
              <a:t>       </a:t>
            </a:r>
            <a:r>
              <a:rPr lang="en-GB" sz="2200" smtClean="0">
                <a:latin typeface="Arial Unicode MS" pitchFamily="34" charset="-128"/>
                <a:sym typeface="Wingdings" pitchFamily="2" charset="2"/>
              </a:rPr>
              <a:t>such as</a:t>
            </a:r>
            <a:r>
              <a:rPr lang="sk-SK" sz="2200" smtClean="0">
                <a:latin typeface="Arial" charset="0"/>
                <a:sym typeface="Wingdings" pitchFamily="2" charset="2"/>
              </a:rPr>
              <a:t> </a:t>
            </a:r>
            <a:r>
              <a:rPr lang="en-GB" sz="2200" smtClean="0">
                <a:latin typeface="Arial Unicode MS" pitchFamily="34" charset="-128"/>
                <a:sym typeface="Wingdings" pitchFamily="2" charset="2"/>
              </a:rPr>
              <a:t>Sava, Tisza and Prut sub basins</a:t>
            </a:r>
          </a:p>
          <a:p>
            <a:pPr indent="-228600" eaLnBrk="1" hangingPunct="1">
              <a:lnSpc>
                <a:spcPct val="110000"/>
              </a:lnSpc>
              <a:spcBef>
                <a:spcPct val="40000"/>
              </a:spcBef>
              <a:buFontTx/>
              <a:buNone/>
            </a:pPr>
            <a:r>
              <a:rPr lang="en-GB" sz="2200" smtClean="0">
                <a:latin typeface="Arial Unicode MS" pitchFamily="34" charset="-128"/>
              </a:rPr>
              <a:t>   5. Secure viable populations of Danube sturgeon species</a:t>
            </a:r>
            <a:r>
              <a:rPr lang="sk-SK" sz="2200" smtClean="0">
                <a:latin typeface="Arial Unicode MS" pitchFamily="34" charset="-128"/>
              </a:rPr>
              <a:t>.</a:t>
            </a:r>
            <a:r>
              <a:rPr lang="en-GB" sz="2200" smtClean="0">
                <a:latin typeface="Arial Unicode MS" pitchFamily="34" charset="-128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0" y="0"/>
            <a:ext cx="9396413" cy="6858000"/>
          </a:xfrm>
          <a:solidFill>
            <a:srgbClr val="006666">
              <a:alpha val="70000"/>
            </a:srgbClr>
          </a:solidFill>
        </p:spPr>
        <p:txBody>
          <a:bodyPr/>
          <a:lstStyle/>
          <a:p>
            <a:pPr indent="-228600"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endParaRPr lang="en-GB" sz="2400" b="1" smtClean="0">
              <a:solidFill>
                <a:srgbClr val="FFFF00"/>
              </a:solidFill>
              <a:latin typeface="Arial Unicode MS" pitchFamily="34" charset="-128"/>
            </a:endParaRPr>
          </a:p>
          <a:p>
            <a:pPr indent="-228600"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en-GB" sz="2200" smtClean="0">
                <a:solidFill>
                  <a:srgbClr val="FFFF00"/>
                </a:solidFill>
                <a:latin typeface="Arial Unicode MS" pitchFamily="34" charset="-128"/>
                <a:sym typeface="Wingdings" pitchFamily="2" charset="2"/>
              </a:rPr>
              <a:t>● </a:t>
            </a:r>
            <a:r>
              <a:rPr lang="en-GB" sz="2200" b="1" smtClean="0">
                <a:solidFill>
                  <a:srgbClr val="FFFF00"/>
                </a:solidFill>
                <a:latin typeface="Arial Unicode MS" pitchFamily="34" charset="-128"/>
                <a:sym typeface="Wingdings" pitchFamily="2" charset="2"/>
              </a:rPr>
              <a:t>PA</a:t>
            </a:r>
            <a:r>
              <a:rPr lang="sk-SK" sz="2200" b="1" smtClean="0">
                <a:solidFill>
                  <a:srgbClr val="FFFF00"/>
                </a:solidFill>
                <a:latin typeface="Arial" charset="0"/>
                <a:sym typeface="Wingdings" pitchFamily="2" charset="2"/>
              </a:rPr>
              <a:t> </a:t>
            </a:r>
            <a:r>
              <a:rPr lang="en-GB" sz="2200" b="1" smtClean="0">
                <a:solidFill>
                  <a:srgbClr val="FFFF00"/>
                </a:solidFill>
                <a:latin typeface="Arial Unicode MS" pitchFamily="34" charset="-128"/>
                <a:sym typeface="Wingdings" pitchFamily="2" charset="2"/>
              </a:rPr>
              <a:t>04 </a:t>
            </a:r>
            <a:r>
              <a:rPr lang="sk-SK" sz="2200" b="1" smtClean="0">
                <a:solidFill>
                  <a:srgbClr val="FFFF00"/>
                </a:solidFill>
                <a:latin typeface="Arial" charset="0"/>
                <a:sym typeface="Wingdings" pitchFamily="2" charset="2"/>
              </a:rPr>
              <a:t>ACTIONS</a:t>
            </a:r>
            <a:r>
              <a:rPr lang="en-GB" sz="2200" b="1" smtClean="0">
                <a:solidFill>
                  <a:srgbClr val="FFFF00"/>
                </a:solidFill>
                <a:latin typeface="Arial Unicode MS" pitchFamily="34" charset="-128"/>
                <a:sym typeface="Wingdings" pitchFamily="2" charset="2"/>
              </a:rPr>
              <a:t>:</a:t>
            </a:r>
            <a:endParaRPr lang="sk-SK" sz="2200" b="1" smtClean="0">
              <a:solidFill>
                <a:srgbClr val="FFFF00"/>
              </a:solidFill>
              <a:latin typeface="Arial" charset="0"/>
              <a:sym typeface="Wingdings" pitchFamily="2" charset="2"/>
            </a:endParaRPr>
          </a:p>
          <a:p>
            <a:pPr indent="-228600" eaLnBrk="1" hangingPunct="1">
              <a:lnSpc>
                <a:spcPct val="110000"/>
              </a:lnSpc>
              <a:spcBef>
                <a:spcPct val="40000"/>
              </a:spcBef>
              <a:buFontTx/>
              <a:buNone/>
            </a:pPr>
            <a:r>
              <a:rPr lang="en-GB" sz="2200" smtClean="0">
                <a:latin typeface="Arial Unicode MS" pitchFamily="34" charset="-128"/>
                <a:sym typeface="Wingdings" pitchFamily="2" charset="2"/>
              </a:rPr>
              <a:t>   1. To implement fully the Danube River Basin Management Plan</a:t>
            </a:r>
          </a:p>
          <a:p>
            <a:pPr indent="-228600">
              <a:lnSpc>
                <a:spcPct val="110000"/>
              </a:lnSpc>
              <a:spcBef>
                <a:spcPct val="40000"/>
              </a:spcBef>
              <a:buFontTx/>
              <a:buNone/>
            </a:pPr>
            <a:r>
              <a:rPr lang="sk-SK" sz="2200" smtClean="0">
                <a:latin typeface="Arial" charset="0"/>
                <a:sym typeface="Wingdings" pitchFamily="2" charset="2"/>
              </a:rPr>
              <a:t>   </a:t>
            </a:r>
            <a:r>
              <a:rPr lang="en-GB" sz="2200" smtClean="0">
                <a:latin typeface="Arial Unicode MS" pitchFamily="34" charset="-128"/>
                <a:sym typeface="Wingdings" pitchFamily="2" charset="2"/>
              </a:rPr>
              <a:t>2. To greatly strengthen cooperation at sub-basin level </a:t>
            </a:r>
          </a:p>
          <a:p>
            <a:pPr indent="-228600">
              <a:lnSpc>
                <a:spcPct val="110000"/>
              </a:lnSpc>
              <a:spcBef>
                <a:spcPct val="40000"/>
              </a:spcBef>
              <a:buFontTx/>
              <a:buNone/>
            </a:pPr>
            <a:r>
              <a:rPr lang="sk-SK" sz="2200" smtClean="0">
                <a:latin typeface="Arial" charset="0"/>
                <a:sym typeface="Wingdings" pitchFamily="2" charset="2"/>
              </a:rPr>
              <a:t>   </a:t>
            </a:r>
            <a:r>
              <a:rPr lang="en-GB" sz="2200" smtClean="0">
                <a:latin typeface="Arial Unicode MS" pitchFamily="34" charset="-128"/>
                <a:sym typeface="Wingdings" pitchFamily="2" charset="2"/>
              </a:rPr>
              <a:t>3. To continue to invest in and support the information collection </a:t>
            </a:r>
            <a:endParaRPr lang="sk-SK" sz="2200" smtClean="0">
              <a:latin typeface="Arial" charset="0"/>
              <a:sym typeface="Wingdings" pitchFamily="2" charset="2"/>
            </a:endParaRPr>
          </a:p>
          <a:p>
            <a:pPr indent="-228600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sk-SK" sz="2200" smtClean="0">
                <a:latin typeface="Arial" charset="0"/>
                <a:sym typeface="Wingdings" pitchFamily="2" charset="2"/>
              </a:rPr>
              <a:t>       </a:t>
            </a:r>
            <a:r>
              <a:rPr lang="en-GB" sz="2200" smtClean="0">
                <a:latin typeface="Arial Unicode MS" pitchFamily="34" charset="-128"/>
                <a:sym typeface="Wingdings" pitchFamily="2" charset="2"/>
              </a:rPr>
              <a:t>systems already developed by ICPDR</a:t>
            </a:r>
          </a:p>
          <a:p>
            <a:pPr indent="-228600">
              <a:lnSpc>
                <a:spcPct val="110000"/>
              </a:lnSpc>
              <a:spcBef>
                <a:spcPct val="40000"/>
              </a:spcBef>
              <a:buFontTx/>
              <a:buNone/>
            </a:pPr>
            <a:r>
              <a:rPr lang="en-GB" sz="2200" smtClean="0">
                <a:latin typeface="Arial Unicode MS" pitchFamily="34" charset="-128"/>
                <a:sym typeface="Wingdings" pitchFamily="2" charset="2"/>
              </a:rPr>
              <a:t>   4. To continue boosting major investments in building and upgrading</a:t>
            </a:r>
            <a:endParaRPr lang="sk-SK" sz="2200" smtClean="0">
              <a:latin typeface="Arial" charset="0"/>
              <a:sym typeface="Wingdings" pitchFamily="2" charset="2"/>
            </a:endParaRPr>
          </a:p>
          <a:p>
            <a:pPr indent="-228600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sk-SK" sz="2200" smtClean="0">
                <a:latin typeface="Arial" charset="0"/>
                <a:sym typeface="Wingdings" pitchFamily="2" charset="2"/>
              </a:rPr>
              <a:t>       </a:t>
            </a:r>
            <a:r>
              <a:rPr lang="en-GB" sz="2200" smtClean="0">
                <a:latin typeface="Arial Unicode MS" pitchFamily="34" charset="-128"/>
                <a:sym typeface="Wingdings" pitchFamily="2" charset="2"/>
              </a:rPr>
              <a:t>urban</a:t>
            </a:r>
            <a:r>
              <a:rPr lang="sk-SK" sz="2200" smtClean="0">
                <a:latin typeface="Arial" charset="0"/>
                <a:sym typeface="Wingdings" pitchFamily="2" charset="2"/>
              </a:rPr>
              <a:t> </a:t>
            </a:r>
            <a:r>
              <a:rPr lang="en-GB" sz="2200" smtClean="0">
                <a:latin typeface="Arial Unicode MS" pitchFamily="34" charset="-128"/>
                <a:sym typeface="Wingdings" pitchFamily="2" charset="2"/>
              </a:rPr>
              <a:t>wastewater treatment facilities across the Danube Basin,</a:t>
            </a:r>
            <a:endParaRPr lang="sk-SK" sz="2200" smtClean="0">
              <a:latin typeface="Arial" charset="0"/>
              <a:sym typeface="Wingdings" pitchFamily="2" charset="2"/>
            </a:endParaRPr>
          </a:p>
          <a:p>
            <a:pPr indent="-228600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sk-SK" sz="2200" smtClean="0">
                <a:latin typeface="Arial" charset="0"/>
                <a:sym typeface="Wingdings" pitchFamily="2" charset="2"/>
              </a:rPr>
              <a:t>      </a:t>
            </a:r>
            <a:r>
              <a:rPr lang="en-GB" sz="2200" smtClean="0">
                <a:latin typeface="Arial Unicode MS" pitchFamily="34" charset="-128"/>
                <a:sym typeface="Wingdings" pitchFamily="2" charset="2"/>
              </a:rPr>
              <a:t> including</a:t>
            </a:r>
            <a:r>
              <a:rPr lang="sk-SK" sz="2200" smtClean="0">
                <a:latin typeface="Arial" charset="0"/>
                <a:sym typeface="Wingdings" pitchFamily="2" charset="2"/>
              </a:rPr>
              <a:t> </a:t>
            </a:r>
            <a:r>
              <a:rPr lang="en-GB" sz="2200" smtClean="0">
                <a:latin typeface="Arial Unicode MS" pitchFamily="34" charset="-128"/>
                <a:sym typeface="Wingdings" pitchFamily="2" charset="2"/>
              </a:rPr>
              <a:t>measures to build capacity at the regional and local level</a:t>
            </a:r>
            <a:endParaRPr lang="sk-SK" sz="2200" smtClean="0">
              <a:latin typeface="Arial" charset="0"/>
              <a:sym typeface="Wingdings" pitchFamily="2" charset="2"/>
            </a:endParaRPr>
          </a:p>
          <a:p>
            <a:pPr indent="-228600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sk-SK" sz="2200" smtClean="0">
                <a:latin typeface="Arial" charset="0"/>
                <a:sym typeface="Wingdings" pitchFamily="2" charset="2"/>
              </a:rPr>
              <a:t>      </a:t>
            </a:r>
            <a:r>
              <a:rPr lang="en-GB" sz="2200" smtClean="0">
                <a:latin typeface="Arial Unicode MS" pitchFamily="34" charset="-128"/>
                <a:sym typeface="Wingdings" pitchFamily="2" charset="2"/>
              </a:rPr>
              <a:t> for the design</a:t>
            </a:r>
            <a:r>
              <a:rPr lang="sk-SK" sz="2200" smtClean="0">
                <a:latin typeface="Arial" charset="0"/>
                <a:sym typeface="Wingdings" pitchFamily="2" charset="2"/>
              </a:rPr>
              <a:t> </a:t>
            </a:r>
            <a:r>
              <a:rPr lang="en-GB" sz="2200" smtClean="0">
                <a:latin typeface="Arial Unicode MS" pitchFamily="34" charset="-128"/>
                <a:sym typeface="Wingdings" pitchFamily="2" charset="2"/>
              </a:rPr>
              <a:t>of such infrastructure</a:t>
            </a:r>
          </a:p>
          <a:p>
            <a:pPr indent="-228600">
              <a:lnSpc>
                <a:spcPct val="110000"/>
              </a:lnSpc>
              <a:spcBef>
                <a:spcPct val="40000"/>
              </a:spcBef>
              <a:buFontTx/>
              <a:buNone/>
            </a:pPr>
            <a:r>
              <a:rPr lang="en-GB" sz="2200" smtClean="0">
                <a:latin typeface="Arial Unicode MS" pitchFamily="34" charset="-128"/>
                <a:sym typeface="Wingdings" pitchFamily="2" charset="2"/>
              </a:rPr>
              <a:t>   5. To establish buffer strips along the rivers to retain nutrients and to </a:t>
            </a:r>
          </a:p>
          <a:p>
            <a:pPr indent="-228600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en-GB" sz="2200" smtClean="0">
                <a:latin typeface="Arial Unicode MS" pitchFamily="34" charset="-128"/>
                <a:sym typeface="Wingdings" pitchFamily="2" charset="2"/>
              </a:rPr>
              <a:t>  </a:t>
            </a:r>
            <a:r>
              <a:rPr lang="sk-SK" sz="2200" smtClean="0">
                <a:latin typeface="Arial Unicode MS" pitchFamily="34" charset="-128"/>
                <a:sym typeface="Wingdings" pitchFamily="2" charset="2"/>
              </a:rPr>
              <a:t>     </a:t>
            </a:r>
            <a:r>
              <a:rPr lang="en-GB" sz="2200" smtClean="0">
                <a:latin typeface="Arial Unicode MS" pitchFamily="34" charset="-128"/>
                <a:sym typeface="Wingdings" pitchFamily="2" charset="2"/>
              </a:rPr>
              <a:t>promote alternative collection and treatment of waste in small rural </a:t>
            </a:r>
            <a:r>
              <a:rPr lang="sk-SK" sz="2200" smtClean="0">
                <a:latin typeface="Arial Unicode MS" pitchFamily="34" charset="-128"/>
                <a:sym typeface="Wingdings" pitchFamily="2" charset="2"/>
              </a:rPr>
              <a:t>  </a:t>
            </a:r>
          </a:p>
          <a:p>
            <a:pPr indent="-228600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sk-SK" sz="2200" smtClean="0">
                <a:latin typeface="Arial Unicode MS" pitchFamily="34" charset="-128"/>
                <a:sym typeface="Wingdings" pitchFamily="2" charset="2"/>
              </a:rPr>
              <a:t>       </a:t>
            </a:r>
            <a:r>
              <a:rPr lang="en-GB" sz="2200" smtClean="0">
                <a:latin typeface="Arial Unicode MS" pitchFamily="34" charset="-128"/>
                <a:sym typeface="Wingdings" pitchFamily="2" charset="2"/>
              </a:rPr>
              <a:t>settlements</a:t>
            </a:r>
          </a:p>
          <a:p>
            <a:pPr indent="-228600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sk-SK" sz="2200" smtClean="0">
                <a:latin typeface="Arial Unicode MS" pitchFamily="34" charset="-128"/>
                <a:sym typeface="Wingdings" pitchFamily="2" charset="2"/>
              </a:rPr>
              <a:t>   </a:t>
            </a:r>
            <a:endParaRPr lang="sk-SK" sz="2200" smtClean="0">
              <a:latin typeface="Arial" charset="0"/>
              <a:sym typeface="Wingdings" pitchFamily="2" charset="2"/>
            </a:endParaRPr>
          </a:p>
          <a:p>
            <a:pPr indent="-228600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sk-SK" sz="2200" smtClean="0">
                <a:latin typeface="Arial" charset="0"/>
                <a:sym typeface="Wingdings" pitchFamily="2" charset="2"/>
              </a:rPr>
              <a:t>  </a:t>
            </a:r>
            <a:endParaRPr lang="en-GB" sz="2200" smtClean="0">
              <a:latin typeface="Arial Unicode MS" pitchFamily="34" charset="-128"/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0" y="0"/>
            <a:ext cx="9396413" cy="6858000"/>
          </a:xfrm>
          <a:solidFill>
            <a:srgbClr val="006666">
              <a:alpha val="70000"/>
            </a:srgbClr>
          </a:solidFill>
        </p:spPr>
        <p:txBody>
          <a:bodyPr/>
          <a:lstStyle/>
          <a:p>
            <a:pPr indent="-228600"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endParaRPr lang="en-GB" sz="2400" b="1" smtClean="0">
              <a:solidFill>
                <a:srgbClr val="FFFF00"/>
              </a:solidFill>
              <a:latin typeface="Arial Unicode MS" pitchFamily="34" charset="-128"/>
            </a:endParaRPr>
          </a:p>
          <a:p>
            <a:pPr indent="-228600"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en-GB" sz="2200" smtClean="0">
                <a:solidFill>
                  <a:srgbClr val="FFFF00"/>
                </a:solidFill>
                <a:latin typeface="Arial Unicode MS" pitchFamily="34" charset="-128"/>
                <a:sym typeface="Wingdings" pitchFamily="2" charset="2"/>
              </a:rPr>
              <a:t>● </a:t>
            </a:r>
            <a:r>
              <a:rPr lang="en-GB" sz="2200" b="1" smtClean="0">
                <a:solidFill>
                  <a:srgbClr val="FFFF00"/>
                </a:solidFill>
                <a:latin typeface="Arial Unicode MS" pitchFamily="34" charset="-128"/>
                <a:sym typeface="Wingdings" pitchFamily="2" charset="2"/>
              </a:rPr>
              <a:t>PA</a:t>
            </a:r>
            <a:r>
              <a:rPr lang="sk-SK" sz="2200" b="1" smtClean="0">
                <a:solidFill>
                  <a:srgbClr val="FFFF00"/>
                </a:solidFill>
                <a:latin typeface="Arial" charset="0"/>
                <a:sym typeface="Wingdings" pitchFamily="2" charset="2"/>
              </a:rPr>
              <a:t> </a:t>
            </a:r>
            <a:r>
              <a:rPr lang="en-GB" sz="2200" b="1" smtClean="0">
                <a:solidFill>
                  <a:srgbClr val="FFFF00"/>
                </a:solidFill>
                <a:latin typeface="Arial Unicode MS" pitchFamily="34" charset="-128"/>
                <a:sym typeface="Wingdings" pitchFamily="2" charset="2"/>
              </a:rPr>
              <a:t>04 </a:t>
            </a:r>
            <a:r>
              <a:rPr lang="sk-SK" sz="2200" b="1" smtClean="0">
                <a:solidFill>
                  <a:srgbClr val="FFFF00"/>
                </a:solidFill>
                <a:latin typeface="Arial" charset="0"/>
                <a:sym typeface="Wingdings" pitchFamily="2" charset="2"/>
              </a:rPr>
              <a:t>ACTIONS – cont.</a:t>
            </a:r>
            <a:r>
              <a:rPr lang="en-GB" sz="2200" b="1" smtClean="0">
                <a:solidFill>
                  <a:srgbClr val="FFFF00"/>
                </a:solidFill>
                <a:latin typeface="Arial Unicode MS" pitchFamily="34" charset="-128"/>
                <a:sym typeface="Wingdings" pitchFamily="2" charset="2"/>
              </a:rPr>
              <a:t>:</a:t>
            </a:r>
            <a:r>
              <a:rPr lang="en-GB" sz="2200" smtClean="0">
                <a:latin typeface="Arial Unicode MS" pitchFamily="34" charset="-128"/>
                <a:sym typeface="Wingdings" pitchFamily="2" charset="2"/>
              </a:rPr>
              <a:t>   </a:t>
            </a:r>
            <a:r>
              <a:rPr lang="sk-SK" sz="2200" smtClean="0">
                <a:latin typeface="Arial Unicode MS" pitchFamily="34" charset="-128"/>
                <a:sym typeface="Wingdings" pitchFamily="2" charset="2"/>
              </a:rPr>
              <a:t>   </a:t>
            </a:r>
            <a:endParaRPr lang="sk-SK" sz="2200" smtClean="0">
              <a:latin typeface="Arial" charset="0"/>
              <a:sym typeface="Wingdings" pitchFamily="2" charset="2"/>
            </a:endParaRPr>
          </a:p>
          <a:p>
            <a:pPr indent="-228600">
              <a:lnSpc>
                <a:spcPct val="110000"/>
              </a:lnSpc>
              <a:spcBef>
                <a:spcPct val="40000"/>
              </a:spcBef>
              <a:buFontTx/>
              <a:buNone/>
            </a:pPr>
            <a:r>
              <a:rPr lang="sk-SK" sz="2200" smtClean="0">
                <a:latin typeface="Arial" charset="0"/>
                <a:sym typeface="Wingdings" pitchFamily="2" charset="2"/>
              </a:rPr>
              <a:t>  </a:t>
            </a:r>
            <a:r>
              <a:rPr lang="en-GB" sz="2200" smtClean="0">
                <a:latin typeface="Arial Unicode MS" pitchFamily="34" charset="-128"/>
                <a:sym typeface="Wingdings" pitchFamily="2" charset="2"/>
              </a:rPr>
              <a:t>6. To foster and develop an active process of dialogue and cooperation </a:t>
            </a:r>
            <a:r>
              <a:rPr lang="sk-SK" sz="2200" smtClean="0">
                <a:latin typeface="Arial Unicode MS" pitchFamily="34" charset="-128"/>
                <a:sym typeface="Wingdings" pitchFamily="2" charset="2"/>
              </a:rPr>
              <a:t> </a:t>
            </a:r>
          </a:p>
          <a:p>
            <a:pPr indent="-228600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sk-SK" sz="2200" smtClean="0">
                <a:latin typeface="Arial Unicode MS" pitchFamily="34" charset="-128"/>
                <a:sym typeface="Wingdings" pitchFamily="2" charset="2"/>
              </a:rPr>
              <a:t>    </a:t>
            </a:r>
            <a:r>
              <a:rPr lang="sk-SK" sz="2200" smtClean="0">
                <a:latin typeface="Arial" charset="0"/>
                <a:sym typeface="Wingdings" pitchFamily="2" charset="2"/>
              </a:rPr>
              <a:t> </a:t>
            </a:r>
            <a:r>
              <a:rPr lang="sk-SK" sz="2200" smtClean="0">
                <a:latin typeface="Arial Unicode MS" pitchFamily="34" charset="-128"/>
                <a:sym typeface="Wingdings" pitchFamily="2" charset="2"/>
              </a:rPr>
              <a:t>  </a:t>
            </a:r>
            <a:r>
              <a:rPr lang="en-GB" sz="2200" smtClean="0">
                <a:latin typeface="Arial Unicode MS" pitchFamily="34" charset="-128"/>
                <a:sym typeface="Wingdings" pitchFamily="2" charset="2"/>
              </a:rPr>
              <a:t>between authorities</a:t>
            </a:r>
            <a:r>
              <a:rPr lang="sk-SK" sz="220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en-GB" sz="2200" smtClean="0">
                <a:latin typeface="Arial Unicode MS" pitchFamily="34" charset="-128"/>
                <a:sym typeface="Wingdings" pitchFamily="2" charset="2"/>
              </a:rPr>
              <a:t> responsible for agriculture and environment </a:t>
            </a:r>
            <a:endParaRPr lang="sk-SK" sz="2200" smtClean="0">
              <a:latin typeface="Arial Unicode MS" pitchFamily="34" charset="-128"/>
              <a:sym typeface="Wingdings" pitchFamily="2" charset="2"/>
            </a:endParaRPr>
          </a:p>
          <a:p>
            <a:pPr indent="-228600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sk-SK" sz="2200" smtClean="0">
                <a:latin typeface="Arial Unicode MS" pitchFamily="34" charset="-128"/>
                <a:sym typeface="Wingdings" pitchFamily="2" charset="2"/>
              </a:rPr>
              <a:t>       </a:t>
            </a:r>
            <a:r>
              <a:rPr lang="en-GB" sz="2200" smtClean="0">
                <a:latin typeface="Arial Unicode MS" pitchFamily="34" charset="-128"/>
                <a:sym typeface="Wingdings" pitchFamily="2" charset="2"/>
              </a:rPr>
              <a:t>to ensure that measures are taken to address</a:t>
            </a:r>
            <a:r>
              <a:rPr lang="sk-SK" sz="220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en-GB" sz="2200" smtClean="0">
                <a:latin typeface="Arial Unicode MS" pitchFamily="34" charset="-128"/>
                <a:sym typeface="Wingdings" pitchFamily="2" charset="2"/>
              </a:rPr>
              <a:t>agricultural pollution</a:t>
            </a:r>
          </a:p>
          <a:p>
            <a:pPr indent="-228600">
              <a:lnSpc>
                <a:spcPct val="110000"/>
              </a:lnSpc>
              <a:spcBef>
                <a:spcPct val="40000"/>
              </a:spcBef>
              <a:buFontTx/>
              <a:buNone/>
            </a:pPr>
            <a:r>
              <a:rPr lang="sk-SK" sz="2200" smtClean="0">
                <a:latin typeface="Arial Unicode MS" pitchFamily="34" charset="-128"/>
                <a:sym typeface="Wingdings" pitchFamily="2" charset="2"/>
              </a:rPr>
              <a:t> </a:t>
            </a:r>
            <a:r>
              <a:rPr lang="sk-SK" sz="2200" smtClean="0">
                <a:latin typeface="Arial" charset="0"/>
                <a:sym typeface="Wingdings" pitchFamily="2" charset="2"/>
              </a:rPr>
              <a:t>  </a:t>
            </a:r>
            <a:r>
              <a:rPr lang="en-GB" sz="2200" smtClean="0">
                <a:latin typeface="Arial Unicode MS" pitchFamily="34" charset="-128"/>
                <a:sym typeface="Wingdings" pitchFamily="2" charset="2"/>
              </a:rPr>
              <a:t>7. To legislate at the appropriate level to limit the presence of </a:t>
            </a:r>
            <a:endParaRPr lang="sk-SK" sz="2200" smtClean="0">
              <a:latin typeface="Arial" charset="0"/>
              <a:sym typeface="Wingdings" pitchFamily="2" charset="2"/>
            </a:endParaRPr>
          </a:p>
          <a:p>
            <a:pPr indent="-228600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sk-SK" sz="2200" smtClean="0">
                <a:latin typeface="Arial" charset="0"/>
                <a:sym typeface="Wingdings" pitchFamily="2" charset="2"/>
              </a:rPr>
              <a:t>       </a:t>
            </a:r>
            <a:r>
              <a:rPr lang="en-GB" sz="2200" smtClean="0">
                <a:latin typeface="Arial Unicode MS" pitchFamily="34" charset="-128"/>
                <a:sym typeface="Wingdings" pitchFamily="2" charset="2"/>
              </a:rPr>
              <a:t>phosphates in</a:t>
            </a:r>
            <a:r>
              <a:rPr lang="sk-SK" sz="2200" smtClean="0">
                <a:latin typeface="Arial" charset="0"/>
                <a:sym typeface="Wingdings" pitchFamily="2" charset="2"/>
              </a:rPr>
              <a:t> </a:t>
            </a:r>
            <a:r>
              <a:rPr lang="en-GB" sz="2200" smtClean="0">
                <a:latin typeface="Arial Unicode MS" pitchFamily="34" charset="-128"/>
                <a:sym typeface="Wingdings" pitchFamily="2" charset="2"/>
              </a:rPr>
              <a:t>detergents</a:t>
            </a:r>
            <a:endParaRPr lang="sk-SK" sz="2200" smtClean="0">
              <a:latin typeface="Arial" charset="0"/>
              <a:sym typeface="Wingdings" pitchFamily="2" charset="2"/>
            </a:endParaRPr>
          </a:p>
          <a:p>
            <a:pPr indent="-228600">
              <a:lnSpc>
                <a:spcPct val="110000"/>
              </a:lnSpc>
              <a:spcBef>
                <a:spcPct val="40000"/>
              </a:spcBef>
              <a:buFontTx/>
              <a:buNone/>
            </a:pPr>
            <a:r>
              <a:rPr lang="sk-SK" sz="2200" smtClean="0">
                <a:latin typeface="Arial" charset="0"/>
                <a:sym typeface="Wingdings" pitchFamily="2" charset="2"/>
              </a:rPr>
              <a:t>   </a:t>
            </a:r>
            <a:r>
              <a:rPr lang="en-GB" sz="2200" smtClean="0">
                <a:latin typeface="Arial Unicode MS" pitchFamily="34" charset="-128"/>
                <a:sym typeface="Wingdings" pitchFamily="2" charset="2"/>
              </a:rPr>
              <a:t>8. To treat hazardous substances and contaminated sludge with the </a:t>
            </a:r>
            <a:endParaRPr lang="sk-SK" sz="2200" smtClean="0">
              <a:latin typeface="Arial" charset="0"/>
              <a:sym typeface="Wingdings" pitchFamily="2" charset="2"/>
            </a:endParaRPr>
          </a:p>
          <a:p>
            <a:pPr indent="-228600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sk-SK" sz="2200" smtClean="0">
                <a:latin typeface="Arial" charset="0"/>
                <a:sym typeface="Wingdings" pitchFamily="2" charset="2"/>
              </a:rPr>
              <a:t>       </a:t>
            </a:r>
            <a:r>
              <a:rPr lang="en-GB" sz="2200" smtClean="0">
                <a:latin typeface="Arial Unicode MS" pitchFamily="34" charset="-128"/>
                <a:sym typeface="Wingdings" pitchFamily="2" charset="2"/>
              </a:rPr>
              <a:t>newest and best available technology and to develop and promote</a:t>
            </a:r>
            <a:endParaRPr lang="sk-SK" sz="2200" smtClean="0">
              <a:latin typeface="Arial" charset="0"/>
              <a:sym typeface="Wingdings" pitchFamily="2" charset="2"/>
            </a:endParaRPr>
          </a:p>
          <a:p>
            <a:pPr indent="-228600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sk-SK" sz="2200" smtClean="0">
                <a:latin typeface="Arial" charset="0"/>
                <a:sym typeface="Wingdings" pitchFamily="2" charset="2"/>
              </a:rPr>
              <a:t>      </a:t>
            </a:r>
            <a:r>
              <a:rPr lang="en-GB" sz="2200" smtClean="0">
                <a:latin typeface="Arial Unicode MS" pitchFamily="34" charset="-128"/>
                <a:sym typeface="Wingdings" pitchFamily="2" charset="2"/>
              </a:rPr>
              <a:t> remediation</a:t>
            </a:r>
            <a:r>
              <a:rPr lang="sk-SK" sz="2200" smtClean="0">
                <a:latin typeface="Arial" charset="0"/>
                <a:sym typeface="Wingdings" pitchFamily="2" charset="2"/>
              </a:rPr>
              <a:t> </a:t>
            </a:r>
            <a:r>
              <a:rPr lang="en-GB" sz="2200" smtClean="0">
                <a:latin typeface="Arial Unicode MS" pitchFamily="34" charset="-128"/>
                <a:sym typeface="Wingdings" pitchFamily="2" charset="2"/>
              </a:rPr>
              <a:t>measures</a:t>
            </a:r>
          </a:p>
          <a:p>
            <a:pPr indent="-228600">
              <a:lnSpc>
                <a:spcPct val="110000"/>
              </a:lnSpc>
              <a:spcBef>
                <a:spcPct val="40000"/>
              </a:spcBef>
              <a:buFontTx/>
              <a:buNone/>
            </a:pPr>
            <a:r>
              <a:rPr lang="en-GB" sz="2200" smtClean="0">
                <a:latin typeface="Arial" charset="0"/>
                <a:sym typeface="Wingdings" pitchFamily="2" charset="2"/>
              </a:rPr>
              <a:t>   </a:t>
            </a:r>
            <a:r>
              <a:rPr lang="en-GB" sz="2200" smtClean="0">
                <a:latin typeface="Arial Unicode MS" pitchFamily="34" charset="-128"/>
                <a:sym typeface="Wingdings" pitchFamily="2" charset="2"/>
              </a:rPr>
              <a:t>9. To assure the proper control and progressive substitution of </a:t>
            </a:r>
            <a:endParaRPr lang="sk-SK" sz="2200" smtClean="0">
              <a:latin typeface="Arial" charset="0"/>
              <a:sym typeface="Wingdings" pitchFamily="2" charset="2"/>
            </a:endParaRPr>
          </a:p>
          <a:p>
            <a:pPr indent="-228600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sk-SK" sz="2200" smtClean="0">
                <a:latin typeface="Arial" charset="0"/>
                <a:sym typeface="Wingdings" pitchFamily="2" charset="2"/>
              </a:rPr>
              <a:t>       </a:t>
            </a:r>
            <a:r>
              <a:rPr lang="en-GB" sz="2200" smtClean="0">
                <a:latin typeface="Arial Unicode MS" pitchFamily="34" charset="-128"/>
                <a:sym typeface="Wingdings" pitchFamily="2" charset="2"/>
              </a:rPr>
              <a:t>substances</a:t>
            </a:r>
            <a:r>
              <a:rPr lang="sk-SK" sz="2200" smtClean="0">
                <a:latin typeface="Arial" charset="0"/>
                <a:sym typeface="Wingdings" pitchFamily="2" charset="2"/>
              </a:rPr>
              <a:t> </a:t>
            </a:r>
            <a:r>
              <a:rPr lang="en-GB" sz="2200" smtClean="0">
                <a:latin typeface="Arial Unicode MS" pitchFamily="34" charset="-128"/>
                <a:sym typeface="Wingdings" pitchFamily="2" charset="2"/>
              </a:rPr>
              <a:t>that are</a:t>
            </a:r>
            <a:r>
              <a:rPr lang="en-GB" sz="2200" smtClean="0">
                <a:latin typeface="Arial" charset="0"/>
                <a:sym typeface="Wingdings" pitchFamily="2" charset="2"/>
              </a:rPr>
              <a:t> c</a:t>
            </a:r>
            <a:r>
              <a:rPr lang="en-GB" sz="2200" smtClean="0">
                <a:latin typeface="Arial Unicode MS" pitchFamily="34" charset="-128"/>
                <a:sym typeface="Wingdings" pitchFamily="2" charset="2"/>
              </a:rPr>
              <a:t>onsidered problematic for Danube Region</a:t>
            </a:r>
          </a:p>
          <a:p>
            <a:pPr indent="-228600">
              <a:lnSpc>
                <a:spcPct val="110000"/>
              </a:lnSpc>
              <a:spcBef>
                <a:spcPct val="40000"/>
              </a:spcBef>
              <a:buFontTx/>
              <a:buNone/>
            </a:pPr>
            <a:r>
              <a:rPr lang="en-GB" sz="2200" smtClean="0">
                <a:latin typeface="Arial" charset="0"/>
                <a:sym typeface="Wingdings" pitchFamily="2" charset="2"/>
              </a:rPr>
              <a:t> </a:t>
            </a:r>
            <a:r>
              <a:rPr lang="en-GB" sz="2200" smtClean="0">
                <a:latin typeface="Arial Unicode MS" pitchFamily="34" charset="-128"/>
                <a:sym typeface="Wingdings" pitchFamily="2" charset="2"/>
              </a:rPr>
              <a:t>10. To reduce existing water continuity interruption for fish migration in</a:t>
            </a:r>
            <a:endParaRPr lang="sk-SK" sz="2200" smtClean="0">
              <a:latin typeface="Arial" charset="0"/>
              <a:sym typeface="Wingdings" pitchFamily="2" charset="2"/>
            </a:endParaRPr>
          </a:p>
          <a:p>
            <a:pPr indent="-228600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sk-SK" sz="2200" smtClean="0">
                <a:latin typeface="Arial" charset="0"/>
                <a:sym typeface="Wingdings" pitchFamily="2" charset="2"/>
              </a:rPr>
              <a:t>      </a:t>
            </a:r>
            <a:r>
              <a:rPr lang="en-GB" sz="2200" smtClean="0">
                <a:latin typeface="Arial Unicode MS" pitchFamily="34" charset="-128"/>
                <a:sym typeface="Wingdings" pitchFamily="2" charset="2"/>
              </a:rPr>
              <a:t> the</a:t>
            </a:r>
            <a:r>
              <a:rPr lang="sk-SK" sz="2200" smtClean="0">
                <a:latin typeface="Arial" charset="0"/>
                <a:sym typeface="Wingdings" pitchFamily="2" charset="2"/>
              </a:rPr>
              <a:t> </a:t>
            </a:r>
            <a:r>
              <a:rPr lang="en-GB" sz="2200" smtClean="0">
                <a:latin typeface="Arial Unicode MS" pitchFamily="34" charset="-128"/>
                <a:sym typeface="Wingdings" pitchFamily="2" charset="2"/>
              </a:rPr>
              <a:t>Danube river</a:t>
            </a:r>
            <a:r>
              <a:rPr lang="en-GB" sz="2200" smtClean="0">
                <a:latin typeface="Arial" charset="0"/>
                <a:sym typeface="Wingdings" pitchFamily="2" charset="2"/>
              </a:rPr>
              <a:t> </a:t>
            </a:r>
            <a:r>
              <a:rPr lang="en-GB" sz="2200" smtClean="0">
                <a:latin typeface="Arial Unicode MS" pitchFamily="34" charset="-128"/>
                <a:sym typeface="Wingdings" pitchFamily="2" charset="2"/>
              </a:rPr>
              <a:t>basin</a:t>
            </a:r>
          </a:p>
          <a:p>
            <a:pPr indent="-228600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en-GB" sz="1800" smtClean="0">
                <a:latin typeface="Arial Unicode MS" pitchFamily="34" charset="-128"/>
                <a:sym typeface="Wingdings" pitchFamily="2" charset="2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0" y="0"/>
            <a:ext cx="9144000" cy="6858000"/>
          </a:xfrm>
          <a:solidFill>
            <a:srgbClr val="006666">
              <a:alpha val="70000"/>
            </a:srgbClr>
          </a:solidFill>
        </p:spPr>
        <p:txBody>
          <a:bodyPr/>
          <a:lstStyle/>
          <a:p>
            <a:pPr indent="-22860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endParaRPr lang="en-GB" sz="2400" b="1" smtClean="0">
              <a:solidFill>
                <a:srgbClr val="FFFF00"/>
              </a:solidFill>
              <a:latin typeface="Arial Unicode MS" pitchFamily="34" charset="-128"/>
            </a:endParaRPr>
          </a:p>
          <a:p>
            <a:pPr indent="-228600"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en-GB" sz="2200" smtClean="0">
                <a:solidFill>
                  <a:srgbClr val="FFFF00"/>
                </a:solidFill>
                <a:latin typeface="Arial Unicode MS" pitchFamily="34" charset="-128"/>
                <a:sym typeface="Wingdings" pitchFamily="2" charset="2"/>
              </a:rPr>
              <a:t>● </a:t>
            </a:r>
            <a:r>
              <a:rPr lang="en-GB" sz="2200" b="1" smtClean="0">
                <a:solidFill>
                  <a:srgbClr val="FFFF00"/>
                </a:solidFill>
                <a:latin typeface="Arial Unicode MS" pitchFamily="34" charset="-128"/>
                <a:sym typeface="Wingdings" pitchFamily="2" charset="2"/>
              </a:rPr>
              <a:t>PA</a:t>
            </a:r>
            <a:r>
              <a:rPr lang="en-GB" sz="2200" b="1" smtClean="0">
                <a:solidFill>
                  <a:srgbClr val="FFFF00"/>
                </a:solidFill>
                <a:latin typeface="Arial" charset="0"/>
                <a:sym typeface="Wingdings" pitchFamily="2" charset="2"/>
              </a:rPr>
              <a:t> </a:t>
            </a:r>
            <a:r>
              <a:rPr lang="en-GB" sz="2200" b="1" smtClean="0">
                <a:solidFill>
                  <a:srgbClr val="FFFF00"/>
                </a:solidFill>
                <a:latin typeface="Arial Unicode MS" pitchFamily="34" charset="-128"/>
                <a:sym typeface="Wingdings" pitchFamily="2" charset="2"/>
              </a:rPr>
              <a:t>04 </a:t>
            </a:r>
            <a:r>
              <a:rPr lang="sk-SK" sz="2200" b="1" smtClean="0">
                <a:solidFill>
                  <a:srgbClr val="FFFF00"/>
                </a:solidFill>
                <a:latin typeface="Arial" charset="0"/>
                <a:sym typeface="Wingdings" pitchFamily="2" charset="2"/>
              </a:rPr>
              <a:t>ACTIONS</a:t>
            </a:r>
            <a:r>
              <a:rPr lang="en-GB" sz="2200" b="1" smtClean="0">
                <a:solidFill>
                  <a:srgbClr val="FFFF00"/>
                </a:solidFill>
                <a:latin typeface="Arial" charset="0"/>
                <a:sym typeface="Wingdings" pitchFamily="2" charset="2"/>
              </a:rPr>
              <a:t> – cont</a:t>
            </a:r>
            <a:r>
              <a:rPr lang="sk-SK" sz="2200" b="1" smtClean="0">
                <a:solidFill>
                  <a:srgbClr val="FFFF00"/>
                </a:solidFill>
                <a:latin typeface="Arial" charset="0"/>
                <a:sym typeface="Wingdings" pitchFamily="2" charset="2"/>
              </a:rPr>
              <a:t>.</a:t>
            </a:r>
            <a:r>
              <a:rPr lang="en-GB" sz="2200" b="1" smtClean="0">
                <a:solidFill>
                  <a:srgbClr val="FFFF00"/>
                </a:solidFill>
                <a:latin typeface="Arial Unicode MS" pitchFamily="34" charset="-128"/>
                <a:sym typeface="Wingdings" pitchFamily="2" charset="2"/>
              </a:rPr>
              <a:t>:</a:t>
            </a:r>
            <a:endParaRPr lang="en-GB" sz="2200" b="1" smtClean="0">
              <a:solidFill>
                <a:srgbClr val="FFFF00"/>
              </a:solidFill>
              <a:latin typeface="Arial" charset="0"/>
              <a:sym typeface="Wingdings" pitchFamily="2" charset="2"/>
            </a:endParaRPr>
          </a:p>
          <a:p>
            <a:pPr indent="-228600" eaLnBrk="1" hangingPunct="1">
              <a:lnSpc>
                <a:spcPct val="110000"/>
              </a:lnSpc>
              <a:spcBef>
                <a:spcPct val="40000"/>
              </a:spcBef>
              <a:buFontTx/>
              <a:buNone/>
            </a:pPr>
            <a:r>
              <a:rPr lang="sk-SK" sz="2200" smtClean="0">
                <a:latin typeface="Arial" charset="0"/>
                <a:sym typeface="Wingdings" pitchFamily="2" charset="2"/>
              </a:rPr>
              <a:t>   </a:t>
            </a:r>
            <a:r>
              <a:rPr lang="en-GB" sz="2200" smtClean="0">
                <a:latin typeface="Arial Unicode MS" pitchFamily="34" charset="-128"/>
                <a:sym typeface="Wingdings" pitchFamily="2" charset="2"/>
              </a:rPr>
              <a:t>11. To promote measures to limit water abstraction</a:t>
            </a:r>
          </a:p>
          <a:p>
            <a:pPr indent="-228600">
              <a:lnSpc>
                <a:spcPct val="110000"/>
              </a:lnSpc>
              <a:spcBef>
                <a:spcPct val="40000"/>
              </a:spcBef>
              <a:buFontTx/>
              <a:buNone/>
            </a:pPr>
            <a:r>
              <a:rPr lang="en-GB" sz="2200" smtClean="0">
                <a:latin typeface="Arial" charset="0"/>
                <a:sym typeface="Wingdings" pitchFamily="2" charset="2"/>
              </a:rPr>
              <a:t> </a:t>
            </a:r>
            <a:r>
              <a:rPr lang="sk-SK" sz="2200" smtClean="0">
                <a:latin typeface="Arial" charset="0"/>
                <a:sym typeface="Wingdings" pitchFamily="2" charset="2"/>
              </a:rPr>
              <a:t>  </a:t>
            </a:r>
            <a:r>
              <a:rPr lang="en-GB" sz="2200" smtClean="0">
                <a:latin typeface="Arial Unicode MS" pitchFamily="34" charset="-128"/>
                <a:sym typeface="Wingdings" pitchFamily="2" charset="2"/>
              </a:rPr>
              <a:t>12. To strengthen general awareness and facilities exchange of </a:t>
            </a:r>
            <a:endParaRPr lang="sk-SK" sz="2200" smtClean="0">
              <a:latin typeface="Arial" charset="0"/>
              <a:sym typeface="Wingdings" pitchFamily="2" charset="2"/>
            </a:endParaRPr>
          </a:p>
          <a:p>
            <a:pPr indent="-228600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sk-SK" sz="2200" smtClean="0">
                <a:latin typeface="Arial" charset="0"/>
                <a:sym typeface="Wingdings" pitchFamily="2" charset="2"/>
              </a:rPr>
              <a:t>         </a:t>
            </a:r>
            <a:r>
              <a:rPr lang="en-GB" sz="2200" smtClean="0">
                <a:latin typeface="Arial Unicode MS" pitchFamily="34" charset="-128"/>
                <a:sym typeface="Wingdings" pitchFamily="2" charset="2"/>
              </a:rPr>
              <a:t>good practice</a:t>
            </a:r>
            <a:r>
              <a:rPr lang="sk-SK" sz="2200" smtClean="0">
                <a:latin typeface="Arial" charset="0"/>
                <a:sym typeface="Wingdings" pitchFamily="2" charset="2"/>
              </a:rPr>
              <a:t> </a:t>
            </a:r>
            <a:r>
              <a:rPr lang="en-GB" sz="2200" smtClean="0">
                <a:latin typeface="Arial Unicode MS" pitchFamily="34" charset="-128"/>
                <a:sym typeface="Wingdings" pitchFamily="2" charset="2"/>
              </a:rPr>
              <a:t>in integrated water management issues in the</a:t>
            </a:r>
            <a:endParaRPr lang="sk-SK" sz="2200" smtClean="0">
              <a:latin typeface="Arial" charset="0"/>
              <a:sym typeface="Wingdings" pitchFamily="2" charset="2"/>
            </a:endParaRPr>
          </a:p>
          <a:p>
            <a:pPr indent="-228600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sk-SK" sz="2200" smtClean="0">
                <a:latin typeface="Arial" charset="0"/>
                <a:sym typeface="Wingdings" pitchFamily="2" charset="2"/>
              </a:rPr>
              <a:t>        </a:t>
            </a:r>
            <a:r>
              <a:rPr lang="en-GB" sz="2200" smtClean="0">
                <a:latin typeface="Arial Unicode MS" pitchFamily="34" charset="-128"/>
                <a:sym typeface="Wingdings" pitchFamily="2" charset="2"/>
              </a:rPr>
              <a:t> Danube Basin among</a:t>
            </a:r>
            <a:r>
              <a:rPr lang="sk-SK" sz="2200" smtClean="0">
                <a:latin typeface="Arial" charset="0"/>
                <a:sym typeface="Wingdings" pitchFamily="2" charset="2"/>
              </a:rPr>
              <a:t> </a:t>
            </a:r>
            <a:r>
              <a:rPr lang="en-GB" sz="2200" smtClean="0">
                <a:latin typeface="Arial Unicode MS" pitchFamily="34" charset="-128"/>
                <a:sym typeface="Wingdings" pitchFamily="2" charset="2"/>
              </a:rPr>
              <a:t>decision-makers</a:t>
            </a:r>
            <a:r>
              <a:rPr lang="en-GB" sz="2200" smtClean="0">
                <a:latin typeface="Arial" charset="0"/>
                <a:sym typeface="Wingdings" pitchFamily="2" charset="2"/>
              </a:rPr>
              <a:t> </a:t>
            </a:r>
            <a:r>
              <a:rPr lang="en-GB" sz="2200" smtClean="0">
                <a:latin typeface="Arial Unicode MS" pitchFamily="34" charset="-128"/>
                <a:sym typeface="Wingdings" pitchFamily="2" charset="2"/>
              </a:rPr>
              <a:t>at all levels and among</a:t>
            </a:r>
            <a:endParaRPr lang="sk-SK" sz="2200" smtClean="0">
              <a:latin typeface="Arial" charset="0"/>
              <a:sym typeface="Wingdings" pitchFamily="2" charset="2"/>
            </a:endParaRPr>
          </a:p>
          <a:p>
            <a:pPr indent="-228600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sk-SK" sz="2200" smtClean="0">
                <a:latin typeface="Arial" charset="0"/>
                <a:sym typeface="Wingdings" pitchFamily="2" charset="2"/>
              </a:rPr>
              <a:t>         </a:t>
            </a:r>
            <a:r>
              <a:rPr lang="en-GB" sz="2200" smtClean="0">
                <a:latin typeface="Arial Unicode MS" pitchFamily="34" charset="-128"/>
                <a:sym typeface="Wingdings" pitchFamily="2" charset="2"/>
              </a:rPr>
              <a:t>the population of the Region</a:t>
            </a:r>
          </a:p>
          <a:p>
            <a:pPr indent="-228600">
              <a:lnSpc>
                <a:spcPct val="110000"/>
              </a:lnSpc>
              <a:spcBef>
                <a:spcPct val="40000"/>
              </a:spcBef>
              <a:buFontTx/>
              <a:buNone/>
            </a:pPr>
            <a:r>
              <a:rPr lang="en-GB" sz="2200" smtClean="0">
                <a:latin typeface="Arial" charset="0"/>
                <a:sym typeface="Wingdings" pitchFamily="2" charset="2"/>
              </a:rPr>
              <a:t> </a:t>
            </a:r>
            <a:r>
              <a:rPr lang="sk-SK" sz="2200" smtClean="0">
                <a:latin typeface="Arial" charset="0"/>
                <a:sym typeface="Wingdings" pitchFamily="2" charset="2"/>
              </a:rPr>
              <a:t>  </a:t>
            </a:r>
            <a:r>
              <a:rPr lang="en-GB" sz="2200" smtClean="0">
                <a:latin typeface="Arial Unicode MS" pitchFamily="34" charset="-128"/>
                <a:sym typeface="Wingdings" pitchFamily="2" charset="2"/>
              </a:rPr>
              <a:t>13. To promote measures aimed at reducing knowledge deficits,</a:t>
            </a:r>
            <a:endParaRPr lang="sk-SK" sz="2200" smtClean="0">
              <a:latin typeface="Arial" charset="0"/>
              <a:sym typeface="Wingdings" pitchFamily="2" charset="2"/>
            </a:endParaRPr>
          </a:p>
          <a:p>
            <a:pPr indent="-228600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sk-SK" sz="2200" smtClean="0">
                <a:latin typeface="Arial" charset="0"/>
                <a:sym typeface="Wingdings" pitchFamily="2" charset="2"/>
              </a:rPr>
              <a:t>        </a:t>
            </a:r>
            <a:r>
              <a:rPr lang="en-GB" sz="2200" smtClean="0">
                <a:latin typeface="Arial Unicode MS" pitchFamily="34" charset="-128"/>
                <a:sym typeface="Wingdings" pitchFamily="2" charset="2"/>
              </a:rPr>
              <a:t> developing</a:t>
            </a:r>
            <a:r>
              <a:rPr lang="sk-SK" sz="2200" smtClean="0">
                <a:latin typeface="Arial" charset="0"/>
                <a:sym typeface="Wingdings" pitchFamily="2" charset="2"/>
              </a:rPr>
              <a:t> </a:t>
            </a:r>
            <a:r>
              <a:rPr lang="en-GB" sz="2200" smtClean="0">
                <a:latin typeface="Arial Unicode MS" pitchFamily="34" charset="-128"/>
                <a:sym typeface="Wingdings" pitchFamily="2" charset="2"/>
              </a:rPr>
              <a:t>and transferring tools, methods and guidelines</a:t>
            </a:r>
            <a:endParaRPr lang="sk-SK" sz="2200" smtClean="0">
              <a:latin typeface="Arial" charset="0"/>
              <a:sym typeface="Wingdings" pitchFamily="2" charset="2"/>
            </a:endParaRPr>
          </a:p>
          <a:p>
            <a:pPr indent="-228600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sk-SK" sz="2200" smtClean="0">
                <a:latin typeface="Arial" charset="0"/>
                <a:sym typeface="Wingdings" pitchFamily="2" charset="2"/>
              </a:rPr>
              <a:t>        </a:t>
            </a:r>
            <a:r>
              <a:rPr lang="en-GB" sz="2200" smtClean="0">
                <a:latin typeface="Arial Unicode MS" pitchFamily="34" charset="-128"/>
                <a:sym typeface="Wingdings" pitchFamily="2" charset="2"/>
              </a:rPr>
              <a:t> concerning the</a:t>
            </a:r>
            <a:r>
              <a:rPr lang="sk-SK" sz="2200" smtClean="0">
                <a:latin typeface="Arial" charset="0"/>
                <a:sym typeface="Wingdings" pitchFamily="2" charset="2"/>
              </a:rPr>
              <a:t> </a:t>
            </a:r>
            <a:r>
              <a:rPr lang="en-GB" sz="2200" smtClean="0">
                <a:latin typeface="Arial Unicode MS" pitchFamily="34" charset="-128"/>
                <a:sym typeface="Wingdings" pitchFamily="2" charset="2"/>
              </a:rPr>
              <a:t>safeguarding  of drinking water supply</a:t>
            </a:r>
          </a:p>
          <a:p>
            <a:pPr indent="-228600">
              <a:lnSpc>
                <a:spcPct val="110000"/>
              </a:lnSpc>
              <a:spcBef>
                <a:spcPct val="40000"/>
              </a:spcBef>
              <a:buFontTx/>
              <a:buNone/>
            </a:pPr>
            <a:r>
              <a:rPr lang="en-GB" sz="2200" smtClean="0">
                <a:latin typeface="Arial" charset="0"/>
                <a:sym typeface="Wingdings" pitchFamily="2" charset="2"/>
              </a:rPr>
              <a:t> </a:t>
            </a:r>
            <a:r>
              <a:rPr lang="sk-SK" sz="2200" smtClean="0">
                <a:latin typeface="Arial" charset="0"/>
                <a:sym typeface="Wingdings" pitchFamily="2" charset="2"/>
              </a:rPr>
              <a:t>  </a:t>
            </a:r>
            <a:r>
              <a:rPr lang="en-GB" sz="2200" smtClean="0">
                <a:latin typeface="Arial Unicode MS" pitchFamily="34" charset="-128"/>
                <a:sym typeface="Wingdings" pitchFamily="2" charset="2"/>
              </a:rPr>
              <a:t>14. To further strengthen Integrated Coastal Zone Management and </a:t>
            </a:r>
            <a:endParaRPr lang="sk-SK" sz="2200" smtClean="0">
              <a:latin typeface="Arial" charset="0"/>
              <a:sym typeface="Wingdings" pitchFamily="2" charset="2"/>
            </a:endParaRPr>
          </a:p>
          <a:p>
            <a:pPr indent="-228600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sk-SK" sz="2200" smtClean="0">
                <a:latin typeface="Arial" charset="0"/>
                <a:sym typeface="Wingdings" pitchFamily="2" charset="2"/>
              </a:rPr>
              <a:t>         </a:t>
            </a:r>
            <a:r>
              <a:rPr lang="en-GB" sz="2200" smtClean="0">
                <a:latin typeface="Arial Unicode MS" pitchFamily="34" charset="-128"/>
                <a:sym typeface="Wingdings" pitchFamily="2" charset="2"/>
              </a:rPr>
              <a:t>Maritime Spatial Planning </a:t>
            </a:r>
            <a:r>
              <a:rPr lang="en-GB" sz="2200" smtClean="0">
                <a:latin typeface="Arial" charset="0"/>
                <a:sym typeface="Wingdings" pitchFamily="2" charset="2"/>
              </a:rPr>
              <a:t>p</a:t>
            </a:r>
            <a:r>
              <a:rPr lang="en-GB" sz="2200" smtClean="0">
                <a:latin typeface="Arial Unicode MS" pitchFamily="34" charset="-128"/>
                <a:sym typeface="Wingdings" pitchFamily="2" charset="2"/>
              </a:rPr>
              <a:t>ractices on the Western shores of the</a:t>
            </a:r>
            <a:endParaRPr lang="sk-SK" sz="2200" smtClean="0">
              <a:latin typeface="Arial" charset="0"/>
              <a:sym typeface="Wingdings" pitchFamily="2" charset="2"/>
            </a:endParaRPr>
          </a:p>
          <a:p>
            <a:pPr indent="-228600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sk-SK" sz="2200" smtClean="0">
                <a:latin typeface="Arial" charset="0"/>
                <a:sym typeface="Wingdings" pitchFamily="2" charset="2"/>
              </a:rPr>
              <a:t>        </a:t>
            </a:r>
            <a:r>
              <a:rPr lang="en-GB" sz="2200" smtClean="0">
                <a:latin typeface="Arial Unicode MS" pitchFamily="34" charset="-128"/>
                <a:sym typeface="Wingdings" pitchFamily="2" charset="2"/>
              </a:rPr>
              <a:t> Black Sea</a:t>
            </a:r>
            <a:r>
              <a:rPr lang="sk-SK" sz="2200" smtClean="0">
                <a:latin typeface="Arial" charset="0"/>
                <a:sym typeface="Wingdings" pitchFamily="2" charset="2"/>
              </a:rPr>
              <a:t>. </a:t>
            </a:r>
            <a:endParaRPr lang="en-GB" sz="2200" smtClean="0">
              <a:latin typeface="Arial" charset="0"/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cean">
  <a:themeElements>
    <a:clrScheme name="Ocean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Ocean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cean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ív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Ocean</Template>
  <TotalTime>13493</TotalTime>
  <Words>1202</Words>
  <Application>Microsoft Office PowerPoint</Application>
  <PresentationFormat>Экран (4:3)</PresentationFormat>
  <Paragraphs>182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Tahoma</vt:lpstr>
      <vt:lpstr>Arial</vt:lpstr>
      <vt:lpstr>Wingdings</vt:lpstr>
      <vt:lpstr>Calibri</vt:lpstr>
      <vt:lpstr>Times New Roman</vt:lpstr>
      <vt:lpstr>Arial Unicode MS</vt:lpstr>
      <vt:lpstr>Ocean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AGRICULTURAL  POLICY</dc:title>
  <dc:creator>plavka</dc:creator>
  <cp:lastModifiedBy>User</cp:lastModifiedBy>
  <cp:revision>413</cp:revision>
  <cp:lastPrinted>2003-10-17T17:31:40Z</cp:lastPrinted>
  <dcterms:created xsi:type="dcterms:W3CDTF">2001-12-26T13:58:03Z</dcterms:created>
  <dcterms:modified xsi:type="dcterms:W3CDTF">2019-09-11T13:48:45Z</dcterms:modified>
</cp:coreProperties>
</file>