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96" r:id="rId2"/>
    <p:sldId id="509" r:id="rId3"/>
    <p:sldId id="498" r:id="rId4"/>
    <p:sldId id="499" r:id="rId5"/>
    <p:sldId id="500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497" r:id="rId14"/>
    <p:sldId id="508" r:id="rId15"/>
    <p:sldId id="489" r:id="rId16"/>
    <p:sldId id="490" r:id="rId17"/>
    <p:sldId id="491" r:id="rId18"/>
    <p:sldId id="492" r:id="rId19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ADD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5400" autoAdjust="0"/>
  </p:normalViewPr>
  <p:slideViewPr>
    <p:cSldViewPr showGuides="1">
      <p:cViewPr varScale="1">
        <p:scale>
          <a:sx n="111" d="100"/>
          <a:sy n="111" d="100"/>
        </p:scale>
        <p:origin x="1632" y="102"/>
      </p:cViewPr>
      <p:guideLst>
        <p:guide orient="horz" pos="52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A9A079C6-3AD3-40AF-B732-CB063C20C3CC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1FF13295-5770-4ECF-A33D-5F23C8D638FE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12605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B3598EA0-9EBE-47AD-B6CB-5462979A0743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0" tIns="47780" rIns="95560" bIns="47780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F3327965-0E5C-4709-8BA0-84CAEB5D899B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73007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7965-0E5C-4709-8BA0-84CAEB5D899B}" type="slidenum">
              <a:rPr lang="hu-HU" altLang="hu-HU" smtClean="0"/>
              <a:pPr/>
              <a:t>2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21964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BCF0C-5BD0-4096-9957-2D4F521A2220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F847-84A6-4782-8783-BCC48CE706FC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65064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0AD33-04A1-43DF-8278-DDD2E70083FA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D4FE1-1271-4920-BDE2-B3FDEBBAA31E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41699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938BB-7781-44AB-B131-99D6CFFF3E91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B5B4B-8E73-41BA-ABD2-CB68860F9914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4400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C5C0DF-D8BA-4BAD-A05A-429AF47BA0F7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7169D-C852-47B4-A2AD-05534B955D04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84310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5393D-C264-48ED-BEBD-BBBF4A62F86C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FFBC6-6AD3-429F-A402-1193B4CDD4BC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96299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4A6B8-705D-4146-A37D-42C8DCA86B29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6867-DC4E-449A-A2FE-9042A30525BB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6690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505327-BDA4-450E-B5E7-AEBC85AB9BCF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47C29-26C9-42D5-9417-80AEEE61B281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2900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6197D-E2C6-4C5B-ACE2-262AED31605E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AE069-4807-4CE4-AAE3-C7A56386BD39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16216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2122AF-CA4B-45FC-82B7-43464A85CD32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6403F-523D-4C82-9466-8BE5D7B6A359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67570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92B80-0420-436B-943C-324C6602368B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F0226-09DC-4D5C-9D60-FA65BF8C1BBD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89184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6CB58E-3E52-49C5-87E0-71BD979D9A88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7B1EC-C7CB-49A0-947B-C1E30B11BBDA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00434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2D809E1-AA6E-41EF-905B-E997B4804E58}" type="datetimeFigureOut">
              <a:rPr lang="hu-HU" altLang="hu-HU"/>
              <a:pPr/>
              <a:t>2023. 04. 27.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F5D6566-64F5-4365-93B3-978DD20B8FE2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tisztatiszaterkep.hu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xmlns="" id="{DFA1C277-8836-9768-8425-05353F05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022272"/>
            <a:ext cx="8229600" cy="1428650"/>
          </a:xfrm>
        </p:spPr>
        <p:txBody>
          <a:bodyPr/>
          <a:lstStyle/>
          <a:p>
            <a:r>
              <a:rPr lang="hu-HU" sz="4800" b="1" dirty="0"/>
              <a:t>DALIA 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en-US" sz="4000" dirty="0"/>
              <a:t>Danube Lighthouse Innovation </a:t>
            </a:r>
            <a:r>
              <a:rPr lang="hu-HU" sz="4000" dirty="0"/>
              <a:t>Action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r>
              <a:rPr lang="hu-HU" sz="3600" dirty="0"/>
              <a:t>2023-2026</a:t>
            </a:r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86103E7-B9BD-E380-444E-B1E6AF8D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50" y="127865"/>
            <a:ext cx="1442521" cy="14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941636C-3A46-4DF2-748A-7FCC67CB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9" y="0"/>
            <a:ext cx="12382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20D9BDF-EDBF-DAE2-7EBE-D45A73BA6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5" t="54200" r="20075" b="20601"/>
          <a:stretch/>
        </p:blipFill>
        <p:spPr>
          <a:xfrm>
            <a:off x="0" y="4913784"/>
            <a:ext cx="914400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3DAFF626-42D7-4EBC-5B75-42FE64C7C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520" y="1888853"/>
            <a:ext cx="3960010" cy="3268339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4E161ED0-235E-FF87-3220-0B7C564A5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sz="2000" dirty="0" err="1"/>
              <a:t>Represents</a:t>
            </a:r>
            <a:r>
              <a:rPr lang="hu-HU" sz="2000" dirty="0"/>
              <a:t> </a:t>
            </a:r>
            <a:r>
              <a:rPr lang="en-US" sz="2000" dirty="0"/>
              <a:t> </a:t>
            </a:r>
            <a:endParaRPr lang="hu-HU" sz="2000" dirty="0"/>
          </a:p>
          <a:p>
            <a:pPr algn="ctr"/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en-US" sz="2000" dirty="0"/>
              <a:t>best practice support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improvement</a:t>
            </a:r>
            <a:r>
              <a:rPr lang="hu-HU" sz="2000" dirty="0"/>
              <a:t> of monitoring </a:t>
            </a:r>
            <a:r>
              <a:rPr lang="hu-HU" sz="2000" dirty="0" err="1"/>
              <a:t>system</a:t>
            </a:r>
            <a:r>
              <a:rPr lang="hu-HU" sz="2000" dirty="0"/>
              <a:t> and </a:t>
            </a:r>
            <a:r>
              <a:rPr lang="hu-HU" sz="2000" dirty="0" err="1"/>
              <a:t>knowledge</a:t>
            </a:r>
            <a:r>
              <a:rPr lang="hu-HU" sz="2000" dirty="0"/>
              <a:t> of </a:t>
            </a:r>
            <a:r>
              <a:rPr lang="hu-HU" sz="2000" dirty="0" err="1"/>
              <a:t>sediment</a:t>
            </a:r>
            <a:r>
              <a:rPr lang="hu-HU" sz="2000" dirty="0"/>
              <a:t> flow </a:t>
            </a:r>
            <a:r>
              <a:rPr lang="hu-HU" sz="2000" dirty="0" err="1"/>
              <a:t>spilled</a:t>
            </a:r>
            <a:r>
              <a:rPr lang="hu-HU" sz="2000" dirty="0"/>
              <a:t> in </a:t>
            </a:r>
            <a:r>
              <a:rPr lang="hu-HU" sz="2000" dirty="0" err="1"/>
              <a:t>the</a:t>
            </a:r>
            <a:r>
              <a:rPr lang="hu-HU" sz="2000" dirty="0"/>
              <a:t> Black </a:t>
            </a:r>
            <a:r>
              <a:rPr lang="hu-HU" sz="2000" dirty="0" err="1"/>
              <a:t>Sea</a:t>
            </a:r>
            <a:r>
              <a:rPr lang="hu-HU" sz="2000" dirty="0"/>
              <a:t>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„</a:t>
            </a:r>
            <a:r>
              <a:rPr lang="hu-HU" sz="2000" b="1" dirty="0" err="1"/>
              <a:t>Sediment</a:t>
            </a:r>
            <a:r>
              <a:rPr lang="hu-HU" sz="2000" b="1" dirty="0"/>
              <a:t> </a:t>
            </a:r>
            <a:r>
              <a:rPr lang="hu-HU" sz="2000" b="1" dirty="0" err="1"/>
              <a:t>deposition</a:t>
            </a:r>
            <a:r>
              <a:rPr lang="hu-HU" sz="2000" b="1" dirty="0"/>
              <a:t> </a:t>
            </a:r>
            <a:r>
              <a:rPr lang="hu-HU" sz="2000" dirty="0" err="1"/>
              <a:t>phenomenon</a:t>
            </a:r>
            <a:r>
              <a:rPr lang="hu-HU" sz="2000" dirty="0"/>
              <a:t> </a:t>
            </a:r>
            <a:r>
              <a:rPr lang="hu-HU" sz="2000" dirty="0" err="1"/>
              <a:t>causes</a:t>
            </a:r>
            <a:r>
              <a:rPr lang="hu-HU" sz="2000" dirty="0"/>
              <a:t> </a:t>
            </a:r>
            <a:r>
              <a:rPr lang="hu-HU" sz="2000" dirty="0" err="1"/>
              <a:t>various</a:t>
            </a:r>
            <a:r>
              <a:rPr lang="hu-HU" sz="2000" dirty="0"/>
              <a:t> </a:t>
            </a:r>
            <a:r>
              <a:rPr lang="hu-HU" sz="2000" dirty="0" err="1"/>
              <a:t>serious</a:t>
            </a:r>
            <a:r>
              <a:rPr lang="hu-HU" sz="2000" dirty="0"/>
              <a:t> </a:t>
            </a:r>
            <a:r>
              <a:rPr lang="hu-HU" sz="2000" b="1" dirty="0" err="1"/>
              <a:t>problems</a:t>
            </a:r>
            <a:r>
              <a:rPr lang="hu-HU" sz="2000" dirty="0"/>
              <a:t>”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927D15BA-E778-D40E-2BEF-DB5ECB914F3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7076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DPS 7</a:t>
            </a:r>
            <a:r>
              <a:rPr lang="en-US" dirty="0"/>
              <a:t> </a:t>
            </a:r>
            <a:r>
              <a:rPr lang="hu-HU" dirty="0" err="1"/>
              <a:t>Danube</a:t>
            </a:r>
            <a:r>
              <a:rPr lang="hu-HU" dirty="0"/>
              <a:t> delta, </a:t>
            </a:r>
            <a:r>
              <a:rPr lang="hu-HU" dirty="0" err="1"/>
              <a:t>Romania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305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861AA66C-BAE6-1BE7-C4B2-B8650391E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178696" cy="4929411"/>
          </a:xfrm>
        </p:spPr>
        <p:txBody>
          <a:bodyPr/>
          <a:lstStyle/>
          <a:p>
            <a:pPr algn="ctr"/>
            <a:r>
              <a:rPr lang="hu-HU" sz="2000" dirty="0" err="1"/>
              <a:t>Represents</a:t>
            </a:r>
            <a:r>
              <a:rPr lang="hu-HU" sz="2000" dirty="0"/>
              <a:t> </a:t>
            </a:r>
            <a:r>
              <a:rPr lang="en-US" sz="2000" dirty="0"/>
              <a:t> </a:t>
            </a:r>
            <a:endParaRPr lang="hu-HU" sz="2000" dirty="0"/>
          </a:p>
          <a:p>
            <a:pPr algn="ctr"/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en-US" sz="2000" dirty="0"/>
              <a:t>best practice </a:t>
            </a:r>
            <a:r>
              <a:rPr lang="hu-HU" sz="2000" dirty="0" err="1"/>
              <a:t>support</a:t>
            </a:r>
            <a:r>
              <a:rPr lang="hu-HU" sz="2000" dirty="0"/>
              <a:t> </a:t>
            </a:r>
            <a:r>
              <a:rPr lang="hu-HU" sz="2000" dirty="0" err="1"/>
              <a:t>against</a:t>
            </a:r>
            <a:r>
              <a:rPr lang="hu-HU" sz="2000" dirty="0"/>
              <a:t> </a:t>
            </a:r>
            <a:r>
              <a:rPr lang="hu-HU" sz="2000" b="1" dirty="0" err="1"/>
              <a:t>macro</a:t>
            </a:r>
            <a:r>
              <a:rPr lang="hu-HU" sz="2000" b="1" dirty="0"/>
              <a:t> </a:t>
            </a:r>
            <a:r>
              <a:rPr lang="hu-HU" sz="2000" b="1" dirty="0" err="1"/>
              <a:t>plastic</a:t>
            </a:r>
            <a:r>
              <a:rPr lang="hu-HU" sz="2000" b="1" dirty="0"/>
              <a:t> </a:t>
            </a:r>
            <a:r>
              <a:rPr lang="hu-HU" sz="2000" b="1" dirty="0" err="1"/>
              <a:t>pollution</a:t>
            </a:r>
            <a:r>
              <a:rPr lang="hu-HU" sz="2000" dirty="0"/>
              <a:t>.</a:t>
            </a:r>
          </a:p>
          <a:p>
            <a:pPr algn="ctr"/>
            <a:endParaRPr lang="hu-HU" sz="2000" dirty="0"/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„</a:t>
            </a:r>
            <a:r>
              <a:rPr lang="hu-HU" sz="2000" dirty="0" err="1"/>
              <a:t>Plastic</a:t>
            </a:r>
            <a:r>
              <a:rPr lang="hu-HU" sz="2000" dirty="0"/>
              <a:t> </a:t>
            </a:r>
            <a:r>
              <a:rPr lang="hu-HU" sz="2000" dirty="0" err="1"/>
              <a:t>Cup</a:t>
            </a:r>
            <a:r>
              <a:rPr lang="hu-HU" sz="2000" dirty="0"/>
              <a:t>” </a:t>
            </a:r>
            <a:r>
              <a:rPr lang="hu-HU" sz="2000" dirty="0" err="1"/>
              <a:t>River</a:t>
            </a:r>
            <a:r>
              <a:rPr lang="hu-HU" sz="2000" dirty="0"/>
              <a:t> </a:t>
            </a:r>
            <a:r>
              <a:rPr lang="hu-HU" sz="2000" dirty="0" err="1"/>
              <a:t>Cleaning</a:t>
            </a:r>
            <a:r>
              <a:rPr lang="hu-HU" sz="2000" dirty="0"/>
              <a:t> </a:t>
            </a:r>
            <a:r>
              <a:rPr lang="hu-HU" sz="2000" dirty="0" err="1"/>
              <a:t>competition</a:t>
            </a:r>
            <a:r>
              <a:rPr lang="hu-HU" sz="2000" dirty="0"/>
              <a:t>. </a:t>
            </a:r>
          </a:p>
          <a:p>
            <a:pPr algn="ctr"/>
            <a:r>
              <a:rPr lang="hu-HU" sz="2000" dirty="0"/>
              <a:t>Monitoring </a:t>
            </a:r>
            <a:r>
              <a:rPr lang="hu-HU" sz="2000" dirty="0" err="1"/>
              <a:t>data</a:t>
            </a:r>
            <a:r>
              <a:rPr lang="hu-HU" sz="2000" dirty="0"/>
              <a:t> and </a:t>
            </a:r>
            <a:r>
              <a:rPr lang="hu-HU" sz="2000" dirty="0" err="1"/>
              <a:t>other</a:t>
            </a:r>
            <a:r>
              <a:rPr lang="hu-HU" sz="2000" dirty="0"/>
              <a:t> </a:t>
            </a:r>
            <a:r>
              <a:rPr lang="hu-HU" sz="2000" dirty="0" err="1"/>
              <a:t>river</a:t>
            </a:r>
            <a:r>
              <a:rPr lang="hu-HU" sz="2000" dirty="0"/>
              <a:t> saving </a:t>
            </a:r>
            <a:r>
              <a:rPr lang="hu-HU" sz="2000" dirty="0" err="1"/>
              <a:t>data</a:t>
            </a:r>
            <a:r>
              <a:rPr lang="hu-HU" sz="2000" dirty="0"/>
              <a:t> </a:t>
            </a:r>
            <a:r>
              <a:rPr lang="hu-HU" sz="2000" dirty="0" err="1"/>
              <a:t>open</a:t>
            </a:r>
            <a:r>
              <a:rPr lang="hu-HU" sz="2000" dirty="0"/>
              <a:t> and </a:t>
            </a:r>
            <a:r>
              <a:rPr lang="hu-HU" sz="2000" dirty="0" err="1"/>
              <a:t>will</a:t>
            </a:r>
            <a:r>
              <a:rPr lang="hu-HU" sz="2000" dirty="0"/>
              <a:t> be </a:t>
            </a:r>
            <a:r>
              <a:rPr lang="hu-HU" sz="2000" dirty="0" err="1"/>
              <a:t>integrated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: </a:t>
            </a:r>
            <a:r>
              <a:rPr lang="hu-HU" sz="2000" dirty="0">
                <a:hlinkClick r:id="rId2"/>
              </a:rPr>
              <a:t>https://tisztatiszaterkep.hu/</a:t>
            </a:r>
            <a:r>
              <a:rPr lang="hu-HU" sz="2000" dirty="0"/>
              <a:t> 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A17FD977-59BF-71DB-0373-86E778D95AB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7076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DPS 8</a:t>
            </a:r>
            <a:r>
              <a:rPr lang="en-US" dirty="0"/>
              <a:t> </a:t>
            </a:r>
            <a:r>
              <a:rPr lang="hu-HU" dirty="0"/>
              <a:t>Bodrog </a:t>
            </a:r>
            <a:r>
              <a:rPr lang="hu-HU" dirty="0" err="1"/>
              <a:t>River</a:t>
            </a:r>
            <a:r>
              <a:rPr lang="hu-HU" dirty="0"/>
              <a:t>, Hungary 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81C59BE7-0DD5-2C33-B621-EB6CCB5BB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575719" cy="345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3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991A7698-AF77-F88C-9C47-A1A360D54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1124743"/>
            <a:ext cx="5040560" cy="4454971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0FD5389E-7DCD-7E31-5B90-2F2D40A98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sz="2000" dirty="0" err="1"/>
              <a:t>Represents</a:t>
            </a:r>
            <a:r>
              <a:rPr lang="hu-HU" sz="2000" dirty="0"/>
              <a:t> </a:t>
            </a:r>
            <a:r>
              <a:rPr lang="en-US" sz="2000" dirty="0"/>
              <a:t> </a:t>
            </a:r>
            <a:endParaRPr lang="hu-HU" sz="2000" dirty="0"/>
          </a:p>
          <a:p>
            <a:pPr algn="ctr"/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en-US" sz="2000" dirty="0"/>
              <a:t>best practice </a:t>
            </a:r>
            <a:r>
              <a:rPr lang="hu-HU" sz="2000" dirty="0" err="1"/>
              <a:t>support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achieve</a:t>
            </a:r>
            <a:r>
              <a:rPr lang="hu-HU" sz="2000" dirty="0"/>
              <a:t> </a:t>
            </a:r>
            <a:r>
              <a:rPr lang="hu-HU" sz="2000" dirty="0" err="1"/>
              <a:t>good</a:t>
            </a:r>
            <a:r>
              <a:rPr lang="hu-HU" sz="2000" dirty="0"/>
              <a:t> </a:t>
            </a:r>
            <a:r>
              <a:rPr lang="hu-HU" sz="2000" dirty="0" err="1"/>
              <a:t>ecological</a:t>
            </a:r>
            <a:r>
              <a:rPr lang="hu-HU" sz="2000" dirty="0"/>
              <a:t> status.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„</a:t>
            </a:r>
            <a:r>
              <a:rPr lang="hu-HU" sz="2000" b="1" dirty="0" err="1"/>
              <a:t>Reconnecting</a:t>
            </a:r>
            <a:r>
              <a:rPr lang="hu-HU" sz="2000" b="1" dirty="0"/>
              <a:t> </a:t>
            </a:r>
            <a:r>
              <a:rPr lang="hu-HU" sz="2000" b="1" dirty="0" err="1"/>
              <a:t>natural</a:t>
            </a:r>
            <a:r>
              <a:rPr lang="hu-HU" sz="2000" b="1" dirty="0"/>
              <a:t> </a:t>
            </a:r>
            <a:r>
              <a:rPr lang="hu-HU" sz="2000" b="1" dirty="0" err="1"/>
              <a:t>water</a:t>
            </a:r>
            <a:r>
              <a:rPr lang="hu-HU" sz="2000" b="1" dirty="0"/>
              <a:t> flow </a:t>
            </a:r>
            <a:r>
              <a:rPr lang="hu-HU" sz="2000" dirty="0"/>
              <a:t>of </a:t>
            </a:r>
            <a:r>
              <a:rPr lang="hu-HU" sz="2000" dirty="0" err="1"/>
              <a:t>Ier</a:t>
            </a:r>
            <a:r>
              <a:rPr lang="hu-HU" sz="2000" dirty="0"/>
              <a:t> </a:t>
            </a:r>
            <a:r>
              <a:rPr lang="hu-HU" sz="2000" dirty="0" err="1"/>
              <a:t>menders</a:t>
            </a:r>
            <a:r>
              <a:rPr lang="hu-HU" sz="2000" dirty="0"/>
              <a:t> and </a:t>
            </a:r>
            <a:r>
              <a:rPr lang="hu-HU" sz="2000" dirty="0" err="1"/>
              <a:t>reduce</a:t>
            </a:r>
            <a:r>
              <a:rPr lang="hu-HU" sz="2000" dirty="0"/>
              <a:t> </a:t>
            </a:r>
            <a:r>
              <a:rPr lang="hu-HU" sz="2000" dirty="0" err="1"/>
              <a:t>pollution</a:t>
            </a:r>
            <a:r>
              <a:rPr lang="hu-HU" sz="2000" dirty="0"/>
              <a:t>.”</a:t>
            </a:r>
          </a:p>
          <a:p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DCE19B8B-4D37-FA6A-E8CA-28CD4401BC7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7796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DPS 9</a:t>
            </a:r>
            <a:r>
              <a:rPr lang="en-US" dirty="0"/>
              <a:t> </a:t>
            </a:r>
            <a:r>
              <a:rPr lang="hu-HU" dirty="0"/>
              <a:t>Aba </a:t>
            </a:r>
            <a:r>
              <a:rPr lang="hu-HU" dirty="0" err="1"/>
              <a:t>Crisuri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Basin</a:t>
            </a:r>
            <a:r>
              <a:rPr lang="hu-HU" dirty="0"/>
              <a:t>, </a:t>
            </a:r>
            <a:r>
              <a:rPr lang="hu-HU" dirty="0" err="1"/>
              <a:t>Romania</a:t>
            </a:r>
            <a:r>
              <a:rPr lang="hu-H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8152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B776441-E816-422C-AAF1-DE64F0A2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3" y="1556792"/>
            <a:ext cx="8450834" cy="42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68BF3317-8A8E-F1E6-14E4-AC1D872D7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416" y="116632"/>
            <a:ext cx="1240734" cy="122413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E51AD175-8BE4-765B-3861-3C91AB550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" y="100757"/>
            <a:ext cx="1243692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xmlns="" id="{0DEBC861-CBB0-CBA1-D643-ABB212C9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01" y="260648"/>
            <a:ext cx="8229600" cy="634082"/>
          </a:xfrm>
        </p:spPr>
        <p:txBody>
          <a:bodyPr/>
          <a:lstStyle/>
          <a:p>
            <a:r>
              <a:rPr lang="hu-HU" dirty="0"/>
              <a:t>OUTCOMES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3916C62-A255-77BE-D253-F5779FF9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7599"/>
            <a:ext cx="8229600" cy="42050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Results of </a:t>
            </a:r>
            <a:r>
              <a:rPr lang="en-US" b="1" dirty="0">
                <a:solidFill>
                  <a:schemeClr val="tx2"/>
                </a:solidFill>
              </a:rPr>
              <a:t>9</a:t>
            </a:r>
            <a:r>
              <a:rPr lang="en-US" dirty="0"/>
              <a:t> innovative pilot sites</a:t>
            </a:r>
          </a:p>
          <a:p>
            <a:pPr marL="0" indent="0" algn="ctr">
              <a:buNone/>
            </a:pPr>
            <a:r>
              <a:rPr lang="en-US" dirty="0"/>
              <a:t>Replication </a:t>
            </a:r>
            <a:r>
              <a:rPr lang="en-US" dirty="0">
                <a:solidFill>
                  <a:schemeClr val="tx2"/>
                </a:solidFill>
              </a:rPr>
              <a:t>strategies</a:t>
            </a:r>
            <a:r>
              <a:rPr lang="en-US" dirty="0"/>
              <a:t> for the pilots</a:t>
            </a:r>
          </a:p>
          <a:p>
            <a:pPr marL="0" indent="0" algn="ctr">
              <a:buNone/>
            </a:pPr>
            <a:r>
              <a:rPr lang="en-US" dirty="0"/>
              <a:t>Involvement of </a:t>
            </a:r>
            <a:r>
              <a:rPr lang="en-US" dirty="0">
                <a:solidFill>
                  <a:schemeClr val="tx2"/>
                </a:solidFill>
              </a:rPr>
              <a:t>10</a:t>
            </a:r>
            <a:r>
              <a:rPr lang="en-US" dirty="0"/>
              <a:t> associated </a:t>
            </a:r>
            <a:r>
              <a:rPr lang="hu-HU" dirty="0" err="1"/>
              <a:t>regions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DALIA </a:t>
            </a:r>
            <a:r>
              <a:rPr lang="en-US" dirty="0">
                <a:solidFill>
                  <a:schemeClr val="tx2"/>
                </a:solidFill>
              </a:rPr>
              <a:t>Knowledge</a:t>
            </a:r>
            <a:r>
              <a:rPr lang="en-US" dirty="0"/>
              <a:t> hub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Training</a:t>
            </a:r>
            <a:r>
              <a:rPr lang="en-US" dirty="0"/>
              <a:t> materials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Dissemination materials </a:t>
            </a:r>
            <a:r>
              <a:rPr lang="en-US" dirty="0"/>
              <a:t>for sustainable and innovative solutions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4D1E174-5659-EA51-5FFF-120BAA746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61710"/>
            <a:ext cx="1237595" cy="122540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94D4C1BC-7FA4-EE01-15E2-EAD4DC994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0161"/>
            <a:ext cx="1243692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OVF_ppt_alap_02_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14800" cy="657196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project features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22 expert organizations – including universities, authorities,  SMEs and NGOs – from 8 different Danube EU and Associated countries</a:t>
            </a:r>
            <a:endParaRPr lang="hu-HU" dirty="0"/>
          </a:p>
          <a:p>
            <a:r>
              <a:rPr lang="en-GB" dirty="0"/>
              <a:t>innovation actions are supported by the 9 Demonstration Pilot Sites (DPS) in the 6 countries in the Danube River basin area </a:t>
            </a:r>
            <a:endParaRPr lang="hu-HU" dirty="0"/>
          </a:p>
          <a:p>
            <a:r>
              <a:rPr lang="en-US" dirty="0"/>
              <a:t>Call</a:t>
            </a:r>
            <a:r>
              <a:rPr lang="hu-HU" dirty="0"/>
              <a:t>: HORIZON-MISS-2021-OCEAN-02</a:t>
            </a:r>
          </a:p>
          <a:p>
            <a:r>
              <a:rPr lang="en-US" dirty="0"/>
              <a:t>Topic</a:t>
            </a:r>
            <a:r>
              <a:rPr lang="hu-HU" dirty="0"/>
              <a:t>: </a:t>
            </a:r>
            <a:r>
              <a:rPr lang="en-US" dirty="0"/>
              <a:t>02 - Danube river basin lighthouse – restoration of fresh and transitional water ecosystems</a:t>
            </a:r>
            <a:endParaRPr lang="hu-HU" dirty="0"/>
          </a:p>
          <a:p>
            <a:r>
              <a:rPr lang="en-US" dirty="0"/>
              <a:t>Budget</a:t>
            </a:r>
            <a:r>
              <a:rPr lang="hu-HU" dirty="0"/>
              <a:t>: 8,499,236.00 €</a:t>
            </a:r>
          </a:p>
          <a:p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639E02F5-D6AC-CA1D-3E68-3B79EDCE8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61710"/>
            <a:ext cx="123759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8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OVF_ppt_alap_02_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14800" cy="657196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Key </a:t>
            </a:r>
            <a:r>
              <a:rPr lang="hu-HU" dirty="0" err="1"/>
              <a:t>Objectives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/>
              <a:t>An</a:t>
            </a:r>
            <a:r>
              <a:rPr lang="en-GB" b="1" i="1" dirty="0"/>
              <a:t> </a:t>
            </a:r>
            <a:r>
              <a:rPr lang="en-GB" b="1" dirty="0"/>
              <a:t>iterative process enabling each stakeholder to intervene in the co-design process with researchers</a:t>
            </a:r>
            <a:r>
              <a:rPr lang="hu-HU" b="1" dirty="0"/>
              <a:t> </a:t>
            </a:r>
          </a:p>
          <a:p>
            <a:r>
              <a:rPr lang="en-GB" b="1" dirty="0"/>
              <a:t>Adaptation of a participatory approach for co-design and co-creation needs analysis with stakeholders</a:t>
            </a:r>
            <a:endParaRPr lang="hu-HU" b="1" dirty="0"/>
          </a:p>
          <a:p>
            <a:r>
              <a:rPr lang="en-GB" b="1" dirty="0"/>
              <a:t>Review current freshwater restoration assessment frameworks and relevant guidance and standards</a:t>
            </a:r>
            <a:endParaRPr lang="hu-HU" b="1" dirty="0"/>
          </a:p>
          <a:p>
            <a:r>
              <a:rPr lang="en-GB" b="1" dirty="0"/>
              <a:t>Demonstrator Pilot Sites development</a:t>
            </a:r>
            <a:endParaRPr lang="hu-HU" b="1" dirty="0"/>
          </a:p>
          <a:p>
            <a:r>
              <a:rPr lang="en-GB" b="1" dirty="0"/>
              <a:t>To design and build prosperous user-centred solutions that can interoperate effectively with people and the water management and restoration systems, adopting disruptive business models </a:t>
            </a:r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70CF32C4-45C1-8E77-04E0-C3DEA411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61710"/>
            <a:ext cx="123759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2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OVF_ppt_alap_02_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14800" cy="657196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Partners</a:t>
            </a:r>
            <a:endParaRPr lang="en-US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97652"/>
              </p:ext>
            </p:extLst>
          </p:nvPr>
        </p:nvGraphicFramePr>
        <p:xfrm>
          <a:off x="1259632" y="1693316"/>
          <a:ext cx="6624736" cy="4578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969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OVF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ORSZAGOS VIZUGYI FOIGAZGATOSAG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CCSS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CESKE CENTRUM PRO VEDU A SPOLECNOST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THU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TERMESZETFILM.HU TUDOMANYOS FILMMUHELY EGYESULET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CZU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CESKA ZEMEDELSKA UNIVERZITA V PRAZE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BIOEAST HUB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BIOEAST HUB CR, Z. U.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PaW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OBCIANSKE ZDRUZENIE MVO L'UDIA A VODA KOSICE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KUEI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KATHOLISCHE UNIVERSITAT EICHSTATT-INGOLSTADT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8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SZE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SZECHENYI ISTVAN EGYETEM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9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TGM WRI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Vyzkumny ustav vodohospodarsky T.G. Masaryka, v.v.i.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BIOPOLUS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BIOPOLUS INTEZET NONPROFIT ZRT.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11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UDJG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UNIVERSITATEA DUNAREA DE JOS DIN GALATI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12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NIHWM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INSTITUTUL NATIONAL DE HIDROLOGIE SI GOSPODARIRE A APELOR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13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UNSFA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UNIVERZITET U NOVOM SADU, POLJOPRIVREDNI FAKULTET NOVI SAD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14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XIA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EXPRESS INNOVATION AGENCY VMV NONPROFIT ZARTKORUEN MUKODO RESZVENYTARSASAG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15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CWBA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ADMINISTRATIA BAZINALA DE APA CRISURI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16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INCDPM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Institutul</a:t>
                      </a:r>
                      <a:r>
                        <a:rPr lang="hu-HU" sz="1100" dirty="0">
                          <a:effectLst/>
                        </a:rPr>
                        <a:t> National de </a:t>
                      </a:r>
                      <a:r>
                        <a:rPr lang="hu-HU" sz="1100" dirty="0" err="1">
                          <a:effectLst/>
                        </a:rPr>
                        <a:t>Cercetare-Dezvoltare</a:t>
                      </a:r>
                      <a:r>
                        <a:rPr lang="hu-HU" sz="1100" dirty="0">
                          <a:effectLst/>
                        </a:rPr>
                        <a:t> </a:t>
                      </a:r>
                      <a:r>
                        <a:rPr lang="hu-HU" sz="1100" dirty="0" err="1">
                          <a:effectLst/>
                        </a:rPr>
                        <a:t>pentru</a:t>
                      </a:r>
                      <a:r>
                        <a:rPr lang="hu-HU" sz="1100" dirty="0">
                          <a:effectLst/>
                        </a:rPr>
                        <a:t> </a:t>
                      </a:r>
                      <a:r>
                        <a:rPr lang="hu-HU" sz="1100" dirty="0" err="1">
                          <a:effectLst/>
                        </a:rPr>
                        <a:t>Protectia</a:t>
                      </a:r>
                      <a:r>
                        <a:rPr lang="hu-HU" sz="1100" dirty="0">
                          <a:effectLst/>
                        </a:rPr>
                        <a:t> </a:t>
                      </a:r>
                      <a:r>
                        <a:rPr lang="hu-HU" sz="1100" dirty="0" err="1">
                          <a:effectLst/>
                        </a:rPr>
                        <a:t>Mediului</a:t>
                      </a:r>
                      <a:r>
                        <a:rPr lang="hu-HU" sz="1100" dirty="0">
                          <a:effectLst/>
                        </a:rPr>
                        <a:t> </a:t>
                      </a:r>
                      <a:r>
                        <a:rPr lang="hu-HU" sz="1100" dirty="0" err="1">
                          <a:effectLst/>
                        </a:rPr>
                        <a:t>Bucuresti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17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FAU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FRIEDRICH-ALEXANDER-UNIVERSITAET ERLANGEN-NUERNBERG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18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IRI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INSTITUT ZA RAZVOJ I INOVACIJE - IRI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68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19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BRCCI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BULGARIAN-ROMANIAN CHAMBER OF COMMERCE AND INDUSTRY ASSOCIATION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20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ASE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ACADEMIA DE STUDII ECONOMICE DIN BUCURESTI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21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F6S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F6S NETWORK IRELAND LIMITED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8458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xmlns="" id="{BC833973-EE1A-EAE5-92FE-245A870B3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61710"/>
            <a:ext cx="123759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62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OVF_ppt_alap_02_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14800" cy="657196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sz="3200" dirty="0" err="1"/>
              <a:t>Demonstration</a:t>
            </a:r>
            <a:r>
              <a:rPr lang="hu-HU" sz="3200" dirty="0"/>
              <a:t> Pilot </a:t>
            </a:r>
            <a:r>
              <a:rPr lang="hu-HU" sz="3200" dirty="0" err="1"/>
              <a:t>Sites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DPS</a:t>
            </a:r>
            <a:r>
              <a:rPr lang="en-GB" i="1" dirty="0"/>
              <a:t> </a:t>
            </a:r>
            <a:r>
              <a:rPr lang="en-GB" dirty="0"/>
              <a:t>1: Hungary</a:t>
            </a:r>
            <a:r>
              <a:rPr lang="hu-HU" dirty="0"/>
              <a:t>: </a:t>
            </a:r>
            <a:r>
              <a:rPr lang="en-GB" dirty="0" err="1"/>
              <a:t>Szigetköz</a:t>
            </a:r>
            <a:r>
              <a:rPr lang="en-GB" dirty="0"/>
              <a:t> region-revitalization of ecological system</a:t>
            </a:r>
            <a:endParaRPr lang="hu-HU" dirty="0"/>
          </a:p>
          <a:p>
            <a:r>
              <a:rPr lang="en-US" dirty="0"/>
              <a:t>DPS 2: Germany</a:t>
            </a:r>
            <a:r>
              <a:rPr lang="hu-HU" dirty="0"/>
              <a:t>: </a:t>
            </a:r>
            <a:r>
              <a:rPr lang="en-US" dirty="0"/>
              <a:t>Reconnected floodplain of the Upper Danube</a:t>
            </a:r>
            <a:endParaRPr lang="hu-HU" dirty="0"/>
          </a:p>
          <a:p>
            <a:r>
              <a:rPr lang="en-GB" dirty="0"/>
              <a:t>DPS 3: Czech Republic</a:t>
            </a:r>
            <a:r>
              <a:rPr lang="hu-HU" dirty="0"/>
              <a:t>: </a:t>
            </a:r>
            <a:r>
              <a:rPr lang="en-GB" dirty="0" err="1"/>
              <a:t>Dyje</a:t>
            </a:r>
            <a:r>
              <a:rPr lang="en-GB" dirty="0"/>
              <a:t> sub-catchment of the Danube River catchment</a:t>
            </a:r>
            <a:endParaRPr lang="hu-HU" dirty="0"/>
          </a:p>
          <a:p>
            <a:r>
              <a:rPr lang="en-GB" dirty="0"/>
              <a:t>DPS 4: Slovakia</a:t>
            </a:r>
            <a:r>
              <a:rPr lang="hu-HU" dirty="0"/>
              <a:t>: </a:t>
            </a:r>
            <a:r>
              <a:rPr lang="en-GB" dirty="0"/>
              <a:t>Springs Reborn - Upper Catchment of Vah River Rehydration</a:t>
            </a:r>
            <a:endParaRPr lang="hu-HU" dirty="0"/>
          </a:p>
          <a:p>
            <a:r>
              <a:rPr lang="hu-HU" dirty="0"/>
              <a:t>DPS 5 </a:t>
            </a:r>
            <a:r>
              <a:rPr lang="en-US" dirty="0"/>
              <a:t>Serbia: </a:t>
            </a:r>
            <a:r>
              <a:rPr lang="en-US" dirty="0" err="1"/>
              <a:t>Begečka</a:t>
            </a:r>
            <a:r>
              <a:rPr lang="en-US" dirty="0"/>
              <a:t> </a:t>
            </a:r>
            <a:r>
              <a:rPr lang="en-US" dirty="0" err="1"/>
              <a:t>jama</a:t>
            </a:r>
            <a:r>
              <a:rPr lang="en-US" dirty="0"/>
              <a:t> – Sustainable solutions for ecosystem monitoring and restoration</a:t>
            </a:r>
            <a:endParaRPr lang="hu-HU" dirty="0"/>
          </a:p>
          <a:p>
            <a:r>
              <a:rPr lang="en-US" dirty="0"/>
              <a:t>DPS6: Romania</a:t>
            </a:r>
            <a:r>
              <a:rPr lang="hu-HU" dirty="0"/>
              <a:t>: </a:t>
            </a:r>
            <a:r>
              <a:rPr lang="en-US" dirty="0"/>
              <a:t>Sturgeon migration by-pass Iron Gates I and II</a:t>
            </a:r>
            <a:endParaRPr lang="hu-HU" dirty="0"/>
          </a:p>
          <a:p>
            <a:r>
              <a:rPr lang="en-GB" dirty="0"/>
              <a:t>DPS 7: Romania</a:t>
            </a:r>
            <a:r>
              <a:rPr lang="hu-HU" dirty="0"/>
              <a:t>: </a:t>
            </a:r>
            <a:r>
              <a:rPr lang="en-GB" dirty="0"/>
              <a:t>Danube delta</a:t>
            </a:r>
            <a:endParaRPr lang="hu-HU" dirty="0"/>
          </a:p>
          <a:p>
            <a:r>
              <a:rPr lang="en-GB" dirty="0"/>
              <a:t>DPS 8: Hungary</a:t>
            </a:r>
            <a:r>
              <a:rPr lang="hu-HU" dirty="0"/>
              <a:t>: </a:t>
            </a:r>
            <a:r>
              <a:rPr lang="en-GB" dirty="0" err="1"/>
              <a:t>Bodrog</a:t>
            </a:r>
            <a:r>
              <a:rPr lang="en-GB" dirty="0"/>
              <a:t> river</a:t>
            </a:r>
            <a:endParaRPr lang="hu-HU" dirty="0"/>
          </a:p>
          <a:p>
            <a:r>
              <a:rPr lang="en-GB" dirty="0"/>
              <a:t>DPS9: Romania</a:t>
            </a:r>
            <a:r>
              <a:rPr lang="hu-HU" dirty="0"/>
              <a:t>: </a:t>
            </a:r>
            <a:r>
              <a:rPr lang="en-GB" dirty="0"/>
              <a:t>Aba </a:t>
            </a:r>
            <a:r>
              <a:rPr lang="en-GB" dirty="0" err="1"/>
              <a:t>Crisuri</a:t>
            </a:r>
            <a:r>
              <a:rPr lang="en-GB" dirty="0"/>
              <a:t> Water Basin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A917BB03-CE19-A0DF-D6DB-8B24A5A8F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61710"/>
            <a:ext cx="123759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Goals (extract)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/>
              <a:t>Demonstrator Pilot Sites </a:t>
            </a:r>
            <a:r>
              <a:rPr lang="en-GB" dirty="0" smtClean="0"/>
              <a:t>development</a:t>
            </a: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en-GB" dirty="0"/>
              <a:t>Review current freshwater restoration assessment frameworks and relevant guidance and </a:t>
            </a:r>
            <a:r>
              <a:rPr lang="en-GB" dirty="0" smtClean="0"/>
              <a:t>standards</a:t>
            </a:r>
            <a:endParaRPr lang="hu-HU" dirty="0" smtClean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en-GB" dirty="0"/>
              <a:t>To design and build prosperous user-centred </a:t>
            </a:r>
            <a:r>
              <a:rPr lang="en-GB" dirty="0" smtClean="0"/>
              <a:t>solutions</a:t>
            </a:r>
            <a:endParaRPr lang="hu-HU" dirty="0" smtClean="0"/>
          </a:p>
          <a:p>
            <a:pPr marL="0" indent="0" algn="ctr">
              <a:buNone/>
            </a:pPr>
            <a:endParaRPr lang="hu-HU" sz="1800" dirty="0" smtClean="0"/>
          </a:p>
          <a:p>
            <a:pPr marL="0" indent="0" algn="ctr">
              <a:buNone/>
            </a:pPr>
            <a:endParaRPr lang="hu-HU" sz="1800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0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xmlns="" id="{D3983F25-9D53-2EAA-154A-FF3E533A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Pilot Sites </a:t>
            </a:r>
            <a:r>
              <a:rPr lang="hu-HU" dirty="0"/>
              <a:t>(DPS)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9873507D-8670-1882-F6D9-EF7C72761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7" b="21660"/>
          <a:stretch/>
        </p:blipFill>
        <p:spPr>
          <a:xfrm>
            <a:off x="-1" y="1196752"/>
            <a:ext cx="9036497" cy="5616624"/>
          </a:xfrm>
          <a:prstGeom prst="rect">
            <a:avLst/>
          </a:prstGeom>
        </p:spPr>
      </p:pic>
      <p:sp>
        <p:nvSpPr>
          <p:cNvPr id="12" name="Csillag: 6 ágú 11">
            <a:extLst>
              <a:ext uri="{FF2B5EF4-FFF2-40B4-BE49-F238E27FC236}">
                <a16:creationId xmlns:a16="http://schemas.microsoft.com/office/drawing/2014/main" xmlns="" id="{C1077FB8-6133-3FE4-5433-60DD67BA0210}"/>
              </a:ext>
            </a:extLst>
          </p:cNvPr>
          <p:cNvSpPr/>
          <p:nvPr/>
        </p:nvSpPr>
        <p:spPr>
          <a:xfrm>
            <a:off x="4067944" y="3573016"/>
            <a:ext cx="288032" cy="2880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Csillag: 6 ágú 12">
            <a:extLst>
              <a:ext uri="{FF2B5EF4-FFF2-40B4-BE49-F238E27FC236}">
                <a16:creationId xmlns:a16="http://schemas.microsoft.com/office/drawing/2014/main" xmlns="" id="{3F575353-0A60-6CF1-67D8-54BD0179F691}"/>
              </a:ext>
            </a:extLst>
          </p:cNvPr>
          <p:cNvSpPr/>
          <p:nvPr/>
        </p:nvSpPr>
        <p:spPr>
          <a:xfrm>
            <a:off x="1835696" y="2996952"/>
            <a:ext cx="288032" cy="2880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Csillag: 6 ágú 13">
            <a:extLst>
              <a:ext uri="{FF2B5EF4-FFF2-40B4-BE49-F238E27FC236}">
                <a16:creationId xmlns:a16="http://schemas.microsoft.com/office/drawing/2014/main" xmlns="" id="{DF84A85C-4BC1-AE62-804B-F452CE19E92F}"/>
              </a:ext>
            </a:extLst>
          </p:cNvPr>
          <p:cNvSpPr/>
          <p:nvPr/>
        </p:nvSpPr>
        <p:spPr>
          <a:xfrm>
            <a:off x="3672282" y="2996952"/>
            <a:ext cx="288032" cy="2880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Csillag: 6 ágú 14">
            <a:extLst>
              <a:ext uri="{FF2B5EF4-FFF2-40B4-BE49-F238E27FC236}">
                <a16:creationId xmlns:a16="http://schemas.microsoft.com/office/drawing/2014/main" xmlns="" id="{605CC8AB-3AE6-F47E-DD7C-ACA694512A08}"/>
              </a:ext>
            </a:extLst>
          </p:cNvPr>
          <p:cNvSpPr/>
          <p:nvPr/>
        </p:nvSpPr>
        <p:spPr>
          <a:xfrm>
            <a:off x="4352637" y="2996952"/>
            <a:ext cx="288032" cy="2880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Csillag: 6 ágú 15">
            <a:extLst>
              <a:ext uri="{FF2B5EF4-FFF2-40B4-BE49-F238E27FC236}">
                <a16:creationId xmlns:a16="http://schemas.microsoft.com/office/drawing/2014/main" xmlns="" id="{D342F439-8712-D097-38A8-0E55C949F8DB}"/>
              </a:ext>
            </a:extLst>
          </p:cNvPr>
          <p:cNvSpPr/>
          <p:nvPr/>
        </p:nvSpPr>
        <p:spPr>
          <a:xfrm>
            <a:off x="4267583" y="4532451"/>
            <a:ext cx="288032" cy="2880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Csillag: 6 ágú 16">
            <a:extLst>
              <a:ext uri="{FF2B5EF4-FFF2-40B4-BE49-F238E27FC236}">
                <a16:creationId xmlns:a16="http://schemas.microsoft.com/office/drawing/2014/main" xmlns="" id="{52790E2E-AD81-AACA-3F0F-30F6C3B267B4}"/>
              </a:ext>
            </a:extLst>
          </p:cNvPr>
          <p:cNvSpPr/>
          <p:nvPr/>
        </p:nvSpPr>
        <p:spPr>
          <a:xfrm>
            <a:off x="5004048" y="4725144"/>
            <a:ext cx="288032" cy="2880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Csillag: 6 ágú 17">
            <a:extLst>
              <a:ext uri="{FF2B5EF4-FFF2-40B4-BE49-F238E27FC236}">
                <a16:creationId xmlns:a16="http://schemas.microsoft.com/office/drawing/2014/main" xmlns="" id="{B4CB4837-91E9-7F54-1D77-611E5502E765}"/>
              </a:ext>
            </a:extLst>
          </p:cNvPr>
          <p:cNvSpPr/>
          <p:nvPr/>
        </p:nvSpPr>
        <p:spPr>
          <a:xfrm>
            <a:off x="7236296" y="4536126"/>
            <a:ext cx="288032" cy="2880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Csillag: 6 ágú 18">
            <a:extLst>
              <a:ext uri="{FF2B5EF4-FFF2-40B4-BE49-F238E27FC236}">
                <a16:creationId xmlns:a16="http://schemas.microsoft.com/office/drawing/2014/main" xmlns="" id="{F1194C37-D050-8A24-E2B2-028DD5605033}"/>
              </a:ext>
            </a:extLst>
          </p:cNvPr>
          <p:cNvSpPr/>
          <p:nvPr/>
        </p:nvSpPr>
        <p:spPr>
          <a:xfrm>
            <a:off x="5268153" y="3284984"/>
            <a:ext cx="288032" cy="2880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Csillag: 6 ágú 19">
            <a:extLst>
              <a:ext uri="{FF2B5EF4-FFF2-40B4-BE49-F238E27FC236}">
                <a16:creationId xmlns:a16="http://schemas.microsoft.com/office/drawing/2014/main" xmlns="" id="{30A1264D-6A7B-5F40-680D-E5C0013BB80B}"/>
              </a:ext>
            </a:extLst>
          </p:cNvPr>
          <p:cNvSpPr/>
          <p:nvPr/>
        </p:nvSpPr>
        <p:spPr>
          <a:xfrm>
            <a:off x="5148064" y="3915216"/>
            <a:ext cx="288032" cy="2880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83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560EE0-C203-7739-7D93-E354B0D5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3322712" cy="67481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u-HU" dirty="0"/>
              <a:t>DPS 1 	Szigetköz, Hungary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021BD7C2-EDDF-6787-7615-9D446DAFD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1184" y="2780928"/>
            <a:ext cx="4343855" cy="3273227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40AC55A0-2BB4-D9B9-6ED4-9A1DDA00A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273" y="1628800"/>
            <a:ext cx="3008313" cy="4691063"/>
          </a:xfrm>
        </p:spPr>
        <p:txBody>
          <a:bodyPr/>
          <a:lstStyle/>
          <a:p>
            <a:r>
              <a:rPr lang="en-US" sz="2000" dirty="0"/>
              <a:t>Represents</a:t>
            </a:r>
            <a:endParaRPr lang="hu-HU" sz="2000" dirty="0"/>
          </a:p>
          <a:p>
            <a:pPr algn="ctr"/>
            <a:r>
              <a:rPr lang="hu-HU" sz="2000" dirty="0"/>
              <a:t>t</a:t>
            </a:r>
            <a:r>
              <a:rPr lang="en-US" sz="2000" dirty="0"/>
              <a:t>he best practices support </a:t>
            </a:r>
            <a:r>
              <a:rPr lang="hu-HU" sz="2000" dirty="0"/>
              <a:t>of</a:t>
            </a:r>
            <a:r>
              <a:rPr lang="en-US" sz="2000" dirty="0"/>
              <a:t> comprehensive water, environmental</a:t>
            </a:r>
            <a:r>
              <a:rPr lang="hu-HU" sz="2000" dirty="0"/>
              <a:t>,</a:t>
            </a:r>
            <a:r>
              <a:rPr lang="en-US" sz="2000" dirty="0"/>
              <a:t> and agricultural policy planning</a:t>
            </a:r>
          </a:p>
          <a:p>
            <a:endParaRPr lang="hu-HU" sz="2000" dirty="0"/>
          </a:p>
          <a:p>
            <a:pPr algn="ctr"/>
            <a:r>
              <a:rPr lang="hu-HU" sz="2000" dirty="0"/>
              <a:t>„</a:t>
            </a:r>
            <a:r>
              <a:rPr lang="en-US" sz="2000" dirty="0"/>
              <a:t>Region</a:t>
            </a:r>
            <a:r>
              <a:rPr lang="hu-HU" sz="2000" dirty="0"/>
              <a:t>-</a:t>
            </a:r>
            <a:r>
              <a:rPr lang="en-US" sz="2000" b="1" dirty="0"/>
              <a:t>revitalization</a:t>
            </a:r>
            <a:r>
              <a:rPr lang="en-US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en-US" sz="2000" dirty="0"/>
              <a:t>ecological system</a:t>
            </a:r>
            <a:r>
              <a:rPr lang="hu-HU" sz="2000" dirty="0"/>
              <a:t>”</a:t>
            </a:r>
          </a:p>
          <a:p>
            <a:pPr algn="ctr"/>
            <a:endParaRPr lang="hu-HU" dirty="0"/>
          </a:p>
          <a:p>
            <a:pPr algn="ctr"/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1997C2C8-16F9-17ED-3F67-2520E0F5F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76672"/>
            <a:ext cx="3217663" cy="2052936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xmlns="" id="{93282FB1-88F3-EBD1-467F-799710C320E4}"/>
              </a:ext>
            </a:extLst>
          </p:cNvPr>
          <p:cNvSpPr/>
          <p:nvPr/>
        </p:nvSpPr>
        <p:spPr>
          <a:xfrm>
            <a:off x="4932040" y="404664"/>
            <a:ext cx="158417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49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E7CE7F90-A03D-AAF7-3EAC-24E89FDBD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2" y="249231"/>
            <a:ext cx="3915739" cy="3731271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828056AA-7319-59CD-35E7-240DDD21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269" y="1988840"/>
            <a:ext cx="3008313" cy="2713980"/>
          </a:xfrm>
        </p:spPr>
        <p:txBody>
          <a:bodyPr/>
          <a:lstStyle/>
          <a:p>
            <a:pPr algn="ctr"/>
            <a:r>
              <a:rPr lang="en-US" sz="2000" dirty="0"/>
              <a:t>Represent</a:t>
            </a:r>
            <a:endParaRPr lang="hu-HU" sz="2000" dirty="0"/>
          </a:p>
          <a:p>
            <a:pPr algn="ctr"/>
            <a:r>
              <a:rPr lang="en-US" sz="2000" dirty="0"/>
              <a:t> best practice support to increase biological consistency to create </a:t>
            </a:r>
            <a:r>
              <a:rPr lang="hu-HU" sz="2000" dirty="0" err="1"/>
              <a:t>near</a:t>
            </a:r>
            <a:r>
              <a:rPr lang="hu-HU" sz="2000" dirty="0"/>
              <a:t>–</a:t>
            </a:r>
            <a:r>
              <a:rPr lang="hu-HU" sz="2000" dirty="0" err="1"/>
              <a:t>natural</a:t>
            </a:r>
            <a:r>
              <a:rPr lang="en-US" sz="2000" dirty="0"/>
              <a:t> dynamics of water</a:t>
            </a:r>
            <a:r>
              <a:rPr lang="hu-HU" sz="2000" dirty="0"/>
              <a:t>.</a:t>
            </a:r>
          </a:p>
          <a:p>
            <a:endParaRPr lang="hu-HU" sz="2000" dirty="0"/>
          </a:p>
          <a:p>
            <a:pPr algn="ctr"/>
            <a:r>
              <a:rPr lang="hu-HU" sz="2000" dirty="0"/>
              <a:t>„</a:t>
            </a:r>
            <a:r>
              <a:rPr lang="en-US" sz="2000" b="1" dirty="0"/>
              <a:t>Reconnected floodplain </a:t>
            </a:r>
            <a:r>
              <a:rPr lang="en-US" sz="2000" dirty="0"/>
              <a:t>of the Upper Danube”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E119F5CA-96A8-18EB-B61F-405897F5C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3" y="4077071"/>
            <a:ext cx="3915738" cy="2481341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xmlns="" id="{470E86B7-B7A7-6135-E59E-C9060B20ECA6}"/>
              </a:ext>
            </a:extLst>
          </p:cNvPr>
          <p:cNvSpPr txBox="1">
            <a:spLocks/>
          </p:cNvSpPr>
          <p:nvPr/>
        </p:nvSpPr>
        <p:spPr bwMode="auto">
          <a:xfrm>
            <a:off x="721700" y="404664"/>
            <a:ext cx="3322712" cy="6748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DPS 2 </a:t>
            </a:r>
            <a:r>
              <a:rPr lang="en-US" dirty="0" err="1"/>
              <a:t>Neuburg</a:t>
            </a:r>
            <a:r>
              <a:rPr lang="en-US" dirty="0"/>
              <a:t> and Ingolstadt, Germany </a:t>
            </a:r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4182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9A29410A-FCDB-DF8A-AFEC-8ABD84B41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980727"/>
            <a:ext cx="5186534" cy="3844479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B4B7EF96-FB56-A0EA-BF6A-AE43FB04F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22092"/>
          </a:xfrm>
        </p:spPr>
        <p:txBody>
          <a:bodyPr/>
          <a:lstStyle/>
          <a:p>
            <a:pPr algn="ctr"/>
            <a:r>
              <a:rPr lang="en-US" sz="2000" dirty="0"/>
              <a:t>Represents</a:t>
            </a:r>
            <a:r>
              <a:rPr lang="hu-HU" sz="2000" dirty="0"/>
              <a:t> </a:t>
            </a:r>
            <a:r>
              <a:rPr lang="en-US" sz="2000" dirty="0"/>
              <a:t> </a:t>
            </a:r>
            <a:endParaRPr lang="hu-HU" sz="2000" dirty="0"/>
          </a:p>
          <a:p>
            <a:pPr algn="ctr"/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en-US" sz="2000" dirty="0"/>
              <a:t>best practice support </a:t>
            </a:r>
            <a:r>
              <a:rPr lang="hu-HU" sz="2000" dirty="0"/>
              <a:t>of </a:t>
            </a:r>
            <a:r>
              <a:rPr lang="hu-HU" sz="2000" dirty="0" err="1"/>
              <a:t>comprehensive</a:t>
            </a:r>
            <a:r>
              <a:rPr lang="hu-HU" sz="2000" dirty="0"/>
              <a:t> </a:t>
            </a:r>
            <a:r>
              <a:rPr lang="hu-HU" sz="2000" dirty="0" err="1"/>
              <a:t>water</a:t>
            </a:r>
            <a:r>
              <a:rPr lang="hu-HU" sz="2000" dirty="0"/>
              <a:t> and </a:t>
            </a:r>
            <a:r>
              <a:rPr lang="hu-HU" sz="2000" dirty="0" err="1"/>
              <a:t>environment</a:t>
            </a:r>
            <a:r>
              <a:rPr lang="hu-HU" sz="2000" dirty="0"/>
              <a:t> management.</a:t>
            </a:r>
          </a:p>
          <a:p>
            <a:pPr algn="ctr"/>
            <a:endParaRPr lang="hu-HU" sz="2000" dirty="0"/>
          </a:p>
          <a:p>
            <a:pPr algn="ctr"/>
            <a:r>
              <a:rPr lang="en-US" sz="2000" dirty="0"/>
              <a:t>„Solution will be based on </a:t>
            </a:r>
            <a:r>
              <a:rPr lang="en-US" sz="2000" b="1" dirty="0"/>
              <a:t>hydrology and water balance models </a:t>
            </a:r>
            <a:r>
              <a:rPr lang="en-US" sz="2000" dirty="0"/>
              <a:t>calculated with climate scenario. Possible measures will be proposed both in the catchment area and on the watercourse.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07D41299-C32C-BAAB-4591-DDE730877E5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7796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DPS </a:t>
            </a:r>
            <a:r>
              <a:rPr lang="en-US" dirty="0"/>
              <a:t>3 </a:t>
            </a:r>
            <a:r>
              <a:rPr lang="en-US" dirty="0" err="1"/>
              <a:t>Dyje</a:t>
            </a:r>
            <a:r>
              <a:rPr lang="en-US" dirty="0"/>
              <a:t> sub-catchment, Czech Republic </a:t>
            </a:r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675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647018CE-5634-5204-55F8-2EE9FD2BE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765" y="1340768"/>
            <a:ext cx="5424235" cy="3786511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6534222-B4CC-75C4-6B65-E479A33E7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/>
          <a:p>
            <a:pPr algn="ctr"/>
            <a:r>
              <a:rPr lang="hu-HU" sz="2000" dirty="0" err="1"/>
              <a:t>Represents</a:t>
            </a:r>
            <a:r>
              <a:rPr lang="hu-HU" sz="2000" dirty="0"/>
              <a:t> </a:t>
            </a:r>
            <a:r>
              <a:rPr lang="en-US" sz="2000" dirty="0"/>
              <a:t> </a:t>
            </a:r>
            <a:endParaRPr lang="hu-HU" sz="2000" dirty="0"/>
          </a:p>
          <a:p>
            <a:pPr algn="ctr"/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en-US" sz="2000" dirty="0"/>
              <a:t>best practice support </a:t>
            </a:r>
            <a:r>
              <a:rPr lang="hu-HU" sz="2000" dirty="0"/>
              <a:t>of </a:t>
            </a:r>
            <a:r>
              <a:rPr lang="hu-HU" sz="2000" dirty="0" err="1"/>
              <a:t>flashflood</a:t>
            </a:r>
            <a:r>
              <a:rPr lang="hu-HU" sz="2000" dirty="0"/>
              <a:t> management and </a:t>
            </a:r>
            <a:r>
              <a:rPr lang="hu-HU" sz="2000" b="1" dirty="0" err="1"/>
              <a:t>sustainable</a:t>
            </a:r>
            <a:r>
              <a:rPr lang="hu-HU" sz="2000" b="1" dirty="0"/>
              <a:t> </a:t>
            </a:r>
            <a:r>
              <a:rPr lang="hu-HU" sz="2000" b="1" dirty="0" err="1"/>
              <a:t>rehydration</a:t>
            </a:r>
            <a:r>
              <a:rPr lang="hu-HU" sz="2000" b="1" dirty="0"/>
              <a:t> </a:t>
            </a:r>
            <a:r>
              <a:rPr lang="hu-HU" sz="2000" dirty="0"/>
              <a:t>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topmost</a:t>
            </a:r>
            <a:r>
              <a:rPr lang="hu-HU" sz="2000" dirty="0"/>
              <a:t> </a:t>
            </a:r>
            <a:r>
              <a:rPr lang="hu-HU" sz="2000" dirty="0" err="1"/>
              <a:t>sub-catchment</a:t>
            </a:r>
            <a:r>
              <a:rPr lang="hu-HU" sz="2000" dirty="0"/>
              <a:t>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„</a:t>
            </a:r>
            <a:r>
              <a:rPr lang="hu-HU" sz="2000" dirty="0" err="1"/>
              <a:t>Upper</a:t>
            </a:r>
            <a:r>
              <a:rPr lang="hu-HU" sz="2000" dirty="0"/>
              <a:t> </a:t>
            </a:r>
            <a:r>
              <a:rPr lang="hu-HU" sz="2000" dirty="0" err="1"/>
              <a:t>catchment</a:t>
            </a:r>
            <a:r>
              <a:rPr lang="hu-HU" sz="2000" dirty="0"/>
              <a:t> of </a:t>
            </a:r>
            <a:r>
              <a:rPr lang="hu-HU" sz="2000" dirty="0" err="1"/>
              <a:t>Vah</a:t>
            </a:r>
            <a:r>
              <a:rPr lang="hu-HU" sz="2000" dirty="0"/>
              <a:t> </a:t>
            </a:r>
            <a:r>
              <a:rPr lang="hu-HU" sz="2000" dirty="0" err="1"/>
              <a:t>River</a:t>
            </a:r>
            <a:r>
              <a:rPr lang="hu-HU" sz="2000" dirty="0"/>
              <a:t> </a:t>
            </a:r>
            <a:r>
              <a:rPr lang="hu-HU" sz="2000" dirty="0" err="1"/>
              <a:t>rehydration</a:t>
            </a:r>
            <a:r>
              <a:rPr lang="hu-HU" sz="2000" dirty="0"/>
              <a:t>”</a:t>
            </a:r>
          </a:p>
          <a:p>
            <a:pPr algn="ctr"/>
            <a:endParaRPr lang="hu-HU" sz="1800" b="1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2CFD396B-7E8C-19E6-D0CD-E53C082C5C40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6356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DPS 4</a:t>
            </a:r>
            <a:r>
              <a:rPr lang="en-US" dirty="0"/>
              <a:t> </a:t>
            </a:r>
            <a:r>
              <a:rPr lang="hu-HU" dirty="0" err="1"/>
              <a:t>Vah</a:t>
            </a:r>
            <a:r>
              <a:rPr lang="hu-HU" dirty="0"/>
              <a:t> </a:t>
            </a:r>
            <a:r>
              <a:rPr lang="hu-HU" dirty="0" err="1"/>
              <a:t>River</a:t>
            </a:r>
            <a:r>
              <a:rPr lang="en-US" dirty="0"/>
              <a:t>, </a:t>
            </a:r>
            <a:r>
              <a:rPr lang="hu-HU" dirty="0" err="1"/>
              <a:t>Slovakia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509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83B6495B-FF64-3487-F93E-D4145A458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7020" y="1460588"/>
            <a:ext cx="5383743" cy="4128652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046A5CC-310E-E774-686A-2C79D8B01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sz="2000" dirty="0" err="1"/>
              <a:t>Represents</a:t>
            </a:r>
            <a:r>
              <a:rPr lang="hu-HU" sz="2000" dirty="0"/>
              <a:t> </a:t>
            </a:r>
            <a:r>
              <a:rPr lang="en-US" sz="2000" dirty="0"/>
              <a:t> </a:t>
            </a:r>
            <a:endParaRPr lang="hu-HU" sz="2000" dirty="0"/>
          </a:p>
          <a:p>
            <a:pPr algn="ctr"/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en-US" sz="2000" dirty="0"/>
              <a:t>best practice support</a:t>
            </a:r>
            <a:r>
              <a:rPr lang="hu-HU" sz="2000" dirty="0"/>
              <a:t> of </a:t>
            </a:r>
            <a:r>
              <a:rPr lang="hu-HU" sz="2000" dirty="0" err="1"/>
              <a:t>sustainable</a:t>
            </a:r>
            <a:r>
              <a:rPr lang="hu-HU" sz="2000" dirty="0"/>
              <a:t> </a:t>
            </a:r>
            <a:r>
              <a:rPr lang="hu-HU" sz="2000" dirty="0" err="1"/>
              <a:t>solutions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ecosystem</a:t>
            </a:r>
            <a:r>
              <a:rPr lang="hu-HU" sz="2000" dirty="0"/>
              <a:t> monitoring and </a:t>
            </a:r>
            <a:r>
              <a:rPr lang="hu-HU" sz="2000" dirty="0" err="1"/>
              <a:t>restoration</a:t>
            </a:r>
            <a:r>
              <a:rPr lang="hu-HU" sz="2000" dirty="0"/>
              <a:t>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„</a:t>
            </a:r>
            <a:r>
              <a:rPr lang="hu-HU" sz="2000" b="1" dirty="0"/>
              <a:t>Monitoring</a:t>
            </a:r>
            <a:r>
              <a:rPr lang="hu-HU" sz="2000" dirty="0"/>
              <a:t> and </a:t>
            </a:r>
            <a:r>
              <a:rPr lang="hu-HU" sz="2000" dirty="0" err="1"/>
              <a:t>propose</a:t>
            </a:r>
            <a:r>
              <a:rPr lang="hu-HU" sz="2000" dirty="0"/>
              <a:t> </a:t>
            </a:r>
            <a:r>
              <a:rPr lang="hu-HU" sz="2000" b="1" dirty="0" err="1"/>
              <a:t>nature-based</a:t>
            </a:r>
            <a:r>
              <a:rPr lang="hu-HU" sz="2000" b="1" dirty="0"/>
              <a:t> </a:t>
            </a:r>
            <a:r>
              <a:rPr lang="hu-HU" sz="2000" b="1" dirty="0" err="1"/>
              <a:t>solutions</a:t>
            </a:r>
            <a:r>
              <a:rPr lang="hu-HU" sz="2000" b="1" dirty="0"/>
              <a:t> </a:t>
            </a:r>
            <a:r>
              <a:rPr lang="hu-HU" sz="2000" dirty="0" err="1"/>
              <a:t>against</a:t>
            </a:r>
            <a:r>
              <a:rPr lang="hu-HU" sz="2000" dirty="0"/>
              <a:t> </a:t>
            </a:r>
            <a:r>
              <a:rPr lang="hu-HU" sz="2000" dirty="0" err="1"/>
              <a:t>pollution</a:t>
            </a:r>
            <a:r>
              <a:rPr lang="hu-HU" sz="2000" dirty="0"/>
              <a:t> and </a:t>
            </a:r>
            <a:r>
              <a:rPr lang="hu-HU" sz="2000" dirty="0" err="1"/>
              <a:t>sediment</a:t>
            </a:r>
            <a:r>
              <a:rPr lang="hu-HU" sz="2000" dirty="0"/>
              <a:t> </a:t>
            </a:r>
            <a:r>
              <a:rPr lang="hu-HU" sz="2000" dirty="0" err="1"/>
              <a:t>inflow</a:t>
            </a:r>
            <a:r>
              <a:rPr lang="hu-HU" sz="2000" dirty="0"/>
              <a:t> </a:t>
            </a:r>
            <a:r>
              <a:rPr lang="hu-HU" sz="2000" dirty="0" err="1"/>
              <a:t>from</a:t>
            </a:r>
            <a:r>
              <a:rPr lang="hu-HU" sz="2000" dirty="0"/>
              <a:t> </a:t>
            </a:r>
            <a:r>
              <a:rPr lang="hu-HU" sz="2000" dirty="0" err="1"/>
              <a:t>arable</a:t>
            </a:r>
            <a:r>
              <a:rPr lang="hu-HU" sz="2000" dirty="0"/>
              <a:t> </a:t>
            </a:r>
            <a:r>
              <a:rPr lang="hu-HU" sz="2000" dirty="0" err="1"/>
              <a:t>land</a:t>
            </a:r>
            <a:r>
              <a:rPr lang="hu-HU" sz="2000" dirty="0"/>
              <a:t>”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BCF06FFD-E9D0-E369-1B0E-BB4C660CF2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851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DPS 5</a:t>
            </a:r>
            <a:r>
              <a:rPr lang="en-US" dirty="0"/>
              <a:t> </a:t>
            </a:r>
            <a:r>
              <a:rPr lang="hu-HU" dirty="0" err="1"/>
              <a:t>Begečka</a:t>
            </a:r>
            <a:r>
              <a:rPr lang="hu-HU" dirty="0"/>
              <a:t> </a:t>
            </a:r>
            <a:r>
              <a:rPr lang="hu-HU" dirty="0" err="1"/>
              <a:t>Jama</a:t>
            </a:r>
            <a:r>
              <a:rPr lang="hu-HU" dirty="0"/>
              <a:t> National Park</a:t>
            </a:r>
            <a:r>
              <a:rPr lang="en-US" dirty="0"/>
              <a:t>, </a:t>
            </a:r>
            <a:r>
              <a:rPr lang="hu-HU" dirty="0" err="1"/>
              <a:t>Serbia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84C2E01A-CA3A-1F41-E8D9-DE0C2DE3E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341" y="1187850"/>
            <a:ext cx="5272147" cy="4329381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A5C9760-23D0-6B9B-64F0-33F3C9108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85064"/>
            <a:ext cx="3008313" cy="4691063"/>
          </a:xfrm>
        </p:spPr>
        <p:txBody>
          <a:bodyPr/>
          <a:lstStyle/>
          <a:p>
            <a:pPr algn="ctr"/>
            <a:endParaRPr lang="hu-HU" sz="2000" dirty="0"/>
          </a:p>
          <a:p>
            <a:pPr algn="ctr"/>
            <a:r>
              <a:rPr lang="hu-HU" sz="2000" dirty="0" err="1"/>
              <a:t>Represents</a:t>
            </a:r>
            <a:r>
              <a:rPr lang="hu-HU" sz="2000" dirty="0"/>
              <a:t> </a:t>
            </a:r>
            <a:r>
              <a:rPr lang="en-US" sz="2000" dirty="0"/>
              <a:t> </a:t>
            </a:r>
            <a:endParaRPr lang="hu-HU" sz="2000" dirty="0"/>
          </a:p>
          <a:p>
            <a:pPr algn="ctr"/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en-US" sz="2000" dirty="0"/>
              <a:t>best practice support</a:t>
            </a:r>
            <a:r>
              <a:rPr lang="hu-HU" sz="2000" dirty="0"/>
              <a:t> of </a:t>
            </a:r>
            <a:r>
              <a:rPr lang="hu-HU" sz="2000" dirty="0" err="1"/>
              <a:t>sustainable</a:t>
            </a:r>
            <a:r>
              <a:rPr lang="hu-HU" sz="2000" dirty="0"/>
              <a:t> </a:t>
            </a:r>
            <a:r>
              <a:rPr lang="hu-HU" sz="2000" dirty="0" err="1"/>
              <a:t>biodiversity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Danube</a:t>
            </a:r>
            <a:r>
              <a:rPr lang="hu-HU" sz="2000" dirty="0"/>
              <a:t> </a:t>
            </a:r>
            <a:r>
              <a:rPr lang="hu-HU" sz="2000" dirty="0" err="1"/>
              <a:t>River</a:t>
            </a:r>
            <a:r>
              <a:rPr lang="hu-HU" sz="2000" dirty="0"/>
              <a:t> </a:t>
            </a:r>
            <a:r>
              <a:rPr lang="hu-HU" sz="2000" dirty="0" err="1"/>
              <a:t>Basin</a:t>
            </a:r>
            <a:r>
              <a:rPr lang="hu-HU" sz="2000" dirty="0"/>
              <a:t>.</a:t>
            </a:r>
          </a:p>
          <a:p>
            <a:pPr algn="ctr"/>
            <a:endParaRPr lang="hu-HU" sz="2000" dirty="0"/>
          </a:p>
          <a:p>
            <a:r>
              <a:rPr lang="hu-HU" sz="2000" dirty="0"/>
              <a:t>„</a:t>
            </a:r>
            <a:r>
              <a:rPr lang="hu-HU" sz="2000" b="1" dirty="0" err="1"/>
              <a:t>Strugeon</a:t>
            </a:r>
            <a:r>
              <a:rPr lang="hu-HU" sz="2000" b="1" dirty="0"/>
              <a:t> </a:t>
            </a:r>
            <a:r>
              <a:rPr lang="hu-HU" sz="2000" b="1" dirty="0" err="1"/>
              <a:t>migration</a:t>
            </a:r>
            <a:r>
              <a:rPr lang="hu-HU" sz="2000" b="1" dirty="0"/>
              <a:t> </a:t>
            </a:r>
            <a:r>
              <a:rPr lang="hu-HU" sz="2000" b="1" dirty="0" err="1"/>
              <a:t>by-pass</a:t>
            </a:r>
            <a:r>
              <a:rPr lang="hu-HU" sz="2000" b="1" dirty="0"/>
              <a:t> </a:t>
            </a:r>
            <a:r>
              <a:rPr lang="hu-HU" sz="2000" dirty="0" err="1"/>
              <a:t>Iron</a:t>
            </a:r>
            <a:r>
              <a:rPr lang="hu-HU" sz="2000" dirty="0"/>
              <a:t> </a:t>
            </a:r>
            <a:r>
              <a:rPr lang="hu-HU" sz="2000" dirty="0" err="1"/>
              <a:t>Gates</a:t>
            </a:r>
            <a:r>
              <a:rPr lang="hu-HU" sz="2000" dirty="0"/>
              <a:t> I.II.”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BCD4AF47-ADAE-E778-46AB-A5DE6EEC91B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6356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DPS 6</a:t>
            </a:r>
            <a:r>
              <a:rPr lang="en-US" dirty="0"/>
              <a:t> </a:t>
            </a:r>
            <a:r>
              <a:rPr lang="hu-HU" dirty="0" err="1"/>
              <a:t>Iron</a:t>
            </a:r>
            <a:r>
              <a:rPr lang="hu-HU" dirty="0"/>
              <a:t> </a:t>
            </a:r>
            <a:r>
              <a:rPr lang="hu-HU" dirty="0" err="1"/>
              <a:t>Gates</a:t>
            </a:r>
            <a:r>
              <a:rPr lang="hu-HU" dirty="0"/>
              <a:t>, </a:t>
            </a:r>
            <a:r>
              <a:rPr lang="hu-HU" dirty="0" err="1"/>
              <a:t>Romania</a:t>
            </a:r>
            <a:r>
              <a:rPr lang="en-US" dirty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215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782</Words>
  <Application>Microsoft Office PowerPoint</Application>
  <PresentationFormat>Diavetítés a képernyőre (4:3 oldalarány)</PresentationFormat>
  <Paragraphs>152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Office-téma</vt:lpstr>
      <vt:lpstr>DALIA   Danube Lighthouse Innovation Action   2023-2026</vt:lpstr>
      <vt:lpstr>Goals (extract)</vt:lpstr>
      <vt:lpstr>Demonstration Pilot Sites (DPS)</vt:lpstr>
      <vt:lpstr>DPS 1  Szigetköz, Hungary</vt:lpstr>
      <vt:lpstr>PowerPoint bemutató</vt:lpstr>
      <vt:lpstr>DPS 3 Dyje sub-catchment, Czech Republic  </vt:lpstr>
      <vt:lpstr>DPS 4 Vah River, Slovakia</vt:lpstr>
      <vt:lpstr>DPS 5 Begečka Jama National Park, Serbia</vt:lpstr>
      <vt:lpstr>DPS 6 Iron Gates, Romania </vt:lpstr>
      <vt:lpstr>DPS 7 Danube delta, Romania</vt:lpstr>
      <vt:lpstr>DPS 8 Bodrog River, Hungary </vt:lpstr>
      <vt:lpstr>DPS 9 Aba Crisuri Water Basin, Romania  </vt:lpstr>
      <vt:lpstr>PowerPoint bemutató</vt:lpstr>
      <vt:lpstr>OUTCOMES</vt:lpstr>
      <vt:lpstr>Main project features</vt:lpstr>
      <vt:lpstr>Key Objectives</vt:lpstr>
      <vt:lpstr>Partners</vt:lpstr>
      <vt:lpstr>Demonstration Pilot Sites</vt:lpstr>
    </vt:vector>
  </TitlesOfParts>
  <Company>VKKI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Láng István</dc:creator>
  <cp:lastModifiedBy>Lakatos Boglárka</cp:lastModifiedBy>
  <cp:revision>348</cp:revision>
  <cp:lastPrinted>2014-02-18T14:05:27Z</cp:lastPrinted>
  <dcterms:created xsi:type="dcterms:W3CDTF">2012-09-26T07:45:41Z</dcterms:created>
  <dcterms:modified xsi:type="dcterms:W3CDTF">2023-04-27T07:23:51Z</dcterms:modified>
</cp:coreProperties>
</file>