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23"/>
  </p:notesMasterIdLst>
  <p:sldIdLst>
    <p:sldId id="919" r:id="rId3"/>
    <p:sldId id="258" r:id="rId4"/>
    <p:sldId id="259" r:id="rId5"/>
    <p:sldId id="912" r:id="rId6"/>
    <p:sldId id="917" r:id="rId7"/>
    <p:sldId id="909" r:id="rId8"/>
    <p:sldId id="261" r:id="rId9"/>
    <p:sldId id="262" r:id="rId10"/>
    <p:sldId id="601" r:id="rId11"/>
    <p:sldId id="603" r:id="rId12"/>
    <p:sldId id="604" r:id="rId13"/>
    <p:sldId id="606" r:id="rId14"/>
    <p:sldId id="607" r:id="rId15"/>
    <p:sldId id="580" r:id="rId16"/>
    <p:sldId id="575" r:id="rId17"/>
    <p:sldId id="911" r:id="rId18"/>
    <p:sldId id="918" r:id="rId19"/>
    <p:sldId id="263" r:id="rId20"/>
    <p:sldId id="264" r:id="rId21"/>
    <p:sldId id="26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0099FF"/>
    <a:srgbClr val="3399FF"/>
    <a:srgbClr val="33CCFF"/>
    <a:srgbClr val="99CC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4" autoAdjust="0"/>
    <p:restoredTop sz="94677" autoAdjust="0"/>
  </p:normalViewPr>
  <p:slideViewPr>
    <p:cSldViewPr snapToGrid="0" showGuides="1">
      <p:cViewPr varScale="1">
        <p:scale>
          <a:sx n="59" d="100"/>
          <a:sy n="59" d="100"/>
        </p:scale>
        <p:origin x="632" y="60"/>
      </p:cViewPr>
      <p:guideLst>
        <p:guide orient="horz" pos="2296"/>
        <p:guide pos="3840"/>
      </p:guideLst>
    </p:cSldViewPr>
  </p:slideViewPr>
  <p:notesTextViewPr>
    <p:cViewPr>
      <p:scale>
        <a:sx n="1" d="1"/>
        <a:sy n="1" d="1"/>
      </p:scale>
      <p:origin x="0" y="0"/>
    </p:cViewPr>
  </p:notesTextViewPr>
  <p:notesViewPr>
    <p:cSldViewPr snapToGrid="0" showGuides="1">
      <p:cViewPr varScale="1">
        <p:scale>
          <a:sx n="99" d="100"/>
          <a:sy n="99" d="100"/>
        </p:scale>
        <p:origin x="350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_rels/data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iagrams/_rels/data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ata12.xml.rels><?xml version="1.0" encoding="UTF-8" standalone="yes"?>
<Relationships xmlns="http://schemas.openxmlformats.org/package/2006/relationships"><Relationship Id="rId1" Type="http://schemas.openxmlformats.org/officeDocument/2006/relationships/image" Target="../media/image23.png"/></Relationships>
</file>

<file path=ppt/diagrams/_rels/data13.xml.rels><?xml version="1.0" encoding="UTF-8" standalone="yes"?>
<Relationships xmlns="http://schemas.openxmlformats.org/package/2006/relationships"><Relationship Id="rId1" Type="http://schemas.openxmlformats.org/officeDocument/2006/relationships/image" Target="../media/image24.png"/></Relationships>
</file>

<file path=ppt/diagrams/_rels/data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ata7.xml.rels><?xml version="1.0" encoding="UTF-8" standalone="yes"?>
<Relationships xmlns="http://schemas.openxmlformats.org/package/2006/relationships"><Relationship Id="rId1" Type="http://schemas.openxmlformats.org/officeDocument/2006/relationships/image" Target="../media/image15.png"/></Relationships>
</file>

<file path=ppt/diagrams/_rels/data8.xml.rels><?xml version="1.0" encoding="UTF-8" standalone="yes"?>
<Relationships xmlns="http://schemas.openxmlformats.org/package/2006/relationships"><Relationship Id="rId1" Type="http://schemas.openxmlformats.org/officeDocument/2006/relationships/image" Target="../media/image16.png"/></Relationships>
</file>

<file path=ppt/diagrams/_rels/data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_rels/drawing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24.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F778ED-865B-4AB5-9FE1-7B3DBE7334C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36BDFBF-2845-40D0-A566-77EDE58D9EA6}">
      <dgm:prSet phldrT="[Text]" custT="1"/>
      <dgm:spPr>
        <a:xfrm>
          <a:off x="0" y="1933"/>
          <a:ext cx="3753926" cy="1276106"/>
        </a:xfrm>
        <a:prstGeom prst="roundRect">
          <a:avLst/>
        </a:prstGeom>
        <a:solidFill>
          <a:srgbClr val="9BD4F0">
            <a:lumMod val="7500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sz="2000" b="1" cap="small" baseline="0">
              <a:solidFill>
                <a:srgbClr val="FFFFFF"/>
              </a:solidFill>
              <a:latin typeface="Segoe UI"/>
              <a:ea typeface="+mn-ea"/>
              <a:cs typeface="+mn-cs"/>
            </a:rPr>
            <a:t>Protect and restore marine and freshwaters ecosystems and biodiversity</a:t>
          </a:r>
        </a:p>
      </dgm:t>
    </dgm:pt>
    <dgm:pt modelId="{DE2DCEC4-407E-41C4-AC8D-8EB1A89F62D1}" type="parTrans" cxnId="{88F9DB95-79B6-475C-90B7-29A3D7001EC2}">
      <dgm:prSet/>
      <dgm:spPr/>
      <dgm:t>
        <a:bodyPr/>
        <a:lstStyle/>
        <a:p>
          <a:endParaRPr lang="en-US"/>
        </a:p>
      </dgm:t>
    </dgm:pt>
    <dgm:pt modelId="{581D3D42-DF0D-4F63-85A3-E0CE6EA810CE}" type="sibTrans" cxnId="{88F9DB95-79B6-475C-90B7-29A3D7001EC2}">
      <dgm:prSet/>
      <dgm:spPr/>
      <dgm:t>
        <a:bodyPr/>
        <a:lstStyle/>
        <a:p>
          <a:endParaRPr lang="en-US"/>
        </a:p>
      </dgm:t>
    </dgm:pt>
    <dgm:pt modelId="{BD31A995-C5F7-4EB6-BF20-5D832BEAB782}">
      <dgm:prSet phldrT="[Text]"/>
      <dgm:spPr>
        <a:xfrm rot="5400000">
          <a:off x="6580307" y="-2706147"/>
          <a:ext cx="1020884" cy="6673646"/>
        </a:xfrm>
        <a:prstGeom prst="round2SameRect">
          <a:avLst/>
        </a:prstGeom>
        <a:solidFill>
          <a:srgbClr val="104483">
            <a:alpha val="90000"/>
            <a:tint val="40000"/>
            <a:hueOff val="0"/>
            <a:satOff val="0"/>
            <a:lumOff val="0"/>
            <a:alphaOff val="0"/>
          </a:srgbClr>
        </a:solidFill>
        <a:ln w="12700" cap="flat" cmpd="sng" algn="ctr">
          <a:solidFill>
            <a:srgbClr val="104483">
              <a:alpha val="90000"/>
              <a:tint val="40000"/>
              <a:hueOff val="0"/>
              <a:satOff val="0"/>
              <a:lumOff val="0"/>
              <a:alphaOff val="0"/>
            </a:srgbClr>
          </a:solidFill>
          <a:prstDash val="solid"/>
          <a:miter lim="800000"/>
        </a:ln>
        <a:effectLst/>
      </dgm:spPr>
      <dgm:t>
        <a:bodyPr/>
        <a:lstStyle/>
        <a:p>
          <a:pPr>
            <a:buChar char="•"/>
          </a:pPr>
          <a:r>
            <a:rPr lang="en-US">
              <a:solidFill>
                <a:srgbClr val="2C2C2C">
                  <a:hueOff val="0"/>
                  <a:satOff val="0"/>
                  <a:lumOff val="0"/>
                  <a:alphaOff val="0"/>
                </a:srgbClr>
              </a:solidFill>
              <a:latin typeface="Segoe UI"/>
              <a:ea typeface="+mn-ea"/>
              <a:cs typeface="+mn-cs"/>
            </a:rPr>
            <a:t>Protect at least 30% and strictly protect 10%  EU’s sea areas</a:t>
          </a:r>
        </a:p>
      </dgm:t>
    </dgm:pt>
    <dgm:pt modelId="{4BA52EC5-B720-4695-8C02-DA666617BE5D}" type="parTrans" cxnId="{2A2BF064-58D7-4834-995E-3C42A2AB4DD8}">
      <dgm:prSet/>
      <dgm:spPr/>
      <dgm:t>
        <a:bodyPr/>
        <a:lstStyle/>
        <a:p>
          <a:endParaRPr lang="en-US"/>
        </a:p>
      </dgm:t>
    </dgm:pt>
    <dgm:pt modelId="{E51463E0-7713-46AB-930A-62E93BEB950B}" type="sibTrans" cxnId="{2A2BF064-58D7-4834-995E-3C42A2AB4DD8}">
      <dgm:prSet/>
      <dgm:spPr/>
      <dgm:t>
        <a:bodyPr/>
        <a:lstStyle/>
        <a:p>
          <a:endParaRPr lang="en-US"/>
        </a:p>
      </dgm:t>
    </dgm:pt>
    <dgm:pt modelId="{6945926A-FBD1-49CE-AF87-3B218207F85B}">
      <dgm:prSet phldrT="[Text]" custT="1"/>
      <dgm:spPr>
        <a:xfrm>
          <a:off x="0" y="1341844"/>
          <a:ext cx="3753926" cy="1276106"/>
        </a:xfrm>
        <a:prstGeom prst="roundRect">
          <a:avLst/>
        </a:prstGeom>
        <a:solidFill>
          <a:srgbClr val="A2D5D0">
            <a:lumMod val="7500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sz="2000" b="1" cap="small" baseline="0">
              <a:solidFill>
                <a:srgbClr val="FFFFFF"/>
              </a:solidFill>
              <a:effectLst/>
              <a:latin typeface="Segoe UI"/>
              <a:ea typeface="+mn-ea"/>
              <a:cs typeface="+mn-cs"/>
            </a:rPr>
            <a:t>Prevent and eliminate pollution of our oceans, Seas and  waters</a:t>
          </a:r>
        </a:p>
      </dgm:t>
    </dgm:pt>
    <dgm:pt modelId="{B2025139-6580-49FE-A437-A20AA9DA56FB}" type="parTrans" cxnId="{A0E6AA17-2462-475C-90F3-D2713BB33B7E}">
      <dgm:prSet/>
      <dgm:spPr/>
      <dgm:t>
        <a:bodyPr/>
        <a:lstStyle/>
        <a:p>
          <a:endParaRPr lang="en-US"/>
        </a:p>
      </dgm:t>
    </dgm:pt>
    <dgm:pt modelId="{CF42E746-630F-4C5C-91CD-7328FFFC9B4A}" type="sibTrans" cxnId="{A0E6AA17-2462-475C-90F3-D2713BB33B7E}">
      <dgm:prSet/>
      <dgm:spPr/>
      <dgm:t>
        <a:bodyPr/>
        <a:lstStyle/>
        <a:p>
          <a:endParaRPr lang="en-US"/>
        </a:p>
      </dgm:t>
    </dgm:pt>
    <dgm:pt modelId="{9BE4BE56-E60C-432F-9AB2-FC6A6ADC1550}">
      <dgm:prSet phldrT="[Text]" custT="1"/>
      <dgm:spPr>
        <a:xfrm>
          <a:off x="0" y="2681756"/>
          <a:ext cx="3753926" cy="1276106"/>
        </a:xfrm>
        <a:prstGeom prst="roundRect">
          <a:avLst/>
        </a:prstGeom>
        <a:solidFill>
          <a:srgbClr val="B0D10E"/>
        </a:solidFill>
        <a:ln w="12700" cap="flat" cmpd="sng" algn="ctr">
          <a:solidFill>
            <a:srgbClr val="FFFFFF">
              <a:hueOff val="0"/>
              <a:satOff val="0"/>
              <a:lumOff val="0"/>
              <a:alphaOff val="0"/>
            </a:srgbClr>
          </a:solidFill>
          <a:prstDash val="solid"/>
          <a:miter lim="800000"/>
        </a:ln>
        <a:effectLst/>
      </dgm:spPr>
      <dgm:t>
        <a:bodyPr/>
        <a:lstStyle/>
        <a:p>
          <a:pPr>
            <a:buNone/>
          </a:pPr>
          <a:r>
            <a:rPr lang="en-GB" sz="2000" b="1" cap="small" baseline="0">
              <a:solidFill>
                <a:srgbClr val="FFFFFF"/>
              </a:solidFill>
              <a:effectLst/>
              <a:latin typeface="Segoe UI"/>
              <a:ea typeface="+mn-ea"/>
              <a:cs typeface="+mn-cs"/>
            </a:rPr>
            <a:t>Make the blue economy carbon- neutral and circular </a:t>
          </a:r>
          <a:endParaRPr lang="en-US" sz="2000" b="1" cap="small" baseline="0">
            <a:solidFill>
              <a:srgbClr val="FFFFFF"/>
            </a:solidFill>
            <a:effectLst/>
            <a:latin typeface="Segoe UI"/>
            <a:ea typeface="+mn-ea"/>
            <a:cs typeface="+mn-cs"/>
          </a:endParaRPr>
        </a:p>
      </dgm:t>
    </dgm:pt>
    <dgm:pt modelId="{8A73A2BB-895B-4DFC-857A-E8C84F07B5D8}" type="parTrans" cxnId="{0501A694-B1B6-48DD-8E04-423A2BECD479}">
      <dgm:prSet/>
      <dgm:spPr/>
      <dgm:t>
        <a:bodyPr/>
        <a:lstStyle/>
        <a:p>
          <a:endParaRPr lang="en-US"/>
        </a:p>
      </dgm:t>
    </dgm:pt>
    <dgm:pt modelId="{4DB93423-F2A9-49F8-A095-26F00E1E1A55}" type="sibTrans" cxnId="{0501A694-B1B6-48DD-8E04-423A2BECD479}">
      <dgm:prSet/>
      <dgm:spPr/>
      <dgm:t>
        <a:bodyPr/>
        <a:lstStyle/>
        <a:p>
          <a:endParaRPr lang="en-US"/>
        </a:p>
      </dgm:t>
    </dgm:pt>
    <dgm:pt modelId="{58E2E99C-356B-4614-8AD6-F8EA86A7B13E}">
      <dgm:prSet phldrT="[Text]"/>
      <dgm:spPr>
        <a:xfrm rot="5400000">
          <a:off x="6580307" y="-17013"/>
          <a:ext cx="1020884" cy="6673646"/>
        </a:xfrm>
        <a:prstGeom prst="round2SameRect">
          <a:avLst/>
        </a:prstGeom>
        <a:solidFill>
          <a:srgbClr val="104483">
            <a:alpha val="90000"/>
            <a:tint val="40000"/>
            <a:hueOff val="0"/>
            <a:satOff val="0"/>
            <a:lumOff val="0"/>
            <a:alphaOff val="0"/>
          </a:srgbClr>
        </a:solidFill>
        <a:ln w="12700" cap="flat" cmpd="sng" algn="ctr">
          <a:solidFill>
            <a:srgbClr val="104483">
              <a:alpha val="90000"/>
              <a:tint val="40000"/>
              <a:hueOff val="0"/>
              <a:satOff val="0"/>
              <a:lumOff val="0"/>
              <a:alphaOff val="0"/>
            </a:srgbClr>
          </a:solidFill>
          <a:prstDash val="solid"/>
          <a:miter lim="800000"/>
        </a:ln>
        <a:effectLst/>
      </dgm:spPr>
      <dgm:t>
        <a:bodyPr/>
        <a:lstStyle/>
        <a:p>
          <a:pPr>
            <a:buChar char="•"/>
          </a:pPr>
          <a:r>
            <a:rPr lang="en-US">
              <a:solidFill>
                <a:srgbClr val="2C2C2C">
                  <a:hueOff val="0"/>
                  <a:satOff val="0"/>
                  <a:lumOff val="0"/>
                  <a:alphaOff val="0"/>
                </a:srgbClr>
              </a:solidFill>
              <a:latin typeface="Segoe UI"/>
              <a:ea typeface="+mn-ea"/>
              <a:cs typeface="+mn-cs"/>
            </a:rPr>
            <a:t>Net zero maritime emissions</a:t>
          </a:r>
        </a:p>
      </dgm:t>
    </dgm:pt>
    <dgm:pt modelId="{F7AAFA95-0A98-4926-A883-1B6172BC19FF}" type="parTrans" cxnId="{B9D20CC7-B34E-43E1-A686-696D0006901C}">
      <dgm:prSet/>
      <dgm:spPr/>
      <dgm:t>
        <a:bodyPr/>
        <a:lstStyle/>
        <a:p>
          <a:endParaRPr lang="en-US"/>
        </a:p>
      </dgm:t>
    </dgm:pt>
    <dgm:pt modelId="{99F9254B-E4DB-47F6-8C92-675D4617FBE2}" type="sibTrans" cxnId="{B9D20CC7-B34E-43E1-A686-696D0006901C}">
      <dgm:prSet/>
      <dgm:spPr/>
      <dgm:t>
        <a:bodyPr/>
        <a:lstStyle/>
        <a:p>
          <a:endParaRPr lang="en-US"/>
        </a:p>
      </dgm:t>
    </dgm:pt>
    <dgm:pt modelId="{6E089838-FC9A-4D5F-BBF9-24F9235E8458}">
      <dgm:prSet phldrT="[Text]"/>
      <dgm:spPr>
        <a:xfrm rot="5400000">
          <a:off x="6580307" y="-17013"/>
          <a:ext cx="1020884" cy="6673646"/>
        </a:xfrm>
        <a:prstGeom prst="round2SameRect">
          <a:avLst/>
        </a:prstGeom>
        <a:solidFill>
          <a:srgbClr val="104483">
            <a:alpha val="90000"/>
            <a:tint val="40000"/>
            <a:hueOff val="0"/>
            <a:satOff val="0"/>
            <a:lumOff val="0"/>
            <a:alphaOff val="0"/>
          </a:srgbClr>
        </a:solidFill>
        <a:ln w="12700" cap="flat" cmpd="sng" algn="ctr">
          <a:solidFill>
            <a:srgbClr val="104483">
              <a:alpha val="90000"/>
              <a:tint val="40000"/>
              <a:hueOff val="0"/>
              <a:satOff val="0"/>
              <a:lumOff val="0"/>
              <a:alphaOff val="0"/>
            </a:srgbClr>
          </a:solidFill>
          <a:prstDash val="solid"/>
          <a:miter lim="800000"/>
        </a:ln>
        <a:effectLst/>
      </dgm:spPr>
      <dgm:t>
        <a:bodyPr/>
        <a:lstStyle/>
        <a:p>
          <a:pPr>
            <a:buChar char="•"/>
          </a:pPr>
          <a:r>
            <a:rPr lang="en-US">
              <a:solidFill>
                <a:srgbClr val="2C2C2C">
                  <a:hueOff val="0"/>
                  <a:satOff val="0"/>
                  <a:lumOff val="0"/>
                  <a:alphaOff val="0"/>
                </a:srgbClr>
              </a:solidFill>
              <a:latin typeface="Segoe UI"/>
              <a:ea typeface="+mn-ea"/>
              <a:cs typeface="+mn-cs"/>
            </a:rPr>
            <a:t>Zero carbon aquaculture, </a:t>
          </a:r>
        </a:p>
      </dgm:t>
    </dgm:pt>
    <dgm:pt modelId="{8F6CCB9D-B40D-43EE-8824-6B6090E50BC9}" type="parTrans" cxnId="{12FED691-2335-4DAA-AB54-89D79B712339}">
      <dgm:prSet/>
      <dgm:spPr/>
      <dgm:t>
        <a:bodyPr/>
        <a:lstStyle/>
        <a:p>
          <a:endParaRPr lang="en-US"/>
        </a:p>
      </dgm:t>
    </dgm:pt>
    <dgm:pt modelId="{6AA7B90A-CCD7-47F9-9820-85A38901FC1B}" type="sibTrans" cxnId="{12FED691-2335-4DAA-AB54-89D79B712339}">
      <dgm:prSet/>
      <dgm:spPr/>
      <dgm:t>
        <a:bodyPr/>
        <a:lstStyle/>
        <a:p>
          <a:endParaRPr lang="en-US"/>
        </a:p>
      </dgm:t>
    </dgm:pt>
    <dgm:pt modelId="{EEC363AE-162D-457E-817A-BF4EA567FB08}">
      <dgm:prSet phldrT="[Text]"/>
      <dgm:spPr>
        <a:xfrm rot="5400000">
          <a:off x="6580307" y="-1356925"/>
          <a:ext cx="1020884" cy="6673646"/>
        </a:xfrm>
        <a:prstGeom prst="round2SameRect">
          <a:avLst/>
        </a:prstGeom>
        <a:solidFill>
          <a:srgbClr val="104483">
            <a:alpha val="90000"/>
            <a:tint val="40000"/>
            <a:hueOff val="0"/>
            <a:satOff val="0"/>
            <a:lumOff val="0"/>
            <a:alphaOff val="0"/>
          </a:srgbClr>
        </a:solidFill>
        <a:ln w="12700" cap="flat" cmpd="sng" algn="ctr">
          <a:solidFill>
            <a:srgbClr val="104483">
              <a:alpha val="90000"/>
              <a:tint val="40000"/>
              <a:hueOff val="0"/>
              <a:satOff val="0"/>
              <a:lumOff val="0"/>
              <a:alphaOff val="0"/>
            </a:srgbClr>
          </a:solidFill>
          <a:prstDash val="solid"/>
          <a:miter lim="800000"/>
        </a:ln>
        <a:effectLst/>
      </dgm:spPr>
      <dgm:t>
        <a:bodyPr/>
        <a:lstStyle/>
        <a:p>
          <a:pPr>
            <a:buChar char="•"/>
          </a:pPr>
          <a:r>
            <a:rPr lang="en-US">
              <a:solidFill>
                <a:srgbClr val="2C2C2C"/>
              </a:solidFill>
              <a:effectLst/>
              <a:latin typeface="Segoe UI"/>
              <a:ea typeface="+mn-ea"/>
              <a:cs typeface="+mn-cs"/>
            </a:rPr>
            <a:t>Reduce by at least 50% plastic litter </a:t>
          </a:r>
        </a:p>
      </dgm:t>
    </dgm:pt>
    <dgm:pt modelId="{F7509A6E-F01E-4C26-A7CD-3F7C17743566}" type="parTrans" cxnId="{C27ADC18-0D9B-4F00-BAD5-3CA003F374D8}">
      <dgm:prSet/>
      <dgm:spPr/>
      <dgm:t>
        <a:bodyPr/>
        <a:lstStyle/>
        <a:p>
          <a:endParaRPr lang="en-US"/>
        </a:p>
      </dgm:t>
    </dgm:pt>
    <dgm:pt modelId="{D6F34ED3-A2DD-4D51-B39E-8446B03FD533}" type="sibTrans" cxnId="{C27ADC18-0D9B-4F00-BAD5-3CA003F374D8}">
      <dgm:prSet/>
      <dgm:spPr/>
      <dgm:t>
        <a:bodyPr/>
        <a:lstStyle/>
        <a:p>
          <a:endParaRPr lang="en-US"/>
        </a:p>
      </dgm:t>
    </dgm:pt>
    <dgm:pt modelId="{BFCEB102-E9B1-426D-BB35-4B5BDEC40360}">
      <dgm:prSet phldrT="[Text]"/>
      <dgm:spPr>
        <a:xfrm rot="5400000">
          <a:off x="6580307" y="-2706147"/>
          <a:ext cx="1020884" cy="6673646"/>
        </a:xfrm>
        <a:prstGeom prst="round2SameRect">
          <a:avLst/>
        </a:prstGeom>
        <a:solidFill>
          <a:srgbClr val="104483">
            <a:alpha val="90000"/>
            <a:tint val="40000"/>
            <a:hueOff val="0"/>
            <a:satOff val="0"/>
            <a:lumOff val="0"/>
            <a:alphaOff val="0"/>
          </a:srgbClr>
        </a:solidFill>
        <a:ln w="12700" cap="flat" cmpd="sng" algn="ctr">
          <a:solidFill>
            <a:srgbClr val="104483">
              <a:alpha val="90000"/>
              <a:tint val="40000"/>
              <a:hueOff val="0"/>
              <a:satOff val="0"/>
              <a:lumOff val="0"/>
              <a:alphaOff val="0"/>
            </a:srgbClr>
          </a:solidFill>
          <a:prstDash val="solid"/>
          <a:miter lim="800000"/>
        </a:ln>
        <a:effectLst/>
      </dgm:spPr>
      <dgm:t>
        <a:bodyPr/>
        <a:lstStyle/>
        <a:p>
          <a:pPr>
            <a:buChar char="•"/>
          </a:pPr>
          <a:r>
            <a:rPr lang="en-US">
              <a:solidFill>
                <a:srgbClr val="2C2C2C">
                  <a:hueOff val="0"/>
                  <a:satOff val="0"/>
                  <a:lumOff val="0"/>
                  <a:alphaOff val="0"/>
                </a:srgbClr>
              </a:solidFill>
              <a:latin typeface="Segoe UI"/>
              <a:ea typeface="+mn-ea"/>
              <a:cs typeface="+mn-cs"/>
            </a:rPr>
            <a:t>Restore 25.000 km free flowing rivers</a:t>
          </a:r>
        </a:p>
      </dgm:t>
    </dgm:pt>
    <dgm:pt modelId="{5931219F-9335-4157-BBE4-665D8A5B909F}" type="parTrans" cxnId="{58AB9139-F85D-4321-9F9A-ABC3FF8D9665}">
      <dgm:prSet/>
      <dgm:spPr/>
      <dgm:t>
        <a:bodyPr/>
        <a:lstStyle/>
        <a:p>
          <a:endParaRPr lang="en-US"/>
        </a:p>
      </dgm:t>
    </dgm:pt>
    <dgm:pt modelId="{9C2EE4A4-60A5-4E1C-A9E8-BDBA8B3FDA62}" type="sibTrans" cxnId="{58AB9139-F85D-4321-9F9A-ABC3FF8D9665}">
      <dgm:prSet/>
      <dgm:spPr/>
      <dgm:t>
        <a:bodyPr/>
        <a:lstStyle/>
        <a:p>
          <a:endParaRPr lang="en-US"/>
        </a:p>
      </dgm:t>
    </dgm:pt>
    <dgm:pt modelId="{D18D993F-FDE5-4581-9F60-D7262B864E66}">
      <dgm:prSet phldrT="[Text]"/>
      <dgm:spPr>
        <a:xfrm rot="5400000">
          <a:off x="6580307" y="-2706147"/>
          <a:ext cx="1020884" cy="6673646"/>
        </a:xfrm>
        <a:prstGeom prst="round2SameRect">
          <a:avLst/>
        </a:prstGeom>
        <a:solidFill>
          <a:srgbClr val="104483">
            <a:alpha val="90000"/>
            <a:tint val="40000"/>
            <a:hueOff val="0"/>
            <a:satOff val="0"/>
            <a:lumOff val="0"/>
            <a:alphaOff val="0"/>
          </a:srgbClr>
        </a:solidFill>
        <a:ln w="12700" cap="flat" cmpd="sng" algn="ctr">
          <a:solidFill>
            <a:srgbClr val="104483">
              <a:alpha val="90000"/>
              <a:tint val="40000"/>
              <a:hueOff val="0"/>
              <a:satOff val="0"/>
              <a:lumOff val="0"/>
              <a:alphaOff val="0"/>
            </a:srgbClr>
          </a:solidFill>
          <a:prstDash val="solid"/>
          <a:miter lim="800000"/>
        </a:ln>
        <a:effectLst/>
      </dgm:spPr>
      <dgm:t>
        <a:bodyPr/>
        <a:lstStyle/>
        <a:p>
          <a:pPr>
            <a:buChar char="•"/>
          </a:pPr>
          <a:r>
            <a:rPr lang="en-US">
              <a:solidFill>
                <a:srgbClr val="2C2C2C">
                  <a:hueOff val="0"/>
                  <a:satOff val="0"/>
                  <a:lumOff val="0"/>
                  <a:alphaOff val="0"/>
                </a:srgbClr>
              </a:solidFill>
              <a:latin typeface="Segoe UI"/>
              <a:ea typeface="+mn-ea"/>
              <a:cs typeface="+mn-cs"/>
            </a:rPr>
            <a:t>Marine nature restoration targets (incl. degraded </a:t>
          </a:r>
          <a:r>
            <a:rPr lang="en-US" err="1">
              <a:solidFill>
                <a:srgbClr val="2C2C2C">
                  <a:hueOff val="0"/>
                  <a:satOff val="0"/>
                  <a:lumOff val="0"/>
                  <a:alphaOff val="0"/>
                </a:srgbClr>
              </a:solidFill>
              <a:latin typeface="Segoe UI"/>
              <a:ea typeface="+mn-ea"/>
              <a:cs typeface="+mn-cs"/>
            </a:rPr>
            <a:t>seabeds</a:t>
          </a:r>
          <a:r>
            <a:rPr lang="en-US">
              <a:solidFill>
                <a:srgbClr val="2C2C2C">
                  <a:hueOff val="0"/>
                  <a:satOff val="0"/>
                  <a:lumOff val="0"/>
                  <a:alphaOff val="0"/>
                </a:srgbClr>
              </a:solidFill>
              <a:latin typeface="Segoe UI"/>
              <a:ea typeface="+mn-ea"/>
              <a:cs typeface="+mn-cs"/>
            </a:rPr>
            <a:t>, coastal ecosystems) </a:t>
          </a:r>
        </a:p>
      </dgm:t>
    </dgm:pt>
    <dgm:pt modelId="{DF7EFE1C-4F79-48DD-A777-EFFB03EE8BF9}" type="parTrans" cxnId="{017BA7BA-FF0E-45B7-9694-ED479BD41F83}">
      <dgm:prSet/>
      <dgm:spPr/>
      <dgm:t>
        <a:bodyPr/>
        <a:lstStyle/>
        <a:p>
          <a:endParaRPr lang="en-US"/>
        </a:p>
      </dgm:t>
    </dgm:pt>
    <dgm:pt modelId="{EF9A6C8A-4B63-422C-8FA8-796493D7F49D}" type="sibTrans" cxnId="{017BA7BA-FF0E-45B7-9694-ED479BD41F83}">
      <dgm:prSet/>
      <dgm:spPr/>
      <dgm:t>
        <a:bodyPr/>
        <a:lstStyle/>
        <a:p>
          <a:endParaRPr lang="en-US"/>
        </a:p>
      </dgm:t>
    </dgm:pt>
    <dgm:pt modelId="{A7234407-0337-4FD7-ABEC-BC2A7E026BC5}">
      <dgm:prSet phldrT="[Text]"/>
      <dgm:spPr>
        <a:xfrm rot="5400000">
          <a:off x="6580307" y="-1356925"/>
          <a:ext cx="1020884" cy="6673646"/>
        </a:xfrm>
        <a:prstGeom prst="round2SameRect">
          <a:avLst/>
        </a:prstGeom>
        <a:solidFill>
          <a:srgbClr val="104483">
            <a:alpha val="90000"/>
            <a:tint val="40000"/>
            <a:hueOff val="0"/>
            <a:satOff val="0"/>
            <a:lumOff val="0"/>
            <a:alphaOff val="0"/>
          </a:srgbClr>
        </a:solidFill>
        <a:ln w="12700" cap="flat" cmpd="sng" algn="ctr">
          <a:solidFill>
            <a:srgbClr val="104483">
              <a:alpha val="90000"/>
              <a:tint val="40000"/>
              <a:hueOff val="0"/>
              <a:satOff val="0"/>
              <a:lumOff val="0"/>
              <a:alphaOff val="0"/>
            </a:srgbClr>
          </a:solidFill>
          <a:prstDash val="solid"/>
          <a:miter lim="800000"/>
        </a:ln>
        <a:effectLst/>
      </dgm:spPr>
      <dgm:t>
        <a:bodyPr/>
        <a:lstStyle/>
        <a:p>
          <a:pPr>
            <a:buChar char="•"/>
          </a:pPr>
          <a:r>
            <a:rPr lang="en-US">
              <a:solidFill>
                <a:srgbClr val="2C2C2C"/>
              </a:solidFill>
              <a:effectLst/>
              <a:latin typeface="Segoe UI"/>
              <a:ea typeface="+mn-ea"/>
              <a:cs typeface="+mn-cs"/>
            </a:rPr>
            <a:t>Reduce  by at least 30% </a:t>
          </a:r>
          <a:r>
            <a:rPr lang="en-US" err="1">
              <a:solidFill>
                <a:srgbClr val="2C2C2C"/>
              </a:solidFill>
              <a:effectLst/>
              <a:latin typeface="Segoe UI"/>
              <a:ea typeface="+mn-ea"/>
              <a:cs typeface="+mn-cs"/>
            </a:rPr>
            <a:t>microplastics</a:t>
          </a:r>
          <a:endParaRPr lang="en-US">
            <a:solidFill>
              <a:srgbClr val="2C2C2C"/>
            </a:solidFill>
            <a:effectLst/>
            <a:latin typeface="Segoe UI"/>
            <a:ea typeface="+mn-ea"/>
            <a:cs typeface="+mn-cs"/>
          </a:endParaRPr>
        </a:p>
      </dgm:t>
    </dgm:pt>
    <dgm:pt modelId="{BBEC6BA2-AA17-4182-8200-C7095B31D78A}" type="parTrans" cxnId="{8AB51F55-F34B-420C-B3F5-17C0195322BE}">
      <dgm:prSet/>
      <dgm:spPr/>
      <dgm:t>
        <a:bodyPr/>
        <a:lstStyle/>
        <a:p>
          <a:endParaRPr lang="en-US"/>
        </a:p>
      </dgm:t>
    </dgm:pt>
    <dgm:pt modelId="{418FFC50-D743-49AC-8DEE-95F7E064F734}" type="sibTrans" cxnId="{8AB51F55-F34B-420C-B3F5-17C0195322BE}">
      <dgm:prSet/>
      <dgm:spPr/>
      <dgm:t>
        <a:bodyPr/>
        <a:lstStyle/>
        <a:p>
          <a:endParaRPr lang="en-US"/>
        </a:p>
      </dgm:t>
    </dgm:pt>
    <dgm:pt modelId="{00C42FB0-9BDD-453E-89E6-58EF53671C37}">
      <dgm:prSet phldrT="[Text]"/>
      <dgm:spPr>
        <a:xfrm rot="5400000">
          <a:off x="6580307" y="-1356925"/>
          <a:ext cx="1020884" cy="6673646"/>
        </a:xfrm>
        <a:prstGeom prst="round2SameRect">
          <a:avLst/>
        </a:prstGeom>
        <a:solidFill>
          <a:srgbClr val="104483">
            <a:alpha val="90000"/>
            <a:tint val="40000"/>
            <a:hueOff val="0"/>
            <a:satOff val="0"/>
            <a:lumOff val="0"/>
            <a:alphaOff val="0"/>
          </a:srgbClr>
        </a:solidFill>
        <a:ln w="12700" cap="flat" cmpd="sng" algn="ctr">
          <a:solidFill>
            <a:srgbClr val="104483">
              <a:alpha val="90000"/>
              <a:tint val="40000"/>
              <a:hueOff val="0"/>
              <a:satOff val="0"/>
              <a:lumOff val="0"/>
              <a:alphaOff val="0"/>
            </a:srgbClr>
          </a:solidFill>
          <a:prstDash val="solid"/>
          <a:miter lim="800000"/>
        </a:ln>
        <a:effectLst/>
      </dgm:spPr>
      <dgm:t>
        <a:bodyPr/>
        <a:lstStyle/>
        <a:p>
          <a:pPr>
            <a:buChar char="•"/>
          </a:pPr>
          <a:r>
            <a:rPr lang="en-US">
              <a:solidFill>
                <a:srgbClr val="2C2C2C"/>
              </a:solidFill>
              <a:effectLst/>
              <a:latin typeface="Segoe UI"/>
              <a:ea typeface="+mn-ea"/>
              <a:cs typeface="+mn-cs"/>
            </a:rPr>
            <a:t>Reduce by at least 50% nutrient losses, chemical pesticides  </a:t>
          </a:r>
        </a:p>
      </dgm:t>
    </dgm:pt>
    <dgm:pt modelId="{8B734315-519B-4FBD-9F58-730BC89E1516}" type="parTrans" cxnId="{C46055D5-FC8E-4885-9BC0-A952DB6027F7}">
      <dgm:prSet/>
      <dgm:spPr/>
      <dgm:t>
        <a:bodyPr/>
        <a:lstStyle/>
        <a:p>
          <a:endParaRPr lang="en-US"/>
        </a:p>
      </dgm:t>
    </dgm:pt>
    <dgm:pt modelId="{8DD1ECE5-6F71-415F-9449-7636A15C8FC4}" type="sibTrans" cxnId="{C46055D5-FC8E-4885-9BC0-A952DB6027F7}">
      <dgm:prSet/>
      <dgm:spPr/>
      <dgm:t>
        <a:bodyPr/>
        <a:lstStyle/>
        <a:p>
          <a:endParaRPr lang="en-US"/>
        </a:p>
      </dgm:t>
    </dgm:pt>
    <dgm:pt modelId="{4BC7AF23-5F4C-49CC-A15B-43373B935C60}">
      <dgm:prSet phldrT="[Text]"/>
      <dgm:spPr>
        <a:xfrm rot="5400000">
          <a:off x="6580307" y="-17013"/>
          <a:ext cx="1020884" cy="6673646"/>
        </a:xfrm>
        <a:prstGeom prst="round2SameRect">
          <a:avLst/>
        </a:prstGeom>
        <a:solidFill>
          <a:srgbClr val="104483">
            <a:alpha val="90000"/>
            <a:tint val="40000"/>
            <a:hueOff val="0"/>
            <a:satOff val="0"/>
            <a:lumOff val="0"/>
            <a:alphaOff val="0"/>
          </a:srgbClr>
        </a:solidFill>
        <a:ln w="12700" cap="flat" cmpd="sng" algn="ctr">
          <a:solidFill>
            <a:srgbClr val="104483">
              <a:alpha val="90000"/>
              <a:tint val="40000"/>
              <a:hueOff val="0"/>
              <a:satOff val="0"/>
              <a:lumOff val="0"/>
              <a:alphaOff val="0"/>
            </a:srgbClr>
          </a:solidFill>
          <a:prstDash val="solid"/>
          <a:miter lim="800000"/>
        </a:ln>
        <a:effectLst/>
      </dgm:spPr>
      <dgm:t>
        <a:bodyPr/>
        <a:lstStyle/>
        <a:p>
          <a:pPr>
            <a:buChar char="•"/>
          </a:pPr>
          <a:r>
            <a:rPr lang="en-US">
              <a:solidFill>
                <a:srgbClr val="2C2C2C">
                  <a:hueOff val="0"/>
                  <a:satOff val="0"/>
                  <a:lumOff val="0"/>
                  <a:alphaOff val="0"/>
                </a:srgbClr>
              </a:solidFill>
              <a:latin typeface="Segoe UI"/>
              <a:ea typeface="+mn-ea"/>
              <a:cs typeface="+mn-cs"/>
            </a:rPr>
            <a:t>Low carbon multipurpose use of marine space  </a:t>
          </a:r>
        </a:p>
      </dgm:t>
    </dgm:pt>
    <dgm:pt modelId="{B0FB4437-4855-4160-9F74-2D6FE7269755}" type="parTrans" cxnId="{67BCCB83-596B-465B-9F1A-EBBE9D08092A}">
      <dgm:prSet/>
      <dgm:spPr/>
      <dgm:t>
        <a:bodyPr/>
        <a:lstStyle/>
        <a:p>
          <a:endParaRPr lang="en-US"/>
        </a:p>
      </dgm:t>
    </dgm:pt>
    <dgm:pt modelId="{DA5F139B-AC0B-46CF-801B-ADD0446114A3}" type="sibTrans" cxnId="{67BCCB83-596B-465B-9F1A-EBBE9D08092A}">
      <dgm:prSet/>
      <dgm:spPr/>
      <dgm:t>
        <a:bodyPr/>
        <a:lstStyle/>
        <a:p>
          <a:endParaRPr lang="en-US"/>
        </a:p>
      </dgm:t>
    </dgm:pt>
    <dgm:pt modelId="{AF9626B4-36F9-422A-98EB-C1B9B58B0E7D}" type="pres">
      <dgm:prSet presAssocID="{57F778ED-865B-4AB5-9FE1-7B3DBE7334C9}" presName="Name0" presStyleCnt="0">
        <dgm:presLayoutVars>
          <dgm:dir/>
          <dgm:animLvl val="lvl"/>
          <dgm:resizeHandles val="exact"/>
        </dgm:presLayoutVars>
      </dgm:prSet>
      <dgm:spPr/>
    </dgm:pt>
    <dgm:pt modelId="{972C4260-F2C4-4FBB-B6EC-678297C5D755}" type="pres">
      <dgm:prSet presAssocID="{136BDFBF-2845-40D0-A566-77EDE58D9EA6}" presName="linNode" presStyleCnt="0"/>
      <dgm:spPr/>
    </dgm:pt>
    <dgm:pt modelId="{AC335D0B-395F-4D82-B8DB-C23C85541612}" type="pres">
      <dgm:prSet presAssocID="{136BDFBF-2845-40D0-A566-77EDE58D9EA6}" presName="parentText" presStyleLbl="node1" presStyleIdx="0" presStyleCnt="3">
        <dgm:presLayoutVars>
          <dgm:chMax val="1"/>
          <dgm:bulletEnabled val="1"/>
        </dgm:presLayoutVars>
      </dgm:prSet>
      <dgm:spPr/>
    </dgm:pt>
    <dgm:pt modelId="{CDCB05FA-D2C8-4130-815D-C6C440EE74DD}" type="pres">
      <dgm:prSet presAssocID="{136BDFBF-2845-40D0-A566-77EDE58D9EA6}" presName="descendantText" presStyleLbl="alignAccFollowNode1" presStyleIdx="0" presStyleCnt="3" custLinFactNeighborX="1030" custLinFactNeighborY="-912">
        <dgm:presLayoutVars>
          <dgm:bulletEnabled val="1"/>
        </dgm:presLayoutVars>
      </dgm:prSet>
      <dgm:spPr/>
    </dgm:pt>
    <dgm:pt modelId="{E65036E8-D664-42A0-B5B0-2063623261EC}" type="pres">
      <dgm:prSet presAssocID="{581D3D42-DF0D-4F63-85A3-E0CE6EA810CE}" presName="sp" presStyleCnt="0"/>
      <dgm:spPr/>
    </dgm:pt>
    <dgm:pt modelId="{CFD819FB-A9FA-4C07-941F-0F9D1B30087D}" type="pres">
      <dgm:prSet presAssocID="{6945926A-FBD1-49CE-AF87-3B218207F85B}" presName="linNode" presStyleCnt="0"/>
      <dgm:spPr/>
    </dgm:pt>
    <dgm:pt modelId="{BA0F15C7-6E2C-438D-8F3C-BF25524DEF59}" type="pres">
      <dgm:prSet presAssocID="{6945926A-FBD1-49CE-AF87-3B218207F85B}" presName="parentText" presStyleLbl="node1" presStyleIdx="1" presStyleCnt="3">
        <dgm:presLayoutVars>
          <dgm:chMax val="1"/>
          <dgm:bulletEnabled val="1"/>
        </dgm:presLayoutVars>
      </dgm:prSet>
      <dgm:spPr/>
    </dgm:pt>
    <dgm:pt modelId="{7654FA08-791D-4C96-9CF9-1FCCE1A8145D}" type="pres">
      <dgm:prSet presAssocID="{6945926A-FBD1-49CE-AF87-3B218207F85B}" presName="descendantText" presStyleLbl="alignAccFollowNode1" presStyleIdx="1" presStyleCnt="3">
        <dgm:presLayoutVars>
          <dgm:bulletEnabled val="1"/>
        </dgm:presLayoutVars>
      </dgm:prSet>
      <dgm:spPr/>
    </dgm:pt>
    <dgm:pt modelId="{CF1BEC41-8CCF-4278-AF8F-374D7FAA0954}" type="pres">
      <dgm:prSet presAssocID="{CF42E746-630F-4C5C-91CD-7328FFFC9B4A}" presName="sp" presStyleCnt="0"/>
      <dgm:spPr/>
    </dgm:pt>
    <dgm:pt modelId="{B91D96C5-45FF-4FDF-A72B-BCC1A353F0E9}" type="pres">
      <dgm:prSet presAssocID="{9BE4BE56-E60C-432F-9AB2-FC6A6ADC1550}" presName="linNode" presStyleCnt="0"/>
      <dgm:spPr/>
    </dgm:pt>
    <dgm:pt modelId="{801B698D-87E8-440A-9B37-7BEF8D5B3487}" type="pres">
      <dgm:prSet presAssocID="{9BE4BE56-E60C-432F-9AB2-FC6A6ADC1550}" presName="parentText" presStyleLbl="node1" presStyleIdx="2" presStyleCnt="3">
        <dgm:presLayoutVars>
          <dgm:chMax val="1"/>
          <dgm:bulletEnabled val="1"/>
        </dgm:presLayoutVars>
      </dgm:prSet>
      <dgm:spPr/>
    </dgm:pt>
    <dgm:pt modelId="{61C4BB7F-18A8-4904-B5DC-DF091535F59E}" type="pres">
      <dgm:prSet presAssocID="{9BE4BE56-E60C-432F-9AB2-FC6A6ADC1550}" presName="descendantText" presStyleLbl="alignAccFollowNode1" presStyleIdx="2" presStyleCnt="3">
        <dgm:presLayoutVars>
          <dgm:bulletEnabled val="1"/>
        </dgm:presLayoutVars>
      </dgm:prSet>
      <dgm:spPr/>
    </dgm:pt>
  </dgm:ptLst>
  <dgm:cxnLst>
    <dgm:cxn modelId="{861EFF05-2DA8-429C-AE0D-D3C19D88F69A}" type="presOf" srcId="{BFCEB102-E9B1-426D-BB35-4B5BDEC40360}" destId="{CDCB05FA-D2C8-4130-815D-C6C440EE74DD}" srcOrd="0" destOrd="1" presId="urn:microsoft.com/office/officeart/2005/8/layout/vList5"/>
    <dgm:cxn modelId="{734F3707-D310-4062-9593-FA354A36341C}" type="presOf" srcId="{4BC7AF23-5F4C-49CC-A15B-43373B935C60}" destId="{61C4BB7F-18A8-4904-B5DC-DF091535F59E}" srcOrd="0" destOrd="2" presId="urn:microsoft.com/office/officeart/2005/8/layout/vList5"/>
    <dgm:cxn modelId="{7978BA0F-F141-4088-93F1-9059FA0531E3}" type="presOf" srcId="{A7234407-0337-4FD7-ABEC-BC2A7E026BC5}" destId="{7654FA08-791D-4C96-9CF9-1FCCE1A8145D}" srcOrd="0" destOrd="1" presId="urn:microsoft.com/office/officeart/2005/8/layout/vList5"/>
    <dgm:cxn modelId="{A0E6AA17-2462-475C-90F3-D2713BB33B7E}" srcId="{57F778ED-865B-4AB5-9FE1-7B3DBE7334C9}" destId="{6945926A-FBD1-49CE-AF87-3B218207F85B}" srcOrd="1" destOrd="0" parTransId="{B2025139-6580-49FE-A437-A20AA9DA56FB}" sibTransId="{CF42E746-630F-4C5C-91CD-7328FFFC9B4A}"/>
    <dgm:cxn modelId="{C27ADC18-0D9B-4F00-BAD5-3CA003F374D8}" srcId="{6945926A-FBD1-49CE-AF87-3B218207F85B}" destId="{EEC363AE-162D-457E-817A-BF4EA567FB08}" srcOrd="0" destOrd="0" parTransId="{F7509A6E-F01E-4C26-A7CD-3F7C17743566}" sibTransId="{D6F34ED3-A2DD-4D51-B39E-8446B03FD533}"/>
    <dgm:cxn modelId="{E629842A-247D-40B9-A230-F062AA35DFFE}" type="presOf" srcId="{BD31A995-C5F7-4EB6-BF20-5D832BEAB782}" destId="{CDCB05FA-D2C8-4130-815D-C6C440EE74DD}" srcOrd="0" destOrd="0" presId="urn:microsoft.com/office/officeart/2005/8/layout/vList5"/>
    <dgm:cxn modelId="{58AB9139-F85D-4321-9F9A-ABC3FF8D9665}" srcId="{136BDFBF-2845-40D0-A566-77EDE58D9EA6}" destId="{BFCEB102-E9B1-426D-BB35-4B5BDEC40360}" srcOrd="1" destOrd="0" parTransId="{5931219F-9335-4157-BBE4-665D8A5B909F}" sibTransId="{9C2EE4A4-60A5-4E1C-A9E8-BDBA8B3FDA62}"/>
    <dgm:cxn modelId="{6F96565C-70D1-4FAE-B519-F0991107BDF9}" type="presOf" srcId="{00C42FB0-9BDD-453E-89E6-58EF53671C37}" destId="{7654FA08-791D-4C96-9CF9-1FCCE1A8145D}" srcOrd="0" destOrd="2" presId="urn:microsoft.com/office/officeart/2005/8/layout/vList5"/>
    <dgm:cxn modelId="{91C6F65D-105D-445B-8D0B-80ABC658C128}" type="presOf" srcId="{58E2E99C-356B-4614-8AD6-F8EA86A7B13E}" destId="{61C4BB7F-18A8-4904-B5DC-DF091535F59E}" srcOrd="0" destOrd="0" presId="urn:microsoft.com/office/officeart/2005/8/layout/vList5"/>
    <dgm:cxn modelId="{2A2BF064-58D7-4834-995E-3C42A2AB4DD8}" srcId="{136BDFBF-2845-40D0-A566-77EDE58D9EA6}" destId="{BD31A995-C5F7-4EB6-BF20-5D832BEAB782}" srcOrd="0" destOrd="0" parTransId="{4BA52EC5-B720-4695-8C02-DA666617BE5D}" sibTransId="{E51463E0-7713-46AB-930A-62E93BEB950B}"/>
    <dgm:cxn modelId="{6A600E45-7BF2-4FF5-8965-097BB67C9D61}" type="presOf" srcId="{6E089838-FC9A-4D5F-BBF9-24F9235E8458}" destId="{61C4BB7F-18A8-4904-B5DC-DF091535F59E}" srcOrd="0" destOrd="1" presId="urn:microsoft.com/office/officeart/2005/8/layout/vList5"/>
    <dgm:cxn modelId="{8AB51F55-F34B-420C-B3F5-17C0195322BE}" srcId="{6945926A-FBD1-49CE-AF87-3B218207F85B}" destId="{A7234407-0337-4FD7-ABEC-BC2A7E026BC5}" srcOrd="1" destOrd="0" parTransId="{BBEC6BA2-AA17-4182-8200-C7095B31D78A}" sibTransId="{418FFC50-D743-49AC-8DEE-95F7E064F734}"/>
    <dgm:cxn modelId="{E76A4F80-F417-4C8D-B36A-3EBBCEA5B0AC}" type="presOf" srcId="{D18D993F-FDE5-4581-9F60-D7262B864E66}" destId="{CDCB05FA-D2C8-4130-815D-C6C440EE74DD}" srcOrd="0" destOrd="2" presId="urn:microsoft.com/office/officeart/2005/8/layout/vList5"/>
    <dgm:cxn modelId="{67BCCB83-596B-465B-9F1A-EBBE9D08092A}" srcId="{9BE4BE56-E60C-432F-9AB2-FC6A6ADC1550}" destId="{4BC7AF23-5F4C-49CC-A15B-43373B935C60}" srcOrd="2" destOrd="0" parTransId="{B0FB4437-4855-4160-9F74-2D6FE7269755}" sibTransId="{DA5F139B-AC0B-46CF-801B-ADD0446114A3}"/>
    <dgm:cxn modelId="{DC9DEC84-915E-433C-BA52-CD5FC1A2A498}" type="presOf" srcId="{6945926A-FBD1-49CE-AF87-3B218207F85B}" destId="{BA0F15C7-6E2C-438D-8F3C-BF25524DEF59}" srcOrd="0" destOrd="0" presId="urn:microsoft.com/office/officeart/2005/8/layout/vList5"/>
    <dgm:cxn modelId="{12FED691-2335-4DAA-AB54-89D79B712339}" srcId="{9BE4BE56-E60C-432F-9AB2-FC6A6ADC1550}" destId="{6E089838-FC9A-4D5F-BBF9-24F9235E8458}" srcOrd="1" destOrd="0" parTransId="{8F6CCB9D-B40D-43EE-8824-6B6090E50BC9}" sibTransId="{6AA7B90A-CCD7-47F9-9820-85A38901FC1B}"/>
    <dgm:cxn modelId="{0501A694-B1B6-48DD-8E04-423A2BECD479}" srcId="{57F778ED-865B-4AB5-9FE1-7B3DBE7334C9}" destId="{9BE4BE56-E60C-432F-9AB2-FC6A6ADC1550}" srcOrd="2" destOrd="0" parTransId="{8A73A2BB-895B-4DFC-857A-E8C84F07B5D8}" sibTransId="{4DB93423-F2A9-49F8-A095-26F00E1E1A55}"/>
    <dgm:cxn modelId="{88F9DB95-79B6-475C-90B7-29A3D7001EC2}" srcId="{57F778ED-865B-4AB5-9FE1-7B3DBE7334C9}" destId="{136BDFBF-2845-40D0-A566-77EDE58D9EA6}" srcOrd="0" destOrd="0" parTransId="{DE2DCEC4-407E-41C4-AC8D-8EB1A89F62D1}" sibTransId="{581D3D42-DF0D-4F63-85A3-E0CE6EA810CE}"/>
    <dgm:cxn modelId="{5FFEA5A1-0322-4190-B9F5-5BDCD8E4DE0E}" type="presOf" srcId="{EEC363AE-162D-457E-817A-BF4EA567FB08}" destId="{7654FA08-791D-4C96-9CF9-1FCCE1A8145D}" srcOrd="0" destOrd="0" presId="urn:microsoft.com/office/officeart/2005/8/layout/vList5"/>
    <dgm:cxn modelId="{2B4243AE-B02D-46DF-9A4A-91C8354F4276}" type="presOf" srcId="{9BE4BE56-E60C-432F-9AB2-FC6A6ADC1550}" destId="{801B698D-87E8-440A-9B37-7BEF8D5B3487}" srcOrd="0" destOrd="0" presId="urn:microsoft.com/office/officeart/2005/8/layout/vList5"/>
    <dgm:cxn modelId="{017BA7BA-FF0E-45B7-9694-ED479BD41F83}" srcId="{136BDFBF-2845-40D0-A566-77EDE58D9EA6}" destId="{D18D993F-FDE5-4581-9F60-D7262B864E66}" srcOrd="2" destOrd="0" parTransId="{DF7EFE1C-4F79-48DD-A777-EFFB03EE8BF9}" sibTransId="{EF9A6C8A-4B63-422C-8FA8-796493D7F49D}"/>
    <dgm:cxn modelId="{CF42ADC4-132C-4FAF-8383-73184FE2FD8D}" type="presOf" srcId="{57F778ED-865B-4AB5-9FE1-7B3DBE7334C9}" destId="{AF9626B4-36F9-422A-98EB-C1B9B58B0E7D}" srcOrd="0" destOrd="0" presId="urn:microsoft.com/office/officeart/2005/8/layout/vList5"/>
    <dgm:cxn modelId="{B9D20CC7-B34E-43E1-A686-696D0006901C}" srcId="{9BE4BE56-E60C-432F-9AB2-FC6A6ADC1550}" destId="{58E2E99C-356B-4614-8AD6-F8EA86A7B13E}" srcOrd="0" destOrd="0" parTransId="{F7AAFA95-0A98-4926-A883-1B6172BC19FF}" sibTransId="{99F9254B-E4DB-47F6-8C92-675D4617FBE2}"/>
    <dgm:cxn modelId="{C46055D5-FC8E-4885-9BC0-A952DB6027F7}" srcId="{6945926A-FBD1-49CE-AF87-3B218207F85B}" destId="{00C42FB0-9BDD-453E-89E6-58EF53671C37}" srcOrd="2" destOrd="0" parTransId="{8B734315-519B-4FBD-9F58-730BC89E1516}" sibTransId="{8DD1ECE5-6F71-415F-9449-7636A15C8FC4}"/>
    <dgm:cxn modelId="{0585DFFD-3FBA-4F03-811F-B00DC6485C7E}" type="presOf" srcId="{136BDFBF-2845-40D0-A566-77EDE58D9EA6}" destId="{AC335D0B-395F-4D82-B8DB-C23C85541612}" srcOrd="0" destOrd="0" presId="urn:microsoft.com/office/officeart/2005/8/layout/vList5"/>
    <dgm:cxn modelId="{C03E05BA-AEFB-4A73-8C6F-45F38D9D5AE2}" type="presParOf" srcId="{AF9626B4-36F9-422A-98EB-C1B9B58B0E7D}" destId="{972C4260-F2C4-4FBB-B6EC-678297C5D755}" srcOrd="0" destOrd="0" presId="urn:microsoft.com/office/officeart/2005/8/layout/vList5"/>
    <dgm:cxn modelId="{D1A9D0F4-B41D-4767-8FBB-CB4379BD608B}" type="presParOf" srcId="{972C4260-F2C4-4FBB-B6EC-678297C5D755}" destId="{AC335D0B-395F-4D82-B8DB-C23C85541612}" srcOrd="0" destOrd="0" presId="urn:microsoft.com/office/officeart/2005/8/layout/vList5"/>
    <dgm:cxn modelId="{2A046055-4C3A-4404-B04C-EEF6A0011D42}" type="presParOf" srcId="{972C4260-F2C4-4FBB-B6EC-678297C5D755}" destId="{CDCB05FA-D2C8-4130-815D-C6C440EE74DD}" srcOrd="1" destOrd="0" presId="urn:microsoft.com/office/officeart/2005/8/layout/vList5"/>
    <dgm:cxn modelId="{E6B286FE-8B7C-4D7A-AA42-C1A5D370A060}" type="presParOf" srcId="{AF9626B4-36F9-422A-98EB-C1B9B58B0E7D}" destId="{E65036E8-D664-42A0-B5B0-2063623261EC}" srcOrd="1" destOrd="0" presId="urn:microsoft.com/office/officeart/2005/8/layout/vList5"/>
    <dgm:cxn modelId="{8FD22A0A-523B-4256-8CE2-F91FD3317CC4}" type="presParOf" srcId="{AF9626B4-36F9-422A-98EB-C1B9B58B0E7D}" destId="{CFD819FB-A9FA-4C07-941F-0F9D1B30087D}" srcOrd="2" destOrd="0" presId="urn:microsoft.com/office/officeart/2005/8/layout/vList5"/>
    <dgm:cxn modelId="{1BAA8C2E-782E-40F5-8120-FF188C67D2EC}" type="presParOf" srcId="{CFD819FB-A9FA-4C07-941F-0F9D1B30087D}" destId="{BA0F15C7-6E2C-438D-8F3C-BF25524DEF59}" srcOrd="0" destOrd="0" presId="urn:microsoft.com/office/officeart/2005/8/layout/vList5"/>
    <dgm:cxn modelId="{1B40507F-158C-4156-B733-4806B7507DE7}" type="presParOf" srcId="{CFD819FB-A9FA-4C07-941F-0F9D1B30087D}" destId="{7654FA08-791D-4C96-9CF9-1FCCE1A8145D}" srcOrd="1" destOrd="0" presId="urn:microsoft.com/office/officeart/2005/8/layout/vList5"/>
    <dgm:cxn modelId="{0049DB4E-CF0F-4C2E-BC4B-2804AC56811B}" type="presParOf" srcId="{AF9626B4-36F9-422A-98EB-C1B9B58B0E7D}" destId="{CF1BEC41-8CCF-4278-AF8F-374D7FAA0954}" srcOrd="3" destOrd="0" presId="urn:microsoft.com/office/officeart/2005/8/layout/vList5"/>
    <dgm:cxn modelId="{3D3BD7A3-92E6-4B9F-9AE5-39D02E3C81A1}" type="presParOf" srcId="{AF9626B4-36F9-422A-98EB-C1B9B58B0E7D}" destId="{B91D96C5-45FF-4FDF-A72B-BCC1A353F0E9}" srcOrd="4" destOrd="0" presId="urn:microsoft.com/office/officeart/2005/8/layout/vList5"/>
    <dgm:cxn modelId="{715DF893-5FD6-4E40-80DC-B494C4AD0F62}" type="presParOf" srcId="{B91D96C5-45FF-4FDF-A72B-BCC1A353F0E9}" destId="{801B698D-87E8-440A-9B37-7BEF8D5B3487}" srcOrd="0" destOrd="0" presId="urn:microsoft.com/office/officeart/2005/8/layout/vList5"/>
    <dgm:cxn modelId="{92689A66-ACEB-424D-B281-C150E48A57E7}" type="presParOf" srcId="{B91D96C5-45FF-4FDF-A72B-BCC1A353F0E9}" destId="{61C4BB7F-18A8-4904-B5DC-DF091535F59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259DC76-1B54-45FC-9623-66C0356A4932}"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318DB8DC-7C18-442C-9E67-5F8030D4B883}">
      <dgm:prSet phldrT="[Text]" custT="1"/>
      <dgm:spPr/>
      <dgm:t>
        <a:bodyPr/>
        <a:lstStyle/>
        <a:p>
          <a:r>
            <a:rPr lang="en-GB" sz="2400" dirty="0"/>
            <a:t>WP 2022: </a:t>
          </a:r>
          <a:r>
            <a:rPr lang="en-US" sz="2400" b="1" i="0" dirty="0"/>
            <a:t>Marine litter and pollution – Smart and low environmental impact fishing gears </a:t>
          </a:r>
          <a:r>
            <a:rPr lang="en-US" sz="2400" b="0" i="0" dirty="0"/>
            <a:t>(call ongoing)</a:t>
          </a:r>
          <a:endParaRPr lang="en-US" sz="2400" b="1" dirty="0"/>
        </a:p>
      </dgm:t>
    </dgm:pt>
    <dgm:pt modelId="{0342B20F-CC30-402D-85C5-D2F8019ACFC6}" type="parTrans" cxnId="{CD221C78-2E25-4FC7-AD24-4CCE9B62E974}">
      <dgm:prSet/>
      <dgm:spPr/>
      <dgm:t>
        <a:bodyPr/>
        <a:lstStyle/>
        <a:p>
          <a:endParaRPr lang="en-US"/>
        </a:p>
      </dgm:t>
    </dgm:pt>
    <dgm:pt modelId="{74C6EA8E-E1EB-42BE-9711-B219CB28A57C}" type="sibTrans" cxnId="{CD221C78-2E25-4FC7-AD24-4CCE9B62E974}">
      <dgm:prSet/>
      <dgm:spPr/>
      <dgm:t>
        <a:bodyPr/>
        <a:lstStyle/>
        <a:p>
          <a:endParaRPr lang="en-US"/>
        </a:p>
      </dgm:t>
    </dgm:pt>
    <dgm:pt modelId="{0C764FE3-1BDA-46E2-8436-C203AEBC439B}">
      <dgm:prSet phldrT="[Text]" custT="1"/>
      <dgm:spPr/>
      <dgm:t>
        <a:bodyPr/>
        <a:lstStyle/>
        <a:p>
          <a:r>
            <a:rPr lang="en-GB" sz="2400" dirty="0"/>
            <a:t>IA, 10 million EUR, 4 grants</a:t>
          </a:r>
          <a:endParaRPr lang="en-US" sz="2400" dirty="0"/>
        </a:p>
      </dgm:t>
    </dgm:pt>
    <dgm:pt modelId="{B626C3B3-988B-465D-9A26-BBE063463A2B}" type="parTrans" cxnId="{9482896F-ADF4-4549-9841-8620D85D863F}">
      <dgm:prSet/>
      <dgm:spPr/>
      <dgm:t>
        <a:bodyPr/>
        <a:lstStyle/>
        <a:p>
          <a:endParaRPr lang="en-US"/>
        </a:p>
      </dgm:t>
    </dgm:pt>
    <dgm:pt modelId="{67C00306-720B-4A3E-BAED-C6BB5B8547EE}" type="sibTrans" cxnId="{9482896F-ADF4-4549-9841-8620D85D863F}">
      <dgm:prSet/>
      <dgm:spPr/>
      <dgm:t>
        <a:bodyPr/>
        <a:lstStyle/>
        <a:p>
          <a:endParaRPr lang="en-US"/>
        </a:p>
      </dgm:t>
    </dgm:pt>
    <dgm:pt modelId="{AC73FA39-83CF-4B92-AFC5-AC953E79560B}">
      <dgm:prSet phldrT="[Text]" custT="1"/>
      <dgm:spPr/>
      <dgm:t>
        <a:bodyPr/>
        <a:lstStyle/>
        <a:p>
          <a:r>
            <a:rPr lang="en-US" sz="2400" b="0" i="0" dirty="0"/>
            <a:t>Identify a set of suitable innovative smart and sustainable solutions and test and demonstrated them in real conditions</a:t>
          </a:r>
          <a:endParaRPr lang="en-US" sz="2400" dirty="0"/>
        </a:p>
      </dgm:t>
    </dgm:pt>
    <dgm:pt modelId="{DCE4C7F5-09F0-46CA-AF5D-BB798F01A210}" type="parTrans" cxnId="{693EC5DD-6563-4313-91EA-75AA3858EB7C}">
      <dgm:prSet/>
      <dgm:spPr/>
      <dgm:t>
        <a:bodyPr/>
        <a:lstStyle/>
        <a:p>
          <a:endParaRPr lang="en-US"/>
        </a:p>
      </dgm:t>
    </dgm:pt>
    <dgm:pt modelId="{4CA6BBF1-9986-4642-BA5D-7F9BFEF54A7F}" type="sibTrans" cxnId="{693EC5DD-6563-4313-91EA-75AA3858EB7C}">
      <dgm:prSet/>
      <dgm:spPr/>
      <dgm:t>
        <a:bodyPr/>
        <a:lstStyle/>
        <a:p>
          <a:endParaRPr lang="en-US"/>
        </a:p>
      </dgm:t>
    </dgm:pt>
    <dgm:pt modelId="{F0457C2F-F7A7-414B-901F-3BECBB332444}">
      <dgm:prSet phldrT="[Text]"/>
      <dgm:spPr/>
      <dgm:t>
        <a:bodyPr/>
        <a:lstStyle/>
        <a:p>
          <a:r>
            <a:rPr lang="en-GB" dirty="0">
              <a:solidFill>
                <a:schemeClr val="tx1"/>
              </a:solidFill>
            </a:rPr>
            <a:t>WP 2022: </a:t>
          </a:r>
          <a:r>
            <a:rPr lang="en-US" b="1" i="0" dirty="0">
              <a:solidFill>
                <a:schemeClr val="tx1"/>
              </a:solidFill>
            </a:rPr>
            <a:t>Prevent and eliminate litter, plastics and </a:t>
          </a:r>
          <a:r>
            <a:rPr lang="en-US" b="1" i="0" dirty="0" err="1">
              <a:solidFill>
                <a:schemeClr val="tx1"/>
              </a:solidFill>
            </a:rPr>
            <a:t>microplastics</a:t>
          </a:r>
          <a:r>
            <a:rPr lang="en-US" b="1" i="0" dirty="0">
              <a:solidFill>
                <a:schemeClr val="tx1"/>
              </a:solidFill>
            </a:rPr>
            <a:t>: Innovative solutions for waste-free European rivers</a:t>
          </a:r>
          <a:r>
            <a:rPr lang="en-GB" dirty="0">
              <a:solidFill>
                <a:schemeClr val="tx1"/>
              </a:solidFill>
            </a:rPr>
            <a:t> (call ongoing)</a:t>
          </a:r>
          <a:endParaRPr lang="en-US" dirty="0">
            <a:solidFill>
              <a:schemeClr val="tx1"/>
            </a:solidFill>
          </a:endParaRPr>
        </a:p>
        <a:p>
          <a:r>
            <a:rPr lang="en-GB" dirty="0">
              <a:solidFill>
                <a:schemeClr val="tx1"/>
              </a:solidFill>
            </a:rPr>
            <a:t>IA, 10 million EUR, 1 grant</a:t>
          </a:r>
          <a:endParaRPr lang="en-US" dirty="0">
            <a:solidFill>
              <a:schemeClr val="tx1"/>
            </a:solidFill>
          </a:endParaRPr>
        </a:p>
        <a:p>
          <a:r>
            <a:rPr lang="en-US" b="0" i="0" dirty="0">
              <a:solidFill>
                <a:schemeClr val="tx1"/>
              </a:solidFill>
            </a:rPr>
            <a:t>Select and test in situ innovative and cost-effective solutions to prevent/eliminate litter/plastic/</a:t>
          </a:r>
          <a:r>
            <a:rPr lang="en-US" b="0" i="0" dirty="0" err="1">
              <a:solidFill>
                <a:schemeClr val="tx1"/>
              </a:solidFill>
            </a:rPr>
            <a:t>microplastic</a:t>
          </a:r>
          <a:r>
            <a:rPr lang="en-US" b="0" i="0" dirty="0">
              <a:solidFill>
                <a:schemeClr val="tx1"/>
              </a:solidFill>
            </a:rPr>
            <a:t> from European rivers (TRL 7-8), Associated regions/grants to third parties </a:t>
          </a:r>
          <a:r>
            <a:rPr lang="en-GB" dirty="0"/>
            <a:t>  </a:t>
          </a:r>
          <a:endParaRPr lang="en-US" dirty="0"/>
        </a:p>
      </dgm:t>
    </dgm:pt>
    <dgm:pt modelId="{36B386D4-521F-4403-B51D-80064D8D4607}" type="parTrans" cxnId="{18E3B635-EDFE-4F61-B24E-F4CA78DC9BE7}">
      <dgm:prSet/>
      <dgm:spPr/>
      <dgm:t>
        <a:bodyPr/>
        <a:lstStyle/>
        <a:p>
          <a:endParaRPr lang="en-US"/>
        </a:p>
      </dgm:t>
    </dgm:pt>
    <dgm:pt modelId="{D250CD3A-DB61-4AF8-81A3-958505E2A5CC}" type="sibTrans" cxnId="{18E3B635-EDFE-4F61-B24E-F4CA78DC9BE7}">
      <dgm:prSet/>
      <dgm:spPr/>
      <dgm:t>
        <a:bodyPr/>
        <a:lstStyle/>
        <a:p>
          <a:endParaRPr lang="en-US"/>
        </a:p>
      </dgm:t>
    </dgm:pt>
    <dgm:pt modelId="{7A899C78-4244-4A21-9DFF-1DAF7A932EF2}" type="pres">
      <dgm:prSet presAssocID="{1259DC76-1B54-45FC-9623-66C0356A4932}" presName="linear" presStyleCnt="0">
        <dgm:presLayoutVars>
          <dgm:dir/>
          <dgm:resizeHandles val="exact"/>
        </dgm:presLayoutVars>
      </dgm:prSet>
      <dgm:spPr/>
    </dgm:pt>
    <dgm:pt modelId="{F1C531A1-9A47-47A1-BBA6-3EF5F0BF51D4}" type="pres">
      <dgm:prSet presAssocID="{318DB8DC-7C18-442C-9E67-5F8030D4B883}" presName="comp" presStyleCnt="0"/>
      <dgm:spPr/>
    </dgm:pt>
    <dgm:pt modelId="{864CB922-64B2-4007-AD9B-0BFD928D6CD7}" type="pres">
      <dgm:prSet presAssocID="{318DB8DC-7C18-442C-9E67-5F8030D4B883}" presName="box" presStyleLbl="node1" presStyleIdx="0" presStyleCnt="2"/>
      <dgm:spPr/>
    </dgm:pt>
    <dgm:pt modelId="{DA0856F5-B35A-4CF9-9617-5FFFC3F16FE5}" type="pres">
      <dgm:prSet presAssocID="{318DB8DC-7C18-442C-9E67-5F8030D4B883}" presName="img" presStyleLbl="fgImgPlace1" presStyleIdx="0" presStyleCnt="2"/>
      <dgm:spPr>
        <a:blipFill rotWithShape="1">
          <a:blip xmlns:r="http://schemas.openxmlformats.org/officeDocument/2006/relationships" r:embed="rId1"/>
          <a:stretch>
            <a:fillRect/>
          </a:stretch>
        </a:blipFill>
      </dgm:spPr>
    </dgm:pt>
    <dgm:pt modelId="{161E647D-EDD8-4E05-953F-2E8B08FDB4A2}" type="pres">
      <dgm:prSet presAssocID="{318DB8DC-7C18-442C-9E67-5F8030D4B883}" presName="text" presStyleLbl="node1" presStyleIdx="0" presStyleCnt="2">
        <dgm:presLayoutVars>
          <dgm:bulletEnabled val="1"/>
        </dgm:presLayoutVars>
      </dgm:prSet>
      <dgm:spPr/>
    </dgm:pt>
    <dgm:pt modelId="{67AB3DE5-3B28-4890-8EA1-DBE42AB73941}" type="pres">
      <dgm:prSet presAssocID="{74C6EA8E-E1EB-42BE-9711-B219CB28A57C}" presName="spacer" presStyleCnt="0"/>
      <dgm:spPr/>
    </dgm:pt>
    <dgm:pt modelId="{9606FF9F-EB9F-4369-A4FF-47472A22FB83}" type="pres">
      <dgm:prSet presAssocID="{F0457C2F-F7A7-414B-901F-3BECBB332444}" presName="comp" presStyleCnt="0"/>
      <dgm:spPr/>
    </dgm:pt>
    <dgm:pt modelId="{186A9C74-A36C-4629-901E-DE03ED1092ED}" type="pres">
      <dgm:prSet presAssocID="{F0457C2F-F7A7-414B-901F-3BECBB332444}" presName="box" presStyleLbl="node1" presStyleIdx="1" presStyleCnt="2"/>
      <dgm:spPr/>
    </dgm:pt>
    <dgm:pt modelId="{E6694815-3339-42C7-8899-B867403CFB12}" type="pres">
      <dgm:prSet presAssocID="{F0457C2F-F7A7-414B-901F-3BECBB332444}" presName="img" presStyleLbl="fgImgPlace1" presStyleIdx="1" presStyleCnt="2"/>
      <dgm:spPr>
        <a:blipFill rotWithShape="1">
          <a:blip xmlns:r="http://schemas.openxmlformats.org/officeDocument/2006/relationships" r:embed="rId2"/>
          <a:stretch>
            <a:fillRect/>
          </a:stretch>
        </a:blipFill>
      </dgm:spPr>
    </dgm:pt>
    <dgm:pt modelId="{1C2C9E61-02B3-41E0-A958-C92DB8B0E95A}" type="pres">
      <dgm:prSet presAssocID="{F0457C2F-F7A7-414B-901F-3BECBB332444}" presName="text" presStyleLbl="node1" presStyleIdx="1" presStyleCnt="2">
        <dgm:presLayoutVars>
          <dgm:bulletEnabled val="1"/>
        </dgm:presLayoutVars>
      </dgm:prSet>
      <dgm:spPr/>
    </dgm:pt>
  </dgm:ptLst>
  <dgm:cxnLst>
    <dgm:cxn modelId="{CEDF410B-5C9F-43B9-B70A-90E66CFBB3D4}" type="presOf" srcId="{AC73FA39-83CF-4B92-AFC5-AC953E79560B}" destId="{161E647D-EDD8-4E05-953F-2E8B08FDB4A2}" srcOrd="1" destOrd="2" presId="urn:microsoft.com/office/officeart/2005/8/layout/vList4"/>
    <dgm:cxn modelId="{46C36921-055D-4D96-817C-B9DF9929E7B7}" type="presOf" srcId="{0C764FE3-1BDA-46E2-8436-C203AEBC439B}" destId="{161E647D-EDD8-4E05-953F-2E8B08FDB4A2}" srcOrd="1" destOrd="1" presId="urn:microsoft.com/office/officeart/2005/8/layout/vList4"/>
    <dgm:cxn modelId="{18E3B635-EDFE-4F61-B24E-F4CA78DC9BE7}" srcId="{1259DC76-1B54-45FC-9623-66C0356A4932}" destId="{F0457C2F-F7A7-414B-901F-3BECBB332444}" srcOrd="1" destOrd="0" parTransId="{36B386D4-521F-4403-B51D-80064D8D4607}" sibTransId="{D250CD3A-DB61-4AF8-81A3-958505E2A5CC}"/>
    <dgm:cxn modelId="{124DA536-EA27-4554-A19F-66756E343825}" type="presOf" srcId="{1259DC76-1B54-45FC-9623-66C0356A4932}" destId="{7A899C78-4244-4A21-9DFF-1DAF7A932EF2}" srcOrd="0" destOrd="0" presId="urn:microsoft.com/office/officeart/2005/8/layout/vList4"/>
    <dgm:cxn modelId="{DA9FC764-717A-4FE9-92B3-72566C2BE5F2}" type="presOf" srcId="{318DB8DC-7C18-442C-9E67-5F8030D4B883}" destId="{161E647D-EDD8-4E05-953F-2E8B08FDB4A2}" srcOrd="1" destOrd="0" presId="urn:microsoft.com/office/officeart/2005/8/layout/vList4"/>
    <dgm:cxn modelId="{6F3CD264-F76A-4B74-BF7E-C10F1D249BD2}" type="presOf" srcId="{F0457C2F-F7A7-414B-901F-3BECBB332444}" destId="{186A9C74-A36C-4629-901E-DE03ED1092ED}" srcOrd="0" destOrd="0" presId="urn:microsoft.com/office/officeart/2005/8/layout/vList4"/>
    <dgm:cxn modelId="{EAD21865-463F-4EC0-ADBF-A2BEEA4E9F3F}" type="presOf" srcId="{318DB8DC-7C18-442C-9E67-5F8030D4B883}" destId="{864CB922-64B2-4007-AD9B-0BFD928D6CD7}" srcOrd="0" destOrd="0" presId="urn:microsoft.com/office/officeart/2005/8/layout/vList4"/>
    <dgm:cxn modelId="{9482896F-ADF4-4549-9841-8620D85D863F}" srcId="{318DB8DC-7C18-442C-9E67-5F8030D4B883}" destId="{0C764FE3-1BDA-46E2-8436-C203AEBC439B}" srcOrd="0" destOrd="0" parTransId="{B626C3B3-988B-465D-9A26-BBE063463A2B}" sibTransId="{67C00306-720B-4A3E-BAED-C6BB5B8547EE}"/>
    <dgm:cxn modelId="{CD221C78-2E25-4FC7-AD24-4CCE9B62E974}" srcId="{1259DC76-1B54-45FC-9623-66C0356A4932}" destId="{318DB8DC-7C18-442C-9E67-5F8030D4B883}" srcOrd="0" destOrd="0" parTransId="{0342B20F-CC30-402D-85C5-D2F8019ACFC6}" sibTransId="{74C6EA8E-E1EB-42BE-9711-B219CB28A57C}"/>
    <dgm:cxn modelId="{64B93983-AAC9-4AED-8810-964E79C1E331}" type="presOf" srcId="{F0457C2F-F7A7-414B-901F-3BECBB332444}" destId="{1C2C9E61-02B3-41E0-A958-C92DB8B0E95A}" srcOrd="1" destOrd="0" presId="urn:microsoft.com/office/officeart/2005/8/layout/vList4"/>
    <dgm:cxn modelId="{875655C2-5145-4D6B-B81B-18C2136C0D1B}" type="presOf" srcId="{0C764FE3-1BDA-46E2-8436-C203AEBC439B}" destId="{864CB922-64B2-4007-AD9B-0BFD928D6CD7}" srcOrd="0" destOrd="1" presId="urn:microsoft.com/office/officeart/2005/8/layout/vList4"/>
    <dgm:cxn modelId="{693EC5DD-6563-4313-91EA-75AA3858EB7C}" srcId="{318DB8DC-7C18-442C-9E67-5F8030D4B883}" destId="{AC73FA39-83CF-4B92-AFC5-AC953E79560B}" srcOrd="1" destOrd="0" parTransId="{DCE4C7F5-09F0-46CA-AF5D-BB798F01A210}" sibTransId="{4CA6BBF1-9986-4642-BA5D-7F9BFEF54A7F}"/>
    <dgm:cxn modelId="{A680F5EF-2127-4C06-B745-FB0AFE07E448}" type="presOf" srcId="{AC73FA39-83CF-4B92-AFC5-AC953E79560B}" destId="{864CB922-64B2-4007-AD9B-0BFD928D6CD7}" srcOrd="0" destOrd="2" presId="urn:microsoft.com/office/officeart/2005/8/layout/vList4"/>
    <dgm:cxn modelId="{576B677E-92E1-47F9-9F9F-9E2AF1245C99}" type="presParOf" srcId="{7A899C78-4244-4A21-9DFF-1DAF7A932EF2}" destId="{F1C531A1-9A47-47A1-BBA6-3EF5F0BF51D4}" srcOrd="0" destOrd="0" presId="urn:microsoft.com/office/officeart/2005/8/layout/vList4"/>
    <dgm:cxn modelId="{3E7232A3-F1F9-43E9-9528-5EA211A8391F}" type="presParOf" srcId="{F1C531A1-9A47-47A1-BBA6-3EF5F0BF51D4}" destId="{864CB922-64B2-4007-AD9B-0BFD928D6CD7}" srcOrd="0" destOrd="0" presId="urn:microsoft.com/office/officeart/2005/8/layout/vList4"/>
    <dgm:cxn modelId="{8A2274BA-9B1D-4E82-929A-27E514AE08F8}" type="presParOf" srcId="{F1C531A1-9A47-47A1-BBA6-3EF5F0BF51D4}" destId="{DA0856F5-B35A-4CF9-9617-5FFFC3F16FE5}" srcOrd="1" destOrd="0" presId="urn:microsoft.com/office/officeart/2005/8/layout/vList4"/>
    <dgm:cxn modelId="{482A51B1-E745-4678-BA72-286EC6AFF02E}" type="presParOf" srcId="{F1C531A1-9A47-47A1-BBA6-3EF5F0BF51D4}" destId="{161E647D-EDD8-4E05-953F-2E8B08FDB4A2}" srcOrd="2" destOrd="0" presId="urn:microsoft.com/office/officeart/2005/8/layout/vList4"/>
    <dgm:cxn modelId="{7E42F596-FEAC-4905-BC36-0B0589EEE85A}" type="presParOf" srcId="{7A899C78-4244-4A21-9DFF-1DAF7A932EF2}" destId="{67AB3DE5-3B28-4890-8EA1-DBE42AB73941}" srcOrd="1" destOrd="0" presId="urn:microsoft.com/office/officeart/2005/8/layout/vList4"/>
    <dgm:cxn modelId="{CDB539B5-3C1E-47A7-B7B0-73522C0BA573}" type="presParOf" srcId="{7A899C78-4244-4A21-9DFF-1DAF7A932EF2}" destId="{9606FF9F-EB9F-4369-A4FF-47472A22FB83}" srcOrd="2" destOrd="0" presId="urn:microsoft.com/office/officeart/2005/8/layout/vList4"/>
    <dgm:cxn modelId="{7954DA23-6FE5-4AA5-BCB7-D5B93D2C56CC}" type="presParOf" srcId="{9606FF9F-EB9F-4369-A4FF-47472A22FB83}" destId="{186A9C74-A36C-4629-901E-DE03ED1092ED}" srcOrd="0" destOrd="0" presId="urn:microsoft.com/office/officeart/2005/8/layout/vList4"/>
    <dgm:cxn modelId="{10347525-9FCC-4F22-BD5E-615FAC63C2E9}" type="presParOf" srcId="{9606FF9F-EB9F-4369-A4FF-47472A22FB83}" destId="{E6694815-3339-42C7-8899-B867403CFB12}" srcOrd="1" destOrd="0" presId="urn:microsoft.com/office/officeart/2005/8/layout/vList4"/>
    <dgm:cxn modelId="{39EC05EA-3ACF-4CDB-B3FC-CC9A05C5C994}" type="presParOf" srcId="{9606FF9F-EB9F-4369-A4FF-47472A22FB83}" destId="{1C2C9E61-02B3-41E0-A958-C92DB8B0E95A}"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7FC3533-D13E-4CE7-9E8F-1A177AE11FCB}"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en-US"/>
        </a:p>
      </dgm:t>
    </dgm:pt>
    <dgm:pt modelId="{B9B0A80F-A84A-4014-8AF5-D2BDF45F38C8}">
      <dgm:prSet phldrT="[Text]"/>
      <dgm:spPr/>
      <dgm:t>
        <a:bodyPr/>
        <a:lstStyle/>
        <a:p>
          <a:r>
            <a:rPr lang="en-US" b="0" i="0" dirty="0">
              <a:solidFill>
                <a:srgbClr val="FF0000"/>
              </a:solidFill>
            </a:rPr>
            <a:t>WP 2023: </a:t>
          </a:r>
          <a:r>
            <a:rPr lang="en-US" b="1" i="0" dirty="0">
              <a:solidFill>
                <a:srgbClr val="FF0000"/>
              </a:solidFill>
            </a:rPr>
            <a:t>Innovative nature-inclusive concepts to reconcile offshore renewables with ocean protection</a:t>
          </a:r>
          <a:endParaRPr lang="en-US" b="1" dirty="0">
            <a:solidFill>
              <a:srgbClr val="FF0000"/>
            </a:solidFill>
          </a:endParaRPr>
        </a:p>
      </dgm:t>
    </dgm:pt>
    <dgm:pt modelId="{4A9A9817-2475-4C28-A533-1B6039D44B76}" type="parTrans" cxnId="{800E3C01-4224-4579-851C-A2058FAA5416}">
      <dgm:prSet/>
      <dgm:spPr/>
      <dgm:t>
        <a:bodyPr/>
        <a:lstStyle/>
        <a:p>
          <a:endParaRPr lang="en-US"/>
        </a:p>
      </dgm:t>
    </dgm:pt>
    <dgm:pt modelId="{B6D46F3F-C03D-406A-96DE-6D9BC887F513}" type="sibTrans" cxnId="{800E3C01-4224-4579-851C-A2058FAA5416}">
      <dgm:prSet/>
      <dgm:spPr/>
      <dgm:t>
        <a:bodyPr/>
        <a:lstStyle/>
        <a:p>
          <a:endParaRPr lang="en-US"/>
        </a:p>
      </dgm:t>
    </dgm:pt>
    <dgm:pt modelId="{3BAFBF29-B07B-44E2-8A90-0FB83DFB2357}">
      <dgm:prSet phldrT="[Text]"/>
      <dgm:spPr/>
      <dgm:t>
        <a:bodyPr/>
        <a:lstStyle/>
        <a:p>
          <a:r>
            <a:rPr lang="en-GB" dirty="0">
              <a:solidFill>
                <a:schemeClr val="tx1"/>
              </a:solidFill>
            </a:rPr>
            <a:t>RIA, 4.5 million EUR, 1 grant, TRL 3-4</a:t>
          </a:r>
          <a:endParaRPr lang="en-US" dirty="0">
            <a:solidFill>
              <a:schemeClr val="tx1"/>
            </a:solidFill>
          </a:endParaRPr>
        </a:p>
      </dgm:t>
    </dgm:pt>
    <dgm:pt modelId="{8472EA96-F2E6-40EF-8540-A12088394F95}" type="parTrans" cxnId="{AEC2610A-5DEF-47DF-AC9F-0E13BCE96A76}">
      <dgm:prSet/>
      <dgm:spPr/>
      <dgm:t>
        <a:bodyPr/>
        <a:lstStyle/>
        <a:p>
          <a:endParaRPr lang="en-US"/>
        </a:p>
      </dgm:t>
    </dgm:pt>
    <dgm:pt modelId="{44E8385C-F0CC-404E-896C-56CB803BCCC4}" type="sibTrans" cxnId="{AEC2610A-5DEF-47DF-AC9F-0E13BCE96A76}">
      <dgm:prSet/>
      <dgm:spPr/>
      <dgm:t>
        <a:bodyPr/>
        <a:lstStyle/>
        <a:p>
          <a:endParaRPr lang="en-US"/>
        </a:p>
      </dgm:t>
    </dgm:pt>
    <dgm:pt modelId="{B3638200-14D4-4169-93DD-1AAC10F2471F}">
      <dgm:prSet phldrT="[Text]"/>
      <dgm:spPr/>
      <dgm:t>
        <a:bodyPr/>
        <a:lstStyle/>
        <a:p>
          <a:r>
            <a:rPr lang="en-US" b="0" i="0" dirty="0">
              <a:solidFill>
                <a:schemeClr val="tx1"/>
              </a:solidFill>
            </a:rPr>
            <a:t>Multi-disciplinary approaches for development of nature-inclusive concept design of offshore renewable energy devices</a:t>
          </a:r>
          <a:endParaRPr lang="en-US" dirty="0">
            <a:solidFill>
              <a:schemeClr val="tx1"/>
            </a:solidFill>
          </a:endParaRPr>
        </a:p>
      </dgm:t>
    </dgm:pt>
    <dgm:pt modelId="{9EEE85FD-D3D2-4F56-BB03-2BE9227E52DA}" type="parTrans" cxnId="{D544C0A2-2D91-4BAF-A978-8E46C6CE1214}">
      <dgm:prSet/>
      <dgm:spPr/>
      <dgm:t>
        <a:bodyPr/>
        <a:lstStyle/>
        <a:p>
          <a:endParaRPr lang="en-US"/>
        </a:p>
      </dgm:t>
    </dgm:pt>
    <dgm:pt modelId="{93CB0DC9-3A9E-4E99-A8CD-0FC21FB1CED0}" type="sibTrans" cxnId="{D544C0A2-2D91-4BAF-A978-8E46C6CE1214}">
      <dgm:prSet/>
      <dgm:spPr/>
      <dgm:t>
        <a:bodyPr/>
        <a:lstStyle/>
        <a:p>
          <a:endParaRPr lang="en-US"/>
        </a:p>
      </dgm:t>
    </dgm:pt>
    <dgm:pt modelId="{62D926F2-5E6B-4A4C-82A8-2B7815DF57E8}">
      <dgm:prSet phldrT="[Text]"/>
      <dgm:spPr/>
      <dgm:t>
        <a:bodyPr/>
        <a:lstStyle/>
        <a:p>
          <a:r>
            <a:rPr lang="en-GB" dirty="0">
              <a:solidFill>
                <a:srgbClr val="FF0000"/>
              </a:solidFill>
            </a:rPr>
            <a:t>WP 2023: </a:t>
          </a:r>
          <a:r>
            <a:rPr lang="en-US" b="1" i="0" dirty="0">
              <a:solidFill>
                <a:srgbClr val="FF0000"/>
              </a:solidFill>
            </a:rPr>
            <a:t>Analysis of the obstacles and opportunities for repurposing aged/unused offshore infrastructures</a:t>
          </a:r>
          <a:r>
            <a:rPr lang="en-GB" b="1" dirty="0">
              <a:solidFill>
                <a:srgbClr val="FF0000"/>
              </a:solidFill>
            </a:rPr>
            <a:t> </a:t>
          </a:r>
          <a:endParaRPr lang="en-US" b="1" dirty="0">
            <a:solidFill>
              <a:srgbClr val="FF0000"/>
            </a:solidFill>
          </a:endParaRPr>
        </a:p>
      </dgm:t>
    </dgm:pt>
    <dgm:pt modelId="{1CACA289-7DCE-4E41-8A47-8F5530A9BED3}" type="parTrans" cxnId="{9AC3BF5C-B2B8-4816-A9A6-E7460A8DBD66}">
      <dgm:prSet/>
      <dgm:spPr/>
      <dgm:t>
        <a:bodyPr/>
        <a:lstStyle/>
        <a:p>
          <a:endParaRPr lang="en-US"/>
        </a:p>
      </dgm:t>
    </dgm:pt>
    <dgm:pt modelId="{D649A91D-D4B9-4B9C-A8B3-58BE94A692DB}" type="sibTrans" cxnId="{9AC3BF5C-B2B8-4816-A9A6-E7460A8DBD66}">
      <dgm:prSet/>
      <dgm:spPr/>
      <dgm:t>
        <a:bodyPr/>
        <a:lstStyle/>
        <a:p>
          <a:endParaRPr lang="en-US"/>
        </a:p>
      </dgm:t>
    </dgm:pt>
    <dgm:pt modelId="{166D7368-583B-4B8B-87E2-6821C2FB4ACE}">
      <dgm:prSet phldrT="[Text]"/>
      <dgm:spPr/>
      <dgm:t>
        <a:bodyPr/>
        <a:lstStyle/>
        <a:p>
          <a:r>
            <a:rPr lang="en-GB" dirty="0">
              <a:solidFill>
                <a:schemeClr val="tx1"/>
              </a:solidFill>
            </a:rPr>
            <a:t>RIA, 1.4 million EUR, 1 grant, TRL 4-5</a:t>
          </a:r>
          <a:endParaRPr lang="en-US" dirty="0">
            <a:solidFill>
              <a:schemeClr val="tx1"/>
            </a:solidFill>
          </a:endParaRPr>
        </a:p>
      </dgm:t>
    </dgm:pt>
    <dgm:pt modelId="{03127C0C-1D3B-4228-9EE4-3507CD36ADCB}" type="parTrans" cxnId="{4BE0CABE-F245-4BE7-AA8F-CFB073996D6E}">
      <dgm:prSet/>
      <dgm:spPr/>
      <dgm:t>
        <a:bodyPr/>
        <a:lstStyle/>
        <a:p>
          <a:endParaRPr lang="en-US"/>
        </a:p>
      </dgm:t>
    </dgm:pt>
    <dgm:pt modelId="{C8EB6BB4-61A3-4C5D-A33A-D0E7F0455EF2}" type="sibTrans" cxnId="{4BE0CABE-F245-4BE7-AA8F-CFB073996D6E}">
      <dgm:prSet/>
      <dgm:spPr/>
      <dgm:t>
        <a:bodyPr/>
        <a:lstStyle/>
        <a:p>
          <a:endParaRPr lang="en-US"/>
        </a:p>
      </dgm:t>
    </dgm:pt>
    <dgm:pt modelId="{8807B90F-EAC8-41A5-80D5-9C70CB5DAF55}">
      <dgm:prSet phldrT="[Text]"/>
      <dgm:spPr/>
      <dgm:t>
        <a:bodyPr/>
        <a:lstStyle/>
        <a:p>
          <a:r>
            <a:rPr lang="en-US" b="0" i="0" dirty="0" err="1">
              <a:solidFill>
                <a:schemeClr val="tx1"/>
              </a:solidFill>
            </a:rPr>
            <a:t>Analysing</a:t>
          </a:r>
          <a:r>
            <a:rPr lang="en-US" b="0" i="0" dirty="0">
              <a:solidFill>
                <a:schemeClr val="tx1"/>
              </a:solidFill>
            </a:rPr>
            <a:t> options to decommissioning offshore platforms, identifying possible business models and assessing related implications for policy/decision making and for public acceptance</a:t>
          </a:r>
          <a:endParaRPr lang="en-US" dirty="0">
            <a:solidFill>
              <a:schemeClr val="tx1"/>
            </a:solidFill>
          </a:endParaRPr>
        </a:p>
      </dgm:t>
    </dgm:pt>
    <dgm:pt modelId="{97F4B816-49DA-41FE-BA2C-CFE00CBEB891}" type="parTrans" cxnId="{05B72C67-F684-4F64-A725-1E7B12466BE4}">
      <dgm:prSet/>
      <dgm:spPr/>
      <dgm:t>
        <a:bodyPr/>
        <a:lstStyle/>
        <a:p>
          <a:endParaRPr lang="en-US"/>
        </a:p>
      </dgm:t>
    </dgm:pt>
    <dgm:pt modelId="{02AC5E63-CE07-4626-8182-963E1351D21B}" type="sibTrans" cxnId="{05B72C67-F684-4F64-A725-1E7B12466BE4}">
      <dgm:prSet/>
      <dgm:spPr/>
      <dgm:t>
        <a:bodyPr/>
        <a:lstStyle/>
        <a:p>
          <a:endParaRPr lang="en-US"/>
        </a:p>
      </dgm:t>
    </dgm:pt>
    <dgm:pt modelId="{D3661E2E-CF06-475D-A7CE-D2870A584754}" type="pres">
      <dgm:prSet presAssocID="{17FC3533-D13E-4CE7-9E8F-1A177AE11FCB}" presName="linear" presStyleCnt="0">
        <dgm:presLayoutVars>
          <dgm:dir/>
          <dgm:resizeHandles val="exact"/>
        </dgm:presLayoutVars>
      </dgm:prSet>
      <dgm:spPr/>
    </dgm:pt>
    <dgm:pt modelId="{18050E0E-2F53-421E-8356-5DB86E819642}" type="pres">
      <dgm:prSet presAssocID="{B9B0A80F-A84A-4014-8AF5-D2BDF45F38C8}" presName="comp" presStyleCnt="0"/>
      <dgm:spPr/>
    </dgm:pt>
    <dgm:pt modelId="{AFA5A330-6684-4911-BEC3-A408FA890785}" type="pres">
      <dgm:prSet presAssocID="{B9B0A80F-A84A-4014-8AF5-D2BDF45F38C8}" presName="box" presStyleLbl="node1" presStyleIdx="0" presStyleCnt="2"/>
      <dgm:spPr/>
    </dgm:pt>
    <dgm:pt modelId="{4EC4D708-D9AD-4E04-B273-32941FBDD752}" type="pres">
      <dgm:prSet presAssocID="{B9B0A80F-A84A-4014-8AF5-D2BDF45F38C8}" presName="img" presStyleLbl="fgImgPlace1" presStyleIdx="0" presStyleCnt="2" custScaleX="93382" custScaleY="102333"/>
      <dgm:spPr>
        <a:blipFill rotWithShape="1">
          <a:blip xmlns:r="http://schemas.openxmlformats.org/officeDocument/2006/relationships" r:embed="rId1"/>
          <a:stretch>
            <a:fillRect/>
          </a:stretch>
        </a:blipFill>
      </dgm:spPr>
    </dgm:pt>
    <dgm:pt modelId="{89E8DAEC-42F0-4CAC-8CBF-F969257693FB}" type="pres">
      <dgm:prSet presAssocID="{B9B0A80F-A84A-4014-8AF5-D2BDF45F38C8}" presName="text" presStyleLbl="node1" presStyleIdx="0" presStyleCnt="2">
        <dgm:presLayoutVars>
          <dgm:bulletEnabled val="1"/>
        </dgm:presLayoutVars>
      </dgm:prSet>
      <dgm:spPr/>
    </dgm:pt>
    <dgm:pt modelId="{BD3D8DC6-0DC4-4137-9BF4-D6712C433B1E}" type="pres">
      <dgm:prSet presAssocID="{B6D46F3F-C03D-406A-96DE-6D9BC887F513}" presName="spacer" presStyleCnt="0"/>
      <dgm:spPr/>
    </dgm:pt>
    <dgm:pt modelId="{E27DD3E1-BADD-4C1F-96E8-3F21F4ECEF58}" type="pres">
      <dgm:prSet presAssocID="{62D926F2-5E6B-4A4C-82A8-2B7815DF57E8}" presName="comp" presStyleCnt="0"/>
      <dgm:spPr/>
    </dgm:pt>
    <dgm:pt modelId="{702583A1-6FD5-4F59-B78E-44E8748CCB5A}" type="pres">
      <dgm:prSet presAssocID="{62D926F2-5E6B-4A4C-82A8-2B7815DF57E8}" presName="box" presStyleLbl="node1" presStyleIdx="1" presStyleCnt="2"/>
      <dgm:spPr/>
    </dgm:pt>
    <dgm:pt modelId="{211EB291-BB18-4BE9-9572-B7E39DA7D1C6}" type="pres">
      <dgm:prSet presAssocID="{62D926F2-5E6B-4A4C-82A8-2B7815DF57E8}" presName="img" presStyleLbl="fgImgPlace1" presStyleIdx="1" presStyleCnt="2"/>
      <dgm:spPr>
        <a:blipFill rotWithShape="1">
          <a:blip xmlns:r="http://schemas.openxmlformats.org/officeDocument/2006/relationships" r:embed="rId2"/>
          <a:stretch>
            <a:fillRect/>
          </a:stretch>
        </a:blipFill>
      </dgm:spPr>
    </dgm:pt>
    <dgm:pt modelId="{85B3B995-2BF3-46D0-A566-82B56F201380}" type="pres">
      <dgm:prSet presAssocID="{62D926F2-5E6B-4A4C-82A8-2B7815DF57E8}" presName="text" presStyleLbl="node1" presStyleIdx="1" presStyleCnt="2">
        <dgm:presLayoutVars>
          <dgm:bulletEnabled val="1"/>
        </dgm:presLayoutVars>
      </dgm:prSet>
      <dgm:spPr/>
    </dgm:pt>
  </dgm:ptLst>
  <dgm:cxnLst>
    <dgm:cxn modelId="{83157B00-EA2D-4379-84B8-A9A439EA9CE3}" type="presOf" srcId="{3BAFBF29-B07B-44E2-8A90-0FB83DFB2357}" destId="{89E8DAEC-42F0-4CAC-8CBF-F969257693FB}" srcOrd="1" destOrd="1" presId="urn:microsoft.com/office/officeart/2005/8/layout/vList4"/>
    <dgm:cxn modelId="{800E3C01-4224-4579-851C-A2058FAA5416}" srcId="{17FC3533-D13E-4CE7-9E8F-1A177AE11FCB}" destId="{B9B0A80F-A84A-4014-8AF5-D2BDF45F38C8}" srcOrd="0" destOrd="0" parTransId="{4A9A9817-2475-4C28-A533-1B6039D44B76}" sibTransId="{B6D46F3F-C03D-406A-96DE-6D9BC887F513}"/>
    <dgm:cxn modelId="{AEC2610A-5DEF-47DF-AC9F-0E13BCE96A76}" srcId="{B9B0A80F-A84A-4014-8AF5-D2BDF45F38C8}" destId="{3BAFBF29-B07B-44E2-8A90-0FB83DFB2357}" srcOrd="0" destOrd="0" parTransId="{8472EA96-F2E6-40EF-8540-A12088394F95}" sibTransId="{44E8385C-F0CC-404E-896C-56CB803BCCC4}"/>
    <dgm:cxn modelId="{2069100F-5723-4F41-92B5-DB6B74D35B95}" type="presOf" srcId="{17FC3533-D13E-4CE7-9E8F-1A177AE11FCB}" destId="{D3661E2E-CF06-475D-A7CE-D2870A584754}" srcOrd="0" destOrd="0" presId="urn:microsoft.com/office/officeart/2005/8/layout/vList4"/>
    <dgm:cxn modelId="{BF7EA626-6165-47DD-A6A5-F9BCFDA8E043}" type="presOf" srcId="{166D7368-583B-4B8B-87E2-6821C2FB4ACE}" destId="{702583A1-6FD5-4F59-B78E-44E8748CCB5A}" srcOrd="0" destOrd="1" presId="urn:microsoft.com/office/officeart/2005/8/layout/vList4"/>
    <dgm:cxn modelId="{9AC3BF5C-B2B8-4816-A9A6-E7460A8DBD66}" srcId="{17FC3533-D13E-4CE7-9E8F-1A177AE11FCB}" destId="{62D926F2-5E6B-4A4C-82A8-2B7815DF57E8}" srcOrd="1" destOrd="0" parTransId="{1CACA289-7DCE-4E41-8A47-8F5530A9BED3}" sibTransId="{D649A91D-D4B9-4B9C-A8B3-58BE94A692DB}"/>
    <dgm:cxn modelId="{88BEE864-7268-4312-B017-10F5DD18FFDD}" type="presOf" srcId="{B9B0A80F-A84A-4014-8AF5-D2BDF45F38C8}" destId="{89E8DAEC-42F0-4CAC-8CBF-F969257693FB}" srcOrd="1" destOrd="0" presId="urn:microsoft.com/office/officeart/2005/8/layout/vList4"/>
    <dgm:cxn modelId="{1AF7C765-B94D-41C6-AD33-C9E15E7FA5E0}" type="presOf" srcId="{8807B90F-EAC8-41A5-80D5-9C70CB5DAF55}" destId="{702583A1-6FD5-4F59-B78E-44E8748CCB5A}" srcOrd="0" destOrd="2" presId="urn:microsoft.com/office/officeart/2005/8/layout/vList4"/>
    <dgm:cxn modelId="{05B72C67-F684-4F64-A725-1E7B12466BE4}" srcId="{62D926F2-5E6B-4A4C-82A8-2B7815DF57E8}" destId="{8807B90F-EAC8-41A5-80D5-9C70CB5DAF55}" srcOrd="1" destOrd="0" parTransId="{97F4B816-49DA-41FE-BA2C-CFE00CBEB891}" sibTransId="{02AC5E63-CE07-4626-8182-963E1351D21B}"/>
    <dgm:cxn modelId="{A831A349-998B-4993-82F8-ADAF4709F5C0}" type="presOf" srcId="{B3638200-14D4-4169-93DD-1AAC10F2471F}" destId="{89E8DAEC-42F0-4CAC-8CBF-F969257693FB}" srcOrd="1" destOrd="2" presId="urn:microsoft.com/office/officeart/2005/8/layout/vList4"/>
    <dgm:cxn modelId="{620FD987-929B-411A-99C1-5ABAC44F7B17}" type="presOf" srcId="{8807B90F-EAC8-41A5-80D5-9C70CB5DAF55}" destId="{85B3B995-2BF3-46D0-A566-82B56F201380}" srcOrd="1" destOrd="2" presId="urn:microsoft.com/office/officeart/2005/8/layout/vList4"/>
    <dgm:cxn modelId="{D544C0A2-2D91-4BAF-A978-8E46C6CE1214}" srcId="{B9B0A80F-A84A-4014-8AF5-D2BDF45F38C8}" destId="{B3638200-14D4-4169-93DD-1AAC10F2471F}" srcOrd="1" destOrd="0" parTransId="{9EEE85FD-D3D2-4F56-BB03-2BE9227E52DA}" sibTransId="{93CB0DC9-3A9E-4E99-A8CD-0FC21FB1CED0}"/>
    <dgm:cxn modelId="{4BE0CABE-F245-4BE7-AA8F-CFB073996D6E}" srcId="{62D926F2-5E6B-4A4C-82A8-2B7815DF57E8}" destId="{166D7368-583B-4B8B-87E2-6821C2FB4ACE}" srcOrd="0" destOrd="0" parTransId="{03127C0C-1D3B-4228-9EE4-3507CD36ADCB}" sibTransId="{C8EB6BB4-61A3-4C5D-A33A-D0E7F0455EF2}"/>
    <dgm:cxn modelId="{89F8DCCC-B1DD-487E-8176-8116CFFE97E6}" type="presOf" srcId="{62D926F2-5E6B-4A4C-82A8-2B7815DF57E8}" destId="{85B3B995-2BF3-46D0-A566-82B56F201380}" srcOrd="1" destOrd="0" presId="urn:microsoft.com/office/officeart/2005/8/layout/vList4"/>
    <dgm:cxn modelId="{6BA706CE-545E-4B63-A686-8BA6EB037072}" type="presOf" srcId="{B9B0A80F-A84A-4014-8AF5-D2BDF45F38C8}" destId="{AFA5A330-6684-4911-BEC3-A408FA890785}" srcOrd="0" destOrd="0" presId="urn:microsoft.com/office/officeart/2005/8/layout/vList4"/>
    <dgm:cxn modelId="{2D3D9CE3-1D53-4ABF-8E41-3D4E90BA82B2}" type="presOf" srcId="{62D926F2-5E6B-4A4C-82A8-2B7815DF57E8}" destId="{702583A1-6FD5-4F59-B78E-44E8748CCB5A}" srcOrd="0" destOrd="0" presId="urn:microsoft.com/office/officeart/2005/8/layout/vList4"/>
    <dgm:cxn modelId="{5464B5E9-364E-43C1-B750-0E432448B4D9}" type="presOf" srcId="{B3638200-14D4-4169-93DD-1AAC10F2471F}" destId="{AFA5A330-6684-4911-BEC3-A408FA890785}" srcOrd="0" destOrd="2" presId="urn:microsoft.com/office/officeart/2005/8/layout/vList4"/>
    <dgm:cxn modelId="{4CCD9EF2-8C2D-4532-8EF5-451DDE20ED55}" type="presOf" srcId="{166D7368-583B-4B8B-87E2-6821C2FB4ACE}" destId="{85B3B995-2BF3-46D0-A566-82B56F201380}" srcOrd="1" destOrd="1" presId="urn:microsoft.com/office/officeart/2005/8/layout/vList4"/>
    <dgm:cxn modelId="{AE5605F8-D624-47E0-8EA9-757F955D19B2}" type="presOf" srcId="{3BAFBF29-B07B-44E2-8A90-0FB83DFB2357}" destId="{AFA5A330-6684-4911-BEC3-A408FA890785}" srcOrd="0" destOrd="1" presId="urn:microsoft.com/office/officeart/2005/8/layout/vList4"/>
    <dgm:cxn modelId="{FC07E9AD-DF52-45DA-80D5-9BB8BF77B42E}" type="presParOf" srcId="{D3661E2E-CF06-475D-A7CE-D2870A584754}" destId="{18050E0E-2F53-421E-8356-5DB86E819642}" srcOrd="0" destOrd="0" presId="urn:microsoft.com/office/officeart/2005/8/layout/vList4"/>
    <dgm:cxn modelId="{90D3DDDA-52A1-4EF9-B990-5FE274AA8158}" type="presParOf" srcId="{18050E0E-2F53-421E-8356-5DB86E819642}" destId="{AFA5A330-6684-4911-BEC3-A408FA890785}" srcOrd="0" destOrd="0" presId="urn:microsoft.com/office/officeart/2005/8/layout/vList4"/>
    <dgm:cxn modelId="{BE288B91-CBD3-4965-88C5-572DF67B9A71}" type="presParOf" srcId="{18050E0E-2F53-421E-8356-5DB86E819642}" destId="{4EC4D708-D9AD-4E04-B273-32941FBDD752}" srcOrd="1" destOrd="0" presId="urn:microsoft.com/office/officeart/2005/8/layout/vList4"/>
    <dgm:cxn modelId="{DFB3FB53-0204-4F97-89DE-D37F1C83D3F5}" type="presParOf" srcId="{18050E0E-2F53-421E-8356-5DB86E819642}" destId="{89E8DAEC-42F0-4CAC-8CBF-F969257693FB}" srcOrd="2" destOrd="0" presId="urn:microsoft.com/office/officeart/2005/8/layout/vList4"/>
    <dgm:cxn modelId="{9E2DC1C6-D9D1-4413-99A5-83EE1D0C6F35}" type="presParOf" srcId="{D3661E2E-CF06-475D-A7CE-D2870A584754}" destId="{BD3D8DC6-0DC4-4137-9BF4-D6712C433B1E}" srcOrd="1" destOrd="0" presId="urn:microsoft.com/office/officeart/2005/8/layout/vList4"/>
    <dgm:cxn modelId="{4F8B63C6-57CA-4C28-80D3-BEAE36826E75}" type="presParOf" srcId="{D3661E2E-CF06-475D-A7CE-D2870A584754}" destId="{E27DD3E1-BADD-4C1F-96E8-3F21F4ECEF58}" srcOrd="2" destOrd="0" presId="urn:microsoft.com/office/officeart/2005/8/layout/vList4"/>
    <dgm:cxn modelId="{CC05BEC8-7962-4F66-9044-E99B77DC7F54}" type="presParOf" srcId="{E27DD3E1-BADD-4C1F-96E8-3F21F4ECEF58}" destId="{702583A1-6FD5-4F59-B78E-44E8748CCB5A}" srcOrd="0" destOrd="0" presId="urn:microsoft.com/office/officeart/2005/8/layout/vList4"/>
    <dgm:cxn modelId="{A22FCC7D-88A0-46F0-B5DA-03309F17D69D}" type="presParOf" srcId="{E27DD3E1-BADD-4C1F-96E8-3F21F4ECEF58}" destId="{211EB291-BB18-4BE9-9572-B7E39DA7D1C6}" srcOrd="1" destOrd="0" presId="urn:microsoft.com/office/officeart/2005/8/layout/vList4"/>
    <dgm:cxn modelId="{48ADB67D-7323-4C9F-AF0F-41245913C149}" type="presParOf" srcId="{E27DD3E1-BADD-4C1F-96E8-3F21F4ECEF58}" destId="{85B3B995-2BF3-46D0-A566-82B56F20138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C92EFFC-4BF4-41E8-A102-178BDCE17C94}"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n-US"/>
        </a:p>
      </dgm:t>
    </dgm:pt>
    <dgm:pt modelId="{413F1C87-7A5A-4D2E-A810-89EBFC7BE0AD}">
      <dgm:prSet phldrT="[Text]"/>
      <dgm:spPr/>
      <dgm:t>
        <a:bodyPr/>
        <a:lstStyle/>
        <a:p>
          <a:r>
            <a:rPr lang="en-GB" b="1" dirty="0">
              <a:solidFill>
                <a:schemeClr val="tx1"/>
              </a:solidFill>
            </a:rPr>
            <a:t>Digital Ocean &amp; Water knowledge system portfolio</a:t>
          </a:r>
          <a:endParaRPr lang="en-US" b="1" dirty="0">
            <a:solidFill>
              <a:schemeClr val="tx1"/>
            </a:solidFill>
          </a:endParaRPr>
        </a:p>
      </dgm:t>
    </dgm:pt>
    <dgm:pt modelId="{FAA373BA-E875-46BD-94FC-0CCB08BC2003}" type="parTrans" cxnId="{0125AC74-B42E-4624-8365-5432BF7AA3F9}">
      <dgm:prSet/>
      <dgm:spPr/>
      <dgm:t>
        <a:bodyPr/>
        <a:lstStyle/>
        <a:p>
          <a:endParaRPr lang="en-US"/>
        </a:p>
      </dgm:t>
    </dgm:pt>
    <dgm:pt modelId="{CC7B001C-5349-47E6-A9EF-99B6373E85D5}" type="sibTrans" cxnId="{0125AC74-B42E-4624-8365-5432BF7AA3F9}">
      <dgm:prSet/>
      <dgm:spPr/>
      <dgm:t>
        <a:bodyPr/>
        <a:lstStyle/>
        <a:p>
          <a:endParaRPr lang="en-US"/>
        </a:p>
      </dgm:t>
    </dgm:pt>
    <dgm:pt modelId="{2494102D-1D31-4794-AEB3-E3C05390B94D}">
      <dgm:prSet/>
      <dgm:spPr/>
      <dgm:t>
        <a:bodyPr/>
        <a:lstStyle/>
        <a:p>
          <a:r>
            <a:rPr lang="en-GB" b="1" dirty="0">
              <a:solidFill>
                <a:schemeClr val="tx1"/>
              </a:solidFill>
            </a:rPr>
            <a:t>2021 WP </a:t>
          </a:r>
          <a:r>
            <a:rPr lang="en-GB" dirty="0">
              <a:solidFill>
                <a:schemeClr val="tx1"/>
              </a:solidFill>
            </a:rPr>
            <a:t>(calls closed): </a:t>
          </a:r>
          <a:r>
            <a:rPr lang="en-GB" b="1" dirty="0">
              <a:solidFill>
                <a:schemeClr val="tx1"/>
              </a:solidFill>
            </a:rPr>
            <a:t>Topics</a:t>
          </a:r>
          <a:r>
            <a:rPr lang="en-GB" dirty="0">
              <a:solidFill>
                <a:schemeClr val="tx1"/>
              </a:solidFill>
            </a:rPr>
            <a:t>: </a:t>
          </a:r>
          <a:r>
            <a:rPr lang="en-US" b="0" i="0" dirty="0">
              <a:solidFill>
                <a:schemeClr val="tx1"/>
              </a:solidFill>
            </a:rPr>
            <a:t>Underlying models for the European Digital Twin Ocean (IA, 7 million EUR) +  EU Public Infrastructure for the European Digital Twin Ocean (GIB, 3 million EUR)</a:t>
          </a:r>
          <a:endParaRPr lang="en-US" dirty="0">
            <a:solidFill>
              <a:schemeClr val="tx1"/>
            </a:solidFill>
          </a:endParaRPr>
        </a:p>
      </dgm:t>
    </dgm:pt>
    <dgm:pt modelId="{61817075-881E-4647-BB45-3593B4D7A86B}" type="parTrans" cxnId="{2567FD97-45A8-4498-95EE-634EB8F4CB47}">
      <dgm:prSet/>
      <dgm:spPr/>
      <dgm:t>
        <a:bodyPr/>
        <a:lstStyle/>
        <a:p>
          <a:endParaRPr lang="en-US"/>
        </a:p>
      </dgm:t>
    </dgm:pt>
    <dgm:pt modelId="{09E84F51-8189-4006-BF20-01FFE4889B53}" type="sibTrans" cxnId="{2567FD97-45A8-4498-95EE-634EB8F4CB47}">
      <dgm:prSet/>
      <dgm:spPr/>
      <dgm:t>
        <a:bodyPr/>
        <a:lstStyle/>
        <a:p>
          <a:endParaRPr lang="en-US"/>
        </a:p>
      </dgm:t>
    </dgm:pt>
    <dgm:pt modelId="{3763A3B2-B7CD-42D2-9386-E44F474471C5}">
      <dgm:prSet/>
      <dgm:spPr/>
      <dgm:t>
        <a:bodyPr/>
        <a:lstStyle/>
        <a:p>
          <a:r>
            <a:rPr lang="en-GB" b="1" dirty="0">
              <a:solidFill>
                <a:schemeClr val="tx1"/>
              </a:solidFill>
            </a:rPr>
            <a:t>2022 WP</a:t>
          </a:r>
          <a:r>
            <a:rPr lang="en-GB" dirty="0">
              <a:solidFill>
                <a:schemeClr val="tx1"/>
              </a:solidFill>
            </a:rPr>
            <a:t> (calls ongoing): </a:t>
          </a:r>
          <a:r>
            <a:rPr lang="en-GB" b="1" dirty="0">
              <a:solidFill>
                <a:schemeClr val="tx1"/>
              </a:solidFill>
            </a:rPr>
            <a:t>Topics: </a:t>
          </a:r>
          <a:r>
            <a:rPr lang="en-GB" b="0" dirty="0">
              <a:solidFill>
                <a:schemeClr val="tx1"/>
              </a:solidFill>
            </a:rPr>
            <a:t>I</a:t>
          </a:r>
          <a:r>
            <a:rPr lang="en-US" b="0" i="0" dirty="0">
              <a:solidFill>
                <a:schemeClr val="tx1"/>
              </a:solidFill>
            </a:rPr>
            <a:t>ntegration of biodiversity monitoring data into the Digital Twin Ocean (IA, 10 million EUR) + </a:t>
          </a:r>
          <a:r>
            <a:rPr lang="en-GB" b="0" dirty="0">
              <a:solidFill>
                <a:schemeClr val="tx1"/>
              </a:solidFill>
            </a:rPr>
            <a:t> </a:t>
          </a:r>
          <a:r>
            <a:rPr lang="en-US" b="0" i="0" dirty="0">
              <a:solidFill>
                <a:schemeClr val="tx1"/>
              </a:solidFill>
            </a:rPr>
            <a:t>Towards a European DNA library of marine and freshwater species (CSA, 2 million EUR) </a:t>
          </a:r>
          <a:endParaRPr lang="en-US" b="0" dirty="0">
            <a:solidFill>
              <a:schemeClr val="tx1"/>
            </a:solidFill>
          </a:endParaRPr>
        </a:p>
      </dgm:t>
    </dgm:pt>
    <dgm:pt modelId="{DF852B2F-5231-44C7-BEA5-73DA935C1CA4}" type="sibTrans" cxnId="{2B75FFE3-8D27-46DF-8032-420F8B15B951}">
      <dgm:prSet/>
      <dgm:spPr/>
      <dgm:t>
        <a:bodyPr/>
        <a:lstStyle/>
        <a:p>
          <a:endParaRPr lang="en-US"/>
        </a:p>
      </dgm:t>
    </dgm:pt>
    <dgm:pt modelId="{C3ABE2C7-4600-4861-BBB3-AD249095DFB7}" type="parTrans" cxnId="{2B75FFE3-8D27-46DF-8032-420F8B15B951}">
      <dgm:prSet/>
      <dgm:spPr/>
      <dgm:t>
        <a:bodyPr/>
        <a:lstStyle/>
        <a:p>
          <a:endParaRPr lang="en-US"/>
        </a:p>
      </dgm:t>
    </dgm:pt>
    <dgm:pt modelId="{9990B068-6FAF-4DBF-B24A-05399009F167}">
      <dgm:prSet/>
      <dgm:spPr/>
      <dgm:t>
        <a:bodyPr/>
        <a:lstStyle/>
        <a:p>
          <a:r>
            <a:rPr lang="en-GB" b="1" dirty="0">
              <a:solidFill>
                <a:srgbClr val="FF0000"/>
              </a:solidFill>
            </a:rPr>
            <a:t>2023 WP:</a:t>
          </a:r>
          <a:endParaRPr lang="en-US" b="1" dirty="0">
            <a:solidFill>
              <a:srgbClr val="FF0000"/>
            </a:solidFill>
          </a:endParaRPr>
        </a:p>
      </dgm:t>
    </dgm:pt>
    <dgm:pt modelId="{569E739E-3001-461C-974C-BD66B8B4A5FD}" type="sibTrans" cxnId="{A88595F8-2461-4FB8-92C9-3A75CB2BA8BE}">
      <dgm:prSet/>
      <dgm:spPr/>
      <dgm:t>
        <a:bodyPr/>
        <a:lstStyle/>
        <a:p>
          <a:endParaRPr lang="en-US"/>
        </a:p>
      </dgm:t>
    </dgm:pt>
    <dgm:pt modelId="{34060D3D-E400-45D6-A384-8660EC61485B}" type="parTrans" cxnId="{A88595F8-2461-4FB8-92C9-3A75CB2BA8BE}">
      <dgm:prSet/>
      <dgm:spPr/>
      <dgm:t>
        <a:bodyPr/>
        <a:lstStyle/>
        <a:p>
          <a:endParaRPr lang="en-US"/>
        </a:p>
      </dgm:t>
    </dgm:pt>
    <dgm:pt modelId="{E45D39E6-B655-4E20-B965-1B38D679385D}">
      <dgm:prSet/>
      <dgm:spPr/>
      <dgm:t>
        <a:bodyPr/>
        <a:lstStyle/>
        <a:p>
          <a:r>
            <a:rPr lang="en-GB" dirty="0">
              <a:solidFill>
                <a:srgbClr val="FF0000"/>
              </a:solidFill>
            </a:rPr>
            <a:t>Integration of socio-ecological models into the Digital Twin Ocean (RIA, EUR 10 million EUR/3 grants)</a:t>
          </a:r>
          <a:endParaRPr lang="en-US" b="1" dirty="0">
            <a:solidFill>
              <a:srgbClr val="FF0000"/>
            </a:solidFill>
          </a:endParaRPr>
        </a:p>
      </dgm:t>
    </dgm:pt>
    <dgm:pt modelId="{0ABFCB5B-5C85-4DE9-BE33-44DD003C8A5D}" type="parTrans" cxnId="{FDF228FD-35B8-4EC8-9563-AFDC9AB46868}">
      <dgm:prSet/>
      <dgm:spPr/>
      <dgm:t>
        <a:bodyPr/>
        <a:lstStyle/>
        <a:p>
          <a:endParaRPr lang="en-US"/>
        </a:p>
      </dgm:t>
    </dgm:pt>
    <dgm:pt modelId="{5D54FAFF-A129-4E68-8556-20662A11E899}" type="sibTrans" cxnId="{FDF228FD-35B8-4EC8-9563-AFDC9AB46868}">
      <dgm:prSet/>
      <dgm:spPr/>
      <dgm:t>
        <a:bodyPr/>
        <a:lstStyle/>
        <a:p>
          <a:endParaRPr lang="en-US"/>
        </a:p>
      </dgm:t>
    </dgm:pt>
    <dgm:pt modelId="{8C6A37F2-9014-4964-AEDD-D0A7433E35E8}">
      <dgm:prSet/>
      <dgm:spPr/>
      <dgm:t>
        <a:bodyPr/>
        <a:lstStyle/>
        <a:p>
          <a:r>
            <a:rPr lang="en-GB" dirty="0">
              <a:solidFill>
                <a:srgbClr val="FF0000"/>
              </a:solidFill>
            </a:rPr>
            <a:t>Roadmap for the integration of inland waters into the Digital Twin Ocean (CSA, EUR 2 million EUR/1 grant)</a:t>
          </a:r>
          <a:endParaRPr lang="en-US" b="1" dirty="0">
            <a:solidFill>
              <a:srgbClr val="FF0000"/>
            </a:solidFill>
          </a:endParaRPr>
        </a:p>
      </dgm:t>
    </dgm:pt>
    <dgm:pt modelId="{9C8995FE-7F08-4B56-BB8D-3234B25D07A1}" type="parTrans" cxnId="{089C1B8E-7304-42B5-9A39-4B1BF3F23D5F}">
      <dgm:prSet/>
      <dgm:spPr/>
      <dgm:t>
        <a:bodyPr/>
        <a:lstStyle/>
        <a:p>
          <a:endParaRPr lang="en-US"/>
        </a:p>
      </dgm:t>
    </dgm:pt>
    <dgm:pt modelId="{A9EACF11-FBBE-4666-8973-48B54800803B}" type="sibTrans" cxnId="{089C1B8E-7304-42B5-9A39-4B1BF3F23D5F}">
      <dgm:prSet/>
      <dgm:spPr/>
      <dgm:t>
        <a:bodyPr/>
        <a:lstStyle/>
        <a:p>
          <a:endParaRPr lang="en-US"/>
        </a:p>
      </dgm:t>
    </dgm:pt>
    <dgm:pt modelId="{3F5AA1E1-B034-46B0-BFC9-0BFB2F7B26E2}" type="pres">
      <dgm:prSet presAssocID="{5C92EFFC-4BF4-41E8-A102-178BDCE17C94}" presName="linear" presStyleCnt="0">
        <dgm:presLayoutVars>
          <dgm:dir/>
          <dgm:resizeHandles val="exact"/>
        </dgm:presLayoutVars>
      </dgm:prSet>
      <dgm:spPr/>
    </dgm:pt>
    <dgm:pt modelId="{13BBF5F9-22DF-4AE2-949E-19EA9DCC24AF}" type="pres">
      <dgm:prSet presAssocID="{413F1C87-7A5A-4D2E-A810-89EBFC7BE0AD}" presName="comp" presStyleCnt="0"/>
      <dgm:spPr/>
    </dgm:pt>
    <dgm:pt modelId="{286CF422-3324-419A-A680-4013A417542B}" type="pres">
      <dgm:prSet presAssocID="{413F1C87-7A5A-4D2E-A810-89EBFC7BE0AD}" presName="box" presStyleLbl="node1" presStyleIdx="0" presStyleCnt="1" custLinFactNeighborX="-93" custLinFactNeighborY="-465"/>
      <dgm:spPr/>
    </dgm:pt>
    <dgm:pt modelId="{43B0737D-9CFF-4BE0-BABA-AD1978B4F94A}" type="pres">
      <dgm:prSet presAssocID="{413F1C87-7A5A-4D2E-A810-89EBFC7BE0AD}" presName="img" presStyleLbl="fgImgPlace1" presStyleIdx="0" presStyleCnt="1" custScaleX="114072" custScaleY="72241" custLinFactNeighborX="-1487" custLinFactNeighborY="4021"/>
      <dgm:spPr>
        <a:blipFill rotWithShape="1">
          <a:blip xmlns:r="http://schemas.openxmlformats.org/officeDocument/2006/relationships" r:embed="rId1"/>
          <a:stretch>
            <a:fillRect/>
          </a:stretch>
        </a:blipFill>
      </dgm:spPr>
    </dgm:pt>
    <dgm:pt modelId="{4910E90F-425D-400D-A19F-390EFF62A317}" type="pres">
      <dgm:prSet presAssocID="{413F1C87-7A5A-4D2E-A810-89EBFC7BE0AD}" presName="text" presStyleLbl="node1" presStyleIdx="0" presStyleCnt="1">
        <dgm:presLayoutVars>
          <dgm:bulletEnabled val="1"/>
        </dgm:presLayoutVars>
      </dgm:prSet>
      <dgm:spPr/>
    </dgm:pt>
  </dgm:ptLst>
  <dgm:cxnLst>
    <dgm:cxn modelId="{1A761C05-4BDF-4DBE-B73B-EB0A41E5E253}" type="presOf" srcId="{413F1C87-7A5A-4D2E-A810-89EBFC7BE0AD}" destId="{4910E90F-425D-400D-A19F-390EFF62A317}" srcOrd="1" destOrd="0" presId="urn:microsoft.com/office/officeart/2005/8/layout/vList4"/>
    <dgm:cxn modelId="{03CAFF19-6A9C-4FC3-A13F-1518916E434B}" type="presOf" srcId="{413F1C87-7A5A-4D2E-A810-89EBFC7BE0AD}" destId="{286CF422-3324-419A-A680-4013A417542B}" srcOrd="0" destOrd="0" presId="urn:microsoft.com/office/officeart/2005/8/layout/vList4"/>
    <dgm:cxn modelId="{B2674C5C-A520-4DF8-8B6B-7989ABE865C9}" type="presOf" srcId="{2494102D-1D31-4794-AEB3-E3C05390B94D}" destId="{4910E90F-425D-400D-A19F-390EFF62A317}" srcOrd="1" destOrd="1" presId="urn:microsoft.com/office/officeart/2005/8/layout/vList4"/>
    <dgm:cxn modelId="{88A4B945-9CAF-4D68-B661-561289DE5860}" type="presOf" srcId="{8C6A37F2-9014-4964-AEDD-D0A7433E35E8}" destId="{4910E90F-425D-400D-A19F-390EFF62A317}" srcOrd="1" destOrd="5" presId="urn:microsoft.com/office/officeart/2005/8/layout/vList4"/>
    <dgm:cxn modelId="{B8D8DB4C-7B2D-4871-A537-A4533BEB8506}" type="presOf" srcId="{E45D39E6-B655-4E20-B965-1B38D679385D}" destId="{286CF422-3324-419A-A680-4013A417542B}" srcOrd="0" destOrd="4" presId="urn:microsoft.com/office/officeart/2005/8/layout/vList4"/>
    <dgm:cxn modelId="{BD789071-3F0C-436B-A33B-263B51DD3315}" type="presOf" srcId="{9990B068-6FAF-4DBF-B24A-05399009F167}" destId="{286CF422-3324-419A-A680-4013A417542B}" srcOrd="0" destOrd="3" presId="urn:microsoft.com/office/officeart/2005/8/layout/vList4"/>
    <dgm:cxn modelId="{0125AC74-B42E-4624-8365-5432BF7AA3F9}" srcId="{5C92EFFC-4BF4-41E8-A102-178BDCE17C94}" destId="{413F1C87-7A5A-4D2E-A810-89EBFC7BE0AD}" srcOrd="0" destOrd="0" parTransId="{FAA373BA-E875-46BD-94FC-0CCB08BC2003}" sibTransId="{CC7B001C-5349-47E6-A9EF-99B6373E85D5}"/>
    <dgm:cxn modelId="{675EEB54-BAC9-4E86-9CF7-A54647C51E28}" type="presOf" srcId="{5C92EFFC-4BF4-41E8-A102-178BDCE17C94}" destId="{3F5AA1E1-B034-46B0-BFC9-0BFB2F7B26E2}" srcOrd="0" destOrd="0" presId="urn:microsoft.com/office/officeart/2005/8/layout/vList4"/>
    <dgm:cxn modelId="{CC5C4175-FB53-4867-BA93-4ECE4CF4E4AB}" type="presOf" srcId="{2494102D-1D31-4794-AEB3-E3C05390B94D}" destId="{286CF422-3324-419A-A680-4013A417542B}" srcOrd="0" destOrd="1" presId="urn:microsoft.com/office/officeart/2005/8/layout/vList4"/>
    <dgm:cxn modelId="{D7C5A877-5BB8-4EC3-95D5-BA8EC3B04947}" type="presOf" srcId="{3763A3B2-B7CD-42D2-9386-E44F474471C5}" destId="{4910E90F-425D-400D-A19F-390EFF62A317}" srcOrd="1" destOrd="2" presId="urn:microsoft.com/office/officeart/2005/8/layout/vList4"/>
    <dgm:cxn modelId="{089C1B8E-7304-42B5-9A39-4B1BF3F23D5F}" srcId="{413F1C87-7A5A-4D2E-A810-89EBFC7BE0AD}" destId="{8C6A37F2-9014-4964-AEDD-D0A7433E35E8}" srcOrd="4" destOrd="0" parTransId="{9C8995FE-7F08-4B56-BB8D-3234B25D07A1}" sibTransId="{A9EACF11-FBBE-4666-8973-48B54800803B}"/>
    <dgm:cxn modelId="{22E00393-521B-4D5F-8713-9B6E747114CA}" type="presOf" srcId="{8C6A37F2-9014-4964-AEDD-D0A7433E35E8}" destId="{286CF422-3324-419A-A680-4013A417542B}" srcOrd="0" destOrd="5" presId="urn:microsoft.com/office/officeart/2005/8/layout/vList4"/>
    <dgm:cxn modelId="{2567FD97-45A8-4498-95EE-634EB8F4CB47}" srcId="{413F1C87-7A5A-4D2E-A810-89EBFC7BE0AD}" destId="{2494102D-1D31-4794-AEB3-E3C05390B94D}" srcOrd="0" destOrd="0" parTransId="{61817075-881E-4647-BB45-3593B4D7A86B}" sibTransId="{09E84F51-8189-4006-BF20-01FFE4889B53}"/>
    <dgm:cxn modelId="{70915BA3-D96C-40A9-8D2A-BD1C494C7B2D}" type="presOf" srcId="{3763A3B2-B7CD-42D2-9386-E44F474471C5}" destId="{286CF422-3324-419A-A680-4013A417542B}" srcOrd="0" destOrd="2" presId="urn:microsoft.com/office/officeart/2005/8/layout/vList4"/>
    <dgm:cxn modelId="{1ABD6BA7-35C5-4C02-8E32-087C6D3E7662}" type="presOf" srcId="{E45D39E6-B655-4E20-B965-1B38D679385D}" destId="{4910E90F-425D-400D-A19F-390EFF62A317}" srcOrd="1" destOrd="4" presId="urn:microsoft.com/office/officeart/2005/8/layout/vList4"/>
    <dgm:cxn modelId="{9CA3A2AA-8925-4A46-92BC-7FFA427F6A0E}" type="presOf" srcId="{9990B068-6FAF-4DBF-B24A-05399009F167}" destId="{4910E90F-425D-400D-A19F-390EFF62A317}" srcOrd="1" destOrd="3" presId="urn:microsoft.com/office/officeart/2005/8/layout/vList4"/>
    <dgm:cxn modelId="{2B75FFE3-8D27-46DF-8032-420F8B15B951}" srcId="{413F1C87-7A5A-4D2E-A810-89EBFC7BE0AD}" destId="{3763A3B2-B7CD-42D2-9386-E44F474471C5}" srcOrd="1" destOrd="0" parTransId="{C3ABE2C7-4600-4861-BBB3-AD249095DFB7}" sibTransId="{DF852B2F-5231-44C7-BEA5-73DA935C1CA4}"/>
    <dgm:cxn modelId="{A88595F8-2461-4FB8-92C9-3A75CB2BA8BE}" srcId="{413F1C87-7A5A-4D2E-A810-89EBFC7BE0AD}" destId="{9990B068-6FAF-4DBF-B24A-05399009F167}" srcOrd="2" destOrd="0" parTransId="{34060D3D-E400-45D6-A384-8660EC61485B}" sibTransId="{569E739E-3001-461C-974C-BD66B8B4A5FD}"/>
    <dgm:cxn modelId="{FDF228FD-35B8-4EC8-9563-AFDC9AB46868}" srcId="{413F1C87-7A5A-4D2E-A810-89EBFC7BE0AD}" destId="{E45D39E6-B655-4E20-B965-1B38D679385D}" srcOrd="3" destOrd="0" parTransId="{0ABFCB5B-5C85-4DE9-BE33-44DD003C8A5D}" sibTransId="{5D54FAFF-A129-4E68-8556-20662A11E899}"/>
    <dgm:cxn modelId="{4641AF9E-4C46-4A64-A266-658BA4866217}" type="presParOf" srcId="{3F5AA1E1-B034-46B0-BFC9-0BFB2F7B26E2}" destId="{13BBF5F9-22DF-4AE2-949E-19EA9DCC24AF}" srcOrd="0" destOrd="0" presId="urn:microsoft.com/office/officeart/2005/8/layout/vList4"/>
    <dgm:cxn modelId="{60F75841-BC3A-4128-846B-0D674C4F761C}" type="presParOf" srcId="{13BBF5F9-22DF-4AE2-949E-19EA9DCC24AF}" destId="{286CF422-3324-419A-A680-4013A417542B}" srcOrd="0" destOrd="0" presId="urn:microsoft.com/office/officeart/2005/8/layout/vList4"/>
    <dgm:cxn modelId="{D6D00B83-FD7C-4BB4-94D9-636FD7E431D6}" type="presParOf" srcId="{13BBF5F9-22DF-4AE2-949E-19EA9DCC24AF}" destId="{43B0737D-9CFF-4BE0-BABA-AD1978B4F94A}" srcOrd="1" destOrd="0" presId="urn:microsoft.com/office/officeart/2005/8/layout/vList4"/>
    <dgm:cxn modelId="{8E9C6778-12BE-4DE3-B8D1-FB00A90EDB1C}" type="presParOf" srcId="{13BBF5F9-22DF-4AE2-949E-19EA9DCC24AF}" destId="{4910E90F-425D-400D-A19F-390EFF62A31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C92EFFC-4BF4-41E8-A102-178BDCE17C94}"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en-US"/>
        </a:p>
      </dgm:t>
    </dgm:pt>
    <dgm:pt modelId="{37896987-ECB5-405F-ACA8-C797A9DB813B}">
      <dgm:prSet phldrT="[Text]"/>
      <dgm:spPr/>
      <dgm:t>
        <a:bodyPr/>
        <a:lstStyle/>
        <a:p>
          <a:r>
            <a:rPr lang="en-GB" b="1" dirty="0">
              <a:solidFill>
                <a:schemeClr val="tx1"/>
              </a:solidFill>
            </a:rPr>
            <a:t>Citizen mobilisation &amp; engagement portfolio</a:t>
          </a:r>
          <a:endParaRPr lang="en-US" b="1" dirty="0">
            <a:solidFill>
              <a:schemeClr val="tx1"/>
            </a:solidFill>
          </a:endParaRPr>
        </a:p>
      </dgm:t>
    </dgm:pt>
    <dgm:pt modelId="{9DFD2246-C23A-48F7-9281-281DC1362B6E}" type="parTrans" cxnId="{72CD2122-FBB1-4D6E-9D93-10E3D8F6006F}">
      <dgm:prSet/>
      <dgm:spPr/>
      <dgm:t>
        <a:bodyPr/>
        <a:lstStyle/>
        <a:p>
          <a:endParaRPr lang="en-US"/>
        </a:p>
      </dgm:t>
    </dgm:pt>
    <dgm:pt modelId="{83252545-0803-490C-AEF6-E0B6A069AA87}" type="sibTrans" cxnId="{72CD2122-FBB1-4D6E-9D93-10E3D8F6006F}">
      <dgm:prSet/>
      <dgm:spPr/>
      <dgm:t>
        <a:bodyPr/>
        <a:lstStyle/>
        <a:p>
          <a:endParaRPr lang="en-US"/>
        </a:p>
      </dgm:t>
    </dgm:pt>
    <dgm:pt modelId="{E527D138-9D35-412C-8405-3CF9CAA8E221}">
      <dgm:prSet/>
      <dgm:spPr/>
      <dgm:t>
        <a:bodyPr/>
        <a:lstStyle/>
        <a:p>
          <a:r>
            <a:rPr lang="en-GB" b="1" dirty="0">
              <a:solidFill>
                <a:schemeClr val="tx1"/>
              </a:solidFill>
            </a:rPr>
            <a:t>2021 WP</a:t>
          </a:r>
          <a:r>
            <a:rPr lang="en-GB" dirty="0">
              <a:solidFill>
                <a:schemeClr val="tx1"/>
              </a:solidFill>
            </a:rPr>
            <a:t> (calls closed): </a:t>
          </a:r>
          <a:r>
            <a:rPr lang="en-GB" b="1" dirty="0">
              <a:solidFill>
                <a:schemeClr val="tx1"/>
              </a:solidFill>
            </a:rPr>
            <a:t>Topics</a:t>
          </a:r>
          <a:r>
            <a:rPr lang="en-GB" dirty="0">
              <a:solidFill>
                <a:schemeClr val="tx1"/>
              </a:solidFill>
            </a:rPr>
            <a:t>: R</a:t>
          </a:r>
          <a:r>
            <a:rPr lang="en-US" b="0" i="0" dirty="0">
              <a:solidFill>
                <a:schemeClr val="tx1"/>
              </a:solidFill>
            </a:rPr>
            <a:t>elation of young generations with the sea and water: values, expectations, and engagement (RIA, foresight, 1 million EUR) + Piloting citizen science in marine and freshwater domains (CSA, 1 million EUR) + Europeanisation of Plastic Pirates Citizen Science Initiative (GIB, 2 million EUR)</a:t>
          </a:r>
          <a:endParaRPr lang="en-US" dirty="0">
            <a:solidFill>
              <a:schemeClr val="tx1"/>
            </a:solidFill>
          </a:endParaRPr>
        </a:p>
      </dgm:t>
    </dgm:pt>
    <dgm:pt modelId="{B8512D02-34ED-445F-96CF-E073AD646175}" type="parTrans" cxnId="{F3B6006A-9999-443F-963F-22295315E62A}">
      <dgm:prSet/>
      <dgm:spPr/>
      <dgm:t>
        <a:bodyPr/>
        <a:lstStyle/>
        <a:p>
          <a:endParaRPr lang="en-US"/>
        </a:p>
      </dgm:t>
    </dgm:pt>
    <dgm:pt modelId="{8F1B8641-E4DF-4D07-AA1C-FC59F0A70685}" type="sibTrans" cxnId="{F3B6006A-9999-443F-963F-22295315E62A}">
      <dgm:prSet/>
      <dgm:spPr/>
      <dgm:t>
        <a:bodyPr/>
        <a:lstStyle/>
        <a:p>
          <a:endParaRPr lang="en-US"/>
        </a:p>
      </dgm:t>
    </dgm:pt>
    <dgm:pt modelId="{70EBF341-F4ED-4909-AF44-6F801C2BF42C}">
      <dgm:prSet/>
      <dgm:spPr/>
      <dgm:t>
        <a:bodyPr/>
        <a:lstStyle/>
        <a:p>
          <a:r>
            <a:rPr lang="en-GB" b="1" dirty="0">
              <a:solidFill>
                <a:schemeClr val="tx1"/>
              </a:solidFill>
            </a:rPr>
            <a:t>2022 WP </a:t>
          </a:r>
          <a:r>
            <a:rPr lang="en-GB" dirty="0">
              <a:solidFill>
                <a:schemeClr val="tx1"/>
              </a:solidFill>
            </a:rPr>
            <a:t>(calls ongoing): </a:t>
          </a:r>
          <a:r>
            <a:rPr lang="en-GB" b="1" dirty="0">
              <a:solidFill>
                <a:schemeClr val="tx1"/>
              </a:solidFill>
            </a:rPr>
            <a:t>Topics: </a:t>
          </a:r>
          <a:r>
            <a:rPr lang="en-US" b="0" i="0" dirty="0">
              <a:solidFill>
                <a:schemeClr val="tx1"/>
              </a:solidFill>
            </a:rPr>
            <a:t>Student and school activities for the promotion of education on ‘blue’ sustainability and the protection of marine and freshwater ecosystems (CSA, 3 million EUR, grants to third parties) + Towards local community-driven business models: regenerative ocean farming (CSA, 3 million EUR/3 grants)</a:t>
          </a:r>
          <a:endParaRPr lang="en-US" dirty="0">
            <a:solidFill>
              <a:schemeClr val="tx1"/>
            </a:solidFill>
          </a:endParaRPr>
        </a:p>
      </dgm:t>
    </dgm:pt>
    <dgm:pt modelId="{F554854B-E9EB-450A-9A49-B0623406E371}" type="parTrans" cxnId="{A188ABF9-A668-47CF-9C18-D1F91962DE4E}">
      <dgm:prSet/>
      <dgm:spPr/>
      <dgm:t>
        <a:bodyPr/>
        <a:lstStyle/>
        <a:p>
          <a:endParaRPr lang="en-US"/>
        </a:p>
      </dgm:t>
    </dgm:pt>
    <dgm:pt modelId="{C83A864C-F5AF-41C5-8ACC-1CB96D6C1742}" type="sibTrans" cxnId="{A188ABF9-A668-47CF-9C18-D1F91962DE4E}">
      <dgm:prSet/>
      <dgm:spPr/>
      <dgm:t>
        <a:bodyPr/>
        <a:lstStyle/>
        <a:p>
          <a:endParaRPr lang="en-US"/>
        </a:p>
      </dgm:t>
    </dgm:pt>
    <dgm:pt modelId="{3D0E34B6-8FD7-459B-AFE4-6549E0724569}">
      <dgm:prSet/>
      <dgm:spPr/>
      <dgm:t>
        <a:bodyPr/>
        <a:lstStyle/>
        <a:p>
          <a:r>
            <a:rPr lang="en-GB" b="1" dirty="0">
              <a:solidFill>
                <a:srgbClr val="FF0000"/>
              </a:solidFill>
            </a:rPr>
            <a:t>WP 2023:</a:t>
          </a:r>
          <a:endParaRPr lang="en-US" dirty="0">
            <a:solidFill>
              <a:srgbClr val="FF0000"/>
            </a:solidFill>
          </a:endParaRPr>
        </a:p>
      </dgm:t>
    </dgm:pt>
    <dgm:pt modelId="{B6FEA800-9EE2-410A-A3FE-FAC9D52C000D}" type="parTrans" cxnId="{30D7A91F-89B9-4100-81E0-7829CDE2BD13}">
      <dgm:prSet/>
      <dgm:spPr/>
      <dgm:t>
        <a:bodyPr/>
        <a:lstStyle/>
        <a:p>
          <a:endParaRPr lang="en-US"/>
        </a:p>
      </dgm:t>
    </dgm:pt>
    <dgm:pt modelId="{3E23B870-B8EA-4A39-AA62-2B531AA3CCB2}" type="sibTrans" cxnId="{30D7A91F-89B9-4100-81E0-7829CDE2BD13}">
      <dgm:prSet/>
      <dgm:spPr/>
      <dgm:t>
        <a:bodyPr/>
        <a:lstStyle/>
        <a:p>
          <a:endParaRPr lang="en-US"/>
        </a:p>
      </dgm:t>
    </dgm:pt>
    <dgm:pt modelId="{26604CAE-DFAE-4D70-A79A-BC4D608645DD}">
      <dgm:prSet/>
      <dgm:spPr/>
      <dgm:t>
        <a:bodyPr/>
        <a:lstStyle/>
        <a:p>
          <a:endParaRPr lang="en-US" dirty="0">
            <a:solidFill>
              <a:schemeClr val="tx1"/>
            </a:solidFill>
          </a:endParaRPr>
        </a:p>
      </dgm:t>
    </dgm:pt>
    <dgm:pt modelId="{8218F33D-A794-49DE-8B74-DCBC0A353F18}" type="parTrans" cxnId="{7EA3EE53-71D6-4F71-9B15-3275306DF81F}">
      <dgm:prSet/>
      <dgm:spPr/>
      <dgm:t>
        <a:bodyPr/>
        <a:lstStyle/>
        <a:p>
          <a:endParaRPr lang="en-US"/>
        </a:p>
      </dgm:t>
    </dgm:pt>
    <dgm:pt modelId="{77CE71F5-DC0C-498C-8E7A-4CE39877B597}" type="sibTrans" cxnId="{7EA3EE53-71D6-4F71-9B15-3275306DF81F}">
      <dgm:prSet/>
      <dgm:spPr/>
      <dgm:t>
        <a:bodyPr/>
        <a:lstStyle/>
        <a:p>
          <a:endParaRPr lang="en-US"/>
        </a:p>
      </dgm:t>
    </dgm:pt>
    <dgm:pt modelId="{65835D65-5A1B-4615-9027-CF86134A1750}">
      <dgm:prSet/>
      <dgm:spPr/>
      <dgm:t>
        <a:bodyPr/>
        <a:lstStyle/>
        <a:p>
          <a:endParaRPr lang="en-US" b="1" dirty="0">
            <a:solidFill>
              <a:srgbClr val="FF0000"/>
            </a:solidFill>
          </a:endParaRPr>
        </a:p>
      </dgm:t>
    </dgm:pt>
    <dgm:pt modelId="{98084B40-D7AE-4D8A-A213-1BEE7EF40BD0}" type="parTrans" cxnId="{49B4EED4-73A0-4CD1-8555-0C205CDE244B}">
      <dgm:prSet/>
      <dgm:spPr/>
      <dgm:t>
        <a:bodyPr/>
        <a:lstStyle/>
        <a:p>
          <a:endParaRPr lang="en-US"/>
        </a:p>
      </dgm:t>
    </dgm:pt>
    <dgm:pt modelId="{608BEEC7-AC9C-4156-9E62-224B1C3EBE20}" type="sibTrans" cxnId="{49B4EED4-73A0-4CD1-8555-0C205CDE244B}">
      <dgm:prSet/>
      <dgm:spPr/>
      <dgm:t>
        <a:bodyPr/>
        <a:lstStyle/>
        <a:p>
          <a:endParaRPr lang="en-US"/>
        </a:p>
      </dgm:t>
    </dgm:pt>
    <dgm:pt modelId="{31AD0DAD-CFFF-44DD-B259-A2E2EB93CDE6}">
      <dgm:prSet/>
      <dgm:spPr/>
      <dgm:t>
        <a:bodyPr/>
        <a:lstStyle/>
        <a:p>
          <a:r>
            <a:rPr lang="en-GB" b="1" dirty="0">
              <a:solidFill>
                <a:srgbClr val="FF0000"/>
              </a:solidFill>
            </a:rPr>
            <a:t>- Choose your fish: campaign for responsible consumption of products from the sea  (CSA, EUR 2 million /1 grant)</a:t>
          </a:r>
          <a:endParaRPr lang="en-US" b="1" dirty="0">
            <a:solidFill>
              <a:srgbClr val="FF0000"/>
            </a:solidFill>
          </a:endParaRPr>
        </a:p>
      </dgm:t>
    </dgm:pt>
    <dgm:pt modelId="{F3DC19C9-A7A1-47BD-9806-0FC1B924848F}" type="parTrans" cxnId="{8E7A1FA5-1F3E-410C-8279-40FB4DFD5C56}">
      <dgm:prSet/>
      <dgm:spPr/>
      <dgm:t>
        <a:bodyPr/>
        <a:lstStyle/>
        <a:p>
          <a:endParaRPr lang="en-US"/>
        </a:p>
      </dgm:t>
    </dgm:pt>
    <dgm:pt modelId="{C4EC0C9F-9F20-4138-81DA-AB4FB525175F}" type="sibTrans" cxnId="{8E7A1FA5-1F3E-410C-8279-40FB4DFD5C56}">
      <dgm:prSet/>
      <dgm:spPr/>
      <dgm:t>
        <a:bodyPr/>
        <a:lstStyle/>
        <a:p>
          <a:endParaRPr lang="en-US"/>
        </a:p>
      </dgm:t>
    </dgm:pt>
    <dgm:pt modelId="{B283CDB4-09F9-4727-B6F5-1AB8F6B51DE3}">
      <dgm:prSet/>
      <dgm:spPr/>
      <dgm:t>
        <a:bodyPr/>
        <a:lstStyle/>
        <a:p>
          <a:r>
            <a:rPr lang="en-GB" b="1" dirty="0">
              <a:solidFill>
                <a:srgbClr val="FF0000"/>
              </a:solidFill>
            </a:rPr>
            <a:t>- Ocean &amp; water and arts: the contribution of the creative sectors to Mission Ocean and waters  (CSA, EUR 2 million/1 grant, grants to third parties up to EUR 50 000 per entity)</a:t>
          </a:r>
          <a:endParaRPr lang="en-US" b="1" dirty="0">
            <a:solidFill>
              <a:srgbClr val="FF0000"/>
            </a:solidFill>
          </a:endParaRPr>
        </a:p>
      </dgm:t>
    </dgm:pt>
    <dgm:pt modelId="{138D8A01-C791-4B99-B81D-3A3B1BD7005C}" type="parTrans" cxnId="{587D3EAB-A0E5-4B2D-B232-FFA7C7464C26}">
      <dgm:prSet/>
      <dgm:spPr/>
      <dgm:t>
        <a:bodyPr/>
        <a:lstStyle/>
        <a:p>
          <a:endParaRPr lang="en-US"/>
        </a:p>
      </dgm:t>
    </dgm:pt>
    <dgm:pt modelId="{CC8CF32E-6B96-4568-ADA5-E3F20C7B6C6B}" type="sibTrans" cxnId="{587D3EAB-A0E5-4B2D-B232-FFA7C7464C26}">
      <dgm:prSet/>
      <dgm:spPr/>
      <dgm:t>
        <a:bodyPr/>
        <a:lstStyle/>
        <a:p>
          <a:endParaRPr lang="en-US"/>
        </a:p>
      </dgm:t>
    </dgm:pt>
    <dgm:pt modelId="{3F5AA1E1-B034-46B0-BFC9-0BFB2F7B26E2}" type="pres">
      <dgm:prSet presAssocID="{5C92EFFC-4BF4-41E8-A102-178BDCE17C94}" presName="linear" presStyleCnt="0">
        <dgm:presLayoutVars>
          <dgm:dir/>
          <dgm:resizeHandles val="exact"/>
        </dgm:presLayoutVars>
      </dgm:prSet>
      <dgm:spPr/>
    </dgm:pt>
    <dgm:pt modelId="{F5DB100B-494F-4174-BC9C-28E759E7A95D}" type="pres">
      <dgm:prSet presAssocID="{37896987-ECB5-405F-ACA8-C797A9DB813B}" presName="comp" presStyleCnt="0"/>
      <dgm:spPr/>
    </dgm:pt>
    <dgm:pt modelId="{37D8E81E-BB7A-4B50-9339-0A96B871E654}" type="pres">
      <dgm:prSet presAssocID="{37896987-ECB5-405F-ACA8-C797A9DB813B}" presName="box" presStyleLbl="node1" presStyleIdx="0" presStyleCnt="1"/>
      <dgm:spPr/>
    </dgm:pt>
    <dgm:pt modelId="{DB3E1479-9A61-4F12-94B1-F0DE8AF76AF2}" type="pres">
      <dgm:prSet presAssocID="{37896987-ECB5-405F-ACA8-C797A9DB813B}" presName="img" presStyleLbl="fgImgPlace1" presStyleIdx="0" presStyleCnt="1" custScaleX="103556" custScaleY="51260" custLinFactNeighborX="-4150" custLinFactNeighborY="-1527"/>
      <dgm:spPr>
        <a:blipFill rotWithShape="1">
          <a:blip xmlns:r="http://schemas.openxmlformats.org/officeDocument/2006/relationships" r:embed="rId1"/>
          <a:stretch>
            <a:fillRect/>
          </a:stretch>
        </a:blipFill>
      </dgm:spPr>
    </dgm:pt>
    <dgm:pt modelId="{10DCFA68-AF21-435A-B7C7-31471070B98C}" type="pres">
      <dgm:prSet presAssocID="{37896987-ECB5-405F-ACA8-C797A9DB813B}" presName="text" presStyleLbl="node1" presStyleIdx="0" presStyleCnt="1">
        <dgm:presLayoutVars>
          <dgm:bulletEnabled val="1"/>
        </dgm:presLayoutVars>
      </dgm:prSet>
      <dgm:spPr/>
    </dgm:pt>
  </dgm:ptLst>
  <dgm:cxnLst>
    <dgm:cxn modelId="{30D7A91F-89B9-4100-81E0-7829CDE2BD13}" srcId="{37896987-ECB5-405F-ACA8-C797A9DB813B}" destId="{3D0E34B6-8FD7-459B-AFE4-6549E0724569}" srcOrd="4" destOrd="0" parTransId="{B6FEA800-9EE2-410A-A3FE-FAC9D52C000D}" sibTransId="{3E23B870-B8EA-4A39-AA62-2B531AA3CCB2}"/>
    <dgm:cxn modelId="{72CD2122-FBB1-4D6E-9D93-10E3D8F6006F}" srcId="{5C92EFFC-4BF4-41E8-A102-178BDCE17C94}" destId="{37896987-ECB5-405F-ACA8-C797A9DB813B}" srcOrd="0" destOrd="0" parTransId="{9DFD2246-C23A-48F7-9281-281DC1362B6E}" sibTransId="{83252545-0803-490C-AEF6-E0B6A069AA87}"/>
    <dgm:cxn modelId="{E360992B-8299-453A-9756-4428B2677847}" type="presOf" srcId="{3D0E34B6-8FD7-459B-AFE4-6549E0724569}" destId="{10DCFA68-AF21-435A-B7C7-31471070B98C}" srcOrd="1" destOrd="5" presId="urn:microsoft.com/office/officeart/2005/8/layout/vList4"/>
    <dgm:cxn modelId="{A8A98E39-C8E5-488B-B21A-09A7BADFAE8C}" type="presOf" srcId="{37896987-ECB5-405F-ACA8-C797A9DB813B}" destId="{10DCFA68-AF21-435A-B7C7-31471070B98C}" srcOrd="1" destOrd="0" presId="urn:microsoft.com/office/officeart/2005/8/layout/vList4"/>
    <dgm:cxn modelId="{BC7F613B-09EE-4633-8F8B-A57C7204323C}" type="presOf" srcId="{65835D65-5A1B-4615-9027-CF86134A1750}" destId="{10DCFA68-AF21-435A-B7C7-31471070B98C}" srcOrd="1" destOrd="4" presId="urn:microsoft.com/office/officeart/2005/8/layout/vList4"/>
    <dgm:cxn modelId="{2DC48B5C-A3EB-4F34-B82A-6DC3B60A414A}" type="presOf" srcId="{E527D138-9D35-412C-8405-3CF9CAA8E221}" destId="{10DCFA68-AF21-435A-B7C7-31471070B98C}" srcOrd="1" destOrd="1" presId="urn:microsoft.com/office/officeart/2005/8/layout/vList4"/>
    <dgm:cxn modelId="{18395069-0676-4B80-9F31-B42F607546BD}" type="presOf" srcId="{3D0E34B6-8FD7-459B-AFE4-6549E0724569}" destId="{37D8E81E-BB7A-4B50-9339-0A96B871E654}" srcOrd="0" destOrd="5" presId="urn:microsoft.com/office/officeart/2005/8/layout/vList4"/>
    <dgm:cxn modelId="{F3B6006A-9999-443F-963F-22295315E62A}" srcId="{37896987-ECB5-405F-ACA8-C797A9DB813B}" destId="{E527D138-9D35-412C-8405-3CF9CAA8E221}" srcOrd="0" destOrd="0" parTransId="{B8512D02-34ED-445F-96CF-E073AD646175}" sibTransId="{8F1B8641-E4DF-4D07-AA1C-FC59F0A70685}"/>
    <dgm:cxn modelId="{84C5624A-3945-4835-8C1C-FA7053CD9C4E}" type="presOf" srcId="{B283CDB4-09F9-4727-B6F5-1AB8F6B51DE3}" destId="{37D8E81E-BB7A-4B50-9339-0A96B871E654}" srcOrd="0" destOrd="7" presId="urn:microsoft.com/office/officeart/2005/8/layout/vList4"/>
    <dgm:cxn modelId="{E74BFA52-E87F-4B25-83DB-D963C85C1DA1}" type="presOf" srcId="{26604CAE-DFAE-4D70-A79A-BC4D608645DD}" destId="{37D8E81E-BB7A-4B50-9339-0A96B871E654}" srcOrd="0" destOrd="2" presId="urn:microsoft.com/office/officeart/2005/8/layout/vList4"/>
    <dgm:cxn modelId="{7EA3EE53-71D6-4F71-9B15-3275306DF81F}" srcId="{37896987-ECB5-405F-ACA8-C797A9DB813B}" destId="{26604CAE-DFAE-4D70-A79A-BC4D608645DD}" srcOrd="1" destOrd="0" parTransId="{8218F33D-A794-49DE-8B74-DCBC0A353F18}" sibTransId="{77CE71F5-DC0C-498C-8E7A-4CE39877B597}"/>
    <dgm:cxn modelId="{675EEB54-BAC9-4E86-9CF7-A54647C51E28}" type="presOf" srcId="{5C92EFFC-4BF4-41E8-A102-178BDCE17C94}" destId="{3F5AA1E1-B034-46B0-BFC9-0BFB2F7B26E2}" srcOrd="0" destOrd="0" presId="urn:microsoft.com/office/officeart/2005/8/layout/vList4"/>
    <dgm:cxn modelId="{DF90F283-808E-4EB5-9AD9-1499FA3CB20A}" type="presOf" srcId="{70EBF341-F4ED-4909-AF44-6F801C2BF42C}" destId="{37D8E81E-BB7A-4B50-9339-0A96B871E654}" srcOrd="0" destOrd="3" presId="urn:microsoft.com/office/officeart/2005/8/layout/vList4"/>
    <dgm:cxn modelId="{A8AC9494-E1F8-4F13-AD27-49A75BD368F5}" type="presOf" srcId="{31AD0DAD-CFFF-44DD-B259-A2E2EB93CDE6}" destId="{37D8E81E-BB7A-4B50-9339-0A96B871E654}" srcOrd="0" destOrd="6" presId="urn:microsoft.com/office/officeart/2005/8/layout/vList4"/>
    <dgm:cxn modelId="{9FA89096-E967-48E5-B4F8-2FC3E2790B87}" type="presOf" srcId="{E527D138-9D35-412C-8405-3CF9CAA8E221}" destId="{37D8E81E-BB7A-4B50-9339-0A96B871E654}" srcOrd="0" destOrd="1" presId="urn:microsoft.com/office/officeart/2005/8/layout/vList4"/>
    <dgm:cxn modelId="{8E7A1FA5-1F3E-410C-8279-40FB4DFD5C56}" srcId="{37896987-ECB5-405F-ACA8-C797A9DB813B}" destId="{31AD0DAD-CFFF-44DD-B259-A2E2EB93CDE6}" srcOrd="5" destOrd="0" parTransId="{F3DC19C9-A7A1-47BD-9806-0FC1B924848F}" sibTransId="{C4EC0C9F-9F20-4138-81DA-AB4FB525175F}"/>
    <dgm:cxn modelId="{F379A3AA-8316-4D0F-A5B3-5F2B9203D08B}" type="presOf" srcId="{B283CDB4-09F9-4727-B6F5-1AB8F6B51DE3}" destId="{10DCFA68-AF21-435A-B7C7-31471070B98C}" srcOrd="1" destOrd="7" presId="urn:microsoft.com/office/officeart/2005/8/layout/vList4"/>
    <dgm:cxn modelId="{587D3EAB-A0E5-4B2D-B232-FFA7C7464C26}" srcId="{37896987-ECB5-405F-ACA8-C797A9DB813B}" destId="{B283CDB4-09F9-4727-B6F5-1AB8F6B51DE3}" srcOrd="6" destOrd="0" parTransId="{138D8A01-C791-4B99-B81D-3A3B1BD7005C}" sibTransId="{CC8CF32E-6B96-4568-ADA5-E3F20C7B6C6B}"/>
    <dgm:cxn modelId="{603B30B7-0F0F-45C2-BA5B-700392F7BA53}" type="presOf" srcId="{70EBF341-F4ED-4909-AF44-6F801C2BF42C}" destId="{10DCFA68-AF21-435A-B7C7-31471070B98C}" srcOrd="1" destOrd="3" presId="urn:microsoft.com/office/officeart/2005/8/layout/vList4"/>
    <dgm:cxn modelId="{6622F0D1-D9CD-4C40-BDD2-431E1320B583}" type="presOf" srcId="{31AD0DAD-CFFF-44DD-B259-A2E2EB93CDE6}" destId="{10DCFA68-AF21-435A-B7C7-31471070B98C}" srcOrd="1" destOrd="6" presId="urn:microsoft.com/office/officeart/2005/8/layout/vList4"/>
    <dgm:cxn modelId="{49B4EED4-73A0-4CD1-8555-0C205CDE244B}" srcId="{37896987-ECB5-405F-ACA8-C797A9DB813B}" destId="{65835D65-5A1B-4615-9027-CF86134A1750}" srcOrd="3" destOrd="0" parTransId="{98084B40-D7AE-4D8A-A213-1BEE7EF40BD0}" sibTransId="{608BEEC7-AC9C-4156-9E62-224B1C3EBE20}"/>
    <dgm:cxn modelId="{2B7996D6-6479-4C75-BCC5-91C9230E1659}" type="presOf" srcId="{37896987-ECB5-405F-ACA8-C797A9DB813B}" destId="{37D8E81E-BB7A-4B50-9339-0A96B871E654}" srcOrd="0" destOrd="0" presId="urn:microsoft.com/office/officeart/2005/8/layout/vList4"/>
    <dgm:cxn modelId="{E24604DA-1974-4408-82FB-CE2BE926BEDB}" type="presOf" srcId="{26604CAE-DFAE-4D70-A79A-BC4D608645DD}" destId="{10DCFA68-AF21-435A-B7C7-31471070B98C}" srcOrd="1" destOrd="2" presId="urn:microsoft.com/office/officeart/2005/8/layout/vList4"/>
    <dgm:cxn modelId="{2A2D5DF2-1E84-41B4-8BBB-6063D9F3A26F}" type="presOf" srcId="{65835D65-5A1B-4615-9027-CF86134A1750}" destId="{37D8E81E-BB7A-4B50-9339-0A96B871E654}" srcOrd="0" destOrd="4" presId="urn:microsoft.com/office/officeart/2005/8/layout/vList4"/>
    <dgm:cxn modelId="{A188ABF9-A668-47CF-9C18-D1F91962DE4E}" srcId="{37896987-ECB5-405F-ACA8-C797A9DB813B}" destId="{70EBF341-F4ED-4909-AF44-6F801C2BF42C}" srcOrd="2" destOrd="0" parTransId="{F554854B-E9EB-450A-9A49-B0623406E371}" sibTransId="{C83A864C-F5AF-41C5-8ACC-1CB96D6C1742}"/>
    <dgm:cxn modelId="{90315D31-541A-4A23-B710-5D3454B4BE66}" type="presParOf" srcId="{3F5AA1E1-B034-46B0-BFC9-0BFB2F7B26E2}" destId="{F5DB100B-494F-4174-BC9C-28E759E7A95D}" srcOrd="0" destOrd="0" presId="urn:microsoft.com/office/officeart/2005/8/layout/vList4"/>
    <dgm:cxn modelId="{6255F754-2C83-45E4-A016-62250CA62C72}" type="presParOf" srcId="{F5DB100B-494F-4174-BC9C-28E759E7A95D}" destId="{37D8E81E-BB7A-4B50-9339-0A96B871E654}" srcOrd="0" destOrd="0" presId="urn:microsoft.com/office/officeart/2005/8/layout/vList4"/>
    <dgm:cxn modelId="{3A69948B-4EB1-4EBC-B4A0-CD340DAF90A3}" type="presParOf" srcId="{F5DB100B-494F-4174-BC9C-28E759E7A95D}" destId="{DB3E1479-9A61-4F12-94B1-F0DE8AF76AF2}" srcOrd="1" destOrd="0" presId="urn:microsoft.com/office/officeart/2005/8/layout/vList4"/>
    <dgm:cxn modelId="{F587EC4B-5D16-473F-A4FE-5A9D29E4E5F4}" type="presParOf" srcId="{F5DB100B-494F-4174-BC9C-28E759E7A95D}" destId="{10DCFA68-AF21-435A-B7C7-31471070B98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79B3BEC-3F10-49E1-B2B5-11D93BE1E884}"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5C056AAF-9762-4980-B254-AB0772AEDA9E}">
      <dgm:prSet phldrT="[Text]" custT="1"/>
      <dgm:spPr/>
      <dgm:t>
        <a:bodyPr/>
        <a:lstStyle/>
        <a:p>
          <a:r>
            <a:rPr lang="en-US" sz="2400" kern="1200" dirty="0">
              <a:latin typeface="Arial" panose="020B0604020202020204" pitchFamily="34" charset="0"/>
              <a:ea typeface="+mn-ea"/>
              <a:cs typeface="Arial" panose="020B0604020202020204" pitchFamily="34" charset="0"/>
            </a:rPr>
            <a:t>Join forces for a </a:t>
          </a:r>
          <a:r>
            <a:rPr lang="en-US" sz="2400" b="1" kern="1200" dirty="0">
              <a:latin typeface="Arial" panose="020B0604020202020204" pitchFamily="34" charset="0"/>
              <a:ea typeface="+mn-ea"/>
              <a:cs typeface="Arial" panose="020B0604020202020204" pitchFamily="34" charset="0"/>
            </a:rPr>
            <a:t>transformational change </a:t>
          </a:r>
          <a:r>
            <a:rPr lang="en-US" sz="2400" kern="1200" dirty="0">
              <a:latin typeface="Arial" panose="020B0604020202020204" pitchFamily="34" charset="0"/>
              <a:ea typeface="+mn-ea"/>
              <a:cs typeface="Arial" panose="020B0604020202020204" pitchFamily="34" charset="0"/>
            </a:rPr>
            <a:t>for a healthy ocean and waters</a:t>
          </a:r>
        </a:p>
      </dgm:t>
    </dgm:pt>
    <dgm:pt modelId="{3231CEBB-7799-4D4F-9FC7-0C85DE5CACD0}" type="parTrans" cxnId="{7CED3AE5-5E28-41E7-921F-D3BFD8AF1683}">
      <dgm:prSet/>
      <dgm:spPr/>
      <dgm:t>
        <a:bodyPr/>
        <a:lstStyle/>
        <a:p>
          <a:endParaRPr lang="en-US">
            <a:solidFill>
              <a:srgbClr val="0000CC"/>
            </a:solidFill>
          </a:endParaRPr>
        </a:p>
      </dgm:t>
    </dgm:pt>
    <dgm:pt modelId="{B43AEDBD-D2BC-4B62-8F28-8C5193B048FA}" type="sibTrans" cxnId="{7CED3AE5-5E28-41E7-921F-D3BFD8AF1683}">
      <dgm:prSet/>
      <dgm:spPr/>
      <dgm:t>
        <a:bodyPr/>
        <a:lstStyle/>
        <a:p>
          <a:endParaRPr lang="en-US">
            <a:solidFill>
              <a:srgbClr val="0000CC"/>
            </a:solidFill>
          </a:endParaRPr>
        </a:p>
      </dgm:t>
    </dgm:pt>
    <dgm:pt modelId="{93A69203-002F-4734-A957-BA39BFB2CAAA}">
      <dgm:prSet phldrT="[Text]" custT="1"/>
      <dgm:spPr/>
      <dgm:t>
        <a:bodyPr/>
        <a:lstStyle/>
        <a:p>
          <a:r>
            <a:rPr lang="en-US" sz="2400" kern="1200" dirty="0">
              <a:latin typeface="Arial" panose="020B0604020202020204" pitchFamily="34" charset="0"/>
              <a:ea typeface="+mn-ea"/>
              <a:cs typeface="Arial" panose="020B0604020202020204" pitchFamily="34" charset="0"/>
            </a:rPr>
            <a:t>A </a:t>
          </a:r>
          <a:r>
            <a:rPr lang="en-US" sz="2400" b="1" kern="1200" dirty="0">
              <a:latin typeface="Arial" panose="020B0604020202020204" pitchFamily="34" charset="0"/>
              <a:ea typeface="+mn-ea"/>
              <a:cs typeface="Arial" panose="020B0604020202020204" pitchFamily="34" charset="0"/>
            </a:rPr>
            <a:t>simple</a:t>
          </a:r>
          <a:r>
            <a:rPr lang="en-US" sz="2400" kern="1200" dirty="0">
              <a:latin typeface="Arial" panose="020B0604020202020204" pitchFamily="34" charset="0"/>
              <a:ea typeface="+mn-ea"/>
              <a:cs typeface="Arial" panose="020B0604020202020204" pitchFamily="34" charset="0"/>
            </a:rPr>
            <a:t>, </a:t>
          </a:r>
          <a:r>
            <a:rPr lang="en-US" sz="2400" b="1" i="0" kern="1200" dirty="0">
              <a:latin typeface="Arial" panose="020B0604020202020204" pitchFamily="34" charset="0"/>
              <a:ea typeface="+mn-ea"/>
              <a:cs typeface="Arial" panose="020B0604020202020204" pitchFamily="34" charset="0"/>
            </a:rPr>
            <a:t>inclusive, efficient</a:t>
          </a:r>
          <a:r>
            <a:rPr lang="en-US" sz="2400" kern="1200" dirty="0">
              <a:latin typeface="Arial" panose="020B0604020202020204" pitchFamily="34" charset="0"/>
              <a:ea typeface="+mn-ea"/>
              <a:cs typeface="Arial" panose="020B0604020202020204" pitchFamily="34" charset="0"/>
            </a:rPr>
            <a:t> and </a:t>
          </a:r>
          <a:r>
            <a:rPr lang="en-US" sz="2400" b="1" kern="1200" dirty="0">
              <a:latin typeface="Arial" panose="020B0604020202020204" pitchFamily="34" charset="0"/>
              <a:ea typeface="+mn-ea"/>
              <a:cs typeface="Arial" panose="020B0604020202020204" pitchFamily="34" charset="0"/>
            </a:rPr>
            <a:t>inspirational </a:t>
          </a:r>
          <a:r>
            <a:rPr lang="en-US" sz="2400" kern="1200" dirty="0">
              <a:latin typeface="Arial" panose="020B0604020202020204" pitchFamily="34" charset="0"/>
              <a:ea typeface="+mn-ea"/>
              <a:cs typeface="Arial" panose="020B0604020202020204" pitchFamily="34" charset="0"/>
            </a:rPr>
            <a:t>framework to enhance cooperation to deliver </a:t>
          </a:r>
          <a:r>
            <a:rPr lang="en-US" sz="2400" b="1" kern="1200" dirty="0">
              <a:latin typeface="Arial" panose="020B0604020202020204" pitchFamily="34" charset="0"/>
              <a:ea typeface="+mn-ea"/>
              <a:cs typeface="Arial" panose="020B0604020202020204" pitchFamily="34" charset="0"/>
            </a:rPr>
            <a:t>on Mission objectives</a:t>
          </a:r>
        </a:p>
      </dgm:t>
    </dgm:pt>
    <dgm:pt modelId="{7144C5A1-A376-4455-8D27-06DBF916EB1C}" type="parTrans" cxnId="{24AD2F43-05DA-4CC1-9ACE-22CFFA2DEF81}">
      <dgm:prSet/>
      <dgm:spPr/>
      <dgm:t>
        <a:bodyPr/>
        <a:lstStyle/>
        <a:p>
          <a:endParaRPr lang="en-US">
            <a:solidFill>
              <a:srgbClr val="0000CC"/>
            </a:solidFill>
          </a:endParaRPr>
        </a:p>
      </dgm:t>
    </dgm:pt>
    <dgm:pt modelId="{ADD798C4-BAA6-4A27-9738-147813D2FD35}" type="sibTrans" cxnId="{24AD2F43-05DA-4CC1-9ACE-22CFFA2DEF81}">
      <dgm:prSet/>
      <dgm:spPr/>
      <dgm:t>
        <a:bodyPr/>
        <a:lstStyle/>
        <a:p>
          <a:endParaRPr lang="en-US">
            <a:solidFill>
              <a:srgbClr val="0000CC"/>
            </a:solidFill>
          </a:endParaRPr>
        </a:p>
      </dgm:t>
    </dgm:pt>
    <dgm:pt modelId="{074FD813-424F-41BA-97C1-F38AD8DEEB97}">
      <dgm:prSet phldrT="[Text]" custT="1"/>
      <dgm:spPr/>
      <dgm:t>
        <a:bodyPr/>
        <a:lstStyle/>
        <a:p>
          <a:r>
            <a:rPr lang="en-US" sz="2400" b="1" kern="1200" dirty="0">
              <a:latin typeface="Arial" panose="020B0604020202020204" pitchFamily="34" charset="0"/>
              <a:ea typeface="+mn-ea"/>
              <a:cs typeface="Arial" panose="020B0604020202020204" pitchFamily="34" charset="0"/>
            </a:rPr>
            <a:t>Open</a:t>
          </a:r>
          <a:r>
            <a:rPr lang="en-US" sz="2400" kern="1200" dirty="0">
              <a:latin typeface="Arial" panose="020B0604020202020204" pitchFamily="34" charset="0"/>
              <a:ea typeface="+mn-ea"/>
              <a:cs typeface="Arial" panose="020B0604020202020204" pitchFamily="34" charset="0"/>
            </a:rPr>
            <a:t> to any (public or private) interested parties</a:t>
          </a:r>
          <a:endParaRPr lang="en-US" sz="2400" b="1" kern="1200" dirty="0">
            <a:latin typeface="Arial" panose="020B0604020202020204" pitchFamily="34" charset="0"/>
            <a:ea typeface="+mn-ea"/>
            <a:cs typeface="Arial" panose="020B0604020202020204" pitchFamily="34" charset="0"/>
          </a:endParaRPr>
        </a:p>
      </dgm:t>
    </dgm:pt>
    <dgm:pt modelId="{6C21E357-561B-4DA3-81C6-7102D9E26E27}" type="parTrans" cxnId="{4708B754-E725-4F30-9E78-2AEB7C0ED915}">
      <dgm:prSet/>
      <dgm:spPr/>
      <dgm:t>
        <a:bodyPr/>
        <a:lstStyle/>
        <a:p>
          <a:endParaRPr lang="en-US">
            <a:solidFill>
              <a:srgbClr val="0000CC"/>
            </a:solidFill>
          </a:endParaRPr>
        </a:p>
      </dgm:t>
    </dgm:pt>
    <dgm:pt modelId="{B1865745-B1D5-4940-B4A8-0339A3EA04B1}" type="sibTrans" cxnId="{4708B754-E725-4F30-9E78-2AEB7C0ED915}">
      <dgm:prSet/>
      <dgm:spPr/>
      <dgm:t>
        <a:bodyPr/>
        <a:lstStyle/>
        <a:p>
          <a:endParaRPr lang="en-US">
            <a:solidFill>
              <a:srgbClr val="0000CC"/>
            </a:solidFill>
          </a:endParaRPr>
        </a:p>
      </dgm:t>
    </dgm:pt>
    <dgm:pt modelId="{AE36C4A1-F257-41A1-9370-31D95755D391}" type="pres">
      <dgm:prSet presAssocID="{779B3BEC-3F10-49E1-B2B5-11D93BE1E884}" presName="Name0" presStyleCnt="0">
        <dgm:presLayoutVars>
          <dgm:chMax val="7"/>
          <dgm:chPref val="7"/>
          <dgm:dir/>
        </dgm:presLayoutVars>
      </dgm:prSet>
      <dgm:spPr/>
    </dgm:pt>
    <dgm:pt modelId="{2C8383E3-EF97-4709-992B-CA9093A9FCA8}" type="pres">
      <dgm:prSet presAssocID="{779B3BEC-3F10-49E1-B2B5-11D93BE1E884}" presName="Name1" presStyleCnt="0"/>
      <dgm:spPr/>
    </dgm:pt>
    <dgm:pt modelId="{BD7A193E-672E-4F23-851E-665DBA594471}" type="pres">
      <dgm:prSet presAssocID="{779B3BEC-3F10-49E1-B2B5-11D93BE1E884}" presName="cycle" presStyleCnt="0"/>
      <dgm:spPr/>
    </dgm:pt>
    <dgm:pt modelId="{FE23F191-D3A7-453D-85D8-42AA94E1E976}" type="pres">
      <dgm:prSet presAssocID="{779B3BEC-3F10-49E1-B2B5-11D93BE1E884}" presName="srcNode" presStyleLbl="node1" presStyleIdx="0" presStyleCnt="3"/>
      <dgm:spPr/>
    </dgm:pt>
    <dgm:pt modelId="{12615F13-7872-4672-AF57-8B8B97443122}" type="pres">
      <dgm:prSet presAssocID="{779B3BEC-3F10-49E1-B2B5-11D93BE1E884}" presName="conn" presStyleLbl="parChTrans1D2" presStyleIdx="0" presStyleCnt="1" custScaleX="131003" custScaleY="38121" custLinFactNeighborX="17175" custLinFactNeighborY="1647"/>
      <dgm:spPr/>
    </dgm:pt>
    <dgm:pt modelId="{EA5A6598-6A13-42F8-9EA2-6FD064B18D60}" type="pres">
      <dgm:prSet presAssocID="{779B3BEC-3F10-49E1-B2B5-11D93BE1E884}" presName="extraNode" presStyleLbl="node1" presStyleIdx="0" presStyleCnt="3"/>
      <dgm:spPr/>
    </dgm:pt>
    <dgm:pt modelId="{16F5D659-1F22-4796-98B6-7A82B81CA164}" type="pres">
      <dgm:prSet presAssocID="{779B3BEC-3F10-49E1-B2B5-11D93BE1E884}" presName="dstNode" presStyleLbl="node1" presStyleIdx="0" presStyleCnt="3"/>
      <dgm:spPr/>
    </dgm:pt>
    <dgm:pt modelId="{F124E6BA-CAD3-4318-AA47-5401D983F803}" type="pres">
      <dgm:prSet presAssocID="{5C056AAF-9762-4980-B254-AB0772AEDA9E}" presName="text_1" presStyleLbl="node1" presStyleIdx="0" presStyleCnt="3" custScaleX="93234" custLinFactNeighborX="-2411" custLinFactNeighborY="-1995">
        <dgm:presLayoutVars>
          <dgm:bulletEnabled val="1"/>
        </dgm:presLayoutVars>
      </dgm:prSet>
      <dgm:spPr/>
    </dgm:pt>
    <dgm:pt modelId="{27AAAFED-8D7B-47C3-B30E-48655924E82B}" type="pres">
      <dgm:prSet presAssocID="{5C056AAF-9762-4980-B254-AB0772AEDA9E}" presName="accent_1" presStyleCnt="0"/>
      <dgm:spPr/>
    </dgm:pt>
    <dgm:pt modelId="{75D8A97C-5386-4DAE-A73F-F1719A7D721D}" type="pres">
      <dgm:prSet presAssocID="{5C056AAF-9762-4980-B254-AB0772AEDA9E}" presName="accentRepeatNode" presStyleLbl="solidFgAcc1" presStyleIdx="0" presStyleCnt="3" custScaleX="36173" custScaleY="25133" custLinFactNeighborX="118" custLinFactNeighborY="-2591"/>
      <dgm:spPr/>
    </dgm:pt>
    <dgm:pt modelId="{4B0647D4-4E12-4C2E-9C18-07DBF7B753AC}" type="pres">
      <dgm:prSet presAssocID="{93A69203-002F-4734-A957-BA39BFB2CAAA}" presName="text_2" presStyleLbl="node1" presStyleIdx="1" presStyleCnt="3" custScaleX="87693" custLinFactNeighborX="4703" custLinFactNeighborY="-37409">
        <dgm:presLayoutVars>
          <dgm:bulletEnabled val="1"/>
        </dgm:presLayoutVars>
      </dgm:prSet>
      <dgm:spPr/>
    </dgm:pt>
    <dgm:pt modelId="{687CC16A-3820-460A-9BDE-0AFEA4EF5237}" type="pres">
      <dgm:prSet presAssocID="{93A69203-002F-4734-A957-BA39BFB2CAAA}" presName="accent_2" presStyleCnt="0"/>
      <dgm:spPr/>
    </dgm:pt>
    <dgm:pt modelId="{01DAD8BD-1C0B-4FEF-B105-8A591FD58FA1}" type="pres">
      <dgm:prSet presAssocID="{93A69203-002F-4734-A957-BA39BFB2CAAA}" presName="accentRepeatNode" presStyleLbl="solidFgAcc1" presStyleIdx="1" presStyleCnt="3" custFlipHor="1" custScaleX="78617" custScaleY="76673" custLinFactNeighborX="87166" custLinFactNeighborY="-31591"/>
      <dgm:spPr/>
    </dgm:pt>
    <dgm:pt modelId="{3BCEA84A-9353-49EF-832A-C5FA4550A0B7}" type="pres">
      <dgm:prSet presAssocID="{074FD813-424F-41BA-97C1-F38AD8DEEB97}" presName="text_3" presStyleLbl="node1" presStyleIdx="2" presStyleCnt="3" custScaleX="96504" custLinFactNeighborX="-3599" custLinFactNeighborY="-64921">
        <dgm:presLayoutVars>
          <dgm:bulletEnabled val="1"/>
        </dgm:presLayoutVars>
      </dgm:prSet>
      <dgm:spPr/>
    </dgm:pt>
    <dgm:pt modelId="{D8D3B986-2942-4918-9354-62F423D93977}" type="pres">
      <dgm:prSet presAssocID="{074FD813-424F-41BA-97C1-F38AD8DEEB97}" presName="accent_3" presStyleCnt="0"/>
      <dgm:spPr/>
    </dgm:pt>
    <dgm:pt modelId="{92A8F54F-FA3E-421D-8A6F-A5AD6168DCED}" type="pres">
      <dgm:prSet presAssocID="{074FD813-424F-41BA-97C1-F38AD8DEEB97}" presName="accentRepeatNode" presStyleLbl="solidFgAcc1" presStyleIdx="2" presStyleCnt="3" custFlipHor="1" custScaleX="45424" custScaleY="33749" custLinFactNeighborX="-24047" custLinFactNeighborY="-41447"/>
      <dgm:spPr/>
    </dgm:pt>
  </dgm:ptLst>
  <dgm:cxnLst>
    <dgm:cxn modelId="{C7346211-4EBF-4647-8272-1D571ECC30CC}" type="presOf" srcId="{5C056AAF-9762-4980-B254-AB0772AEDA9E}" destId="{F124E6BA-CAD3-4318-AA47-5401D983F803}" srcOrd="0" destOrd="0" presId="urn:microsoft.com/office/officeart/2008/layout/VerticalCurvedList"/>
    <dgm:cxn modelId="{63A8A430-9760-403E-AB6A-B59D72B62CF0}" type="presOf" srcId="{074FD813-424F-41BA-97C1-F38AD8DEEB97}" destId="{3BCEA84A-9353-49EF-832A-C5FA4550A0B7}" srcOrd="0" destOrd="0" presId="urn:microsoft.com/office/officeart/2008/layout/VerticalCurvedList"/>
    <dgm:cxn modelId="{24AD2F43-05DA-4CC1-9ACE-22CFFA2DEF81}" srcId="{779B3BEC-3F10-49E1-B2B5-11D93BE1E884}" destId="{93A69203-002F-4734-A957-BA39BFB2CAAA}" srcOrd="1" destOrd="0" parTransId="{7144C5A1-A376-4455-8D27-06DBF916EB1C}" sibTransId="{ADD798C4-BAA6-4A27-9738-147813D2FD35}"/>
    <dgm:cxn modelId="{B7F0E470-55F5-4B4B-8F03-9BF5F4E762D4}" type="presOf" srcId="{779B3BEC-3F10-49E1-B2B5-11D93BE1E884}" destId="{AE36C4A1-F257-41A1-9370-31D95755D391}" srcOrd="0" destOrd="0" presId="urn:microsoft.com/office/officeart/2008/layout/VerticalCurvedList"/>
    <dgm:cxn modelId="{C6E84171-CEA0-4680-A63D-A18E14E6DB6B}" type="presOf" srcId="{B43AEDBD-D2BC-4B62-8F28-8C5193B048FA}" destId="{12615F13-7872-4672-AF57-8B8B97443122}" srcOrd="0" destOrd="0" presId="urn:microsoft.com/office/officeart/2008/layout/VerticalCurvedList"/>
    <dgm:cxn modelId="{4708B754-E725-4F30-9E78-2AEB7C0ED915}" srcId="{779B3BEC-3F10-49E1-B2B5-11D93BE1E884}" destId="{074FD813-424F-41BA-97C1-F38AD8DEEB97}" srcOrd="2" destOrd="0" parTransId="{6C21E357-561B-4DA3-81C6-7102D9E26E27}" sibTransId="{B1865745-B1D5-4940-B4A8-0339A3EA04B1}"/>
    <dgm:cxn modelId="{31409AC4-2DF9-42F2-B42C-9CA9715C89DF}" type="presOf" srcId="{93A69203-002F-4734-A957-BA39BFB2CAAA}" destId="{4B0647D4-4E12-4C2E-9C18-07DBF7B753AC}" srcOrd="0" destOrd="0" presId="urn:microsoft.com/office/officeart/2008/layout/VerticalCurvedList"/>
    <dgm:cxn modelId="{7CED3AE5-5E28-41E7-921F-D3BFD8AF1683}" srcId="{779B3BEC-3F10-49E1-B2B5-11D93BE1E884}" destId="{5C056AAF-9762-4980-B254-AB0772AEDA9E}" srcOrd="0" destOrd="0" parTransId="{3231CEBB-7799-4D4F-9FC7-0C85DE5CACD0}" sibTransId="{B43AEDBD-D2BC-4B62-8F28-8C5193B048FA}"/>
    <dgm:cxn modelId="{8402E11D-645B-4D26-A366-E532F32E7603}" type="presParOf" srcId="{AE36C4A1-F257-41A1-9370-31D95755D391}" destId="{2C8383E3-EF97-4709-992B-CA9093A9FCA8}" srcOrd="0" destOrd="0" presId="urn:microsoft.com/office/officeart/2008/layout/VerticalCurvedList"/>
    <dgm:cxn modelId="{9D11C7AD-C2D8-43C3-863E-717A6AA75C32}" type="presParOf" srcId="{2C8383E3-EF97-4709-992B-CA9093A9FCA8}" destId="{BD7A193E-672E-4F23-851E-665DBA594471}" srcOrd="0" destOrd="0" presId="urn:microsoft.com/office/officeart/2008/layout/VerticalCurvedList"/>
    <dgm:cxn modelId="{37D7E73A-BCD3-4BA6-82A2-FF1F8BFAABC8}" type="presParOf" srcId="{BD7A193E-672E-4F23-851E-665DBA594471}" destId="{FE23F191-D3A7-453D-85D8-42AA94E1E976}" srcOrd="0" destOrd="0" presId="urn:microsoft.com/office/officeart/2008/layout/VerticalCurvedList"/>
    <dgm:cxn modelId="{D053B7B1-093B-4C09-A06E-6A696492657C}" type="presParOf" srcId="{BD7A193E-672E-4F23-851E-665DBA594471}" destId="{12615F13-7872-4672-AF57-8B8B97443122}" srcOrd="1" destOrd="0" presId="urn:microsoft.com/office/officeart/2008/layout/VerticalCurvedList"/>
    <dgm:cxn modelId="{1B6D973A-493F-4FF1-96B0-51D219135A3F}" type="presParOf" srcId="{BD7A193E-672E-4F23-851E-665DBA594471}" destId="{EA5A6598-6A13-42F8-9EA2-6FD064B18D60}" srcOrd="2" destOrd="0" presId="urn:microsoft.com/office/officeart/2008/layout/VerticalCurvedList"/>
    <dgm:cxn modelId="{8146043F-89D9-49D6-BBF5-665CE892FE55}" type="presParOf" srcId="{BD7A193E-672E-4F23-851E-665DBA594471}" destId="{16F5D659-1F22-4796-98B6-7A82B81CA164}" srcOrd="3" destOrd="0" presId="urn:microsoft.com/office/officeart/2008/layout/VerticalCurvedList"/>
    <dgm:cxn modelId="{D20BB44F-4D7E-4F40-8CE0-150665539022}" type="presParOf" srcId="{2C8383E3-EF97-4709-992B-CA9093A9FCA8}" destId="{F124E6BA-CAD3-4318-AA47-5401D983F803}" srcOrd="1" destOrd="0" presId="urn:microsoft.com/office/officeart/2008/layout/VerticalCurvedList"/>
    <dgm:cxn modelId="{F1663A8A-18AD-4BD8-9020-360D65B2791F}" type="presParOf" srcId="{2C8383E3-EF97-4709-992B-CA9093A9FCA8}" destId="{27AAAFED-8D7B-47C3-B30E-48655924E82B}" srcOrd="2" destOrd="0" presId="urn:microsoft.com/office/officeart/2008/layout/VerticalCurvedList"/>
    <dgm:cxn modelId="{34C3FF19-1644-45A0-9466-5288F16EC2F5}" type="presParOf" srcId="{27AAAFED-8D7B-47C3-B30E-48655924E82B}" destId="{75D8A97C-5386-4DAE-A73F-F1719A7D721D}" srcOrd="0" destOrd="0" presId="urn:microsoft.com/office/officeart/2008/layout/VerticalCurvedList"/>
    <dgm:cxn modelId="{B10B278A-DBB0-4DC9-A51A-C9F9E3BE4E2E}" type="presParOf" srcId="{2C8383E3-EF97-4709-992B-CA9093A9FCA8}" destId="{4B0647D4-4E12-4C2E-9C18-07DBF7B753AC}" srcOrd="3" destOrd="0" presId="urn:microsoft.com/office/officeart/2008/layout/VerticalCurvedList"/>
    <dgm:cxn modelId="{A6976BDC-DCA4-424D-82F7-08CE47366F06}" type="presParOf" srcId="{2C8383E3-EF97-4709-992B-CA9093A9FCA8}" destId="{687CC16A-3820-460A-9BDE-0AFEA4EF5237}" srcOrd="4" destOrd="0" presId="urn:microsoft.com/office/officeart/2008/layout/VerticalCurvedList"/>
    <dgm:cxn modelId="{7C110A9D-B7F2-4D32-B40E-8997A6EEEDDF}" type="presParOf" srcId="{687CC16A-3820-460A-9BDE-0AFEA4EF5237}" destId="{01DAD8BD-1C0B-4FEF-B105-8A591FD58FA1}" srcOrd="0" destOrd="0" presId="urn:microsoft.com/office/officeart/2008/layout/VerticalCurvedList"/>
    <dgm:cxn modelId="{BCB26809-DF0F-47E2-A2B5-60068B8E2ECE}" type="presParOf" srcId="{2C8383E3-EF97-4709-992B-CA9093A9FCA8}" destId="{3BCEA84A-9353-49EF-832A-C5FA4550A0B7}" srcOrd="5" destOrd="0" presId="urn:microsoft.com/office/officeart/2008/layout/VerticalCurvedList"/>
    <dgm:cxn modelId="{51533311-C6AB-4F13-B34F-233A63A5C2F5}" type="presParOf" srcId="{2C8383E3-EF97-4709-992B-CA9093A9FCA8}" destId="{D8D3B986-2942-4918-9354-62F423D93977}" srcOrd="6" destOrd="0" presId="urn:microsoft.com/office/officeart/2008/layout/VerticalCurvedList"/>
    <dgm:cxn modelId="{FD4A8B84-AAC6-4C52-A623-BA5E61837CBC}" type="presParOf" srcId="{D8D3B986-2942-4918-9354-62F423D93977}" destId="{92A8F54F-FA3E-421D-8A6F-A5AD6168DCE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496BCC-B48A-41DA-84AC-ADFCC415B817}"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US"/>
        </a:p>
      </dgm:t>
    </dgm:pt>
    <dgm:pt modelId="{0B8FAE19-95AE-4024-8C1F-25C5799FDDB9}">
      <dgm:prSet phldrT="[Text]" custT="1"/>
      <dgm:spPr>
        <a:xfrm>
          <a:off x="18028" y="0"/>
          <a:ext cx="5291927" cy="651933"/>
        </a:xfrm>
        <a:prstGeom prst="roundRect">
          <a:avLst>
            <a:gd name="adj" fmla="val 10000"/>
          </a:avLst>
        </a:prstGeom>
        <a:solidFill>
          <a:srgbClr val="104483">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sz="1800">
              <a:solidFill>
                <a:srgbClr val="FFFFFF"/>
              </a:solidFill>
              <a:latin typeface="Segoe UI"/>
              <a:ea typeface="+mn-ea"/>
              <a:cs typeface="+mn-cs"/>
            </a:rPr>
            <a:t>Digital Ocean and Waters Knowledge system</a:t>
          </a:r>
        </a:p>
      </dgm:t>
    </dgm:pt>
    <dgm:pt modelId="{CE02F728-184E-40FD-83FC-154A267843DB}" type="parTrans" cxnId="{E264221E-5DD2-4D76-83C9-BE910E697D11}">
      <dgm:prSet/>
      <dgm:spPr/>
      <dgm:t>
        <a:bodyPr/>
        <a:lstStyle/>
        <a:p>
          <a:endParaRPr lang="en-US" sz="2000"/>
        </a:p>
      </dgm:t>
    </dgm:pt>
    <dgm:pt modelId="{18A9AAC7-8C32-4404-835A-5F0D19956B4D}" type="sibTrans" cxnId="{E264221E-5DD2-4D76-83C9-BE910E697D11}">
      <dgm:prSet/>
      <dgm:spPr/>
      <dgm:t>
        <a:bodyPr/>
        <a:lstStyle/>
        <a:p>
          <a:endParaRPr lang="en-US" sz="2000"/>
        </a:p>
      </dgm:t>
    </dgm:pt>
    <dgm:pt modelId="{1877893E-D9CF-4085-AE27-DE2977BCEAF9}">
      <dgm:prSet phldrT="[Text]" custT="1"/>
      <dgm:spPr>
        <a:xfrm>
          <a:off x="6183230" y="0"/>
          <a:ext cx="4450299" cy="651933"/>
        </a:xfrm>
        <a:prstGeom prst="roundRect">
          <a:avLst>
            <a:gd name="adj" fmla="val 10000"/>
          </a:avLst>
        </a:prstGeom>
        <a:solidFill>
          <a:srgbClr val="104483">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sz="2000">
              <a:solidFill>
                <a:srgbClr val="FFFFFF"/>
              </a:solidFill>
              <a:latin typeface="Segoe UI"/>
              <a:ea typeface="+mn-ea"/>
              <a:cs typeface="+mn-cs"/>
            </a:rPr>
            <a:t>Public mobilization and engagement</a:t>
          </a:r>
        </a:p>
      </dgm:t>
    </dgm:pt>
    <dgm:pt modelId="{69DA611E-EC2D-4452-83C5-4EF2C49992F4}" type="parTrans" cxnId="{1776D00D-7B69-4C5A-8D57-12E60ED6B9F5}">
      <dgm:prSet/>
      <dgm:spPr/>
      <dgm:t>
        <a:bodyPr/>
        <a:lstStyle/>
        <a:p>
          <a:endParaRPr lang="en-US" sz="2000"/>
        </a:p>
      </dgm:t>
    </dgm:pt>
    <dgm:pt modelId="{C0772971-AF43-4580-8B3B-0203BB97B5EF}" type="sibTrans" cxnId="{1776D00D-7B69-4C5A-8D57-12E60ED6B9F5}">
      <dgm:prSet/>
      <dgm:spPr/>
      <dgm:t>
        <a:bodyPr/>
        <a:lstStyle/>
        <a:p>
          <a:endParaRPr lang="en-US" sz="2000"/>
        </a:p>
      </dgm:t>
    </dgm:pt>
    <dgm:pt modelId="{AC63C980-F700-43BA-93C2-837F6E50ADBB}" type="pres">
      <dgm:prSet presAssocID="{AE496BCC-B48A-41DA-84AC-ADFCC415B817}" presName="Name0" presStyleCnt="0">
        <dgm:presLayoutVars>
          <dgm:chPref val="1"/>
          <dgm:dir/>
          <dgm:animOne val="branch"/>
          <dgm:animLvl val="lvl"/>
          <dgm:resizeHandles/>
        </dgm:presLayoutVars>
      </dgm:prSet>
      <dgm:spPr/>
    </dgm:pt>
    <dgm:pt modelId="{D1B805A5-9CE9-40C3-B72F-DE1672C567D5}" type="pres">
      <dgm:prSet presAssocID="{0B8FAE19-95AE-4024-8C1F-25C5799FDDB9}" presName="vertOne" presStyleCnt="0"/>
      <dgm:spPr/>
    </dgm:pt>
    <dgm:pt modelId="{7E596F53-42FB-48C8-98A3-4EABBD360FB5}" type="pres">
      <dgm:prSet presAssocID="{0B8FAE19-95AE-4024-8C1F-25C5799FDDB9}" presName="txOne" presStyleLbl="node0" presStyleIdx="0" presStyleCnt="2" custLinFactNeighborX="298">
        <dgm:presLayoutVars>
          <dgm:chPref val="3"/>
        </dgm:presLayoutVars>
      </dgm:prSet>
      <dgm:spPr/>
    </dgm:pt>
    <dgm:pt modelId="{4B45A70F-535D-4471-9E48-CEBD255DC87A}" type="pres">
      <dgm:prSet presAssocID="{0B8FAE19-95AE-4024-8C1F-25C5799FDDB9}" presName="horzOne" presStyleCnt="0"/>
      <dgm:spPr/>
    </dgm:pt>
    <dgm:pt modelId="{FF492302-CD27-4CA5-87EC-05D152BD57CE}" type="pres">
      <dgm:prSet presAssocID="{18A9AAC7-8C32-4404-835A-5F0D19956B4D}" presName="sibSpaceOne" presStyleCnt="0"/>
      <dgm:spPr/>
    </dgm:pt>
    <dgm:pt modelId="{A5CBE82E-C3ED-4A01-A5D2-35E57AFFEC69}" type="pres">
      <dgm:prSet presAssocID="{1877893E-D9CF-4085-AE27-DE2977BCEAF9}" presName="vertOne" presStyleCnt="0"/>
      <dgm:spPr/>
    </dgm:pt>
    <dgm:pt modelId="{EE82DC08-F21B-41AD-9016-2759C2D88A4F}" type="pres">
      <dgm:prSet presAssocID="{1877893E-D9CF-4085-AE27-DE2977BCEAF9}" presName="txOne" presStyleLbl="node0" presStyleIdx="1" presStyleCnt="2" custScaleX="84096">
        <dgm:presLayoutVars>
          <dgm:chPref val="3"/>
        </dgm:presLayoutVars>
      </dgm:prSet>
      <dgm:spPr/>
    </dgm:pt>
    <dgm:pt modelId="{E6962F6F-CA5B-4FB2-A212-470B445FF1BF}" type="pres">
      <dgm:prSet presAssocID="{1877893E-D9CF-4085-AE27-DE2977BCEAF9}" presName="horzOne" presStyleCnt="0"/>
      <dgm:spPr/>
    </dgm:pt>
  </dgm:ptLst>
  <dgm:cxnLst>
    <dgm:cxn modelId="{1776D00D-7B69-4C5A-8D57-12E60ED6B9F5}" srcId="{AE496BCC-B48A-41DA-84AC-ADFCC415B817}" destId="{1877893E-D9CF-4085-AE27-DE2977BCEAF9}" srcOrd="1" destOrd="0" parTransId="{69DA611E-EC2D-4452-83C5-4EF2C49992F4}" sibTransId="{C0772971-AF43-4580-8B3B-0203BB97B5EF}"/>
    <dgm:cxn modelId="{E264221E-5DD2-4D76-83C9-BE910E697D11}" srcId="{AE496BCC-B48A-41DA-84AC-ADFCC415B817}" destId="{0B8FAE19-95AE-4024-8C1F-25C5799FDDB9}" srcOrd="0" destOrd="0" parTransId="{CE02F728-184E-40FD-83FC-154A267843DB}" sibTransId="{18A9AAC7-8C32-4404-835A-5F0D19956B4D}"/>
    <dgm:cxn modelId="{0408D02C-A3AF-422E-B09D-BF3B0B62C708}" type="presOf" srcId="{1877893E-D9CF-4085-AE27-DE2977BCEAF9}" destId="{EE82DC08-F21B-41AD-9016-2759C2D88A4F}" srcOrd="0" destOrd="0" presId="urn:microsoft.com/office/officeart/2005/8/layout/hierarchy4"/>
    <dgm:cxn modelId="{AA689D35-0887-43A2-B4E0-B240C5778E25}" type="presOf" srcId="{AE496BCC-B48A-41DA-84AC-ADFCC415B817}" destId="{AC63C980-F700-43BA-93C2-837F6E50ADBB}" srcOrd="0" destOrd="0" presId="urn:microsoft.com/office/officeart/2005/8/layout/hierarchy4"/>
    <dgm:cxn modelId="{6B13D182-0D59-4BE2-8268-E3D56514746B}" type="presOf" srcId="{0B8FAE19-95AE-4024-8C1F-25C5799FDDB9}" destId="{7E596F53-42FB-48C8-98A3-4EABBD360FB5}" srcOrd="0" destOrd="0" presId="urn:microsoft.com/office/officeart/2005/8/layout/hierarchy4"/>
    <dgm:cxn modelId="{D60D6EB3-3ADD-41FE-A8A5-8A86A263AB5D}" type="presParOf" srcId="{AC63C980-F700-43BA-93C2-837F6E50ADBB}" destId="{D1B805A5-9CE9-40C3-B72F-DE1672C567D5}" srcOrd="0" destOrd="0" presId="urn:microsoft.com/office/officeart/2005/8/layout/hierarchy4"/>
    <dgm:cxn modelId="{E3EEB332-6EBD-46EC-BDDA-D8347194C093}" type="presParOf" srcId="{D1B805A5-9CE9-40C3-B72F-DE1672C567D5}" destId="{7E596F53-42FB-48C8-98A3-4EABBD360FB5}" srcOrd="0" destOrd="0" presId="urn:microsoft.com/office/officeart/2005/8/layout/hierarchy4"/>
    <dgm:cxn modelId="{ED57D2D0-2655-4271-9E1C-6D2F54DD3A71}" type="presParOf" srcId="{D1B805A5-9CE9-40C3-B72F-DE1672C567D5}" destId="{4B45A70F-535D-4471-9E48-CEBD255DC87A}" srcOrd="1" destOrd="0" presId="urn:microsoft.com/office/officeart/2005/8/layout/hierarchy4"/>
    <dgm:cxn modelId="{66E82B5D-DFF9-466D-B64F-70F6DC24489A}" type="presParOf" srcId="{AC63C980-F700-43BA-93C2-837F6E50ADBB}" destId="{FF492302-CD27-4CA5-87EC-05D152BD57CE}" srcOrd="1" destOrd="0" presId="urn:microsoft.com/office/officeart/2005/8/layout/hierarchy4"/>
    <dgm:cxn modelId="{34EE6ED7-4CE8-4301-B8C8-78CCBC9D4357}" type="presParOf" srcId="{AC63C980-F700-43BA-93C2-837F6E50ADBB}" destId="{A5CBE82E-C3ED-4A01-A5D2-35E57AFFEC69}" srcOrd="2" destOrd="0" presId="urn:microsoft.com/office/officeart/2005/8/layout/hierarchy4"/>
    <dgm:cxn modelId="{B8A76500-6F9C-45B2-86FD-D2C327FFEB33}" type="presParOf" srcId="{A5CBE82E-C3ED-4A01-A5D2-35E57AFFEC69}" destId="{EE82DC08-F21B-41AD-9016-2759C2D88A4F}" srcOrd="0" destOrd="0" presId="urn:microsoft.com/office/officeart/2005/8/layout/hierarchy4"/>
    <dgm:cxn modelId="{F3332DDB-0E11-495D-93DB-98A4613F6F4B}" type="presParOf" srcId="{A5CBE82E-C3ED-4A01-A5D2-35E57AFFEC69}" destId="{E6962F6F-CA5B-4FB2-A212-470B445FF1BF}"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6F3E90-39C9-4365-BF39-B0FEEB5E1B3D}"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7AD2A7C0-DF45-4B0E-83A3-EC79B646BB31}">
      <dgm:prSet phldrT="[Text]" custT="1"/>
      <dgm:spPr>
        <a:xfrm>
          <a:off x="700130" y="327550"/>
          <a:ext cx="9245374" cy="1298337"/>
        </a:xfrm>
        <a:prstGeom prst="rect">
          <a:avLst/>
        </a:prstGeom>
        <a:solidFill>
          <a:srgbClr val="CCECFF"/>
        </a:solidFill>
      </dgm:spPr>
      <dgm:t>
        <a:bodyPr/>
        <a:lstStyle/>
        <a:p>
          <a:pPr rtl="0">
            <a:spcAft>
              <a:spcPts val="0"/>
            </a:spcAft>
            <a:buNone/>
          </a:pPr>
          <a:r>
            <a:rPr lang="fr-BE" sz="2800" b="1" dirty="0">
              <a:solidFill>
                <a:srgbClr val="0033CC"/>
              </a:solidFill>
              <a:effectLst/>
              <a:latin typeface="Calibri"/>
              <a:ea typeface="Calibri"/>
              <a:cs typeface="Calibri"/>
            </a:rPr>
            <a:t>CALL CLOSED - EUR  114 million | </a:t>
          </a:r>
          <a:r>
            <a:rPr lang="fr-BE" sz="2800" b="1" i="1" dirty="0">
              <a:solidFill>
                <a:srgbClr val="0033CC"/>
              </a:solidFill>
              <a:effectLst/>
              <a:latin typeface="Calibri"/>
              <a:ea typeface="Calibri"/>
              <a:cs typeface="Calibri"/>
            </a:rPr>
            <a:t>Grant Agreement </a:t>
          </a:r>
          <a:r>
            <a:rPr lang="fr-BE" sz="2800" b="1" i="1" dirty="0" err="1">
              <a:solidFill>
                <a:srgbClr val="0033CC"/>
              </a:solidFill>
              <a:effectLst/>
              <a:latin typeface="Calibri"/>
              <a:ea typeface="Calibri"/>
              <a:cs typeface="Calibri"/>
            </a:rPr>
            <a:t>signed</a:t>
          </a:r>
          <a:endParaRPr lang="fr-BE" sz="2800" b="1" i="1" dirty="0">
            <a:solidFill>
              <a:srgbClr val="0033CC"/>
            </a:solidFill>
            <a:effectLst/>
            <a:latin typeface="Calibri" panose="020F0502020204030204" pitchFamily="34" charset="0"/>
            <a:cs typeface="Calibri" panose="020F0502020204030204" pitchFamily="34" charset="0"/>
          </a:endParaRPr>
        </a:p>
        <a:p>
          <a:pPr>
            <a:spcAft>
              <a:spcPts val="0"/>
            </a:spcAft>
            <a:buNone/>
          </a:pPr>
          <a:r>
            <a:rPr lang="fr-BE" sz="2800" b="1" i="1" dirty="0">
              <a:solidFill>
                <a:srgbClr val="0033CC"/>
              </a:solidFill>
              <a:effectLst/>
              <a:latin typeface="Calibri"/>
              <a:ea typeface="Calibri"/>
              <a:cs typeface="Calibri"/>
            </a:rPr>
            <a:t>117 M€ EU </a:t>
          </a:r>
          <a:r>
            <a:rPr lang="fr-BE" sz="2800" b="1" i="1" dirty="0" err="1">
              <a:solidFill>
                <a:srgbClr val="0033CC"/>
              </a:solidFill>
              <a:effectLst/>
              <a:latin typeface="Calibri"/>
              <a:ea typeface="Calibri"/>
              <a:cs typeface="Calibri"/>
            </a:rPr>
            <a:t>funding</a:t>
          </a:r>
          <a:endParaRPr lang="en-GB" sz="2800" i="1" dirty="0">
            <a:solidFill>
              <a:srgbClr val="0033CC"/>
            </a:solidFill>
            <a:effectLst/>
            <a:latin typeface="Calibri"/>
            <a:ea typeface="+mn-ea"/>
            <a:cs typeface="Calibri"/>
          </a:endParaRPr>
        </a:p>
      </dgm:t>
    </dgm:pt>
    <dgm:pt modelId="{E7723107-58D8-478A-98C5-F8E7C938892D}" type="parTrans" cxnId="{66576E2F-A03D-4C75-8890-8E27B154092F}">
      <dgm:prSet/>
      <dgm:spPr/>
      <dgm:t>
        <a:bodyPr/>
        <a:lstStyle/>
        <a:p>
          <a:endParaRPr lang="en-US" sz="4000">
            <a:effectLst/>
          </a:endParaRPr>
        </a:p>
      </dgm:t>
    </dgm:pt>
    <dgm:pt modelId="{D13FF822-9710-432C-A7D0-C0FAC8B4D5EC}" type="sibTrans" cxnId="{66576E2F-A03D-4C75-8890-8E27B154092F}">
      <dgm:prSet/>
      <dgm:spPr>
        <a:xfrm>
          <a:off x="-5636023" y="-862915"/>
          <a:ext cx="6711383" cy="6711383"/>
        </a:xfrm>
        <a:prstGeom prst="blockArc">
          <a:avLst>
            <a:gd name="adj1" fmla="val 18900000"/>
            <a:gd name="adj2" fmla="val 2700000"/>
            <a:gd name="adj3" fmla="val 322"/>
          </a:avLst>
        </a:prstGeom>
      </dgm:spPr>
      <dgm:t>
        <a:bodyPr/>
        <a:lstStyle/>
        <a:p>
          <a:endParaRPr lang="en-US" sz="4000">
            <a:effectLst/>
          </a:endParaRPr>
        </a:p>
      </dgm:t>
    </dgm:pt>
    <dgm:pt modelId="{01E0C5FD-743D-4F88-8B82-7CB7B454A4D1}">
      <dgm:prSet phldrT="[Text]" custT="1"/>
      <dgm:spPr>
        <a:xfrm>
          <a:off x="995195" y="1695307"/>
          <a:ext cx="8882924" cy="1509166"/>
        </a:xfrm>
        <a:solidFill>
          <a:srgbClr val="66CCFF"/>
        </a:solidFill>
      </dgm:spPr>
      <dgm:t>
        <a:bodyPr/>
        <a:lstStyle/>
        <a:p>
          <a:pPr marL="0" marR="0" lvl="0" indent="0" defTabSz="914400" eaLnBrk="1" fontAlgn="auto" latinLnBrk="0" hangingPunct="1">
            <a:lnSpc>
              <a:spcPct val="100000"/>
            </a:lnSpc>
            <a:spcBef>
              <a:spcPts val="0"/>
            </a:spcBef>
            <a:spcAft>
              <a:spcPts val="1200"/>
            </a:spcAft>
            <a:buClrTx/>
            <a:buSzTx/>
            <a:buFontTx/>
            <a:buNone/>
            <a:tabLst/>
            <a:defRPr/>
          </a:pPr>
          <a:r>
            <a:rPr lang="en-GB" sz="2800" b="1" dirty="0">
              <a:solidFill>
                <a:srgbClr val="0033CC"/>
              </a:solidFill>
              <a:effectLst/>
              <a:latin typeface="Calibri"/>
              <a:ea typeface="Calibri"/>
              <a:cs typeface="Calibri"/>
            </a:rPr>
            <a:t>CALL CLOSED - EUR 117.9 million | </a:t>
          </a:r>
          <a:r>
            <a:rPr lang="en-GB" sz="2800" b="1" i="1" dirty="0">
              <a:solidFill>
                <a:srgbClr val="0033CC"/>
              </a:solidFill>
              <a:effectLst/>
              <a:latin typeface="Calibri"/>
              <a:ea typeface="Calibri"/>
              <a:cs typeface="Calibri"/>
            </a:rPr>
            <a:t>GAP on-going</a:t>
          </a:r>
        </a:p>
      </dgm:t>
    </dgm:pt>
    <dgm:pt modelId="{1D7C0A16-0432-48B6-A297-C29ACFE9CF30}" type="parTrans" cxnId="{8764B01B-3658-44E8-BBCB-06AB56A15F9C}">
      <dgm:prSet/>
      <dgm:spPr/>
      <dgm:t>
        <a:bodyPr/>
        <a:lstStyle/>
        <a:p>
          <a:endParaRPr lang="en-US" sz="4000">
            <a:effectLst/>
          </a:endParaRPr>
        </a:p>
      </dgm:t>
    </dgm:pt>
    <dgm:pt modelId="{EBB6E8ED-DEEE-493C-AACC-50CCC4201B24}" type="sibTrans" cxnId="{8764B01B-3658-44E8-BBCB-06AB56A15F9C}">
      <dgm:prSet/>
      <dgm:spPr/>
      <dgm:t>
        <a:bodyPr/>
        <a:lstStyle/>
        <a:p>
          <a:endParaRPr lang="en-US" sz="4000">
            <a:effectLst/>
          </a:endParaRPr>
        </a:p>
      </dgm:t>
    </dgm:pt>
    <dgm:pt modelId="{07F4FC29-F7E6-432F-BA35-15C32B0ED9F6}">
      <dgm:prSet phldrT="[Text]" custT="1"/>
      <dgm:spPr>
        <a:xfrm>
          <a:off x="760795" y="3261289"/>
          <a:ext cx="9245374" cy="1611051"/>
        </a:xfrm>
        <a:solidFill>
          <a:srgbClr val="66FFFF"/>
        </a:solidFill>
      </dgm:spPr>
      <dgm:t>
        <a:bodyPr/>
        <a:lstStyle/>
        <a:p>
          <a:pPr algn="l">
            <a:spcAft>
              <a:spcPts val="0"/>
            </a:spcAft>
            <a:buNone/>
          </a:pPr>
          <a:r>
            <a:rPr lang="en-GB" sz="2800" b="1" kern="1200" dirty="0">
              <a:solidFill>
                <a:srgbClr val="0033CC"/>
              </a:solidFill>
              <a:effectLst/>
              <a:latin typeface="Calibri"/>
              <a:ea typeface="+mn-ea"/>
              <a:cs typeface="Calibri"/>
            </a:rPr>
            <a:t>CALL – EUR 118.7 million | </a:t>
          </a:r>
          <a:r>
            <a:rPr lang="en-GB" sz="2800" b="1" i="1" kern="1200" dirty="0">
              <a:solidFill>
                <a:srgbClr val="0033CC"/>
              </a:solidFill>
              <a:effectLst/>
              <a:latin typeface="Calibri"/>
              <a:ea typeface="+mn-ea"/>
              <a:cs typeface="Calibri"/>
            </a:rPr>
            <a:t>WP adopted on 6 December 2022 </a:t>
          </a:r>
        </a:p>
        <a:p>
          <a:pPr algn="l">
            <a:spcAft>
              <a:spcPts val="0"/>
            </a:spcAft>
            <a:buNone/>
          </a:pPr>
          <a:r>
            <a:rPr lang="en-GB" sz="2800" b="1" i="1" kern="1200" dirty="0">
              <a:solidFill>
                <a:srgbClr val="0033CC"/>
              </a:solidFill>
              <a:effectLst/>
              <a:latin typeface="Calibri"/>
              <a:ea typeface="+mn-ea"/>
              <a:cs typeface="Calibri"/>
            </a:rPr>
            <a:t>Calls open!  Deadline: 20 September 2023</a:t>
          </a:r>
        </a:p>
        <a:p>
          <a:pPr algn="l">
            <a:spcAft>
              <a:spcPts val="0"/>
            </a:spcAft>
            <a:buNone/>
          </a:pPr>
          <a:endParaRPr lang="en-GB" sz="2800" b="1" i="1" kern="1200" dirty="0">
            <a:solidFill>
              <a:srgbClr val="0033CC"/>
            </a:solidFill>
            <a:effectLst/>
            <a:latin typeface="Calibri"/>
            <a:ea typeface="+mn-ea"/>
            <a:cs typeface="Calibri"/>
          </a:endParaRPr>
        </a:p>
      </dgm:t>
    </dgm:pt>
    <dgm:pt modelId="{C1C20A82-281C-47AA-93B2-7E987CAE3179}" type="parTrans" cxnId="{E5B7C155-A217-4F26-8BE9-2751F7F35663}">
      <dgm:prSet/>
      <dgm:spPr/>
      <dgm:t>
        <a:bodyPr/>
        <a:lstStyle/>
        <a:p>
          <a:endParaRPr lang="en-US" sz="4000">
            <a:effectLst/>
          </a:endParaRPr>
        </a:p>
      </dgm:t>
    </dgm:pt>
    <dgm:pt modelId="{707D1802-9973-4845-9A8B-D02CAB423309}" type="sibTrans" cxnId="{E5B7C155-A217-4F26-8BE9-2751F7F35663}">
      <dgm:prSet/>
      <dgm:spPr/>
      <dgm:t>
        <a:bodyPr/>
        <a:lstStyle/>
        <a:p>
          <a:endParaRPr lang="en-US" sz="4000">
            <a:effectLst/>
          </a:endParaRPr>
        </a:p>
      </dgm:t>
    </dgm:pt>
    <dgm:pt modelId="{631A6572-3F76-4F54-A568-F0A594106E18}" type="pres">
      <dgm:prSet presAssocID="{116F3E90-39C9-4365-BF39-B0FEEB5E1B3D}" presName="Name0" presStyleCnt="0">
        <dgm:presLayoutVars>
          <dgm:chMax val="7"/>
          <dgm:chPref val="7"/>
          <dgm:dir/>
        </dgm:presLayoutVars>
      </dgm:prSet>
      <dgm:spPr/>
    </dgm:pt>
    <dgm:pt modelId="{0E24DC37-5163-4EF8-A9FA-43CB4540D13E}" type="pres">
      <dgm:prSet presAssocID="{116F3E90-39C9-4365-BF39-B0FEEB5E1B3D}" presName="Name1" presStyleCnt="0"/>
      <dgm:spPr/>
    </dgm:pt>
    <dgm:pt modelId="{2C572EE9-5534-4D8A-B483-CF648E72310E}" type="pres">
      <dgm:prSet presAssocID="{116F3E90-39C9-4365-BF39-B0FEEB5E1B3D}" presName="cycle" presStyleCnt="0"/>
      <dgm:spPr/>
    </dgm:pt>
    <dgm:pt modelId="{4C21E2FF-8BB6-4D18-A45B-27D21F220F8B}" type="pres">
      <dgm:prSet presAssocID="{116F3E90-39C9-4365-BF39-B0FEEB5E1B3D}" presName="srcNode" presStyleLbl="node1" presStyleIdx="0" presStyleCnt="3"/>
      <dgm:spPr/>
    </dgm:pt>
    <dgm:pt modelId="{BDAC18E9-3C0B-47FD-A453-E63A85F289DB}" type="pres">
      <dgm:prSet presAssocID="{116F3E90-39C9-4365-BF39-B0FEEB5E1B3D}" presName="conn" presStyleLbl="parChTrans1D2" presStyleIdx="0" presStyleCnt="1"/>
      <dgm:spPr/>
    </dgm:pt>
    <dgm:pt modelId="{CAE89EEF-93EA-426A-87C9-D99E027EA383}" type="pres">
      <dgm:prSet presAssocID="{116F3E90-39C9-4365-BF39-B0FEEB5E1B3D}" presName="extraNode" presStyleLbl="node1" presStyleIdx="0" presStyleCnt="3"/>
      <dgm:spPr/>
    </dgm:pt>
    <dgm:pt modelId="{2A912A85-6082-4C82-AD3A-F55D293CF637}" type="pres">
      <dgm:prSet presAssocID="{116F3E90-39C9-4365-BF39-B0FEEB5E1B3D}" presName="dstNode" presStyleLbl="node1" presStyleIdx="0" presStyleCnt="3"/>
      <dgm:spPr/>
    </dgm:pt>
    <dgm:pt modelId="{F2B7CF8E-2880-442B-A01F-2C98CB661DE2}" type="pres">
      <dgm:prSet presAssocID="{7AD2A7C0-DF45-4B0E-83A3-EC79B646BB31}" presName="text_1" presStyleLbl="node1" presStyleIdx="0" presStyleCnt="3" custScaleY="121002" custLinFactNeighborX="170" custLinFactNeighborY="-4338">
        <dgm:presLayoutVars>
          <dgm:bulletEnabled val="1"/>
        </dgm:presLayoutVars>
      </dgm:prSet>
      <dgm:spPr/>
    </dgm:pt>
    <dgm:pt modelId="{0AEFF996-5156-42DF-ADF0-E88C39A2EA0E}" type="pres">
      <dgm:prSet presAssocID="{7AD2A7C0-DF45-4B0E-83A3-EC79B646BB31}" presName="accent_1" presStyleCnt="0"/>
      <dgm:spPr/>
    </dgm:pt>
    <dgm:pt modelId="{47C543AA-8082-43BB-8A05-85BC2EE9B2E5}" type="pres">
      <dgm:prSet presAssocID="{7AD2A7C0-DF45-4B0E-83A3-EC79B646BB31}" presName="accentRepeatNode" presStyleLbl="solidFgAcc1" presStyleIdx="0" presStyleCnt="3" custLinFactNeighborX="737" custLinFactNeighborY="5313"/>
      <dgm:spPr>
        <a:xfrm>
          <a:off x="68800" y="421977"/>
          <a:ext cx="1246388" cy="1246388"/>
        </a:xfrm>
        <a:prstGeom prst="ellipse">
          <a:avLst/>
        </a:prstGeom>
        <a:ln>
          <a:solidFill>
            <a:srgbClr val="FF9933"/>
          </a:solidFill>
        </a:ln>
        <a:effectLst>
          <a:glow rad="139700">
            <a:schemeClr val="accent2">
              <a:satMod val="175000"/>
              <a:alpha val="40000"/>
            </a:schemeClr>
          </a:glow>
        </a:effectLst>
      </dgm:spPr>
    </dgm:pt>
    <dgm:pt modelId="{0523CA2D-67E3-46E7-A773-C07296CD1682}" type="pres">
      <dgm:prSet presAssocID="{01E0C5FD-743D-4F88-8B82-7CB7B454A4D1}" presName="text_2" presStyleLbl="node1" presStyleIdx="1" presStyleCnt="3">
        <dgm:presLayoutVars>
          <dgm:bulletEnabled val="1"/>
        </dgm:presLayoutVars>
      </dgm:prSet>
      <dgm:spPr/>
    </dgm:pt>
    <dgm:pt modelId="{32DC75B6-5933-4DCA-8764-A162654CAC5F}" type="pres">
      <dgm:prSet presAssocID="{01E0C5FD-743D-4F88-8B82-7CB7B454A4D1}" presName="accent_2" presStyleCnt="0"/>
      <dgm:spPr/>
    </dgm:pt>
    <dgm:pt modelId="{3D3EA995-2AC9-471D-94E5-0A0C4B2B4536}" type="pres">
      <dgm:prSet presAssocID="{01E0C5FD-743D-4F88-8B82-7CB7B454A4D1}" presName="accentRepeatNode" presStyleLbl="solidFgAcc1" presStyleIdx="1" presStyleCnt="3" custLinFactNeighborX="-4751" custLinFactNeighborY="-139"/>
      <dgm:spPr>
        <a:xfrm>
          <a:off x="372034" y="1867849"/>
          <a:ext cx="1246388" cy="1246388"/>
        </a:xfrm>
        <a:prstGeom prst="ellipse">
          <a:avLst/>
        </a:prstGeom>
        <a:ln>
          <a:solidFill>
            <a:srgbClr val="FF9933"/>
          </a:solidFill>
        </a:ln>
        <a:effectLst>
          <a:glow rad="139700">
            <a:schemeClr val="accent2">
              <a:satMod val="175000"/>
              <a:alpha val="40000"/>
            </a:schemeClr>
          </a:glow>
        </a:effectLst>
      </dgm:spPr>
    </dgm:pt>
    <dgm:pt modelId="{B5A5A6E3-FD60-4D50-A132-6C928870837E}" type="pres">
      <dgm:prSet presAssocID="{07F4FC29-F7E6-432F-BA35-15C32B0ED9F6}" presName="text_3" presStyleLbl="node1" presStyleIdx="2" presStyleCnt="3" custScaleX="100300" custScaleY="132759" custLinFactNeighborX="-676" custLinFactNeighborY="-4211">
        <dgm:presLayoutVars>
          <dgm:bulletEnabled val="1"/>
        </dgm:presLayoutVars>
      </dgm:prSet>
      <dgm:spPr/>
    </dgm:pt>
    <dgm:pt modelId="{D32C151D-EAE7-46E7-ACC8-3205BEB956FC}" type="pres">
      <dgm:prSet presAssocID="{07F4FC29-F7E6-432F-BA35-15C32B0ED9F6}" presName="accent_3" presStyleCnt="0"/>
      <dgm:spPr/>
    </dgm:pt>
    <dgm:pt modelId="{FDD901A7-0211-4D5A-A739-27C83C0A8302}" type="pres">
      <dgm:prSet presAssocID="{07F4FC29-F7E6-432F-BA35-15C32B0ED9F6}" presName="accentRepeatNode" presStyleLbl="solidFgAcc1" presStyleIdx="2" presStyleCnt="3"/>
      <dgm:spPr>
        <a:xfrm>
          <a:off x="68800" y="3365248"/>
          <a:ext cx="1246388" cy="1246388"/>
        </a:xfrm>
        <a:prstGeom prst="ellipse">
          <a:avLst/>
        </a:prstGeom>
        <a:ln>
          <a:solidFill>
            <a:srgbClr val="FF9933"/>
          </a:solidFill>
        </a:ln>
        <a:effectLst>
          <a:glow rad="139700">
            <a:schemeClr val="accent2">
              <a:satMod val="175000"/>
              <a:alpha val="40000"/>
            </a:schemeClr>
          </a:glow>
        </a:effectLst>
      </dgm:spPr>
    </dgm:pt>
  </dgm:ptLst>
  <dgm:cxnLst>
    <dgm:cxn modelId="{A460D408-D89F-4F9A-8C74-DFBB223B65F6}" type="presOf" srcId="{07F4FC29-F7E6-432F-BA35-15C32B0ED9F6}" destId="{B5A5A6E3-FD60-4D50-A132-6C928870837E}" srcOrd="0" destOrd="0" presId="urn:microsoft.com/office/officeart/2008/layout/VerticalCurvedList"/>
    <dgm:cxn modelId="{8764B01B-3658-44E8-BBCB-06AB56A15F9C}" srcId="{116F3E90-39C9-4365-BF39-B0FEEB5E1B3D}" destId="{01E0C5FD-743D-4F88-8B82-7CB7B454A4D1}" srcOrd="1" destOrd="0" parTransId="{1D7C0A16-0432-48B6-A297-C29ACFE9CF30}" sibTransId="{EBB6E8ED-DEEE-493C-AACC-50CCC4201B24}"/>
    <dgm:cxn modelId="{66576E2F-A03D-4C75-8890-8E27B154092F}" srcId="{116F3E90-39C9-4365-BF39-B0FEEB5E1B3D}" destId="{7AD2A7C0-DF45-4B0E-83A3-EC79B646BB31}" srcOrd="0" destOrd="0" parTransId="{E7723107-58D8-478A-98C5-F8E7C938892D}" sibTransId="{D13FF822-9710-432C-A7D0-C0FAC8B4D5EC}"/>
    <dgm:cxn modelId="{E5B7C155-A217-4F26-8BE9-2751F7F35663}" srcId="{116F3E90-39C9-4365-BF39-B0FEEB5E1B3D}" destId="{07F4FC29-F7E6-432F-BA35-15C32B0ED9F6}" srcOrd="2" destOrd="0" parTransId="{C1C20A82-281C-47AA-93B2-7E987CAE3179}" sibTransId="{707D1802-9973-4845-9A8B-D02CAB423309}"/>
    <dgm:cxn modelId="{9C1A6059-23A2-4E9C-90D1-EFC8DDF20BEB}" type="presOf" srcId="{D13FF822-9710-432C-A7D0-C0FAC8B4D5EC}" destId="{BDAC18E9-3C0B-47FD-A453-E63A85F289DB}" srcOrd="0" destOrd="0" presId="urn:microsoft.com/office/officeart/2008/layout/VerticalCurvedList"/>
    <dgm:cxn modelId="{5F3998B7-567E-4EFF-98AD-2B4E019E77D5}" type="presOf" srcId="{7AD2A7C0-DF45-4B0E-83A3-EC79B646BB31}" destId="{F2B7CF8E-2880-442B-A01F-2C98CB661DE2}" srcOrd="0" destOrd="0" presId="urn:microsoft.com/office/officeart/2008/layout/VerticalCurvedList"/>
    <dgm:cxn modelId="{1147CECD-B52B-47C3-9641-EB9528BD46DF}" type="presOf" srcId="{116F3E90-39C9-4365-BF39-B0FEEB5E1B3D}" destId="{631A6572-3F76-4F54-A568-F0A594106E18}" srcOrd="0" destOrd="0" presId="urn:microsoft.com/office/officeart/2008/layout/VerticalCurvedList"/>
    <dgm:cxn modelId="{3D6637F0-ACDC-43A2-8AB5-7C9C40C7B36D}" type="presOf" srcId="{01E0C5FD-743D-4F88-8B82-7CB7B454A4D1}" destId="{0523CA2D-67E3-46E7-A773-C07296CD1682}" srcOrd="0" destOrd="0" presId="urn:microsoft.com/office/officeart/2008/layout/VerticalCurvedList"/>
    <dgm:cxn modelId="{F83E21E7-F709-4141-A472-79E82AF9CACE}" type="presParOf" srcId="{631A6572-3F76-4F54-A568-F0A594106E18}" destId="{0E24DC37-5163-4EF8-A9FA-43CB4540D13E}" srcOrd="0" destOrd="0" presId="urn:microsoft.com/office/officeart/2008/layout/VerticalCurvedList"/>
    <dgm:cxn modelId="{90589F53-1DC4-4FED-8C14-481C1CD9D568}" type="presParOf" srcId="{0E24DC37-5163-4EF8-A9FA-43CB4540D13E}" destId="{2C572EE9-5534-4D8A-B483-CF648E72310E}" srcOrd="0" destOrd="0" presId="urn:microsoft.com/office/officeart/2008/layout/VerticalCurvedList"/>
    <dgm:cxn modelId="{1D08490B-C9BF-4CF7-83A2-B0C23D14B67F}" type="presParOf" srcId="{2C572EE9-5534-4D8A-B483-CF648E72310E}" destId="{4C21E2FF-8BB6-4D18-A45B-27D21F220F8B}" srcOrd="0" destOrd="0" presId="urn:microsoft.com/office/officeart/2008/layout/VerticalCurvedList"/>
    <dgm:cxn modelId="{ED15C279-3FF7-45A3-9005-E4CF147889AE}" type="presParOf" srcId="{2C572EE9-5534-4D8A-B483-CF648E72310E}" destId="{BDAC18E9-3C0B-47FD-A453-E63A85F289DB}" srcOrd="1" destOrd="0" presId="urn:microsoft.com/office/officeart/2008/layout/VerticalCurvedList"/>
    <dgm:cxn modelId="{F0C90DC5-B7B5-4595-AC7A-9D0C41D22BA0}" type="presParOf" srcId="{2C572EE9-5534-4D8A-B483-CF648E72310E}" destId="{CAE89EEF-93EA-426A-87C9-D99E027EA383}" srcOrd="2" destOrd="0" presId="urn:microsoft.com/office/officeart/2008/layout/VerticalCurvedList"/>
    <dgm:cxn modelId="{967FCC86-5F6C-4EF1-8F8B-556205D6D2EF}" type="presParOf" srcId="{2C572EE9-5534-4D8A-B483-CF648E72310E}" destId="{2A912A85-6082-4C82-AD3A-F55D293CF637}" srcOrd="3" destOrd="0" presId="urn:microsoft.com/office/officeart/2008/layout/VerticalCurvedList"/>
    <dgm:cxn modelId="{E0888C2D-8ABA-4059-ACA0-93DC998FE4B1}" type="presParOf" srcId="{0E24DC37-5163-4EF8-A9FA-43CB4540D13E}" destId="{F2B7CF8E-2880-442B-A01F-2C98CB661DE2}" srcOrd="1" destOrd="0" presId="urn:microsoft.com/office/officeart/2008/layout/VerticalCurvedList"/>
    <dgm:cxn modelId="{87DDC245-D88C-44F3-B1E6-814E8B4E27A4}" type="presParOf" srcId="{0E24DC37-5163-4EF8-A9FA-43CB4540D13E}" destId="{0AEFF996-5156-42DF-ADF0-E88C39A2EA0E}" srcOrd="2" destOrd="0" presId="urn:microsoft.com/office/officeart/2008/layout/VerticalCurvedList"/>
    <dgm:cxn modelId="{19A5E5F9-F62B-454A-95FF-A1428FCB6FE5}" type="presParOf" srcId="{0AEFF996-5156-42DF-ADF0-E88C39A2EA0E}" destId="{47C543AA-8082-43BB-8A05-85BC2EE9B2E5}" srcOrd="0" destOrd="0" presId="urn:microsoft.com/office/officeart/2008/layout/VerticalCurvedList"/>
    <dgm:cxn modelId="{7E1D1C28-E8ED-4F82-BA02-97732262FFDB}" type="presParOf" srcId="{0E24DC37-5163-4EF8-A9FA-43CB4540D13E}" destId="{0523CA2D-67E3-46E7-A773-C07296CD1682}" srcOrd="3" destOrd="0" presId="urn:microsoft.com/office/officeart/2008/layout/VerticalCurvedList"/>
    <dgm:cxn modelId="{8E9378F4-29F1-4031-9679-1C71034CF9AB}" type="presParOf" srcId="{0E24DC37-5163-4EF8-A9FA-43CB4540D13E}" destId="{32DC75B6-5933-4DCA-8764-A162654CAC5F}" srcOrd="4" destOrd="0" presId="urn:microsoft.com/office/officeart/2008/layout/VerticalCurvedList"/>
    <dgm:cxn modelId="{551FB1FC-4E96-4829-B399-AD53577DCA18}" type="presParOf" srcId="{32DC75B6-5933-4DCA-8764-A162654CAC5F}" destId="{3D3EA995-2AC9-471D-94E5-0A0C4B2B4536}" srcOrd="0" destOrd="0" presId="urn:microsoft.com/office/officeart/2008/layout/VerticalCurvedList"/>
    <dgm:cxn modelId="{42C90882-A478-4726-AD31-4C3620DFE0F0}" type="presParOf" srcId="{0E24DC37-5163-4EF8-A9FA-43CB4540D13E}" destId="{B5A5A6E3-FD60-4D50-A132-6C928870837E}" srcOrd="5" destOrd="0" presId="urn:microsoft.com/office/officeart/2008/layout/VerticalCurvedList"/>
    <dgm:cxn modelId="{7173EEED-74C7-4AC5-A8A8-2E8237A23993}" type="presParOf" srcId="{0E24DC37-5163-4EF8-A9FA-43CB4540D13E}" destId="{D32C151D-EAE7-46E7-ACC8-3205BEB956FC}" srcOrd="6" destOrd="0" presId="urn:microsoft.com/office/officeart/2008/layout/VerticalCurvedList"/>
    <dgm:cxn modelId="{4FD779DD-2B4E-46D7-95D4-13CFF7AA5FB3}" type="presParOf" srcId="{D32C151D-EAE7-46E7-ACC8-3205BEB956FC}" destId="{FDD901A7-0211-4D5A-A739-27C83C0A830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9D8551-FC8C-4D14-BFE6-BFF016054259}" type="doc">
      <dgm:prSet loTypeId="urn:microsoft.com/office/officeart/2005/8/layout/funnel1" loCatId="relationship" qsTypeId="urn:microsoft.com/office/officeart/2005/8/quickstyle/simple5" qsCatId="simple" csTypeId="urn:microsoft.com/office/officeart/2005/8/colors/accent3_2" csCatId="accent3" phldr="1"/>
      <dgm:spPr/>
      <dgm:t>
        <a:bodyPr/>
        <a:lstStyle/>
        <a:p>
          <a:endParaRPr lang="en-US"/>
        </a:p>
      </dgm:t>
    </dgm:pt>
    <dgm:pt modelId="{E96E3C27-B1FB-424D-BAF7-AA2ED114225B}">
      <dgm:prSet phldrT="[Text]" custT="1"/>
      <dgm:spPr/>
      <dgm:t>
        <a:bodyPr/>
        <a:lstStyle/>
        <a:p>
          <a:r>
            <a:rPr lang="en-US" sz="1300" dirty="0"/>
            <a:t>Integration of socio-ecological models</a:t>
          </a:r>
        </a:p>
      </dgm:t>
    </dgm:pt>
    <dgm:pt modelId="{A69E70C3-237E-486E-AA3A-C597DC1B7B30}" type="parTrans" cxnId="{5ADE4909-6DE9-4E08-9675-745A0672FB07}">
      <dgm:prSet/>
      <dgm:spPr/>
      <dgm:t>
        <a:bodyPr/>
        <a:lstStyle/>
        <a:p>
          <a:endParaRPr lang="en-US"/>
        </a:p>
      </dgm:t>
    </dgm:pt>
    <dgm:pt modelId="{E1DB19D1-2754-4BA4-A2C1-9CBE8B6150F9}" type="sibTrans" cxnId="{5ADE4909-6DE9-4E08-9675-745A0672FB07}">
      <dgm:prSet/>
      <dgm:spPr/>
      <dgm:t>
        <a:bodyPr/>
        <a:lstStyle/>
        <a:p>
          <a:endParaRPr lang="en-US"/>
        </a:p>
      </dgm:t>
    </dgm:pt>
    <dgm:pt modelId="{746823BB-7292-461B-9472-31452E99307A}">
      <dgm:prSet phldrT="[Text]" custT="1"/>
      <dgm:spPr/>
      <dgm:t>
        <a:bodyPr/>
        <a:lstStyle/>
        <a:p>
          <a:r>
            <a:rPr lang="en-US" sz="1300" dirty="0"/>
            <a:t>Integration of biodiversity</a:t>
          </a:r>
        </a:p>
      </dgm:t>
    </dgm:pt>
    <dgm:pt modelId="{32B13EAE-9D57-4F27-A7DC-42B8395AEFD0}" type="parTrans" cxnId="{DCB125D3-A84A-4F01-B999-E3D6884FFAFD}">
      <dgm:prSet/>
      <dgm:spPr/>
      <dgm:t>
        <a:bodyPr/>
        <a:lstStyle/>
        <a:p>
          <a:endParaRPr lang="en-US"/>
        </a:p>
      </dgm:t>
    </dgm:pt>
    <dgm:pt modelId="{CA8EA17A-7BB0-49DB-9263-FEF1B05BBD2C}" type="sibTrans" cxnId="{DCB125D3-A84A-4F01-B999-E3D6884FFAFD}">
      <dgm:prSet/>
      <dgm:spPr/>
      <dgm:t>
        <a:bodyPr/>
        <a:lstStyle/>
        <a:p>
          <a:endParaRPr lang="en-US"/>
        </a:p>
      </dgm:t>
    </dgm:pt>
    <dgm:pt modelId="{84709041-D78F-4F77-AF76-52F6123AE597}">
      <dgm:prSet phldrT="[Text]" custT="1"/>
      <dgm:spPr/>
      <dgm:t>
        <a:bodyPr/>
        <a:lstStyle/>
        <a:p>
          <a:r>
            <a:rPr lang="en-US" sz="1400" dirty="0"/>
            <a:t>Underlying models and public </a:t>
          </a:r>
        </a:p>
        <a:p>
          <a:r>
            <a:rPr lang="en-US" sz="1400" dirty="0"/>
            <a:t>infrastructure</a:t>
          </a:r>
        </a:p>
      </dgm:t>
    </dgm:pt>
    <dgm:pt modelId="{41DD0BC8-F057-4785-9940-FFBE0186D6D2}" type="parTrans" cxnId="{D1101F86-ABB2-4FE3-B5DB-5B1A5D5F110C}">
      <dgm:prSet/>
      <dgm:spPr/>
      <dgm:t>
        <a:bodyPr/>
        <a:lstStyle/>
        <a:p>
          <a:endParaRPr lang="en-US"/>
        </a:p>
      </dgm:t>
    </dgm:pt>
    <dgm:pt modelId="{EC80E487-F8B2-4C90-958E-3B5AF682E75A}" type="sibTrans" cxnId="{D1101F86-ABB2-4FE3-B5DB-5B1A5D5F110C}">
      <dgm:prSet/>
      <dgm:spPr/>
      <dgm:t>
        <a:bodyPr/>
        <a:lstStyle/>
        <a:p>
          <a:endParaRPr lang="en-US"/>
        </a:p>
      </dgm:t>
    </dgm:pt>
    <dgm:pt modelId="{52354292-AEA0-41C1-8ABA-D5C817E5D5EB}">
      <dgm:prSet phldrT="[Text]" custT="1"/>
      <dgm:spPr/>
      <dgm:t>
        <a:bodyPr/>
        <a:lstStyle/>
        <a:p>
          <a:r>
            <a:rPr lang="en-US" sz="2000" b="1" dirty="0">
              <a:solidFill>
                <a:schemeClr val="bg2">
                  <a:lumMod val="50000"/>
                </a:schemeClr>
              </a:solidFill>
            </a:rPr>
            <a:t>European Digital Twin Ocean</a:t>
          </a:r>
        </a:p>
        <a:p>
          <a:r>
            <a:rPr lang="en-US" sz="2000" b="1" dirty="0">
              <a:solidFill>
                <a:schemeClr val="bg2">
                  <a:lumMod val="50000"/>
                </a:schemeClr>
              </a:solidFill>
            </a:rPr>
            <a:t>EUR 34 million</a:t>
          </a:r>
        </a:p>
      </dgm:t>
    </dgm:pt>
    <dgm:pt modelId="{BD8B29B3-C91B-44F1-B810-72BB9E8AD8BC}" type="parTrans" cxnId="{C14B6DEE-045A-43E5-8EE0-0BD45C8A7C94}">
      <dgm:prSet/>
      <dgm:spPr/>
      <dgm:t>
        <a:bodyPr/>
        <a:lstStyle/>
        <a:p>
          <a:endParaRPr lang="en-US"/>
        </a:p>
      </dgm:t>
    </dgm:pt>
    <dgm:pt modelId="{5B3D3547-CB82-4733-8A68-93B8A9568ACA}" type="sibTrans" cxnId="{C14B6DEE-045A-43E5-8EE0-0BD45C8A7C94}">
      <dgm:prSet/>
      <dgm:spPr/>
      <dgm:t>
        <a:bodyPr/>
        <a:lstStyle/>
        <a:p>
          <a:endParaRPr lang="en-US"/>
        </a:p>
      </dgm:t>
    </dgm:pt>
    <dgm:pt modelId="{49AA42F3-AA6E-40F3-9867-72C71399E2BB}" type="pres">
      <dgm:prSet presAssocID="{0C9D8551-FC8C-4D14-BFE6-BFF016054259}" presName="Name0" presStyleCnt="0">
        <dgm:presLayoutVars>
          <dgm:chMax val="4"/>
          <dgm:resizeHandles val="exact"/>
        </dgm:presLayoutVars>
      </dgm:prSet>
      <dgm:spPr/>
    </dgm:pt>
    <dgm:pt modelId="{75CAD579-90FC-438C-9A12-EC6D39287358}" type="pres">
      <dgm:prSet presAssocID="{0C9D8551-FC8C-4D14-BFE6-BFF016054259}" presName="ellipse" presStyleLbl="trBgShp" presStyleIdx="0" presStyleCnt="1" custLinFactY="100000" custLinFactNeighborX="-818" custLinFactNeighborY="114689"/>
      <dgm:spPr/>
    </dgm:pt>
    <dgm:pt modelId="{3DE9EF5D-FCE6-48B6-8BD0-D76F984B085A}" type="pres">
      <dgm:prSet presAssocID="{0C9D8551-FC8C-4D14-BFE6-BFF016054259}" presName="arrow1" presStyleLbl="fgShp" presStyleIdx="0" presStyleCnt="1"/>
      <dgm:spPr/>
    </dgm:pt>
    <dgm:pt modelId="{45D3D7C8-4DE3-41C0-9D36-1C3CB13803DE}" type="pres">
      <dgm:prSet presAssocID="{0C9D8551-FC8C-4D14-BFE6-BFF016054259}" presName="rectangle" presStyleLbl="revTx" presStyleIdx="0" presStyleCnt="1" custScaleX="166667" custLinFactNeighborY="46430">
        <dgm:presLayoutVars>
          <dgm:bulletEnabled val="1"/>
        </dgm:presLayoutVars>
      </dgm:prSet>
      <dgm:spPr/>
    </dgm:pt>
    <dgm:pt modelId="{CE28A984-DBCE-4381-A5CA-3C476E367332}" type="pres">
      <dgm:prSet presAssocID="{746823BB-7292-461B-9472-31452E99307A}" presName="item1" presStyleLbl="node1" presStyleIdx="0" presStyleCnt="3" custScaleX="219238" custScaleY="165588" custLinFactNeighborX="-8908" custLinFactNeighborY="-14600">
        <dgm:presLayoutVars>
          <dgm:bulletEnabled val="1"/>
        </dgm:presLayoutVars>
      </dgm:prSet>
      <dgm:spPr/>
    </dgm:pt>
    <dgm:pt modelId="{A11D977B-C16D-4DE8-9541-C07BB90AB5D2}" type="pres">
      <dgm:prSet presAssocID="{84709041-D78F-4F77-AF76-52F6123AE597}" presName="item2" presStyleLbl="node1" presStyleIdx="1" presStyleCnt="3" custScaleX="157070" custScaleY="149765" custLinFactNeighborX="-86261" custLinFactNeighborY="-47849">
        <dgm:presLayoutVars>
          <dgm:bulletEnabled val="1"/>
        </dgm:presLayoutVars>
      </dgm:prSet>
      <dgm:spPr/>
    </dgm:pt>
    <dgm:pt modelId="{9499BB8E-B043-48E3-8494-9898684839E2}" type="pres">
      <dgm:prSet presAssocID="{52354292-AEA0-41C1-8ABA-D5C817E5D5EB}" presName="item3" presStyleLbl="node1" presStyleIdx="2" presStyleCnt="3" custScaleX="166372" custScaleY="143323" custLinFactX="7079" custLinFactNeighborX="100000" custLinFactNeighborY="-33894">
        <dgm:presLayoutVars>
          <dgm:bulletEnabled val="1"/>
        </dgm:presLayoutVars>
      </dgm:prSet>
      <dgm:spPr/>
    </dgm:pt>
    <dgm:pt modelId="{3D345442-2B02-4955-A025-EE83716DB160}" type="pres">
      <dgm:prSet presAssocID="{0C9D8551-FC8C-4D14-BFE6-BFF016054259}" presName="funnel" presStyleLbl="trAlignAcc1" presStyleIdx="0" presStyleCnt="1" custScaleY="83589" custLinFactNeighborX="1581" custLinFactNeighborY="28746"/>
      <dgm:spPr/>
    </dgm:pt>
  </dgm:ptLst>
  <dgm:cxnLst>
    <dgm:cxn modelId="{DF6D6007-C77A-4B0E-A38F-82BDB641B328}" type="presOf" srcId="{E96E3C27-B1FB-424D-BAF7-AA2ED114225B}" destId="{9499BB8E-B043-48E3-8494-9898684839E2}" srcOrd="0" destOrd="0" presId="urn:microsoft.com/office/officeart/2005/8/layout/funnel1"/>
    <dgm:cxn modelId="{5ADE4909-6DE9-4E08-9675-745A0672FB07}" srcId="{0C9D8551-FC8C-4D14-BFE6-BFF016054259}" destId="{E96E3C27-B1FB-424D-BAF7-AA2ED114225B}" srcOrd="0" destOrd="0" parTransId="{A69E70C3-237E-486E-AA3A-C597DC1B7B30}" sibTransId="{E1DB19D1-2754-4BA4-A2C1-9CBE8B6150F9}"/>
    <dgm:cxn modelId="{667F7852-5EBE-4F0D-B405-720C227B71E4}" type="presOf" srcId="{746823BB-7292-461B-9472-31452E99307A}" destId="{A11D977B-C16D-4DE8-9541-C07BB90AB5D2}" srcOrd="0" destOrd="0" presId="urn:microsoft.com/office/officeart/2005/8/layout/funnel1"/>
    <dgm:cxn modelId="{D1101F86-ABB2-4FE3-B5DB-5B1A5D5F110C}" srcId="{0C9D8551-FC8C-4D14-BFE6-BFF016054259}" destId="{84709041-D78F-4F77-AF76-52F6123AE597}" srcOrd="2" destOrd="0" parTransId="{41DD0BC8-F057-4785-9940-FFBE0186D6D2}" sibTransId="{EC80E487-F8B2-4C90-958E-3B5AF682E75A}"/>
    <dgm:cxn modelId="{63D5E4B3-2D5B-4D99-93F3-FF9008E61E10}" type="presOf" srcId="{84709041-D78F-4F77-AF76-52F6123AE597}" destId="{CE28A984-DBCE-4381-A5CA-3C476E367332}" srcOrd="0" destOrd="0" presId="urn:microsoft.com/office/officeart/2005/8/layout/funnel1"/>
    <dgm:cxn modelId="{08D4A5D0-2CB9-4EBB-AC95-7A295E630B96}" type="presOf" srcId="{0C9D8551-FC8C-4D14-BFE6-BFF016054259}" destId="{49AA42F3-AA6E-40F3-9867-72C71399E2BB}" srcOrd="0" destOrd="0" presId="urn:microsoft.com/office/officeart/2005/8/layout/funnel1"/>
    <dgm:cxn modelId="{DCB125D3-A84A-4F01-B999-E3D6884FFAFD}" srcId="{0C9D8551-FC8C-4D14-BFE6-BFF016054259}" destId="{746823BB-7292-461B-9472-31452E99307A}" srcOrd="1" destOrd="0" parTransId="{32B13EAE-9D57-4F27-A7DC-42B8395AEFD0}" sibTransId="{CA8EA17A-7BB0-49DB-9263-FEF1B05BBD2C}"/>
    <dgm:cxn modelId="{7DC6D1EB-8ADA-44C0-99AC-5849E87C6B70}" type="presOf" srcId="{52354292-AEA0-41C1-8ABA-D5C817E5D5EB}" destId="{45D3D7C8-4DE3-41C0-9D36-1C3CB13803DE}" srcOrd="0" destOrd="0" presId="urn:microsoft.com/office/officeart/2005/8/layout/funnel1"/>
    <dgm:cxn modelId="{C14B6DEE-045A-43E5-8EE0-0BD45C8A7C94}" srcId="{0C9D8551-FC8C-4D14-BFE6-BFF016054259}" destId="{52354292-AEA0-41C1-8ABA-D5C817E5D5EB}" srcOrd="3" destOrd="0" parTransId="{BD8B29B3-C91B-44F1-B810-72BB9E8AD8BC}" sibTransId="{5B3D3547-CB82-4733-8A68-93B8A9568ACA}"/>
    <dgm:cxn modelId="{9CD83FF9-4182-4F68-BA1F-4B3C6E980AA7}" type="presParOf" srcId="{49AA42F3-AA6E-40F3-9867-72C71399E2BB}" destId="{75CAD579-90FC-438C-9A12-EC6D39287358}" srcOrd="0" destOrd="0" presId="urn:microsoft.com/office/officeart/2005/8/layout/funnel1"/>
    <dgm:cxn modelId="{E71F55E0-9987-4812-9B1F-87AF4D822ADF}" type="presParOf" srcId="{49AA42F3-AA6E-40F3-9867-72C71399E2BB}" destId="{3DE9EF5D-FCE6-48B6-8BD0-D76F984B085A}" srcOrd="1" destOrd="0" presId="urn:microsoft.com/office/officeart/2005/8/layout/funnel1"/>
    <dgm:cxn modelId="{BE94B066-75EA-40F3-A2FB-94E3951622F2}" type="presParOf" srcId="{49AA42F3-AA6E-40F3-9867-72C71399E2BB}" destId="{45D3D7C8-4DE3-41C0-9D36-1C3CB13803DE}" srcOrd="2" destOrd="0" presId="urn:microsoft.com/office/officeart/2005/8/layout/funnel1"/>
    <dgm:cxn modelId="{2D2ACCC7-AEE7-46B9-9928-4FA9C2118545}" type="presParOf" srcId="{49AA42F3-AA6E-40F3-9867-72C71399E2BB}" destId="{CE28A984-DBCE-4381-A5CA-3C476E367332}" srcOrd="3" destOrd="0" presId="urn:microsoft.com/office/officeart/2005/8/layout/funnel1"/>
    <dgm:cxn modelId="{AE7BEC7D-32F2-4D60-8F76-55E1F25105F2}" type="presParOf" srcId="{49AA42F3-AA6E-40F3-9867-72C71399E2BB}" destId="{A11D977B-C16D-4DE8-9541-C07BB90AB5D2}" srcOrd="4" destOrd="0" presId="urn:microsoft.com/office/officeart/2005/8/layout/funnel1"/>
    <dgm:cxn modelId="{64A12262-AD7B-4E0E-B93F-580BE4FA19F1}" type="presParOf" srcId="{49AA42F3-AA6E-40F3-9867-72C71399E2BB}" destId="{9499BB8E-B043-48E3-8494-9898684839E2}" srcOrd="5" destOrd="0" presId="urn:microsoft.com/office/officeart/2005/8/layout/funnel1"/>
    <dgm:cxn modelId="{DF9FA49F-69DF-41F7-A6C7-B940169A2E37}" type="presParOf" srcId="{49AA42F3-AA6E-40F3-9867-72C71399E2BB}" destId="{3D345442-2B02-4955-A025-EE83716DB160}" srcOrd="6" destOrd="0" presId="urn:microsoft.com/office/officeart/2005/8/layout/funnel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E4650B-9872-435D-B65A-536B209FEB74}" type="doc">
      <dgm:prSet loTypeId="urn:microsoft.com/office/officeart/2005/8/layout/rings+Icon" loCatId="relationship" qsTypeId="urn:microsoft.com/office/officeart/2005/8/quickstyle/simple1" qsCatId="simple" csTypeId="urn:microsoft.com/office/officeart/2005/8/colors/colorful5" csCatId="colorful" phldr="1"/>
      <dgm:spPr/>
    </dgm:pt>
    <dgm:pt modelId="{62C1A31C-FCAD-4326-BE44-97BF6CD40429}">
      <dgm:prSet phldrT="[Text]" custT="1"/>
      <dgm:spPr/>
      <dgm:t>
        <a:bodyPr/>
        <a:lstStyle/>
        <a:p>
          <a:pPr algn="l"/>
          <a:r>
            <a:rPr lang="en-US" sz="1400" b="1" dirty="0">
              <a:solidFill>
                <a:srgbClr val="002060"/>
              </a:solidFill>
            </a:rPr>
            <a:t>Choose your fish</a:t>
          </a:r>
        </a:p>
      </dgm:t>
    </dgm:pt>
    <dgm:pt modelId="{F0A16848-CF18-4619-9547-E68A66B3BB99}" type="parTrans" cxnId="{D5C41219-C7E7-4477-B28B-7D669578CE0E}">
      <dgm:prSet/>
      <dgm:spPr/>
      <dgm:t>
        <a:bodyPr/>
        <a:lstStyle/>
        <a:p>
          <a:endParaRPr lang="en-US" b="1">
            <a:solidFill>
              <a:srgbClr val="002060"/>
            </a:solidFill>
          </a:endParaRPr>
        </a:p>
      </dgm:t>
    </dgm:pt>
    <dgm:pt modelId="{7D194738-6976-461C-B6AA-0B87783B0F9B}" type="sibTrans" cxnId="{D5C41219-C7E7-4477-B28B-7D669578CE0E}">
      <dgm:prSet/>
      <dgm:spPr/>
      <dgm:t>
        <a:bodyPr/>
        <a:lstStyle/>
        <a:p>
          <a:endParaRPr lang="en-US" b="1">
            <a:solidFill>
              <a:srgbClr val="002060"/>
            </a:solidFill>
          </a:endParaRPr>
        </a:p>
      </dgm:t>
    </dgm:pt>
    <dgm:pt modelId="{312F044A-89E5-437F-A2A5-84E72419D315}">
      <dgm:prSet phldrT="[Text]" custT="1"/>
      <dgm:spPr/>
      <dgm:t>
        <a:bodyPr/>
        <a:lstStyle/>
        <a:p>
          <a:endParaRPr lang="en-US" sz="1400" b="1" dirty="0">
            <a:solidFill>
              <a:srgbClr val="002060"/>
            </a:solidFill>
          </a:endParaRPr>
        </a:p>
        <a:p>
          <a:r>
            <a:rPr lang="en-US" sz="1400" b="1" dirty="0">
              <a:solidFill>
                <a:srgbClr val="002060"/>
              </a:solidFill>
            </a:rPr>
            <a:t>Blue Schools</a:t>
          </a:r>
        </a:p>
        <a:p>
          <a:endParaRPr lang="en-US" sz="1400" b="1" dirty="0">
            <a:solidFill>
              <a:srgbClr val="002060"/>
            </a:solidFill>
          </a:endParaRPr>
        </a:p>
      </dgm:t>
    </dgm:pt>
    <dgm:pt modelId="{D562250F-3C76-437A-9997-67CABA41C3C1}" type="parTrans" cxnId="{D9D99E08-68DF-4896-BCE5-1CB52CE9455F}">
      <dgm:prSet/>
      <dgm:spPr/>
      <dgm:t>
        <a:bodyPr/>
        <a:lstStyle/>
        <a:p>
          <a:endParaRPr lang="en-US" b="1">
            <a:solidFill>
              <a:srgbClr val="002060"/>
            </a:solidFill>
          </a:endParaRPr>
        </a:p>
      </dgm:t>
    </dgm:pt>
    <dgm:pt modelId="{886AFAFF-3A35-4E14-BA01-6E128F6546A9}" type="sibTrans" cxnId="{D9D99E08-68DF-4896-BCE5-1CB52CE9455F}">
      <dgm:prSet/>
      <dgm:spPr/>
      <dgm:t>
        <a:bodyPr/>
        <a:lstStyle/>
        <a:p>
          <a:endParaRPr lang="en-US" b="1">
            <a:solidFill>
              <a:srgbClr val="002060"/>
            </a:solidFill>
          </a:endParaRPr>
        </a:p>
      </dgm:t>
    </dgm:pt>
    <dgm:pt modelId="{82970539-BBD3-44B6-8198-389224892E8A}">
      <dgm:prSet phldrT="[Text]" custT="1"/>
      <dgm:spPr/>
      <dgm:t>
        <a:bodyPr/>
        <a:lstStyle/>
        <a:p>
          <a:r>
            <a:rPr lang="en-US" sz="1400" b="1" dirty="0">
              <a:solidFill>
                <a:srgbClr val="002060"/>
              </a:solidFill>
            </a:rPr>
            <a:t>Citizen science</a:t>
          </a:r>
        </a:p>
      </dgm:t>
    </dgm:pt>
    <dgm:pt modelId="{B7CE6933-7ADE-436E-8774-CAACFE91D3CE}" type="parTrans" cxnId="{0E017C7B-88E0-4C1F-ADF8-B863704DA5BB}">
      <dgm:prSet/>
      <dgm:spPr/>
      <dgm:t>
        <a:bodyPr/>
        <a:lstStyle/>
        <a:p>
          <a:endParaRPr lang="en-US" b="1">
            <a:solidFill>
              <a:srgbClr val="002060"/>
            </a:solidFill>
          </a:endParaRPr>
        </a:p>
      </dgm:t>
    </dgm:pt>
    <dgm:pt modelId="{18AB3E8B-B675-48FA-B130-7DD431568EBA}" type="sibTrans" cxnId="{0E017C7B-88E0-4C1F-ADF8-B863704DA5BB}">
      <dgm:prSet/>
      <dgm:spPr/>
      <dgm:t>
        <a:bodyPr/>
        <a:lstStyle/>
        <a:p>
          <a:endParaRPr lang="en-US" b="1">
            <a:solidFill>
              <a:srgbClr val="002060"/>
            </a:solidFill>
          </a:endParaRPr>
        </a:p>
      </dgm:t>
    </dgm:pt>
    <dgm:pt modelId="{5723D800-1BDB-4069-AD85-B0CE9E5AFAAF}">
      <dgm:prSet phldrT="[Text]" custT="1"/>
      <dgm:spPr/>
      <dgm:t>
        <a:bodyPr/>
        <a:lstStyle/>
        <a:p>
          <a:r>
            <a:rPr lang="en-US" sz="1400" b="1" dirty="0">
              <a:solidFill>
                <a:srgbClr val="002060"/>
              </a:solidFill>
            </a:rPr>
            <a:t>Ocean and Arts</a:t>
          </a:r>
        </a:p>
        <a:p>
          <a:endParaRPr lang="en-US" sz="1400" b="1" dirty="0">
            <a:solidFill>
              <a:srgbClr val="002060"/>
            </a:solidFill>
          </a:endParaRPr>
        </a:p>
      </dgm:t>
    </dgm:pt>
    <dgm:pt modelId="{486D6F0E-271E-477D-B0A5-208D0ABA4DAF}" type="parTrans" cxnId="{46AD5125-7EA0-4908-8B27-9DBE68F5A831}">
      <dgm:prSet/>
      <dgm:spPr/>
      <dgm:t>
        <a:bodyPr/>
        <a:lstStyle/>
        <a:p>
          <a:endParaRPr lang="en-US" b="1">
            <a:solidFill>
              <a:srgbClr val="002060"/>
            </a:solidFill>
          </a:endParaRPr>
        </a:p>
      </dgm:t>
    </dgm:pt>
    <dgm:pt modelId="{66556C46-C88F-45C2-B3C1-04728AB15C51}" type="sibTrans" cxnId="{46AD5125-7EA0-4908-8B27-9DBE68F5A831}">
      <dgm:prSet/>
      <dgm:spPr/>
      <dgm:t>
        <a:bodyPr/>
        <a:lstStyle/>
        <a:p>
          <a:endParaRPr lang="en-US" b="1">
            <a:solidFill>
              <a:srgbClr val="002060"/>
            </a:solidFill>
          </a:endParaRPr>
        </a:p>
      </dgm:t>
    </dgm:pt>
    <dgm:pt modelId="{84F9CC1E-D5C7-4641-AC72-3AB75F117329}">
      <dgm:prSet phldrT="[Text]" custT="1"/>
      <dgm:spPr/>
      <dgm:t>
        <a:bodyPr/>
        <a:lstStyle/>
        <a:p>
          <a:r>
            <a:rPr lang="en-US" sz="1400" b="1" dirty="0">
              <a:solidFill>
                <a:srgbClr val="002060"/>
              </a:solidFill>
            </a:rPr>
            <a:t>Young generations and seas</a:t>
          </a:r>
        </a:p>
      </dgm:t>
    </dgm:pt>
    <dgm:pt modelId="{3FECDB54-68DB-42DF-BFB6-C86528E18526}" type="parTrans" cxnId="{A272B868-C65E-43BA-8D91-8B634469A9C2}">
      <dgm:prSet/>
      <dgm:spPr/>
      <dgm:t>
        <a:bodyPr/>
        <a:lstStyle/>
        <a:p>
          <a:endParaRPr lang="en-US" b="1">
            <a:solidFill>
              <a:srgbClr val="002060"/>
            </a:solidFill>
          </a:endParaRPr>
        </a:p>
      </dgm:t>
    </dgm:pt>
    <dgm:pt modelId="{1C8E924C-E730-43A0-AF1D-A17B34850A98}" type="sibTrans" cxnId="{A272B868-C65E-43BA-8D91-8B634469A9C2}">
      <dgm:prSet/>
      <dgm:spPr/>
      <dgm:t>
        <a:bodyPr/>
        <a:lstStyle/>
        <a:p>
          <a:endParaRPr lang="en-US" b="1">
            <a:solidFill>
              <a:srgbClr val="002060"/>
            </a:solidFill>
          </a:endParaRPr>
        </a:p>
      </dgm:t>
    </dgm:pt>
    <dgm:pt modelId="{B5EE5837-39E2-4594-8AB3-995D0C266766}">
      <dgm:prSet phldrT="[Text]" custT="1"/>
      <dgm:spPr/>
      <dgm:t>
        <a:bodyPr/>
        <a:lstStyle/>
        <a:p>
          <a:r>
            <a:rPr lang="en-US" sz="1400" b="1" dirty="0">
              <a:solidFill>
                <a:srgbClr val="002060"/>
              </a:solidFill>
            </a:rPr>
            <a:t>Plastic pirates</a:t>
          </a:r>
        </a:p>
      </dgm:t>
    </dgm:pt>
    <dgm:pt modelId="{B780B92A-7CBF-4E73-B315-DE945FF60D9A}" type="parTrans" cxnId="{DDA808A2-246B-488F-8FAD-DB1B4A3057EC}">
      <dgm:prSet/>
      <dgm:spPr/>
      <dgm:t>
        <a:bodyPr/>
        <a:lstStyle/>
        <a:p>
          <a:endParaRPr lang="en-US" b="1">
            <a:solidFill>
              <a:srgbClr val="002060"/>
            </a:solidFill>
          </a:endParaRPr>
        </a:p>
      </dgm:t>
    </dgm:pt>
    <dgm:pt modelId="{05C51DAA-96DA-479E-B205-10B0ACB0ACD7}" type="sibTrans" cxnId="{DDA808A2-246B-488F-8FAD-DB1B4A3057EC}">
      <dgm:prSet/>
      <dgm:spPr/>
      <dgm:t>
        <a:bodyPr/>
        <a:lstStyle/>
        <a:p>
          <a:endParaRPr lang="en-US" b="1">
            <a:solidFill>
              <a:srgbClr val="002060"/>
            </a:solidFill>
          </a:endParaRPr>
        </a:p>
      </dgm:t>
    </dgm:pt>
    <dgm:pt modelId="{32C27F26-73FA-4F84-8692-CAFA91A8172E}" type="pres">
      <dgm:prSet presAssocID="{9FE4650B-9872-435D-B65A-536B209FEB74}" presName="Name0" presStyleCnt="0">
        <dgm:presLayoutVars>
          <dgm:chMax val="7"/>
          <dgm:dir/>
          <dgm:resizeHandles val="exact"/>
        </dgm:presLayoutVars>
      </dgm:prSet>
      <dgm:spPr/>
    </dgm:pt>
    <dgm:pt modelId="{56365167-BEAF-4CAB-A693-D872FD55EC5F}" type="pres">
      <dgm:prSet presAssocID="{9FE4650B-9872-435D-B65A-536B209FEB74}" presName="ellipse1" presStyleLbl="vennNode1" presStyleIdx="0" presStyleCnt="6" custScaleX="138518" custScaleY="140821" custLinFactNeighborX="11968" custLinFactNeighborY="-9040">
        <dgm:presLayoutVars>
          <dgm:bulletEnabled val="1"/>
        </dgm:presLayoutVars>
      </dgm:prSet>
      <dgm:spPr/>
    </dgm:pt>
    <dgm:pt modelId="{4C1BFE08-84DC-4814-B1FD-797A7C62A783}" type="pres">
      <dgm:prSet presAssocID="{9FE4650B-9872-435D-B65A-536B209FEB74}" presName="ellipse2" presStyleLbl="vennNode1" presStyleIdx="1" presStyleCnt="6" custScaleX="148902" custScaleY="134506" custLinFactNeighborX="1499" custLinFactNeighborY="10816">
        <dgm:presLayoutVars>
          <dgm:bulletEnabled val="1"/>
        </dgm:presLayoutVars>
      </dgm:prSet>
      <dgm:spPr/>
    </dgm:pt>
    <dgm:pt modelId="{30E4BD78-CC0D-41BF-AFE5-B4CD746DC158}" type="pres">
      <dgm:prSet presAssocID="{9FE4650B-9872-435D-B65A-536B209FEB74}" presName="ellipse3" presStyleLbl="vennNode1" presStyleIdx="2" presStyleCnt="6" custScaleX="153104" custScaleY="140323" custLinFactNeighborX="98737" custLinFactNeighborY="-90602">
        <dgm:presLayoutVars>
          <dgm:bulletEnabled val="1"/>
        </dgm:presLayoutVars>
      </dgm:prSet>
      <dgm:spPr/>
    </dgm:pt>
    <dgm:pt modelId="{3573E082-8D83-46B3-8817-AEE02E42997D}" type="pres">
      <dgm:prSet presAssocID="{9FE4650B-9872-435D-B65A-536B209FEB74}" presName="ellipse4" presStyleLbl="vennNode1" presStyleIdx="3" presStyleCnt="6" custScaleX="168377" custScaleY="141244" custLinFactNeighborX="5808" custLinFactNeighborY="-55965">
        <dgm:presLayoutVars>
          <dgm:bulletEnabled val="1"/>
        </dgm:presLayoutVars>
      </dgm:prSet>
      <dgm:spPr/>
    </dgm:pt>
    <dgm:pt modelId="{52C00F4E-368B-4BD1-B4A0-6BFF3A817053}" type="pres">
      <dgm:prSet presAssocID="{9FE4650B-9872-435D-B65A-536B209FEB74}" presName="ellipse5" presStyleLbl="vennNode1" presStyleIdx="4" presStyleCnt="6" custScaleX="131194" custScaleY="129157" custLinFactX="-33586" custLinFactNeighborX="-100000" custLinFactNeighborY="-88278">
        <dgm:presLayoutVars>
          <dgm:bulletEnabled val="1"/>
        </dgm:presLayoutVars>
      </dgm:prSet>
      <dgm:spPr/>
    </dgm:pt>
    <dgm:pt modelId="{EDFE31D5-8655-4493-A587-758179071D47}" type="pres">
      <dgm:prSet presAssocID="{9FE4650B-9872-435D-B65A-536B209FEB74}" presName="ellipse6" presStyleLbl="vennNode1" presStyleIdx="5" presStyleCnt="6" custScaleX="123233" custScaleY="120623" custLinFactX="-15000" custLinFactNeighborX="-100000" custLinFactNeighborY="47886">
        <dgm:presLayoutVars>
          <dgm:bulletEnabled val="1"/>
        </dgm:presLayoutVars>
      </dgm:prSet>
      <dgm:spPr/>
    </dgm:pt>
  </dgm:ptLst>
  <dgm:cxnLst>
    <dgm:cxn modelId="{D9D99E08-68DF-4896-BCE5-1CB52CE9455F}" srcId="{9FE4650B-9872-435D-B65A-536B209FEB74}" destId="{312F044A-89E5-437F-A2A5-84E72419D315}" srcOrd="1" destOrd="0" parTransId="{D562250F-3C76-437A-9997-67CABA41C3C1}" sibTransId="{886AFAFF-3A35-4E14-BA01-6E128F6546A9}"/>
    <dgm:cxn modelId="{9824F808-0E3B-41D1-ABBE-3D25688B799C}" type="presOf" srcId="{B5EE5837-39E2-4594-8AB3-995D0C266766}" destId="{52C00F4E-368B-4BD1-B4A0-6BFF3A817053}" srcOrd="0" destOrd="0" presId="urn:microsoft.com/office/officeart/2005/8/layout/rings+Icon"/>
    <dgm:cxn modelId="{91265815-E1BC-43D2-89FB-C0EA8D50EF11}" type="presOf" srcId="{9FE4650B-9872-435D-B65A-536B209FEB74}" destId="{32C27F26-73FA-4F84-8692-CAFA91A8172E}" srcOrd="0" destOrd="0" presId="urn:microsoft.com/office/officeart/2005/8/layout/rings+Icon"/>
    <dgm:cxn modelId="{D5C41219-C7E7-4477-B28B-7D669578CE0E}" srcId="{9FE4650B-9872-435D-B65A-536B209FEB74}" destId="{62C1A31C-FCAD-4326-BE44-97BF6CD40429}" srcOrd="0" destOrd="0" parTransId="{F0A16848-CF18-4619-9547-E68A66B3BB99}" sibTransId="{7D194738-6976-461C-B6AA-0B87783B0F9B}"/>
    <dgm:cxn modelId="{46AD5125-7EA0-4908-8B27-9DBE68F5A831}" srcId="{9FE4650B-9872-435D-B65A-536B209FEB74}" destId="{5723D800-1BDB-4069-AD85-B0CE9E5AFAAF}" srcOrd="2" destOrd="0" parTransId="{486D6F0E-271E-477D-B0A5-208D0ABA4DAF}" sibTransId="{66556C46-C88F-45C2-B3C1-04728AB15C51}"/>
    <dgm:cxn modelId="{EEB5FF32-E524-4D86-AD6F-E7862D07B0AE}" type="presOf" srcId="{312F044A-89E5-437F-A2A5-84E72419D315}" destId="{4C1BFE08-84DC-4814-B1FD-797A7C62A783}" srcOrd="0" destOrd="0" presId="urn:microsoft.com/office/officeart/2005/8/layout/rings+Icon"/>
    <dgm:cxn modelId="{77C53D5B-ED24-405E-8C0F-04197EB7425C}" type="presOf" srcId="{84F9CC1E-D5C7-4641-AC72-3AB75F117329}" destId="{3573E082-8D83-46B3-8817-AEE02E42997D}" srcOrd="0" destOrd="0" presId="urn:microsoft.com/office/officeart/2005/8/layout/rings+Icon"/>
    <dgm:cxn modelId="{A272B868-C65E-43BA-8D91-8B634469A9C2}" srcId="{9FE4650B-9872-435D-B65A-536B209FEB74}" destId="{84F9CC1E-D5C7-4641-AC72-3AB75F117329}" srcOrd="3" destOrd="0" parTransId="{3FECDB54-68DB-42DF-BFB6-C86528E18526}" sibTransId="{1C8E924C-E730-43A0-AF1D-A17B34850A98}"/>
    <dgm:cxn modelId="{0E017C7B-88E0-4C1F-ADF8-B863704DA5BB}" srcId="{9FE4650B-9872-435D-B65A-536B209FEB74}" destId="{82970539-BBD3-44B6-8198-389224892E8A}" srcOrd="5" destOrd="0" parTransId="{B7CE6933-7ADE-436E-8774-CAACFE91D3CE}" sibTransId="{18AB3E8B-B675-48FA-B130-7DD431568EBA}"/>
    <dgm:cxn modelId="{08B2FD9E-3D84-4648-BBEA-EF712FE375F7}" type="presOf" srcId="{5723D800-1BDB-4069-AD85-B0CE9E5AFAAF}" destId="{30E4BD78-CC0D-41BF-AFE5-B4CD746DC158}" srcOrd="0" destOrd="0" presId="urn:microsoft.com/office/officeart/2005/8/layout/rings+Icon"/>
    <dgm:cxn modelId="{DDA808A2-246B-488F-8FAD-DB1B4A3057EC}" srcId="{9FE4650B-9872-435D-B65A-536B209FEB74}" destId="{B5EE5837-39E2-4594-8AB3-995D0C266766}" srcOrd="4" destOrd="0" parTransId="{B780B92A-7CBF-4E73-B315-DE945FF60D9A}" sibTransId="{05C51DAA-96DA-479E-B205-10B0ACB0ACD7}"/>
    <dgm:cxn modelId="{822C33AE-995F-4B93-B5A2-AE18010738E3}" type="presOf" srcId="{82970539-BBD3-44B6-8198-389224892E8A}" destId="{EDFE31D5-8655-4493-A587-758179071D47}" srcOrd="0" destOrd="0" presId="urn:microsoft.com/office/officeart/2005/8/layout/rings+Icon"/>
    <dgm:cxn modelId="{ABD78FC4-6430-46B9-8341-69B2F1B772FD}" type="presOf" srcId="{62C1A31C-FCAD-4326-BE44-97BF6CD40429}" destId="{56365167-BEAF-4CAB-A693-D872FD55EC5F}" srcOrd="0" destOrd="0" presId="urn:microsoft.com/office/officeart/2005/8/layout/rings+Icon"/>
    <dgm:cxn modelId="{3445E9E2-F6AC-4153-9DDE-4FC434815BD3}" type="presParOf" srcId="{32C27F26-73FA-4F84-8692-CAFA91A8172E}" destId="{56365167-BEAF-4CAB-A693-D872FD55EC5F}" srcOrd="0" destOrd="0" presId="urn:microsoft.com/office/officeart/2005/8/layout/rings+Icon"/>
    <dgm:cxn modelId="{9767305D-6163-48D7-88BD-5F07A0CA5F37}" type="presParOf" srcId="{32C27F26-73FA-4F84-8692-CAFA91A8172E}" destId="{4C1BFE08-84DC-4814-B1FD-797A7C62A783}" srcOrd="1" destOrd="0" presId="urn:microsoft.com/office/officeart/2005/8/layout/rings+Icon"/>
    <dgm:cxn modelId="{AE9C773E-D471-4C3F-A1E5-EA2CF687C467}" type="presParOf" srcId="{32C27F26-73FA-4F84-8692-CAFA91A8172E}" destId="{30E4BD78-CC0D-41BF-AFE5-B4CD746DC158}" srcOrd="2" destOrd="0" presId="urn:microsoft.com/office/officeart/2005/8/layout/rings+Icon"/>
    <dgm:cxn modelId="{9BE582A4-120A-4E29-A1F5-5CC1770795BE}" type="presParOf" srcId="{32C27F26-73FA-4F84-8692-CAFA91A8172E}" destId="{3573E082-8D83-46B3-8817-AEE02E42997D}" srcOrd="3" destOrd="0" presId="urn:microsoft.com/office/officeart/2005/8/layout/rings+Icon"/>
    <dgm:cxn modelId="{582C9402-D986-4F3F-A728-5B5B6247CAD7}" type="presParOf" srcId="{32C27F26-73FA-4F84-8692-CAFA91A8172E}" destId="{52C00F4E-368B-4BD1-B4A0-6BFF3A817053}" srcOrd="4" destOrd="0" presId="urn:microsoft.com/office/officeart/2005/8/layout/rings+Icon"/>
    <dgm:cxn modelId="{923EBE77-F7BE-4259-8E7B-2743A6F6BF18}" type="presParOf" srcId="{32C27F26-73FA-4F84-8692-CAFA91A8172E}" destId="{EDFE31D5-8655-4493-A587-758179071D47}" srcOrd="5" destOrd="0" presId="urn:microsoft.com/office/officeart/2005/8/layout/rings+Icon"/>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92EFFC-4BF4-41E8-A102-178BDCE17C94}"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413F1C87-7A5A-4D2E-A810-89EBFC7BE0AD}">
      <dgm:prSet phldrT="[Text]"/>
      <dgm:spPr>
        <a:solidFill>
          <a:schemeClr val="accent6">
            <a:lumMod val="60000"/>
            <a:lumOff val="40000"/>
          </a:schemeClr>
        </a:solidFill>
      </dgm:spPr>
      <dgm:t>
        <a:bodyPr/>
        <a:lstStyle/>
        <a:p>
          <a:r>
            <a:rPr lang="en-GB" sz="1700" b="1" dirty="0"/>
            <a:t>European Blue Parks</a:t>
          </a:r>
          <a:endParaRPr lang="en-US" sz="1700" dirty="0"/>
        </a:p>
      </dgm:t>
    </dgm:pt>
    <dgm:pt modelId="{FAA373BA-E875-46BD-94FC-0CCB08BC2003}" type="parTrans" cxnId="{0125AC74-B42E-4624-8365-5432BF7AA3F9}">
      <dgm:prSet/>
      <dgm:spPr/>
      <dgm:t>
        <a:bodyPr/>
        <a:lstStyle/>
        <a:p>
          <a:endParaRPr lang="en-US"/>
        </a:p>
      </dgm:t>
    </dgm:pt>
    <dgm:pt modelId="{CC7B001C-5349-47E6-A9EF-99B6373E85D5}" type="sibTrans" cxnId="{0125AC74-B42E-4624-8365-5432BF7AA3F9}">
      <dgm:prSet/>
      <dgm:spPr/>
      <dgm:t>
        <a:bodyPr/>
        <a:lstStyle/>
        <a:p>
          <a:endParaRPr lang="en-US"/>
        </a:p>
      </dgm:t>
    </dgm:pt>
    <dgm:pt modelId="{37896987-ECB5-405F-ACA8-C797A9DB813B}">
      <dgm:prSet phldrT="[Text]"/>
      <dgm:spPr/>
      <dgm:t>
        <a:bodyPr/>
        <a:lstStyle/>
        <a:p>
          <a:r>
            <a:rPr lang="en-GB" b="1" dirty="0">
              <a:solidFill>
                <a:schemeClr val="tx1">
                  <a:lumMod val="50000"/>
                </a:schemeClr>
              </a:solidFill>
            </a:rPr>
            <a:t>Danube river basin lighthouse</a:t>
          </a:r>
          <a:endParaRPr lang="en-US" dirty="0"/>
        </a:p>
      </dgm:t>
    </dgm:pt>
    <dgm:pt modelId="{9DFD2246-C23A-48F7-9281-281DC1362B6E}" type="parTrans" cxnId="{72CD2122-FBB1-4D6E-9D93-10E3D8F6006F}">
      <dgm:prSet/>
      <dgm:spPr/>
      <dgm:t>
        <a:bodyPr/>
        <a:lstStyle/>
        <a:p>
          <a:endParaRPr lang="en-US"/>
        </a:p>
      </dgm:t>
    </dgm:pt>
    <dgm:pt modelId="{83252545-0803-490C-AEF6-E0B6A069AA87}" type="sibTrans" cxnId="{72CD2122-FBB1-4D6E-9D93-10E3D8F6006F}">
      <dgm:prSet/>
      <dgm:spPr/>
      <dgm:t>
        <a:bodyPr/>
        <a:lstStyle/>
        <a:p>
          <a:endParaRPr lang="en-US"/>
        </a:p>
      </dgm:t>
    </dgm:pt>
    <dgm:pt modelId="{1CE0D893-2EF9-4985-9DA7-859D0CF6B1CB}">
      <dgm:prSet phldrT="[Text]"/>
      <dgm:spPr/>
      <dgm:t>
        <a:bodyPr/>
        <a:lstStyle/>
        <a:p>
          <a:r>
            <a:rPr lang="en-GB" b="1" dirty="0">
              <a:solidFill>
                <a:schemeClr val="tx1"/>
              </a:solidFill>
            </a:rPr>
            <a:t>Atlantic &amp; Arctic sea basin lighthouse </a:t>
          </a:r>
          <a:endParaRPr lang="en-US" dirty="0">
            <a:solidFill>
              <a:schemeClr val="tx1"/>
            </a:solidFill>
          </a:endParaRPr>
        </a:p>
      </dgm:t>
    </dgm:pt>
    <dgm:pt modelId="{28A325E8-16D0-4F86-B188-DE0C58BABF21}" type="parTrans" cxnId="{282D2CC7-1B96-4147-970F-4A7FAE171524}">
      <dgm:prSet/>
      <dgm:spPr/>
      <dgm:t>
        <a:bodyPr/>
        <a:lstStyle/>
        <a:p>
          <a:endParaRPr lang="en-US"/>
        </a:p>
      </dgm:t>
    </dgm:pt>
    <dgm:pt modelId="{0196A4E6-0E4C-491A-A3EE-0F13627F0878}" type="sibTrans" cxnId="{282D2CC7-1B96-4147-970F-4A7FAE171524}">
      <dgm:prSet/>
      <dgm:spPr/>
      <dgm:t>
        <a:bodyPr/>
        <a:lstStyle/>
        <a:p>
          <a:endParaRPr lang="en-US"/>
        </a:p>
      </dgm:t>
    </dgm:pt>
    <dgm:pt modelId="{2494102D-1D31-4794-AEB3-E3C05390B94D}">
      <dgm:prSet/>
      <dgm:spPr>
        <a:solidFill>
          <a:schemeClr val="accent6">
            <a:lumMod val="60000"/>
            <a:lumOff val="40000"/>
          </a:schemeClr>
        </a:solidFill>
      </dgm:spPr>
      <dgm:t>
        <a:bodyPr/>
        <a:lstStyle/>
        <a:p>
          <a:r>
            <a:rPr lang="en-GB" sz="1300" b="1" dirty="0"/>
            <a:t>2021 WP </a:t>
          </a:r>
          <a:r>
            <a:rPr lang="en-GB" sz="1300" b="0" dirty="0"/>
            <a:t>(call closed): </a:t>
          </a:r>
          <a:r>
            <a:rPr lang="en-GB" sz="1300" b="1" dirty="0"/>
            <a:t>Topic</a:t>
          </a:r>
          <a:r>
            <a:rPr lang="en-GB" sz="1300" dirty="0"/>
            <a:t>: European Blue Parks (IA, 17million EUR, 2 grants)</a:t>
          </a:r>
          <a:endParaRPr lang="en-US" sz="1300" dirty="0"/>
        </a:p>
      </dgm:t>
    </dgm:pt>
    <dgm:pt modelId="{61817075-881E-4647-BB45-3593B4D7A86B}" type="parTrans" cxnId="{2567FD97-45A8-4498-95EE-634EB8F4CB47}">
      <dgm:prSet/>
      <dgm:spPr/>
      <dgm:t>
        <a:bodyPr/>
        <a:lstStyle/>
        <a:p>
          <a:endParaRPr lang="en-US"/>
        </a:p>
      </dgm:t>
    </dgm:pt>
    <dgm:pt modelId="{09E84F51-8189-4006-BF20-01FFE4889B53}" type="sibTrans" cxnId="{2567FD97-45A8-4498-95EE-634EB8F4CB47}">
      <dgm:prSet/>
      <dgm:spPr/>
      <dgm:t>
        <a:bodyPr/>
        <a:lstStyle/>
        <a:p>
          <a:endParaRPr lang="en-US"/>
        </a:p>
      </dgm:t>
    </dgm:pt>
    <dgm:pt modelId="{618B9E07-964B-40E7-884C-34BD4EDB38B5}">
      <dgm:prSet/>
      <dgm:spPr>
        <a:solidFill>
          <a:schemeClr val="accent6">
            <a:lumMod val="60000"/>
            <a:lumOff val="40000"/>
          </a:schemeClr>
        </a:solidFill>
      </dgm:spPr>
      <dgm:t>
        <a:bodyPr/>
        <a:lstStyle/>
        <a:p>
          <a:r>
            <a:rPr lang="en-GB" sz="1300" b="1" dirty="0"/>
            <a:t>2022 WP</a:t>
          </a:r>
          <a:r>
            <a:rPr lang="en-GB" sz="1300" dirty="0"/>
            <a:t> (call ongoing): </a:t>
          </a:r>
          <a:r>
            <a:rPr lang="en-GB" sz="1300" b="1" dirty="0"/>
            <a:t>Topic: </a:t>
          </a:r>
          <a:r>
            <a:rPr lang="en-US" sz="1300" b="0" i="0" dirty="0"/>
            <a:t>Protection and restoration solutions for degraded coastal and marine habitats (IA, 17million EUR, 2 grants)</a:t>
          </a:r>
          <a:r>
            <a:rPr lang="en-GB" sz="1300" b="1" dirty="0"/>
            <a:t> </a:t>
          </a:r>
          <a:endParaRPr lang="en-US" sz="1300" b="1" dirty="0"/>
        </a:p>
      </dgm:t>
    </dgm:pt>
    <dgm:pt modelId="{6519AF7E-425D-4B13-A986-05E7A09A9B87}" type="parTrans" cxnId="{BDCBACE0-781D-42B3-AF5A-54F54132B76E}">
      <dgm:prSet/>
      <dgm:spPr/>
      <dgm:t>
        <a:bodyPr/>
        <a:lstStyle/>
        <a:p>
          <a:endParaRPr lang="en-US"/>
        </a:p>
      </dgm:t>
    </dgm:pt>
    <dgm:pt modelId="{666F092F-503C-43B5-BD9C-741938EDE984}" type="sibTrans" cxnId="{BDCBACE0-781D-42B3-AF5A-54F54132B76E}">
      <dgm:prSet/>
      <dgm:spPr/>
      <dgm:t>
        <a:bodyPr/>
        <a:lstStyle/>
        <a:p>
          <a:endParaRPr lang="en-US"/>
        </a:p>
      </dgm:t>
    </dgm:pt>
    <dgm:pt modelId="{E527D138-9D35-412C-8405-3CF9CAA8E221}">
      <dgm:prSet/>
      <dgm:spPr/>
      <dgm:t>
        <a:bodyPr/>
        <a:lstStyle/>
        <a:p>
          <a:r>
            <a:rPr lang="en-GB" b="1" dirty="0">
              <a:solidFill>
                <a:schemeClr val="tx1">
                  <a:lumMod val="50000"/>
                </a:schemeClr>
              </a:solidFill>
            </a:rPr>
            <a:t>2021 WP</a:t>
          </a:r>
          <a:r>
            <a:rPr lang="en-GB" dirty="0">
              <a:solidFill>
                <a:schemeClr val="tx1">
                  <a:lumMod val="50000"/>
                </a:schemeClr>
              </a:solidFill>
            </a:rPr>
            <a:t> (call closed): </a:t>
          </a:r>
          <a:r>
            <a:rPr lang="en-GB" b="1" dirty="0">
              <a:solidFill>
                <a:schemeClr val="tx1">
                  <a:lumMod val="50000"/>
                </a:schemeClr>
              </a:solidFill>
            </a:rPr>
            <a:t>Topics</a:t>
          </a:r>
          <a:r>
            <a:rPr lang="en-GB" dirty="0">
              <a:solidFill>
                <a:schemeClr val="tx1">
                  <a:lumMod val="50000"/>
                </a:schemeClr>
              </a:solidFill>
            </a:rPr>
            <a:t>: Danube river basin lighthouse: restoration of fresh and transitional waters ecosystems (IA, 17 million EUR, 2 grants) + coordination and support action (3 million EUR)</a:t>
          </a:r>
          <a:endParaRPr lang="en-US" dirty="0">
            <a:solidFill>
              <a:schemeClr val="tx1">
                <a:lumMod val="50000"/>
              </a:schemeClr>
            </a:solidFill>
          </a:endParaRPr>
        </a:p>
      </dgm:t>
    </dgm:pt>
    <dgm:pt modelId="{B8512D02-34ED-445F-96CF-E073AD646175}" type="parTrans" cxnId="{F3B6006A-9999-443F-963F-22295315E62A}">
      <dgm:prSet/>
      <dgm:spPr/>
      <dgm:t>
        <a:bodyPr/>
        <a:lstStyle/>
        <a:p>
          <a:endParaRPr lang="en-US"/>
        </a:p>
      </dgm:t>
    </dgm:pt>
    <dgm:pt modelId="{8F1B8641-E4DF-4D07-AA1C-FC59F0A70685}" type="sibTrans" cxnId="{F3B6006A-9999-443F-963F-22295315E62A}">
      <dgm:prSet/>
      <dgm:spPr/>
      <dgm:t>
        <a:bodyPr/>
        <a:lstStyle/>
        <a:p>
          <a:endParaRPr lang="en-US"/>
        </a:p>
      </dgm:t>
    </dgm:pt>
    <dgm:pt modelId="{11FA7A71-548C-4369-A24B-D17FF9EBD1B6}">
      <dgm:prSet/>
      <dgm:spPr/>
      <dgm:t>
        <a:bodyPr/>
        <a:lstStyle/>
        <a:p>
          <a:r>
            <a:rPr lang="en-GB" b="1" dirty="0">
              <a:solidFill>
                <a:schemeClr val="tx1">
                  <a:lumMod val="50000"/>
                </a:schemeClr>
              </a:solidFill>
            </a:rPr>
            <a:t>2022 WP </a:t>
          </a:r>
          <a:r>
            <a:rPr lang="en-GB" b="0" dirty="0">
              <a:solidFill>
                <a:schemeClr val="tx1">
                  <a:lumMod val="50000"/>
                </a:schemeClr>
              </a:solidFill>
            </a:rPr>
            <a:t>(call ongoing)</a:t>
          </a:r>
          <a:r>
            <a:rPr lang="en-GB" dirty="0">
              <a:solidFill>
                <a:schemeClr val="tx1">
                  <a:lumMod val="50000"/>
                </a:schemeClr>
              </a:solidFill>
            </a:rPr>
            <a:t>: </a:t>
          </a:r>
          <a:r>
            <a:rPr lang="en-GB" b="1" dirty="0">
              <a:solidFill>
                <a:schemeClr val="tx1">
                  <a:lumMod val="50000"/>
                </a:schemeClr>
              </a:solidFill>
            </a:rPr>
            <a:t>Topic</a:t>
          </a:r>
          <a:r>
            <a:rPr lang="en-GB" b="1" dirty="0">
              <a:solidFill>
                <a:schemeClr val="tx1"/>
              </a:solidFill>
            </a:rPr>
            <a:t>: </a:t>
          </a:r>
          <a:r>
            <a:rPr lang="en-GB" dirty="0">
              <a:solidFill>
                <a:schemeClr val="tx1"/>
              </a:solidFill>
            </a:rPr>
            <a:t> </a:t>
          </a:r>
          <a:r>
            <a:rPr lang="en-US" b="0" i="0" dirty="0">
              <a:solidFill>
                <a:schemeClr val="tx1"/>
              </a:solidFill>
            </a:rPr>
            <a:t>Protection and restoration of wetlands, flood plains, coastal wetlands and salt marshes and their biodiversity (IA, 17 million EUR)</a:t>
          </a:r>
          <a:endParaRPr lang="en-US" dirty="0">
            <a:solidFill>
              <a:schemeClr val="tx1"/>
            </a:solidFill>
          </a:endParaRPr>
        </a:p>
      </dgm:t>
    </dgm:pt>
    <dgm:pt modelId="{1406A27D-32C2-4D0B-BECF-5802F5C07DB3}" type="parTrans" cxnId="{FCB02516-1970-491B-8021-AA152F63BBE8}">
      <dgm:prSet/>
      <dgm:spPr/>
      <dgm:t>
        <a:bodyPr/>
        <a:lstStyle/>
        <a:p>
          <a:endParaRPr lang="en-US"/>
        </a:p>
      </dgm:t>
    </dgm:pt>
    <dgm:pt modelId="{23564408-FDE1-4C2E-AE9E-0189D6EAB5EC}" type="sibTrans" cxnId="{FCB02516-1970-491B-8021-AA152F63BBE8}">
      <dgm:prSet/>
      <dgm:spPr/>
      <dgm:t>
        <a:bodyPr/>
        <a:lstStyle/>
        <a:p>
          <a:endParaRPr lang="en-US"/>
        </a:p>
      </dgm:t>
    </dgm:pt>
    <dgm:pt modelId="{0D5BF4AC-87BF-4F3B-B08D-2D9B24BBDC6C}">
      <dgm:prSet/>
      <dgm:spPr/>
      <dgm:t>
        <a:bodyPr/>
        <a:lstStyle/>
        <a:p>
          <a:r>
            <a:rPr lang="en-GB" b="1" dirty="0">
              <a:solidFill>
                <a:schemeClr val="tx1"/>
              </a:solidFill>
            </a:rPr>
            <a:t>2021 WP </a:t>
          </a:r>
          <a:r>
            <a:rPr lang="en-GB" dirty="0">
              <a:solidFill>
                <a:schemeClr val="tx1"/>
              </a:solidFill>
            </a:rPr>
            <a:t>(call closed): A&amp;A lighthouse: </a:t>
          </a:r>
          <a:r>
            <a:rPr lang="en-US" b="0" i="0" dirty="0">
              <a:solidFill>
                <a:schemeClr val="tx1"/>
              </a:solidFill>
            </a:rPr>
            <a:t>restoration of marine and coastal ecosystems and increased climate resilience (IA, 17 million EUR) + coordination and support action (3 million EUR)</a:t>
          </a:r>
          <a:endParaRPr lang="en-US" dirty="0">
            <a:solidFill>
              <a:schemeClr val="tx1"/>
            </a:solidFill>
          </a:endParaRPr>
        </a:p>
      </dgm:t>
    </dgm:pt>
    <dgm:pt modelId="{31FF83CD-E4F3-4205-B2D2-61262A2E4D2D}" type="parTrans" cxnId="{8BAB91EE-AC8F-46DA-BBB4-5CEF02B6B440}">
      <dgm:prSet/>
      <dgm:spPr/>
      <dgm:t>
        <a:bodyPr/>
        <a:lstStyle/>
        <a:p>
          <a:endParaRPr lang="en-US"/>
        </a:p>
      </dgm:t>
    </dgm:pt>
    <dgm:pt modelId="{36A3B42C-4464-411A-8134-6EA05B125954}" type="sibTrans" cxnId="{8BAB91EE-AC8F-46DA-BBB4-5CEF02B6B440}">
      <dgm:prSet/>
      <dgm:spPr/>
      <dgm:t>
        <a:bodyPr/>
        <a:lstStyle/>
        <a:p>
          <a:endParaRPr lang="en-US"/>
        </a:p>
      </dgm:t>
    </dgm:pt>
    <dgm:pt modelId="{9BA0C7D2-DC52-4898-8781-9B8CED9E1FE4}">
      <dgm:prSet/>
      <dgm:spPr/>
      <dgm:t>
        <a:bodyPr/>
        <a:lstStyle/>
        <a:p>
          <a:r>
            <a:rPr lang="en-GB" b="1" dirty="0">
              <a:solidFill>
                <a:schemeClr val="tx1"/>
              </a:solidFill>
            </a:rPr>
            <a:t>2022 WP </a:t>
          </a:r>
          <a:r>
            <a:rPr lang="en-GB" dirty="0">
              <a:solidFill>
                <a:schemeClr val="tx1"/>
              </a:solidFill>
            </a:rPr>
            <a:t>(call ongoing): </a:t>
          </a:r>
          <a:r>
            <a:rPr lang="en-GB" b="1" dirty="0">
              <a:solidFill>
                <a:schemeClr val="tx1"/>
              </a:solidFill>
            </a:rPr>
            <a:t>Joint</a:t>
          </a:r>
          <a:r>
            <a:rPr lang="en-GB" dirty="0">
              <a:solidFill>
                <a:schemeClr val="tx1"/>
              </a:solidFill>
            </a:rPr>
            <a:t> </a:t>
          </a:r>
          <a:r>
            <a:rPr lang="en-GB" b="1" dirty="0">
              <a:solidFill>
                <a:schemeClr val="tx1"/>
              </a:solidFill>
            </a:rPr>
            <a:t>topic with Mission Climate Adaptation: </a:t>
          </a:r>
          <a:r>
            <a:rPr lang="en-GB" b="0" dirty="0">
              <a:solidFill>
                <a:schemeClr val="tx1"/>
              </a:solidFill>
            </a:rPr>
            <a:t>J</a:t>
          </a:r>
          <a:r>
            <a:rPr lang="en-US" b="0" i="0" dirty="0" err="1">
              <a:solidFill>
                <a:schemeClr val="tx1"/>
              </a:solidFill>
            </a:rPr>
            <a:t>oint</a:t>
          </a:r>
          <a:r>
            <a:rPr lang="en-US" b="0" i="0" dirty="0">
              <a:solidFill>
                <a:schemeClr val="tx1"/>
              </a:solidFill>
            </a:rPr>
            <a:t> demonstration for coastal resilience in the Arctic and Atlantic sea basin (IA, 20 million EUR, 1 grant)</a:t>
          </a:r>
          <a:endParaRPr lang="en-US" b="0" dirty="0">
            <a:solidFill>
              <a:schemeClr val="tx1"/>
            </a:solidFill>
          </a:endParaRPr>
        </a:p>
      </dgm:t>
    </dgm:pt>
    <dgm:pt modelId="{69E220B0-EAE4-4F53-9592-960C3C65D86D}" type="parTrans" cxnId="{FFC6C3E6-C158-46C4-9B07-80588F1C61EF}">
      <dgm:prSet/>
      <dgm:spPr/>
      <dgm:t>
        <a:bodyPr/>
        <a:lstStyle/>
        <a:p>
          <a:endParaRPr lang="en-US"/>
        </a:p>
      </dgm:t>
    </dgm:pt>
    <dgm:pt modelId="{51725E96-B602-4B5A-9A65-9630B8950DDD}" type="sibTrans" cxnId="{FFC6C3E6-C158-46C4-9B07-80588F1C61EF}">
      <dgm:prSet/>
      <dgm:spPr/>
      <dgm:t>
        <a:bodyPr/>
        <a:lstStyle/>
        <a:p>
          <a:endParaRPr lang="en-US"/>
        </a:p>
      </dgm:t>
    </dgm:pt>
    <dgm:pt modelId="{01EB6A3C-FD90-4913-8913-39C08228D28B}">
      <dgm:prSet custT="1"/>
      <dgm:spPr>
        <a:solidFill>
          <a:schemeClr val="accent6">
            <a:lumMod val="60000"/>
            <a:lumOff val="40000"/>
          </a:schemeClr>
        </a:solidFill>
      </dgm:spPr>
      <dgm:t>
        <a:bodyPr/>
        <a:lstStyle/>
        <a:p>
          <a:r>
            <a:rPr lang="en-GB" sz="1600" b="1" dirty="0">
              <a:solidFill>
                <a:srgbClr val="FF0000"/>
              </a:solidFill>
            </a:rPr>
            <a:t>2023 WP: Topic: restoration and protection of marine habitats (IA, 17 million EUR, 2 grants)</a:t>
          </a:r>
          <a:endParaRPr lang="en-US" sz="1600" b="1" dirty="0">
            <a:solidFill>
              <a:srgbClr val="FF0000"/>
            </a:solidFill>
          </a:endParaRPr>
        </a:p>
      </dgm:t>
    </dgm:pt>
    <dgm:pt modelId="{A4EFEF26-D8D1-416F-A66D-F6D11E96A40E}" type="parTrans" cxnId="{522A917D-3F22-461F-85CB-6A648AB6B9AF}">
      <dgm:prSet/>
      <dgm:spPr/>
      <dgm:t>
        <a:bodyPr/>
        <a:lstStyle/>
        <a:p>
          <a:endParaRPr lang="en-US"/>
        </a:p>
      </dgm:t>
    </dgm:pt>
    <dgm:pt modelId="{7841B558-F425-4170-A55C-BFB169DF85F8}" type="sibTrans" cxnId="{522A917D-3F22-461F-85CB-6A648AB6B9AF}">
      <dgm:prSet/>
      <dgm:spPr/>
      <dgm:t>
        <a:bodyPr/>
        <a:lstStyle/>
        <a:p>
          <a:endParaRPr lang="en-US"/>
        </a:p>
      </dgm:t>
    </dgm:pt>
    <dgm:pt modelId="{98C5B3B1-D62E-4B7A-9220-01D138FF91F6}">
      <dgm:prSet/>
      <dgm:spPr/>
      <dgm:t>
        <a:bodyPr/>
        <a:lstStyle/>
        <a:p>
          <a:r>
            <a:rPr lang="en-GB" b="1" dirty="0">
              <a:solidFill>
                <a:srgbClr val="FF0000"/>
              </a:solidFill>
            </a:rPr>
            <a:t>2023 WP: Topic: Demonstration of effective and sustainable management of sediments in the Danube river-Black sea system (IA, 17 million EUR, 2 grants)</a:t>
          </a:r>
          <a:endParaRPr lang="en-US" b="1" dirty="0">
            <a:solidFill>
              <a:srgbClr val="FF0000"/>
            </a:solidFill>
          </a:endParaRPr>
        </a:p>
      </dgm:t>
    </dgm:pt>
    <dgm:pt modelId="{38248645-220C-4A10-8ACF-552275035521}" type="parTrans" cxnId="{9DCEF96F-C37B-4D06-9A5A-ACD3CFC233C5}">
      <dgm:prSet/>
      <dgm:spPr/>
      <dgm:t>
        <a:bodyPr/>
        <a:lstStyle/>
        <a:p>
          <a:endParaRPr lang="en-US"/>
        </a:p>
      </dgm:t>
    </dgm:pt>
    <dgm:pt modelId="{E1974276-24A2-4CC1-B942-76A2AA9339B6}" type="sibTrans" cxnId="{9DCEF96F-C37B-4D06-9A5A-ACD3CFC233C5}">
      <dgm:prSet/>
      <dgm:spPr/>
      <dgm:t>
        <a:bodyPr/>
        <a:lstStyle/>
        <a:p>
          <a:endParaRPr lang="en-US"/>
        </a:p>
      </dgm:t>
    </dgm:pt>
    <dgm:pt modelId="{26EDC0F7-D5D3-4FA3-89CE-83D4597B084A}">
      <dgm:prSet/>
      <dgm:spPr/>
      <dgm:t>
        <a:bodyPr/>
        <a:lstStyle/>
        <a:p>
          <a:r>
            <a:rPr lang="en-GB" b="1" dirty="0">
              <a:solidFill>
                <a:srgbClr val="FF0000"/>
              </a:solidFill>
            </a:rPr>
            <a:t>2023 WP: Topic: Addressing climate change and human activities threats to biodiversity (IA, 16 million EUR, 2 grants)</a:t>
          </a:r>
          <a:endParaRPr lang="en-US" b="1" dirty="0">
            <a:solidFill>
              <a:srgbClr val="FF0000"/>
            </a:solidFill>
          </a:endParaRPr>
        </a:p>
      </dgm:t>
    </dgm:pt>
    <dgm:pt modelId="{7E27728F-1497-4FC9-A339-E270FE05580E}" type="parTrans" cxnId="{152AFBEC-4AC3-407F-BEF3-16BD3F6FA06F}">
      <dgm:prSet/>
      <dgm:spPr/>
      <dgm:t>
        <a:bodyPr/>
        <a:lstStyle/>
        <a:p>
          <a:endParaRPr lang="en-US"/>
        </a:p>
      </dgm:t>
    </dgm:pt>
    <dgm:pt modelId="{E9ABF3DD-577B-4365-9927-6A9626F82D57}" type="sibTrans" cxnId="{152AFBEC-4AC3-407F-BEF3-16BD3F6FA06F}">
      <dgm:prSet/>
      <dgm:spPr/>
      <dgm:t>
        <a:bodyPr/>
        <a:lstStyle/>
        <a:p>
          <a:endParaRPr lang="en-US"/>
        </a:p>
      </dgm:t>
    </dgm:pt>
    <dgm:pt modelId="{3F5AA1E1-B034-46B0-BFC9-0BFB2F7B26E2}" type="pres">
      <dgm:prSet presAssocID="{5C92EFFC-4BF4-41E8-A102-178BDCE17C94}" presName="linear" presStyleCnt="0">
        <dgm:presLayoutVars>
          <dgm:dir/>
          <dgm:resizeHandles val="exact"/>
        </dgm:presLayoutVars>
      </dgm:prSet>
      <dgm:spPr/>
    </dgm:pt>
    <dgm:pt modelId="{13BBF5F9-22DF-4AE2-949E-19EA9DCC24AF}" type="pres">
      <dgm:prSet presAssocID="{413F1C87-7A5A-4D2E-A810-89EBFC7BE0AD}" presName="comp" presStyleCnt="0"/>
      <dgm:spPr/>
    </dgm:pt>
    <dgm:pt modelId="{286CF422-3324-419A-A680-4013A417542B}" type="pres">
      <dgm:prSet presAssocID="{413F1C87-7A5A-4D2E-A810-89EBFC7BE0AD}" presName="box" presStyleLbl="node1" presStyleIdx="0" presStyleCnt="3" custLinFactNeighborY="4411"/>
      <dgm:spPr/>
    </dgm:pt>
    <dgm:pt modelId="{43B0737D-9CFF-4BE0-BABA-AD1978B4F94A}" type="pres">
      <dgm:prSet presAssocID="{413F1C87-7A5A-4D2E-A810-89EBFC7BE0AD}" presName="img" presStyleLbl="fgImgPlace1" presStyleIdx="0" presStyleCnt="3" custScaleX="103561" custLinFactNeighborX="-1487" custLinFactNeighborY="4021"/>
      <dgm:spPr>
        <a:blipFill rotWithShape="1">
          <a:blip xmlns:r="http://schemas.openxmlformats.org/officeDocument/2006/relationships" r:embed="rId1"/>
          <a:stretch>
            <a:fillRect/>
          </a:stretch>
        </a:blipFill>
      </dgm:spPr>
    </dgm:pt>
    <dgm:pt modelId="{4910E90F-425D-400D-A19F-390EFF62A317}" type="pres">
      <dgm:prSet presAssocID="{413F1C87-7A5A-4D2E-A810-89EBFC7BE0AD}" presName="text" presStyleLbl="node1" presStyleIdx="0" presStyleCnt="3">
        <dgm:presLayoutVars>
          <dgm:bulletEnabled val="1"/>
        </dgm:presLayoutVars>
      </dgm:prSet>
      <dgm:spPr/>
    </dgm:pt>
    <dgm:pt modelId="{88D463A6-3E42-4628-B29E-4A7EECBF8556}" type="pres">
      <dgm:prSet presAssocID="{CC7B001C-5349-47E6-A9EF-99B6373E85D5}" presName="spacer" presStyleCnt="0"/>
      <dgm:spPr/>
    </dgm:pt>
    <dgm:pt modelId="{F5DB100B-494F-4174-BC9C-28E759E7A95D}" type="pres">
      <dgm:prSet presAssocID="{37896987-ECB5-405F-ACA8-C797A9DB813B}" presName="comp" presStyleCnt="0"/>
      <dgm:spPr/>
    </dgm:pt>
    <dgm:pt modelId="{37D8E81E-BB7A-4B50-9339-0A96B871E654}" type="pres">
      <dgm:prSet presAssocID="{37896987-ECB5-405F-ACA8-C797A9DB813B}" presName="box" presStyleLbl="node1" presStyleIdx="1" presStyleCnt="3"/>
      <dgm:spPr/>
    </dgm:pt>
    <dgm:pt modelId="{DB3E1479-9A61-4F12-94B1-F0DE8AF76AF2}" type="pres">
      <dgm:prSet presAssocID="{37896987-ECB5-405F-ACA8-C797A9DB813B}" presName="img" presStyleLbl="fgImgPlace1" presStyleIdx="1" presStyleCnt="3"/>
      <dgm:spPr>
        <a:blipFill rotWithShape="1">
          <a:blip xmlns:r="http://schemas.openxmlformats.org/officeDocument/2006/relationships" r:embed="rId2"/>
          <a:stretch>
            <a:fillRect/>
          </a:stretch>
        </a:blipFill>
      </dgm:spPr>
    </dgm:pt>
    <dgm:pt modelId="{10DCFA68-AF21-435A-B7C7-31471070B98C}" type="pres">
      <dgm:prSet presAssocID="{37896987-ECB5-405F-ACA8-C797A9DB813B}" presName="text" presStyleLbl="node1" presStyleIdx="1" presStyleCnt="3">
        <dgm:presLayoutVars>
          <dgm:bulletEnabled val="1"/>
        </dgm:presLayoutVars>
      </dgm:prSet>
      <dgm:spPr/>
    </dgm:pt>
    <dgm:pt modelId="{5D367C33-4CC0-48C5-885A-AAE69EDA7778}" type="pres">
      <dgm:prSet presAssocID="{83252545-0803-490C-AEF6-E0B6A069AA87}" presName="spacer" presStyleCnt="0"/>
      <dgm:spPr/>
    </dgm:pt>
    <dgm:pt modelId="{2F2F4C86-27E7-41CA-8D4E-864E3A91B515}" type="pres">
      <dgm:prSet presAssocID="{1CE0D893-2EF9-4985-9DA7-859D0CF6B1CB}" presName="comp" presStyleCnt="0"/>
      <dgm:spPr/>
    </dgm:pt>
    <dgm:pt modelId="{1C37C8FC-C3C7-43FE-BF61-CEA76D0FA61A}" type="pres">
      <dgm:prSet presAssocID="{1CE0D893-2EF9-4985-9DA7-859D0CF6B1CB}" presName="box" presStyleLbl="node1" presStyleIdx="2" presStyleCnt="3" custLinFactNeighborY="-3087"/>
      <dgm:spPr/>
    </dgm:pt>
    <dgm:pt modelId="{8492BA85-F133-46F4-9F20-32BA14386561}" type="pres">
      <dgm:prSet presAssocID="{1CE0D893-2EF9-4985-9DA7-859D0CF6B1CB}" presName="img" presStyleLbl="fgImgPlace1" presStyleIdx="2" presStyleCnt="3"/>
      <dgm:spPr>
        <a:blipFill rotWithShape="1">
          <a:blip xmlns:r="http://schemas.openxmlformats.org/officeDocument/2006/relationships" r:embed="rId3"/>
          <a:stretch>
            <a:fillRect/>
          </a:stretch>
        </a:blipFill>
      </dgm:spPr>
    </dgm:pt>
    <dgm:pt modelId="{0F53DD83-A3C6-418B-919A-15027727AAD1}" type="pres">
      <dgm:prSet presAssocID="{1CE0D893-2EF9-4985-9DA7-859D0CF6B1CB}" presName="text" presStyleLbl="node1" presStyleIdx="2" presStyleCnt="3">
        <dgm:presLayoutVars>
          <dgm:bulletEnabled val="1"/>
        </dgm:presLayoutVars>
      </dgm:prSet>
      <dgm:spPr/>
    </dgm:pt>
  </dgm:ptLst>
  <dgm:cxnLst>
    <dgm:cxn modelId="{1A761C05-4BDF-4DBE-B73B-EB0A41E5E253}" type="presOf" srcId="{413F1C87-7A5A-4D2E-A810-89EBFC7BE0AD}" destId="{4910E90F-425D-400D-A19F-390EFF62A317}" srcOrd="1" destOrd="0" presId="urn:microsoft.com/office/officeart/2005/8/layout/vList4"/>
    <dgm:cxn modelId="{D4599A08-0EED-4EA3-B7BB-33A6454F4AE4}" type="presOf" srcId="{618B9E07-964B-40E7-884C-34BD4EDB38B5}" destId="{286CF422-3324-419A-A680-4013A417542B}" srcOrd="0" destOrd="2" presId="urn:microsoft.com/office/officeart/2005/8/layout/vList4"/>
    <dgm:cxn modelId="{FCB02516-1970-491B-8021-AA152F63BBE8}" srcId="{37896987-ECB5-405F-ACA8-C797A9DB813B}" destId="{11FA7A71-548C-4369-A24B-D17FF9EBD1B6}" srcOrd="1" destOrd="0" parTransId="{1406A27D-32C2-4D0B-BECF-5802F5C07DB3}" sibTransId="{23564408-FDE1-4C2E-AE9E-0189D6EAB5EC}"/>
    <dgm:cxn modelId="{03CAFF19-6A9C-4FC3-A13F-1518916E434B}" type="presOf" srcId="{413F1C87-7A5A-4D2E-A810-89EBFC7BE0AD}" destId="{286CF422-3324-419A-A680-4013A417542B}" srcOrd="0" destOrd="0" presId="urn:microsoft.com/office/officeart/2005/8/layout/vList4"/>
    <dgm:cxn modelId="{CA9C701A-F8C4-46E6-8CFC-EB3D16E7C279}" type="presOf" srcId="{618B9E07-964B-40E7-884C-34BD4EDB38B5}" destId="{4910E90F-425D-400D-A19F-390EFF62A317}" srcOrd="1" destOrd="2" presId="urn:microsoft.com/office/officeart/2005/8/layout/vList4"/>
    <dgm:cxn modelId="{90AF911C-3553-40C4-B0A0-6380E8AFC88E}" type="presOf" srcId="{98C5B3B1-D62E-4B7A-9220-01D138FF91F6}" destId="{10DCFA68-AF21-435A-B7C7-31471070B98C}" srcOrd="1" destOrd="3" presId="urn:microsoft.com/office/officeart/2005/8/layout/vList4"/>
    <dgm:cxn modelId="{72CD2122-FBB1-4D6E-9D93-10E3D8F6006F}" srcId="{5C92EFFC-4BF4-41E8-A102-178BDCE17C94}" destId="{37896987-ECB5-405F-ACA8-C797A9DB813B}" srcOrd="1" destOrd="0" parTransId="{9DFD2246-C23A-48F7-9281-281DC1362B6E}" sibTransId="{83252545-0803-490C-AEF6-E0B6A069AA87}"/>
    <dgm:cxn modelId="{3E6A7524-0F88-4005-A1B3-B7D56FBE9A05}" type="presOf" srcId="{9BA0C7D2-DC52-4898-8781-9B8CED9E1FE4}" destId="{0F53DD83-A3C6-418B-919A-15027727AAD1}" srcOrd="1" destOrd="2" presId="urn:microsoft.com/office/officeart/2005/8/layout/vList4"/>
    <dgm:cxn modelId="{37529B38-2BAF-4588-A87E-3ABD4DE7EAE0}" type="presOf" srcId="{1CE0D893-2EF9-4985-9DA7-859D0CF6B1CB}" destId="{1C37C8FC-C3C7-43FE-BF61-CEA76D0FA61A}" srcOrd="0" destOrd="0" presId="urn:microsoft.com/office/officeart/2005/8/layout/vList4"/>
    <dgm:cxn modelId="{A8A98E39-C8E5-488B-B21A-09A7BADFAE8C}" type="presOf" srcId="{37896987-ECB5-405F-ACA8-C797A9DB813B}" destId="{10DCFA68-AF21-435A-B7C7-31471070B98C}" srcOrd="1" destOrd="0" presId="urn:microsoft.com/office/officeart/2005/8/layout/vList4"/>
    <dgm:cxn modelId="{B2674C5C-A520-4DF8-8B6B-7989ABE865C9}" type="presOf" srcId="{2494102D-1D31-4794-AEB3-E3C05390B94D}" destId="{4910E90F-425D-400D-A19F-390EFF62A317}" srcOrd="1" destOrd="1" presId="urn:microsoft.com/office/officeart/2005/8/layout/vList4"/>
    <dgm:cxn modelId="{2DC48B5C-A3EB-4F34-B82A-6DC3B60A414A}" type="presOf" srcId="{E527D138-9D35-412C-8405-3CF9CAA8E221}" destId="{10DCFA68-AF21-435A-B7C7-31471070B98C}" srcOrd="1" destOrd="1" presId="urn:microsoft.com/office/officeart/2005/8/layout/vList4"/>
    <dgm:cxn modelId="{DE287C65-7B26-47ED-9D1D-6317D3C0B3F0}" type="presOf" srcId="{1CE0D893-2EF9-4985-9DA7-859D0CF6B1CB}" destId="{0F53DD83-A3C6-418B-919A-15027727AAD1}" srcOrd="1" destOrd="0" presId="urn:microsoft.com/office/officeart/2005/8/layout/vList4"/>
    <dgm:cxn modelId="{2B61AE66-6E9C-4C13-AA25-E6A61A18F451}" type="presOf" srcId="{11FA7A71-548C-4369-A24B-D17FF9EBD1B6}" destId="{10DCFA68-AF21-435A-B7C7-31471070B98C}" srcOrd="1" destOrd="2" presId="urn:microsoft.com/office/officeart/2005/8/layout/vList4"/>
    <dgm:cxn modelId="{F3B6006A-9999-443F-963F-22295315E62A}" srcId="{37896987-ECB5-405F-ACA8-C797A9DB813B}" destId="{E527D138-9D35-412C-8405-3CF9CAA8E221}" srcOrd="0" destOrd="0" parTransId="{B8512D02-34ED-445F-96CF-E073AD646175}" sibTransId="{8F1B8641-E4DF-4D07-AA1C-FC59F0A70685}"/>
    <dgm:cxn modelId="{DB60866C-1E90-451D-8262-B486E539C597}" type="presOf" srcId="{9BA0C7D2-DC52-4898-8781-9B8CED9E1FE4}" destId="{1C37C8FC-C3C7-43FE-BF61-CEA76D0FA61A}" srcOrd="0" destOrd="2" presId="urn:microsoft.com/office/officeart/2005/8/layout/vList4"/>
    <dgm:cxn modelId="{FCF7C26E-C7E2-4B2F-998C-6D6E732CE8C1}" type="presOf" srcId="{26EDC0F7-D5D3-4FA3-89CE-83D4597B084A}" destId="{0F53DD83-A3C6-418B-919A-15027727AAD1}" srcOrd="1" destOrd="3" presId="urn:microsoft.com/office/officeart/2005/8/layout/vList4"/>
    <dgm:cxn modelId="{9DCEF96F-C37B-4D06-9A5A-ACD3CFC233C5}" srcId="{37896987-ECB5-405F-ACA8-C797A9DB813B}" destId="{98C5B3B1-D62E-4B7A-9220-01D138FF91F6}" srcOrd="2" destOrd="0" parTransId="{38248645-220C-4A10-8ACF-552275035521}" sibTransId="{E1974276-24A2-4CC1-B942-76A2AA9339B6}"/>
    <dgm:cxn modelId="{0125AC74-B42E-4624-8365-5432BF7AA3F9}" srcId="{5C92EFFC-4BF4-41E8-A102-178BDCE17C94}" destId="{413F1C87-7A5A-4D2E-A810-89EBFC7BE0AD}" srcOrd="0" destOrd="0" parTransId="{FAA373BA-E875-46BD-94FC-0CCB08BC2003}" sibTransId="{CC7B001C-5349-47E6-A9EF-99B6373E85D5}"/>
    <dgm:cxn modelId="{675EEB54-BAC9-4E86-9CF7-A54647C51E28}" type="presOf" srcId="{5C92EFFC-4BF4-41E8-A102-178BDCE17C94}" destId="{3F5AA1E1-B034-46B0-BFC9-0BFB2F7B26E2}" srcOrd="0" destOrd="0" presId="urn:microsoft.com/office/officeart/2005/8/layout/vList4"/>
    <dgm:cxn modelId="{CC5C4175-FB53-4867-BA93-4ECE4CF4E4AB}" type="presOf" srcId="{2494102D-1D31-4794-AEB3-E3C05390B94D}" destId="{286CF422-3324-419A-A680-4013A417542B}" srcOrd="0" destOrd="1" presId="urn:microsoft.com/office/officeart/2005/8/layout/vList4"/>
    <dgm:cxn modelId="{1F681A57-3FD9-433D-9338-763B2745F8A8}" type="presOf" srcId="{01EB6A3C-FD90-4913-8913-39C08228D28B}" destId="{286CF422-3324-419A-A680-4013A417542B}" srcOrd="0" destOrd="3" presId="urn:microsoft.com/office/officeart/2005/8/layout/vList4"/>
    <dgm:cxn modelId="{522A917D-3F22-461F-85CB-6A648AB6B9AF}" srcId="{413F1C87-7A5A-4D2E-A810-89EBFC7BE0AD}" destId="{01EB6A3C-FD90-4913-8913-39C08228D28B}" srcOrd="2" destOrd="0" parTransId="{A4EFEF26-D8D1-416F-A66D-F6D11E96A40E}" sibTransId="{7841B558-F425-4170-A55C-BFB169DF85F8}"/>
    <dgm:cxn modelId="{B7A31990-E7CD-4DA5-9522-0C3DC40BBEF3}" type="presOf" srcId="{11FA7A71-548C-4369-A24B-D17FF9EBD1B6}" destId="{37D8E81E-BB7A-4B50-9339-0A96B871E654}" srcOrd="0" destOrd="2" presId="urn:microsoft.com/office/officeart/2005/8/layout/vList4"/>
    <dgm:cxn modelId="{9FA89096-E967-48E5-B4F8-2FC3E2790B87}" type="presOf" srcId="{E527D138-9D35-412C-8405-3CF9CAA8E221}" destId="{37D8E81E-BB7A-4B50-9339-0A96B871E654}" srcOrd="0" destOrd="1" presId="urn:microsoft.com/office/officeart/2005/8/layout/vList4"/>
    <dgm:cxn modelId="{2567FD97-45A8-4498-95EE-634EB8F4CB47}" srcId="{413F1C87-7A5A-4D2E-A810-89EBFC7BE0AD}" destId="{2494102D-1D31-4794-AEB3-E3C05390B94D}" srcOrd="0" destOrd="0" parTransId="{61817075-881E-4647-BB45-3593B4D7A86B}" sibTransId="{09E84F51-8189-4006-BF20-01FFE4889B53}"/>
    <dgm:cxn modelId="{032E86AC-D8AC-4904-BCEE-0FC689026DA3}" type="presOf" srcId="{26EDC0F7-D5D3-4FA3-89CE-83D4597B084A}" destId="{1C37C8FC-C3C7-43FE-BF61-CEA76D0FA61A}" srcOrd="0" destOrd="3" presId="urn:microsoft.com/office/officeart/2005/8/layout/vList4"/>
    <dgm:cxn modelId="{A2280FB1-6306-4D21-B54F-B966895D6ED6}" type="presOf" srcId="{0D5BF4AC-87BF-4F3B-B08D-2D9B24BBDC6C}" destId="{1C37C8FC-C3C7-43FE-BF61-CEA76D0FA61A}" srcOrd="0" destOrd="1" presId="urn:microsoft.com/office/officeart/2005/8/layout/vList4"/>
    <dgm:cxn modelId="{282D2CC7-1B96-4147-970F-4A7FAE171524}" srcId="{5C92EFFC-4BF4-41E8-A102-178BDCE17C94}" destId="{1CE0D893-2EF9-4985-9DA7-859D0CF6B1CB}" srcOrd="2" destOrd="0" parTransId="{28A325E8-16D0-4F86-B188-DE0C58BABF21}" sibTransId="{0196A4E6-0E4C-491A-A3EE-0F13627F0878}"/>
    <dgm:cxn modelId="{836964D3-DAF7-4C57-96CD-1DED219A33DE}" type="presOf" srcId="{0D5BF4AC-87BF-4F3B-B08D-2D9B24BBDC6C}" destId="{0F53DD83-A3C6-418B-919A-15027727AAD1}" srcOrd="1" destOrd="1" presId="urn:microsoft.com/office/officeart/2005/8/layout/vList4"/>
    <dgm:cxn modelId="{2B7996D6-6479-4C75-BCC5-91C9230E1659}" type="presOf" srcId="{37896987-ECB5-405F-ACA8-C797A9DB813B}" destId="{37D8E81E-BB7A-4B50-9339-0A96B871E654}" srcOrd="0" destOrd="0" presId="urn:microsoft.com/office/officeart/2005/8/layout/vList4"/>
    <dgm:cxn modelId="{B21793E0-269D-4C43-B971-49225E5BED06}" type="presOf" srcId="{01EB6A3C-FD90-4913-8913-39C08228D28B}" destId="{4910E90F-425D-400D-A19F-390EFF62A317}" srcOrd="1" destOrd="3" presId="urn:microsoft.com/office/officeart/2005/8/layout/vList4"/>
    <dgm:cxn modelId="{BDCBACE0-781D-42B3-AF5A-54F54132B76E}" srcId="{413F1C87-7A5A-4D2E-A810-89EBFC7BE0AD}" destId="{618B9E07-964B-40E7-884C-34BD4EDB38B5}" srcOrd="1" destOrd="0" parTransId="{6519AF7E-425D-4B13-A986-05E7A09A9B87}" sibTransId="{666F092F-503C-43B5-BD9C-741938EDE984}"/>
    <dgm:cxn modelId="{B3E5F7E1-8B3D-4606-BE37-2DA6E2CA7F42}" type="presOf" srcId="{98C5B3B1-D62E-4B7A-9220-01D138FF91F6}" destId="{37D8E81E-BB7A-4B50-9339-0A96B871E654}" srcOrd="0" destOrd="3" presId="urn:microsoft.com/office/officeart/2005/8/layout/vList4"/>
    <dgm:cxn modelId="{FFC6C3E6-C158-46C4-9B07-80588F1C61EF}" srcId="{1CE0D893-2EF9-4985-9DA7-859D0CF6B1CB}" destId="{9BA0C7D2-DC52-4898-8781-9B8CED9E1FE4}" srcOrd="1" destOrd="0" parTransId="{69E220B0-EAE4-4F53-9592-960C3C65D86D}" sibTransId="{51725E96-B602-4B5A-9A65-9630B8950DDD}"/>
    <dgm:cxn modelId="{152AFBEC-4AC3-407F-BEF3-16BD3F6FA06F}" srcId="{1CE0D893-2EF9-4985-9DA7-859D0CF6B1CB}" destId="{26EDC0F7-D5D3-4FA3-89CE-83D4597B084A}" srcOrd="2" destOrd="0" parTransId="{7E27728F-1497-4FC9-A339-E270FE05580E}" sibTransId="{E9ABF3DD-577B-4365-9927-6A9626F82D57}"/>
    <dgm:cxn modelId="{8BAB91EE-AC8F-46DA-BBB4-5CEF02B6B440}" srcId="{1CE0D893-2EF9-4985-9DA7-859D0CF6B1CB}" destId="{0D5BF4AC-87BF-4F3B-B08D-2D9B24BBDC6C}" srcOrd="0" destOrd="0" parTransId="{31FF83CD-E4F3-4205-B2D2-61262A2E4D2D}" sibTransId="{36A3B42C-4464-411A-8134-6EA05B125954}"/>
    <dgm:cxn modelId="{4641AF9E-4C46-4A64-A266-658BA4866217}" type="presParOf" srcId="{3F5AA1E1-B034-46B0-BFC9-0BFB2F7B26E2}" destId="{13BBF5F9-22DF-4AE2-949E-19EA9DCC24AF}" srcOrd="0" destOrd="0" presId="urn:microsoft.com/office/officeart/2005/8/layout/vList4"/>
    <dgm:cxn modelId="{60F75841-BC3A-4128-846B-0D674C4F761C}" type="presParOf" srcId="{13BBF5F9-22DF-4AE2-949E-19EA9DCC24AF}" destId="{286CF422-3324-419A-A680-4013A417542B}" srcOrd="0" destOrd="0" presId="urn:microsoft.com/office/officeart/2005/8/layout/vList4"/>
    <dgm:cxn modelId="{D6D00B83-FD7C-4BB4-94D9-636FD7E431D6}" type="presParOf" srcId="{13BBF5F9-22DF-4AE2-949E-19EA9DCC24AF}" destId="{43B0737D-9CFF-4BE0-BABA-AD1978B4F94A}" srcOrd="1" destOrd="0" presId="urn:microsoft.com/office/officeart/2005/8/layout/vList4"/>
    <dgm:cxn modelId="{8E9C6778-12BE-4DE3-B8D1-FB00A90EDB1C}" type="presParOf" srcId="{13BBF5F9-22DF-4AE2-949E-19EA9DCC24AF}" destId="{4910E90F-425D-400D-A19F-390EFF62A317}" srcOrd="2" destOrd="0" presId="urn:microsoft.com/office/officeart/2005/8/layout/vList4"/>
    <dgm:cxn modelId="{0C1BB81F-BC25-4AE2-9AEB-BCEA8708097C}" type="presParOf" srcId="{3F5AA1E1-B034-46B0-BFC9-0BFB2F7B26E2}" destId="{88D463A6-3E42-4628-B29E-4A7EECBF8556}" srcOrd="1" destOrd="0" presId="urn:microsoft.com/office/officeart/2005/8/layout/vList4"/>
    <dgm:cxn modelId="{90315D31-541A-4A23-B710-5D3454B4BE66}" type="presParOf" srcId="{3F5AA1E1-B034-46B0-BFC9-0BFB2F7B26E2}" destId="{F5DB100B-494F-4174-BC9C-28E759E7A95D}" srcOrd="2" destOrd="0" presId="urn:microsoft.com/office/officeart/2005/8/layout/vList4"/>
    <dgm:cxn modelId="{6255F754-2C83-45E4-A016-62250CA62C72}" type="presParOf" srcId="{F5DB100B-494F-4174-BC9C-28E759E7A95D}" destId="{37D8E81E-BB7A-4B50-9339-0A96B871E654}" srcOrd="0" destOrd="0" presId="urn:microsoft.com/office/officeart/2005/8/layout/vList4"/>
    <dgm:cxn modelId="{3A69948B-4EB1-4EBC-B4A0-CD340DAF90A3}" type="presParOf" srcId="{F5DB100B-494F-4174-BC9C-28E759E7A95D}" destId="{DB3E1479-9A61-4F12-94B1-F0DE8AF76AF2}" srcOrd="1" destOrd="0" presId="urn:microsoft.com/office/officeart/2005/8/layout/vList4"/>
    <dgm:cxn modelId="{F587EC4B-5D16-473F-A4FE-5A9D29E4E5F4}" type="presParOf" srcId="{F5DB100B-494F-4174-BC9C-28E759E7A95D}" destId="{10DCFA68-AF21-435A-B7C7-31471070B98C}" srcOrd="2" destOrd="0" presId="urn:microsoft.com/office/officeart/2005/8/layout/vList4"/>
    <dgm:cxn modelId="{036A8BEC-1D63-480E-BB03-1A4DE671A0BE}" type="presParOf" srcId="{3F5AA1E1-B034-46B0-BFC9-0BFB2F7B26E2}" destId="{5D367C33-4CC0-48C5-885A-AAE69EDA7778}" srcOrd="3" destOrd="0" presId="urn:microsoft.com/office/officeart/2005/8/layout/vList4"/>
    <dgm:cxn modelId="{7E4B201A-B7A2-4061-A6A3-CFD6DED286F1}" type="presParOf" srcId="{3F5AA1E1-B034-46B0-BFC9-0BFB2F7B26E2}" destId="{2F2F4C86-27E7-41CA-8D4E-864E3A91B515}" srcOrd="4" destOrd="0" presId="urn:microsoft.com/office/officeart/2005/8/layout/vList4"/>
    <dgm:cxn modelId="{6ADEF96E-1603-40A0-984C-079F5B269CC7}" type="presParOf" srcId="{2F2F4C86-27E7-41CA-8D4E-864E3A91B515}" destId="{1C37C8FC-C3C7-43FE-BF61-CEA76D0FA61A}" srcOrd="0" destOrd="0" presId="urn:microsoft.com/office/officeart/2005/8/layout/vList4"/>
    <dgm:cxn modelId="{9667A325-4A36-4969-9BFE-4116D46327D2}" type="presParOf" srcId="{2F2F4C86-27E7-41CA-8D4E-864E3A91B515}" destId="{8492BA85-F133-46F4-9F20-32BA14386561}" srcOrd="1" destOrd="0" presId="urn:microsoft.com/office/officeart/2005/8/layout/vList4"/>
    <dgm:cxn modelId="{C26D2E9B-43B6-4D9E-BE8B-6D4BAED42D1C}" type="presParOf" srcId="{2F2F4C86-27E7-41CA-8D4E-864E3A91B515}" destId="{0F53DD83-A3C6-418B-919A-15027727AAD1}"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4CB134-220D-4748-A6C6-8691049BE726}"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538D8562-8131-47B8-90F5-13EE13BDA551}">
      <dgm:prSet phldrT="[Text]"/>
      <dgm:spPr/>
      <dgm:t>
        <a:bodyPr/>
        <a:lstStyle/>
        <a:p>
          <a:r>
            <a:rPr lang="en-US" b="0" i="0" dirty="0"/>
            <a:t>Mission Climate adaptation, Mission Ocean &amp; waters and Mission Soil Deal for Europe – </a:t>
          </a:r>
          <a:r>
            <a:rPr lang="en-US" b="1" i="0" dirty="0"/>
            <a:t>Joint demonstration of an integrated approach to increasing landscape water retention capacity at regional scale</a:t>
          </a:r>
          <a:endParaRPr lang="en-US" b="1" dirty="0"/>
        </a:p>
      </dgm:t>
    </dgm:pt>
    <dgm:pt modelId="{DC4C1BDE-8B07-49D8-9934-2C91016BC1FB}" type="parTrans" cxnId="{F4FE7868-9363-4C37-95DC-C266D179510A}">
      <dgm:prSet/>
      <dgm:spPr/>
      <dgm:t>
        <a:bodyPr/>
        <a:lstStyle/>
        <a:p>
          <a:endParaRPr lang="en-US"/>
        </a:p>
      </dgm:t>
    </dgm:pt>
    <dgm:pt modelId="{06477DBB-B291-4828-A5ED-32A414CAD17B}" type="sibTrans" cxnId="{F4FE7868-9363-4C37-95DC-C266D179510A}">
      <dgm:prSet/>
      <dgm:spPr/>
      <dgm:t>
        <a:bodyPr/>
        <a:lstStyle/>
        <a:p>
          <a:endParaRPr lang="en-US"/>
        </a:p>
      </dgm:t>
    </dgm:pt>
    <dgm:pt modelId="{F073AF80-F542-45DE-96B3-057A32B6D6D5}">
      <dgm:prSet phldrT="[Text]"/>
      <dgm:spPr/>
      <dgm:t>
        <a:bodyPr/>
        <a:lstStyle/>
        <a:p>
          <a:r>
            <a:rPr lang="en-GB" dirty="0"/>
            <a:t>IA, 15 million EUR, 1 grant, TRL 5-7</a:t>
          </a:r>
          <a:endParaRPr lang="en-US" dirty="0"/>
        </a:p>
      </dgm:t>
    </dgm:pt>
    <dgm:pt modelId="{BB99313C-DBDD-4A6D-A439-2E00BF1C3467}" type="parTrans" cxnId="{E40E2B73-B761-4183-8E8A-6F011023BB55}">
      <dgm:prSet/>
      <dgm:spPr/>
      <dgm:t>
        <a:bodyPr/>
        <a:lstStyle/>
        <a:p>
          <a:endParaRPr lang="en-US"/>
        </a:p>
      </dgm:t>
    </dgm:pt>
    <dgm:pt modelId="{3CE11B8D-54C4-4E10-9B49-7987887700C6}" type="sibTrans" cxnId="{E40E2B73-B761-4183-8E8A-6F011023BB55}">
      <dgm:prSet/>
      <dgm:spPr/>
      <dgm:t>
        <a:bodyPr/>
        <a:lstStyle/>
        <a:p>
          <a:endParaRPr lang="en-US"/>
        </a:p>
      </dgm:t>
    </dgm:pt>
    <dgm:pt modelId="{9A9FF47C-87CA-4E51-AF9A-7ACAD6571A4A}">
      <dgm:prSet phldrT="[Text]"/>
      <dgm:spPr/>
      <dgm:t>
        <a:bodyPr/>
        <a:lstStyle/>
        <a:p>
          <a:r>
            <a:rPr lang="en-GB" dirty="0"/>
            <a:t>Associated regions, cascaded grants, multi-actor approach</a:t>
          </a:r>
          <a:endParaRPr lang="en-US" dirty="0"/>
        </a:p>
      </dgm:t>
    </dgm:pt>
    <dgm:pt modelId="{1736269C-A085-4F62-ADBD-3723D2CA8F96}" type="parTrans" cxnId="{24741744-D5A1-457D-8730-609A433F5E17}">
      <dgm:prSet/>
      <dgm:spPr/>
      <dgm:t>
        <a:bodyPr/>
        <a:lstStyle/>
        <a:p>
          <a:endParaRPr lang="en-US"/>
        </a:p>
      </dgm:t>
    </dgm:pt>
    <dgm:pt modelId="{EC9EF98B-9ACE-4EC0-A8BA-BB563D4FA021}" type="sibTrans" cxnId="{24741744-D5A1-457D-8730-609A433F5E17}">
      <dgm:prSet/>
      <dgm:spPr/>
      <dgm:t>
        <a:bodyPr/>
        <a:lstStyle/>
        <a:p>
          <a:endParaRPr lang="en-US"/>
        </a:p>
      </dgm:t>
    </dgm:pt>
    <dgm:pt modelId="{799F53CE-97E6-4400-8B4C-548FCD6A9C27}">
      <dgm:prSet phldrT="[Text]"/>
      <dgm:spPr/>
      <dgm:t>
        <a:bodyPr/>
        <a:lstStyle/>
        <a:p>
          <a:r>
            <a:rPr lang="en-US" b="0" i="0" dirty="0"/>
            <a:t>Demonstrate socio-ecological approaches and nature-based solutions to increase landscape and soil water retention capacity</a:t>
          </a:r>
          <a:endParaRPr lang="en-US" dirty="0"/>
        </a:p>
      </dgm:t>
    </dgm:pt>
    <dgm:pt modelId="{A5812535-12AE-4350-B5DD-37B5C3799D01}" type="parTrans" cxnId="{03E1B82A-3150-4596-9D27-ABA2D0724209}">
      <dgm:prSet/>
      <dgm:spPr/>
      <dgm:t>
        <a:bodyPr/>
        <a:lstStyle/>
        <a:p>
          <a:endParaRPr lang="en-IE"/>
        </a:p>
      </dgm:t>
    </dgm:pt>
    <dgm:pt modelId="{6049259E-D17D-4644-9F99-3BA8B2CBBFAE}" type="sibTrans" cxnId="{03E1B82A-3150-4596-9D27-ABA2D0724209}">
      <dgm:prSet/>
      <dgm:spPr/>
      <dgm:t>
        <a:bodyPr/>
        <a:lstStyle/>
        <a:p>
          <a:endParaRPr lang="en-IE"/>
        </a:p>
      </dgm:t>
    </dgm:pt>
    <dgm:pt modelId="{82057343-7EBE-4E1A-9FA0-2122DA2AB036}" type="pres">
      <dgm:prSet presAssocID="{194CB134-220D-4748-A6C6-8691049BE726}" presName="linear" presStyleCnt="0">
        <dgm:presLayoutVars>
          <dgm:dir/>
          <dgm:resizeHandles val="exact"/>
        </dgm:presLayoutVars>
      </dgm:prSet>
      <dgm:spPr/>
    </dgm:pt>
    <dgm:pt modelId="{B2946C60-DCFF-4B5A-B966-0412DB91CD8A}" type="pres">
      <dgm:prSet presAssocID="{538D8562-8131-47B8-90F5-13EE13BDA551}" presName="comp" presStyleCnt="0"/>
      <dgm:spPr/>
    </dgm:pt>
    <dgm:pt modelId="{F699FC3F-2692-4A3B-BC4B-610B0D9D49E1}" type="pres">
      <dgm:prSet presAssocID="{538D8562-8131-47B8-90F5-13EE13BDA551}" presName="box" presStyleLbl="node1" presStyleIdx="0" presStyleCnt="1"/>
      <dgm:spPr/>
    </dgm:pt>
    <dgm:pt modelId="{EEE90295-4831-4AE4-AE54-DEE4A133D977}" type="pres">
      <dgm:prSet presAssocID="{538D8562-8131-47B8-90F5-13EE13BDA551}" presName="img" presStyleLbl="fgImgPlace1" presStyleIdx="0" presStyleCnt="1" custScaleX="103127" custScaleY="99093" custLinFactNeighborX="-978"/>
      <dgm:spPr>
        <a:blipFill rotWithShape="1">
          <a:blip xmlns:r="http://schemas.openxmlformats.org/officeDocument/2006/relationships" r:embed="rId1"/>
          <a:stretch>
            <a:fillRect/>
          </a:stretch>
        </a:blipFill>
      </dgm:spPr>
    </dgm:pt>
    <dgm:pt modelId="{EFBECBA8-BEA9-4639-916C-090ACA6972EA}" type="pres">
      <dgm:prSet presAssocID="{538D8562-8131-47B8-90F5-13EE13BDA551}" presName="text" presStyleLbl="node1" presStyleIdx="0" presStyleCnt="1">
        <dgm:presLayoutVars>
          <dgm:bulletEnabled val="1"/>
        </dgm:presLayoutVars>
      </dgm:prSet>
      <dgm:spPr/>
    </dgm:pt>
  </dgm:ptLst>
  <dgm:cxnLst>
    <dgm:cxn modelId="{F2C1CB02-2A42-4D0F-8122-2EE5D7DD08EB}" type="presOf" srcId="{538D8562-8131-47B8-90F5-13EE13BDA551}" destId="{EFBECBA8-BEA9-4639-916C-090ACA6972EA}" srcOrd="1" destOrd="0" presId="urn:microsoft.com/office/officeart/2005/8/layout/vList4"/>
    <dgm:cxn modelId="{03E1B82A-3150-4596-9D27-ABA2D0724209}" srcId="{538D8562-8131-47B8-90F5-13EE13BDA551}" destId="{799F53CE-97E6-4400-8B4C-548FCD6A9C27}" srcOrd="2" destOrd="0" parTransId="{A5812535-12AE-4350-B5DD-37B5C3799D01}" sibTransId="{6049259E-D17D-4644-9F99-3BA8B2CBBFAE}"/>
    <dgm:cxn modelId="{24741744-D5A1-457D-8730-609A433F5E17}" srcId="{538D8562-8131-47B8-90F5-13EE13BDA551}" destId="{9A9FF47C-87CA-4E51-AF9A-7ACAD6571A4A}" srcOrd="1" destOrd="0" parTransId="{1736269C-A085-4F62-ADBD-3723D2CA8F96}" sibTransId="{EC9EF98B-9ACE-4EC0-A8BA-BB563D4FA021}"/>
    <dgm:cxn modelId="{A8D05445-C7B8-4D88-9CE0-3EFE95007CA8}" type="presOf" srcId="{538D8562-8131-47B8-90F5-13EE13BDA551}" destId="{F699FC3F-2692-4A3B-BC4B-610B0D9D49E1}" srcOrd="0" destOrd="0" presId="urn:microsoft.com/office/officeart/2005/8/layout/vList4"/>
    <dgm:cxn modelId="{F4FE7868-9363-4C37-95DC-C266D179510A}" srcId="{194CB134-220D-4748-A6C6-8691049BE726}" destId="{538D8562-8131-47B8-90F5-13EE13BDA551}" srcOrd="0" destOrd="0" parTransId="{DC4C1BDE-8B07-49D8-9934-2C91016BC1FB}" sibTransId="{06477DBB-B291-4828-A5ED-32A414CAD17B}"/>
    <dgm:cxn modelId="{F5BE326B-2927-4B91-B7C7-5629103A9855}" type="presOf" srcId="{F073AF80-F542-45DE-96B3-057A32B6D6D5}" destId="{EFBECBA8-BEA9-4639-916C-090ACA6972EA}" srcOrd="1" destOrd="1" presId="urn:microsoft.com/office/officeart/2005/8/layout/vList4"/>
    <dgm:cxn modelId="{E40E2B73-B761-4183-8E8A-6F011023BB55}" srcId="{538D8562-8131-47B8-90F5-13EE13BDA551}" destId="{F073AF80-F542-45DE-96B3-057A32B6D6D5}" srcOrd="0" destOrd="0" parTransId="{BB99313C-DBDD-4A6D-A439-2E00BF1C3467}" sibTransId="{3CE11B8D-54C4-4E10-9B49-7987887700C6}"/>
    <dgm:cxn modelId="{3173EA58-4E3C-41D6-9322-B7CD2D826E24}" type="presOf" srcId="{194CB134-220D-4748-A6C6-8691049BE726}" destId="{82057343-7EBE-4E1A-9FA0-2122DA2AB036}" srcOrd="0" destOrd="0" presId="urn:microsoft.com/office/officeart/2005/8/layout/vList4"/>
    <dgm:cxn modelId="{8A437381-1605-48A1-B0E8-C5FFD772557A}" type="presOf" srcId="{9A9FF47C-87CA-4E51-AF9A-7ACAD6571A4A}" destId="{EFBECBA8-BEA9-4639-916C-090ACA6972EA}" srcOrd="1" destOrd="2" presId="urn:microsoft.com/office/officeart/2005/8/layout/vList4"/>
    <dgm:cxn modelId="{B425FEB0-9150-4EF3-9863-51C7D51199A6}" type="presOf" srcId="{799F53CE-97E6-4400-8B4C-548FCD6A9C27}" destId="{F699FC3F-2692-4A3B-BC4B-610B0D9D49E1}" srcOrd="0" destOrd="3" presId="urn:microsoft.com/office/officeart/2005/8/layout/vList4"/>
    <dgm:cxn modelId="{DD63ABB8-E39D-4E54-9603-D94735AF1D54}" type="presOf" srcId="{799F53CE-97E6-4400-8B4C-548FCD6A9C27}" destId="{EFBECBA8-BEA9-4639-916C-090ACA6972EA}" srcOrd="1" destOrd="3" presId="urn:microsoft.com/office/officeart/2005/8/layout/vList4"/>
    <dgm:cxn modelId="{78DE50CA-36F4-4C2E-AE31-3DE974E728A7}" type="presOf" srcId="{9A9FF47C-87CA-4E51-AF9A-7ACAD6571A4A}" destId="{F699FC3F-2692-4A3B-BC4B-610B0D9D49E1}" srcOrd="0" destOrd="2" presId="urn:microsoft.com/office/officeart/2005/8/layout/vList4"/>
    <dgm:cxn modelId="{42C2AEF7-59CE-442F-96C4-7A05A3A3F8B5}" type="presOf" srcId="{F073AF80-F542-45DE-96B3-057A32B6D6D5}" destId="{F699FC3F-2692-4A3B-BC4B-610B0D9D49E1}" srcOrd="0" destOrd="1" presId="urn:microsoft.com/office/officeart/2005/8/layout/vList4"/>
    <dgm:cxn modelId="{69DB613B-30A4-41DD-98C0-63F0240F5007}" type="presParOf" srcId="{82057343-7EBE-4E1A-9FA0-2122DA2AB036}" destId="{B2946C60-DCFF-4B5A-B966-0412DB91CD8A}" srcOrd="0" destOrd="0" presId="urn:microsoft.com/office/officeart/2005/8/layout/vList4"/>
    <dgm:cxn modelId="{0D32D21E-E26D-46D8-94BB-7545D2CDC571}" type="presParOf" srcId="{B2946C60-DCFF-4B5A-B966-0412DB91CD8A}" destId="{F699FC3F-2692-4A3B-BC4B-610B0D9D49E1}" srcOrd="0" destOrd="0" presId="urn:microsoft.com/office/officeart/2005/8/layout/vList4"/>
    <dgm:cxn modelId="{A880D0BD-4AC8-4A0E-B153-DFAAE7B60E77}" type="presParOf" srcId="{B2946C60-DCFF-4B5A-B966-0412DB91CD8A}" destId="{EEE90295-4831-4AE4-AE54-DEE4A133D977}" srcOrd="1" destOrd="0" presId="urn:microsoft.com/office/officeart/2005/8/layout/vList4"/>
    <dgm:cxn modelId="{C386BB70-D0DB-447D-AB49-8A0EB2747095}" type="presParOf" srcId="{B2946C60-DCFF-4B5A-B966-0412DB91CD8A}" destId="{EFBECBA8-BEA9-4639-916C-090ACA6972EA}"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A9D48D7-B96B-4769-B80F-2662970FEECB}"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en-US"/>
        </a:p>
      </dgm:t>
    </dgm:pt>
    <dgm:pt modelId="{8D622188-1822-42F9-8ED4-4940086D74E6}">
      <dgm:prSet phldrT="[Text]"/>
      <dgm:spPr/>
      <dgm:t>
        <a:bodyPr/>
        <a:lstStyle/>
        <a:p>
          <a:r>
            <a:rPr lang="en-GB" dirty="0">
              <a:solidFill>
                <a:schemeClr val="tx1"/>
              </a:solidFill>
            </a:rPr>
            <a:t>WP 2023: </a:t>
          </a:r>
          <a:r>
            <a:rPr lang="en-US" b="1" i="0" dirty="0">
              <a:solidFill>
                <a:schemeClr val="tx1"/>
              </a:solidFill>
            </a:rPr>
            <a:t>European natural lakes: demonstration of integrated approaches for protection and restoration of natural lake ecosystems and their biodiversity</a:t>
          </a:r>
          <a:endParaRPr lang="en-US" b="1" dirty="0">
            <a:solidFill>
              <a:schemeClr val="tx1"/>
            </a:solidFill>
          </a:endParaRPr>
        </a:p>
      </dgm:t>
    </dgm:pt>
    <dgm:pt modelId="{57BAA60B-A56A-4A02-AFC2-C3981F8CB812}" type="parTrans" cxnId="{27D8CF37-6543-4E37-A34D-80E0C43F77C7}">
      <dgm:prSet/>
      <dgm:spPr/>
      <dgm:t>
        <a:bodyPr/>
        <a:lstStyle/>
        <a:p>
          <a:endParaRPr lang="en-US"/>
        </a:p>
      </dgm:t>
    </dgm:pt>
    <dgm:pt modelId="{0F7D0FDD-10A2-46BA-970F-C25475C2B577}" type="sibTrans" cxnId="{27D8CF37-6543-4E37-A34D-80E0C43F77C7}">
      <dgm:prSet/>
      <dgm:spPr/>
      <dgm:t>
        <a:bodyPr/>
        <a:lstStyle/>
        <a:p>
          <a:endParaRPr lang="en-US"/>
        </a:p>
      </dgm:t>
    </dgm:pt>
    <dgm:pt modelId="{7A52BB20-68A9-440C-832B-5D282CA210A9}">
      <dgm:prSet phldrT="[Text]"/>
      <dgm:spPr/>
      <dgm:t>
        <a:bodyPr/>
        <a:lstStyle/>
        <a:p>
          <a:r>
            <a:rPr lang="en-GB" dirty="0">
              <a:solidFill>
                <a:schemeClr val="tx1"/>
              </a:solidFill>
            </a:rPr>
            <a:t>IA, 15 million EUR, 3 grants, TRL 5-7</a:t>
          </a:r>
          <a:endParaRPr lang="en-US" dirty="0">
            <a:solidFill>
              <a:schemeClr val="tx1"/>
            </a:solidFill>
          </a:endParaRPr>
        </a:p>
      </dgm:t>
    </dgm:pt>
    <dgm:pt modelId="{69CDCA3A-C38A-4903-A480-9BD0474B56E0}" type="parTrans" cxnId="{0980A1F7-CF04-4295-B1C1-A1A3FFAB4BD5}">
      <dgm:prSet/>
      <dgm:spPr/>
      <dgm:t>
        <a:bodyPr/>
        <a:lstStyle/>
        <a:p>
          <a:endParaRPr lang="en-US"/>
        </a:p>
      </dgm:t>
    </dgm:pt>
    <dgm:pt modelId="{AF8E139A-C427-45B7-8CF1-2AEA360AEEE0}" type="sibTrans" cxnId="{0980A1F7-CF04-4295-B1C1-A1A3FFAB4BD5}">
      <dgm:prSet/>
      <dgm:spPr/>
      <dgm:t>
        <a:bodyPr/>
        <a:lstStyle/>
        <a:p>
          <a:endParaRPr lang="en-US"/>
        </a:p>
      </dgm:t>
    </dgm:pt>
    <dgm:pt modelId="{8E683620-0F98-4CDB-88EC-3F0E1864399F}">
      <dgm:prSet phldrT="[Text]"/>
      <dgm:spPr/>
      <dgm:t>
        <a:bodyPr/>
        <a:lstStyle/>
        <a:p>
          <a:r>
            <a:rPr lang="en-GB" dirty="0">
              <a:solidFill>
                <a:schemeClr val="tx1"/>
              </a:solidFill>
            </a:rPr>
            <a:t>Associated regions, grants to third parties, focus on demonstration of protection and restoration of natural lake ecosystems. </a:t>
          </a:r>
          <a:endParaRPr lang="en-US" dirty="0">
            <a:solidFill>
              <a:schemeClr val="tx1"/>
            </a:solidFill>
          </a:endParaRPr>
        </a:p>
      </dgm:t>
    </dgm:pt>
    <dgm:pt modelId="{082738CD-28FF-4D50-8052-A64077174DC7}" type="parTrans" cxnId="{E808B538-C5D9-4142-A3E3-C09F2741AB06}">
      <dgm:prSet/>
      <dgm:spPr/>
      <dgm:t>
        <a:bodyPr/>
        <a:lstStyle/>
        <a:p>
          <a:endParaRPr lang="en-US"/>
        </a:p>
      </dgm:t>
    </dgm:pt>
    <dgm:pt modelId="{1B6BD397-DEB7-4FE6-A994-8BF250DF5ACC}" type="sibTrans" cxnId="{E808B538-C5D9-4142-A3E3-C09F2741AB06}">
      <dgm:prSet/>
      <dgm:spPr/>
      <dgm:t>
        <a:bodyPr/>
        <a:lstStyle/>
        <a:p>
          <a:endParaRPr lang="en-US"/>
        </a:p>
      </dgm:t>
    </dgm:pt>
    <dgm:pt modelId="{6B46DECF-3BAF-4EF4-8C05-AB96D45DB342}" type="pres">
      <dgm:prSet presAssocID="{0A9D48D7-B96B-4769-B80F-2662970FEECB}" presName="linear" presStyleCnt="0">
        <dgm:presLayoutVars>
          <dgm:dir/>
          <dgm:resizeHandles val="exact"/>
        </dgm:presLayoutVars>
      </dgm:prSet>
      <dgm:spPr/>
    </dgm:pt>
    <dgm:pt modelId="{5BC2D70B-D516-4E24-89F3-AE9712117D8A}" type="pres">
      <dgm:prSet presAssocID="{8D622188-1822-42F9-8ED4-4940086D74E6}" presName="comp" presStyleCnt="0"/>
      <dgm:spPr/>
    </dgm:pt>
    <dgm:pt modelId="{511DECA0-D6A2-42C3-8148-E19FD7EC2341}" type="pres">
      <dgm:prSet presAssocID="{8D622188-1822-42F9-8ED4-4940086D74E6}" presName="box" presStyleLbl="node1" presStyleIdx="0" presStyleCnt="1" custLinFactNeighborX="-93"/>
      <dgm:spPr/>
    </dgm:pt>
    <dgm:pt modelId="{A22668B1-BF6F-4BF3-94DE-6CCFD4CE7500}" type="pres">
      <dgm:prSet presAssocID="{8D622188-1822-42F9-8ED4-4940086D74E6}" presName="img" presStyleLbl="fgImgPlace1" presStyleIdx="0" presStyleCnt="1"/>
      <dgm:spPr>
        <a:blipFill rotWithShape="1">
          <a:blip xmlns:r="http://schemas.openxmlformats.org/officeDocument/2006/relationships" r:embed="rId1"/>
          <a:stretch>
            <a:fillRect/>
          </a:stretch>
        </a:blipFill>
      </dgm:spPr>
    </dgm:pt>
    <dgm:pt modelId="{C49F16D3-AA23-4D1D-A698-A55577B9FCE3}" type="pres">
      <dgm:prSet presAssocID="{8D622188-1822-42F9-8ED4-4940086D74E6}" presName="text" presStyleLbl="node1" presStyleIdx="0" presStyleCnt="1">
        <dgm:presLayoutVars>
          <dgm:bulletEnabled val="1"/>
        </dgm:presLayoutVars>
      </dgm:prSet>
      <dgm:spPr/>
    </dgm:pt>
  </dgm:ptLst>
  <dgm:cxnLst>
    <dgm:cxn modelId="{2C45FE04-8CF2-414C-A870-822F9194EC9F}" type="presOf" srcId="{8D622188-1822-42F9-8ED4-4940086D74E6}" destId="{C49F16D3-AA23-4D1D-A698-A55577B9FCE3}" srcOrd="1" destOrd="0" presId="urn:microsoft.com/office/officeart/2005/8/layout/vList4"/>
    <dgm:cxn modelId="{9D3C4922-D576-4ED8-B3E1-87428CC32471}" type="presOf" srcId="{8E683620-0F98-4CDB-88EC-3F0E1864399F}" destId="{C49F16D3-AA23-4D1D-A698-A55577B9FCE3}" srcOrd="1" destOrd="2" presId="urn:microsoft.com/office/officeart/2005/8/layout/vList4"/>
    <dgm:cxn modelId="{27D8CF37-6543-4E37-A34D-80E0C43F77C7}" srcId="{0A9D48D7-B96B-4769-B80F-2662970FEECB}" destId="{8D622188-1822-42F9-8ED4-4940086D74E6}" srcOrd="0" destOrd="0" parTransId="{57BAA60B-A56A-4A02-AFC2-C3981F8CB812}" sibTransId="{0F7D0FDD-10A2-46BA-970F-C25475C2B577}"/>
    <dgm:cxn modelId="{E808B538-C5D9-4142-A3E3-C09F2741AB06}" srcId="{8D622188-1822-42F9-8ED4-4940086D74E6}" destId="{8E683620-0F98-4CDB-88EC-3F0E1864399F}" srcOrd="1" destOrd="0" parTransId="{082738CD-28FF-4D50-8052-A64077174DC7}" sibTransId="{1B6BD397-DEB7-4FE6-A994-8BF250DF5ACC}"/>
    <dgm:cxn modelId="{0A149D3E-FC9C-47C6-AF62-6BC4E964A392}" type="presOf" srcId="{7A52BB20-68A9-440C-832B-5D282CA210A9}" destId="{C49F16D3-AA23-4D1D-A698-A55577B9FCE3}" srcOrd="1" destOrd="1" presId="urn:microsoft.com/office/officeart/2005/8/layout/vList4"/>
    <dgm:cxn modelId="{4FCDAD52-AD2C-445B-B70B-C6414B9D4B6A}" type="presOf" srcId="{8D622188-1822-42F9-8ED4-4940086D74E6}" destId="{511DECA0-D6A2-42C3-8148-E19FD7EC2341}" srcOrd="0" destOrd="0" presId="urn:microsoft.com/office/officeart/2005/8/layout/vList4"/>
    <dgm:cxn modelId="{6C108959-7D24-4599-B9E3-C654FEEC04E2}" type="presOf" srcId="{8E683620-0F98-4CDB-88EC-3F0E1864399F}" destId="{511DECA0-D6A2-42C3-8148-E19FD7EC2341}" srcOrd="0" destOrd="2" presId="urn:microsoft.com/office/officeart/2005/8/layout/vList4"/>
    <dgm:cxn modelId="{170BEC9A-EF45-41E8-9E7C-CB0DF2609D76}" type="presOf" srcId="{7A52BB20-68A9-440C-832B-5D282CA210A9}" destId="{511DECA0-D6A2-42C3-8148-E19FD7EC2341}" srcOrd="0" destOrd="1" presId="urn:microsoft.com/office/officeart/2005/8/layout/vList4"/>
    <dgm:cxn modelId="{AB1CE5C4-E4D0-42BF-8006-5E8A8056EBA6}" type="presOf" srcId="{0A9D48D7-B96B-4769-B80F-2662970FEECB}" destId="{6B46DECF-3BAF-4EF4-8C05-AB96D45DB342}" srcOrd="0" destOrd="0" presId="urn:microsoft.com/office/officeart/2005/8/layout/vList4"/>
    <dgm:cxn modelId="{0980A1F7-CF04-4295-B1C1-A1A3FFAB4BD5}" srcId="{8D622188-1822-42F9-8ED4-4940086D74E6}" destId="{7A52BB20-68A9-440C-832B-5D282CA210A9}" srcOrd="0" destOrd="0" parTransId="{69CDCA3A-C38A-4903-A480-9BD0474B56E0}" sibTransId="{AF8E139A-C427-45B7-8CF1-2AEA360AEEE0}"/>
    <dgm:cxn modelId="{4AD7DAD4-9FAE-437A-952E-865809E19D4F}" type="presParOf" srcId="{6B46DECF-3BAF-4EF4-8C05-AB96D45DB342}" destId="{5BC2D70B-D516-4E24-89F3-AE9712117D8A}" srcOrd="0" destOrd="0" presId="urn:microsoft.com/office/officeart/2005/8/layout/vList4"/>
    <dgm:cxn modelId="{970FC3F6-7AC1-4885-900C-4CB03896003D}" type="presParOf" srcId="{5BC2D70B-D516-4E24-89F3-AE9712117D8A}" destId="{511DECA0-D6A2-42C3-8148-E19FD7EC2341}" srcOrd="0" destOrd="0" presId="urn:microsoft.com/office/officeart/2005/8/layout/vList4"/>
    <dgm:cxn modelId="{42151019-A812-4E15-B404-AFCC1766DAE5}" type="presParOf" srcId="{5BC2D70B-D516-4E24-89F3-AE9712117D8A}" destId="{A22668B1-BF6F-4BF3-94DE-6CCFD4CE7500}" srcOrd="1" destOrd="0" presId="urn:microsoft.com/office/officeart/2005/8/layout/vList4"/>
    <dgm:cxn modelId="{66CE85B4-64B1-4A93-8DC6-0AD729954965}" type="presParOf" srcId="{5BC2D70B-D516-4E24-89F3-AE9712117D8A}" destId="{C49F16D3-AA23-4D1D-A698-A55577B9FCE3}"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C92EFFC-4BF4-41E8-A102-178BDCE17C94}"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n-US"/>
        </a:p>
      </dgm:t>
    </dgm:pt>
    <dgm:pt modelId="{7F6D20BA-9DC6-42B0-97A7-28F14EA64635}">
      <dgm:prSet phldrT="[Text]"/>
      <dgm:spPr/>
      <dgm:t>
        <a:bodyPr/>
        <a:lstStyle/>
        <a:p>
          <a:r>
            <a:rPr lang="en-GB" b="1"/>
            <a:t>Baltic &amp; North sea basin lighthouse</a:t>
          </a:r>
          <a:endParaRPr lang="en-US" dirty="0"/>
        </a:p>
      </dgm:t>
    </dgm:pt>
    <dgm:pt modelId="{94FD1FD8-E35A-488A-B9B6-712FB6B52CF0}" type="parTrans" cxnId="{4EEB9EA6-3FBF-4D7F-8004-9D27D0D6C2A4}">
      <dgm:prSet/>
      <dgm:spPr/>
      <dgm:t>
        <a:bodyPr/>
        <a:lstStyle/>
        <a:p>
          <a:endParaRPr lang="en-US"/>
        </a:p>
      </dgm:t>
    </dgm:pt>
    <dgm:pt modelId="{89578BAA-6F8A-48EB-8C51-3956C09A1DE9}" type="sibTrans" cxnId="{4EEB9EA6-3FBF-4D7F-8004-9D27D0D6C2A4}">
      <dgm:prSet/>
      <dgm:spPr/>
      <dgm:t>
        <a:bodyPr/>
        <a:lstStyle/>
        <a:p>
          <a:endParaRPr lang="en-US"/>
        </a:p>
      </dgm:t>
    </dgm:pt>
    <dgm:pt modelId="{9BA0C7D2-DC52-4898-8781-9B8CED9E1FE4}">
      <dgm:prSet/>
      <dgm:spPr/>
      <dgm:t>
        <a:bodyPr/>
        <a:lstStyle/>
        <a:p>
          <a:r>
            <a:rPr lang="en-GB" b="1" dirty="0"/>
            <a:t>Mediterranean sea basin lighthouse</a:t>
          </a:r>
          <a:endParaRPr lang="en-US" b="0" dirty="0"/>
        </a:p>
      </dgm:t>
    </dgm:pt>
    <dgm:pt modelId="{69E220B0-EAE4-4F53-9592-960C3C65D86D}" type="parTrans" cxnId="{FFC6C3E6-C158-46C4-9B07-80588F1C61EF}">
      <dgm:prSet/>
      <dgm:spPr/>
      <dgm:t>
        <a:bodyPr/>
        <a:lstStyle/>
        <a:p>
          <a:endParaRPr lang="en-US"/>
        </a:p>
      </dgm:t>
    </dgm:pt>
    <dgm:pt modelId="{51725E96-B602-4B5A-9A65-9630B8950DDD}" type="sibTrans" cxnId="{FFC6C3E6-C158-46C4-9B07-80588F1C61EF}">
      <dgm:prSet/>
      <dgm:spPr/>
      <dgm:t>
        <a:bodyPr/>
        <a:lstStyle/>
        <a:p>
          <a:endParaRPr lang="en-US"/>
        </a:p>
      </dgm:t>
    </dgm:pt>
    <dgm:pt modelId="{9D437C93-4ACE-4B4F-B1E8-DF3FE2857199}">
      <dgm:prSet/>
      <dgm:spPr/>
      <dgm:t>
        <a:bodyPr/>
        <a:lstStyle/>
        <a:p>
          <a:r>
            <a:rPr lang="en-GB" b="1" dirty="0"/>
            <a:t>2021 WP </a:t>
          </a:r>
          <a:r>
            <a:rPr lang="en-GB" dirty="0"/>
            <a:t>(call closed): </a:t>
          </a:r>
          <a:r>
            <a:rPr lang="en-GB" b="1" dirty="0"/>
            <a:t>Topics: </a:t>
          </a:r>
          <a:r>
            <a:rPr lang="en-GB" b="0" dirty="0"/>
            <a:t>Mediterranean basin lighthouse: Actions to prevent, minimise and remediate litter and plastic pollution (IA, 16 million EUR, 2 grants) + coordination and support action (3 million EUR)</a:t>
          </a:r>
          <a:endParaRPr lang="en-US" dirty="0"/>
        </a:p>
      </dgm:t>
    </dgm:pt>
    <dgm:pt modelId="{BB50FD5C-E0EE-438A-B475-24B0FDB4C6FC}" type="parTrans" cxnId="{C2266807-B8D7-430C-9723-830D1829A9C4}">
      <dgm:prSet/>
      <dgm:spPr/>
      <dgm:t>
        <a:bodyPr/>
        <a:lstStyle/>
        <a:p>
          <a:endParaRPr lang="en-US"/>
        </a:p>
      </dgm:t>
    </dgm:pt>
    <dgm:pt modelId="{FB2BFEE3-D3E5-4494-96A2-AD8C5CFB1DBF}" type="sibTrans" cxnId="{C2266807-B8D7-430C-9723-830D1829A9C4}">
      <dgm:prSet/>
      <dgm:spPr/>
      <dgm:t>
        <a:bodyPr/>
        <a:lstStyle/>
        <a:p>
          <a:endParaRPr lang="en-US"/>
        </a:p>
      </dgm:t>
    </dgm:pt>
    <dgm:pt modelId="{1FF0A6FE-AF9A-4ED2-8990-F34DDB854DB1}">
      <dgm:prSet/>
      <dgm:spPr/>
      <dgm:t>
        <a:bodyPr/>
        <a:lstStyle/>
        <a:p>
          <a:r>
            <a:rPr lang="en-GB" b="1" dirty="0"/>
            <a:t>2021 WP </a:t>
          </a:r>
          <a:r>
            <a:rPr lang="en-GB" b="0" dirty="0"/>
            <a:t>(call closed): </a:t>
          </a:r>
          <a:r>
            <a:rPr lang="en-GB" b="1" dirty="0"/>
            <a:t>Topics:  </a:t>
          </a:r>
          <a:r>
            <a:rPr lang="en-US" b="0" i="0" dirty="0"/>
            <a:t>Low impact marine aquaculture and multi-purpose use of marine space (IA, 16 million EUR) </a:t>
          </a:r>
          <a:r>
            <a:rPr lang="en-GB" b="0" dirty="0"/>
            <a:t>+ coordination and support action (3 million EUR)</a:t>
          </a:r>
          <a:endParaRPr lang="en-US" b="0" dirty="0"/>
        </a:p>
      </dgm:t>
    </dgm:pt>
    <dgm:pt modelId="{0B22360A-FDAB-442B-9EDB-4D104C077368}" type="parTrans" cxnId="{2017B827-ED0B-4933-BCA0-DD518A9EE6ED}">
      <dgm:prSet/>
      <dgm:spPr/>
      <dgm:t>
        <a:bodyPr/>
        <a:lstStyle/>
        <a:p>
          <a:endParaRPr lang="en-US"/>
        </a:p>
      </dgm:t>
    </dgm:pt>
    <dgm:pt modelId="{8809036B-2652-47B3-8DFD-93C0654A8223}" type="sibTrans" cxnId="{2017B827-ED0B-4933-BCA0-DD518A9EE6ED}">
      <dgm:prSet/>
      <dgm:spPr/>
      <dgm:t>
        <a:bodyPr/>
        <a:lstStyle/>
        <a:p>
          <a:endParaRPr lang="en-US"/>
        </a:p>
      </dgm:t>
    </dgm:pt>
    <dgm:pt modelId="{66D90BCB-2D89-48B3-A3F3-F4D49BD986F4}">
      <dgm:prSet/>
      <dgm:spPr/>
      <dgm:t>
        <a:bodyPr/>
        <a:lstStyle/>
        <a:p>
          <a:r>
            <a:rPr lang="en-GB" b="1" dirty="0"/>
            <a:t>2022 WP </a:t>
          </a:r>
          <a:r>
            <a:rPr lang="en-GB" b="0" dirty="0"/>
            <a:t>(call ongoing): </a:t>
          </a:r>
          <a:r>
            <a:rPr lang="en-GB" b="1" dirty="0"/>
            <a:t>Topic: </a:t>
          </a:r>
          <a:r>
            <a:rPr lang="en-GB" b="0" dirty="0"/>
            <a:t>B</a:t>
          </a:r>
          <a:r>
            <a:rPr lang="en-US" b="0" i="0" dirty="0"/>
            <a:t>ringing sustainable algae-based products and solutions to the market</a:t>
          </a:r>
          <a:r>
            <a:rPr lang="en-GB" b="0" dirty="0"/>
            <a:t>  (IA, 17 million EUR)</a:t>
          </a:r>
          <a:endParaRPr lang="en-US" b="0" dirty="0">
            <a:solidFill>
              <a:srgbClr val="FF0000"/>
            </a:solidFill>
          </a:endParaRPr>
        </a:p>
      </dgm:t>
    </dgm:pt>
    <dgm:pt modelId="{D27432B1-6450-49F5-81DB-4448359017DA}" type="parTrans" cxnId="{551E83A0-0A50-4B55-9569-4005FCA23E20}">
      <dgm:prSet/>
      <dgm:spPr/>
      <dgm:t>
        <a:bodyPr/>
        <a:lstStyle/>
        <a:p>
          <a:endParaRPr lang="en-US"/>
        </a:p>
      </dgm:t>
    </dgm:pt>
    <dgm:pt modelId="{F6B11A57-DF7F-4685-931D-8E42CFBD2DD9}" type="sibTrans" cxnId="{551E83A0-0A50-4B55-9569-4005FCA23E20}">
      <dgm:prSet/>
      <dgm:spPr/>
      <dgm:t>
        <a:bodyPr/>
        <a:lstStyle/>
        <a:p>
          <a:endParaRPr lang="en-US"/>
        </a:p>
      </dgm:t>
    </dgm:pt>
    <dgm:pt modelId="{222B624A-2D51-44AA-8F84-9518DCC430A4}">
      <dgm:prSet/>
      <dgm:spPr/>
      <dgm:t>
        <a:bodyPr/>
        <a:lstStyle/>
        <a:p>
          <a:r>
            <a:rPr lang="en-GB" b="1" dirty="0"/>
            <a:t>2022 WP </a:t>
          </a:r>
          <a:r>
            <a:rPr lang="en-GB" dirty="0"/>
            <a:t>(call ongoing): </a:t>
          </a:r>
          <a:r>
            <a:rPr lang="en-GB" b="1" dirty="0"/>
            <a:t>Topic: </a:t>
          </a:r>
          <a:r>
            <a:rPr lang="en-US" b="0" i="0" dirty="0"/>
            <a:t>Actions to prevent, </a:t>
          </a:r>
          <a:r>
            <a:rPr lang="en-US" b="0" i="0" dirty="0" err="1"/>
            <a:t>minimise</a:t>
          </a:r>
          <a:r>
            <a:rPr lang="en-US" b="0" i="0" dirty="0"/>
            <a:t> and remediate chemical pollution</a:t>
          </a:r>
          <a:r>
            <a:rPr lang="en-GB" dirty="0"/>
            <a:t> (IA, 17 million EUR, 2 grants)</a:t>
          </a:r>
          <a:endParaRPr lang="en-US" dirty="0"/>
        </a:p>
      </dgm:t>
    </dgm:pt>
    <dgm:pt modelId="{A6B31E7F-86A2-45BC-8980-8E611C46F2AE}" type="parTrans" cxnId="{2A32A3EA-054F-4470-A175-F7B987386292}">
      <dgm:prSet/>
      <dgm:spPr/>
      <dgm:t>
        <a:bodyPr/>
        <a:lstStyle/>
        <a:p>
          <a:endParaRPr lang="en-US"/>
        </a:p>
      </dgm:t>
    </dgm:pt>
    <dgm:pt modelId="{EAF59DEB-D25E-4790-95FE-39F15141D6EE}" type="sibTrans" cxnId="{2A32A3EA-054F-4470-A175-F7B987386292}">
      <dgm:prSet/>
      <dgm:spPr/>
      <dgm:t>
        <a:bodyPr/>
        <a:lstStyle/>
        <a:p>
          <a:endParaRPr lang="en-US"/>
        </a:p>
      </dgm:t>
    </dgm:pt>
    <dgm:pt modelId="{4420E836-E1AA-45FA-AD5A-76C292AC5C0E}">
      <dgm:prSet/>
      <dgm:spPr/>
      <dgm:t>
        <a:bodyPr/>
        <a:lstStyle/>
        <a:p>
          <a:r>
            <a:rPr lang="en-GB" b="1" dirty="0">
              <a:solidFill>
                <a:srgbClr val="FF0000"/>
              </a:solidFill>
            </a:rPr>
            <a:t>2023 WP: </a:t>
          </a:r>
          <a:r>
            <a:rPr lang="en-US" b="1" i="0" dirty="0">
              <a:solidFill>
                <a:srgbClr val="FF0000"/>
              </a:solidFill>
            </a:rPr>
            <a:t>Joint demonstration of approaches and solutions to address nutrient pollution in the landscape-river-sea system in the Mediterranean sea basin </a:t>
          </a:r>
          <a:r>
            <a:rPr lang="en-GB" b="1" dirty="0">
              <a:solidFill>
                <a:srgbClr val="FF0000"/>
              </a:solidFill>
            </a:rPr>
            <a:t>(IA, 16 million EUR, 2 grants)</a:t>
          </a:r>
          <a:endParaRPr lang="en-US" b="1" dirty="0">
            <a:solidFill>
              <a:srgbClr val="FF0000"/>
            </a:solidFill>
          </a:endParaRPr>
        </a:p>
      </dgm:t>
    </dgm:pt>
    <dgm:pt modelId="{1B008E65-D4D9-4585-9F82-9C99552BEF27}" type="parTrans" cxnId="{7898C705-29B6-474A-BCFE-7B93AE4ED9AD}">
      <dgm:prSet/>
      <dgm:spPr/>
      <dgm:t>
        <a:bodyPr/>
        <a:lstStyle/>
        <a:p>
          <a:endParaRPr lang="en-US"/>
        </a:p>
      </dgm:t>
    </dgm:pt>
    <dgm:pt modelId="{C67FD489-6AAB-4E17-A478-B40B86DC7415}" type="sibTrans" cxnId="{7898C705-29B6-474A-BCFE-7B93AE4ED9AD}">
      <dgm:prSet/>
      <dgm:spPr/>
      <dgm:t>
        <a:bodyPr/>
        <a:lstStyle/>
        <a:p>
          <a:endParaRPr lang="en-US"/>
        </a:p>
      </dgm:t>
    </dgm:pt>
    <dgm:pt modelId="{2F520EB2-2731-4D01-A292-CC6D37AD18D7}">
      <dgm:prSet/>
      <dgm:spPr/>
      <dgm:t>
        <a:bodyPr/>
        <a:lstStyle/>
        <a:p>
          <a:r>
            <a:rPr lang="en-GB" b="1" dirty="0">
              <a:solidFill>
                <a:srgbClr val="FF0000"/>
              </a:solidFill>
            </a:rPr>
            <a:t>2023 WP: </a:t>
          </a:r>
          <a:r>
            <a:rPr lang="en-US" b="1" i="0" dirty="0">
              <a:solidFill>
                <a:srgbClr val="FF0000"/>
              </a:solidFill>
            </a:rPr>
            <a:t>Green and energy-efficient small-scale fishing fleets </a:t>
          </a:r>
          <a:r>
            <a:rPr lang="en-GB" b="1" dirty="0">
              <a:solidFill>
                <a:srgbClr val="FF0000"/>
              </a:solidFill>
            </a:rPr>
            <a:t>(IA, 12 million EUR, 3 grants)</a:t>
          </a:r>
          <a:endParaRPr lang="en-US" b="1" dirty="0">
            <a:solidFill>
              <a:srgbClr val="FF0000"/>
            </a:solidFill>
          </a:endParaRPr>
        </a:p>
      </dgm:t>
    </dgm:pt>
    <dgm:pt modelId="{9261130C-6E8D-40C8-A2B0-BA4B60FC2A02}" type="parTrans" cxnId="{DB2ACF1D-D2E2-47EF-968B-CCDEFD090076}">
      <dgm:prSet/>
      <dgm:spPr/>
      <dgm:t>
        <a:bodyPr/>
        <a:lstStyle/>
        <a:p>
          <a:endParaRPr lang="en-US"/>
        </a:p>
      </dgm:t>
    </dgm:pt>
    <dgm:pt modelId="{20C0324C-AC81-443F-BC8B-D9FD3E6F341B}" type="sibTrans" cxnId="{DB2ACF1D-D2E2-47EF-968B-CCDEFD090076}">
      <dgm:prSet/>
      <dgm:spPr/>
      <dgm:t>
        <a:bodyPr/>
        <a:lstStyle/>
        <a:p>
          <a:endParaRPr lang="en-US"/>
        </a:p>
      </dgm:t>
    </dgm:pt>
    <dgm:pt modelId="{3F5AA1E1-B034-46B0-BFC9-0BFB2F7B26E2}" type="pres">
      <dgm:prSet presAssocID="{5C92EFFC-4BF4-41E8-A102-178BDCE17C94}" presName="linear" presStyleCnt="0">
        <dgm:presLayoutVars>
          <dgm:dir/>
          <dgm:resizeHandles val="exact"/>
        </dgm:presLayoutVars>
      </dgm:prSet>
      <dgm:spPr/>
    </dgm:pt>
    <dgm:pt modelId="{9B7398F3-4DAA-4842-B2BA-6F3E73ABA4CF}" type="pres">
      <dgm:prSet presAssocID="{9BA0C7D2-DC52-4898-8781-9B8CED9E1FE4}" presName="comp" presStyleCnt="0"/>
      <dgm:spPr/>
    </dgm:pt>
    <dgm:pt modelId="{8B34192A-5599-43DA-9D54-028B4231C5FE}" type="pres">
      <dgm:prSet presAssocID="{9BA0C7D2-DC52-4898-8781-9B8CED9E1FE4}" presName="box" presStyleLbl="node1" presStyleIdx="0" presStyleCnt="2" custScaleY="80509" custLinFactNeighborX="255" custLinFactNeighborY="-1203"/>
      <dgm:spPr/>
    </dgm:pt>
    <dgm:pt modelId="{28863567-12B8-4894-B4FF-487DCBCA7C33}" type="pres">
      <dgm:prSet presAssocID="{9BA0C7D2-DC52-4898-8781-9B8CED9E1FE4}" presName="img" presStyleLbl="fgImgPlace1" presStyleIdx="0" presStyleCnt="2" custScaleX="85140" custScaleY="90261" custLinFactNeighborY="501"/>
      <dgm:spPr>
        <a:blipFill rotWithShape="1">
          <a:blip xmlns:r="http://schemas.openxmlformats.org/officeDocument/2006/relationships" r:embed="rId1"/>
          <a:stretch>
            <a:fillRect/>
          </a:stretch>
        </a:blipFill>
      </dgm:spPr>
    </dgm:pt>
    <dgm:pt modelId="{DB1299CB-9801-4D7D-8E05-9F5AB1F2FA65}" type="pres">
      <dgm:prSet presAssocID="{9BA0C7D2-DC52-4898-8781-9B8CED9E1FE4}" presName="text" presStyleLbl="node1" presStyleIdx="0" presStyleCnt="2">
        <dgm:presLayoutVars>
          <dgm:bulletEnabled val="1"/>
        </dgm:presLayoutVars>
      </dgm:prSet>
      <dgm:spPr/>
    </dgm:pt>
    <dgm:pt modelId="{8E36C2B8-FC33-435D-98B3-70F1928EB8CA}" type="pres">
      <dgm:prSet presAssocID="{51725E96-B602-4B5A-9A65-9630B8950DDD}" presName="spacer" presStyleCnt="0"/>
      <dgm:spPr/>
    </dgm:pt>
    <dgm:pt modelId="{EF79E666-90DA-486F-A0CA-71E1F3B5E2EB}" type="pres">
      <dgm:prSet presAssocID="{7F6D20BA-9DC6-42B0-97A7-28F14EA64635}" presName="comp" presStyleCnt="0"/>
      <dgm:spPr/>
    </dgm:pt>
    <dgm:pt modelId="{62A00F29-F8DF-4019-9420-821DF6723B9A}" type="pres">
      <dgm:prSet presAssocID="{7F6D20BA-9DC6-42B0-97A7-28F14EA64635}" presName="box" presStyleLbl="node1" presStyleIdx="1" presStyleCnt="2" custLinFactNeighborX="255" custLinFactNeighborY="-1203"/>
      <dgm:spPr/>
    </dgm:pt>
    <dgm:pt modelId="{1F2F3522-572E-4BF1-ACA9-52669774DDD4}" type="pres">
      <dgm:prSet presAssocID="{7F6D20BA-9DC6-42B0-97A7-28F14EA64635}" presName="img" presStyleLbl="fgImgPlace1" presStyleIdx="1" presStyleCnt="2"/>
      <dgm:spPr>
        <a:blipFill rotWithShape="1">
          <a:blip xmlns:r="http://schemas.openxmlformats.org/officeDocument/2006/relationships" r:embed="rId2"/>
          <a:stretch>
            <a:fillRect/>
          </a:stretch>
        </a:blipFill>
      </dgm:spPr>
    </dgm:pt>
    <dgm:pt modelId="{033CBA13-1992-466E-BDAD-20E1592EF378}" type="pres">
      <dgm:prSet presAssocID="{7F6D20BA-9DC6-42B0-97A7-28F14EA64635}" presName="text" presStyleLbl="node1" presStyleIdx="1" presStyleCnt="2">
        <dgm:presLayoutVars>
          <dgm:bulletEnabled val="1"/>
        </dgm:presLayoutVars>
      </dgm:prSet>
      <dgm:spPr/>
    </dgm:pt>
  </dgm:ptLst>
  <dgm:cxnLst>
    <dgm:cxn modelId="{7898C705-29B6-474A-BCFE-7B93AE4ED9AD}" srcId="{9BA0C7D2-DC52-4898-8781-9B8CED9E1FE4}" destId="{4420E836-E1AA-45FA-AD5A-76C292AC5C0E}" srcOrd="2" destOrd="0" parTransId="{1B008E65-D4D9-4585-9F82-9C99552BEF27}" sibTransId="{C67FD489-6AAB-4E17-A478-B40B86DC7415}"/>
    <dgm:cxn modelId="{C2266807-B8D7-430C-9723-830D1829A9C4}" srcId="{9BA0C7D2-DC52-4898-8781-9B8CED9E1FE4}" destId="{9D437C93-4ACE-4B4F-B1E8-DF3FE2857199}" srcOrd="0" destOrd="0" parTransId="{BB50FD5C-E0EE-438A-B475-24B0FDB4C6FC}" sibTransId="{FB2BFEE3-D3E5-4494-96A2-AD8C5CFB1DBF}"/>
    <dgm:cxn modelId="{B320200A-8235-4DDD-A9F3-AABEFA18B10A}" type="presOf" srcId="{222B624A-2D51-44AA-8F84-9518DCC430A4}" destId="{8B34192A-5599-43DA-9D54-028B4231C5FE}" srcOrd="0" destOrd="2" presId="urn:microsoft.com/office/officeart/2005/8/layout/vList4"/>
    <dgm:cxn modelId="{DB2ACF1D-D2E2-47EF-968B-CCDEFD090076}" srcId="{7F6D20BA-9DC6-42B0-97A7-28F14EA64635}" destId="{2F520EB2-2731-4D01-A292-CC6D37AD18D7}" srcOrd="2" destOrd="0" parTransId="{9261130C-6E8D-40C8-A2B0-BA4B60FC2A02}" sibTransId="{20C0324C-AC81-443F-BC8B-D9FD3E6F341B}"/>
    <dgm:cxn modelId="{51A3B022-3A76-4E39-A761-5EA8AF3AB965}" type="presOf" srcId="{4420E836-E1AA-45FA-AD5A-76C292AC5C0E}" destId="{DB1299CB-9801-4D7D-8E05-9F5AB1F2FA65}" srcOrd="1" destOrd="3" presId="urn:microsoft.com/office/officeart/2005/8/layout/vList4"/>
    <dgm:cxn modelId="{2017B827-ED0B-4933-BCA0-DD518A9EE6ED}" srcId="{7F6D20BA-9DC6-42B0-97A7-28F14EA64635}" destId="{1FF0A6FE-AF9A-4ED2-8990-F34DDB854DB1}" srcOrd="0" destOrd="0" parTransId="{0B22360A-FDAB-442B-9EDB-4D104C077368}" sibTransId="{8809036B-2652-47B3-8DFD-93C0654A8223}"/>
    <dgm:cxn modelId="{95C8B738-219A-4ABE-8082-A86D895563D2}" type="presOf" srcId="{7F6D20BA-9DC6-42B0-97A7-28F14EA64635}" destId="{62A00F29-F8DF-4019-9420-821DF6723B9A}" srcOrd="0" destOrd="0" presId="urn:microsoft.com/office/officeart/2005/8/layout/vList4"/>
    <dgm:cxn modelId="{D163F73C-4FB6-4A4A-ABFD-A337859DC181}" type="presOf" srcId="{9BA0C7D2-DC52-4898-8781-9B8CED9E1FE4}" destId="{8B34192A-5599-43DA-9D54-028B4231C5FE}" srcOrd="0" destOrd="0" presId="urn:microsoft.com/office/officeart/2005/8/layout/vList4"/>
    <dgm:cxn modelId="{B26FFB3D-F698-4AB4-82D9-E1DD7E502C3A}" type="presOf" srcId="{2F520EB2-2731-4D01-A292-CC6D37AD18D7}" destId="{033CBA13-1992-466E-BDAD-20E1592EF378}" srcOrd="1" destOrd="3" presId="urn:microsoft.com/office/officeart/2005/8/layout/vList4"/>
    <dgm:cxn modelId="{F11DA15B-46EB-4239-B49B-1DD13B6F2675}" type="presOf" srcId="{66D90BCB-2D89-48B3-A3F3-F4D49BD986F4}" destId="{033CBA13-1992-466E-BDAD-20E1592EF378}" srcOrd="1" destOrd="2" presId="urn:microsoft.com/office/officeart/2005/8/layout/vList4"/>
    <dgm:cxn modelId="{FA17EF66-16F1-43F5-A8E3-0DB4D5DC371A}" type="presOf" srcId="{1FF0A6FE-AF9A-4ED2-8990-F34DDB854DB1}" destId="{033CBA13-1992-466E-BDAD-20E1592EF378}" srcOrd="1" destOrd="1" presId="urn:microsoft.com/office/officeart/2005/8/layout/vList4"/>
    <dgm:cxn modelId="{675EEB54-BAC9-4E86-9CF7-A54647C51E28}" type="presOf" srcId="{5C92EFFC-4BF4-41E8-A102-178BDCE17C94}" destId="{3F5AA1E1-B034-46B0-BFC9-0BFB2F7B26E2}" srcOrd="0" destOrd="0" presId="urn:microsoft.com/office/officeart/2005/8/layout/vList4"/>
    <dgm:cxn modelId="{01AC2959-8437-48F7-8059-9A19B9DBAFD1}" type="presOf" srcId="{9D437C93-4ACE-4B4F-B1E8-DF3FE2857199}" destId="{8B34192A-5599-43DA-9D54-028B4231C5FE}" srcOrd="0" destOrd="1" presId="urn:microsoft.com/office/officeart/2005/8/layout/vList4"/>
    <dgm:cxn modelId="{CBA87059-9234-4DAC-A33E-944C9AB5DE42}" type="presOf" srcId="{2F520EB2-2731-4D01-A292-CC6D37AD18D7}" destId="{62A00F29-F8DF-4019-9420-821DF6723B9A}" srcOrd="0" destOrd="3" presId="urn:microsoft.com/office/officeart/2005/8/layout/vList4"/>
    <dgm:cxn modelId="{D3211D8F-58B0-435B-8F79-922312891ED9}" type="presOf" srcId="{9BA0C7D2-DC52-4898-8781-9B8CED9E1FE4}" destId="{DB1299CB-9801-4D7D-8E05-9F5AB1F2FA65}" srcOrd="1" destOrd="0" presId="urn:microsoft.com/office/officeart/2005/8/layout/vList4"/>
    <dgm:cxn modelId="{A3DA0F97-7EC0-4694-8B35-5352BE0D29B3}" type="presOf" srcId="{66D90BCB-2D89-48B3-A3F3-F4D49BD986F4}" destId="{62A00F29-F8DF-4019-9420-821DF6723B9A}" srcOrd="0" destOrd="2" presId="urn:microsoft.com/office/officeart/2005/8/layout/vList4"/>
    <dgm:cxn modelId="{BE426F9A-FAA4-430E-A140-A9CDC0082735}" type="presOf" srcId="{222B624A-2D51-44AA-8F84-9518DCC430A4}" destId="{DB1299CB-9801-4D7D-8E05-9F5AB1F2FA65}" srcOrd="1" destOrd="2" presId="urn:microsoft.com/office/officeart/2005/8/layout/vList4"/>
    <dgm:cxn modelId="{551E83A0-0A50-4B55-9569-4005FCA23E20}" srcId="{7F6D20BA-9DC6-42B0-97A7-28F14EA64635}" destId="{66D90BCB-2D89-48B3-A3F3-F4D49BD986F4}" srcOrd="1" destOrd="0" parTransId="{D27432B1-6450-49F5-81DB-4448359017DA}" sibTransId="{F6B11A57-DF7F-4685-931D-8E42CFBD2DD9}"/>
    <dgm:cxn modelId="{4EEB9EA6-3FBF-4D7F-8004-9D27D0D6C2A4}" srcId="{5C92EFFC-4BF4-41E8-A102-178BDCE17C94}" destId="{7F6D20BA-9DC6-42B0-97A7-28F14EA64635}" srcOrd="1" destOrd="0" parTransId="{94FD1FD8-E35A-488A-B9B6-712FB6B52CF0}" sibTransId="{89578BAA-6F8A-48EB-8C51-3956C09A1DE9}"/>
    <dgm:cxn modelId="{DB1B5CB6-C965-4153-BF9F-A9C91481DB79}" type="presOf" srcId="{7F6D20BA-9DC6-42B0-97A7-28F14EA64635}" destId="{033CBA13-1992-466E-BDAD-20E1592EF378}" srcOrd="1" destOrd="0" presId="urn:microsoft.com/office/officeart/2005/8/layout/vList4"/>
    <dgm:cxn modelId="{706FF5E0-0619-4C8C-8D50-2B5B9A513D51}" type="presOf" srcId="{4420E836-E1AA-45FA-AD5A-76C292AC5C0E}" destId="{8B34192A-5599-43DA-9D54-028B4231C5FE}" srcOrd="0" destOrd="3" presId="urn:microsoft.com/office/officeart/2005/8/layout/vList4"/>
    <dgm:cxn modelId="{5594B0E6-7C05-456E-894F-57939E130DF8}" type="presOf" srcId="{9D437C93-4ACE-4B4F-B1E8-DF3FE2857199}" destId="{DB1299CB-9801-4D7D-8E05-9F5AB1F2FA65}" srcOrd="1" destOrd="1" presId="urn:microsoft.com/office/officeart/2005/8/layout/vList4"/>
    <dgm:cxn modelId="{FFC6C3E6-C158-46C4-9B07-80588F1C61EF}" srcId="{5C92EFFC-4BF4-41E8-A102-178BDCE17C94}" destId="{9BA0C7D2-DC52-4898-8781-9B8CED9E1FE4}" srcOrd="0" destOrd="0" parTransId="{69E220B0-EAE4-4F53-9592-960C3C65D86D}" sibTransId="{51725E96-B602-4B5A-9A65-9630B8950DDD}"/>
    <dgm:cxn modelId="{2A32A3EA-054F-4470-A175-F7B987386292}" srcId="{9BA0C7D2-DC52-4898-8781-9B8CED9E1FE4}" destId="{222B624A-2D51-44AA-8F84-9518DCC430A4}" srcOrd="1" destOrd="0" parTransId="{A6B31E7F-86A2-45BC-8980-8E611C46F2AE}" sibTransId="{EAF59DEB-D25E-4790-95FE-39F15141D6EE}"/>
    <dgm:cxn modelId="{84469AF2-E54F-4D48-8DD5-8CEB7D18CA2C}" type="presOf" srcId="{1FF0A6FE-AF9A-4ED2-8990-F34DDB854DB1}" destId="{62A00F29-F8DF-4019-9420-821DF6723B9A}" srcOrd="0" destOrd="1" presId="urn:microsoft.com/office/officeart/2005/8/layout/vList4"/>
    <dgm:cxn modelId="{E974F80A-6BCE-47C9-9F53-E88BE4F113DD}" type="presParOf" srcId="{3F5AA1E1-B034-46B0-BFC9-0BFB2F7B26E2}" destId="{9B7398F3-4DAA-4842-B2BA-6F3E73ABA4CF}" srcOrd="0" destOrd="0" presId="urn:microsoft.com/office/officeart/2005/8/layout/vList4"/>
    <dgm:cxn modelId="{F23AD07B-BF1B-4A5D-8B89-FDE5C8E8258C}" type="presParOf" srcId="{9B7398F3-4DAA-4842-B2BA-6F3E73ABA4CF}" destId="{8B34192A-5599-43DA-9D54-028B4231C5FE}" srcOrd="0" destOrd="0" presId="urn:microsoft.com/office/officeart/2005/8/layout/vList4"/>
    <dgm:cxn modelId="{8090F359-B8EB-4FD7-9BFB-1B658B7B61BE}" type="presParOf" srcId="{9B7398F3-4DAA-4842-B2BA-6F3E73ABA4CF}" destId="{28863567-12B8-4894-B4FF-487DCBCA7C33}" srcOrd="1" destOrd="0" presId="urn:microsoft.com/office/officeart/2005/8/layout/vList4"/>
    <dgm:cxn modelId="{4751D845-696C-48CA-A422-DAD7EF881445}" type="presParOf" srcId="{9B7398F3-4DAA-4842-B2BA-6F3E73ABA4CF}" destId="{DB1299CB-9801-4D7D-8E05-9F5AB1F2FA65}" srcOrd="2" destOrd="0" presId="urn:microsoft.com/office/officeart/2005/8/layout/vList4"/>
    <dgm:cxn modelId="{7B66CC24-B93A-43FC-B851-DBFE4CF5C5A5}" type="presParOf" srcId="{3F5AA1E1-B034-46B0-BFC9-0BFB2F7B26E2}" destId="{8E36C2B8-FC33-435D-98B3-70F1928EB8CA}" srcOrd="1" destOrd="0" presId="urn:microsoft.com/office/officeart/2005/8/layout/vList4"/>
    <dgm:cxn modelId="{35A8BD87-3B68-4399-8817-43DED1D8F5E1}" type="presParOf" srcId="{3F5AA1E1-B034-46B0-BFC9-0BFB2F7B26E2}" destId="{EF79E666-90DA-486F-A0CA-71E1F3B5E2EB}" srcOrd="2" destOrd="0" presId="urn:microsoft.com/office/officeart/2005/8/layout/vList4"/>
    <dgm:cxn modelId="{0EF56604-B577-4398-9BF5-486277F911E2}" type="presParOf" srcId="{EF79E666-90DA-486F-A0CA-71E1F3B5E2EB}" destId="{62A00F29-F8DF-4019-9420-821DF6723B9A}" srcOrd="0" destOrd="0" presId="urn:microsoft.com/office/officeart/2005/8/layout/vList4"/>
    <dgm:cxn modelId="{662EAA01-D1F5-44B6-B5B5-F81E88EA14AB}" type="presParOf" srcId="{EF79E666-90DA-486F-A0CA-71E1F3B5E2EB}" destId="{1F2F3522-572E-4BF1-ACA9-52669774DDD4}" srcOrd="1" destOrd="0" presId="urn:microsoft.com/office/officeart/2005/8/layout/vList4"/>
    <dgm:cxn modelId="{82B7F2AE-9C84-4146-93B2-EB24FBA3C9C0}" type="presParOf" srcId="{EF79E666-90DA-486F-A0CA-71E1F3B5E2EB}" destId="{033CBA13-1992-466E-BDAD-20E1592EF378}"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B05FA-D2C8-4130-815D-C6C440EE74DD}">
      <dsp:nvSpPr>
        <dsp:cNvPr id="0" name=""/>
        <dsp:cNvSpPr/>
      </dsp:nvSpPr>
      <dsp:spPr>
        <a:xfrm rot="5400000">
          <a:off x="6580307" y="-2706147"/>
          <a:ext cx="1020884" cy="6673646"/>
        </a:xfrm>
        <a:prstGeom prst="round2SameRect">
          <a:avLst/>
        </a:prstGeom>
        <a:solidFill>
          <a:srgbClr val="104483">
            <a:alpha val="90000"/>
            <a:tint val="40000"/>
            <a:hueOff val="0"/>
            <a:satOff val="0"/>
            <a:lumOff val="0"/>
            <a:alphaOff val="0"/>
          </a:srgbClr>
        </a:solidFill>
        <a:ln w="12700" cap="flat" cmpd="sng" algn="ctr">
          <a:solidFill>
            <a:srgbClr val="104483">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solidFill>
                <a:srgbClr val="2C2C2C">
                  <a:hueOff val="0"/>
                  <a:satOff val="0"/>
                  <a:lumOff val="0"/>
                  <a:alphaOff val="0"/>
                </a:srgbClr>
              </a:solidFill>
              <a:latin typeface="Segoe UI"/>
              <a:ea typeface="+mn-ea"/>
              <a:cs typeface="+mn-cs"/>
            </a:rPr>
            <a:t>Protect at least 30% and strictly protect 10%  EU’s sea areas</a:t>
          </a:r>
        </a:p>
        <a:p>
          <a:pPr marL="114300" lvl="1" indent="-114300" algn="l" defTabSz="622300">
            <a:lnSpc>
              <a:spcPct val="90000"/>
            </a:lnSpc>
            <a:spcBef>
              <a:spcPct val="0"/>
            </a:spcBef>
            <a:spcAft>
              <a:spcPct val="15000"/>
            </a:spcAft>
            <a:buChar char="•"/>
          </a:pPr>
          <a:r>
            <a:rPr lang="en-US" sz="1400" kern="1200">
              <a:solidFill>
                <a:srgbClr val="2C2C2C">
                  <a:hueOff val="0"/>
                  <a:satOff val="0"/>
                  <a:lumOff val="0"/>
                  <a:alphaOff val="0"/>
                </a:srgbClr>
              </a:solidFill>
              <a:latin typeface="Segoe UI"/>
              <a:ea typeface="+mn-ea"/>
              <a:cs typeface="+mn-cs"/>
            </a:rPr>
            <a:t>Restore 25.000 km free flowing rivers</a:t>
          </a:r>
        </a:p>
        <a:p>
          <a:pPr marL="114300" lvl="1" indent="-114300" algn="l" defTabSz="622300">
            <a:lnSpc>
              <a:spcPct val="90000"/>
            </a:lnSpc>
            <a:spcBef>
              <a:spcPct val="0"/>
            </a:spcBef>
            <a:spcAft>
              <a:spcPct val="15000"/>
            </a:spcAft>
            <a:buChar char="•"/>
          </a:pPr>
          <a:r>
            <a:rPr lang="en-US" sz="1400" kern="1200">
              <a:solidFill>
                <a:srgbClr val="2C2C2C">
                  <a:hueOff val="0"/>
                  <a:satOff val="0"/>
                  <a:lumOff val="0"/>
                  <a:alphaOff val="0"/>
                </a:srgbClr>
              </a:solidFill>
              <a:latin typeface="Segoe UI"/>
              <a:ea typeface="+mn-ea"/>
              <a:cs typeface="+mn-cs"/>
            </a:rPr>
            <a:t>Marine nature restoration targets (incl. degraded </a:t>
          </a:r>
          <a:r>
            <a:rPr lang="en-US" sz="1400" kern="1200" err="1">
              <a:solidFill>
                <a:srgbClr val="2C2C2C">
                  <a:hueOff val="0"/>
                  <a:satOff val="0"/>
                  <a:lumOff val="0"/>
                  <a:alphaOff val="0"/>
                </a:srgbClr>
              </a:solidFill>
              <a:latin typeface="Segoe UI"/>
              <a:ea typeface="+mn-ea"/>
              <a:cs typeface="+mn-cs"/>
            </a:rPr>
            <a:t>seabeds</a:t>
          </a:r>
          <a:r>
            <a:rPr lang="en-US" sz="1400" kern="1200">
              <a:solidFill>
                <a:srgbClr val="2C2C2C">
                  <a:hueOff val="0"/>
                  <a:satOff val="0"/>
                  <a:lumOff val="0"/>
                  <a:alphaOff val="0"/>
                </a:srgbClr>
              </a:solidFill>
              <a:latin typeface="Segoe UI"/>
              <a:ea typeface="+mn-ea"/>
              <a:cs typeface="+mn-cs"/>
            </a:rPr>
            <a:t>, coastal ecosystems) </a:t>
          </a:r>
        </a:p>
      </dsp:txBody>
      <dsp:txXfrm rot="-5400000">
        <a:off x="3753927" y="170068"/>
        <a:ext cx="6623811" cy="921214"/>
      </dsp:txXfrm>
    </dsp:sp>
    <dsp:sp modelId="{AC335D0B-395F-4D82-B8DB-C23C85541612}">
      <dsp:nvSpPr>
        <dsp:cNvPr id="0" name=""/>
        <dsp:cNvSpPr/>
      </dsp:nvSpPr>
      <dsp:spPr>
        <a:xfrm>
          <a:off x="0" y="1933"/>
          <a:ext cx="3753926" cy="1276106"/>
        </a:xfrm>
        <a:prstGeom prst="roundRect">
          <a:avLst/>
        </a:prstGeom>
        <a:solidFill>
          <a:srgbClr val="9BD4F0">
            <a:lumMod val="7500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cap="small" baseline="0">
              <a:solidFill>
                <a:srgbClr val="FFFFFF"/>
              </a:solidFill>
              <a:latin typeface="Segoe UI"/>
              <a:ea typeface="+mn-ea"/>
              <a:cs typeface="+mn-cs"/>
            </a:rPr>
            <a:t>Protect and restore marine and freshwaters ecosystems and biodiversity</a:t>
          </a:r>
        </a:p>
      </dsp:txBody>
      <dsp:txXfrm>
        <a:off x="62294" y="64227"/>
        <a:ext cx="3629338" cy="1151518"/>
      </dsp:txXfrm>
    </dsp:sp>
    <dsp:sp modelId="{7654FA08-791D-4C96-9CF9-1FCCE1A8145D}">
      <dsp:nvSpPr>
        <dsp:cNvPr id="0" name=""/>
        <dsp:cNvSpPr/>
      </dsp:nvSpPr>
      <dsp:spPr>
        <a:xfrm rot="5400000">
          <a:off x="6580307" y="-1356925"/>
          <a:ext cx="1020884" cy="6673646"/>
        </a:xfrm>
        <a:prstGeom prst="round2SameRect">
          <a:avLst/>
        </a:prstGeom>
        <a:solidFill>
          <a:srgbClr val="104483">
            <a:alpha val="90000"/>
            <a:tint val="40000"/>
            <a:hueOff val="0"/>
            <a:satOff val="0"/>
            <a:lumOff val="0"/>
            <a:alphaOff val="0"/>
          </a:srgbClr>
        </a:solidFill>
        <a:ln w="12700" cap="flat" cmpd="sng" algn="ctr">
          <a:solidFill>
            <a:srgbClr val="104483">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solidFill>
                <a:srgbClr val="2C2C2C"/>
              </a:solidFill>
              <a:effectLst/>
              <a:latin typeface="Segoe UI"/>
              <a:ea typeface="+mn-ea"/>
              <a:cs typeface="+mn-cs"/>
            </a:rPr>
            <a:t>Reduce by at least 50% plastic litter </a:t>
          </a:r>
        </a:p>
        <a:p>
          <a:pPr marL="114300" lvl="1" indent="-114300" algn="l" defTabSz="622300">
            <a:lnSpc>
              <a:spcPct val="90000"/>
            </a:lnSpc>
            <a:spcBef>
              <a:spcPct val="0"/>
            </a:spcBef>
            <a:spcAft>
              <a:spcPct val="15000"/>
            </a:spcAft>
            <a:buChar char="•"/>
          </a:pPr>
          <a:r>
            <a:rPr lang="en-US" sz="1400" kern="1200">
              <a:solidFill>
                <a:srgbClr val="2C2C2C"/>
              </a:solidFill>
              <a:effectLst/>
              <a:latin typeface="Segoe UI"/>
              <a:ea typeface="+mn-ea"/>
              <a:cs typeface="+mn-cs"/>
            </a:rPr>
            <a:t>Reduce  by at least 30% </a:t>
          </a:r>
          <a:r>
            <a:rPr lang="en-US" sz="1400" kern="1200" err="1">
              <a:solidFill>
                <a:srgbClr val="2C2C2C"/>
              </a:solidFill>
              <a:effectLst/>
              <a:latin typeface="Segoe UI"/>
              <a:ea typeface="+mn-ea"/>
              <a:cs typeface="+mn-cs"/>
            </a:rPr>
            <a:t>microplastics</a:t>
          </a:r>
          <a:endParaRPr lang="en-US" sz="1400" kern="1200">
            <a:solidFill>
              <a:srgbClr val="2C2C2C"/>
            </a:solidFill>
            <a:effectLst/>
            <a:latin typeface="Segoe UI"/>
            <a:ea typeface="+mn-ea"/>
            <a:cs typeface="+mn-cs"/>
          </a:endParaRPr>
        </a:p>
        <a:p>
          <a:pPr marL="114300" lvl="1" indent="-114300" algn="l" defTabSz="622300">
            <a:lnSpc>
              <a:spcPct val="90000"/>
            </a:lnSpc>
            <a:spcBef>
              <a:spcPct val="0"/>
            </a:spcBef>
            <a:spcAft>
              <a:spcPct val="15000"/>
            </a:spcAft>
            <a:buChar char="•"/>
          </a:pPr>
          <a:r>
            <a:rPr lang="en-US" sz="1400" kern="1200">
              <a:solidFill>
                <a:srgbClr val="2C2C2C"/>
              </a:solidFill>
              <a:effectLst/>
              <a:latin typeface="Segoe UI"/>
              <a:ea typeface="+mn-ea"/>
              <a:cs typeface="+mn-cs"/>
            </a:rPr>
            <a:t>Reduce by at least 50% nutrient losses, chemical pesticides  </a:t>
          </a:r>
        </a:p>
      </dsp:txBody>
      <dsp:txXfrm rot="-5400000">
        <a:off x="3753927" y="1519290"/>
        <a:ext cx="6623811" cy="921214"/>
      </dsp:txXfrm>
    </dsp:sp>
    <dsp:sp modelId="{BA0F15C7-6E2C-438D-8F3C-BF25524DEF59}">
      <dsp:nvSpPr>
        <dsp:cNvPr id="0" name=""/>
        <dsp:cNvSpPr/>
      </dsp:nvSpPr>
      <dsp:spPr>
        <a:xfrm>
          <a:off x="0" y="1341844"/>
          <a:ext cx="3753926" cy="1276106"/>
        </a:xfrm>
        <a:prstGeom prst="roundRect">
          <a:avLst/>
        </a:prstGeom>
        <a:solidFill>
          <a:srgbClr val="A2D5D0">
            <a:lumMod val="7500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cap="small" baseline="0">
              <a:solidFill>
                <a:srgbClr val="FFFFFF"/>
              </a:solidFill>
              <a:effectLst/>
              <a:latin typeface="Segoe UI"/>
              <a:ea typeface="+mn-ea"/>
              <a:cs typeface="+mn-cs"/>
            </a:rPr>
            <a:t>Prevent and eliminate pollution of our oceans, Seas and  waters</a:t>
          </a:r>
        </a:p>
      </dsp:txBody>
      <dsp:txXfrm>
        <a:off x="62294" y="1404138"/>
        <a:ext cx="3629338" cy="1151518"/>
      </dsp:txXfrm>
    </dsp:sp>
    <dsp:sp modelId="{61C4BB7F-18A8-4904-B5DC-DF091535F59E}">
      <dsp:nvSpPr>
        <dsp:cNvPr id="0" name=""/>
        <dsp:cNvSpPr/>
      </dsp:nvSpPr>
      <dsp:spPr>
        <a:xfrm rot="5400000">
          <a:off x="6580307" y="-17013"/>
          <a:ext cx="1020884" cy="6673646"/>
        </a:xfrm>
        <a:prstGeom prst="round2SameRect">
          <a:avLst/>
        </a:prstGeom>
        <a:solidFill>
          <a:srgbClr val="104483">
            <a:alpha val="90000"/>
            <a:tint val="40000"/>
            <a:hueOff val="0"/>
            <a:satOff val="0"/>
            <a:lumOff val="0"/>
            <a:alphaOff val="0"/>
          </a:srgbClr>
        </a:solidFill>
        <a:ln w="12700" cap="flat" cmpd="sng" algn="ctr">
          <a:solidFill>
            <a:srgbClr val="104483">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solidFill>
                <a:srgbClr val="2C2C2C">
                  <a:hueOff val="0"/>
                  <a:satOff val="0"/>
                  <a:lumOff val="0"/>
                  <a:alphaOff val="0"/>
                </a:srgbClr>
              </a:solidFill>
              <a:latin typeface="Segoe UI"/>
              <a:ea typeface="+mn-ea"/>
              <a:cs typeface="+mn-cs"/>
            </a:rPr>
            <a:t>Net zero maritime emissions</a:t>
          </a:r>
        </a:p>
        <a:p>
          <a:pPr marL="114300" lvl="1" indent="-114300" algn="l" defTabSz="622300">
            <a:lnSpc>
              <a:spcPct val="90000"/>
            </a:lnSpc>
            <a:spcBef>
              <a:spcPct val="0"/>
            </a:spcBef>
            <a:spcAft>
              <a:spcPct val="15000"/>
            </a:spcAft>
            <a:buChar char="•"/>
          </a:pPr>
          <a:r>
            <a:rPr lang="en-US" sz="1400" kern="1200">
              <a:solidFill>
                <a:srgbClr val="2C2C2C">
                  <a:hueOff val="0"/>
                  <a:satOff val="0"/>
                  <a:lumOff val="0"/>
                  <a:alphaOff val="0"/>
                </a:srgbClr>
              </a:solidFill>
              <a:latin typeface="Segoe UI"/>
              <a:ea typeface="+mn-ea"/>
              <a:cs typeface="+mn-cs"/>
            </a:rPr>
            <a:t>Zero carbon aquaculture, </a:t>
          </a:r>
        </a:p>
        <a:p>
          <a:pPr marL="114300" lvl="1" indent="-114300" algn="l" defTabSz="622300">
            <a:lnSpc>
              <a:spcPct val="90000"/>
            </a:lnSpc>
            <a:spcBef>
              <a:spcPct val="0"/>
            </a:spcBef>
            <a:spcAft>
              <a:spcPct val="15000"/>
            </a:spcAft>
            <a:buChar char="•"/>
          </a:pPr>
          <a:r>
            <a:rPr lang="en-US" sz="1400" kern="1200">
              <a:solidFill>
                <a:srgbClr val="2C2C2C">
                  <a:hueOff val="0"/>
                  <a:satOff val="0"/>
                  <a:lumOff val="0"/>
                  <a:alphaOff val="0"/>
                </a:srgbClr>
              </a:solidFill>
              <a:latin typeface="Segoe UI"/>
              <a:ea typeface="+mn-ea"/>
              <a:cs typeface="+mn-cs"/>
            </a:rPr>
            <a:t>Low carbon multipurpose use of marine space  </a:t>
          </a:r>
        </a:p>
      </dsp:txBody>
      <dsp:txXfrm rot="-5400000">
        <a:off x="3753927" y="2859203"/>
        <a:ext cx="6623811" cy="921214"/>
      </dsp:txXfrm>
    </dsp:sp>
    <dsp:sp modelId="{801B698D-87E8-440A-9B37-7BEF8D5B3487}">
      <dsp:nvSpPr>
        <dsp:cNvPr id="0" name=""/>
        <dsp:cNvSpPr/>
      </dsp:nvSpPr>
      <dsp:spPr>
        <a:xfrm>
          <a:off x="0" y="2681756"/>
          <a:ext cx="3753926" cy="1276106"/>
        </a:xfrm>
        <a:prstGeom prst="roundRect">
          <a:avLst/>
        </a:prstGeom>
        <a:solidFill>
          <a:srgbClr val="B0D10E"/>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b="1" kern="1200" cap="small" baseline="0">
              <a:solidFill>
                <a:srgbClr val="FFFFFF"/>
              </a:solidFill>
              <a:effectLst/>
              <a:latin typeface="Segoe UI"/>
              <a:ea typeface="+mn-ea"/>
              <a:cs typeface="+mn-cs"/>
            </a:rPr>
            <a:t>Make the blue economy carbon- neutral and circular </a:t>
          </a:r>
          <a:endParaRPr lang="en-US" sz="2000" b="1" kern="1200" cap="small" baseline="0">
            <a:solidFill>
              <a:srgbClr val="FFFFFF"/>
            </a:solidFill>
            <a:effectLst/>
            <a:latin typeface="Segoe UI"/>
            <a:ea typeface="+mn-ea"/>
            <a:cs typeface="+mn-cs"/>
          </a:endParaRPr>
        </a:p>
      </dsp:txBody>
      <dsp:txXfrm>
        <a:off x="62294" y="2744050"/>
        <a:ext cx="3629338" cy="11515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CB922-64B2-4007-AD9B-0BFD928D6CD7}">
      <dsp:nvSpPr>
        <dsp:cNvPr id="0" name=""/>
        <dsp:cNvSpPr/>
      </dsp:nvSpPr>
      <dsp:spPr>
        <a:xfrm>
          <a:off x="0" y="0"/>
          <a:ext cx="11851105" cy="239709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WP 2022: </a:t>
          </a:r>
          <a:r>
            <a:rPr lang="en-US" sz="2400" b="1" i="0" kern="1200" dirty="0"/>
            <a:t>Marine litter and pollution – Smart and low environmental impact fishing gears </a:t>
          </a:r>
          <a:r>
            <a:rPr lang="en-US" sz="2400" b="0" i="0" kern="1200" dirty="0"/>
            <a:t>(call ongoing)</a:t>
          </a:r>
          <a:endParaRPr lang="en-US" sz="2400" b="1" kern="1200" dirty="0"/>
        </a:p>
        <a:p>
          <a:pPr marL="228600" lvl="1" indent="-228600" algn="l" defTabSz="1066800">
            <a:lnSpc>
              <a:spcPct val="90000"/>
            </a:lnSpc>
            <a:spcBef>
              <a:spcPct val="0"/>
            </a:spcBef>
            <a:spcAft>
              <a:spcPct val="15000"/>
            </a:spcAft>
            <a:buChar char="•"/>
          </a:pPr>
          <a:r>
            <a:rPr lang="en-GB" sz="2400" kern="1200" dirty="0"/>
            <a:t>IA, 10 million EUR, 4 grants</a:t>
          </a:r>
          <a:endParaRPr lang="en-US" sz="2400" kern="1200" dirty="0"/>
        </a:p>
        <a:p>
          <a:pPr marL="228600" lvl="1" indent="-228600" algn="l" defTabSz="1066800">
            <a:lnSpc>
              <a:spcPct val="90000"/>
            </a:lnSpc>
            <a:spcBef>
              <a:spcPct val="0"/>
            </a:spcBef>
            <a:spcAft>
              <a:spcPct val="15000"/>
            </a:spcAft>
            <a:buChar char="•"/>
          </a:pPr>
          <a:r>
            <a:rPr lang="en-US" sz="2400" b="0" i="0" kern="1200" dirty="0"/>
            <a:t>Identify a set of suitable innovative smart and sustainable solutions and test and demonstrated them in real conditions</a:t>
          </a:r>
          <a:endParaRPr lang="en-US" sz="2400" kern="1200" dirty="0"/>
        </a:p>
      </dsp:txBody>
      <dsp:txXfrm>
        <a:off x="2609930" y="0"/>
        <a:ext cx="9241174" cy="2397097"/>
      </dsp:txXfrm>
    </dsp:sp>
    <dsp:sp modelId="{DA0856F5-B35A-4CF9-9617-5FFFC3F16FE5}">
      <dsp:nvSpPr>
        <dsp:cNvPr id="0" name=""/>
        <dsp:cNvSpPr/>
      </dsp:nvSpPr>
      <dsp:spPr>
        <a:xfrm>
          <a:off x="239709" y="239709"/>
          <a:ext cx="2370221" cy="1917677"/>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6A9C74-A36C-4629-901E-DE03ED1092ED}">
      <dsp:nvSpPr>
        <dsp:cNvPr id="0" name=""/>
        <dsp:cNvSpPr/>
      </dsp:nvSpPr>
      <dsp:spPr>
        <a:xfrm>
          <a:off x="0" y="2636807"/>
          <a:ext cx="11851105" cy="239709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solidFill>
                <a:schemeClr val="tx1"/>
              </a:solidFill>
            </a:rPr>
            <a:t>WP 2022: </a:t>
          </a:r>
          <a:r>
            <a:rPr lang="en-US" sz="2300" b="1" i="0" kern="1200" dirty="0">
              <a:solidFill>
                <a:schemeClr val="tx1"/>
              </a:solidFill>
            </a:rPr>
            <a:t>Prevent and eliminate litter, plastics and </a:t>
          </a:r>
          <a:r>
            <a:rPr lang="en-US" sz="2300" b="1" i="0" kern="1200" dirty="0" err="1">
              <a:solidFill>
                <a:schemeClr val="tx1"/>
              </a:solidFill>
            </a:rPr>
            <a:t>microplastics</a:t>
          </a:r>
          <a:r>
            <a:rPr lang="en-US" sz="2300" b="1" i="0" kern="1200" dirty="0">
              <a:solidFill>
                <a:schemeClr val="tx1"/>
              </a:solidFill>
            </a:rPr>
            <a:t>: Innovative solutions for waste-free European rivers</a:t>
          </a:r>
          <a:r>
            <a:rPr lang="en-GB" sz="2300" kern="1200" dirty="0">
              <a:solidFill>
                <a:schemeClr val="tx1"/>
              </a:solidFill>
            </a:rPr>
            <a:t> (call ongoing)</a:t>
          </a:r>
          <a:endParaRPr lang="en-US" sz="2300" kern="1200" dirty="0">
            <a:solidFill>
              <a:schemeClr val="tx1"/>
            </a:solidFill>
          </a:endParaRPr>
        </a:p>
        <a:p>
          <a:pPr marL="0" lvl="0" indent="0" algn="l" defTabSz="1022350">
            <a:lnSpc>
              <a:spcPct val="90000"/>
            </a:lnSpc>
            <a:spcBef>
              <a:spcPct val="0"/>
            </a:spcBef>
            <a:spcAft>
              <a:spcPct val="35000"/>
            </a:spcAft>
            <a:buNone/>
          </a:pPr>
          <a:r>
            <a:rPr lang="en-GB" sz="2300" kern="1200" dirty="0">
              <a:solidFill>
                <a:schemeClr val="tx1"/>
              </a:solidFill>
            </a:rPr>
            <a:t>IA, 10 million EUR, 1 grant</a:t>
          </a:r>
          <a:endParaRPr lang="en-US" sz="2300" kern="1200" dirty="0">
            <a:solidFill>
              <a:schemeClr val="tx1"/>
            </a:solidFill>
          </a:endParaRPr>
        </a:p>
        <a:p>
          <a:pPr marL="0" lvl="0" indent="0" algn="l" defTabSz="1022350">
            <a:lnSpc>
              <a:spcPct val="90000"/>
            </a:lnSpc>
            <a:spcBef>
              <a:spcPct val="0"/>
            </a:spcBef>
            <a:spcAft>
              <a:spcPct val="35000"/>
            </a:spcAft>
            <a:buNone/>
          </a:pPr>
          <a:r>
            <a:rPr lang="en-US" sz="2300" b="0" i="0" kern="1200" dirty="0">
              <a:solidFill>
                <a:schemeClr val="tx1"/>
              </a:solidFill>
            </a:rPr>
            <a:t>Select and test in situ innovative and cost-effective solutions to prevent/eliminate litter/plastic/</a:t>
          </a:r>
          <a:r>
            <a:rPr lang="en-US" sz="2300" b="0" i="0" kern="1200" dirty="0" err="1">
              <a:solidFill>
                <a:schemeClr val="tx1"/>
              </a:solidFill>
            </a:rPr>
            <a:t>microplastic</a:t>
          </a:r>
          <a:r>
            <a:rPr lang="en-US" sz="2300" b="0" i="0" kern="1200" dirty="0">
              <a:solidFill>
                <a:schemeClr val="tx1"/>
              </a:solidFill>
            </a:rPr>
            <a:t> from European rivers (TRL 7-8), Associated regions/grants to third parties </a:t>
          </a:r>
          <a:r>
            <a:rPr lang="en-GB" sz="2300" kern="1200" dirty="0"/>
            <a:t>  </a:t>
          </a:r>
          <a:endParaRPr lang="en-US" sz="2300" kern="1200" dirty="0"/>
        </a:p>
      </dsp:txBody>
      <dsp:txXfrm>
        <a:off x="2609930" y="2636807"/>
        <a:ext cx="9241174" cy="2397097"/>
      </dsp:txXfrm>
    </dsp:sp>
    <dsp:sp modelId="{E6694815-3339-42C7-8899-B867403CFB12}">
      <dsp:nvSpPr>
        <dsp:cNvPr id="0" name=""/>
        <dsp:cNvSpPr/>
      </dsp:nvSpPr>
      <dsp:spPr>
        <a:xfrm>
          <a:off x="239709" y="2876516"/>
          <a:ext cx="2370221" cy="1917677"/>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5A330-6684-4911-BEC3-A408FA890785}">
      <dsp:nvSpPr>
        <dsp:cNvPr id="0" name=""/>
        <dsp:cNvSpPr/>
      </dsp:nvSpPr>
      <dsp:spPr>
        <a:xfrm>
          <a:off x="0" y="0"/>
          <a:ext cx="11876313" cy="228826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i="0" kern="1200" dirty="0">
              <a:solidFill>
                <a:srgbClr val="FF0000"/>
              </a:solidFill>
            </a:rPr>
            <a:t>WP 2023: </a:t>
          </a:r>
          <a:r>
            <a:rPr lang="en-US" sz="2600" b="1" i="0" kern="1200" dirty="0">
              <a:solidFill>
                <a:srgbClr val="FF0000"/>
              </a:solidFill>
            </a:rPr>
            <a:t>Innovative nature-inclusive concepts to reconcile offshore renewables with ocean protection</a:t>
          </a:r>
          <a:endParaRPr lang="en-US" sz="2600" b="1" kern="1200" dirty="0">
            <a:solidFill>
              <a:srgbClr val="FF0000"/>
            </a:solidFill>
          </a:endParaRPr>
        </a:p>
        <a:p>
          <a:pPr marL="228600" lvl="1" indent="-228600" algn="l" defTabSz="889000">
            <a:lnSpc>
              <a:spcPct val="90000"/>
            </a:lnSpc>
            <a:spcBef>
              <a:spcPct val="0"/>
            </a:spcBef>
            <a:spcAft>
              <a:spcPct val="15000"/>
            </a:spcAft>
            <a:buChar char="•"/>
          </a:pPr>
          <a:r>
            <a:rPr lang="en-GB" sz="2000" kern="1200" dirty="0">
              <a:solidFill>
                <a:schemeClr val="tx1"/>
              </a:solidFill>
            </a:rPr>
            <a:t>RIA, 4.5 million EUR, 1 grant, TRL 3-4</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b="0" i="0" kern="1200" dirty="0">
              <a:solidFill>
                <a:schemeClr val="tx1"/>
              </a:solidFill>
            </a:rPr>
            <a:t>Multi-disciplinary approaches for development of nature-inclusive concept design of offshore renewable energy devices</a:t>
          </a:r>
          <a:endParaRPr lang="en-US" sz="2000" kern="1200" dirty="0">
            <a:solidFill>
              <a:schemeClr val="tx1"/>
            </a:solidFill>
          </a:endParaRPr>
        </a:p>
      </dsp:txBody>
      <dsp:txXfrm>
        <a:off x="2604089" y="0"/>
        <a:ext cx="9272223" cy="2288265"/>
      </dsp:txXfrm>
    </dsp:sp>
    <dsp:sp modelId="{4EC4D708-D9AD-4E04-B273-32941FBDD752}">
      <dsp:nvSpPr>
        <dsp:cNvPr id="0" name=""/>
        <dsp:cNvSpPr/>
      </dsp:nvSpPr>
      <dsp:spPr>
        <a:xfrm>
          <a:off x="307424" y="207472"/>
          <a:ext cx="2218067" cy="1873320"/>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2583A1-6FD5-4F59-B78E-44E8748CCB5A}">
      <dsp:nvSpPr>
        <dsp:cNvPr id="0" name=""/>
        <dsp:cNvSpPr/>
      </dsp:nvSpPr>
      <dsp:spPr>
        <a:xfrm>
          <a:off x="0" y="2517092"/>
          <a:ext cx="11876313" cy="2288265"/>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dirty="0">
              <a:solidFill>
                <a:srgbClr val="FF0000"/>
              </a:solidFill>
            </a:rPr>
            <a:t>WP 2023: </a:t>
          </a:r>
          <a:r>
            <a:rPr lang="en-US" sz="2600" b="1" i="0" kern="1200" dirty="0">
              <a:solidFill>
                <a:srgbClr val="FF0000"/>
              </a:solidFill>
            </a:rPr>
            <a:t>Analysis of the obstacles and opportunities for repurposing aged/unused offshore infrastructures</a:t>
          </a:r>
          <a:r>
            <a:rPr lang="en-GB" sz="2600" b="1" kern="1200" dirty="0">
              <a:solidFill>
                <a:srgbClr val="FF0000"/>
              </a:solidFill>
            </a:rPr>
            <a:t> </a:t>
          </a:r>
          <a:endParaRPr lang="en-US" sz="2600" b="1" kern="1200" dirty="0">
            <a:solidFill>
              <a:srgbClr val="FF0000"/>
            </a:solidFill>
          </a:endParaRPr>
        </a:p>
        <a:p>
          <a:pPr marL="228600" lvl="1" indent="-228600" algn="l" defTabSz="889000">
            <a:lnSpc>
              <a:spcPct val="90000"/>
            </a:lnSpc>
            <a:spcBef>
              <a:spcPct val="0"/>
            </a:spcBef>
            <a:spcAft>
              <a:spcPct val="15000"/>
            </a:spcAft>
            <a:buChar char="•"/>
          </a:pPr>
          <a:r>
            <a:rPr lang="en-GB" sz="2000" kern="1200" dirty="0">
              <a:solidFill>
                <a:schemeClr val="tx1"/>
              </a:solidFill>
            </a:rPr>
            <a:t>RIA, 1.4 million EUR, 1 grant, TRL 4-5</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b="0" i="0" kern="1200" dirty="0" err="1">
              <a:solidFill>
                <a:schemeClr val="tx1"/>
              </a:solidFill>
            </a:rPr>
            <a:t>Analysing</a:t>
          </a:r>
          <a:r>
            <a:rPr lang="en-US" sz="2000" b="0" i="0" kern="1200" dirty="0">
              <a:solidFill>
                <a:schemeClr val="tx1"/>
              </a:solidFill>
            </a:rPr>
            <a:t> options to decommissioning offshore platforms, identifying possible business models and assessing related implications for policy/decision making and for public acceptance</a:t>
          </a:r>
          <a:endParaRPr lang="en-US" sz="2000" kern="1200" dirty="0">
            <a:solidFill>
              <a:schemeClr val="tx1"/>
            </a:solidFill>
          </a:endParaRPr>
        </a:p>
      </dsp:txBody>
      <dsp:txXfrm>
        <a:off x="2604089" y="2517092"/>
        <a:ext cx="9272223" cy="2288265"/>
      </dsp:txXfrm>
    </dsp:sp>
    <dsp:sp modelId="{211EB291-BB18-4BE9-9572-B7E39DA7D1C6}">
      <dsp:nvSpPr>
        <dsp:cNvPr id="0" name=""/>
        <dsp:cNvSpPr/>
      </dsp:nvSpPr>
      <dsp:spPr>
        <a:xfrm>
          <a:off x="228826" y="2745919"/>
          <a:ext cx="2375262" cy="1830612"/>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CF422-3324-419A-A680-4013A417542B}">
      <dsp:nvSpPr>
        <dsp:cNvPr id="0" name=""/>
        <dsp:cNvSpPr/>
      </dsp:nvSpPr>
      <dsp:spPr>
        <a:xfrm>
          <a:off x="0" y="0"/>
          <a:ext cx="11377691" cy="468204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1" kern="1200" dirty="0">
              <a:solidFill>
                <a:schemeClr val="tx1"/>
              </a:solidFill>
            </a:rPr>
            <a:t>Digital Ocean &amp; Water knowledge system portfolio</a:t>
          </a:r>
          <a:endParaRPr lang="en-US" sz="2800" b="1" kern="1200" dirty="0">
            <a:solidFill>
              <a:schemeClr val="tx1"/>
            </a:solidFill>
          </a:endParaRPr>
        </a:p>
        <a:p>
          <a:pPr marL="228600" lvl="1" indent="-228600" algn="l" defTabSz="977900">
            <a:lnSpc>
              <a:spcPct val="90000"/>
            </a:lnSpc>
            <a:spcBef>
              <a:spcPct val="0"/>
            </a:spcBef>
            <a:spcAft>
              <a:spcPct val="15000"/>
            </a:spcAft>
            <a:buChar char="•"/>
          </a:pPr>
          <a:r>
            <a:rPr lang="en-GB" sz="2200" b="1" kern="1200" dirty="0">
              <a:solidFill>
                <a:schemeClr val="tx1"/>
              </a:solidFill>
            </a:rPr>
            <a:t>2021 WP </a:t>
          </a:r>
          <a:r>
            <a:rPr lang="en-GB" sz="2200" kern="1200" dirty="0">
              <a:solidFill>
                <a:schemeClr val="tx1"/>
              </a:solidFill>
            </a:rPr>
            <a:t>(calls closed): </a:t>
          </a:r>
          <a:r>
            <a:rPr lang="en-GB" sz="2200" b="1" kern="1200" dirty="0">
              <a:solidFill>
                <a:schemeClr val="tx1"/>
              </a:solidFill>
            </a:rPr>
            <a:t>Topics</a:t>
          </a:r>
          <a:r>
            <a:rPr lang="en-GB" sz="2200" kern="1200" dirty="0">
              <a:solidFill>
                <a:schemeClr val="tx1"/>
              </a:solidFill>
            </a:rPr>
            <a:t>: </a:t>
          </a:r>
          <a:r>
            <a:rPr lang="en-US" sz="2200" b="0" i="0" kern="1200" dirty="0">
              <a:solidFill>
                <a:schemeClr val="tx1"/>
              </a:solidFill>
            </a:rPr>
            <a:t>Underlying models for the European Digital Twin Ocean (IA, 7 million EUR) +  EU Public Infrastructure for the European Digital Twin Ocean (GIB, 3 million EUR)</a:t>
          </a:r>
          <a:endParaRPr lang="en-US" sz="2200" kern="1200" dirty="0">
            <a:solidFill>
              <a:schemeClr val="tx1"/>
            </a:solidFill>
          </a:endParaRPr>
        </a:p>
        <a:p>
          <a:pPr marL="228600" lvl="1" indent="-228600" algn="l" defTabSz="977900">
            <a:lnSpc>
              <a:spcPct val="90000"/>
            </a:lnSpc>
            <a:spcBef>
              <a:spcPct val="0"/>
            </a:spcBef>
            <a:spcAft>
              <a:spcPct val="15000"/>
            </a:spcAft>
            <a:buChar char="•"/>
          </a:pPr>
          <a:r>
            <a:rPr lang="en-GB" sz="2200" b="1" kern="1200" dirty="0">
              <a:solidFill>
                <a:schemeClr val="tx1"/>
              </a:solidFill>
            </a:rPr>
            <a:t>2022 WP</a:t>
          </a:r>
          <a:r>
            <a:rPr lang="en-GB" sz="2200" kern="1200" dirty="0">
              <a:solidFill>
                <a:schemeClr val="tx1"/>
              </a:solidFill>
            </a:rPr>
            <a:t> (calls ongoing): </a:t>
          </a:r>
          <a:r>
            <a:rPr lang="en-GB" sz="2200" b="1" kern="1200" dirty="0">
              <a:solidFill>
                <a:schemeClr val="tx1"/>
              </a:solidFill>
            </a:rPr>
            <a:t>Topics: </a:t>
          </a:r>
          <a:r>
            <a:rPr lang="en-GB" sz="2200" b="0" kern="1200" dirty="0">
              <a:solidFill>
                <a:schemeClr val="tx1"/>
              </a:solidFill>
            </a:rPr>
            <a:t>I</a:t>
          </a:r>
          <a:r>
            <a:rPr lang="en-US" sz="2200" b="0" i="0" kern="1200" dirty="0">
              <a:solidFill>
                <a:schemeClr val="tx1"/>
              </a:solidFill>
            </a:rPr>
            <a:t>ntegration of biodiversity monitoring data into the Digital Twin Ocean (IA, 10 million EUR) + </a:t>
          </a:r>
          <a:r>
            <a:rPr lang="en-GB" sz="2200" b="0" kern="1200" dirty="0">
              <a:solidFill>
                <a:schemeClr val="tx1"/>
              </a:solidFill>
            </a:rPr>
            <a:t> </a:t>
          </a:r>
          <a:r>
            <a:rPr lang="en-US" sz="2200" b="0" i="0" kern="1200" dirty="0">
              <a:solidFill>
                <a:schemeClr val="tx1"/>
              </a:solidFill>
            </a:rPr>
            <a:t>Towards a European DNA library of marine and freshwater species (CSA, 2 million EUR) </a:t>
          </a:r>
          <a:endParaRPr lang="en-US" sz="2200" b="0" kern="1200" dirty="0">
            <a:solidFill>
              <a:schemeClr val="tx1"/>
            </a:solidFill>
          </a:endParaRPr>
        </a:p>
        <a:p>
          <a:pPr marL="228600" lvl="1" indent="-228600" algn="l" defTabSz="977900">
            <a:lnSpc>
              <a:spcPct val="90000"/>
            </a:lnSpc>
            <a:spcBef>
              <a:spcPct val="0"/>
            </a:spcBef>
            <a:spcAft>
              <a:spcPct val="15000"/>
            </a:spcAft>
            <a:buChar char="•"/>
          </a:pPr>
          <a:r>
            <a:rPr lang="en-GB" sz="2200" b="1" kern="1200" dirty="0">
              <a:solidFill>
                <a:srgbClr val="FF0000"/>
              </a:solidFill>
            </a:rPr>
            <a:t>2023 WP:</a:t>
          </a:r>
          <a:endParaRPr lang="en-US" sz="2200" b="1" kern="1200" dirty="0">
            <a:solidFill>
              <a:srgbClr val="FF0000"/>
            </a:solidFill>
          </a:endParaRPr>
        </a:p>
        <a:p>
          <a:pPr marL="228600" lvl="1" indent="-228600" algn="l" defTabSz="977900">
            <a:lnSpc>
              <a:spcPct val="90000"/>
            </a:lnSpc>
            <a:spcBef>
              <a:spcPct val="0"/>
            </a:spcBef>
            <a:spcAft>
              <a:spcPct val="15000"/>
            </a:spcAft>
            <a:buChar char="•"/>
          </a:pPr>
          <a:r>
            <a:rPr lang="en-GB" sz="2200" kern="1200" dirty="0">
              <a:solidFill>
                <a:srgbClr val="FF0000"/>
              </a:solidFill>
            </a:rPr>
            <a:t>Integration of socio-ecological models into the Digital Twin Ocean (RIA, EUR 10 million EUR/3 grants)</a:t>
          </a:r>
          <a:endParaRPr lang="en-US" sz="2200" b="1" kern="1200" dirty="0">
            <a:solidFill>
              <a:srgbClr val="FF0000"/>
            </a:solidFill>
          </a:endParaRPr>
        </a:p>
        <a:p>
          <a:pPr marL="228600" lvl="1" indent="-228600" algn="l" defTabSz="977900">
            <a:lnSpc>
              <a:spcPct val="90000"/>
            </a:lnSpc>
            <a:spcBef>
              <a:spcPct val="0"/>
            </a:spcBef>
            <a:spcAft>
              <a:spcPct val="15000"/>
            </a:spcAft>
            <a:buChar char="•"/>
          </a:pPr>
          <a:r>
            <a:rPr lang="en-GB" sz="2200" kern="1200" dirty="0">
              <a:solidFill>
                <a:srgbClr val="FF0000"/>
              </a:solidFill>
            </a:rPr>
            <a:t>Roadmap for the integration of inland waters into the Digital Twin Ocean (CSA, EUR 2 million EUR/1 grant)</a:t>
          </a:r>
          <a:endParaRPr lang="en-US" sz="2200" b="1" kern="1200" dirty="0">
            <a:solidFill>
              <a:srgbClr val="FF0000"/>
            </a:solidFill>
          </a:endParaRPr>
        </a:p>
      </dsp:txBody>
      <dsp:txXfrm>
        <a:off x="2743743" y="0"/>
        <a:ext cx="8633948" cy="4682048"/>
      </dsp:txXfrm>
    </dsp:sp>
    <dsp:sp modelId="{43B0737D-9CFF-4BE0-BABA-AD1978B4F94A}">
      <dsp:nvSpPr>
        <dsp:cNvPr id="0" name=""/>
        <dsp:cNvSpPr/>
      </dsp:nvSpPr>
      <dsp:spPr>
        <a:xfrm>
          <a:off x="274260" y="1138692"/>
          <a:ext cx="2595751" cy="2705886"/>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8E81E-BB7A-4B50-9339-0A96B871E654}">
      <dsp:nvSpPr>
        <dsp:cNvPr id="0" name=""/>
        <dsp:cNvSpPr/>
      </dsp:nvSpPr>
      <dsp:spPr>
        <a:xfrm>
          <a:off x="0" y="0"/>
          <a:ext cx="11085771" cy="513853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b="1" kern="1200" dirty="0">
              <a:solidFill>
                <a:schemeClr val="tx1"/>
              </a:solidFill>
            </a:rPr>
            <a:t>Citizen mobilisation &amp; engagement portfolio</a:t>
          </a:r>
          <a:endParaRPr lang="en-US" sz="2300" b="1" kern="1200" dirty="0">
            <a:solidFill>
              <a:schemeClr val="tx1"/>
            </a:solidFill>
          </a:endParaRPr>
        </a:p>
        <a:p>
          <a:pPr marL="171450" lvl="1" indent="-171450" algn="l" defTabSz="800100">
            <a:lnSpc>
              <a:spcPct val="90000"/>
            </a:lnSpc>
            <a:spcBef>
              <a:spcPct val="0"/>
            </a:spcBef>
            <a:spcAft>
              <a:spcPct val="15000"/>
            </a:spcAft>
            <a:buChar char="•"/>
          </a:pPr>
          <a:r>
            <a:rPr lang="en-GB" sz="1800" b="1" kern="1200" dirty="0">
              <a:solidFill>
                <a:schemeClr val="tx1"/>
              </a:solidFill>
            </a:rPr>
            <a:t>2021 WP</a:t>
          </a:r>
          <a:r>
            <a:rPr lang="en-GB" sz="1800" kern="1200" dirty="0">
              <a:solidFill>
                <a:schemeClr val="tx1"/>
              </a:solidFill>
            </a:rPr>
            <a:t> (calls closed): </a:t>
          </a:r>
          <a:r>
            <a:rPr lang="en-GB" sz="1800" b="1" kern="1200" dirty="0">
              <a:solidFill>
                <a:schemeClr val="tx1"/>
              </a:solidFill>
            </a:rPr>
            <a:t>Topics</a:t>
          </a:r>
          <a:r>
            <a:rPr lang="en-GB" sz="1800" kern="1200" dirty="0">
              <a:solidFill>
                <a:schemeClr val="tx1"/>
              </a:solidFill>
            </a:rPr>
            <a:t>: R</a:t>
          </a:r>
          <a:r>
            <a:rPr lang="en-US" sz="1800" b="0" i="0" kern="1200" dirty="0">
              <a:solidFill>
                <a:schemeClr val="tx1"/>
              </a:solidFill>
            </a:rPr>
            <a:t>elation of young generations with the sea and water: values, expectations, and engagement (RIA, foresight, 1 million EUR) + Piloting citizen science in marine and freshwater domains (CSA, 1 million EUR) + Europeanisation of Plastic Pirates Citizen Science Initiative (GIB, 2 million EUR)</a:t>
          </a:r>
          <a:endParaRPr lang="en-US" sz="1800" kern="1200" dirty="0">
            <a:solidFill>
              <a:schemeClr val="tx1"/>
            </a:solidFill>
          </a:endParaRPr>
        </a:p>
        <a:p>
          <a:pPr marL="171450" lvl="1" indent="-171450" algn="l" defTabSz="800100">
            <a:lnSpc>
              <a:spcPct val="90000"/>
            </a:lnSpc>
            <a:spcBef>
              <a:spcPct val="0"/>
            </a:spcBef>
            <a:spcAft>
              <a:spcPct val="15000"/>
            </a:spcAft>
            <a:buChar char="•"/>
          </a:pPr>
          <a:endParaRPr lang="en-US" sz="1800" kern="1200" dirty="0">
            <a:solidFill>
              <a:schemeClr val="tx1"/>
            </a:solidFill>
          </a:endParaRPr>
        </a:p>
        <a:p>
          <a:pPr marL="171450" lvl="1" indent="-171450" algn="l" defTabSz="800100">
            <a:lnSpc>
              <a:spcPct val="90000"/>
            </a:lnSpc>
            <a:spcBef>
              <a:spcPct val="0"/>
            </a:spcBef>
            <a:spcAft>
              <a:spcPct val="15000"/>
            </a:spcAft>
            <a:buChar char="•"/>
          </a:pPr>
          <a:r>
            <a:rPr lang="en-GB" sz="1800" b="1" kern="1200" dirty="0">
              <a:solidFill>
                <a:schemeClr val="tx1"/>
              </a:solidFill>
            </a:rPr>
            <a:t>2022 WP </a:t>
          </a:r>
          <a:r>
            <a:rPr lang="en-GB" sz="1800" kern="1200" dirty="0">
              <a:solidFill>
                <a:schemeClr val="tx1"/>
              </a:solidFill>
            </a:rPr>
            <a:t>(calls ongoing): </a:t>
          </a:r>
          <a:r>
            <a:rPr lang="en-GB" sz="1800" b="1" kern="1200" dirty="0">
              <a:solidFill>
                <a:schemeClr val="tx1"/>
              </a:solidFill>
            </a:rPr>
            <a:t>Topics: </a:t>
          </a:r>
          <a:r>
            <a:rPr lang="en-US" sz="1800" b="0" i="0" kern="1200" dirty="0">
              <a:solidFill>
                <a:schemeClr val="tx1"/>
              </a:solidFill>
            </a:rPr>
            <a:t>Student and school activities for the promotion of education on ‘blue’ sustainability and the protection of marine and freshwater ecosystems (CSA, 3 million EUR, grants to third parties) + Towards local community-driven business models: regenerative ocean farming (CSA, 3 million EUR/3 grants)</a:t>
          </a:r>
          <a:endParaRPr lang="en-US" sz="1800" kern="1200" dirty="0">
            <a:solidFill>
              <a:schemeClr val="tx1"/>
            </a:solidFill>
          </a:endParaRPr>
        </a:p>
        <a:p>
          <a:pPr marL="171450" lvl="1" indent="-171450" algn="l" defTabSz="800100">
            <a:lnSpc>
              <a:spcPct val="90000"/>
            </a:lnSpc>
            <a:spcBef>
              <a:spcPct val="0"/>
            </a:spcBef>
            <a:spcAft>
              <a:spcPct val="15000"/>
            </a:spcAft>
            <a:buChar char="•"/>
          </a:pPr>
          <a:endParaRPr lang="en-US" sz="1800" b="1" kern="1200" dirty="0">
            <a:solidFill>
              <a:srgbClr val="FF0000"/>
            </a:solidFill>
          </a:endParaRPr>
        </a:p>
        <a:p>
          <a:pPr marL="171450" lvl="1" indent="-171450" algn="l" defTabSz="800100">
            <a:lnSpc>
              <a:spcPct val="90000"/>
            </a:lnSpc>
            <a:spcBef>
              <a:spcPct val="0"/>
            </a:spcBef>
            <a:spcAft>
              <a:spcPct val="15000"/>
            </a:spcAft>
            <a:buChar char="•"/>
          </a:pPr>
          <a:r>
            <a:rPr lang="en-GB" sz="1800" b="1" kern="1200" dirty="0">
              <a:solidFill>
                <a:srgbClr val="FF0000"/>
              </a:solidFill>
            </a:rPr>
            <a:t>WP 2023:</a:t>
          </a:r>
          <a:endParaRPr lang="en-US" sz="1800" kern="1200" dirty="0">
            <a:solidFill>
              <a:srgbClr val="FF0000"/>
            </a:solidFill>
          </a:endParaRPr>
        </a:p>
        <a:p>
          <a:pPr marL="171450" lvl="1" indent="-171450" algn="l" defTabSz="800100">
            <a:lnSpc>
              <a:spcPct val="90000"/>
            </a:lnSpc>
            <a:spcBef>
              <a:spcPct val="0"/>
            </a:spcBef>
            <a:spcAft>
              <a:spcPct val="15000"/>
            </a:spcAft>
            <a:buChar char="•"/>
          </a:pPr>
          <a:r>
            <a:rPr lang="en-GB" sz="1800" b="1" kern="1200" dirty="0">
              <a:solidFill>
                <a:srgbClr val="FF0000"/>
              </a:solidFill>
            </a:rPr>
            <a:t>- Choose your fish: campaign for responsible consumption of products from the sea  (CSA, EUR 2 million /1 grant)</a:t>
          </a:r>
          <a:endParaRPr lang="en-US" sz="1800" b="1" kern="1200" dirty="0">
            <a:solidFill>
              <a:srgbClr val="FF0000"/>
            </a:solidFill>
          </a:endParaRPr>
        </a:p>
        <a:p>
          <a:pPr marL="171450" lvl="1" indent="-171450" algn="l" defTabSz="800100">
            <a:lnSpc>
              <a:spcPct val="90000"/>
            </a:lnSpc>
            <a:spcBef>
              <a:spcPct val="0"/>
            </a:spcBef>
            <a:spcAft>
              <a:spcPct val="15000"/>
            </a:spcAft>
            <a:buChar char="•"/>
          </a:pPr>
          <a:r>
            <a:rPr lang="en-GB" sz="1800" b="1" kern="1200" dirty="0">
              <a:solidFill>
                <a:srgbClr val="FF0000"/>
              </a:solidFill>
            </a:rPr>
            <a:t>- Ocean &amp; water and arts: the contribution of the creative sectors to Mission Ocean and waters  (CSA, EUR 2 million/1 grant, grants to third parties up to EUR 50 000 per entity)</a:t>
          </a:r>
          <a:endParaRPr lang="en-US" sz="1800" b="1" kern="1200" dirty="0">
            <a:solidFill>
              <a:srgbClr val="FF0000"/>
            </a:solidFill>
          </a:endParaRPr>
        </a:p>
      </dsp:txBody>
      <dsp:txXfrm>
        <a:off x="2731007" y="0"/>
        <a:ext cx="8354763" cy="5138531"/>
      </dsp:txXfrm>
    </dsp:sp>
    <dsp:sp modelId="{DB3E1479-9A61-4F12-94B1-F0DE8AF76AF2}">
      <dsp:nvSpPr>
        <dsp:cNvPr id="0" name=""/>
        <dsp:cNvSpPr/>
      </dsp:nvSpPr>
      <dsp:spPr>
        <a:xfrm>
          <a:off x="382420" y="1452888"/>
          <a:ext cx="2295996" cy="2107208"/>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15F13-7872-4672-AF57-8B8B97443122}">
      <dsp:nvSpPr>
        <dsp:cNvPr id="0" name=""/>
        <dsp:cNvSpPr/>
      </dsp:nvSpPr>
      <dsp:spPr>
        <a:xfrm>
          <a:off x="-5912067" y="1439281"/>
          <a:ext cx="9554688" cy="2780350"/>
        </a:xfrm>
        <a:prstGeom prst="blockArc">
          <a:avLst>
            <a:gd name="adj1" fmla="val 18900000"/>
            <a:gd name="adj2" fmla="val 2700000"/>
            <a:gd name="adj3" fmla="val 296"/>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24E6BA-CAD3-4318-AA47-5401D983F803}">
      <dsp:nvSpPr>
        <dsp:cNvPr id="0" name=""/>
        <dsp:cNvSpPr/>
      </dsp:nvSpPr>
      <dsp:spPr>
        <a:xfrm>
          <a:off x="946433" y="520246"/>
          <a:ext cx="9905581" cy="10837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ea typeface="+mn-ea"/>
              <a:cs typeface="Arial" panose="020B0604020202020204" pitchFamily="34" charset="0"/>
            </a:rPr>
            <a:t>Join forces for a </a:t>
          </a:r>
          <a:r>
            <a:rPr lang="en-US" sz="2400" b="1" kern="1200" dirty="0">
              <a:latin typeface="Arial" panose="020B0604020202020204" pitchFamily="34" charset="0"/>
              <a:ea typeface="+mn-ea"/>
              <a:cs typeface="Arial" panose="020B0604020202020204" pitchFamily="34" charset="0"/>
            </a:rPr>
            <a:t>transformational change </a:t>
          </a:r>
          <a:r>
            <a:rPr lang="en-US" sz="2400" kern="1200" dirty="0">
              <a:latin typeface="Arial" panose="020B0604020202020204" pitchFamily="34" charset="0"/>
              <a:ea typeface="+mn-ea"/>
              <a:cs typeface="Arial" panose="020B0604020202020204" pitchFamily="34" charset="0"/>
            </a:rPr>
            <a:t>for a healthy ocean and waters</a:t>
          </a:r>
        </a:p>
      </dsp:txBody>
      <dsp:txXfrm>
        <a:off x="946433" y="520246"/>
        <a:ext cx="9905581" cy="1083733"/>
      </dsp:txXfrm>
    </dsp:sp>
    <dsp:sp modelId="{75D8A97C-5386-4DAE-A73F-F1719A7D721D}">
      <dsp:nvSpPr>
        <dsp:cNvPr id="0" name=""/>
        <dsp:cNvSpPr/>
      </dsp:nvSpPr>
      <dsp:spPr>
        <a:xfrm>
          <a:off x="599750" y="878399"/>
          <a:ext cx="490023" cy="34046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0647D4-4E12-4C2E-9C18-07DBF7B753AC}">
      <dsp:nvSpPr>
        <dsp:cNvPr id="0" name=""/>
        <dsp:cNvSpPr/>
      </dsp:nvSpPr>
      <dsp:spPr>
        <a:xfrm>
          <a:off x="2347774" y="1762052"/>
          <a:ext cx="8971426" cy="1083733"/>
        </a:xfrm>
        <a:prstGeom prst="rect">
          <a:avLst/>
        </a:prstGeom>
        <a:solidFill>
          <a:schemeClr val="accent2">
            <a:hueOff val="-906118"/>
            <a:satOff val="1981"/>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ea typeface="+mn-ea"/>
              <a:cs typeface="Arial" panose="020B0604020202020204" pitchFamily="34" charset="0"/>
            </a:rPr>
            <a:t>A </a:t>
          </a:r>
          <a:r>
            <a:rPr lang="en-US" sz="2400" b="1" kern="1200" dirty="0">
              <a:latin typeface="Arial" panose="020B0604020202020204" pitchFamily="34" charset="0"/>
              <a:ea typeface="+mn-ea"/>
              <a:cs typeface="Arial" panose="020B0604020202020204" pitchFamily="34" charset="0"/>
            </a:rPr>
            <a:t>simple</a:t>
          </a:r>
          <a:r>
            <a:rPr lang="en-US" sz="2400" kern="1200" dirty="0">
              <a:latin typeface="Arial" panose="020B0604020202020204" pitchFamily="34" charset="0"/>
              <a:ea typeface="+mn-ea"/>
              <a:cs typeface="Arial" panose="020B0604020202020204" pitchFamily="34" charset="0"/>
            </a:rPr>
            <a:t>, </a:t>
          </a:r>
          <a:r>
            <a:rPr lang="en-US" sz="2400" b="1" i="0" kern="1200" dirty="0">
              <a:latin typeface="Arial" panose="020B0604020202020204" pitchFamily="34" charset="0"/>
              <a:ea typeface="+mn-ea"/>
              <a:cs typeface="Arial" panose="020B0604020202020204" pitchFamily="34" charset="0"/>
            </a:rPr>
            <a:t>inclusive, efficient</a:t>
          </a:r>
          <a:r>
            <a:rPr lang="en-US" sz="2400" kern="1200" dirty="0">
              <a:latin typeface="Arial" panose="020B0604020202020204" pitchFamily="34" charset="0"/>
              <a:ea typeface="+mn-ea"/>
              <a:cs typeface="Arial" panose="020B0604020202020204" pitchFamily="34" charset="0"/>
            </a:rPr>
            <a:t> and </a:t>
          </a:r>
          <a:r>
            <a:rPr lang="en-US" sz="2400" b="1" kern="1200" dirty="0">
              <a:latin typeface="Arial" panose="020B0604020202020204" pitchFamily="34" charset="0"/>
              <a:ea typeface="+mn-ea"/>
              <a:cs typeface="Arial" panose="020B0604020202020204" pitchFamily="34" charset="0"/>
            </a:rPr>
            <a:t>inspirational </a:t>
          </a:r>
          <a:r>
            <a:rPr lang="en-US" sz="2400" kern="1200" dirty="0">
              <a:latin typeface="Arial" panose="020B0604020202020204" pitchFamily="34" charset="0"/>
              <a:ea typeface="+mn-ea"/>
              <a:cs typeface="Arial" panose="020B0604020202020204" pitchFamily="34" charset="0"/>
            </a:rPr>
            <a:t>framework to enhance cooperation to deliver </a:t>
          </a:r>
          <a:r>
            <a:rPr lang="en-US" sz="2400" b="1" kern="1200" dirty="0">
              <a:latin typeface="Arial" panose="020B0604020202020204" pitchFamily="34" charset="0"/>
              <a:ea typeface="+mn-ea"/>
              <a:cs typeface="Arial" panose="020B0604020202020204" pitchFamily="34" charset="0"/>
            </a:rPr>
            <a:t>on Mission objectives</a:t>
          </a:r>
        </a:p>
      </dsp:txBody>
      <dsp:txXfrm>
        <a:off x="2347774" y="1762052"/>
        <a:ext cx="8971426" cy="1083733"/>
      </dsp:txXfrm>
    </dsp:sp>
    <dsp:sp modelId="{01DAD8BD-1C0B-4FEF-B105-8A591FD58FA1}">
      <dsp:nvSpPr>
        <dsp:cNvPr id="0" name=""/>
        <dsp:cNvSpPr/>
      </dsp:nvSpPr>
      <dsp:spPr>
        <a:xfrm flipH="1">
          <a:off x="1885410" y="1762048"/>
          <a:ext cx="1064998" cy="1038663"/>
        </a:xfrm>
        <a:prstGeom prst="ellipse">
          <a:avLst/>
        </a:prstGeom>
        <a:solidFill>
          <a:schemeClr val="lt1">
            <a:hueOff val="0"/>
            <a:satOff val="0"/>
            <a:lumOff val="0"/>
            <a:alphaOff val="0"/>
          </a:schemeClr>
        </a:solidFill>
        <a:ln w="12700" cap="flat" cmpd="sng" algn="ctr">
          <a:solidFill>
            <a:schemeClr val="accent2">
              <a:hueOff val="-906118"/>
              <a:satOff val="1981"/>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CEA84A-9353-49EF-832A-C5FA4550A0B7}">
      <dsp:nvSpPr>
        <dsp:cNvPr id="0" name=""/>
        <dsp:cNvSpPr/>
      </dsp:nvSpPr>
      <dsp:spPr>
        <a:xfrm>
          <a:off x="646505" y="3089496"/>
          <a:ext cx="10253000" cy="1083733"/>
        </a:xfrm>
        <a:prstGeom prst="rect">
          <a:avLst/>
        </a:prstGeom>
        <a:solidFill>
          <a:schemeClr val="accent2">
            <a:hueOff val="-1812236"/>
            <a:satOff val="3962"/>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ea typeface="+mn-ea"/>
              <a:cs typeface="Arial" panose="020B0604020202020204" pitchFamily="34" charset="0"/>
            </a:rPr>
            <a:t>Open</a:t>
          </a:r>
          <a:r>
            <a:rPr lang="en-US" sz="2400" kern="1200" dirty="0">
              <a:latin typeface="Arial" panose="020B0604020202020204" pitchFamily="34" charset="0"/>
              <a:ea typeface="+mn-ea"/>
              <a:cs typeface="Arial" panose="020B0604020202020204" pitchFamily="34" charset="0"/>
            </a:rPr>
            <a:t> to any (public or private) interested parties</a:t>
          </a:r>
          <a:endParaRPr lang="en-US" sz="2400" b="1" kern="1200" dirty="0">
            <a:latin typeface="Arial" panose="020B0604020202020204" pitchFamily="34" charset="0"/>
            <a:ea typeface="+mn-ea"/>
            <a:cs typeface="Arial" panose="020B0604020202020204" pitchFamily="34" charset="0"/>
          </a:endParaRPr>
        </a:p>
      </dsp:txBody>
      <dsp:txXfrm>
        <a:off x="646505" y="3089496"/>
        <a:ext cx="10253000" cy="1083733"/>
      </dsp:txXfrm>
    </dsp:sp>
    <dsp:sp modelId="{92A8F54F-FA3E-421D-8A6F-A5AD6168DCED}">
      <dsp:nvSpPr>
        <dsp:cNvPr id="0" name=""/>
        <dsp:cNvSpPr/>
      </dsp:nvSpPr>
      <dsp:spPr>
        <a:xfrm flipH="1">
          <a:off x="209735" y="3544871"/>
          <a:ext cx="615343" cy="457186"/>
        </a:xfrm>
        <a:prstGeom prst="ellipse">
          <a:avLst/>
        </a:prstGeom>
        <a:solidFill>
          <a:schemeClr val="lt1">
            <a:hueOff val="0"/>
            <a:satOff val="0"/>
            <a:lumOff val="0"/>
            <a:alphaOff val="0"/>
          </a:schemeClr>
        </a:solidFill>
        <a:ln w="12700" cap="flat" cmpd="sng" algn="ctr">
          <a:solidFill>
            <a:schemeClr val="accent2">
              <a:hueOff val="-1812236"/>
              <a:satOff val="3962"/>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96F53-42FB-48C8-98A3-4EABBD360FB5}">
      <dsp:nvSpPr>
        <dsp:cNvPr id="0" name=""/>
        <dsp:cNvSpPr/>
      </dsp:nvSpPr>
      <dsp:spPr>
        <a:xfrm>
          <a:off x="18028" y="0"/>
          <a:ext cx="5291927" cy="651933"/>
        </a:xfrm>
        <a:prstGeom prst="roundRect">
          <a:avLst>
            <a:gd name="adj" fmla="val 10000"/>
          </a:avLst>
        </a:prstGeom>
        <a:solidFill>
          <a:srgbClr val="104483">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FFFFFF"/>
              </a:solidFill>
              <a:latin typeface="Segoe UI"/>
              <a:ea typeface="+mn-ea"/>
              <a:cs typeface="+mn-cs"/>
            </a:rPr>
            <a:t>Digital Ocean and Waters Knowledge system</a:t>
          </a:r>
        </a:p>
      </dsp:txBody>
      <dsp:txXfrm>
        <a:off x="37122" y="19094"/>
        <a:ext cx="5253739" cy="613745"/>
      </dsp:txXfrm>
    </dsp:sp>
    <dsp:sp modelId="{EE82DC08-F21B-41AD-9016-2759C2D88A4F}">
      <dsp:nvSpPr>
        <dsp:cNvPr id="0" name=""/>
        <dsp:cNvSpPr/>
      </dsp:nvSpPr>
      <dsp:spPr>
        <a:xfrm>
          <a:off x="6183230" y="0"/>
          <a:ext cx="4450299" cy="651933"/>
        </a:xfrm>
        <a:prstGeom prst="roundRect">
          <a:avLst>
            <a:gd name="adj" fmla="val 10000"/>
          </a:avLst>
        </a:prstGeom>
        <a:solidFill>
          <a:srgbClr val="104483">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FFFFFF"/>
              </a:solidFill>
              <a:latin typeface="Segoe UI"/>
              <a:ea typeface="+mn-ea"/>
              <a:cs typeface="+mn-cs"/>
            </a:rPr>
            <a:t>Public mobilization and engagement</a:t>
          </a:r>
        </a:p>
      </dsp:txBody>
      <dsp:txXfrm>
        <a:off x="6202324" y="19094"/>
        <a:ext cx="4412111" cy="6137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C18E9-3C0B-47FD-A453-E63A85F289DB}">
      <dsp:nvSpPr>
        <dsp:cNvPr id="0" name=""/>
        <dsp:cNvSpPr/>
      </dsp:nvSpPr>
      <dsp:spPr>
        <a:xfrm>
          <a:off x="-5644391" y="-862915"/>
          <a:ext cx="6711383" cy="6711383"/>
        </a:xfrm>
        <a:prstGeom prst="blockArc">
          <a:avLst>
            <a:gd name="adj1" fmla="val 18900000"/>
            <a:gd name="adj2" fmla="val 2700000"/>
            <a:gd name="adj3" fmla="val 322"/>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B7CF8E-2880-442B-A01F-2C98CB661DE2}">
      <dsp:nvSpPr>
        <dsp:cNvPr id="0" name=""/>
        <dsp:cNvSpPr/>
      </dsp:nvSpPr>
      <dsp:spPr>
        <a:xfrm>
          <a:off x="702594" y="350594"/>
          <a:ext cx="11157846" cy="1206523"/>
        </a:xfrm>
        <a:prstGeom prst="rect">
          <a:avLst/>
        </a:prstGeom>
        <a:solidFill>
          <a:srgbClr val="CCE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1457" tIns="71120" rIns="71120" bIns="71120" numCol="1" spcCol="1270" anchor="ctr" anchorCtr="0">
          <a:noAutofit/>
        </a:bodyPr>
        <a:lstStyle/>
        <a:p>
          <a:pPr marL="0" lvl="0" indent="0" algn="l" defTabSz="1244600" rtl="0">
            <a:lnSpc>
              <a:spcPct val="90000"/>
            </a:lnSpc>
            <a:spcBef>
              <a:spcPct val="0"/>
            </a:spcBef>
            <a:spcAft>
              <a:spcPts val="0"/>
            </a:spcAft>
            <a:buNone/>
          </a:pPr>
          <a:r>
            <a:rPr lang="fr-BE" sz="2800" b="1" kern="1200" dirty="0">
              <a:solidFill>
                <a:srgbClr val="0033CC"/>
              </a:solidFill>
              <a:effectLst/>
              <a:latin typeface="Calibri"/>
              <a:ea typeface="Calibri"/>
              <a:cs typeface="Calibri"/>
            </a:rPr>
            <a:t>CALL CLOSED - EUR  114 million | </a:t>
          </a:r>
          <a:r>
            <a:rPr lang="fr-BE" sz="2800" b="1" i="1" kern="1200" dirty="0">
              <a:solidFill>
                <a:srgbClr val="0033CC"/>
              </a:solidFill>
              <a:effectLst/>
              <a:latin typeface="Calibri"/>
              <a:ea typeface="Calibri"/>
              <a:cs typeface="Calibri"/>
            </a:rPr>
            <a:t>Grant Agreement </a:t>
          </a:r>
          <a:r>
            <a:rPr lang="fr-BE" sz="2800" b="1" i="1" kern="1200" dirty="0" err="1">
              <a:solidFill>
                <a:srgbClr val="0033CC"/>
              </a:solidFill>
              <a:effectLst/>
              <a:latin typeface="Calibri"/>
              <a:ea typeface="Calibri"/>
              <a:cs typeface="Calibri"/>
            </a:rPr>
            <a:t>signed</a:t>
          </a:r>
          <a:endParaRPr lang="fr-BE" sz="2800" b="1" i="1" kern="1200" dirty="0">
            <a:solidFill>
              <a:srgbClr val="0033CC"/>
            </a:solidFill>
            <a:effectLst/>
            <a:latin typeface="Calibri" panose="020F0502020204030204" pitchFamily="34" charset="0"/>
            <a:cs typeface="Calibri" panose="020F0502020204030204" pitchFamily="34" charset="0"/>
          </a:endParaRPr>
        </a:p>
        <a:p>
          <a:pPr marL="0" lvl="0" indent="0" algn="l" defTabSz="1244600">
            <a:lnSpc>
              <a:spcPct val="90000"/>
            </a:lnSpc>
            <a:spcBef>
              <a:spcPct val="0"/>
            </a:spcBef>
            <a:spcAft>
              <a:spcPts val="0"/>
            </a:spcAft>
            <a:buNone/>
          </a:pPr>
          <a:r>
            <a:rPr lang="fr-BE" sz="2800" b="1" i="1" kern="1200" dirty="0">
              <a:solidFill>
                <a:srgbClr val="0033CC"/>
              </a:solidFill>
              <a:effectLst/>
              <a:latin typeface="Calibri"/>
              <a:ea typeface="Calibri"/>
              <a:cs typeface="Calibri"/>
            </a:rPr>
            <a:t>117 M€ EU </a:t>
          </a:r>
          <a:r>
            <a:rPr lang="fr-BE" sz="2800" b="1" i="1" kern="1200" dirty="0" err="1">
              <a:solidFill>
                <a:srgbClr val="0033CC"/>
              </a:solidFill>
              <a:effectLst/>
              <a:latin typeface="Calibri"/>
              <a:ea typeface="Calibri"/>
              <a:cs typeface="Calibri"/>
            </a:rPr>
            <a:t>funding</a:t>
          </a:r>
          <a:endParaRPr lang="en-GB" sz="2800" i="1" kern="1200" dirty="0">
            <a:solidFill>
              <a:srgbClr val="0033CC"/>
            </a:solidFill>
            <a:effectLst/>
            <a:latin typeface="Calibri"/>
            <a:ea typeface="+mn-ea"/>
            <a:cs typeface="Calibri"/>
          </a:endParaRPr>
        </a:p>
      </dsp:txBody>
      <dsp:txXfrm>
        <a:off x="702594" y="350594"/>
        <a:ext cx="11157846" cy="1206523"/>
      </dsp:txXfrm>
    </dsp:sp>
    <dsp:sp modelId="{47C543AA-8082-43BB-8A05-85BC2EE9B2E5}">
      <dsp:nvSpPr>
        <dsp:cNvPr id="0" name=""/>
        <dsp:cNvSpPr/>
      </dsp:nvSpPr>
      <dsp:spPr>
        <a:xfrm>
          <a:off x="69618" y="440137"/>
          <a:ext cx="1246388" cy="1246388"/>
        </a:xfrm>
        <a:prstGeom prst="ellipse">
          <a:avLst/>
        </a:prstGeom>
        <a:solidFill>
          <a:schemeClr val="lt1">
            <a:hueOff val="0"/>
            <a:satOff val="0"/>
            <a:lumOff val="0"/>
            <a:alphaOff val="0"/>
          </a:schemeClr>
        </a:solidFill>
        <a:ln w="12700" cap="flat" cmpd="sng" algn="ctr">
          <a:solidFill>
            <a:srgbClr val="FF9933"/>
          </a:solidFill>
          <a:prstDash val="solid"/>
          <a:miter lim="800000"/>
        </a:ln>
        <a:effectLst>
          <a:glow rad="139700">
            <a:schemeClr val="accent2">
              <a:satMod val="175000"/>
              <a:alpha val="40000"/>
            </a:schemeClr>
          </a:glow>
        </a:effectLst>
      </dsp:spPr>
      <dsp:style>
        <a:lnRef idx="2">
          <a:scrgbClr r="0" g="0" b="0"/>
        </a:lnRef>
        <a:fillRef idx="1">
          <a:scrgbClr r="0" g="0" b="0"/>
        </a:fillRef>
        <a:effectRef idx="0">
          <a:scrgbClr r="0" g="0" b="0"/>
        </a:effectRef>
        <a:fontRef idx="minor"/>
      </dsp:style>
    </dsp:sp>
    <dsp:sp modelId="{0523CA2D-67E3-46E7-A773-C07296CD1682}">
      <dsp:nvSpPr>
        <dsp:cNvPr id="0" name=""/>
        <dsp:cNvSpPr/>
      </dsp:nvSpPr>
      <dsp:spPr>
        <a:xfrm>
          <a:off x="1046076" y="1994221"/>
          <a:ext cx="10795396" cy="997110"/>
        </a:xfrm>
        <a:prstGeom prst="rect">
          <a:avLst/>
        </a:prstGeom>
        <a:solidFill>
          <a:srgbClr val="66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1457" tIns="71120" rIns="71120" bIns="71120" numCol="1" spcCol="1270" anchor="ctr" anchorCtr="0">
          <a:noAutofit/>
        </a:bodyPr>
        <a:lstStyle/>
        <a:p>
          <a:pPr marL="0" marR="0" lvl="0" indent="0" algn="l" defTabSz="914400" eaLnBrk="1" fontAlgn="auto" latinLnBrk="0" hangingPunct="1">
            <a:lnSpc>
              <a:spcPct val="100000"/>
            </a:lnSpc>
            <a:spcBef>
              <a:spcPct val="0"/>
            </a:spcBef>
            <a:spcAft>
              <a:spcPts val="1200"/>
            </a:spcAft>
            <a:buClrTx/>
            <a:buSzTx/>
            <a:buFontTx/>
            <a:buNone/>
            <a:tabLst/>
            <a:defRPr/>
          </a:pPr>
          <a:r>
            <a:rPr lang="en-GB" sz="2800" b="1" kern="1200" dirty="0">
              <a:solidFill>
                <a:srgbClr val="0033CC"/>
              </a:solidFill>
              <a:effectLst/>
              <a:latin typeface="Calibri"/>
              <a:ea typeface="Calibri"/>
              <a:cs typeface="Calibri"/>
            </a:rPr>
            <a:t>CALL CLOSED - EUR 117.9 million | </a:t>
          </a:r>
          <a:r>
            <a:rPr lang="en-GB" sz="2800" b="1" i="1" kern="1200" dirty="0">
              <a:solidFill>
                <a:srgbClr val="0033CC"/>
              </a:solidFill>
              <a:effectLst/>
              <a:latin typeface="Calibri"/>
              <a:ea typeface="Calibri"/>
              <a:cs typeface="Calibri"/>
            </a:rPr>
            <a:t>GAP on-going</a:t>
          </a:r>
        </a:p>
      </dsp:txBody>
      <dsp:txXfrm>
        <a:off x="1046076" y="1994221"/>
        <a:ext cx="10795396" cy="997110"/>
      </dsp:txXfrm>
    </dsp:sp>
    <dsp:sp modelId="{3D3EA995-2AC9-471D-94E5-0A0C4B2B4536}">
      <dsp:nvSpPr>
        <dsp:cNvPr id="0" name=""/>
        <dsp:cNvSpPr/>
      </dsp:nvSpPr>
      <dsp:spPr>
        <a:xfrm>
          <a:off x="363666" y="1867849"/>
          <a:ext cx="1246388" cy="1246388"/>
        </a:xfrm>
        <a:prstGeom prst="ellipse">
          <a:avLst/>
        </a:prstGeom>
        <a:solidFill>
          <a:schemeClr val="lt1">
            <a:hueOff val="0"/>
            <a:satOff val="0"/>
            <a:lumOff val="0"/>
            <a:alphaOff val="0"/>
          </a:schemeClr>
        </a:solidFill>
        <a:ln w="12700" cap="flat" cmpd="sng" algn="ctr">
          <a:solidFill>
            <a:srgbClr val="FF9933"/>
          </a:solidFill>
          <a:prstDash val="solid"/>
          <a:miter lim="800000"/>
        </a:ln>
        <a:effectLst>
          <a:glow rad="139700">
            <a:schemeClr val="accent2">
              <a:satMod val="175000"/>
              <a:alpha val="40000"/>
            </a:schemeClr>
          </a:glow>
        </a:effectLst>
      </dsp:spPr>
      <dsp:style>
        <a:lnRef idx="2">
          <a:scrgbClr r="0" g="0" b="0"/>
        </a:lnRef>
        <a:fillRef idx="1">
          <a:scrgbClr r="0" g="0" b="0"/>
        </a:fillRef>
        <a:effectRef idx="0">
          <a:scrgbClr r="0" g="0" b="0"/>
        </a:effectRef>
        <a:fontRef idx="minor"/>
      </dsp:style>
    </dsp:sp>
    <dsp:sp modelId="{B5A5A6E3-FD60-4D50-A132-6C928870837E}">
      <dsp:nvSpPr>
        <dsp:cNvPr id="0" name=""/>
        <dsp:cNvSpPr/>
      </dsp:nvSpPr>
      <dsp:spPr>
        <a:xfrm>
          <a:off x="591462" y="3284577"/>
          <a:ext cx="11191320" cy="1323754"/>
        </a:xfrm>
        <a:prstGeom prst="rect">
          <a:avLst/>
        </a:prstGeom>
        <a:solidFill>
          <a:srgbClr val="66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1457" tIns="71120" rIns="71120" bIns="71120" numCol="1" spcCol="1270" anchor="ctr" anchorCtr="0">
          <a:noAutofit/>
        </a:bodyPr>
        <a:lstStyle/>
        <a:p>
          <a:pPr marL="0" lvl="0" indent="0" algn="l" defTabSz="1244600">
            <a:lnSpc>
              <a:spcPct val="90000"/>
            </a:lnSpc>
            <a:spcBef>
              <a:spcPct val="0"/>
            </a:spcBef>
            <a:spcAft>
              <a:spcPts val="0"/>
            </a:spcAft>
            <a:buNone/>
          </a:pPr>
          <a:r>
            <a:rPr lang="en-GB" sz="2800" b="1" kern="1200" dirty="0">
              <a:solidFill>
                <a:srgbClr val="0033CC"/>
              </a:solidFill>
              <a:effectLst/>
              <a:latin typeface="Calibri"/>
              <a:ea typeface="+mn-ea"/>
              <a:cs typeface="Calibri"/>
            </a:rPr>
            <a:t>CALL – EUR 118.7 million | </a:t>
          </a:r>
          <a:r>
            <a:rPr lang="en-GB" sz="2800" b="1" i="1" kern="1200" dirty="0">
              <a:solidFill>
                <a:srgbClr val="0033CC"/>
              </a:solidFill>
              <a:effectLst/>
              <a:latin typeface="Calibri"/>
              <a:ea typeface="+mn-ea"/>
              <a:cs typeface="Calibri"/>
            </a:rPr>
            <a:t>WP adopted on 6 December 2022 </a:t>
          </a:r>
        </a:p>
        <a:p>
          <a:pPr marL="0" lvl="0" indent="0" algn="l" defTabSz="1244600">
            <a:lnSpc>
              <a:spcPct val="90000"/>
            </a:lnSpc>
            <a:spcBef>
              <a:spcPct val="0"/>
            </a:spcBef>
            <a:spcAft>
              <a:spcPts val="0"/>
            </a:spcAft>
            <a:buNone/>
          </a:pPr>
          <a:r>
            <a:rPr lang="en-GB" sz="2800" b="1" i="1" kern="1200" dirty="0">
              <a:solidFill>
                <a:srgbClr val="0033CC"/>
              </a:solidFill>
              <a:effectLst/>
              <a:latin typeface="Calibri"/>
              <a:ea typeface="+mn-ea"/>
              <a:cs typeface="Calibri"/>
            </a:rPr>
            <a:t>Calls open!  Deadline: 20 September 2023</a:t>
          </a:r>
        </a:p>
        <a:p>
          <a:pPr marL="0" lvl="0" indent="0" algn="l" defTabSz="1244600">
            <a:lnSpc>
              <a:spcPct val="90000"/>
            </a:lnSpc>
            <a:spcBef>
              <a:spcPct val="0"/>
            </a:spcBef>
            <a:spcAft>
              <a:spcPts val="0"/>
            </a:spcAft>
            <a:buNone/>
          </a:pPr>
          <a:endParaRPr lang="en-GB" sz="2800" b="1" i="1" kern="1200" dirty="0">
            <a:solidFill>
              <a:srgbClr val="0033CC"/>
            </a:solidFill>
            <a:effectLst/>
            <a:latin typeface="Calibri"/>
            <a:ea typeface="+mn-ea"/>
            <a:cs typeface="Calibri"/>
          </a:endParaRPr>
        </a:p>
      </dsp:txBody>
      <dsp:txXfrm>
        <a:off x="591462" y="3284577"/>
        <a:ext cx="11191320" cy="1323754"/>
      </dsp:txXfrm>
    </dsp:sp>
    <dsp:sp modelId="{FDD901A7-0211-4D5A-A739-27C83C0A8302}">
      <dsp:nvSpPr>
        <dsp:cNvPr id="0" name=""/>
        <dsp:cNvSpPr/>
      </dsp:nvSpPr>
      <dsp:spPr>
        <a:xfrm>
          <a:off x="60432" y="3365248"/>
          <a:ext cx="1246388" cy="1246388"/>
        </a:xfrm>
        <a:prstGeom prst="ellipse">
          <a:avLst/>
        </a:prstGeom>
        <a:solidFill>
          <a:schemeClr val="lt1">
            <a:hueOff val="0"/>
            <a:satOff val="0"/>
            <a:lumOff val="0"/>
            <a:alphaOff val="0"/>
          </a:schemeClr>
        </a:solidFill>
        <a:ln w="12700" cap="flat" cmpd="sng" algn="ctr">
          <a:solidFill>
            <a:srgbClr val="FF9933"/>
          </a:solidFill>
          <a:prstDash val="solid"/>
          <a:miter lim="800000"/>
        </a:ln>
        <a:effectLst>
          <a:glow rad="139700">
            <a:schemeClr val="accent2">
              <a:satMod val="175000"/>
              <a:alpha val="40000"/>
            </a:schemeClr>
          </a:glow>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AD579-90FC-438C-9A12-EC6D39287358}">
      <dsp:nvSpPr>
        <dsp:cNvPr id="0" name=""/>
        <dsp:cNvSpPr/>
      </dsp:nvSpPr>
      <dsp:spPr>
        <a:xfrm>
          <a:off x="582131" y="1966103"/>
          <a:ext cx="2192889" cy="761561"/>
        </a:xfrm>
        <a:prstGeom prst="ellipse">
          <a:avLst/>
        </a:prstGeom>
        <a:solidFill>
          <a:schemeClr val="accent3">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E9EF5D-FCE6-48B6-8BD0-D76F984B085A}">
      <dsp:nvSpPr>
        <dsp:cNvPr id="0" name=""/>
        <dsp:cNvSpPr/>
      </dsp:nvSpPr>
      <dsp:spPr>
        <a:xfrm>
          <a:off x="1487425" y="2195920"/>
          <a:ext cx="424978" cy="271986"/>
        </a:xfrm>
        <a:prstGeom prst="downArrow">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 modelId="{45D3D7C8-4DE3-41C0-9D36-1C3CB13803DE}">
      <dsp:nvSpPr>
        <dsp:cNvPr id="0" name=""/>
        <dsp:cNvSpPr/>
      </dsp:nvSpPr>
      <dsp:spPr>
        <a:xfrm>
          <a:off x="-3" y="2640458"/>
          <a:ext cx="3399835" cy="509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2">
                  <a:lumMod val="50000"/>
                </a:schemeClr>
              </a:solidFill>
            </a:rPr>
            <a:t>European Digital Twin Ocean</a:t>
          </a:r>
        </a:p>
        <a:p>
          <a:pPr marL="0" lvl="0" indent="0" algn="ctr" defTabSz="889000">
            <a:lnSpc>
              <a:spcPct val="90000"/>
            </a:lnSpc>
            <a:spcBef>
              <a:spcPct val="0"/>
            </a:spcBef>
            <a:spcAft>
              <a:spcPct val="35000"/>
            </a:spcAft>
            <a:buNone/>
          </a:pPr>
          <a:r>
            <a:rPr lang="en-US" sz="2000" b="1" kern="1200" dirty="0">
              <a:solidFill>
                <a:schemeClr val="bg2">
                  <a:lumMod val="50000"/>
                </a:schemeClr>
              </a:solidFill>
            </a:rPr>
            <a:t>EUR 34 million</a:t>
          </a:r>
        </a:p>
      </dsp:txBody>
      <dsp:txXfrm>
        <a:off x="-3" y="2640458"/>
        <a:ext cx="3399835" cy="509974"/>
      </dsp:txXfrm>
    </dsp:sp>
    <dsp:sp modelId="{CE28A984-DBCE-4381-A5CA-3C476E367332}">
      <dsp:nvSpPr>
        <dsp:cNvPr id="0" name=""/>
        <dsp:cNvSpPr/>
      </dsp:nvSpPr>
      <dsp:spPr>
        <a:xfrm>
          <a:off x="873124" y="788947"/>
          <a:ext cx="1677086" cy="1266684"/>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Underlying models and public </a:t>
          </a:r>
        </a:p>
        <a:p>
          <a:pPr marL="0" lvl="0" indent="0" algn="ctr" defTabSz="622300">
            <a:lnSpc>
              <a:spcPct val="90000"/>
            </a:lnSpc>
            <a:spcBef>
              <a:spcPct val="0"/>
            </a:spcBef>
            <a:spcAft>
              <a:spcPct val="35000"/>
            </a:spcAft>
            <a:buNone/>
          </a:pPr>
          <a:r>
            <a:rPr lang="en-US" sz="1400" kern="1200" dirty="0"/>
            <a:t>infrastructure</a:t>
          </a:r>
        </a:p>
      </dsp:txBody>
      <dsp:txXfrm>
        <a:off x="1118728" y="974449"/>
        <a:ext cx="1185878" cy="895680"/>
      </dsp:txXfrm>
    </dsp:sp>
    <dsp:sp modelId="{A11D977B-C16D-4DE8-9541-C07BB90AB5D2}">
      <dsp:nvSpPr>
        <dsp:cNvPr id="0" name=""/>
        <dsp:cNvSpPr/>
      </dsp:nvSpPr>
      <dsp:spPr>
        <a:xfrm>
          <a:off x="0" y="21233"/>
          <a:ext cx="1201525" cy="1145644"/>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Integration of biodiversity</a:t>
          </a:r>
        </a:p>
      </dsp:txBody>
      <dsp:txXfrm>
        <a:off x="175959" y="189009"/>
        <a:ext cx="849607" cy="810092"/>
      </dsp:txXfrm>
    </dsp:sp>
    <dsp:sp modelId="{9499BB8E-B043-48E3-8494-9898684839E2}">
      <dsp:nvSpPr>
        <dsp:cNvPr id="0" name=""/>
        <dsp:cNvSpPr/>
      </dsp:nvSpPr>
      <dsp:spPr>
        <a:xfrm>
          <a:off x="2127147" y="0"/>
          <a:ext cx="1272681" cy="1096365"/>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Integration of socio-ecological models</a:t>
          </a:r>
        </a:p>
      </dsp:txBody>
      <dsp:txXfrm>
        <a:off x="2313527" y="160559"/>
        <a:ext cx="899921" cy="775247"/>
      </dsp:txXfrm>
    </dsp:sp>
    <dsp:sp modelId="{3D345442-2B02-4955-A025-EE83716DB160}">
      <dsp:nvSpPr>
        <dsp:cNvPr id="0" name=""/>
        <dsp:cNvSpPr/>
      </dsp:nvSpPr>
      <dsp:spPr>
        <a:xfrm>
          <a:off x="547600" y="941140"/>
          <a:ext cx="2379880" cy="1591454"/>
        </a:xfrm>
        <a:prstGeom prst="funnel">
          <a:avLst/>
        </a:prstGeom>
        <a:solidFill>
          <a:schemeClr val="lt1">
            <a:alpha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65167-BEAF-4CAB-A693-D872FD55EC5F}">
      <dsp:nvSpPr>
        <dsp:cNvPr id="0" name=""/>
        <dsp:cNvSpPr/>
      </dsp:nvSpPr>
      <dsp:spPr>
        <a:xfrm>
          <a:off x="-31394" y="577193"/>
          <a:ext cx="1253321" cy="1274222"/>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rgbClr val="002060"/>
              </a:solidFill>
            </a:rPr>
            <a:t>Choose your fish</a:t>
          </a:r>
        </a:p>
      </dsp:txBody>
      <dsp:txXfrm>
        <a:off x="152151" y="763798"/>
        <a:ext cx="886231" cy="901012"/>
      </dsp:txXfrm>
    </dsp:sp>
    <dsp:sp modelId="{4C1BFE08-84DC-4814-B1FD-797A7C62A783}">
      <dsp:nvSpPr>
        <dsp:cNvPr id="0" name=""/>
        <dsp:cNvSpPr/>
      </dsp:nvSpPr>
      <dsp:spPr>
        <a:xfrm>
          <a:off x="296882" y="1368578"/>
          <a:ext cx="1347276" cy="1217081"/>
        </a:xfrm>
        <a:prstGeom prst="ellipse">
          <a:avLst/>
        </a:prstGeom>
        <a:solidFill>
          <a:schemeClr val="accent5">
            <a:alpha val="50000"/>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b="1" kern="1200" dirty="0">
            <a:solidFill>
              <a:srgbClr val="002060"/>
            </a:solidFill>
          </a:endParaRPr>
        </a:p>
        <a:p>
          <a:pPr marL="0" lvl="0" indent="0" algn="ctr" defTabSz="622300">
            <a:lnSpc>
              <a:spcPct val="90000"/>
            </a:lnSpc>
            <a:spcBef>
              <a:spcPct val="0"/>
            </a:spcBef>
            <a:spcAft>
              <a:spcPct val="35000"/>
            </a:spcAft>
            <a:buNone/>
          </a:pPr>
          <a:r>
            <a:rPr lang="en-US" sz="1400" b="1" kern="1200" dirty="0">
              <a:solidFill>
                <a:srgbClr val="002060"/>
              </a:solidFill>
            </a:rPr>
            <a:t>Blue Schools</a:t>
          </a:r>
        </a:p>
        <a:p>
          <a:pPr marL="0" lvl="0" indent="0" algn="ctr" defTabSz="622300">
            <a:lnSpc>
              <a:spcPct val="90000"/>
            </a:lnSpc>
            <a:spcBef>
              <a:spcPct val="0"/>
            </a:spcBef>
            <a:spcAft>
              <a:spcPct val="35000"/>
            </a:spcAft>
            <a:buNone/>
          </a:pPr>
          <a:endParaRPr lang="en-US" sz="1400" b="1" kern="1200" dirty="0">
            <a:solidFill>
              <a:srgbClr val="002060"/>
            </a:solidFill>
          </a:endParaRPr>
        </a:p>
      </dsp:txBody>
      <dsp:txXfrm>
        <a:off x="494186" y="1546815"/>
        <a:ext cx="952668" cy="860607"/>
      </dsp:txXfrm>
    </dsp:sp>
    <dsp:sp modelId="{30E4BD78-CC0D-41BF-AFE5-B4CD746DC158}">
      <dsp:nvSpPr>
        <dsp:cNvPr id="0" name=""/>
        <dsp:cNvSpPr/>
      </dsp:nvSpPr>
      <dsp:spPr>
        <a:xfrm>
          <a:off x="1627668" y="0"/>
          <a:ext cx="1385296" cy="1269716"/>
        </a:xfrm>
        <a:prstGeom prst="ellipse">
          <a:avLst/>
        </a:prstGeom>
        <a:solidFill>
          <a:schemeClr val="accent5">
            <a:alpha val="50000"/>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2060"/>
              </a:solidFill>
            </a:rPr>
            <a:t>Ocean and Arts</a:t>
          </a:r>
        </a:p>
        <a:p>
          <a:pPr marL="0" lvl="0" indent="0" algn="ctr" defTabSz="622300">
            <a:lnSpc>
              <a:spcPct val="90000"/>
            </a:lnSpc>
            <a:spcBef>
              <a:spcPct val="0"/>
            </a:spcBef>
            <a:spcAft>
              <a:spcPct val="35000"/>
            </a:spcAft>
            <a:buNone/>
          </a:pPr>
          <a:endParaRPr lang="en-US" sz="1400" b="1" kern="1200" dirty="0">
            <a:solidFill>
              <a:srgbClr val="002060"/>
            </a:solidFill>
          </a:endParaRPr>
        </a:p>
      </dsp:txBody>
      <dsp:txXfrm>
        <a:off x="1830540" y="185946"/>
        <a:ext cx="979552" cy="897824"/>
      </dsp:txXfrm>
    </dsp:sp>
    <dsp:sp modelId="{3573E082-8D83-46B3-8817-AEE02E42997D}">
      <dsp:nvSpPr>
        <dsp:cNvPr id="0" name=""/>
        <dsp:cNvSpPr/>
      </dsp:nvSpPr>
      <dsp:spPr>
        <a:xfrm>
          <a:off x="1187723" y="733824"/>
          <a:ext cx="1523487" cy="1278050"/>
        </a:xfrm>
        <a:prstGeom prst="ellipse">
          <a:avLst/>
        </a:prstGeom>
        <a:solidFill>
          <a:schemeClr val="accent5">
            <a:alpha val="50000"/>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2060"/>
              </a:solidFill>
            </a:rPr>
            <a:t>Young generations and seas</a:t>
          </a:r>
        </a:p>
      </dsp:txBody>
      <dsp:txXfrm>
        <a:off x="1410833" y="920990"/>
        <a:ext cx="1077267" cy="903718"/>
      </dsp:txXfrm>
    </dsp:sp>
    <dsp:sp modelId="{52C00F4E-368B-4BD1-B4A0-6BFF3A817053}">
      <dsp:nvSpPr>
        <dsp:cNvPr id="0" name=""/>
        <dsp:cNvSpPr/>
      </dsp:nvSpPr>
      <dsp:spPr>
        <a:xfrm>
          <a:off x="564672" y="0"/>
          <a:ext cx="1187053" cy="1168680"/>
        </a:xfrm>
        <a:prstGeom prst="ellipse">
          <a:avLst/>
        </a:prstGeom>
        <a:solidFill>
          <a:schemeClr val="accent5">
            <a:alpha val="50000"/>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2060"/>
              </a:solidFill>
            </a:rPr>
            <a:t>Plastic pirates</a:t>
          </a:r>
        </a:p>
      </dsp:txBody>
      <dsp:txXfrm>
        <a:off x="738512" y="171149"/>
        <a:ext cx="839373" cy="826382"/>
      </dsp:txXfrm>
    </dsp:sp>
    <dsp:sp modelId="{EDFE31D5-8655-4493-A587-758179071D47}">
      <dsp:nvSpPr>
        <dsp:cNvPr id="0" name=""/>
        <dsp:cNvSpPr/>
      </dsp:nvSpPr>
      <dsp:spPr>
        <a:xfrm>
          <a:off x="1238835" y="1766818"/>
          <a:ext cx="1115021" cy="1091460"/>
        </a:xfrm>
        <a:prstGeom prst="ellipse">
          <a:avLst/>
        </a:prstGeom>
        <a:solidFill>
          <a:schemeClr val="accent5">
            <a:alpha val="50000"/>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2060"/>
              </a:solidFill>
            </a:rPr>
            <a:t>Citizen science</a:t>
          </a:r>
        </a:p>
      </dsp:txBody>
      <dsp:txXfrm>
        <a:off x="1402126" y="1926659"/>
        <a:ext cx="788439" cy="7717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CF422-3324-419A-A680-4013A417542B}">
      <dsp:nvSpPr>
        <dsp:cNvPr id="0" name=""/>
        <dsp:cNvSpPr/>
      </dsp:nvSpPr>
      <dsp:spPr>
        <a:xfrm>
          <a:off x="0" y="78366"/>
          <a:ext cx="11843656" cy="1776620"/>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55650">
            <a:lnSpc>
              <a:spcPct val="90000"/>
            </a:lnSpc>
            <a:spcBef>
              <a:spcPct val="0"/>
            </a:spcBef>
            <a:spcAft>
              <a:spcPct val="35000"/>
            </a:spcAft>
            <a:buNone/>
          </a:pPr>
          <a:r>
            <a:rPr lang="en-GB" sz="1700" b="1" kern="1200" dirty="0"/>
            <a:t>European Blue Parks</a:t>
          </a:r>
          <a:endParaRPr lang="en-US" sz="1700" kern="1200" dirty="0"/>
        </a:p>
        <a:p>
          <a:pPr marL="114300" lvl="1" indent="-114300" algn="l" defTabSz="577850">
            <a:lnSpc>
              <a:spcPct val="90000"/>
            </a:lnSpc>
            <a:spcBef>
              <a:spcPct val="0"/>
            </a:spcBef>
            <a:spcAft>
              <a:spcPct val="15000"/>
            </a:spcAft>
            <a:buChar char="•"/>
          </a:pPr>
          <a:r>
            <a:rPr lang="en-GB" sz="1300" b="1" kern="1200" dirty="0"/>
            <a:t>2021 WP </a:t>
          </a:r>
          <a:r>
            <a:rPr lang="en-GB" sz="1300" b="0" kern="1200" dirty="0"/>
            <a:t>(call closed): </a:t>
          </a:r>
          <a:r>
            <a:rPr lang="en-GB" sz="1300" b="1" kern="1200" dirty="0"/>
            <a:t>Topic</a:t>
          </a:r>
          <a:r>
            <a:rPr lang="en-GB" sz="1300" kern="1200" dirty="0"/>
            <a:t>: European Blue Parks (IA, 17million EUR, 2 grants)</a:t>
          </a:r>
          <a:endParaRPr lang="en-US" sz="1300" kern="1200" dirty="0"/>
        </a:p>
        <a:p>
          <a:pPr marL="114300" lvl="1" indent="-114300" algn="l" defTabSz="577850">
            <a:lnSpc>
              <a:spcPct val="90000"/>
            </a:lnSpc>
            <a:spcBef>
              <a:spcPct val="0"/>
            </a:spcBef>
            <a:spcAft>
              <a:spcPct val="15000"/>
            </a:spcAft>
            <a:buChar char="•"/>
          </a:pPr>
          <a:r>
            <a:rPr lang="en-GB" sz="1300" b="1" kern="1200" dirty="0"/>
            <a:t>2022 WP</a:t>
          </a:r>
          <a:r>
            <a:rPr lang="en-GB" sz="1300" kern="1200" dirty="0"/>
            <a:t> (call ongoing): </a:t>
          </a:r>
          <a:r>
            <a:rPr lang="en-GB" sz="1300" b="1" kern="1200" dirty="0"/>
            <a:t>Topic: </a:t>
          </a:r>
          <a:r>
            <a:rPr lang="en-US" sz="1300" b="0" i="0" kern="1200" dirty="0"/>
            <a:t>Protection and restoration solutions for degraded coastal and marine habitats (IA, 17million EUR, 2 grants)</a:t>
          </a:r>
          <a:r>
            <a:rPr lang="en-GB" sz="1300" b="1" kern="1200" dirty="0"/>
            <a:t> </a:t>
          </a:r>
          <a:endParaRPr lang="en-US" sz="1300" b="1" kern="1200" dirty="0"/>
        </a:p>
        <a:p>
          <a:pPr marL="171450" lvl="1" indent="-171450" algn="l" defTabSz="711200">
            <a:lnSpc>
              <a:spcPct val="90000"/>
            </a:lnSpc>
            <a:spcBef>
              <a:spcPct val="0"/>
            </a:spcBef>
            <a:spcAft>
              <a:spcPct val="15000"/>
            </a:spcAft>
            <a:buChar char="•"/>
          </a:pPr>
          <a:r>
            <a:rPr lang="en-GB" sz="1600" b="1" kern="1200" dirty="0">
              <a:solidFill>
                <a:srgbClr val="FF0000"/>
              </a:solidFill>
            </a:rPr>
            <a:t>2023 WP: Topic: restoration and protection of marine habitats (IA, 17 million EUR, 2 grants)</a:t>
          </a:r>
          <a:endParaRPr lang="en-US" sz="1600" b="1" kern="1200" dirty="0">
            <a:solidFill>
              <a:srgbClr val="FF0000"/>
            </a:solidFill>
          </a:endParaRPr>
        </a:p>
      </dsp:txBody>
      <dsp:txXfrm>
        <a:off x="2546393" y="78366"/>
        <a:ext cx="9297263" cy="1776620"/>
      </dsp:txXfrm>
    </dsp:sp>
    <dsp:sp modelId="{43B0737D-9CFF-4BE0-BABA-AD1978B4F94A}">
      <dsp:nvSpPr>
        <dsp:cNvPr id="0" name=""/>
        <dsp:cNvSpPr/>
      </dsp:nvSpPr>
      <dsp:spPr>
        <a:xfrm>
          <a:off x="100263" y="234812"/>
          <a:ext cx="2453081" cy="1421296"/>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D8E81E-BB7A-4B50-9339-0A96B871E654}">
      <dsp:nvSpPr>
        <dsp:cNvPr id="0" name=""/>
        <dsp:cNvSpPr/>
      </dsp:nvSpPr>
      <dsp:spPr>
        <a:xfrm>
          <a:off x="0" y="1954282"/>
          <a:ext cx="11843656" cy="177662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dirty="0">
              <a:solidFill>
                <a:schemeClr val="tx1">
                  <a:lumMod val="50000"/>
                </a:schemeClr>
              </a:solidFill>
            </a:rPr>
            <a:t>Danube river basin lighthouse</a:t>
          </a:r>
          <a:endParaRPr lang="en-US" sz="1800" kern="1200" dirty="0"/>
        </a:p>
        <a:p>
          <a:pPr marL="114300" lvl="1" indent="-114300" algn="l" defTabSz="622300">
            <a:lnSpc>
              <a:spcPct val="90000"/>
            </a:lnSpc>
            <a:spcBef>
              <a:spcPct val="0"/>
            </a:spcBef>
            <a:spcAft>
              <a:spcPct val="15000"/>
            </a:spcAft>
            <a:buChar char="•"/>
          </a:pPr>
          <a:r>
            <a:rPr lang="en-GB" sz="1400" b="1" kern="1200" dirty="0">
              <a:solidFill>
                <a:schemeClr val="tx1">
                  <a:lumMod val="50000"/>
                </a:schemeClr>
              </a:solidFill>
            </a:rPr>
            <a:t>2021 WP</a:t>
          </a:r>
          <a:r>
            <a:rPr lang="en-GB" sz="1400" kern="1200" dirty="0">
              <a:solidFill>
                <a:schemeClr val="tx1">
                  <a:lumMod val="50000"/>
                </a:schemeClr>
              </a:solidFill>
            </a:rPr>
            <a:t> (call closed): </a:t>
          </a:r>
          <a:r>
            <a:rPr lang="en-GB" sz="1400" b="1" kern="1200" dirty="0">
              <a:solidFill>
                <a:schemeClr val="tx1">
                  <a:lumMod val="50000"/>
                </a:schemeClr>
              </a:solidFill>
            </a:rPr>
            <a:t>Topics</a:t>
          </a:r>
          <a:r>
            <a:rPr lang="en-GB" sz="1400" kern="1200" dirty="0">
              <a:solidFill>
                <a:schemeClr val="tx1">
                  <a:lumMod val="50000"/>
                </a:schemeClr>
              </a:solidFill>
            </a:rPr>
            <a:t>: Danube river basin lighthouse: restoration of fresh and transitional waters ecosystems (IA, 17 million EUR, 2 grants) + coordination and support action (3 million EUR)</a:t>
          </a:r>
          <a:endParaRPr lang="en-US" sz="1400" kern="1200" dirty="0">
            <a:solidFill>
              <a:schemeClr val="tx1">
                <a:lumMod val="50000"/>
              </a:schemeClr>
            </a:solidFill>
          </a:endParaRPr>
        </a:p>
        <a:p>
          <a:pPr marL="114300" lvl="1" indent="-114300" algn="l" defTabSz="622300">
            <a:lnSpc>
              <a:spcPct val="90000"/>
            </a:lnSpc>
            <a:spcBef>
              <a:spcPct val="0"/>
            </a:spcBef>
            <a:spcAft>
              <a:spcPct val="15000"/>
            </a:spcAft>
            <a:buChar char="•"/>
          </a:pPr>
          <a:r>
            <a:rPr lang="en-GB" sz="1400" b="1" kern="1200" dirty="0">
              <a:solidFill>
                <a:schemeClr val="tx1">
                  <a:lumMod val="50000"/>
                </a:schemeClr>
              </a:solidFill>
            </a:rPr>
            <a:t>2022 WP </a:t>
          </a:r>
          <a:r>
            <a:rPr lang="en-GB" sz="1400" b="0" kern="1200" dirty="0">
              <a:solidFill>
                <a:schemeClr val="tx1">
                  <a:lumMod val="50000"/>
                </a:schemeClr>
              </a:solidFill>
            </a:rPr>
            <a:t>(call ongoing)</a:t>
          </a:r>
          <a:r>
            <a:rPr lang="en-GB" sz="1400" kern="1200" dirty="0">
              <a:solidFill>
                <a:schemeClr val="tx1">
                  <a:lumMod val="50000"/>
                </a:schemeClr>
              </a:solidFill>
            </a:rPr>
            <a:t>: </a:t>
          </a:r>
          <a:r>
            <a:rPr lang="en-GB" sz="1400" b="1" kern="1200" dirty="0">
              <a:solidFill>
                <a:schemeClr val="tx1">
                  <a:lumMod val="50000"/>
                </a:schemeClr>
              </a:solidFill>
            </a:rPr>
            <a:t>Topic</a:t>
          </a:r>
          <a:r>
            <a:rPr lang="en-GB" sz="1400" b="1" kern="1200" dirty="0">
              <a:solidFill>
                <a:schemeClr val="tx1"/>
              </a:solidFill>
            </a:rPr>
            <a:t>: </a:t>
          </a:r>
          <a:r>
            <a:rPr lang="en-GB" sz="1400" kern="1200" dirty="0">
              <a:solidFill>
                <a:schemeClr val="tx1"/>
              </a:solidFill>
            </a:rPr>
            <a:t> </a:t>
          </a:r>
          <a:r>
            <a:rPr lang="en-US" sz="1400" b="0" i="0" kern="1200" dirty="0">
              <a:solidFill>
                <a:schemeClr val="tx1"/>
              </a:solidFill>
            </a:rPr>
            <a:t>Protection and restoration of wetlands, flood plains, coastal wetlands and salt marshes and their biodiversity (IA, 17 million EUR)</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GB" sz="1400" b="1" kern="1200" dirty="0">
              <a:solidFill>
                <a:srgbClr val="FF0000"/>
              </a:solidFill>
            </a:rPr>
            <a:t>2023 WP: Topic: Demonstration of effective and sustainable management of sediments in the Danube river-Black sea system (IA, 17 million EUR, 2 grants)</a:t>
          </a:r>
          <a:endParaRPr lang="en-US" sz="1400" b="1" kern="1200" dirty="0">
            <a:solidFill>
              <a:srgbClr val="FF0000"/>
            </a:solidFill>
          </a:endParaRPr>
        </a:p>
      </dsp:txBody>
      <dsp:txXfrm>
        <a:off x="2546393" y="1954282"/>
        <a:ext cx="9297263" cy="1776620"/>
      </dsp:txXfrm>
    </dsp:sp>
    <dsp:sp modelId="{DB3E1479-9A61-4F12-94B1-F0DE8AF76AF2}">
      <dsp:nvSpPr>
        <dsp:cNvPr id="0" name=""/>
        <dsp:cNvSpPr/>
      </dsp:nvSpPr>
      <dsp:spPr>
        <a:xfrm>
          <a:off x="177661" y="2131944"/>
          <a:ext cx="2368731" cy="1421296"/>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37C8FC-C3C7-43FE-BF61-CEA76D0FA61A}">
      <dsp:nvSpPr>
        <dsp:cNvPr id="0" name=""/>
        <dsp:cNvSpPr/>
      </dsp:nvSpPr>
      <dsp:spPr>
        <a:xfrm>
          <a:off x="0" y="3853719"/>
          <a:ext cx="11843656" cy="17766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dirty="0">
              <a:solidFill>
                <a:schemeClr val="tx1"/>
              </a:solidFill>
            </a:rPr>
            <a:t>Atlantic &amp; Arctic sea basin lighthouse </a:t>
          </a:r>
          <a:endParaRPr lang="en-US" sz="1800" kern="1200" dirty="0">
            <a:solidFill>
              <a:schemeClr val="tx1"/>
            </a:solidFill>
          </a:endParaRPr>
        </a:p>
        <a:p>
          <a:pPr marL="114300" lvl="1" indent="-114300" algn="l" defTabSz="622300">
            <a:lnSpc>
              <a:spcPct val="90000"/>
            </a:lnSpc>
            <a:spcBef>
              <a:spcPct val="0"/>
            </a:spcBef>
            <a:spcAft>
              <a:spcPct val="15000"/>
            </a:spcAft>
            <a:buChar char="•"/>
          </a:pPr>
          <a:r>
            <a:rPr lang="en-GB" sz="1400" b="1" kern="1200" dirty="0">
              <a:solidFill>
                <a:schemeClr val="tx1"/>
              </a:solidFill>
            </a:rPr>
            <a:t>2021 WP </a:t>
          </a:r>
          <a:r>
            <a:rPr lang="en-GB" sz="1400" kern="1200" dirty="0">
              <a:solidFill>
                <a:schemeClr val="tx1"/>
              </a:solidFill>
            </a:rPr>
            <a:t>(call closed): A&amp;A lighthouse: </a:t>
          </a:r>
          <a:r>
            <a:rPr lang="en-US" sz="1400" b="0" i="0" kern="1200" dirty="0">
              <a:solidFill>
                <a:schemeClr val="tx1"/>
              </a:solidFill>
            </a:rPr>
            <a:t>restoration of marine and coastal ecosystems and increased climate resilience (IA, 17 million EUR) + coordination and support action (3 million EUR)</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GB" sz="1400" b="1" kern="1200" dirty="0">
              <a:solidFill>
                <a:schemeClr val="tx1"/>
              </a:solidFill>
            </a:rPr>
            <a:t>2022 WP </a:t>
          </a:r>
          <a:r>
            <a:rPr lang="en-GB" sz="1400" kern="1200" dirty="0">
              <a:solidFill>
                <a:schemeClr val="tx1"/>
              </a:solidFill>
            </a:rPr>
            <a:t>(call ongoing): </a:t>
          </a:r>
          <a:r>
            <a:rPr lang="en-GB" sz="1400" b="1" kern="1200" dirty="0">
              <a:solidFill>
                <a:schemeClr val="tx1"/>
              </a:solidFill>
            </a:rPr>
            <a:t>Joint</a:t>
          </a:r>
          <a:r>
            <a:rPr lang="en-GB" sz="1400" kern="1200" dirty="0">
              <a:solidFill>
                <a:schemeClr val="tx1"/>
              </a:solidFill>
            </a:rPr>
            <a:t> </a:t>
          </a:r>
          <a:r>
            <a:rPr lang="en-GB" sz="1400" b="1" kern="1200" dirty="0">
              <a:solidFill>
                <a:schemeClr val="tx1"/>
              </a:solidFill>
            </a:rPr>
            <a:t>topic with Mission Climate Adaptation: </a:t>
          </a:r>
          <a:r>
            <a:rPr lang="en-GB" sz="1400" b="0" kern="1200" dirty="0">
              <a:solidFill>
                <a:schemeClr val="tx1"/>
              </a:solidFill>
            </a:rPr>
            <a:t>J</a:t>
          </a:r>
          <a:r>
            <a:rPr lang="en-US" sz="1400" b="0" i="0" kern="1200" dirty="0" err="1">
              <a:solidFill>
                <a:schemeClr val="tx1"/>
              </a:solidFill>
            </a:rPr>
            <a:t>oint</a:t>
          </a:r>
          <a:r>
            <a:rPr lang="en-US" sz="1400" b="0" i="0" kern="1200" dirty="0">
              <a:solidFill>
                <a:schemeClr val="tx1"/>
              </a:solidFill>
            </a:rPr>
            <a:t> demonstration for coastal resilience in the Arctic and Atlantic sea basin (IA, 20 million EUR, 1 grant)</a:t>
          </a:r>
          <a:endParaRPr lang="en-US" sz="1400" b="0" kern="1200" dirty="0">
            <a:solidFill>
              <a:schemeClr val="tx1"/>
            </a:solidFill>
          </a:endParaRPr>
        </a:p>
        <a:p>
          <a:pPr marL="114300" lvl="1" indent="-114300" algn="l" defTabSz="622300">
            <a:lnSpc>
              <a:spcPct val="90000"/>
            </a:lnSpc>
            <a:spcBef>
              <a:spcPct val="0"/>
            </a:spcBef>
            <a:spcAft>
              <a:spcPct val="15000"/>
            </a:spcAft>
            <a:buChar char="•"/>
          </a:pPr>
          <a:r>
            <a:rPr lang="en-GB" sz="1400" b="1" kern="1200" dirty="0">
              <a:solidFill>
                <a:srgbClr val="FF0000"/>
              </a:solidFill>
            </a:rPr>
            <a:t>2023 WP: Topic: Addressing climate change and human activities threats to biodiversity (IA, 16 million EUR, 2 grants)</a:t>
          </a:r>
          <a:endParaRPr lang="en-US" sz="1400" b="1" kern="1200" dirty="0">
            <a:solidFill>
              <a:srgbClr val="FF0000"/>
            </a:solidFill>
          </a:endParaRPr>
        </a:p>
      </dsp:txBody>
      <dsp:txXfrm>
        <a:off x="2546393" y="3853719"/>
        <a:ext cx="9297263" cy="1776620"/>
      </dsp:txXfrm>
    </dsp:sp>
    <dsp:sp modelId="{8492BA85-F133-46F4-9F20-32BA14386561}">
      <dsp:nvSpPr>
        <dsp:cNvPr id="0" name=""/>
        <dsp:cNvSpPr/>
      </dsp:nvSpPr>
      <dsp:spPr>
        <a:xfrm>
          <a:off x="177661" y="4086226"/>
          <a:ext cx="2368731" cy="1421296"/>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9FC3F-2692-4A3B-BC4B-610B0D9D49E1}">
      <dsp:nvSpPr>
        <dsp:cNvPr id="0" name=""/>
        <dsp:cNvSpPr/>
      </dsp:nvSpPr>
      <dsp:spPr>
        <a:xfrm>
          <a:off x="0" y="0"/>
          <a:ext cx="11777890" cy="210094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dirty="0"/>
            <a:t>Mission Climate adaptation, Mission Ocean &amp; waters and Mission Soil Deal for Europe – </a:t>
          </a:r>
          <a:r>
            <a:rPr lang="en-US" sz="2000" b="1" i="0" kern="1200" dirty="0"/>
            <a:t>Joint demonstration of an integrated approach to increasing landscape water retention capacity at regional scale</a:t>
          </a:r>
          <a:endParaRPr lang="en-US" sz="2000" b="1" kern="1200" dirty="0"/>
        </a:p>
        <a:p>
          <a:pPr marL="171450" lvl="1" indent="-171450" algn="l" defTabSz="711200">
            <a:lnSpc>
              <a:spcPct val="90000"/>
            </a:lnSpc>
            <a:spcBef>
              <a:spcPct val="0"/>
            </a:spcBef>
            <a:spcAft>
              <a:spcPct val="15000"/>
            </a:spcAft>
            <a:buChar char="•"/>
          </a:pPr>
          <a:r>
            <a:rPr lang="en-GB" sz="1600" kern="1200" dirty="0"/>
            <a:t>IA, 15 million EUR, 1 grant, TRL 5-7</a:t>
          </a:r>
          <a:endParaRPr lang="en-US" sz="1600" kern="1200" dirty="0"/>
        </a:p>
        <a:p>
          <a:pPr marL="171450" lvl="1" indent="-171450" algn="l" defTabSz="711200">
            <a:lnSpc>
              <a:spcPct val="90000"/>
            </a:lnSpc>
            <a:spcBef>
              <a:spcPct val="0"/>
            </a:spcBef>
            <a:spcAft>
              <a:spcPct val="15000"/>
            </a:spcAft>
            <a:buChar char="•"/>
          </a:pPr>
          <a:r>
            <a:rPr lang="en-GB" sz="1600" kern="1200" dirty="0"/>
            <a:t>Associated regions, cascaded grants, multi-actor approach</a:t>
          </a:r>
          <a:endParaRPr lang="en-US" sz="1600" kern="1200" dirty="0"/>
        </a:p>
        <a:p>
          <a:pPr marL="171450" lvl="1" indent="-171450" algn="l" defTabSz="711200">
            <a:lnSpc>
              <a:spcPct val="90000"/>
            </a:lnSpc>
            <a:spcBef>
              <a:spcPct val="0"/>
            </a:spcBef>
            <a:spcAft>
              <a:spcPct val="15000"/>
            </a:spcAft>
            <a:buChar char="•"/>
          </a:pPr>
          <a:r>
            <a:rPr lang="en-US" sz="1600" b="0" i="0" kern="1200" dirty="0"/>
            <a:t>Demonstrate socio-ecological approaches and nature-based solutions to increase landscape and soil water retention capacity</a:t>
          </a:r>
          <a:endParaRPr lang="en-US" sz="1600" kern="1200" dirty="0"/>
        </a:p>
      </dsp:txBody>
      <dsp:txXfrm>
        <a:off x="2565672" y="0"/>
        <a:ext cx="9212217" cy="2100943"/>
      </dsp:txXfrm>
    </dsp:sp>
    <dsp:sp modelId="{EEE90295-4831-4AE4-AE54-DEE4A133D977}">
      <dsp:nvSpPr>
        <dsp:cNvPr id="0" name=""/>
        <dsp:cNvSpPr/>
      </dsp:nvSpPr>
      <dsp:spPr>
        <a:xfrm>
          <a:off x="150227" y="217716"/>
          <a:ext cx="2429236" cy="1665509"/>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DECA0-D6A2-42C3-8148-E19FD7EC2341}">
      <dsp:nvSpPr>
        <dsp:cNvPr id="0" name=""/>
        <dsp:cNvSpPr/>
      </dsp:nvSpPr>
      <dsp:spPr>
        <a:xfrm>
          <a:off x="0" y="0"/>
          <a:ext cx="11770261" cy="210094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dirty="0">
              <a:solidFill>
                <a:schemeClr val="tx1"/>
              </a:solidFill>
            </a:rPr>
            <a:t>WP 2023: </a:t>
          </a:r>
          <a:r>
            <a:rPr lang="en-US" sz="2300" b="1" i="0" kern="1200" dirty="0">
              <a:solidFill>
                <a:schemeClr val="tx1"/>
              </a:solidFill>
            </a:rPr>
            <a:t>European natural lakes: demonstration of integrated approaches for protection and restoration of natural lake ecosystems and their biodiversity</a:t>
          </a:r>
          <a:endParaRPr lang="en-US" sz="2300" b="1" kern="1200" dirty="0">
            <a:solidFill>
              <a:schemeClr val="tx1"/>
            </a:solidFill>
          </a:endParaRPr>
        </a:p>
        <a:p>
          <a:pPr marL="171450" lvl="1" indent="-171450" algn="l" defTabSz="800100">
            <a:lnSpc>
              <a:spcPct val="90000"/>
            </a:lnSpc>
            <a:spcBef>
              <a:spcPct val="0"/>
            </a:spcBef>
            <a:spcAft>
              <a:spcPct val="15000"/>
            </a:spcAft>
            <a:buChar char="•"/>
          </a:pPr>
          <a:r>
            <a:rPr lang="en-GB" sz="1800" kern="1200" dirty="0">
              <a:solidFill>
                <a:schemeClr val="tx1"/>
              </a:solidFill>
            </a:rPr>
            <a:t>IA, 15 million EUR, 3 grants, TRL 5-7</a:t>
          </a:r>
          <a:endParaRPr lang="en-US" sz="1800" kern="1200" dirty="0">
            <a:solidFill>
              <a:schemeClr val="tx1"/>
            </a:solidFill>
          </a:endParaRPr>
        </a:p>
        <a:p>
          <a:pPr marL="171450" lvl="1" indent="-171450" algn="l" defTabSz="800100">
            <a:lnSpc>
              <a:spcPct val="90000"/>
            </a:lnSpc>
            <a:spcBef>
              <a:spcPct val="0"/>
            </a:spcBef>
            <a:spcAft>
              <a:spcPct val="15000"/>
            </a:spcAft>
            <a:buChar char="•"/>
          </a:pPr>
          <a:r>
            <a:rPr lang="en-GB" sz="1800" kern="1200" dirty="0">
              <a:solidFill>
                <a:schemeClr val="tx1"/>
              </a:solidFill>
            </a:rPr>
            <a:t>Associated regions, grants to third parties, focus on demonstration of protection and restoration of natural lake ecosystems. </a:t>
          </a:r>
          <a:endParaRPr lang="en-US" sz="1800" kern="1200" dirty="0">
            <a:solidFill>
              <a:schemeClr val="tx1"/>
            </a:solidFill>
          </a:endParaRPr>
        </a:p>
      </dsp:txBody>
      <dsp:txXfrm>
        <a:off x="2564146" y="0"/>
        <a:ext cx="9206114" cy="2100943"/>
      </dsp:txXfrm>
    </dsp:sp>
    <dsp:sp modelId="{A22668B1-BF6F-4BF3-94DE-6CCFD4CE7500}">
      <dsp:nvSpPr>
        <dsp:cNvPr id="0" name=""/>
        <dsp:cNvSpPr/>
      </dsp:nvSpPr>
      <dsp:spPr>
        <a:xfrm>
          <a:off x="210094" y="210094"/>
          <a:ext cx="2354052" cy="1680754"/>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4192A-5599-43DA-9D54-028B4231C5FE}">
      <dsp:nvSpPr>
        <dsp:cNvPr id="0" name=""/>
        <dsp:cNvSpPr/>
      </dsp:nvSpPr>
      <dsp:spPr>
        <a:xfrm>
          <a:off x="0" y="0"/>
          <a:ext cx="12035735" cy="218627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b="1" kern="1200" dirty="0"/>
            <a:t>Mediterranean sea basin lighthouse</a:t>
          </a:r>
          <a:endParaRPr lang="en-US" sz="2100" b="0" kern="1200" dirty="0"/>
        </a:p>
        <a:p>
          <a:pPr marL="171450" lvl="1" indent="-171450" algn="l" defTabSz="711200">
            <a:lnSpc>
              <a:spcPct val="90000"/>
            </a:lnSpc>
            <a:spcBef>
              <a:spcPct val="0"/>
            </a:spcBef>
            <a:spcAft>
              <a:spcPct val="15000"/>
            </a:spcAft>
            <a:buChar char="•"/>
          </a:pPr>
          <a:r>
            <a:rPr lang="en-GB" sz="1600" b="1" kern="1200" dirty="0"/>
            <a:t>2021 WP </a:t>
          </a:r>
          <a:r>
            <a:rPr lang="en-GB" sz="1600" kern="1200" dirty="0"/>
            <a:t>(call closed): </a:t>
          </a:r>
          <a:r>
            <a:rPr lang="en-GB" sz="1600" b="1" kern="1200" dirty="0"/>
            <a:t>Topics: </a:t>
          </a:r>
          <a:r>
            <a:rPr lang="en-GB" sz="1600" b="0" kern="1200" dirty="0"/>
            <a:t>Mediterranean basin lighthouse: Actions to prevent, minimise and remediate litter and plastic pollution (IA, 16 million EUR, 2 grants) + coordination and support action (3 million EUR)</a:t>
          </a:r>
          <a:endParaRPr lang="en-US" sz="1600" kern="1200" dirty="0"/>
        </a:p>
        <a:p>
          <a:pPr marL="171450" lvl="1" indent="-171450" algn="l" defTabSz="711200">
            <a:lnSpc>
              <a:spcPct val="90000"/>
            </a:lnSpc>
            <a:spcBef>
              <a:spcPct val="0"/>
            </a:spcBef>
            <a:spcAft>
              <a:spcPct val="15000"/>
            </a:spcAft>
            <a:buChar char="•"/>
          </a:pPr>
          <a:r>
            <a:rPr lang="en-GB" sz="1600" b="1" kern="1200" dirty="0"/>
            <a:t>2022 WP </a:t>
          </a:r>
          <a:r>
            <a:rPr lang="en-GB" sz="1600" kern="1200" dirty="0"/>
            <a:t>(call ongoing): </a:t>
          </a:r>
          <a:r>
            <a:rPr lang="en-GB" sz="1600" b="1" kern="1200" dirty="0"/>
            <a:t>Topic: </a:t>
          </a:r>
          <a:r>
            <a:rPr lang="en-US" sz="1600" b="0" i="0" kern="1200" dirty="0"/>
            <a:t>Actions to prevent, </a:t>
          </a:r>
          <a:r>
            <a:rPr lang="en-US" sz="1600" b="0" i="0" kern="1200" dirty="0" err="1"/>
            <a:t>minimise</a:t>
          </a:r>
          <a:r>
            <a:rPr lang="en-US" sz="1600" b="0" i="0" kern="1200" dirty="0"/>
            <a:t> and remediate chemical pollution</a:t>
          </a:r>
          <a:r>
            <a:rPr lang="en-GB" sz="1600" kern="1200" dirty="0"/>
            <a:t> (IA, 17 million EUR, 2 grants)</a:t>
          </a:r>
          <a:endParaRPr lang="en-US" sz="1600" kern="1200" dirty="0"/>
        </a:p>
        <a:p>
          <a:pPr marL="171450" lvl="1" indent="-171450" algn="l" defTabSz="711200">
            <a:lnSpc>
              <a:spcPct val="90000"/>
            </a:lnSpc>
            <a:spcBef>
              <a:spcPct val="0"/>
            </a:spcBef>
            <a:spcAft>
              <a:spcPct val="15000"/>
            </a:spcAft>
            <a:buChar char="•"/>
          </a:pPr>
          <a:r>
            <a:rPr lang="en-GB" sz="1600" b="1" kern="1200" dirty="0">
              <a:solidFill>
                <a:srgbClr val="FF0000"/>
              </a:solidFill>
            </a:rPr>
            <a:t>2023 WP: </a:t>
          </a:r>
          <a:r>
            <a:rPr lang="en-US" sz="1600" b="1" i="0" kern="1200" dirty="0">
              <a:solidFill>
                <a:srgbClr val="FF0000"/>
              </a:solidFill>
            </a:rPr>
            <a:t>Joint demonstration of approaches and solutions to address nutrient pollution in the landscape-river-sea system in the Mediterranean sea basin </a:t>
          </a:r>
          <a:r>
            <a:rPr lang="en-GB" sz="1600" b="1" kern="1200" dirty="0">
              <a:solidFill>
                <a:srgbClr val="FF0000"/>
              </a:solidFill>
            </a:rPr>
            <a:t>(IA, 16 million EUR, 2 grants)</a:t>
          </a:r>
          <a:endParaRPr lang="en-US" sz="1600" b="1" kern="1200" dirty="0">
            <a:solidFill>
              <a:srgbClr val="FF0000"/>
            </a:solidFill>
          </a:endParaRPr>
        </a:p>
      </dsp:txBody>
      <dsp:txXfrm>
        <a:off x="2678703" y="0"/>
        <a:ext cx="9357031" cy="2186275"/>
      </dsp:txXfrm>
    </dsp:sp>
    <dsp:sp modelId="{28863567-12B8-4894-B4FF-487DCBCA7C33}">
      <dsp:nvSpPr>
        <dsp:cNvPr id="0" name=""/>
        <dsp:cNvSpPr/>
      </dsp:nvSpPr>
      <dsp:spPr>
        <a:xfrm>
          <a:off x="450407" y="123582"/>
          <a:ext cx="2049444" cy="1960878"/>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A00F29-F8DF-4019-9420-821DF6723B9A}">
      <dsp:nvSpPr>
        <dsp:cNvPr id="0" name=""/>
        <dsp:cNvSpPr/>
      </dsp:nvSpPr>
      <dsp:spPr>
        <a:xfrm>
          <a:off x="0" y="2425164"/>
          <a:ext cx="12035735" cy="2715567"/>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b="1" kern="1200"/>
            <a:t>Baltic &amp; North sea basin lighthouse</a:t>
          </a:r>
          <a:endParaRPr lang="en-US" sz="2100" kern="1200" dirty="0"/>
        </a:p>
        <a:p>
          <a:pPr marL="171450" lvl="1" indent="-171450" algn="l" defTabSz="711200">
            <a:lnSpc>
              <a:spcPct val="90000"/>
            </a:lnSpc>
            <a:spcBef>
              <a:spcPct val="0"/>
            </a:spcBef>
            <a:spcAft>
              <a:spcPct val="15000"/>
            </a:spcAft>
            <a:buChar char="•"/>
          </a:pPr>
          <a:r>
            <a:rPr lang="en-GB" sz="1600" b="1" kern="1200" dirty="0"/>
            <a:t>2021 WP </a:t>
          </a:r>
          <a:r>
            <a:rPr lang="en-GB" sz="1600" b="0" kern="1200" dirty="0"/>
            <a:t>(call closed): </a:t>
          </a:r>
          <a:r>
            <a:rPr lang="en-GB" sz="1600" b="1" kern="1200" dirty="0"/>
            <a:t>Topics:  </a:t>
          </a:r>
          <a:r>
            <a:rPr lang="en-US" sz="1600" b="0" i="0" kern="1200" dirty="0"/>
            <a:t>Low impact marine aquaculture and multi-purpose use of marine space (IA, 16 million EUR) </a:t>
          </a:r>
          <a:r>
            <a:rPr lang="en-GB" sz="1600" b="0" kern="1200" dirty="0"/>
            <a:t>+ coordination and support action (3 million EUR)</a:t>
          </a:r>
          <a:endParaRPr lang="en-US" sz="1600" b="0" kern="1200" dirty="0"/>
        </a:p>
        <a:p>
          <a:pPr marL="171450" lvl="1" indent="-171450" algn="l" defTabSz="711200">
            <a:lnSpc>
              <a:spcPct val="90000"/>
            </a:lnSpc>
            <a:spcBef>
              <a:spcPct val="0"/>
            </a:spcBef>
            <a:spcAft>
              <a:spcPct val="15000"/>
            </a:spcAft>
            <a:buChar char="•"/>
          </a:pPr>
          <a:r>
            <a:rPr lang="en-GB" sz="1600" b="1" kern="1200" dirty="0"/>
            <a:t>2022 WP </a:t>
          </a:r>
          <a:r>
            <a:rPr lang="en-GB" sz="1600" b="0" kern="1200" dirty="0"/>
            <a:t>(call ongoing): </a:t>
          </a:r>
          <a:r>
            <a:rPr lang="en-GB" sz="1600" b="1" kern="1200" dirty="0"/>
            <a:t>Topic: </a:t>
          </a:r>
          <a:r>
            <a:rPr lang="en-GB" sz="1600" b="0" kern="1200" dirty="0"/>
            <a:t>B</a:t>
          </a:r>
          <a:r>
            <a:rPr lang="en-US" sz="1600" b="0" i="0" kern="1200" dirty="0"/>
            <a:t>ringing sustainable algae-based products and solutions to the market</a:t>
          </a:r>
          <a:r>
            <a:rPr lang="en-GB" sz="1600" b="0" kern="1200" dirty="0"/>
            <a:t>  (IA, 17 million EUR)</a:t>
          </a:r>
          <a:endParaRPr lang="en-US" sz="1600" b="0" kern="1200" dirty="0">
            <a:solidFill>
              <a:srgbClr val="FF0000"/>
            </a:solidFill>
          </a:endParaRPr>
        </a:p>
        <a:p>
          <a:pPr marL="171450" lvl="1" indent="-171450" algn="l" defTabSz="711200">
            <a:lnSpc>
              <a:spcPct val="90000"/>
            </a:lnSpc>
            <a:spcBef>
              <a:spcPct val="0"/>
            </a:spcBef>
            <a:spcAft>
              <a:spcPct val="15000"/>
            </a:spcAft>
            <a:buChar char="•"/>
          </a:pPr>
          <a:r>
            <a:rPr lang="en-GB" sz="1600" b="1" kern="1200" dirty="0">
              <a:solidFill>
                <a:srgbClr val="FF0000"/>
              </a:solidFill>
            </a:rPr>
            <a:t>2023 WP: </a:t>
          </a:r>
          <a:r>
            <a:rPr lang="en-US" sz="1600" b="1" i="0" kern="1200" dirty="0">
              <a:solidFill>
                <a:srgbClr val="FF0000"/>
              </a:solidFill>
            </a:rPr>
            <a:t>Green and energy-efficient small-scale fishing fleets </a:t>
          </a:r>
          <a:r>
            <a:rPr lang="en-GB" sz="1600" b="1" kern="1200" dirty="0">
              <a:solidFill>
                <a:srgbClr val="FF0000"/>
              </a:solidFill>
            </a:rPr>
            <a:t>(IA, 12 million EUR, 3 grants)</a:t>
          </a:r>
          <a:endParaRPr lang="en-US" sz="1600" b="1" kern="1200" dirty="0">
            <a:solidFill>
              <a:srgbClr val="FF0000"/>
            </a:solidFill>
          </a:endParaRPr>
        </a:p>
      </dsp:txBody>
      <dsp:txXfrm>
        <a:off x="2678703" y="2425164"/>
        <a:ext cx="9357031" cy="2715567"/>
      </dsp:txXfrm>
    </dsp:sp>
    <dsp:sp modelId="{1F2F3522-572E-4BF1-ACA9-52669774DDD4}">
      <dsp:nvSpPr>
        <dsp:cNvPr id="0" name=""/>
        <dsp:cNvSpPr/>
      </dsp:nvSpPr>
      <dsp:spPr>
        <a:xfrm>
          <a:off x="271556" y="2729389"/>
          <a:ext cx="2407147" cy="2172453"/>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2E2D1-8302-41AE-9C6A-043E4FE5C234}" type="datetimeFigureOut">
              <a:rPr lang="en-GB" smtClean="0"/>
              <a:t>19/05/2023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CC0D7-DF28-4ADB-A7FD-D9974E395328}" type="slidenum">
              <a:rPr lang="en-GB" smtClean="0"/>
              <a:t>‹#›</a:t>
            </a:fld>
            <a:endParaRPr lang="en-GB"/>
          </a:p>
        </p:txBody>
      </p:sp>
    </p:spTree>
    <p:extLst>
      <p:ext uri="{BB962C8B-B14F-4D97-AF65-F5344CB8AC3E}">
        <p14:creationId xmlns:p14="http://schemas.microsoft.com/office/powerpoint/2010/main" val="3353622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6801" y="4485090"/>
            <a:ext cx="6204397" cy="4200123"/>
          </a:xfrm>
        </p:spPr>
        <p:txBody>
          <a:bodyPr/>
          <a:lstStyle/>
          <a:p>
            <a:pPr lvl="0"/>
            <a:r>
              <a:rPr lang="it-IT" b="1" dirty="0" err="1"/>
              <a:t>Mission</a:t>
            </a:r>
            <a:r>
              <a:rPr lang="it-IT" b="1" dirty="0"/>
              <a:t> </a:t>
            </a:r>
            <a:r>
              <a:rPr lang="it-IT" b="1" dirty="0" err="1"/>
              <a:t>objectives</a:t>
            </a:r>
            <a:endParaRPr lang="it-IT" b="1" dirty="0"/>
          </a:p>
          <a:p>
            <a:pPr lvl="0"/>
            <a:endParaRPr lang="en-GB" b="1" dirty="0"/>
          </a:p>
          <a:p>
            <a:pPr marL="171450" lvl="0" indent="-171450">
              <a:buFont typeface="Arial" panose="020B0604020202020204" pitchFamily="34" charset="0"/>
              <a:buChar char="•"/>
            </a:pPr>
            <a:r>
              <a:rPr lang="en-GB" dirty="0"/>
              <a:t>With a </a:t>
            </a:r>
            <a:r>
              <a:rPr lang="en-GB" b="1" dirty="0"/>
              <a:t>2030 horizon</a:t>
            </a:r>
            <a:r>
              <a:rPr lang="en-GB" dirty="0"/>
              <a:t>, we target </a:t>
            </a:r>
            <a:r>
              <a:rPr lang="en-GB" b="1" dirty="0"/>
              <a:t>three main objectives</a:t>
            </a:r>
            <a:r>
              <a:rPr lang="en-GB" dirty="0"/>
              <a:t>:</a:t>
            </a:r>
          </a:p>
          <a:p>
            <a:pPr marL="628650" lvl="1" indent="-171450">
              <a:buFont typeface="Arial" panose="020B0604020202020204" pitchFamily="34" charset="0"/>
              <a:buChar char="•"/>
            </a:pPr>
            <a:r>
              <a:rPr lang="en-GB" b="1" dirty="0"/>
              <a:t>protecting 30%</a:t>
            </a:r>
            <a:r>
              <a:rPr lang="en-GB" dirty="0"/>
              <a:t> of the EU’s sea area, restoring marine ecosystems and </a:t>
            </a:r>
            <a:r>
              <a:rPr lang="en-GB" b="1" dirty="0"/>
              <a:t>achieving 25.000 km</a:t>
            </a:r>
            <a:r>
              <a:rPr lang="en-GB" dirty="0"/>
              <a:t> of free-flowing rivers;</a:t>
            </a:r>
          </a:p>
          <a:p>
            <a:pPr marL="628650" lvl="1" indent="-171450">
              <a:buFont typeface="Arial" panose="020B0604020202020204" pitchFamily="34" charset="0"/>
              <a:buChar char="•"/>
            </a:pPr>
            <a:r>
              <a:rPr lang="en-GB" dirty="0"/>
              <a:t>preventing and eliminating</a:t>
            </a:r>
            <a:r>
              <a:rPr lang="en-GB" b="1" dirty="0"/>
              <a:t> pollution</a:t>
            </a:r>
            <a:r>
              <a:rPr lang="en-GB" dirty="0"/>
              <a:t> by reducing plastic litter at sea, nutrient losses and use of chemical pesticides by 50%;</a:t>
            </a:r>
          </a:p>
          <a:p>
            <a:pPr marL="628650" lvl="1" indent="-171450">
              <a:buFont typeface="Arial" panose="020B0604020202020204" pitchFamily="34" charset="0"/>
              <a:buChar char="•"/>
            </a:pPr>
            <a:r>
              <a:rPr lang="en-GB" dirty="0"/>
              <a:t>making the </a:t>
            </a:r>
            <a:r>
              <a:rPr lang="en-GB" b="1" dirty="0"/>
              <a:t>blue economy climate-neutral and circular</a:t>
            </a:r>
            <a:r>
              <a:rPr lang="en-GB" dirty="0"/>
              <a:t> with zero-net maritime emissions.</a:t>
            </a:r>
          </a:p>
          <a:p>
            <a:pPr marL="171450" lvl="0" indent="-171450">
              <a:buFont typeface="Arial" panose="020B0604020202020204" pitchFamily="34" charset="0"/>
              <a:buChar char="•"/>
            </a:pPr>
            <a:r>
              <a:rPr lang="en-GB" dirty="0"/>
              <a:t>We will </a:t>
            </a:r>
            <a:r>
              <a:rPr lang="en-GB" b="1" dirty="0"/>
              <a:t>also have enablers</a:t>
            </a:r>
            <a:r>
              <a:rPr lang="en-GB" dirty="0"/>
              <a:t> to make all of this possible.</a:t>
            </a:r>
          </a:p>
          <a:p>
            <a:pPr marL="171450" lvl="0" indent="-171450">
              <a:buFont typeface="Arial" panose="020B0604020202020204" pitchFamily="34" charset="0"/>
              <a:buChar char="•"/>
            </a:pPr>
            <a:r>
              <a:rPr lang="en-GB" dirty="0"/>
              <a:t>We are developing</a:t>
            </a:r>
            <a:r>
              <a:rPr lang="en-GB" b="1" dirty="0"/>
              <a:t> </a:t>
            </a:r>
            <a:r>
              <a:rPr lang="en-GB" dirty="0"/>
              <a:t>a</a:t>
            </a:r>
            <a:r>
              <a:rPr lang="en-GB" b="1" dirty="0"/>
              <a:t> European Digital Twin Ocean</a:t>
            </a:r>
            <a:r>
              <a:rPr lang="en-GB" dirty="0"/>
              <a:t> that builds on the European infrastructures and services we already have, like Copernicus and the European Marine Observation Network.</a:t>
            </a:r>
          </a:p>
          <a:p>
            <a:pPr marL="171450" lvl="0" indent="-171450">
              <a:buFont typeface="Arial" panose="020B0604020202020204" pitchFamily="34" charset="0"/>
              <a:buChar char="•"/>
            </a:pPr>
            <a:r>
              <a:rPr lang="en-GB" dirty="0"/>
              <a:t>The Twin Ocean will be a game changer for marine and freshwaters knowledge – allowing a quantum leap in research, policy making, sustainability and our understanding of the role of oceans in our society. </a:t>
            </a:r>
          </a:p>
          <a:p>
            <a:pPr marL="171450" lvl="0" indent="-171450">
              <a:buFont typeface="Arial" panose="020B0604020202020204" pitchFamily="34" charset="0"/>
              <a:buChar char="•"/>
            </a:pPr>
            <a:r>
              <a:rPr lang="en-GB" dirty="0"/>
              <a:t>The other enabler is </a:t>
            </a:r>
            <a:r>
              <a:rPr lang="en-GB" b="1" dirty="0"/>
              <a:t>citizens’ engagement</a:t>
            </a:r>
            <a:r>
              <a:rPr lang="en-GB" dirty="0"/>
              <a:t> and </a:t>
            </a:r>
            <a:r>
              <a:rPr lang="en-GB" b="1" dirty="0"/>
              <a:t>citizen science.</a:t>
            </a:r>
            <a:r>
              <a:rPr lang="en-GB" dirty="0"/>
              <a:t> </a:t>
            </a:r>
          </a:p>
          <a:p>
            <a:pPr marL="171450" lvl="0" indent="-171450">
              <a:buFont typeface="Arial" panose="020B0604020202020204" pitchFamily="34" charset="0"/>
              <a:buChar char="•"/>
            </a:pPr>
            <a:r>
              <a:rPr lang="en-GB" dirty="0"/>
              <a:t>Citizens are a crucial part of the green transition.</a:t>
            </a:r>
          </a:p>
          <a:p>
            <a:pPr marL="171450" lvl="0" indent="-171450">
              <a:buFont typeface="Arial" panose="020B0604020202020204" pitchFamily="34" charset="0"/>
              <a:buChar char="•"/>
            </a:pPr>
            <a:r>
              <a:rPr lang="en-GB" b="1" dirty="0"/>
              <a:t>Participatory approaches</a:t>
            </a:r>
            <a:r>
              <a:rPr lang="en-GB" dirty="0"/>
              <a:t> and citizen science initiatives are proposed at various stages of the Mission’s life-cycle to allow citizens to get involved and take action. And as I see, there is huge interest from the wider public for this.</a:t>
            </a:r>
          </a:p>
          <a:p>
            <a:pPr marL="171450" lvl="0" indent="-171450">
              <a:buFont typeface="Arial" panose="020B0604020202020204" pitchFamily="34" charset="0"/>
              <a:buChar char="•"/>
            </a:pPr>
            <a:r>
              <a:rPr lang="en-GB" b="1" dirty="0"/>
              <a:t>To give as example, </a:t>
            </a:r>
            <a:r>
              <a:rPr lang="en-GB" dirty="0"/>
              <a:t>we have the</a:t>
            </a:r>
            <a:r>
              <a:rPr lang="en-GB" b="1" dirty="0"/>
              <a:t> Plastic Pirates</a:t>
            </a:r>
            <a:r>
              <a:rPr lang="en-GB" dirty="0"/>
              <a:t> initiative and the </a:t>
            </a:r>
            <a:r>
              <a:rPr lang="en-GB" b="1" dirty="0"/>
              <a:t>responsible seafood consumption campaigns</a:t>
            </a:r>
            <a:r>
              <a:rPr lang="en-GB"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7C114-EAAA-458E-83A0-501C4B2494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9026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487900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584435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459846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60115"/>
          </a:xfrm>
        </p:spPr>
        <p:txBody>
          <a:bodyPr/>
          <a:lstStyle/>
          <a:p>
            <a:r>
              <a:rPr lang="fr-FR" b="1" dirty="0"/>
              <a:t>The Mission </a:t>
            </a:r>
            <a:r>
              <a:rPr lang="fr-FR" b="1" dirty="0" err="1"/>
              <a:t>Work</a:t>
            </a:r>
            <a:r>
              <a:rPr lang="fr-FR" b="1" dirty="0"/>
              <a:t> Programme</a:t>
            </a:r>
          </a:p>
          <a:p>
            <a:endParaRPr lang="en-GB" sz="1100" dirty="0"/>
          </a:p>
          <a:p>
            <a:pPr marL="171450" lvl="0" indent="-171450">
              <a:buFont typeface="Arial" panose="020B0604020202020204" pitchFamily="34" charset="0"/>
              <a:buChar char="•"/>
            </a:pPr>
            <a:r>
              <a:rPr lang="en-GB" b="1" dirty="0"/>
              <a:t>Practically</a:t>
            </a:r>
            <a:r>
              <a:rPr lang="en-GB" dirty="0"/>
              <a:t>, </a:t>
            </a:r>
            <a:r>
              <a:rPr lang="en-GB" b="1" dirty="0"/>
              <a:t>Missions Ocean and waters</a:t>
            </a:r>
            <a:r>
              <a:rPr lang="en-GB" dirty="0"/>
              <a:t> is </a:t>
            </a:r>
            <a:r>
              <a:rPr lang="en-GB" b="1" dirty="0"/>
              <a:t>rooted in Horizon Europe</a:t>
            </a:r>
            <a:r>
              <a:rPr lang="en-GB" dirty="0"/>
              <a:t>, the European Framework Programme for research and innovation (R&amp;I), with </a:t>
            </a:r>
            <a:r>
              <a:rPr lang="en-GB" b="1" dirty="0"/>
              <a:t>overall a total budget more than €90 billion</a:t>
            </a:r>
            <a:r>
              <a:rPr lang="en-GB" dirty="0"/>
              <a:t> of funding available over 7 years (2021-2027). </a:t>
            </a:r>
            <a:endParaRPr lang="en-GB" sz="1100" dirty="0"/>
          </a:p>
          <a:p>
            <a:pPr marL="171450" lvl="0" indent="-171450">
              <a:buFont typeface="Arial" panose="020B0604020202020204" pitchFamily="34" charset="0"/>
              <a:buChar char="•"/>
            </a:pPr>
            <a:r>
              <a:rPr lang="en-GB" dirty="0"/>
              <a:t>Through the Mission work programme and its related calls for proposals, we </a:t>
            </a:r>
            <a:r>
              <a:rPr lang="en-GB" b="1" dirty="0"/>
              <a:t>provide many opportunities</a:t>
            </a:r>
            <a:r>
              <a:rPr lang="en-GB" dirty="0"/>
              <a:t> </a:t>
            </a:r>
            <a:r>
              <a:rPr lang="en-GB" b="1" dirty="0"/>
              <a:t>to</a:t>
            </a:r>
            <a:r>
              <a:rPr lang="en-GB" dirty="0"/>
              <a:t> researchers, regional and local authorities, the business sector and the citizens to:</a:t>
            </a:r>
            <a:endParaRPr lang="en-GB" sz="1100" dirty="0"/>
          </a:p>
          <a:p>
            <a:pPr marL="628650" lvl="1" indent="-171450">
              <a:buFont typeface="Arial" panose="020B0604020202020204" pitchFamily="34" charset="0"/>
              <a:buChar char="•"/>
            </a:pPr>
            <a:r>
              <a:rPr lang="en-GB" b="1" dirty="0"/>
              <a:t>join efforts to develop and test innovative solutions</a:t>
            </a:r>
            <a:r>
              <a:rPr lang="en-GB" dirty="0"/>
              <a:t> to safeguard our marine and freshwater resources;</a:t>
            </a:r>
            <a:endParaRPr lang="en-GB" sz="1100" dirty="0"/>
          </a:p>
          <a:p>
            <a:pPr marL="628650" lvl="1" indent="-171450">
              <a:buFont typeface="Arial" panose="020B0604020202020204" pitchFamily="34" charset="0"/>
              <a:buChar char="•"/>
            </a:pPr>
            <a:r>
              <a:rPr lang="en-GB" dirty="0"/>
              <a:t>increase </a:t>
            </a:r>
            <a:r>
              <a:rPr lang="en-GB" b="1" dirty="0"/>
              <a:t>resilience</a:t>
            </a:r>
            <a:r>
              <a:rPr lang="en-GB" dirty="0"/>
              <a:t>; and</a:t>
            </a:r>
            <a:endParaRPr lang="en-GB" sz="1100" dirty="0"/>
          </a:p>
          <a:p>
            <a:pPr marL="628650" lvl="1" indent="-171450">
              <a:buFont typeface="Arial" panose="020B0604020202020204" pitchFamily="34" charset="0"/>
              <a:buChar char="•"/>
            </a:pPr>
            <a:r>
              <a:rPr lang="en-GB" dirty="0"/>
              <a:t>exploit the </a:t>
            </a:r>
            <a:r>
              <a:rPr lang="en-GB" b="1" dirty="0"/>
              <a:t>socio-economic potential</a:t>
            </a:r>
            <a:r>
              <a:rPr lang="en-GB" dirty="0"/>
              <a:t> of the ocean in a sustainable way. </a:t>
            </a:r>
            <a:endParaRPr lang="en-GB" sz="1100" dirty="0"/>
          </a:p>
          <a:p>
            <a:pPr marL="171450" lvl="0" indent="-171450">
              <a:buFont typeface="Arial" panose="020B0604020202020204" pitchFamily="34" charset="0"/>
              <a:buChar char="•"/>
            </a:pPr>
            <a:r>
              <a:rPr lang="en-GB" dirty="0"/>
              <a:t>The Mission WP follows the </a:t>
            </a:r>
            <a:r>
              <a:rPr lang="en-GB" b="1" dirty="0"/>
              <a:t>impact-driven logic </a:t>
            </a:r>
            <a:r>
              <a:rPr lang="en-GB" dirty="0"/>
              <a:t>of Horizon Europe and supports major EU policies under the Green Deal.</a:t>
            </a:r>
            <a:endParaRPr lang="en-GB" sz="1100" dirty="0"/>
          </a:p>
          <a:p>
            <a:pPr marL="171450" lvl="0" indent="-171450">
              <a:buFont typeface="Arial" panose="020B0604020202020204" pitchFamily="34" charset="0"/>
              <a:buChar char="•"/>
            </a:pPr>
            <a:r>
              <a:rPr lang="en-GB" dirty="0"/>
              <a:t>Our WP is mainly implemented via </a:t>
            </a:r>
            <a:r>
              <a:rPr lang="en-GB" b="1" dirty="0"/>
              <a:t>Innovation Actions </a:t>
            </a:r>
            <a:r>
              <a:rPr lang="en-GB" dirty="0"/>
              <a:t>to test and demonstrates innovative solutions on the field. </a:t>
            </a:r>
            <a:endParaRPr lang="en-GB" sz="1100" dirty="0"/>
          </a:p>
          <a:p>
            <a:pPr marL="171450" lvl="0" indent="-171450">
              <a:buFont typeface="Arial" panose="020B0604020202020204" pitchFamily="34" charset="0"/>
              <a:buChar char="•"/>
            </a:pPr>
            <a:r>
              <a:rPr lang="en-GB" dirty="0"/>
              <a:t>To achieve the impact we are seeking, we need to </a:t>
            </a:r>
            <a:r>
              <a:rPr lang="en-GB" b="1" dirty="0"/>
              <a:t>go beyond the R&amp;I constituency</a:t>
            </a:r>
            <a:r>
              <a:rPr lang="en-GB" dirty="0"/>
              <a:t>. This is way, we ask funded projects to involve many different types of stakeholders: end-users, citizens and local communities, national, regional and local authorities.</a:t>
            </a:r>
            <a:endParaRPr lang="en-GB" sz="1100" dirty="0"/>
          </a:p>
          <a:p>
            <a:pPr marL="171450" lvl="0" indent="-171450">
              <a:buFont typeface="Arial" panose="020B0604020202020204" pitchFamily="34" charset="0"/>
              <a:buChar char="•"/>
            </a:pPr>
            <a:r>
              <a:rPr lang="en-GB" dirty="0"/>
              <a:t>We count on your support to make sure that fisheries and maritime stakeholders are involved in the Mission projects and can benefit from R&amp;I activities to address specific challenges.</a:t>
            </a:r>
            <a:endParaRPr lang="en-GB" sz="1100" dirty="0"/>
          </a:p>
        </p:txBody>
      </p:sp>
      <p:sp>
        <p:nvSpPr>
          <p:cNvPr id="4" name="Slide Number Placeholder 3"/>
          <p:cNvSpPr>
            <a:spLocks noGrp="1"/>
          </p:cNvSpPr>
          <p:nvPr>
            <p:ph type="sldNum" sz="quarter" idx="10"/>
          </p:nvPr>
        </p:nvSpPr>
        <p:spPr/>
        <p:txBody>
          <a:bodyPr/>
          <a:lstStyle/>
          <a:p>
            <a:fld id="{59CF2995-AB43-4B7C-B8CD-9DC7C3692A9C}" type="slidenum">
              <a:rPr lang="en-GB" smtClean="0"/>
              <a:t>17</a:t>
            </a:fld>
            <a:endParaRPr lang="en-GB"/>
          </a:p>
        </p:txBody>
      </p:sp>
    </p:spTree>
    <p:extLst>
      <p:ext uri="{BB962C8B-B14F-4D97-AF65-F5344CB8AC3E}">
        <p14:creationId xmlns:p14="http://schemas.microsoft.com/office/powerpoint/2010/main" val="3400054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3865" y="4572001"/>
            <a:ext cx="5847205" cy="4005330"/>
          </a:xfrm>
        </p:spPr>
        <p:txBody>
          <a:bodyPr/>
          <a:lstStyle/>
          <a:p>
            <a:pPr marL="171450" indent="-171450">
              <a:buFont typeface="Arial" panose="020B0604020202020204" pitchFamily="34" charset="0"/>
              <a:buChar char="•"/>
            </a:pPr>
            <a:r>
              <a:rPr lang="en-GB" b="1" dirty="0"/>
              <a:t>The Mission charter</a:t>
            </a:r>
            <a:endParaRPr lang="en-GB" dirty="0"/>
          </a:p>
          <a:p>
            <a:pPr marL="171450" lvl="0" indent="-171450">
              <a:buFont typeface="Arial" panose="020B0604020202020204" pitchFamily="34" charset="0"/>
              <a:buChar char="•"/>
            </a:pPr>
            <a:r>
              <a:rPr lang="en-GB" dirty="0"/>
              <a:t>For </a:t>
            </a:r>
            <a:r>
              <a:rPr lang="en-GB" b="1" dirty="0"/>
              <a:t>these reasons</a:t>
            </a:r>
            <a:r>
              <a:rPr lang="en-GB" dirty="0"/>
              <a:t>, in July 2022, we have launched a </a:t>
            </a:r>
            <a:r>
              <a:rPr lang="en-GB" b="1" dirty="0"/>
              <a:t>Mission Charter: our joint commitment to restore our ocean and waters</a:t>
            </a:r>
            <a:endParaRPr lang="en-GB" dirty="0"/>
          </a:p>
          <a:p>
            <a:pPr marL="171450" lvl="0" indent="-171450">
              <a:buFont typeface="Arial" panose="020B0604020202020204" pitchFamily="34" charset="0"/>
              <a:buChar char="•"/>
            </a:pPr>
            <a:r>
              <a:rPr lang="en-GB" dirty="0"/>
              <a:t>The Charter is </a:t>
            </a:r>
            <a:r>
              <a:rPr lang="en-GB" b="1" dirty="0"/>
              <a:t>accessible online and open to any</a:t>
            </a:r>
            <a:r>
              <a:rPr lang="en-GB" dirty="0"/>
              <a:t> public or private interested parties. Up to now we have received almost 300 submissions and we assess them regularly to check the relevance for the Mission.</a:t>
            </a:r>
          </a:p>
          <a:p>
            <a:pPr marL="0" indent="0">
              <a:buFontTx/>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7C114-EAAA-458E-83A0-501C4B2494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217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dirty="0"/>
              <a:t>All you have to do is go online, on the Maritime Forum page relating to the Charter and submit your action(s) and make a difference for the health of our ocean and waters and of our blue economy. </a:t>
            </a:r>
            <a:endParaRPr lang="en-GB" sz="1050" dirty="0"/>
          </a:p>
          <a:p>
            <a:pPr marL="171450" indent="-171450">
              <a:buFont typeface="Arial" panose="020B0604020202020204" pitchFamily="34" charset="0"/>
              <a:buChar char="•"/>
            </a:pPr>
            <a:r>
              <a:rPr lang="en-GB" dirty="0"/>
              <a:t>Actions under the Mission Charter can be:</a:t>
            </a:r>
            <a:endParaRPr lang="en-GB" sz="1050" dirty="0"/>
          </a:p>
          <a:p>
            <a:pPr marL="628650" lvl="1" indent="-171450">
              <a:buFont typeface="Arial" panose="020B0604020202020204" pitchFamily="34" charset="0"/>
              <a:buChar char="•"/>
            </a:pPr>
            <a:r>
              <a:rPr lang="en-GB" dirty="0"/>
              <a:t>Your </a:t>
            </a:r>
            <a:r>
              <a:rPr lang="en-GB" b="1" dirty="0"/>
              <a:t>research and innovation</a:t>
            </a:r>
            <a:r>
              <a:rPr lang="en-GB" dirty="0"/>
              <a:t> national/transnational programmes and projects.</a:t>
            </a:r>
            <a:endParaRPr lang="en-GB" sz="1050" dirty="0"/>
          </a:p>
          <a:p>
            <a:pPr marL="628650" lvl="1" indent="-171450">
              <a:buFont typeface="Arial" panose="020B0604020202020204" pitchFamily="34" charset="0"/>
              <a:buChar char="•"/>
            </a:pPr>
            <a:r>
              <a:rPr lang="en-GB" dirty="0"/>
              <a:t>Your actions </a:t>
            </a:r>
            <a:r>
              <a:rPr lang="en-GB" b="1" dirty="0"/>
              <a:t>to generate marine and freshwaters knowledge</a:t>
            </a:r>
            <a:r>
              <a:rPr lang="en-GB" dirty="0"/>
              <a:t>, to share the data and to feed them into the Digital Twin Ocean. </a:t>
            </a:r>
            <a:endParaRPr lang="en-GB" sz="1050" dirty="0"/>
          </a:p>
          <a:p>
            <a:pPr marL="628650" lvl="1" indent="-171450">
              <a:buFont typeface="Arial" panose="020B0604020202020204" pitchFamily="34" charset="0"/>
              <a:buChar char="•"/>
            </a:pPr>
            <a:r>
              <a:rPr lang="en-GB" dirty="0"/>
              <a:t>Your ways to </a:t>
            </a:r>
            <a:r>
              <a:rPr lang="en-GB" b="1" dirty="0"/>
              <a:t>upscale solutions and to support well-functioning ecosystems</a:t>
            </a:r>
            <a:r>
              <a:rPr lang="en-GB" dirty="0"/>
              <a:t> for finance, investments, infrastructures, talents, or regulations.</a:t>
            </a:r>
            <a:endParaRPr lang="en-GB" sz="1050" dirty="0"/>
          </a:p>
          <a:p>
            <a:pPr marL="628650" lvl="1" indent="-171450">
              <a:buFont typeface="Arial" panose="020B0604020202020204" pitchFamily="34" charset="0"/>
              <a:buChar char="•"/>
            </a:pPr>
            <a:r>
              <a:rPr lang="en-GB" dirty="0"/>
              <a:t>Your </a:t>
            </a:r>
            <a:r>
              <a:rPr lang="en-GB" b="1" dirty="0"/>
              <a:t>public outreach programmes</a:t>
            </a:r>
            <a:r>
              <a:rPr lang="en-GB" dirty="0"/>
              <a:t>, like campaigns on ocean/freshwaters literacy or youth initiatives; </a:t>
            </a:r>
            <a:endParaRPr lang="en-GB" sz="1050" dirty="0"/>
          </a:p>
          <a:p>
            <a:pPr marL="628650" lvl="1" indent="-171450">
              <a:buFont typeface="Arial" panose="020B0604020202020204" pitchFamily="34" charset="0"/>
              <a:buChar char="•"/>
            </a:pPr>
            <a:r>
              <a:rPr lang="en-GB" dirty="0"/>
              <a:t>and your </a:t>
            </a:r>
            <a:r>
              <a:rPr lang="en-GB" b="1" dirty="0"/>
              <a:t>education and training schemes</a:t>
            </a:r>
            <a:r>
              <a:rPr lang="en-GB" dirty="0"/>
              <a:t>: for new generations to respect our ocean and waters and work in harmony with nature; and for older generations to be re-skilled into jobs that do not harm our waters.</a:t>
            </a:r>
            <a:endParaRPr lang="en-GB" sz="1050" dirty="0"/>
          </a:p>
          <a:p>
            <a:endParaRPr lang="en-GB" dirty="0"/>
          </a:p>
        </p:txBody>
      </p:sp>
      <p:sp>
        <p:nvSpPr>
          <p:cNvPr id="4" name="Slide Number Placeholder 3"/>
          <p:cNvSpPr>
            <a:spLocks noGrp="1"/>
          </p:cNvSpPr>
          <p:nvPr>
            <p:ph type="sldNum" sz="quarter" idx="10"/>
          </p:nvPr>
        </p:nvSpPr>
        <p:spPr/>
        <p:txBody>
          <a:bodyPr/>
          <a:lstStyle/>
          <a:p>
            <a:fld id="{FC8CC0D7-DF28-4ADB-A7FD-D9974E395328}" type="slidenum">
              <a:rPr lang="en-GB" smtClean="0"/>
              <a:t>19</a:t>
            </a:fld>
            <a:endParaRPr lang="en-GB"/>
          </a:p>
        </p:txBody>
      </p:sp>
    </p:spTree>
    <p:extLst>
      <p:ext uri="{BB962C8B-B14F-4D97-AF65-F5344CB8AC3E}">
        <p14:creationId xmlns:p14="http://schemas.microsoft.com/office/powerpoint/2010/main" val="827512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endParaRPr lang="en-GB"/>
          </a:p>
        </p:txBody>
      </p:sp>
      <p:sp>
        <p:nvSpPr>
          <p:cNvPr id="4" name="Slide Number Placeholder 3"/>
          <p:cNvSpPr>
            <a:spLocks noGrp="1"/>
          </p:cNvSpPr>
          <p:nvPr>
            <p:ph type="sldNum" sz="quarter" idx="10"/>
          </p:nvPr>
        </p:nvSpPr>
        <p:spPr/>
        <p:txBody>
          <a:bodyPr/>
          <a:lstStyle/>
          <a:p>
            <a:fld id="{FA57C114-EAAA-458E-83A0-501C4B249480}" type="slidenum">
              <a:rPr lang="en-US" smtClean="0"/>
              <a:t>20</a:t>
            </a:fld>
            <a:endParaRPr lang="en-US"/>
          </a:p>
        </p:txBody>
      </p:sp>
    </p:spTree>
    <p:extLst>
      <p:ext uri="{BB962C8B-B14F-4D97-AF65-F5344CB8AC3E}">
        <p14:creationId xmlns:p14="http://schemas.microsoft.com/office/powerpoint/2010/main" val="4124341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5155" y="4400550"/>
            <a:ext cx="5795493" cy="3600450"/>
          </a:xfrm>
        </p:spPr>
        <p:txBody>
          <a:bodyPr/>
          <a:lstStyle/>
          <a:p>
            <a:r>
              <a:rPr lang="fr-FR" b="1" dirty="0"/>
              <a:t>Mission </a:t>
            </a:r>
            <a:r>
              <a:rPr lang="fr-FR" b="1" dirty="0" err="1"/>
              <a:t>Lighthouses</a:t>
            </a:r>
            <a:endParaRPr lang="fr-FR" b="1" dirty="0"/>
          </a:p>
          <a:p>
            <a:endParaRPr lang="en-GB" sz="1100" dirty="0"/>
          </a:p>
          <a:p>
            <a:pPr marL="171450" lvl="0" indent="-171450">
              <a:buFont typeface="Arial" panose="020B0604020202020204" pitchFamily="34" charset="0"/>
              <a:buChar char="•"/>
            </a:pPr>
            <a:r>
              <a:rPr lang="en-GB" dirty="0"/>
              <a:t>The Mission has a strong regional dimension through the concept of  “</a:t>
            </a:r>
            <a:r>
              <a:rPr lang="en-GB" b="1" dirty="0"/>
              <a:t>lighthouses</a:t>
            </a:r>
            <a:r>
              <a:rPr lang="en-GB" dirty="0"/>
              <a:t>” in  four sea/river basins:  </a:t>
            </a:r>
            <a:endParaRPr lang="en-GB" sz="1100" dirty="0"/>
          </a:p>
          <a:p>
            <a:pPr marL="628650" lvl="1" indent="-171450">
              <a:buFont typeface="Arial" panose="020B0604020202020204" pitchFamily="34" charset="0"/>
              <a:buChar char="•"/>
            </a:pPr>
            <a:r>
              <a:rPr lang="en-GB" dirty="0"/>
              <a:t>The Atlantic and Arctic basin;</a:t>
            </a:r>
            <a:endParaRPr lang="en-GB" sz="1100" dirty="0"/>
          </a:p>
          <a:p>
            <a:pPr marL="628650" lvl="1" indent="-171450">
              <a:buFont typeface="Arial" panose="020B0604020202020204" pitchFamily="34" charset="0"/>
              <a:buChar char="•"/>
            </a:pPr>
            <a:r>
              <a:rPr lang="en-GB" dirty="0"/>
              <a:t>The Baltic and North Sea basin;</a:t>
            </a:r>
            <a:endParaRPr lang="en-GB" sz="1100" dirty="0"/>
          </a:p>
          <a:p>
            <a:pPr marL="628650" lvl="1" indent="-171450">
              <a:buFont typeface="Arial" panose="020B0604020202020204" pitchFamily="34" charset="0"/>
              <a:buChar char="•"/>
            </a:pPr>
            <a:r>
              <a:rPr lang="en-GB" dirty="0"/>
              <a:t>The Mediterranean Sea basin; and</a:t>
            </a:r>
            <a:endParaRPr lang="en-GB" sz="1100" dirty="0"/>
          </a:p>
          <a:p>
            <a:pPr marL="628650" lvl="1" indent="-171450">
              <a:buFont typeface="Arial" panose="020B0604020202020204" pitchFamily="34" charset="0"/>
              <a:buChar char="•"/>
            </a:pPr>
            <a:r>
              <a:rPr lang="en-GB" dirty="0"/>
              <a:t>The Danube River basin.</a:t>
            </a:r>
            <a:endParaRPr lang="en-GB" sz="1100" dirty="0"/>
          </a:p>
          <a:p>
            <a:pPr marL="171450" lvl="0" indent="-171450">
              <a:buFont typeface="Arial" panose="020B0604020202020204" pitchFamily="34" charset="0"/>
              <a:buChar char="•"/>
            </a:pPr>
            <a:r>
              <a:rPr lang="en-GB" dirty="0"/>
              <a:t>The Mission lighthouses are site to develop, test and deploy transformative and innovative solutions to achieve the objectives of the Mission.</a:t>
            </a:r>
            <a:endParaRPr lang="en-GB" sz="1100" dirty="0"/>
          </a:p>
          <a:p>
            <a:pPr marL="171450" lvl="0" indent="-171450">
              <a:buFont typeface="Arial" panose="020B0604020202020204" pitchFamily="34" charset="0"/>
              <a:buChar char="•"/>
            </a:pPr>
            <a:r>
              <a:rPr lang="en-GB" dirty="0"/>
              <a:t>The Mission follows the </a:t>
            </a:r>
            <a:r>
              <a:rPr lang="en-GB" b="1" dirty="0"/>
              <a:t>principle of “</a:t>
            </a:r>
            <a:r>
              <a:rPr lang="en-GB" b="1" i="1" dirty="0"/>
              <a:t>leaving no one behind</a:t>
            </a:r>
            <a:r>
              <a:rPr lang="en-GB" b="1" dirty="0"/>
              <a:t>”</a:t>
            </a:r>
            <a:r>
              <a:rPr lang="en-GB" dirty="0"/>
              <a:t> and applies an </a:t>
            </a:r>
            <a:r>
              <a:rPr lang="en-GB" b="1" dirty="0"/>
              <a:t>impact-driven approach</a:t>
            </a:r>
            <a:r>
              <a:rPr lang="en-GB" dirty="0"/>
              <a:t>.</a:t>
            </a:r>
            <a:endParaRPr lang="en-GB" sz="1100" dirty="0"/>
          </a:p>
          <a:p>
            <a:pPr marL="171450" lvl="0" indent="-171450">
              <a:buFont typeface="Arial" panose="020B0604020202020204" pitchFamily="34" charset="0"/>
              <a:buChar char="•"/>
            </a:pPr>
            <a:r>
              <a:rPr lang="en-GB" dirty="0"/>
              <a:t>For this, we have </a:t>
            </a:r>
            <a:r>
              <a:rPr lang="en-GB" b="1" dirty="0"/>
              <a:t>embedded the concept of “</a:t>
            </a:r>
            <a:r>
              <a:rPr lang="en-GB" b="1" i="1" dirty="0"/>
              <a:t>associated regions</a:t>
            </a:r>
            <a:r>
              <a:rPr lang="en-GB" b="1" dirty="0"/>
              <a:t>”</a:t>
            </a:r>
            <a:r>
              <a:rPr lang="en-GB" dirty="0"/>
              <a:t> in all relevant Mission activities.</a:t>
            </a:r>
            <a:endParaRPr lang="en-GB" sz="1100" dirty="0"/>
          </a:p>
          <a:p>
            <a:pPr marL="171450" lvl="0" indent="-171450">
              <a:buFont typeface="Arial" panose="020B0604020202020204" pitchFamily="34" charset="0"/>
              <a:buChar char="•"/>
            </a:pPr>
            <a:r>
              <a:rPr lang="en-GB" dirty="0"/>
              <a:t>The </a:t>
            </a:r>
            <a:r>
              <a:rPr lang="en-GB" b="1" dirty="0"/>
              <a:t>aim</a:t>
            </a:r>
            <a:r>
              <a:rPr lang="en-GB" dirty="0"/>
              <a:t> is to </a:t>
            </a:r>
            <a:r>
              <a:rPr lang="en-GB" b="1" dirty="0"/>
              <a:t>provide financial support</a:t>
            </a:r>
            <a:r>
              <a:rPr lang="en-GB" dirty="0"/>
              <a:t> to </a:t>
            </a:r>
            <a:r>
              <a:rPr lang="en-GB" b="1" dirty="0"/>
              <a:t>showcase</a:t>
            </a:r>
            <a:r>
              <a:rPr lang="en-GB" dirty="0"/>
              <a:t> the </a:t>
            </a:r>
            <a:r>
              <a:rPr lang="en-GB" b="1" dirty="0"/>
              <a:t>feasibility, replicability and deployment of innovative solutions </a:t>
            </a:r>
            <a:r>
              <a:rPr lang="en-GB" dirty="0"/>
              <a:t>developed by the projects funded through the Mission.</a:t>
            </a:r>
            <a:endParaRPr lang="en-GB" sz="1100" dirty="0"/>
          </a:p>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7C114-EAAA-458E-83A0-501C4B2494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4349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60115"/>
          </a:xfrm>
        </p:spPr>
        <p:txBody>
          <a:bodyPr/>
          <a:lstStyle/>
          <a:p>
            <a:r>
              <a:rPr lang="fr-FR" b="1" dirty="0"/>
              <a:t>The Mission </a:t>
            </a:r>
            <a:r>
              <a:rPr lang="fr-FR" b="1" dirty="0" err="1"/>
              <a:t>Work</a:t>
            </a:r>
            <a:r>
              <a:rPr lang="fr-FR" b="1" dirty="0"/>
              <a:t> Programme</a:t>
            </a:r>
          </a:p>
          <a:p>
            <a:endParaRPr lang="en-GB" sz="1100" dirty="0"/>
          </a:p>
          <a:p>
            <a:pPr marL="171450" lvl="0" indent="-171450">
              <a:buFont typeface="Arial" panose="020B0604020202020204" pitchFamily="34" charset="0"/>
              <a:buChar char="•"/>
            </a:pPr>
            <a:r>
              <a:rPr lang="en-GB" b="1" dirty="0"/>
              <a:t>Practically</a:t>
            </a:r>
            <a:r>
              <a:rPr lang="en-GB" dirty="0"/>
              <a:t>, </a:t>
            </a:r>
            <a:r>
              <a:rPr lang="en-GB" b="1" dirty="0"/>
              <a:t>Missions Ocean and waters</a:t>
            </a:r>
            <a:r>
              <a:rPr lang="en-GB" dirty="0"/>
              <a:t> is </a:t>
            </a:r>
            <a:r>
              <a:rPr lang="en-GB" b="1" dirty="0"/>
              <a:t>rooted in Horizon Europe</a:t>
            </a:r>
            <a:r>
              <a:rPr lang="en-GB" dirty="0"/>
              <a:t>, the European Framework Programme for research and innovation (R&amp;I), with </a:t>
            </a:r>
            <a:r>
              <a:rPr lang="en-GB" b="1" dirty="0"/>
              <a:t>overall a total budget more than €90 billion</a:t>
            </a:r>
            <a:r>
              <a:rPr lang="en-GB" dirty="0"/>
              <a:t> of funding available over 7 years (2021-2027). </a:t>
            </a:r>
            <a:endParaRPr lang="en-GB" sz="1100" dirty="0"/>
          </a:p>
          <a:p>
            <a:pPr marL="171450" lvl="0" indent="-171450">
              <a:buFont typeface="Arial" panose="020B0604020202020204" pitchFamily="34" charset="0"/>
              <a:buChar char="•"/>
            </a:pPr>
            <a:r>
              <a:rPr lang="en-GB" dirty="0"/>
              <a:t>Through the Mission work programme and its related calls for proposals, we </a:t>
            </a:r>
            <a:r>
              <a:rPr lang="en-GB" b="1" dirty="0"/>
              <a:t>provide many opportunities</a:t>
            </a:r>
            <a:r>
              <a:rPr lang="en-GB" dirty="0"/>
              <a:t> </a:t>
            </a:r>
            <a:r>
              <a:rPr lang="en-GB" b="1" dirty="0"/>
              <a:t>to</a:t>
            </a:r>
            <a:r>
              <a:rPr lang="en-GB" dirty="0"/>
              <a:t> researchers, regional and local authorities, the business sector and the citizens to:</a:t>
            </a:r>
            <a:endParaRPr lang="en-GB" sz="1100" dirty="0"/>
          </a:p>
          <a:p>
            <a:pPr marL="628650" lvl="1" indent="-171450">
              <a:buFont typeface="Arial" panose="020B0604020202020204" pitchFamily="34" charset="0"/>
              <a:buChar char="•"/>
            </a:pPr>
            <a:r>
              <a:rPr lang="en-GB" b="1" dirty="0"/>
              <a:t>join efforts to develop and test innovative solutions</a:t>
            </a:r>
            <a:r>
              <a:rPr lang="en-GB" dirty="0"/>
              <a:t> to safeguard our marine and freshwater resources;</a:t>
            </a:r>
            <a:endParaRPr lang="en-GB" sz="1100" dirty="0"/>
          </a:p>
          <a:p>
            <a:pPr marL="628650" lvl="1" indent="-171450">
              <a:buFont typeface="Arial" panose="020B0604020202020204" pitchFamily="34" charset="0"/>
              <a:buChar char="•"/>
            </a:pPr>
            <a:r>
              <a:rPr lang="en-GB" dirty="0"/>
              <a:t>increase </a:t>
            </a:r>
            <a:r>
              <a:rPr lang="en-GB" b="1" dirty="0"/>
              <a:t>resilience</a:t>
            </a:r>
            <a:r>
              <a:rPr lang="en-GB" dirty="0"/>
              <a:t>; and</a:t>
            </a:r>
            <a:endParaRPr lang="en-GB" sz="1100" dirty="0"/>
          </a:p>
          <a:p>
            <a:pPr marL="628650" lvl="1" indent="-171450">
              <a:buFont typeface="Arial" panose="020B0604020202020204" pitchFamily="34" charset="0"/>
              <a:buChar char="•"/>
            </a:pPr>
            <a:r>
              <a:rPr lang="en-GB" dirty="0"/>
              <a:t>exploit the </a:t>
            </a:r>
            <a:r>
              <a:rPr lang="en-GB" b="1" dirty="0"/>
              <a:t>socio-economic potential</a:t>
            </a:r>
            <a:r>
              <a:rPr lang="en-GB" dirty="0"/>
              <a:t> of the ocean in a sustainable way. </a:t>
            </a:r>
            <a:endParaRPr lang="en-GB" sz="1100" dirty="0"/>
          </a:p>
          <a:p>
            <a:pPr marL="171450" lvl="0" indent="-171450">
              <a:buFont typeface="Arial" panose="020B0604020202020204" pitchFamily="34" charset="0"/>
              <a:buChar char="•"/>
            </a:pPr>
            <a:r>
              <a:rPr lang="en-GB" dirty="0"/>
              <a:t>The Mission WP follows the </a:t>
            </a:r>
            <a:r>
              <a:rPr lang="en-GB" b="1" dirty="0"/>
              <a:t>impact-driven logic </a:t>
            </a:r>
            <a:r>
              <a:rPr lang="en-GB" dirty="0"/>
              <a:t>of Horizon Europe and supports major EU policies under the Green Deal.</a:t>
            </a:r>
            <a:endParaRPr lang="en-GB" sz="1100" dirty="0"/>
          </a:p>
          <a:p>
            <a:pPr marL="171450" lvl="0" indent="-171450">
              <a:buFont typeface="Arial" panose="020B0604020202020204" pitchFamily="34" charset="0"/>
              <a:buChar char="•"/>
            </a:pPr>
            <a:r>
              <a:rPr lang="en-GB" dirty="0"/>
              <a:t>Our WP is mainly implemented via </a:t>
            </a:r>
            <a:r>
              <a:rPr lang="en-GB" b="1" dirty="0"/>
              <a:t>Innovation Actions </a:t>
            </a:r>
            <a:r>
              <a:rPr lang="en-GB" dirty="0"/>
              <a:t>to test and demonstrates innovative solutions on the field. </a:t>
            </a:r>
            <a:endParaRPr lang="en-GB" sz="1100" dirty="0"/>
          </a:p>
          <a:p>
            <a:pPr marL="171450" lvl="0" indent="-171450">
              <a:buFont typeface="Arial" panose="020B0604020202020204" pitchFamily="34" charset="0"/>
              <a:buChar char="•"/>
            </a:pPr>
            <a:r>
              <a:rPr lang="en-GB" dirty="0"/>
              <a:t>To achieve the impact we are seeking, we need to </a:t>
            </a:r>
            <a:r>
              <a:rPr lang="en-GB" b="1" dirty="0"/>
              <a:t>go beyond the R&amp;I constituency</a:t>
            </a:r>
            <a:r>
              <a:rPr lang="en-GB" dirty="0"/>
              <a:t>. This is way, we ask funded projects to involve many different types of stakeholders: end-users, citizens and local communities, national, regional and local authorities.</a:t>
            </a:r>
            <a:endParaRPr lang="en-GB" sz="1100" dirty="0"/>
          </a:p>
          <a:p>
            <a:pPr marL="171450" lvl="0" indent="-171450">
              <a:buFont typeface="Arial" panose="020B0604020202020204" pitchFamily="34" charset="0"/>
              <a:buChar char="•"/>
            </a:pPr>
            <a:r>
              <a:rPr lang="en-GB" dirty="0"/>
              <a:t>We count on your support to make sure that fisheries and maritime stakeholders are involved in the Mission projects and can benefit from R&amp;I activities to address specific challenges.</a:t>
            </a:r>
            <a:endParaRPr lang="en-GB" sz="1100" dirty="0"/>
          </a:p>
        </p:txBody>
      </p:sp>
      <p:sp>
        <p:nvSpPr>
          <p:cNvPr id="4" name="Slide Number Placeholder 3"/>
          <p:cNvSpPr>
            <a:spLocks noGrp="1"/>
          </p:cNvSpPr>
          <p:nvPr>
            <p:ph type="sldNum" sz="quarter" idx="10"/>
          </p:nvPr>
        </p:nvSpPr>
        <p:spPr/>
        <p:txBody>
          <a:bodyPr/>
          <a:lstStyle/>
          <a:p>
            <a:fld id="{59CF2995-AB43-4B7C-B8CD-9DC7C3692A9C}" type="slidenum">
              <a:rPr lang="en-GB" smtClean="0"/>
              <a:t>5</a:t>
            </a:fld>
            <a:endParaRPr lang="en-GB"/>
          </a:p>
        </p:txBody>
      </p:sp>
    </p:spTree>
    <p:extLst>
      <p:ext uri="{BB962C8B-B14F-4D97-AF65-F5344CB8AC3E}">
        <p14:creationId xmlns:p14="http://schemas.microsoft.com/office/powerpoint/2010/main" val="3889908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dirty="0"/>
              <a:t>So far, we have published </a:t>
            </a:r>
            <a:r>
              <a:rPr lang="en-GB" b="1" dirty="0"/>
              <a:t>two sets of calls</a:t>
            </a:r>
            <a:r>
              <a:rPr lang="en-GB" dirty="0"/>
              <a:t> for proposals for research and innovation projects in the marine and maritime domains, with a total budget of around EUR 230 million. The </a:t>
            </a:r>
            <a:r>
              <a:rPr lang="en-GB" b="1" dirty="0"/>
              <a:t>Mission calls for 2023</a:t>
            </a:r>
            <a:r>
              <a:rPr lang="en-GB" dirty="0"/>
              <a:t>, with a budget of the order of EUR 100 million, have been published in January 2023 and are now open till the 20 September 2023. </a:t>
            </a:r>
          </a:p>
          <a:p>
            <a:pPr marL="171450" lvl="0" indent="-171450">
              <a:buFont typeface="Arial" panose="020B0604020202020204" pitchFamily="34" charset="0"/>
              <a:buChar char="•"/>
            </a:pPr>
            <a:r>
              <a:rPr lang="en-GB" dirty="0"/>
              <a:t>Several topics are basin-specific. However, this does not </a:t>
            </a:r>
            <a:r>
              <a:rPr lang="en-GB" b="1" dirty="0"/>
              <a:t>prevent</a:t>
            </a:r>
            <a:r>
              <a:rPr lang="en-GB" dirty="0"/>
              <a:t> any</a:t>
            </a:r>
            <a:r>
              <a:rPr lang="en-GB" b="1" dirty="0"/>
              <a:t> organisation</a:t>
            </a:r>
            <a:r>
              <a:rPr lang="en-GB" dirty="0"/>
              <a:t> from </a:t>
            </a:r>
            <a:r>
              <a:rPr lang="en-GB" b="1" dirty="0"/>
              <a:t>other Member States or associated regions</a:t>
            </a:r>
            <a:r>
              <a:rPr lang="en-GB" dirty="0"/>
              <a:t> to </a:t>
            </a:r>
            <a:r>
              <a:rPr lang="en-GB" b="1" dirty="0"/>
              <a:t>take part</a:t>
            </a:r>
            <a:r>
              <a:rPr lang="en-GB" dirty="0"/>
              <a:t> in projects.</a:t>
            </a:r>
          </a:p>
          <a:p>
            <a:pPr marL="171450" lvl="0" indent="-171450">
              <a:buFont typeface="Arial" panose="020B0604020202020204" pitchFamily="34" charset="0"/>
              <a:buChar char="•"/>
            </a:pPr>
            <a:r>
              <a:rPr lang="en-GB" dirty="0"/>
              <a:t>The </a:t>
            </a:r>
            <a:r>
              <a:rPr lang="en-GB" b="1" dirty="0"/>
              <a:t>only requirement</a:t>
            </a:r>
            <a:r>
              <a:rPr lang="en-GB" dirty="0"/>
              <a:t> is that they </a:t>
            </a:r>
            <a:r>
              <a:rPr lang="en-GB" b="1" dirty="0"/>
              <a:t>join with</a:t>
            </a:r>
            <a:r>
              <a:rPr lang="en-GB" dirty="0"/>
              <a:t> </a:t>
            </a:r>
            <a:r>
              <a:rPr lang="en-GB" b="1" dirty="0"/>
              <a:t>at least three</a:t>
            </a:r>
            <a:r>
              <a:rPr lang="en-GB" dirty="0"/>
              <a:t> Member States and/or Associated Countries from the basin.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7C114-EAAA-458E-83A0-501C4B2494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003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1478" y="4289905"/>
            <a:ext cx="6375043" cy="4802579"/>
          </a:xfrm>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An overview of the </a:t>
            </a:r>
            <a:r>
              <a:rPr lang="en-GB" sz="1200" b="1" kern="1200" dirty="0">
                <a:solidFill>
                  <a:schemeClr val="tx1"/>
                </a:solidFill>
                <a:effectLst/>
                <a:latin typeface="+mn-lt"/>
                <a:ea typeface="+mn-ea"/>
                <a:cs typeface="+mn-cs"/>
              </a:rPr>
              <a:t>priorities addressed up to now</a:t>
            </a:r>
            <a:r>
              <a:rPr lang="en-GB" sz="1200" kern="1200" dirty="0">
                <a:solidFill>
                  <a:schemeClr val="tx1"/>
                </a:solidFill>
                <a:effectLst/>
                <a:latin typeface="+mn-lt"/>
                <a:ea typeface="+mn-ea"/>
                <a:cs typeface="+mn-cs"/>
              </a:rPr>
              <a:t> is presented in this slide: </a:t>
            </a:r>
            <a:endParaRPr lang="en-GB"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an important share of the Mission budget has been allocated to projects addressing the restoration of marine and freshwaters ecosystems. We have launched the Blue Park initiative to support the establishment of MPAs; we have addressed sediment management, wetlands and marshes ecosystems, as well as the threats to marine and freshwater biodiversity, resilience to climate change and issues relating to landscape water retention.</a:t>
            </a:r>
            <a:endParaRPr lang="en-GB"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to prevent and eliminate pollution we have launched calls addressing litter, plastic, </a:t>
            </a:r>
            <a:r>
              <a:rPr lang="en-GB" sz="1200" kern="1200" dirty="0" err="1">
                <a:solidFill>
                  <a:schemeClr val="tx1"/>
                </a:solidFill>
                <a:effectLst/>
                <a:latin typeface="+mn-lt"/>
                <a:ea typeface="+mn-ea"/>
                <a:cs typeface="+mn-cs"/>
              </a:rPr>
              <a:t>microplastics</a:t>
            </a:r>
            <a:r>
              <a:rPr lang="en-GB" sz="1200" kern="1200" dirty="0">
                <a:solidFill>
                  <a:schemeClr val="tx1"/>
                </a:solidFill>
                <a:effectLst/>
                <a:latin typeface="+mn-lt"/>
                <a:ea typeface="+mn-ea"/>
                <a:cs typeface="+mn-cs"/>
              </a:rPr>
              <a:t>, chemicals and nutrients; we support research and innovation for low environmental impact fishing gears; we had a specific topic for waste-free European rivers and for nature-inclusive concept for off-shore wind mills; we are supporting a study to assess option for repurposing off-shore aged/unused platforms.</a:t>
            </a:r>
            <a:endParaRPr lang="en-GB"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Under the Blue Economy we have published topics addressing low-impact aquaculture and multipurpose use of marine space, the greening of small-scale fishing fleets, the development of algae-based products and applications; we are testing community driven business models for regenerative ocean farming.</a:t>
            </a:r>
            <a:endParaRPr lang="en-GB"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Projects for the development of the European Digital Twin Ocean are addressing its underlying public infrastructure as well as the integration of different models into the DTO.</a:t>
            </a:r>
            <a:endParaRPr lang="en-GB" sz="1100" kern="1200" dirty="0">
              <a:solidFill>
                <a:schemeClr val="tx1"/>
              </a:solidFill>
              <a:effectLst/>
              <a:latin typeface="+mn-lt"/>
              <a:ea typeface="+mn-ea"/>
              <a:cs typeface="+mn-cs"/>
            </a:endParaRPr>
          </a:p>
          <a:p>
            <a:pPr marL="171450" indent="-171450">
              <a:buFont typeface="Arial" panose="020B0604020202020204" pitchFamily="34" charset="0"/>
              <a:buChar char="•"/>
            </a:pPr>
            <a:r>
              <a:rPr lang="fr-FR" sz="1200" kern="1200" dirty="0" err="1">
                <a:solidFill>
                  <a:schemeClr val="tx1"/>
                </a:solidFill>
                <a:effectLst/>
                <a:latin typeface="+mn-lt"/>
                <a:ea typeface="+mn-ea"/>
                <a:cs typeface="+mn-cs"/>
              </a:rPr>
              <a:t>Many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activities</a:t>
            </a:r>
            <a:r>
              <a:rPr lang="fr-FR" sz="1200" kern="1200" dirty="0">
                <a:solidFill>
                  <a:schemeClr val="tx1"/>
                </a:solidFill>
                <a:effectLst/>
                <a:latin typeface="+mn-lt"/>
                <a:ea typeface="+mn-ea"/>
                <a:cs typeface="+mn-cs"/>
              </a:rPr>
              <a:t> have been </a:t>
            </a:r>
            <a:r>
              <a:rPr lang="fr-FR" sz="1200" kern="1200" dirty="0" err="1">
                <a:solidFill>
                  <a:schemeClr val="tx1"/>
                </a:solidFill>
                <a:effectLst/>
                <a:latin typeface="+mn-lt"/>
                <a:ea typeface="+mn-ea"/>
                <a:cs typeface="+mn-cs"/>
              </a:rPr>
              <a:t>launched</a:t>
            </a:r>
            <a:r>
              <a:rPr lang="fr-FR" sz="1200" kern="1200" dirty="0">
                <a:solidFill>
                  <a:schemeClr val="tx1"/>
                </a:solidFill>
                <a:effectLst/>
                <a:latin typeface="+mn-lt"/>
                <a:ea typeface="+mn-ea"/>
                <a:cs typeface="+mn-cs"/>
              </a:rPr>
              <a:t> to support </a:t>
            </a:r>
            <a:r>
              <a:rPr lang="fr-FR" sz="1200" kern="1200" dirty="0" err="1">
                <a:solidFill>
                  <a:schemeClr val="tx1"/>
                </a:solidFill>
                <a:effectLst/>
                <a:latin typeface="+mn-lt"/>
                <a:ea typeface="+mn-ea"/>
                <a:cs typeface="+mn-cs"/>
              </a:rPr>
              <a:t>citizen</a:t>
            </a:r>
            <a:r>
              <a:rPr lang="fr-FR" sz="1200" kern="1200" dirty="0">
                <a:solidFill>
                  <a:schemeClr val="tx1"/>
                </a:solidFill>
                <a:effectLst/>
                <a:latin typeface="+mn-lt"/>
                <a:ea typeface="+mn-ea"/>
                <a:cs typeface="+mn-cs"/>
              </a:rPr>
              <a:t> engagement, </a:t>
            </a:r>
            <a:r>
              <a:rPr lang="fr-FR" sz="1200" kern="1200" dirty="0" err="1">
                <a:solidFill>
                  <a:schemeClr val="tx1"/>
                </a:solidFill>
                <a:effectLst/>
                <a:latin typeface="+mn-lt"/>
                <a:ea typeface="+mn-ea"/>
                <a:cs typeface="+mn-cs"/>
              </a:rPr>
              <a:t>addressing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different</a:t>
            </a:r>
            <a:r>
              <a:rPr lang="fr-FR" sz="1200" kern="1200" dirty="0">
                <a:solidFill>
                  <a:schemeClr val="tx1"/>
                </a:solidFill>
                <a:effectLst/>
                <a:latin typeface="+mn-lt"/>
                <a:ea typeface="+mn-ea"/>
                <a:cs typeface="+mn-cs"/>
              </a:rPr>
              <a:t> segment of </a:t>
            </a:r>
            <a:r>
              <a:rPr lang="fr-FR" sz="1200" kern="1200" dirty="0" err="1">
                <a:solidFill>
                  <a:schemeClr val="tx1"/>
                </a:solidFill>
                <a:effectLst/>
                <a:latin typeface="+mn-lt"/>
                <a:ea typeface="+mn-ea"/>
                <a:cs typeface="+mn-cs"/>
              </a:rPr>
              <a:t>our</a:t>
            </a:r>
            <a:r>
              <a:rPr lang="fr-FR" sz="1200" kern="1200" dirty="0">
                <a:solidFill>
                  <a:schemeClr val="tx1"/>
                </a:solidFill>
                <a:effectLst/>
                <a:latin typeface="+mn-lt"/>
                <a:ea typeface="+mn-ea"/>
                <a:cs typeface="+mn-cs"/>
              </a:rPr>
              <a:t> society: the </a:t>
            </a:r>
            <a:r>
              <a:rPr lang="fr-FR" sz="1200" kern="1200" dirty="0" err="1">
                <a:solidFill>
                  <a:schemeClr val="tx1"/>
                </a:solidFill>
                <a:effectLst/>
                <a:latin typeface="+mn-lt"/>
                <a:ea typeface="+mn-ea"/>
                <a:cs typeface="+mn-cs"/>
              </a:rPr>
              <a:t>young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generations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through</a:t>
            </a:r>
            <a:r>
              <a:rPr lang="fr-FR" sz="1200" kern="1200" dirty="0">
                <a:solidFill>
                  <a:schemeClr val="tx1"/>
                </a:solidFill>
                <a:effectLst/>
                <a:latin typeface="+mn-lt"/>
                <a:ea typeface="+mn-ea"/>
                <a:cs typeface="+mn-cs"/>
              </a:rPr>
              <a:t> the Blue </a:t>
            </a:r>
            <a:r>
              <a:rPr lang="fr-FR" sz="1200" kern="1200" dirty="0" err="1">
                <a:solidFill>
                  <a:schemeClr val="tx1"/>
                </a:solidFill>
                <a:effectLst/>
                <a:latin typeface="+mn-lt"/>
                <a:ea typeface="+mn-ea"/>
                <a:cs typeface="+mn-cs"/>
              </a:rPr>
              <a:t>Schools</a:t>
            </a:r>
            <a:r>
              <a:rPr lang="fr-FR" sz="1200" kern="1200" dirty="0">
                <a:solidFill>
                  <a:schemeClr val="tx1"/>
                </a:solidFill>
                <a:effectLst/>
                <a:latin typeface="+mn-lt"/>
                <a:ea typeface="+mn-ea"/>
                <a:cs typeface="+mn-cs"/>
              </a:rPr>
              <a:t> and a </a:t>
            </a:r>
            <a:r>
              <a:rPr lang="fr-FR" sz="1200" kern="1200" dirty="0" err="1">
                <a:solidFill>
                  <a:schemeClr val="tx1"/>
                </a:solidFill>
                <a:effectLst/>
                <a:latin typeface="+mn-lt"/>
                <a:ea typeface="+mn-ea"/>
                <a:cs typeface="+mn-cs"/>
              </a:rPr>
              <a:t>foresight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study</a:t>
            </a:r>
            <a:r>
              <a:rPr lang="fr-FR" sz="1200" kern="1200" dirty="0">
                <a:solidFill>
                  <a:schemeClr val="tx1"/>
                </a:solidFill>
                <a:effectLst/>
                <a:latin typeface="+mn-lt"/>
                <a:ea typeface="+mn-ea"/>
                <a:cs typeface="+mn-cs"/>
              </a:rPr>
              <a:t> on </a:t>
            </a:r>
            <a:r>
              <a:rPr lang="fr-FR" sz="1200" kern="1200" dirty="0" err="1">
                <a:solidFill>
                  <a:schemeClr val="tx1"/>
                </a:solidFill>
                <a:effectLst/>
                <a:latin typeface="+mn-lt"/>
                <a:ea typeface="+mn-ea"/>
                <a:cs typeface="+mn-cs"/>
              </a:rPr>
              <a:t>their</a:t>
            </a:r>
            <a:r>
              <a:rPr lang="fr-FR" sz="1200" kern="1200" dirty="0">
                <a:solidFill>
                  <a:schemeClr val="tx1"/>
                </a:solidFill>
                <a:effectLst/>
                <a:latin typeface="+mn-lt"/>
                <a:ea typeface="+mn-ea"/>
                <a:cs typeface="+mn-cs"/>
              </a:rPr>
              <a:t> relation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sea</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consumers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through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Choose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your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fish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campaigns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addressing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sustainability</a:t>
            </a:r>
            <a:r>
              <a:rPr lang="fr-FR" sz="1200" kern="1200" dirty="0">
                <a:solidFill>
                  <a:schemeClr val="tx1"/>
                </a:solidFill>
                <a:effectLst/>
                <a:latin typeface="+mn-lt"/>
                <a:ea typeface="+mn-ea"/>
                <a:cs typeface="+mn-cs"/>
              </a:rPr>
              <a:t> of </a:t>
            </a:r>
            <a:r>
              <a:rPr lang="fr-FR" sz="1200" kern="1200" dirty="0" err="1">
                <a:solidFill>
                  <a:schemeClr val="tx1"/>
                </a:solidFill>
                <a:effectLst/>
                <a:latin typeface="+mn-lt"/>
                <a:ea typeface="+mn-ea"/>
                <a:cs typeface="+mn-cs"/>
              </a:rPr>
              <a:t>our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choices</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artistic</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sector</a:t>
            </a:r>
            <a:r>
              <a:rPr lang="fr-FR"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GB" dirty="0"/>
              <a:t>But this is </a:t>
            </a:r>
            <a:r>
              <a:rPr lang="en-GB" b="1" dirty="0"/>
              <a:t>not enough</a:t>
            </a:r>
            <a:r>
              <a:rPr lang="en-GB" dirty="0"/>
              <a:t> to </a:t>
            </a:r>
            <a:r>
              <a:rPr lang="en-GB" b="1" dirty="0"/>
              <a:t>really impact</a:t>
            </a:r>
            <a:r>
              <a:rPr lang="en-GB" dirty="0"/>
              <a:t> the scale of the </a:t>
            </a:r>
            <a:r>
              <a:rPr lang="en-GB" b="1" dirty="0"/>
              <a:t>challenges we face</a:t>
            </a:r>
            <a:r>
              <a:rPr lang="en-GB" dirty="0"/>
              <a:t>.</a:t>
            </a:r>
          </a:p>
          <a:p>
            <a:pPr marL="171450" lvl="0" indent="-171450">
              <a:buFont typeface="Arial" panose="020B0604020202020204" pitchFamily="34" charset="0"/>
              <a:buChar char="•"/>
            </a:pPr>
            <a:r>
              <a:rPr lang="en-GB" dirty="0"/>
              <a:t>We therefore </a:t>
            </a:r>
            <a:r>
              <a:rPr lang="en-GB" b="1" dirty="0"/>
              <a:t>need to leverage and align all possible actions and funding</a:t>
            </a:r>
            <a:r>
              <a:rPr lang="en-GB" dirty="0"/>
              <a:t> from many different sources.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FC8CC0D7-DF28-4ADB-A7FD-D9974E395328}" type="slidenum">
              <a:rPr lang="en-GB" smtClean="0"/>
              <a:t>8</a:t>
            </a:fld>
            <a:endParaRPr lang="en-GB" dirty="0"/>
          </a:p>
        </p:txBody>
      </p:sp>
    </p:spTree>
    <p:extLst>
      <p:ext uri="{BB962C8B-B14F-4D97-AF65-F5344CB8AC3E}">
        <p14:creationId xmlns:p14="http://schemas.microsoft.com/office/powerpoint/2010/main" val="1167409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5328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201810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3527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8762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C526917-5D1D-4F3D-BC81-E40A56D54103}" type="datetimeFigureOut">
              <a:rPr lang="en-GB" smtClean="0"/>
              <a:t>19/05/2023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634F7C-9213-4A9A-9D17-AEAE264AFC66}" type="slidenum">
              <a:rPr lang="en-GB" smtClean="0"/>
              <a:t>‹#›</a:t>
            </a:fld>
            <a:endParaRPr lang="en-GB"/>
          </a:p>
        </p:txBody>
      </p:sp>
    </p:spTree>
    <p:extLst>
      <p:ext uri="{BB962C8B-B14F-4D97-AF65-F5344CB8AC3E}">
        <p14:creationId xmlns:p14="http://schemas.microsoft.com/office/powerpoint/2010/main" val="185016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526917-5D1D-4F3D-BC81-E40A56D54103}" type="datetimeFigureOut">
              <a:rPr lang="en-GB" smtClean="0"/>
              <a:t>19/05/2023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634F7C-9213-4A9A-9D17-AEAE264AFC66}" type="slidenum">
              <a:rPr lang="en-GB" smtClean="0"/>
              <a:t>‹#›</a:t>
            </a:fld>
            <a:endParaRPr lang="en-GB"/>
          </a:p>
        </p:txBody>
      </p:sp>
    </p:spTree>
    <p:extLst>
      <p:ext uri="{BB962C8B-B14F-4D97-AF65-F5344CB8AC3E}">
        <p14:creationId xmlns:p14="http://schemas.microsoft.com/office/powerpoint/2010/main" val="4174907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526917-5D1D-4F3D-BC81-E40A56D54103}" type="datetimeFigureOut">
              <a:rPr lang="en-GB" smtClean="0"/>
              <a:t>19/05/2023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634F7C-9213-4A9A-9D17-AEAE264AFC66}" type="slidenum">
              <a:rPr lang="en-GB" smtClean="0"/>
              <a:t>‹#›</a:t>
            </a:fld>
            <a:endParaRPr lang="en-GB"/>
          </a:p>
        </p:txBody>
      </p:sp>
    </p:spTree>
    <p:extLst>
      <p:ext uri="{BB962C8B-B14F-4D97-AF65-F5344CB8AC3E}">
        <p14:creationId xmlns:p14="http://schemas.microsoft.com/office/powerpoint/2010/main" val="928220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0" y="248"/>
            <a:ext cx="12190861" cy="6857502"/>
          </a:xfrm>
          <a:prstGeom prst="rect">
            <a:avLst/>
          </a:prstGeom>
        </p:spPr>
      </p:pic>
      <p:sp>
        <p:nvSpPr>
          <p:cNvPr id="9" name="Title 1"/>
          <p:cNvSpPr>
            <a:spLocks noGrp="1"/>
          </p:cNvSpPr>
          <p:nvPr>
            <p:ph type="title"/>
          </p:nvPr>
        </p:nvSpPr>
        <p:spPr>
          <a:xfrm>
            <a:off x="402779" y="1266817"/>
            <a:ext cx="11045707" cy="1325563"/>
          </a:xfrm>
          <a:prstGeom prst="rect">
            <a:avLst/>
          </a:prstGeom>
        </p:spPr>
        <p:txBody>
          <a:bodyPr>
            <a:normAutofit/>
          </a:bodyPr>
          <a:lstStyle>
            <a:lvl1pPr>
              <a:defRPr sz="3500"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0" name="Content Placeholder 2"/>
          <p:cNvSpPr>
            <a:spLocks noGrp="1"/>
          </p:cNvSpPr>
          <p:nvPr>
            <p:ph idx="1"/>
          </p:nvPr>
        </p:nvSpPr>
        <p:spPr>
          <a:xfrm>
            <a:off x="402776" y="2059658"/>
            <a:ext cx="11045709" cy="4311206"/>
          </a:xfrm>
          <a:prstGeom prst="rect">
            <a:avLst/>
          </a:prstGeom>
        </p:spPr>
        <p:txBody>
          <a:bodyPr/>
          <a:lstStyle>
            <a:lvl1pPr>
              <a:buClr>
                <a:schemeClr val="tx2"/>
              </a:buClr>
              <a:defRPr>
                <a:latin typeface="Arial" panose="020B0604020202020204" pitchFamily="34" charset="0"/>
                <a:cs typeface="Arial" panose="020B0604020202020204" pitchFamily="34" charset="0"/>
              </a:defRPr>
            </a:lvl1pPr>
            <a:lvl2pPr marL="536575" indent="-274638">
              <a:buFont typeface="Segoe UI" panose="020B0502040204020203" pitchFamily="34" charset="0"/>
              <a:buChar char="-"/>
              <a:defRPr>
                <a:latin typeface="Arial" panose="020B0604020202020204" pitchFamily="34" charset="0"/>
                <a:cs typeface="Arial" panose="020B0604020202020204" pitchFamily="34" charset="0"/>
              </a:defRPr>
            </a:lvl2pPr>
            <a:lvl3pPr marL="536575" indent="-274638">
              <a:defRPr>
                <a:latin typeface="Segoe UI" panose="020B0502040204020203" pitchFamily="34" charset="0"/>
                <a:cs typeface="Segoe UI" panose="020B0502040204020203" pitchFamily="34" charset="0"/>
              </a:defRPr>
            </a:lvl3pPr>
            <a:lvl4pPr marL="536575" indent="-274638">
              <a:defRPr>
                <a:latin typeface="Segoe UI" panose="020B0502040204020203" pitchFamily="34" charset="0"/>
                <a:cs typeface="Segoe UI" panose="020B0502040204020203" pitchFamily="34" charset="0"/>
              </a:defRPr>
            </a:lvl4pPr>
            <a:lvl5pPr marL="536575" indent="-274638">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p:txBody>
      </p:sp>
      <p:sp>
        <p:nvSpPr>
          <p:cNvPr id="8" name="Slide Number Placeholder 5"/>
          <p:cNvSpPr txBox="1">
            <a:spLocks/>
          </p:cNvSpPr>
          <p:nvPr userDrawn="1"/>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a:t>
            </a:fld>
            <a:endParaRPr lang="en-GB" sz="1200"/>
          </a:p>
        </p:txBody>
      </p:sp>
    </p:spTree>
    <p:extLst>
      <p:ext uri="{BB962C8B-B14F-4D97-AF65-F5344CB8AC3E}">
        <p14:creationId xmlns:p14="http://schemas.microsoft.com/office/powerpoint/2010/main" val="3267663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066906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2899334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4161080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804718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9633038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6821435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458667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526917-5D1D-4F3D-BC81-E40A56D54103}" type="datetimeFigureOut">
              <a:rPr lang="en-GB" smtClean="0"/>
              <a:t>19/05/2023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634F7C-9213-4A9A-9D17-AEAE264AFC66}" type="slidenum">
              <a:rPr lang="en-GB" smtClean="0"/>
              <a:t>‹#›</a:t>
            </a:fld>
            <a:endParaRPr lang="en-GB"/>
          </a:p>
        </p:txBody>
      </p:sp>
    </p:spTree>
    <p:extLst>
      <p:ext uri="{BB962C8B-B14F-4D97-AF65-F5344CB8AC3E}">
        <p14:creationId xmlns:p14="http://schemas.microsoft.com/office/powerpoint/2010/main" val="3490892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515884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235567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427936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only_no logo">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5" name="Rectangle 4"/>
          <p:cNvSpPr/>
          <p:nvPr userDrawn="1"/>
        </p:nvSpPr>
        <p:spPr>
          <a:xfrm>
            <a:off x="9137422" y="5624547"/>
            <a:ext cx="2762935" cy="1072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5756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
        <p:nvSpPr>
          <p:cNvPr id="2" name="Rectangle 1"/>
          <p:cNvSpPr/>
          <p:nvPr userDrawn="1"/>
        </p:nvSpPr>
        <p:spPr>
          <a:xfrm>
            <a:off x="9137422" y="5624547"/>
            <a:ext cx="2762935" cy="1072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9563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1180552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0" y="248"/>
            <a:ext cx="12190861" cy="6857502"/>
          </a:xfrm>
          <a:prstGeom prst="rect">
            <a:avLst/>
          </a:prstGeom>
        </p:spPr>
      </p:pic>
      <p:sp>
        <p:nvSpPr>
          <p:cNvPr id="9" name="Title 1"/>
          <p:cNvSpPr>
            <a:spLocks noGrp="1"/>
          </p:cNvSpPr>
          <p:nvPr>
            <p:ph type="title"/>
          </p:nvPr>
        </p:nvSpPr>
        <p:spPr>
          <a:xfrm>
            <a:off x="402779" y="1266817"/>
            <a:ext cx="11045707" cy="1325563"/>
          </a:xfrm>
          <a:prstGeom prst="rect">
            <a:avLst/>
          </a:prstGeom>
        </p:spPr>
        <p:txBody>
          <a:bodyPr>
            <a:normAutofit/>
          </a:bodyPr>
          <a:lstStyle>
            <a:lvl1pPr>
              <a:defRPr sz="3500"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0" name="Content Placeholder 2"/>
          <p:cNvSpPr>
            <a:spLocks noGrp="1"/>
          </p:cNvSpPr>
          <p:nvPr>
            <p:ph idx="1"/>
          </p:nvPr>
        </p:nvSpPr>
        <p:spPr>
          <a:xfrm>
            <a:off x="402776" y="2059658"/>
            <a:ext cx="11045709" cy="4311206"/>
          </a:xfrm>
          <a:prstGeom prst="rect">
            <a:avLst/>
          </a:prstGeom>
        </p:spPr>
        <p:txBody>
          <a:bodyPr/>
          <a:lstStyle>
            <a:lvl1pPr>
              <a:buClr>
                <a:schemeClr val="tx2"/>
              </a:buClr>
              <a:defRPr>
                <a:latin typeface="Arial" panose="020B0604020202020204" pitchFamily="34" charset="0"/>
                <a:cs typeface="Arial" panose="020B0604020202020204" pitchFamily="34" charset="0"/>
              </a:defRPr>
            </a:lvl1pPr>
            <a:lvl2pPr marL="536575" indent="-274638">
              <a:buFont typeface="Segoe UI" panose="020B0502040204020203" pitchFamily="34" charset="0"/>
              <a:buChar char="-"/>
              <a:defRPr>
                <a:latin typeface="Arial" panose="020B0604020202020204" pitchFamily="34" charset="0"/>
                <a:cs typeface="Arial" panose="020B0604020202020204" pitchFamily="34" charset="0"/>
              </a:defRPr>
            </a:lvl2pPr>
            <a:lvl3pPr marL="536575" indent="-274638">
              <a:defRPr>
                <a:latin typeface="Segoe UI" panose="020B0502040204020203" pitchFamily="34" charset="0"/>
                <a:cs typeface="Segoe UI" panose="020B0502040204020203" pitchFamily="34" charset="0"/>
              </a:defRPr>
            </a:lvl3pPr>
            <a:lvl4pPr marL="536575" indent="-274638">
              <a:defRPr>
                <a:latin typeface="Segoe UI" panose="020B0502040204020203" pitchFamily="34" charset="0"/>
                <a:cs typeface="Segoe UI" panose="020B0502040204020203" pitchFamily="34" charset="0"/>
              </a:defRPr>
            </a:lvl4pPr>
            <a:lvl5pPr marL="536575" indent="-274638">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p:txBody>
      </p:sp>
      <p:sp>
        <p:nvSpPr>
          <p:cNvPr id="8" name="Slide Number Placeholder 5"/>
          <p:cNvSpPr txBox="1">
            <a:spLocks/>
          </p:cNvSpPr>
          <p:nvPr userDrawn="1"/>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a:t>
            </a:fld>
            <a:endParaRPr lang="en-GB" sz="1200"/>
          </a:p>
        </p:txBody>
      </p:sp>
    </p:spTree>
    <p:extLst>
      <p:ext uri="{BB962C8B-B14F-4D97-AF65-F5344CB8AC3E}">
        <p14:creationId xmlns:p14="http://schemas.microsoft.com/office/powerpoint/2010/main" val="3042286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 y="0"/>
            <a:ext cx="12189460" cy="6858000"/>
          </a:xfrm>
          <a:prstGeom prst="rect">
            <a:avLst/>
          </a:prstGeom>
        </p:spPr>
      </p:pic>
      <p:sp>
        <p:nvSpPr>
          <p:cNvPr id="10" name="Slide Number Placeholder 5"/>
          <p:cNvSpPr txBox="1">
            <a:spLocks/>
          </p:cNvSpPr>
          <p:nvPr userDrawn="1"/>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a:t>
            </a:fld>
            <a:endParaRPr lang="en-GB" sz="1200"/>
          </a:p>
        </p:txBody>
      </p:sp>
      <p:sp>
        <p:nvSpPr>
          <p:cNvPr id="6" name="Title 1"/>
          <p:cNvSpPr>
            <a:spLocks noGrp="1"/>
          </p:cNvSpPr>
          <p:nvPr>
            <p:ph type="title" hasCustomPrompt="1"/>
          </p:nvPr>
        </p:nvSpPr>
        <p:spPr>
          <a:xfrm>
            <a:off x="555969" y="3082917"/>
            <a:ext cx="11080186" cy="1616083"/>
          </a:xfrm>
          <a:prstGeom prst="rect">
            <a:avLst/>
          </a:prstGeom>
        </p:spPr>
        <p:txBody>
          <a:bodyPr>
            <a:normAutofit/>
          </a:bodyPr>
          <a:lstStyle>
            <a:lvl1pPr algn="ctr">
              <a:defRPr sz="4000" b="1">
                <a:solidFill>
                  <a:schemeClr val="accent1"/>
                </a:solidFill>
                <a:latin typeface="Arial" panose="020B0604020202020204" pitchFamily="34" charset="0"/>
                <a:cs typeface="Arial" panose="020B0604020202020204" pitchFamily="34" charset="0"/>
              </a:defRPr>
            </a:lvl1pPr>
          </a:lstStyle>
          <a:p>
            <a:r>
              <a:rPr lang="en-US"/>
              <a:t>Section Titles</a:t>
            </a:r>
            <a:endParaRPr lang="en-GB"/>
          </a:p>
        </p:txBody>
      </p:sp>
    </p:spTree>
    <p:extLst>
      <p:ext uri="{BB962C8B-B14F-4D97-AF65-F5344CB8AC3E}">
        <p14:creationId xmlns:p14="http://schemas.microsoft.com/office/powerpoint/2010/main" val="753190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570201" y="3592040"/>
            <a:ext cx="11045709" cy="1184149"/>
          </a:xfrm>
          <a:prstGeom prst="rect">
            <a:avLst/>
          </a:prstGeom>
        </p:spPr>
        <p:txBody>
          <a:bodyPr/>
          <a:lstStyle>
            <a:lvl1pPr marL="0" indent="0" algn="ctr">
              <a:buClr>
                <a:srgbClr val="CC2F2F"/>
              </a:buClr>
              <a:buNone/>
              <a:defRPr>
                <a:solidFill>
                  <a:schemeClr val="accent1"/>
                </a:solidFill>
                <a:latin typeface="Arial" panose="020B0604020202020204" pitchFamily="34" charset="0"/>
                <a:cs typeface="Arial" panose="020B0604020202020204" pitchFamily="34" charset="0"/>
              </a:defRPr>
            </a:lvl1pPr>
            <a:lvl2pPr marL="261937" indent="0">
              <a:buFont typeface="Segoe UI" panose="020B0502040204020203" pitchFamily="34" charset="0"/>
              <a:buNone/>
              <a:defRPr>
                <a:solidFill>
                  <a:schemeClr val="bg2"/>
                </a:solidFill>
                <a:latin typeface="Segoe UI" panose="020B0502040204020203" pitchFamily="34" charset="0"/>
                <a:cs typeface="Segoe UI" panose="020B0502040204020203" pitchFamily="34" charset="0"/>
              </a:defRPr>
            </a:lvl2pPr>
            <a:lvl3pPr marL="536575" indent="-274638">
              <a:defRPr>
                <a:latin typeface="Segoe UI" panose="020B0502040204020203" pitchFamily="34" charset="0"/>
                <a:cs typeface="Segoe UI" panose="020B0502040204020203" pitchFamily="34" charset="0"/>
              </a:defRPr>
            </a:lvl3pPr>
            <a:lvl4pPr marL="536575" indent="-274638">
              <a:defRPr>
                <a:latin typeface="Segoe UI" panose="020B0502040204020203" pitchFamily="34" charset="0"/>
                <a:cs typeface="Segoe UI" panose="020B0502040204020203" pitchFamily="34" charset="0"/>
              </a:defRPr>
            </a:lvl4pPr>
            <a:lvl5pPr marL="536575" indent="-274638">
              <a:defRPr>
                <a:latin typeface="Segoe UI" panose="020B0502040204020203" pitchFamily="34" charset="0"/>
                <a:cs typeface="Segoe UI" panose="020B0502040204020203" pitchFamily="34" charset="0"/>
              </a:defRPr>
            </a:lvl5pPr>
          </a:lstStyle>
          <a:p>
            <a:pPr lvl="0"/>
            <a:r>
              <a:rPr lang="en-US"/>
              <a:t>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 y="250"/>
            <a:ext cx="12190857" cy="6857499"/>
          </a:xfrm>
          <a:prstGeom prst="rect">
            <a:avLst/>
          </a:prstGeom>
        </p:spPr>
      </p:pic>
      <p:sp>
        <p:nvSpPr>
          <p:cNvPr id="5" name="TextBox 4"/>
          <p:cNvSpPr txBox="1"/>
          <p:nvPr userDrawn="1"/>
        </p:nvSpPr>
        <p:spPr>
          <a:xfrm>
            <a:off x="3092711" y="5556092"/>
            <a:ext cx="6000688" cy="82791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 European Union, 2021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Reuse is </a:t>
            </a:r>
            <a:r>
              <a:rPr kumimoji="0" lang="en-US" sz="700" b="0" i="0" u="none" strike="noStrike" kern="1200" cap="none" spc="0" normalizeH="0" baseline="0" noProof="0" err="1">
                <a:ln>
                  <a:noFill/>
                </a:ln>
                <a:solidFill>
                  <a:schemeClr val="accent1"/>
                </a:solidFill>
                <a:effectLst/>
                <a:uLnTx/>
                <a:uFillTx/>
                <a:latin typeface="Segoe UI" panose="020B0502040204020203" pitchFamily="34" charset="0"/>
                <a:ea typeface="+mn-ea"/>
                <a:cs typeface="Segoe UI" panose="020B0502040204020203" pitchFamily="34" charset="0"/>
              </a:rPr>
              <a:t>authorised</a:t>
            </a: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 provided the source is acknowledged and the original meaning or message of the document are not distorted. The European Commission shall not be liable for any consequence stemming from the reuse. The reuse policy of the European Commission documents is implemented by Commission Decision 2011/833/EU of 12 December 2011 on the reuse of Commission documents (OJ L 330, 14.12.2011, p. 39).</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All images © European Union, unless otherwise stated. Icons © </a:t>
            </a:r>
            <a:r>
              <a:rPr kumimoji="0" lang="en-US" sz="700" b="0" i="0" u="none" strike="noStrike" kern="1200" cap="none" spc="0" normalizeH="0" baseline="0" noProof="0" err="1">
                <a:ln>
                  <a:noFill/>
                </a:ln>
                <a:solidFill>
                  <a:schemeClr val="accent1"/>
                </a:solidFill>
                <a:effectLst/>
                <a:uLnTx/>
                <a:uFillTx/>
                <a:latin typeface="Segoe UI" panose="020B0502040204020203" pitchFamily="34" charset="0"/>
                <a:ea typeface="+mn-ea"/>
                <a:cs typeface="Segoe UI" panose="020B0502040204020203" pitchFamily="34" charset="0"/>
              </a:rPr>
              <a:t>Flaticon</a:t>
            </a: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 – all rights reserved.</a:t>
            </a:r>
            <a:endParaRPr kumimoji="0" lang="en-GB"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579224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526917-5D1D-4F3D-BC81-E40A56D54103}" type="datetimeFigureOut">
              <a:rPr lang="en-GB" smtClean="0"/>
              <a:t>19/05/2023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634F7C-9213-4A9A-9D17-AEAE264AFC66}" type="slidenum">
              <a:rPr lang="en-GB" smtClean="0"/>
              <a:t>‹#›</a:t>
            </a:fld>
            <a:endParaRPr lang="en-GB"/>
          </a:p>
        </p:txBody>
      </p:sp>
    </p:spTree>
    <p:extLst>
      <p:ext uri="{BB962C8B-B14F-4D97-AF65-F5344CB8AC3E}">
        <p14:creationId xmlns:p14="http://schemas.microsoft.com/office/powerpoint/2010/main" val="2739640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C526917-5D1D-4F3D-BC81-E40A56D54103}" type="datetimeFigureOut">
              <a:rPr lang="en-GB" smtClean="0"/>
              <a:t>19/05/2023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634F7C-9213-4A9A-9D17-AEAE264AFC66}" type="slidenum">
              <a:rPr lang="en-GB" smtClean="0"/>
              <a:t>‹#›</a:t>
            </a:fld>
            <a:endParaRPr lang="en-GB"/>
          </a:p>
        </p:txBody>
      </p:sp>
    </p:spTree>
    <p:extLst>
      <p:ext uri="{BB962C8B-B14F-4D97-AF65-F5344CB8AC3E}">
        <p14:creationId xmlns:p14="http://schemas.microsoft.com/office/powerpoint/2010/main" val="1479228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C526917-5D1D-4F3D-BC81-E40A56D54103}" type="datetimeFigureOut">
              <a:rPr lang="en-GB" smtClean="0"/>
              <a:t>19/05/2023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634F7C-9213-4A9A-9D17-AEAE264AFC66}" type="slidenum">
              <a:rPr lang="en-GB" smtClean="0"/>
              <a:t>‹#›</a:t>
            </a:fld>
            <a:endParaRPr lang="en-GB"/>
          </a:p>
        </p:txBody>
      </p:sp>
    </p:spTree>
    <p:extLst>
      <p:ext uri="{BB962C8B-B14F-4D97-AF65-F5344CB8AC3E}">
        <p14:creationId xmlns:p14="http://schemas.microsoft.com/office/powerpoint/2010/main" val="760395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C526917-5D1D-4F3D-BC81-E40A56D54103}" type="datetimeFigureOut">
              <a:rPr lang="en-GB" smtClean="0"/>
              <a:t>19/05/2023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634F7C-9213-4A9A-9D17-AEAE264AFC66}" type="slidenum">
              <a:rPr lang="en-GB" smtClean="0"/>
              <a:t>‹#›</a:t>
            </a:fld>
            <a:endParaRPr lang="en-GB"/>
          </a:p>
        </p:txBody>
      </p:sp>
    </p:spTree>
    <p:extLst>
      <p:ext uri="{BB962C8B-B14F-4D97-AF65-F5344CB8AC3E}">
        <p14:creationId xmlns:p14="http://schemas.microsoft.com/office/powerpoint/2010/main" val="998037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526917-5D1D-4F3D-BC81-E40A56D54103}" type="datetimeFigureOut">
              <a:rPr lang="en-GB" smtClean="0"/>
              <a:t>19/05/2023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634F7C-9213-4A9A-9D17-AEAE264AFC66}" type="slidenum">
              <a:rPr lang="en-GB" smtClean="0"/>
              <a:t>‹#›</a:t>
            </a:fld>
            <a:endParaRPr lang="en-GB"/>
          </a:p>
        </p:txBody>
      </p:sp>
    </p:spTree>
    <p:extLst>
      <p:ext uri="{BB962C8B-B14F-4D97-AF65-F5344CB8AC3E}">
        <p14:creationId xmlns:p14="http://schemas.microsoft.com/office/powerpoint/2010/main" val="3470061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526917-5D1D-4F3D-BC81-E40A56D54103}" type="datetimeFigureOut">
              <a:rPr lang="en-GB" smtClean="0"/>
              <a:t>19/05/2023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634F7C-9213-4A9A-9D17-AEAE264AFC66}" type="slidenum">
              <a:rPr lang="en-GB" smtClean="0"/>
              <a:t>‹#›</a:t>
            </a:fld>
            <a:endParaRPr lang="en-GB"/>
          </a:p>
        </p:txBody>
      </p:sp>
    </p:spTree>
    <p:extLst>
      <p:ext uri="{BB962C8B-B14F-4D97-AF65-F5344CB8AC3E}">
        <p14:creationId xmlns:p14="http://schemas.microsoft.com/office/powerpoint/2010/main" val="2680702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526917-5D1D-4F3D-BC81-E40A56D54103}" type="datetimeFigureOut">
              <a:rPr lang="en-GB" smtClean="0"/>
              <a:t>19/05/2023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634F7C-9213-4A9A-9D17-AEAE264AFC66}" type="slidenum">
              <a:rPr lang="en-GB" smtClean="0"/>
              <a:t>‹#›</a:t>
            </a:fld>
            <a:endParaRPr lang="en-GB"/>
          </a:p>
        </p:txBody>
      </p:sp>
    </p:spTree>
    <p:extLst>
      <p:ext uri="{BB962C8B-B14F-4D97-AF65-F5344CB8AC3E}">
        <p14:creationId xmlns:p14="http://schemas.microsoft.com/office/powerpoint/2010/main" val="1233727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2.pn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26917-5D1D-4F3D-BC81-E40A56D54103}" type="datetimeFigureOut">
              <a:rPr lang="en-GB" smtClean="0"/>
              <a:t>19/05/2023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634F7C-9213-4A9A-9D17-AEAE264AFC66}" type="slidenum">
              <a:rPr lang="en-GB" smtClean="0"/>
              <a:t>‹#›</a:t>
            </a:fld>
            <a:endParaRPr lang="en-GB"/>
          </a:p>
        </p:txBody>
      </p:sp>
    </p:spTree>
    <p:extLst>
      <p:ext uri="{BB962C8B-B14F-4D97-AF65-F5344CB8AC3E}">
        <p14:creationId xmlns:p14="http://schemas.microsoft.com/office/powerpoint/2010/main" val="3513118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pic>
        <p:nvPicPr>
          <p:cNvPr id="7" name="Picture 6"/>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00969583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sv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1EBE78-D478-D0E5-357F-C7EDF81ECDE1}"/>
              </a:ext>
            </a:extLst>
          </p:cNvPr>
          <p:cNvSpPr txBox="1">
            <a:spLocks/>
          </p:cNvSpPr>
          <p:nvPr/>
        </p:nvSpPr>
        <p:spPr>
          <a:xfrm>
            <a:off x="376324" y="2475190"/>
            <a:ext cx="11439352" cy="210029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Semibold" panose="020B0702040204020203" pitchFamily="34" charset="0"/>
                <a:ea typeface="+mj-ea"/>
                <a:cs typeface="Segoe UI Semibold" panose="020B0702040204020203" pitchFamily="34" charset="0"/>
              </a:defRPr>
            </a:lvl1pPr>
          </a:lstStyle>
          <a:p>
            <a:pPr algn="ctr"/>
            <a:r>
              <a:rPr lang="en-GB" sz="3500" b="1" dirty="0">
                <a:solidFill>
                  <a:schemeClr val="bg2">
                    <a:lumMod val="50000"/>
                  </a:schemeClr>
                </a:solidFill>
                <a:latin typeface="Arial" panose="020B0604020202020204" pitchFamily="34" charset="0"/>
                <a:cs typeface="Arial" panose="020B0604020202020204" pitchFamily="34" charset="0"/>
              </a:rPr>
              <a:t>EUSDR  - PA 4 - Steering Group   </a:t>
            </a:r>
          </a:p>
          <a:p>
            <a:pPr algn="ctr"/>
            <a:endParaRPr lang="en-GB" sz="3500" b="1" dirty="0">
              <a:solidFill>
                <a:schemeClr val="bg2">
                  <a:lumMod val="50000"/>
                </a:schemeClr>
              </a:solidFill>
              <a:latin typeface="Arial" panose="020B0604020202020204" pitchFamily="34" charset="0"/>
              <a:cs typeface="Arial" panose="020B0604020202020204" pitchFamily="34" charset="0"/>
            </a:endParaRPr>
          </a:p>
          <a:p>
            <a:pPr algn="ctr"/>
            <a:r>
              <a:rPr lang="en-GB" sz="3500" b="1" dirty="0">
                <a:solidFill>
                  <a:schemeClr val="bg2">
                    <a:lumMod val="50000"/>
                  </a:schemeClr>
                </a:solidFill>
                <a:latin typeface="Arial" panose="020B0604020202020204" pitchFamily="34" charset="0"/>
                <a:cs typeface="Arial" panose="020B0604020202020204" pitchFamily="34" charset="0"/>
              </a:rPr>
              <a:t>23 May 2023, Bratislava</a:t>
            </a:r>
          </a:p>
          <a:p>
            <a:endParaRPr lang="en-GB" sz="2500" b="1" dirty="0">
              <a:solidFill>
                <a:schemeClr val="bg2">
                  <a:lumMod val="50000"/>
                </a:schemeClr>
              </a:solidFill>
              <a:latin typeface="Arial" panose="020B0604020202020204" pitchFamily="34" charset="0"/>
              <a:cs typeface="Arial" panose="020B0604020202020204" pitchFamily="34" charset="0"/>
            </a:endParaRPr>
          </a:p>
          <a:p>
            <a:endParaRPr lang="en-GB" sz="2500" b="1" dirty="0">
              <a:solidFill>
                <a:schemeClr val="bg2">
                  <a:lumMod val="50000"/>
                </a:schemeClr>
              </a:solidFill>
              <a:latin typeface="Arial" panose="020B0604020202020204" pitchFamily="34" charset="0"/>
              <a:cs typeface="Arial" panose="020B0604020202020204" pitchFamily="34" charset="0"/>
            </a:endParaRPr>
          </a:p>
          <a:p>
            <a:pPr algn="r"/>
            <a:endParaRPr lang="en-GB" sz="2500" b="1" dirty="0">
              <a:solidFill>
                <a:schemeClr val="bg2">
                  <a:lumMod val="50000"/>
                </a:schemeClr>
              </a:solidFill>
              <a:latin typeface="Arial" panose="020B0604020202020204" pitchFamily="34" charset="0"/>
              <a:cs typeface="Arial" panose="020B0604020202020204" pitchFamily="34" charset="0"/>
            </a:endParaRPr>
          </a:p>
          <a:p>
            <a:pPr algn="r"/>
            <a:endParaRPr lang="en-GB" sz="2500" b="1" dirty="0">
              <a:solidFill>
                <a:schemeClr val="bg2">
                  <a:lumMod val="50000"/>
                </a:schemeClr>
              </a:solidFill>
              <a:latin typeface="Arial" panose="020B0604020202020204" pitchFamily="34" charset="0"/>
              <a:cs typeface="Arial" panose="020B0604020202020204" pitchFamily="34" charset="0"/>
            </a:endParaRPr>
          </a:p>
          <a:p>
            <a:pPr algn="r"/>
            <a:r>
              <a:rPr lang="en-GB" sz="2500" dirty="0">
                <a:solidFill>
                  <a:schemeClr val="bg2">
                    <a:lumMod val="50000"/>
                  </a:schemeClr>
                </a:solidFill>
                <a:latin typeface="Arial" panose="020B0604020202020204" pitchFamily="34" charset="0"/>
                <a:cs typeface="Arial" panose="020B0604020202020204" pitchFamily="34" charset="0"/>
              </a:rPr>
              <a:t>Roberta Zobbi – European Commission DG MARE; </a:t>
            </a:r>
          </a:p>
          <a:p>
            <a:pPr algn="r"/>
            <a:r>
              <a:rPr lang="en-GB" sz="2500" dirty="0">
                <a:solidFill>
                  <a:schemeClr val="bg2">
                    <a:lumMod val="50000"/>
                  </a:schemeClr>
                </a:solidFill>
                <a:latin typeface="Arial" panose="020B0604020202020204" pitchFamily="34" charset="0"/>
                <a:cs typeface="Arial" panose="020B0604020202020204" pitchFamily="34" charset="0"/>
              </a:rPr>
              <a:t>    Mission ocean and waters</a:t>
            </a:r>
            <a:endParaRPr lang="en-GB" sz="35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874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558" y="966028"/>
            <a:ext cx="11546871" cy="1325563"/>
          </a:xfrm>
        </p:spPr>
        <p:txBody>
          <a:bodyPr>
            <a:normAutofit/>
          </a:bodyPr>
          <a:lstStyle/>
          <a:p>
            <a:r>
              <a:rPr lang="en-GB" dirty="0"/>
              <a:t>Mission 2023 WP – </a:t>
            </a:r>
            <a:r>
              <a:rPr lang="fr-BE" dirty="0"/>
              <a:t>Cross-basin topics</a:t>
            </a:r>
            <a:br>
              <a:rPr lang="en-GB"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295206"/>
              </p:ext>
            </p:extLst>
          </p:nvPr>
        </p:nvGraphicFramePr>
        <p:xfrm>
          <a:off x="196396" y="4180113"/>
          <a:ext cx="11777890" cy="2100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Content Placeholder 3">
            <a:extLst>
              <a:ext uri="{FF2B5EF4-FFF2-40B4-BE49-F238E27FC236}">
                <a16:creationId xmlns:a16="http://schemas.microsoft.com/office/drawing/2014/main" id="{0CA3998B-44F8-88B9-B83E-53F9F16156DF}"/>
              </a:ext>
            </a:extLst>
          </p:cNvPr>
          <p:cNvGraphicFramePr>
            <a:graphicFrameLocks/>
          </p:cNvGraphicFramePr>
          <p:nvPr>
            <p:extLst>
              <p:ext uri="{D42A27DB-BD31-4B8C-83A1-F6EECF244321}">
                <p14:modId xmlns:p14="http://schemas.microsoft.com/office/powerpoint/2010/main" val="3212521604"/>
              </p:ext>
            </p:extLst>
          </p:nvPr>
        </p:nvGraphicFramePr>
        <p:xfrm>
          <a:off x="203961" y="1923842"/>
          <a:ext cx="11770261" cy="21009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6206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671" y="900052"/>
            <a:ext cx="11045707" cy="481487"/>
          </a:xfrm>
        </p:spPr>
        <p:txBody>
          <a:bodyPr>
            <a:normAutofit fontScale="90000"/>
          </a:bodyPr>
          <a:lstStyle/>
          <a:p>
            <a:r>
              <a:rPr lang="en-GB" sz="3100" dirty="0"/>
              <a:t>Mission 2021-2023 HE Work Programme </a:t>
            </a:r>
            <a:br>
              <a:rPr lang="en-GB" dirty="0"/>
            </a:br>
            <a:endParaRPr lang="en-US" sz="2800"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5954541"/>
              </p:ext>
            </p:extLst>
          </p:nvPr>
        </p:nvGraphicFramePr>
        <p:xfrm>
          <a:off x="47408" y="1560443"/>
          <a:ext cx="12035735" cy="5178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7430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75" y="905870"/>
            <a:ext cx="11045707" cy="658235"/>
          </a:xfrm>
        </p:spPr>
        <p:txBody>
          <a:bodyPr/>
          <a:lstStyle/>
          <a:p>
            <a:r>
              <a:rPr lang="en-GB" dirty="0"/>
              <a:t>WP 2021- 2023: Cross-basin topics</a:t>
            </a:r>
            <a:endParaRPr lang="en-US" dirty="0"/>
          </a:p>
        </p:txBody>
      </p:sp>
      <p:graphicFrame>
        <p:nvGraphicFramePr>
          <p:cNvPr id="4" name="Content Placeholder 3"/>
          <p:cNvGraphicFramePr>
            <a:graphicFrameLocks noGrp="1"/>
          </p:cNvGraphicFramePr>
          <p:nvPr>
            <p:ph idx="1"/>
          </p:nvPr>
        </p:nvGraphicFramePr>
        <p:xfrm>
          <a:off x="228600" y="1648326"/>
          <a:ext cx="11851105" cy="5035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5940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494" y="974057"/>
            <a:ext cx="11045707" cy="590049"/>
          </a:xfrm>
        </p:spPr>
        <p:txBody>
          <a:bodyPr/>
          <a:lstStyle/>
          <a:p>
            <a:r>
              <a:rPr lang="en-GB" dirty="0"/>
              <a:t>WP 2021-2023 Cross-basin topics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0723779"/>
              </p:ext>
            </p:extLst>
          </p:nvPr>
        </p:nvGraphicFramePr>
        <p:xfrm>
          <a:off x="152400" y="1564106"/>
          <a:ext cx="11876313" cy="4806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4390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370" y="1036348"/>
            <a:ext cx="11045707" cy="481487"/>
          </a:xfrm>
        </p:spPr>
        <p:txBody>
          <a:bodyPr>
            <a:normAutofit fontScale="90000"/>
          </a:bodyPr>
          <a:lstStyle/>
          <a:p>
            <a:r>
              <a:rPr lang="en-GB" sz="3100" dirty="0"/>
              <a:t>Mission 2021-2023 HE Work Programme </a:t>
            </a:r>
            <a:br>
              <a:rPr lang="en-GB" dirty="0"/>
            </a:br>
            <a:endParaRPr lang="en-US" sz="2800"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6779131"/>
              </p:ext>
            </p:extLst>
          </p:nvPr>
        </p:nvGraphicFramePr>
        <p:xfrm>
          <a:off x="661908" y="1691592"/>
          <a:ext cx="11377691" cy="4682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1290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146" y="1009382"/>
            <a:ext cx="11045707" cy="481487"/>
          </a:xfrm>
        </p:spPr>
        <p:txBody>
          <a:bodyPr>
            <a:normAutofit fontScale="90000"/>
          </a:bodyPr>
          <a:lstStyle/>
          <a:p>
            <a:r>
              <a:rPr lang="en-GB" sz="3100" dirty="0"/>
              <a:t>Mission 2021-2023 HE Work Programme </a:t>
            </a:r>
            <a:br>
              <a:rPr lang="en-GB" dirty="0"/>
            </a:br>
            <a:endParaRPr lang="en-US" sz="2800"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1884974"/>
              </p:ext>
            </p:extLst>
          </p:nvPr>
        </p:nvGraphicFramePr>
        <p:xfrm>
          <a:off x="357808" y="1490869"/>
          <a:ext cx="11085771" cy="5138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895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Connections with solid fill">
            <a:extLst>
              <a:ext uri="{FF2B5EF4-FFF2-40B4-BE49-F238E27FC236}">
                <a16:creationId xmlns:a16="http://schemas.microsoft.com/office/drawing/2014/main" id="{E5E07796-FE4E-43F1-82BA-7FE079FC29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66288" y="1272546"/>
            <a:ext cx="2935190" cy="5368212"/>
          </a:xfrm>
          <a:prstGeom prst="rect">
            <a:avLst/>
          </a:prstGeom>
          <a:ln w="28575">
            <a:solidFill>
              <a:schemeClr val="accent5"/>
            </a:solidFill>
          </a:ln>
        </p:spPr>
      </p:pic>
      <p:pic>
        <p:nvPicPr>
          <p:cNvPr id="6" name="Picture 5">
            <a:extLst>
              <a:ext uri="{FF2B5EF4-FFF2-40B4-BE49-F238E27FC236}">
                <a16:creationId xmlns:a16="http://schemas.microsoft.com/office/drawing/2014/main" id="{CAEFB79D-A914-439C-80CA-55D05CABBFAA}"/>
              </a:ext>
            </a:extLst>
          </p:cNvPr>
          <p:cNvPicPr>
            <a:picLocks noChangeAspect="1"/>
          </p:cNvPicPr>
          <p:nvPr/>
        </p:nvPicPr>
        <p:blipFill>
          <a:blip r:embed="rId4"/>
          <a:stretch>
            <a:fillRect/>
          </a:stretch>
        </p:blipFill>
        <p:spPr>
          <a:xfrm>
            <a:off x="6096003" y="1272552"/>
            <a:ext cx="3279439" cy="777349"/>
          </a:xfrm>
          <a:prstGeom prst="rect">
            <a:avLst/>
          </a:prstGeom>
        </p:spPr>
      </p:pic>
      <p:pic>
        <p:nvPicPr>
          <p:cNvPr id="8" name="Picture 7">
            <a:extLst>
              <a:ext uri="{FF2B5EF4-FFF2-40B4-BE49-F238E27FC236}">
                <a16:creationId xmlns:a16="http://schemas.microsoft.com/office/drawing/2014/main" id="{DA9DE111-A506-42E3-9F31-C26F8F3550ED}"/>
              </a:ext>
            </a:extLst>
          </p:cNvPr>
          <p:cNvPicPr>
            <a:picLocks noChangeAspect="1"/>
          </p:cNvPicPr>
          <p:nvPr/>
        </p:nvPicPr>
        <p:blipFill rotWithShape="1">
          <a:blip r:embed="rId5"/>
          <a:srcRect t="1506" b="83"/>
          <a:stretch/>
        </p:blipFill>
        <p:spPr>
          <a:xfrm>
            <a:off x="5719586" y="2409241"/>
            <a:ext cx="3237738" cy="1149939"/>
          </a:xfrm>
          <a:prstGeom prst="rect">
            <a:avLst/>
          </a:prstGeom>
        </p:spPr>
      </p:pic>
      <p:pic>
        <p:nvPicPr>
          <p:cNvPr id="10" name="Picture 9">
            <a:extLst>
              <a:ext uri="{FF2B5EF4-FFF2-40B4-BE49-F238E27FC236}">
                <a16:creationId xmlns:a16="http://schemas.microsoft.com/office/drawing/2014/main" id="{CCFB277F-27BE-4160-A1A0-4BBDA6E5782E}"/>
              </a:ext>
            </a:extLst>
          </p:cNvPr>
          <p:cNvPicPr>
            <a:picLocks noChangeAspect="1"/>
          </p:cNvPicPr>
          <p:nvPr/>
        </p:nvPicPr>
        <p:blipFill>
          <a:blip r:embed="rId6"/>
          <a:stretch>
            <a:fillRect/>
          </a:stretch>
        </p:blipFill>
        <p:spPr>
          <a:xfrm>
            <a:off x="8843624" y="2343583"/>
            <a:ext cx="3115110" cy="752580"/>
          </a:xfrm>
          <a:prstGeom prst="rect">
            <a:avLst/>
          </a:prstGeom>
        </p:spPr>
      </p:pic>
      <p:pic>
        <p:nvPicPr>
          <p:cNvPr id="12" name="Picture 11">
            <a:extLst>
              <a:ext uri="{FF2B5EF4-FFF2-40B4-BE49-F238E27FC236}">
                <a16:creationId xmlns:a16="http://schemas.microsoft.com/office/drawing/2014/main" id="{51D05810-D53C-4505-93B3-5F1DFB69EF9A}"/>
              </a:ext>
            </a:extLst>
          </p:cNvPr>
          <p:cNvPicPr>
            <a:picLocks noChangeAspect="1"/>
          </p:cNvPicPr>
          <p:nvPr/>
        </p:nvPicPr>
        <p:blipFill>
          <a:blip r:embed="rId7"/>
          <a:stretch>
            <a:fillRect/>
          </a:stretch>
        </p:blipFill>
        <p:spPr>
          <a:xfrm>
            <a:off x="6283895" y="3655938"/>
            <a:ext cx="1790950" cy="1524213"/>
          </a:xfrm>
          <a:prstGeom prst="rect">
            <a:avLst/>
          </a:prstGeom>
        </p:spPr>
      </p:pic>
      <p:pic>
        <p:nvPicPr>
          <p:cNvPr id="16" name="Graphic 15" descr="Tools with solid fill">
            <a:extLst>
              <a:ext uri="{FF2B5EF4-FFF2-40B4-BE49-F238E27FC236}">
                <a16:creationId xmlns:a16="http://schemas.microsoft.com/office/drawing/2014/main" id="{E96D89E2-E599-471F-A5BB-D657AA561CF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85918" y="5068461"/>
            <a:ext cx="914400" cy="914400"/>
          </a:xfrm>
          <a:prstGeom prst="rect">
            <a:avLst/>
          </a:prstGeom>
        </p:spPr>
      </p:pic>
      <p:sp>
        <p:nvSpPr>
          <p:cNvPr id="17" name="TextBox 16">
            <a:extLst>
              <a:ext uri="{FF2B5EF4-FFF2-40B4-BE49-F238E27FC236}">
                <a16:creationId xmlns:a16="http://schemas.microsoft.com/office/drawing/2014/main" id="{4C90F23B-43AC-4C89-915A-2B5B570FCAA8}"/>
              </a:ext>
            </a:extLst>
          </p:cNvPr>
          <p:cNvSpPr txBox="1"/>
          <p:nvPr/>
        </p:nvSpPr>
        <p:spPr>
          <a:xfrm>
            <a:off x="8459476" y="4985283"/>
            <a:ext cx="2282890" cy="1200329"/>
          </a:xfrm>
          <a:prstGeom prst="rect">
            <a:avLst/>
          </a:prstGeom>
          <a:noFill/>
        </p:spPr>
        <p:txBody>
          <a:bodyPr wrap="square" rtlCol="0">
            <a:spAutoFit/>
          </a:bodyPr>
          <a:lstStyle/>
          <a:p>
            <a:pPr algn="ctr"/>
            <a:r>
              <a:rPr lang="en-IE" sz="2400" dirty="0">
                <a:latin typeface="Arabic Typesetting" panose="020B0604020202020204" pitchFamily="66" charset="-78"/>
                <a:cs typeface="Arabic Typesetting" panose="020B0604020202020204" pitchFamily="66" charset="-78"/>
              </a:rPr>
              <a:t>Mission Implementation Platform</a:t>
            </a:r>
          </a:p>
        </p:txBody>
      </p:sp>
      <p:pic>
        <p:nvPicPr>
          <p:cNvPr id="19" name="Picture 18">
            <a:extLst>
              <a:ext uri="{FF2B5EF4-FFF2-40B4-BE49-F238E27FC236}">
                <a16:creationId xmlns:a16="http://schemas.microsoft.com/office/drawing/2014/main" id="{7355FB2E-AC4C-45DE-833C-9F85543F029E}"/>
              </a:ext>
            </a:extLst>
          </p:cNvPr>
          <p:cNvPicPr>
            <a:picLocks noChangeAspect="1"/>
          </p:cNvPicPr>
          <p:nvPr/>
        </p:nvPicPr>
        <p:blipFill>
          <a:blip r:embed="rId10"/>
          <a:stretch>
            <a:fillRect/>
          </a:stretch>
        </p:blipFill>
        <p:spPr>
          <a:xfrm>
            <a:off x="9811822" y="3272423"/>
            <a:ext cx="1659963" cy="1368458"/>
          </a:xfrm>
          <a:prstGeom prst="rect">
            <a:avLst/>
          </a:prstGeom>
        </p:spPr>
      </p:pic>
      <p:pic>
        <p:nvPicPr>
          <p:cNvPr id="21" name="Graphic 20" descr="Board Of Directors outline">
            <a:extLst>
              <a:ext uri="{FF2B5EF4-FFF2-40B4-BE49-F238E27FC236}">
                <a16:creationId xmlns:a16="http://schemas.microsoft.com/office/drawing/2014/main" id="{F2EEFBCB-2061-425C-880B-F8DDEA98172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16692" y="5495525"/>
            <a:ext cx="914400" cy="914400"/>
          </a:xfrm>
          <a:prstGeom prst="rect">
            <a:avLst/>
          </a:prstGeom>
        </p:spPr>
      </p:pic>
      <p:sp>
        <p:nvSpPr>
          <p:cNvPr id="22" name="TextBox 21">
            <a:extLst>
              <a:ext uri="{FF2B5EF4-FFF2-40B4-BE49-F238E27FC236}">
                <a16:creationId xmlns:a16="http://schemas.microsoft.com/office/drawing/2014/main" id="{944CACEF-6B30-4841-B22D-BD5403F923EC}"/>
              </a:ext>
            </a:extLst>
          </p:cNvPr>
          <p:cNvSpPr txBox="1"/>
          <p:nvPr/>
        </p:nvSpPr>
        <p:spPr>
          <a:xfrm>
            <a:off x="5532447" y="6259065"/>
            <a:ext cx="2282890" cy="461665"/>
          </a:xfrm>
          <a:prstGeom prst="rect">
            <a:avLst/>
          </a:prstGeom>
          <a:noFill/>
        </p:spPr>
        <p:txBody>
          <a:bodyPr wrap="square" rtlCol="0">
            <a:spAutoFit/>
          </a:bodyPr>
          <a:lstStyle/>
          <a:p>
            <a:pPr algn="ctr"/>
            <a:r>
              <a:rPr lang="en-IE" sz="2400" dirty="0">
                <a:latin typeface="Arabic Typesetting" panose="020B0604020202020204" pitchFamily="66" charset="-78"/>
                <a:cs typeface="Arabic Typesetting" panose="020B0604020202020204" pitchFamily="66" charset="-78"/>
              </a:rPr>
              <a:t>Mission Board</a:t>
            </a:r>
          </a:p>
        </p:txBody>
      </p:sp>
      <p:pic>
        <p:nvPicPr>
          <p:cNvPr id="24" name="Picture 23" descr="A picture containing logo&#10;&#10;Description automatically generated">
            <a:extLst>
              <a:ext uri="{FF2B5EF4-FFF2-40B4-BE49-F238E27FC236}">
                <a16:creationId xmlns:a16="http://schemas.microsoft.com/office/drawing/2014/main" id="{DBC043DB-D190-48F7-BFA7-F76C44CCF6B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2178" y="1648446"/>
            <a:ext cx="1950720" cy="1352550"/>
          </a:xfrm>
          <a:prstGeom prst="rect">
            <a:avLst/>
          </a:prstGeom>
        </p:spPr>
      </p:pic>
      <p:pic>
        <p:nvPicPr>
          <p:cNvPr id="26" name="Picture 25" descr="Logo, company name&#10;&#10;Description automatically generated">
            <a:extLst>
              <a:ext uri="{FF2B5EF4-FFF2-40B4-BE49-F238E27FC236}">
                <a16:creationId xmlns:a16="http://schemas.microsoft.com/office/drawing/2014/main" id="{635A6287-48B6-4FE4-9B11-5F4F4B39559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1096" y="3798472"/>
            <a:ext cx="2131802" cy="2125420"/>
          </a:xfrm>
          <a:prstGeom prst="rect">
            <a:avLst/>
          </a:prstGeom>
        </p:spPr>
      </p:pic>
    </p:spTree>
    <p:extLst>
      <p:ext uri="{BB962C8B-B14F-4D97-AF65-F5344CB8AC3E}">
        <p14:creationId xmlns:p14="http://schemas.microsoft.com/office/powerpoint/2010/main" val="351837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592" y="1227135"/>
            <a:ext cx="11923263" cy="1015663"/>
          </a:xfrm>
          <a:prstGeom prst="rect">
            <a:avLst/>
          </a:prstGeom>
          <a:noFill/>
          <a:ln>
            <a:noFill/>
          </a:ln>
        </p:spPr>
        <p:txBody>
          <a:bodyPr wrap="square">
            <a:spAutoFit/>
          </a:bodyPr>
          <a:lstStyle/>
          <a:p>
            <a:pPr marL="342900" indent="-342900" algn="just">
              <a:buFont typeface="Arial" panose="020B0604020202020204" pitchFamily="34" charset="0"/>
              <a:buChar char="•"/>
            </a:pPr>
            <a:endParaRPr lang="fr-BE" sz="2000" dirty="0"/>
          </a:p>
          <a:p>
            <a:pPr marL="342900" indent="-342900" algn="just">
              <a:buFont typeface="Arial" panose="020B0604020202020204" pitchFamily="34" charset="0"/>
              <a:buChar char="•"/>
            </a:pPr>
            <a:endParaRPr lang="fr-BE" sz="2000" dirty="0"/>
          </a:p>
          <a:p>
            <a:pPr marL="342900" indent="-342900" algn="just">
              <a:buFont typeface="Arial" panose="020B0604020202020204" pitchFamily="34" charset="0"/>
              <a:buChar char="•"/>
            </a:pPr>
            <a:endParaRPr lang="fr-BE" sz="2000" dirty="0"/>
          </a:p>
        </p:txBody>
      </p:sp>
      <p:sp>
        <p:nvSpPr>
          <p:cNvPr id="6" name="Rectangle 5"/>
          <p:cNvSpPr/>
          <p:nvPr/>
        </p:nvSpPr>
        <p:spPr>
          <a:xfrm>
            <a:off x="121592" y="1167798"/>
            <a:ext cx="11776528" cy="5779916"/>
          </a:xfrm>
          <a:prstGeom prst="rect">
            <a:avLst/>
          </a:prstGeom>
        </p:spPr>
        <p:txBody>
          <a:bodyPr wrap="square" anchor="t">
            <a:spAutoFit/>
          </a:bodyPr>
          <a:lstStyle/>
          <a:p>
            <a:pPr marL="800100" lvl="1" indent="-342900" algn="ctr">
              <a:lnSpc>
                <a:spcPct val="115000"/>
              </a:lnSpc>
              <a:buClr>
                <a:srgbClr val="FF9900"/>
              </a:buClr>
              <a:buFontTx/>
              <a:buChar char="-"/>
            </a:pPr>
            <a:endParaRPr lang="en-GB" sz="1900" b="1" dirty="0"/>
          </a:p>
          <a:p>
            <a:pPr lvl="1" algn="ctr">
              <a:lnSpc>
                <a:spcPct val="115000"/>
              </a:lnSpc>
              <a:buClr>
                <a:srgbClr val="FF9900"/>
              </a:buClr>
            </a:pPr>
            <a:r>
              <a:rPr lang="en-GB" sz="1900" b="1" dirty="0"/>
              <a:t>Coordination, cooperation and joint activities and tools between the CSAs and with the Implementation Platform are crucial!</a:t>
            </a:r>
          </a:p>
          <a:p>
            <a:pPr algn="just">
              <a:lnSpc>
                <a:spcPct val="115000"/>
              </a:lnSpc>
              <a:buClr>
                <a:srgbClr val="FF9900"/>
              </a:buClr>
            </a:pPr>
            <a:endParaRPr lang="en-GB" sz="1900" b="1" dirty="0">
              <a:solidFill>
                <a:srgbClr val="0099FF"/>
              </a:solidFill>
            </a:endParaRPr>
          </a:p>
          <a:p>
            <a:pPr marL="800100" lvl="1" indent="-342900" algn="just">
              <a:lnSpc>
                <a:spcPct val="115000"/>
              </a:lnSpc>
              <a:buClr>
                <a:srgbClr val="FF9900"/>
              </a:buClr>
              <a:buFontTx/>
              <a:buChar char="-"/>
            </a:pPr>
            <a:r>
              <a:rPr lang="en-GB" sz="1900" dirty="0"/>
              <a:t>“</a:t>
            </a:r>
            <a:r>
              <a:rPr lang="en-GB" sz="1900" b="1" dirty="0"/>
              <a:t>Governance and networking</a:t>
            </a:r>
            <a:r>
              <a:rPr lang="en-GB" sz="1900" dirty="0"/>
              <a:t>” : Mobilisation of regional actors, networking opportunities, liaise with relevant projects;  interface regional strategies and programmes</a:t>
            </a:r>
          </a:p>
          <a:p>
            <a:pPr marL="800100" lvl="1" indent="-342900" algn="just">
              <a:lnSpc>
                <a:spcPct val="115000"/>
              </a:lnSpc>
              <a:buClr>
                <a:srgbClr val="FF9900"/>
              </a:buClr>
              <a:buFontTx/>
              <a:buChar char="-"/>
            </a:pPr>
            <a:r>
              <a:rPr lang="en-GB" sz="1900" b="1" dirty="0"/>
              <a:t>Communication, monitoring and contribution to the Mission implementation: </a:t>
            </a:r>
            <a:r>
              <a:rPr lang="en-GB" sz="1900" dirty="0"/>
              <a:t>citizens’ engagement and users’ involvement; support associated region involvement in projects; monitoring of the implementation at basin level together with the Implementation Platform</a:t>
            </a:r>
          </a:p>
          <a:p>
            <a:pPr marL="800100" lvl="1" indent="-342900" algn="just">
              <a:lnSpc>
                <a:spcPct val="115000"/>
              </a:lnSpc>
              <a:buClr>
                <a:srgbClr val="FF9900"/>
              </a:buClr>
              <a:buFontTx/>
              <a:buChar char="-"/>
            </a:pPr>
            <a:r>
              <a:rPr lang="en-GB" sz="1900" b="1" dirty="0"/>
              <a:t>Foster innovation ecosystem at basin level: </a:t>
            </a:r>
            <a:r>
              <a:rPr lang="en-GB" sz="1900" dirty="0"/>
              <a:t>promote demos and testing initiatives; support access to finance; liaise with the Implementation Platform in relation to a “one stop shop” bringing together different sources of funding</a:t>
            </a:r>
          </a:p>
          <a:p>
            <a:pPr marL="800100" lvl="1" indent="-342900" algn="just">
              <a:lnSpc>
                <a:spcPct val="115000"/>
              </a:lnSpc>
              <a:buClr>
                <a:srgbClr val="FF9900"/>
              </a:buClr>
              <a:buFontTx/>
              <a:buChar char="-"/>
            </a:pPr>
            <a:r>
              <a:rPr lang="en-GB" sz="1900" b="1" dirty="0"/>
              <a:t>Technical expertise and know-how: </a:t>
            </a:r>
            <a:r>
              <a:rPr lang="en-GB" sz="1900" dirty="0"/>
              <a:t>catalogue of services supporting upscaling, replication and deployment of solutions; disseminate information of projects and their outcomes, liaise with the Implementation Platform</a:t>
            </a:r>
          </a:p>
          <a:p>
            <a:pPr marL="800100" lvl="1" indent="-342900" algn="just">
              <a:lnSpc>
                <a:spcPct val="115000"/>
              </a:lnSpc>
              <a:buClr>
                <a:srgbClr val="FF9900"/>
              </a:buClr>
              <a:buFontTx/>
              <a:buChar char="-"/>
            </a:pPr>
            <a:endParaRPr lang="fr-BE" sz="1900" b="1" dirty="0"/>
          </a:p>
          <a:p>
            <a:pPr marL="800100" lvl="1" indent="-342900" algn="just">
              <a:lnSpc>
                <a:spcPct val="115000"/>
              </a:lnSpc>
              <a:buClr>
                <a:srgbClr val="FF9900"/>
              </a:buClr>
              <a:buFontTx/>
              <a:buChar char="-"/>
            </a:pPr>
            <a:endParaRPr lang="en-GB" sz="1900" b="1" dirty="0"/>
          </a:p>
        </p:txBody>
      </p:sp>
      <p:sp>
        <p:nvSpPr>
          <p:cNvPr id="7" name="Title 3"/>
          <p:cNvSpPr>
            <a:spLocks noGrp="1"/>
          </p:cNvSpPr>
          <p:nvPr>
            <p:ph type="title"/>
          </p:nvPr>
        </p:nvSpPr>
        <p:spPr>
          <a:xfrm>
            <a:off x="880127" y="385441"/>
            <a:ext cx="11095154" cy="782357"/>
          </a:xfrm>
        </p:spPr>
        <p:txBody>
          <a:bodyPr>
            <a:normAutofit fontScale="90000"/>
          </a:bodyPr>
          <a:lstStyle/>
          <a:p>
            <a:r>
              <a:rPr lang="fr-BE" sz="3500" b="1" dirty="0">
                <a:solidFill>
                  <a:srgbClr val="0099FF"/>
                </a:solidFill>
              </a:rPr>
              <a:t>Mission Coordination and Support Actions and </a:t>
            </a:r>
            <a:r>
              <a:rPr lang="fr-BE" sz="3500" b="1" dirty="0" err="1">
                <a:solidFill>
                  <a:srgbClr val="0099FF"/>
                </a:solidFill>
              </a:rPr>
              <a:t>Implementation</a:t>
            </a:r>
            <a:r>
              <a:rPr lang="fr-BE" sz="3500" b="1" dirty="0">
                <a:solidFill>
                  <a:srgbClr val="0099FF"/>
                </a:solidFill>
              </a:rPr>
              <a:t> Platform</a:t>
            </a:r>
            <a:endParaRPr lang="en-GB" sz="3500" dirty="0">
              <a:solidFill>
                <a:srgbClr val="0099FF"/>
              </a:solidFill>
            </a:endParaRPr>
          </a:p>
        </p:txBody>
      </p:sp>
    </p:spTree>
    <p:extLst>
      <p:ext uri="{BB962C8B-B14F-4D97-AF65-F5344CB8AC3E}">
        <p14:creationId xmlns:p14="http://schemas.microsoft.com/office/powerpoint/2010/main" val="1216886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4505A-04F0-40AC-A1B7-3F8696104F63}"/>
              </a:ext>
            </a:extLst>
          </p:cNvPr>
          <p:cNvSpPr>
            <a:spLocks noGrp="1"/>
          </p:cNvSpPr>
          <p:nvPr>
            <p:ph type="title"/>
          </p:nvPr>
        </p:nvSpPr>
        <p:spPr>
          <a:xfrm>
            <a:off x="415246" y="786286"/>
            <a:ext cx="11045707" cy="1325563"/>
          </a:xfrm>
        </p:spPr>
        <p:txBody>
          <a:bodyPr lIns="91440" tIns="45720" rIns="91440" bIns="45720" anchor="t">
            <a:normAutofit/>
          </a:bodyPr>
          <a:lstStyle/>
          <a:p>
            <a:pPr algn="ctr"/>
            <a:r>
              <a:rPr lang="en-US" sz="3200" u="sng" dirty="0">
                <a:solidFill>
                  <a:srgbClr val="0099FF"/>
                </a:solidFill>
                <a:latin typeface="Arial"/>
                <a:cs typeface="Arial"/>
              </a:rPr>
              <a:t>Mission Charter</a:t>
            </a:r>
            <a:br>
              <a:rPr lang="en-US" sz="3200" dirty="0">
                <a:solidFill>
                  <a:srgbClr val="0099FF"/>
                </a:solidFill>
                <a:latin typeface="Arial"/>
                <a:cs typeface="Arial"/>
              </a:rPr>
            </a:br>
            <a:r>
              <a:rPr lang="en-US" sz="3200" dirty="0">
                <a:solidFill>
                  <a:srgbClr val="0099FF"/>
                </a:solidFill>
                <a:latin typeface="Arial"/>
                <a:cs typeface="Arial"/>
              </a:rPr>
              <a:t>Our joint commitment to restore our ocean and waters</a:t>
            </a:r>
            <a:endParaRPr lang="en-US" sz="3200" dirty="0">
              <a:solidFill>
                <a:srgbClr val="0099FF"/>
              </a:solidFill>
            </a:endParaRPr>
          </a:p>
        </p:txBody>
      </p:sp>
      <p:graphicFrame>
        <p:nvGraphicFramePr>
          <p:cNvPr id="4" name="Diagram 3"/>
          <p:cNvGraphicFramePr/>
          <p:nvPr/>
        </p:nvGraphicFramePr>
        <p:xfrm>
          <a:off x="516738" y="1315715"/>
          <a:ext cx="1145131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p:cNvSpPr/>
          <p:nvPr/>
        </p:nvSpPr>
        <p:spPr>
          <a:xfrm>
            <a:off x="516738" y="1723714"/>
            <a:ext cx="1488861" cy="1438004"/>
          </a:xfrm>
          <a:prstGeom prst="roundRect">
            <a:avLst>
              <a:gd name="adj" fmla="val 10000"/>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9" name="Rounded Rectangle 8"/>
          <p:cNvSpPr/>
          <p:nvPr/>
        </p:nvSpPr>
        <p:spPr>
          <a:xfrm>
            <a:off x="415246" y="4277043"/>
            <a:ext cx="1488861" cy="1438004"/>
          </a:xfrm>
          <a:prstGeom prst="roundRect">
            <a:avLst>
              <a:gd name="adj" fmla="val 10000"/>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0" name="Rounded Rectangle 9"/>
          <p:cNvSpPr/>
          <p:nvPr/>
        </p:nvSpPr>
        <p:spPr>
          <a:xfrm>
            <a:off x="2154705" y="2947899"/>
            <a:ext cx="1488861" cy="1438004"/>
          </a:xfrm>
          <a:prstGeom prst="roundRect">
            <a:avLst>
              <a:gd name="adj" fmla="val 10000"/>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nvGrpSpPr>
          <p:cNvPr id="7" name="Group 6">
            <a:extLst>
              <a:ext uri="{FF2B5EF4-FFF2-40B4-BE49-F238E27FC236}">
                <a16:creationId xmlns:a16="http://schemas.microsoft.com/office/drawing/2014/main" id="{9CB20B55-C429-4085-ABEF-F597C72B7CBB}"/>
              </a:ext>
            </a:extLst>
          </p:cNvPr>
          <p:cNvGrpSpPr/>
          <p:nvPr/>
        </p:nvGrpSpPr>
        <p:grpSpPr>
          <a:xfrm>
            <a:off x="2990422" y="5650649"/>
            <a:ext cx="8786331" cy="1083733"/>
            <a:chOff x="577357" y="3113902"/>
            <a:chExt cx="8133188" cy="1083733"/>
          </a:xfrm>
          <a:solidFill>
            <a:schemeClr val="accent1">
              <a:lumMod val="60000"/>
              <a:lumOff val="40000"/>
            </a:schemeClr>
          </a:solidFill>
        </p:grpSpPr>
        <p:sp>
          <p:nvSpPr>
            <p:cNvPr id="11" name="Rectangle 10">
              <a:extLst>
                <a:ext uri="{FF2B5EF4-FFF2-40B4-BE49-F238E27FC236}">
                  <a16:creationId xmlns:a16="http://schemas.microsoft.com/office/drawing/2014/main" id="{36F10185-DB7D-411D-9390-26403E9748FF}"/>
                </a:ext>
              </a:extLst>
            </p:cNvPr>
            <p:cNvSpPr/>
            <p:nvPr/>
          </p:nvSpPr>
          <p:spPr>
            <a:xfrm>
              <a:off x="577357" y="3113902"/>
              <a:ext cx="7656708" cy="1083733"/>
            </a:xfrm>
            <a:prstGeom prst="rect">
              <a:avLst/>
            </a:prstGeom>
            <a:grpFill/>
          </p:spPr>
          <p:style>
            <a:lnRef idx="2">
              <a:schemeClr val="lt1">
                <a:hueOff val="0"/>
                <a:satOff val="0"/>
                <a:lumOff val="0"/>
                <a:alphaOff val="0"/>
              </a:schemeClr>
            </a:lnRef>
            <a:fillRef idx="1">
              <a:schemeClr val="accent5">
                <a:hueOff val="1413664"/>
                <a:satOff val="62222"/>
                <a:lumOff val="-29609"/>
                <a:alphaOff val="0"/>
              </a:schemeClr>
            </a:fillRef>
            <a:effectRef idx="0">
              <a:schemeClr val="accent5">
                <a:hueOff val="1413664"/>
                <a:satOff val="62222"/>
                <a:lumOff val="-29609"/>
                <a:alphaOff val="0"/>
              </a:schemeClr>
            </a:effectRef>
            <a:fontRef idx="minor">
              <a:schemeClr val="lt1"/>
            </a:fontRef>
          </p:style>
        </p:sp>
        <p:sp>
          <p:nvSpPr>
            <p:cNvPr id="12" name="TextBox 11">
              <a:extLst>
                <a:ext uri="{FF2B5EF4-FFF2-40B4-BE49-F238E27FC236}">
                  <a16:creationId xmlns:a16="http://schemas.microsoft.com/office/drawing/2014/main" id="{F0682436-559A-49CF-96C9-FB09A74B150D}"/>
                </a:ext>
              </a:extLst>
            </p:cNvPr>
            <p:cNvSpPr txBox="1"/>
            <p:nvPr/>
          </p:nvSpPr>
          <p:spPr>
            <a:xfrm>
              <a:off x="577357" y="3113902"/>
              <a:ext cx="8133188" cy="10837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60213" tIns="71120" rIns="71120" bIns="7112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Actions </a:t>
              </a: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can cover R&amp;I, Knowledge &amp; Data, Citizen engagement, Upscaling/deployment of solutions, Education &amp; Training</a:t>
              </a:r>
            </a:p>
          </p:txBody>
        </p:sp>
      </p:grpSp>
      <p:sp>
        <p:nvSpPr>
          <p:cNvPr id="13" name="Rounded Rectangle 8">
            <a:extLst>
              <a:ext uri="{FF2B5EF4-FFF2-40B4-BE49-F238E27FC236}">
                <a16:creationId xmlns:a16="http://schemas.microsoft.com/office/drawing/2014/main" id="{753ABF61-21E6-4AF1-8CA3-78D37C2D49D6}"/>
              </a:ext>
            </a:extLst>
          </p:cNvPr>
          <p:cNvSpPr/>
          <p:nvPr/>
        </p:nvSpPr>
        <p:spPr>
          <a:xfrm>
            <a:off x="2154705" y="5419996"/>
            <a:ext cx="1488861" cy="1438004"/>
          </a:xfrm>
          <a:prstGeom prst="roundRect">
            <a:avLst>
              <a:gd name="adj" fmla="val 10000"/>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212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07637" y="962005"/>
            <a:ext cx="9020350" cy="5800467"/>
          </a:xfrm>
          <a:prstGeom prst="rect">
            <a:avLst/>
          </a:prstGeom>
        </p:spPr>
      </p:pic>
      <p:pic>
        <p:nvPicPr>
          <p:cNvPr id="8" name="Picture 7"/>
          <p:cNvPicPr>
            <a:picLocks noChangeAspect="1"/>
          </p:cNvPicPr>
          <p:nvPr/>
        </p:nvPicPr>
        <p:blipFill>
          <a:blip r:embed="rId4"/>
          <a:stretch>
            <a:fillRect/>
          </a:stretch>
        </p:blipFill>
        <p:spPr>
          <a:xfrm>
            <a:off x="9092404" y="3324245"/>
            <a:ext cx="2971800" cy="2571750"/>
          </a:xfrm>
          <a:prstGeom prst="rect">
            <a:avLst/>
          </a:prstGeom>
        </p:spPr>
      </p:pic>
      <p:sp>
        <p:nvSpPr>
          <p:cNvPr id="5" name="Title 1">
            <a:extLst>
              <a:ext uri="{FF2B5EF4-FFF2-40B4-BE49-F238E27FC236}">
                <a16:creationId xmlns:a16="http://schemas.microsoft.com/office/drawing/2014/main" id="{60920778-4D23-437D-9366-7894B91858BD}"/>
              </a:ext>
            </a:extLst>
          </p:cNvPr>
          <p:cNvSpPr txBox="1">
            <a:spLocks/>
          </p:cNvSpPr>
          <p:nvPr/>
        </p:nvSpPr>
        <p:spPr>
          <a:xfrm>
            <a:off x="9128262" y="1916927"/>
            <a:ext cx="2900084" cy="1512073"/>
          </a:xfrm>
          <a:prstGeom prst="rect">
            <a:avLst/>
          </a:prstGeom>
        </p:spPr>
        <p:txBody>
          <a:bodyPr>
            <a:normAutofit fontScale="92500" lnSpcReduction="10000"/>
          </a:bodyPr>
          <a:lstStyle>
            <a:lvl1pPr algn="l" defTabSz="914400" rtl="0" eaLnBrk="1" latinLnBrk="0" hangingPunct="1">
              <a:lnSpc>
                <a:spcPct val="90000"/>
              </a:lnSpc>
              <a:spcBef>
                <a:spcPct val="0"/>
              </a:spcBef>
              <a:buNone/>
              <a:defRPr sz="3500" b="1" kern="1200">
                <a:solidFill>
                  <a:schemeClr val="accent1"/>
                </a:solidFill>
                <a:latin typeface="Arial" panose="020B0604020202020204" pitchFamily="34" charset="0"/>
                <a:ea typeface="+mj-ea"/>
                <a:cs typeface="Arial" panose="020B0604020202020204" pitchFamily="34" charset="0"/>
              </a:defRPr>
            </a:lvl1pPr>
          </a:lstStyle>
          <a:p>
            <a:pPr>
              <a:lnSpc>
                <a:spcPct val="100000"/>
              </a:lnSpc>
            </a:pPr>
            <a:r>
              <a:rPr lang="en-US" sz="3600">
                <a:solidFill>
                  <a:srgbClr val="FFC000"/>
                </a:solidFill>
                <a:latin typeface="Arial"/>
                <a:cs typeface="Arial"/>
              </a:rPr>
              <a:t>Your action in Mission Atlas</a:t>
            </a:r>
          </a:p>
        </p:txBody>
      </p:sp>
    </p:spTree>
    <p:extLst>
      <p:ext uri="{BB962C8B-B14F-4D97-AF65-F5344CB8AC3E}">
        <p14:creationId xmlns:p14="http://schemas.microsoft.com/office/powerpoint/2010/main" val="1098275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BB2D214E-4E19-416C-99B9-5700C33EE696}"/>
              </a:ext>
            </a:extLst>
          </p:cNvPr>
          <p:cNvGraphicFramePr/>
          <p:nvPr/>
        </p:nvGraphicFramePr>
        <p:xfrm>
          <a:off x="847492" y="1970074"/>
          <a:ext cx="10427573" cy="3959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a:extLst>
              <a:ext uri="{FF2B5EF4-FFF2-40B4-BE49-F238E27FC236}">
                <a16:creationId xmlns:a16="http://schemas.microsoft.com/office/drawing/2014/main" id="{FDABEE6F-7808-46A2-965E-640E6779CEE5}"/>
              </a:ext>
            </a:extLst>
          </p:cNvPr>
          <p:cNvGraphicFramePr/>
          <p:nvPr/>
        </p:nvGraphicFramePr>
        <p:xfrm>
          <a:off x="639277" y="6206067"/>
          <a:ext cx="10635788" cy="6519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TextBox 15">
            <a:extLst>
              <a:ext uri="{FF2B5EF4-FFF2-40B4-BE49-F238E27FC236}">
                <a16:creationId xmlns:a16="http://schemas.microsoft.com/office/drawing/2014/main" id="{1D895BD2-B665-4AB4-B9AF-25CA82564D35}"/>
              </a:ext>
            </a:extLst>
          </p:cNvPr>
          <p:cNvSpPr txBox="1"/>
          <p:nvPr/>
        </p:nvSpPr>
        <p:spPr>
          <a:xfrm>
            <a:off x="5595046" y="5795585"/>
            <a:ext cx="160011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000" b="1" i="0"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t>ENABLERS</a:t>
            </a:r>
            <a:endParaRPr kumimoji="0" lang="en-GB" sz="2000" b="1" i="0"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17" name="Title 1">
            <a:extLst>
              <a:ext uri="{FF2B5EF4-FFF2-40B4-BE49-F238E27FC236}">
                <a16:creationId xmlns:a16="http://schemas.microsoft.com/office/drawing/2014/main" id="{726091E2-1BE5-4CA8-88D1-1AFE420C60D0}"/>
              </a:ext>
            </a:extLst>
          </p:cNvPr>
          <p:cNvSpPr txBox="1">
            <a:spLocks/>
          </p:cNvSpPr>
          <p:nvPr/>
        </p:nvSpPr>
        <p:spPr>
          <a:xfrm>
            <a:off x="847492" y="816718"/>
            <a:ext cx="11045707" cy="1325563"/>
          </a:xfrm>
          <a:prstGeom prst="rect">
            <a:avLst/>
          </a:prstGeom>
        </p:spPr>
        <p:txBody>
          <a:bodyPr>
            <a:normAutofit/>
          </a:bodyPr>
          <a:lstStyle>
            <a:lvl1pPr algn="l" defTabSz="914400" rtl="0" eaLnBrk="1" latinLnBrk="0" hangingPunct="1">
              <a:lnSpc>
                <a:spcPct val="90000"/>
              </a:lnSpc>
              <a:spcBef>
                <a:spcPct val="0"/>
              </a:spcBef>
              <a:buNone/>
              <a:defRPr sz="3500" b="1" kern="1200">
                <a:solidFill>
                  <a:schemeClr val="accent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4494"/>
              </a:solidFill>
              <a:effectLst/>
              <a:uLnTx/>
              <a:uFillTx/>
              <a:latin typeface="Arial"/>
              <a:ea typeface="+mj-ea"/>
              <a:cs typeface="Arial" panose="020B0604020202020204" pitchFamily="34" charset="0"/>
            </a:endParaRPr>
          </a:p>
        </p:txBody>
      </p:sp>
      <p:sp>
        <p:nvSpPr>
          <p:cNvPr id="18" name="Content Placeholder 2">
            <a:extLst>
              <a:ext uri="{FF2B5EF4-FFF2-40B4-BE49-F238E27FC236}">
                <a16:creationId xmlns:a16="http://schemas.microsoft.com/office/drawing/2014/main" id="{7A5BFB63-EBD6-4404-8AB8-CEC82B0F4207}"/>
              </a:ext>
            </a:extLst>
          </p:cNvPr>
          <p:cNvSpPr>
            <a:spLocks noGrp="1"/>
          </p:cNvSpPr>
          <p:nvPr>
            <p:ph idx="1"/>
          </p:nvPr>
        </p:nvSpPr>
        <p:spPr>
          <a:xfrm>
            <a:off x="723753" y="910284"/>
            <a:ext cx="11169446" cy="1059790"/>
          </a:xfrm>
        </p:spPr>
        <p:txBody>
          <a:bodyPr>
            <a:noAutofit/>
          </a:bodyPr>
          <a:lstStyle/>
          <a:p>
            <a:pPr marL="0" indent="0" algn="ctr">
              <a:buNone/>
            </a:pPr>
            <a:r>
              <a:rPr lang="en-GB" sz="3500" b="1" dirty="0">
                <a:solidFill>
                  <a:srgbClr val="3399FF"/>
                </a:solidFill>
                <a:ea typeface="+mj-ea"/>
              </a:rPr>
              <a:t>Mission Restore our Ocean and Waters by 2030  Objectives</a:t>
            </a:r>
            <a:endParaRPr lang="en-US" sz="3500" b="1" dirty="0">
              <a:solidFill>
                <a:srgbClr val="3399FF"/>
              </a:solidFill>
              <a:ea typeface="+mj-ea"/>
            </a:endParaRPr>
          </a:p>
          <a:p>
            <a:pPr marL="0" indent="0" algn="r">
              <a:buNone/>
            </a:pPr>
            <a:endParaRPr lang="en-US" sz="3500" dirty="0">
              <a:solidFill>
                <a:srgbClr val="3399FF"/>
              </a:solidFill>
            </a:endParaRPr>
          </a:p>
        </p:txBody>
      </p:sp>
    </p:spTree>
    <p:extLst>
      <p:ext uri="{BB962C8B-B14F-4D97-AF65-F5344CB8AC3E}">
        <p14:creationId xmlns:p14="http://schemas.microsoft.com/office/powerpoint/2010/main" val="5561593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3520440"/>
            <a:ext cx="12192000" cy="1682496"/>
          </a:xfrm>
        </p:spPr>
        <p:txBody>
          <a:bodyPr/>
          <a:lstStyle/>
          <a:p>
            <a:r>
              <a:rPr lang="en-GB" sz="2400" b="1"/>
              <a:t>#MissionOcean </a:t>
            </a:r>
          </a:p>
          <a:p>
            <a:r>
              <a:rPr lang="en-GB" sz="2400" b="1"/>
              <a:t>#EUmissions  </a:t>
            </a:r>
          </a:p>
          <a:p>
            <a:r>
              <a:rPr lang="en-GB" sz="2400" b="1"/>
              <a:t>#HorizonEU</a:t>
            </a:r>
          </a:p>
          <a:p>
            <a:endParaRPr lang="en-GB" sz="2400" b="1"/>
          </a:p>
          <a:p>
            <a:endParaRPr lang="en-GB" sz="2400" b="1"/>
          </a:p>
        </p:txBody>
      </p:sp>
    </p:spTree>
    <p:extLst>
      <p:ext uri="{BB962C8B-B14F-4D97-AF65-F5344CB8AC3E}">
        <p14:creationId xmlns:p14="http://schemas.microsoft.com/office/powerpoint/2010/main" val="31755845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B53C16-7D2B-4946-AEB0-518803C38AFC}"/>
              </a:ext>
            </a:extLst>
          </p:cNvPr>
          <p:cNvPicPr>
            <a:picLocks noChangeAspect="1"/>
          </p:cNvPicPr>
          <p:nvPr/>
        </p:nvPicPr>
        <p:blipFill rotWithShape="1">
          <a:blip r:embed="rId3"/>
          <a:srcRect l="2982" r="4431" b="1"/>
          <a:stretch/>
        </p:blipFill>
        <p:spPr>
          <a:xfrm>
            <a:off x="3229703" y="0"/>
            <a:ext cx="5033479" cy="3449572"/>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6" name="Picture 5">
            <a:extLst>
              <a:ext uri="{FF2B5EF4-FFF2-40B4-BE49-F238E27FC236}">
                <a16:creationId xmlns:a16="http://schemas.microsoft.com/office/drawing/2014/main" id="{E2056A6B-DC42-4A69-B2AC-1B1D8C7DBDAB}"/>
              </a:ext>
            </a:extLst>
          </p:cNvPr>
          <p:cNvPicPr>
            <a:picLocks noChangeAspect="1"/>
          </p:cNvPicPr>
          <p:nvPr/>
        </p:nvPicPr>
        <p:blipFill rotWithShape="1">
          <a:blip r:embed="rId4"/>
          <a:srcRect l="8788" r="-3" b="-3"/>
          <a:stretch/>
        </p:blipFill>
        <p:spPr>
          <a:xfrm>
            <a:off x="7416953" y="3441442"/>
            <a:ext cx="4810310" cy="3451965"/>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4" name="Picture 3">
            <a:extLst>
              <a:ext uri="{FF2B5EF4-FFF2-40B4-BE49-F238E27FC236}">
                <a16:creationId xmlns:a16="http://schemas.microsoft.com/office/drawing/2014/main" id="{AD8E2AE4-0D2E-422C-BFF3-C57BB6CA5A5D}"/>
              </a:ext>
            </a:extLst>
          </p:cNvPr>
          <p:cNvPicPr>
            <a:picLocks noChangeAspect="1"/>
          </p:cNvPicPr>
          <p:nvPr/>
        </p:nvPicPr>
        <p:blipFill rotWithShape="1">
          <a:blip r:embed="rId5"/>
          <a:srcRect l="2996" r="4329" b="-3"/>
          <a:stretch/>
        </p:blipFill>
        <p:spPr>
          <a:xfrm>
            <a:off x="3212354" y="3458984"/>
            <a:ext cx="5033479" cy="344447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p:nvSpPr>
          <p:cNvPr id="2" name="Title 1">
            <a:extLst>
              <a:ext uri="{FF2B5EF4-FFF2-40B4-BE49-F238E27FC236}">
                <a16:creationId xmlns:a16="http://schemas.microsoft.com/office/drawing/2014/main" id="{91609FB3-38AC-4D0E-B50B-099BCF2BC56F}"/>
              </a:ext>
            </a:extLst>
          </p:cNvPr>
          <p:cNvSpPr>
            <a:spLocks noGrp="1"/>
          </p:cNvSpPr>
          <p:nvPr>
            <p:ph type="title"/>
          </p:nvPr>
        </p:nvSpPr>
        <p:spPr>
          <a:xfrm>
            <a:off x="159617" y="1790007"/>
            <a:ext cx="3417506" cy="2569283"/>
          </a:xfrm>
        </p:spPr>
        <p:txBody>
          <a:bodyPr vert="horz" lIns="91440" tIns="45720" rIns="91440" bIns="45720" rtlCol="0" anchor="ctr">
            <a:noAutofit/>
          </a:bodyPr>
          <a:lstStyle/>
          <a:p>
            <a:r>
              <a:rPr lang="en-US" sz="3200" kern="1200" dirty="0">
                <a:solidFill>
                  <a:srgbClr val="0099FF"/>
                </a:solidFill>
              </a:rPr>
              <a:t>Mission lighthouses: </a:t>
            </a:r>
            <a:br>
              <a:rPr lang="en-US" sz="3200" kern="1200" dirty="0">
                <a:solidFill>
                  <a:srgbClr val="0099FF"/>
                </a:solidFill>
              </a:rPr>
            </a:br>
            <a:r>
              <a:rPr lang="en-US" sz="2800" b="0" dirty="0">
                <a:solidFill>
                  <a:srgbClr val="0099FF"/>
                </a:solidFill>
              </a:rPr>
              <a:t>sites</a:t>
            </a:r>
            <a:r>
              <a:rPr lang="en-US" sz="2400" b="0" dirty="0">
                <a:solidFill>
                  <a:srgbClr val="0099FF"/>
                </a:solidFill>
              </a:rPr>
              <a:t> </a:t>
            </a:r>
            <a:r>
              <a:rPr lang="en-US" sz="2800" b="0" dirty="0">
                <a:solidFill>
                  <a:srgbClr val="0099FF"/>
                </a:solidFill>
              </a:rPr>
              <a:t>to pilot, demonstrate, develop  and deploy the Mission activities across EU seas and river basins</a:t>
            </a:r>
            <a:br>
              <a:rPr lang="en-US" sz="2800" b="0" dirty="0">
                <a:solidFill>
                  <a:srgbClr val="0099FF"/>
                </a:solidFill>
              </a:rPr>
            </a:br>
            <a:endParaRPr lang="en-US" sz="3200" b="0" kern="1200" dirty="0">
              <a:solidFill>
                <a:srgbClr val="0099FF"/>
              </a:solidFill>
            </a:endParaRPr>
          </a:p>
        </p:txBody>
      </p:sp>
      <p:pic>
        <p:nvPicPr>
          <p:cNvPr id="5" name="Content Placeholder 4">
            <a:extLst>
              <a:ext uri="{FF2B5EF4-FFF2-40B4-BE49-F238E27FC236}">
                <a16:creationId xmlns:a16="http://schemas.microsoft.com/office/drawing/2014/main" id="{9A5D1AC3-136A-4394-A7E1-569F5B321AE7}"/>
              </a:ext>
            </a:extLst>
          </p:cNvPr>
          <p:cNvPicPr>
            <a:picLocks noChangeAspect="1"/>
          </p:cNvPicPr>
          <p:nvPr/>
        </p:nvPicPr>
        <p:blipFill rotWithShape="1">
          <a:blip r:embed="rId6"/>
          <a:srcRect l="12384" r="1" b="1"/>
          <a:stretch/>
        </p:blipFill>
        <p:spPr>
          <a:xfrm>
            <a:off x="7491859" y="0"/>
            <a:ext cx="4787628" cy="3449572"/>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
        <p:nvSpPr>
          <p:cNvPr id="13" name="TextBox 12">
            <a:extLst>
              <a:ext uri="{FF2B5EF4-FFF2-40B4-BE49-F238E27FC236}">
                <a16:creationId xmlns:a16="http://schemas.microsoft.com/office/drawing/2014/main" id="{6461930A-726B-4D14-B9C7-6DAF88B388AC}"/>
              </a:ext>
            </a:extLst>
          </p:cNvPr>
          <p:cNvSpPr txBox="1"/>
          <p:nvPr/>
        </p:nvSpPr>
        <p:spPr>
          <a:xfrm>
            <a:off x="3907640" y="3481784"/>
            <a:ext cx="297088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99FF"/>
                </a:solidFill>
                <a:effectLst/>
                <a:uLnTx/>
                <a:uFillTx/>
                <a:latin typeface="Segoe UI Semibold"/>
                <a:ea typeface="+mn-ea"/>
                <a:cs typeface="+mn-cs"/>
              </a:rPr>
              <a:t>Danube river basin</a:t>
            </a:r>
            <a:endParaRPr kumimoji="0" lang="en-US" sz="2400" b="1" i="0" u="none" strike="noStrike" kern="1200" cap="none" spc="0" normalizeH="0" baseline="0" noProof="0" dirty="0">
              <a:ln>
                <a:noFill/>
              </a:ln>
              <a:solidFill>
                <a:srgbClr val="0099FF"/>
              </a:solidFill>
              <a:effectLst/>
              <a:uLnTx/>
              <a:uFillTx/>
              <a:latin typeface="Segoe UI Semibold"/>
              <a:ea typeface="+mn-ea"/>
              <a:cs typeface="+mn-cs"/>
            </a:endParaRPr>
          </a:p>
        </p:txBody>
      </p:sp>
      <p:sp>
        <p:nvSpPr>
          <p:cNvPr id="16" name="TextBox 15">
            <a:extLst>
              <a:ext uri="{FF2B5EF4-FFF2-40B4-BE49-F238E27FC236}">
                <a16:creationId xmlns:a16="http://schemas.microsoft.com/office/drawing/2014/main" id="{17EA9D60-65EC-47B6-9661-317E976E7035}"/>
              </a:ext>
            </a:extLst>
          </p:cNvPr>
          <p:cNvSpPr txBox="1"/>
          <p:nvPr/>
        </p:nvSpPr>
        <p:spPr>
          <a:xfrm>
            <a:off x="8245833" y="3441442"/>
            <a:ext cx="361492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99FF"/>
                </a:solidFill>
                <a:effectLst/>
                <a:uLnTx/>
                <a:uFillTx/>
                <a:latin typeface="Segoe UI Semibold"/>
                <a:ea typeface="+mn-ea"/>
                <a:cs typeface="+mn-cs"/>
              </a:rPr>
              <a:t>Atlantic &amp; Arctic coast</a:t>
            </a:r>
            <a:endParaRPr kumimoji="0" lang="en-US" sz="2400" b="1" i="0" u="none" strike="noStrike" kern="1200" cap="none" spc="0" normalizeH="0" baseline="0" noProof="0" dirty="0">
              <a:ln>
                <a:noFill/>
              </a:ln>
              <a:solidFill>
                <a:srgbClr val="0099FF"/>
              </a:solidFill>
              <a:effectLst/>
              <a:uLnTx/>
              <a:uFillTx/>
              <a:latin typeface="Segoe UI Semibold"/>
              <a:ea typeface="+mn-ea"/>
              <a:cs typeface="+mn-cs"/>
            </a:endParaRPr>
          </a:p>
        </p:txBody>
      </p:sp>
      <p:sp>
        <p:nvSpPr>
          <p:cNvPr id="20" name="TextBox 19">
            <a:extLst>
              <a:ext uri="{FF2B5EF4-FFF2-40B4-BE49-F238E27FC236}">
                <a16:creationId xmlns:a16="http://schemas.microsoft.com/office/drawing/2014/main" id="{EAC66952-70BE-455E-8FCC-FF0958E88709}"/>
              </a:ext>
            </a:extLst>
          </p:cNvPr>
          <p:cNvSpPr txBox="1"/>
          <p:nvPr/>
        </p:nvSpPr>
        <p:spPr>
          <a:xfrm>
            <a:off x="7255859" y="-75071"/>
            <a:ext cx="329380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99FF"/>
                </a:solidFill>
                <a:effectLst/>
                <a:uLnTx/>
                <a:uFillTx/>
                <a:latin typeface="Segoe UI Semibold"/>
                <a:ea typeface="+mn-ea"/>
                <a:cs typeface="+mn-cs"/>
              </a:rPr>
              <a:t>Mediterranean sea basin</a:t>
            </a:r>
            <a:endParaRPr kumimoji="0" lang="en-US" sz="2400" b="1" i="0" u="none" strike="noStrike" kern="1200" cap="none" spc="0" normalizeH="0" baseline="0" noProof="0" dirty="0">
              <a:ln>
                <a:noFill/>
              </a:ln>
              <a:solidFill>
                <a:srgbClr val="0099FF"/>
              </a:soli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D0E9A8F8-599A-4F52-BDE5-1C2DAE1A4982}"/>
              </a:ext>
            </a:extLst>
          </p:cNvPr>
          <p:cNvSpPr txBox="1"/>
          <p:nvPr/>
        </p:nvSpPr>
        <p:spPr>
          <a:xfrm>
            <a:off x="3335136" y="9412"/>
            <a:ext cx="38246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1" i="0" u="none" strike="noStrike" kern="1200" cap="none" spc="0" normalizeH="0" baseline="0" noProof="0" dirty="0">
                <a:ln>
                  <a:noFill/>
                </a:ln>
                <a:solidFill>
                  <a:srgbClr val="0099FF"/>
                </a:solidFill>
                <a:effectLst/>
                <a:uLnTx/>
                <a:uFillTx/>
                <a:latin typeface="Segoe UI Semibold"/>
                <a:ea typeface="+mn-ea"/>
                <a:cs typeface="+mn-cs"/>
              </a:rPr>
              <a:t>Baltic &amp; North sea basin</a:t>
            </a:r>
          </a:p>
        </p:txBody>
      </p:sp>
      <p:grpSp>
        <p:nvGrpSpPr>
          <p:cNvPr id="12" name="Group 11"/>
          <p:cNvGrpSpPr/>
          <p:nvPr/>
        </p:nvGrpSpPr>
        <p:grpSpPr>
          <a:xfrm>
            <a:off x="6227545" y="4225491"/>
            <a:ext cx="3174562" cy="1024056"/>
            <a:chOff x="0" y="1933"/>
            <a:chExt cx="3753926" cy="1276106"/>
          </a:xfrm>
        </p:grpSpPr>
        <p:sp>
          <p:nvSpPr>
            <p:cNvPr id="14" name="Rounded Rectangle 13"/>
            <p:cNvSpPr/>
            <p:nvPr/>
          </p:nvSpPr>
          <p:spPr>
            <a:xfrm>
              <a:off x="0" y="1933"/>
              <a:ext cx="3753926" cy="1276106"/>
            </a:xfrm>
            <a:prstGeom prst="roundRect">
              <a:avLst/>
            </a:pr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4"/>
            <p:cNvSpPr txBox="1"/>
            <p:nvPr/>
          </p:nvSpPr>
          <p:spPr>
            <a:xfrm>
              <a:off x="62294" y="64227"/>
              <a:ext cx="3629338" cy="11515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small" spc="0" normalizeH="0" baseline="0" noProof="0">
                  <a:ln>
                    <a:noFill/>
                  </a:ln>
                  <a:solidFill>
                    <a:srgbClr val="FFFFFF"/>
                  </a:solidFill>
                  <a:effectLst/>
                  <a:uLnTx/>
                  <a:uFillTx/>
                  <a:latin typeface="Segoe UI"/>
                  <a:ea typeface="+mn-ea"/>
                  <a:cs typeface="+mn-cs"/>
                </a:rPr>
                <a:t>Protect and restore marine and freshwaters ecosystems and biodiversity</a:t>
              </a:r>
            </a:p>
          </p:txBody>
        </p:sp>
      </p:grpSp>
      <p:grpSp>
        <p:nvGrpSpPr>
          <p:cNvPr id="17" name="Group 16"/>
          <p:cNvGrpSpPr/>
          <p:nvPr/>
        </p:nvGrpSpPr>
        <p:grpSpPr>
          <a:xfrm>
            <a:off x="8734247" y="2127163"/>
            <a:ext cx="2861948" cy="1061232"/>
            <a:chOff x="0" y="1341844"/>
            <a:chExt cx="3753926" cy="1276106"/>
          </a:xfrm>
        </p:grpSpPr>
        <p:sp>
          <p:nvSpPr>
            <p:cNvPr id="18" name="Rounded Rectangle 17"/>
            <p:cNvSpPr/>
            <p:nvPr/>
          </p:nvSpPr>
          <p:spPr>
            <a:xfrm>
              <a:off x="0" y="1341844"/>
              <a:ext cx="3753926" cy="1276106"/>
            </a:xfrm>
            <a:prstGeom prst="roundRect">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ounded Rectangle 4"/>
            <p:cNvSpPr txBox="1"/>
            <p:nvPr/>
          </p:nvSpPr>
          <p:spPr>
            <a:xfrm>
              <a:off x="62294" y="1456395"/>
              <a:ext cx="3629339" cy="11515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small" spc="0" normalizeH="0" baseline="0" noProof="0">
                  <a:ln>
                    <a:noFill/>
                  </a:ln>
                  <a:solidFill>
                    <a:srgbClr val="FFFFFF"/>
                  </a:solidFill>
                  <a:effectLst/>
                  <a:uLnTx/>
                  <a:uFillTx/>
                  <a:latin typeface="Segoe UI"/>
                  <a:ea typeface="+mn-ea"/>
                  <a:cs typeface="+mn-cs"/>
                </a:rPr>
                <a:t>Prevent and eliminate pollution of our ocean, s</a:t>
              </a:r>
              <a:r>
                <a:rPr kumimoji="0" lang="en-US" sz="2000" b="1" i="0" u="none" strike="noStrike" kern="1200" cap="small" spc="0" normalizeH="0" baseline="0" noProof="0" err="1">
                  <a:ln>
                    <a:noFill/>
                  </a:ln>
                  <a:solidFill>
                    <a:srgbClr val="FFFFFF"/>
                  </a:solidFill>
                  <a:effectLst/>
                  <a:uLnTx/>
                  <a:uFillTx/>
                  <a:latin typeface="Segoe UI"/>
                  <a:ea typeface="+mn-ea"/>
                  <a:cs typeface="+mn-cs"/>
                </a:rPr>
                <a:t>eas</a:t>
              </a:r>
              <a:r>
                <a:rPr kumimoji="0" lang="en-US" sz="2000" b="1" i="0" u="none" strike="noStrike" kern="1200" cap="small" spc="0" normalizeH="0" baseline="0" noProof="0">
                  <a:ln>
                    <a:noFill/>
                  </a:ln>
                  <a:solidFill>
                    <a:srgbClr val="FFFFFF"/>
                  </a:solidFill>
                  <a:effectLst/>
                  <a:uLnTx/>
                  <a:uFillTx/>
                  <a:latin typeface="Segoe UI"/>
                  <a:ea typeface="+mn-ea"/>
                  <a:cs typeface="+mn-cs"/>
                </a:rPr>
                <a:t> and  waters</a:t>
              </a:r>
            </a:p>
          </p:txBody>
        </p:sp>
      </p:grpSp>
      <p:grpSp>
        <p:nvGrpSpPr>
          <p:cNvPr id="21" name="Group 20"/>
          <p:cNvGrpSpPr/>
          <p:nvPr/>
        </p:nvGrpSpPr>
        <p:grpSpPr>
          <a:xfrm>
            <a:off x="4769263" y="2063680"/>
            <a:ext cx="2768538" cy="1035901"/>
            <a:chOff x="0" y="2681756"/>
            <a:chExt cx="3753926" cy="1276106"/>
          </a:xfrm>
        </p:grpSpPr>
        <p:sp>
          <p:nvSpPr>
            <p:cNvPr id="22" name="Rounded Rectangle 21"/>
            <p:cNvSpPr/>
            <p:nvPr/>
          </p:nvSpPr>
          <p:spPr>
            <a:xfrm>
              <a:off x="0" y="2681756"/>
              <a:ext cx="3753926" cy="1276106"/>
            </a:xfrm>
            <a:prstGeom prst="round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ounded Rectangle 4"/>
            <p:cNvSpPr txBox="1"/>
            <p:nvPr/>
          </p:nvSpPr>
          <p:spPr>
            <a:xfrm>
              <a:off x="62294" y="2744050"/>
              <a:ext cx="3629338" cy="11515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sz="2000" b="1" i="0" u="none" strike="noStrike" kern="1200" cap="small" spc="0" normalizeH="0" baseline="0" noProof="0">
                  <a:ln>
                    <a:noFill/>
                  </a:ln>
                  <a:solidFill>
                    <a:srgbClr val="FFFFFF"/>
                  </a:solidFill>
                  <a:effectLst/>
                  <a:uLnTx/>
                  <a:uFillTx/>
                  <a:latin typeface="Segoe UI"/>
                  <a:ea typeface="+mn-ea"/>
                  <a:cs typeface="+mn-cs"/>
                </a:rPr>
                <a:t>Make the blue economy carbon- neutral and circular </a:t>
              </a:r>
              <a:endParaRPr kumimoji="0" lang="en-US" sz="2000" b="1" i="0" u="none" strike="noStrike" kern="1200" cap="small" spc="0" normalizeH="0" baseline="0" noProof="0">
                <a:ln>
                  <a:noFill/>
                </a:ln>
                <a:solidFill>
                  <a:srgbClr val="FFFFFF"/>
                </a:solidFill>
                <a:effectLst/>
                <a:uLnTx/>
                <a:uFillTx/>
                <a:latin typeface="Segoe UI"/>
                <a:ea typeface="+mn-ea"/>
                <a:cs typeface="+mn-cs"/>
              </a:endParaRPr>
            </a:p>
          </p:txBody>
        </p:sp>
      </p:grpSp>
      <p:pic>
        <p:nvPicPr>
          <p:cNvPr id="24" name="Picture 23" descr="A lighthouse on a rocky cliff&#10;&#10;Description automatically generated with low confidence"/>
          <p:cNvPicPr>
            <a:picLocks noChangeAspect="1"/>
          </p:cNvPicPr>
          <p:nvPr/>
        </p:nvPicPr>
        <p:blipFill>
          <a:blip r:embed="rId7"/>
          <a:stretch>
            <a:fillRect/>
          </a:stretch>
        </p:blipFill>
        <p:spPr>
          <a:xfrm>
            <a:off x="408980" y="5030730"/>
            <a:ext cx="1943904" cy="1827270"/>
          </a:xfrm>
          <a:prstGeom prst="rect">
            <a:avLst/>
          </a:prstGeom>
        </p:spPr>
      </p:pic>
    </p:spTree>
    <p:extLst>
      <p:ext uri="{BB962C8B-B14F-4D97-AF65-F5344CB8AC3E}">
        <p14:creationId xmlns:p14="http://schemas.microsoft.com/office/powerpoint/2010/main" val="16055808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90F245-5B88-4D19-9B82-701A7C161840}"/>
              </a:ext>
            </a:extLst>
          </p:cNvPr>
          <p:cNvSpPr txBox="1"/>
          <p:nvPr/>
        </p:nvSpPr>
        <p:spPr>
          <a:xfrm>
            <a:off x="2041892" y="1665915"/>
            <a:ext cx="8108216" cy="4524315"/>
          </a:xfrm>
          <a:prstGeom prst="rect">
            <a:avLst/>
          </a:prstGeom>
          <a:noFill/>
        </p:spPr>
        <p:txBody>
          <a:bodyPr wrap="square" rtlCol="0">
            <a:spAutoFit/>
          </a:bodyPr>
          <a:lstStyle/>
          <a:p>
            <a:pPr marL="285750" indent="-285750">
              <a:buFont typeface="Arial" panose="020B0604020202020204" pitchFamily="34" charset="0"/>
              <a:buChar char="•"/>
            </a:pPr>
            <a:r>
              <a:rPr lang="en-IE" sz="3200" b="1" dirty="0">
                <a:latin typeface="Calibri" panose="020F0502020204030204" pitchFamily="34" charset="0"/>
                <a:cs typeface="Calibri" panose="020F0502020204030204" pitchFamily="34" charset="0"/>
              </a:rPr>
              <a:t>Stemming from Horizon Europe </a:t>
            </a:r>
            <a:r>
              <a:rPr lang="en-IE" sz="3200" dirty="0">
                <a:latin typeface="Calibri" panose="020F0502020204030204" pitchFamily="34" charset="0"/>
                <a:ea typeface="Segoe UI Symbol" panose="020B0502040204020203" pitchFamily="34" charset="0"/>
                <a:cs typeface="Calibri" panose="020F0502020204030204" pitchFamily="34" charset="0"/>
              </a:rPr>
              <a:t>→ a new way of organising research and innovation around big themes</a:t>
            </a:r>
          </a:p>
          <a:p>
            <a:pPr marL="1200150" lvl="2" indent="-285750">
              <a:buFont typeface="Arial" panose="020B0604020202020204" pitchFamily="34" charset="0"/>
              <a:buChar char="•"/>
            </a:pPr>
            <a:r>
              <a:rPr lang="en-IE" sz="2400" dirty="0">
                <a:latin typeface="Calibri" panose="020F0502020204030204" pitchFamily="34" charset="0"/>
                <a:ea typeface="Segoe UI Symbol" panose="020B0502040204020203" pitchFamily="34" charset="0"/>
                <a:cs typeface="Calibri" panose="020F0502020204030204" pitchFamily="34" charset="0"/>
              </a:rPr>
              <a:t>Calls for proposals, HE instruments</a:t>
            </a:r>
          </a:p>
          <a:p>
            <a:pPr marL="285750" indent="-285750">
              <a:buFont typeface="Arial" panose="020B0604020202020204" pitchFamily="34" charset="0"/>
              <a:buChar char="•"/>
            </a:pPr>
            <a:endParaRPr lang="en-IE" sz="3200" dirty="0">
              <a:latin typeface="Calibri" panose="020F0502020204030204" pitchFamily="34" charset="0"/>
              <a:ea typeface="Segoe UI Symbol" panose="020B0502040204020203" pitchFamily="34" charset="0"/>
              <a:cs typeface="Calibri" panose="020F0502020204030204" pitchFamily="34" charset="0"/>
            </a:endParaRPr>
          </a:p>
          <a:p>
            <a:pPr marL="285750" indent="-285750">
              <a:buFont typeface="Arial" panose="020B0604020202020204" pitchFamily="34" charset="0"/>
              <a:buChar char="•"/>
            </a:pPr>
            <a:r>
              <a:rPr lang="en-IE" sz="3200" b="1" dirty="0">
                <a:latin typeface="Calibri" panose="020F0502020204030204" pitchFamily="34" charset="0"/>
                <a:ea typeface="Segoe UI Symbol" panose="020B0502040204020203" pitchFamily="34" charset="0"/>
                <a:cs typeface="Calibri" panose="020F0502020204030204" pitchFamily="34" charset="0"/>
              </a:rPr>
              <a:t>Going beyond – a federating initiative </a:t>
            </a:r>
          </a:p>
          <a:p>
            <a:pPr marL="1200150" lvl="2" indent="-285750">
              <a:buFont typeface="Arial" panose="020B0604020202020204" pitchFamily="34" charset="0"/>
              <a:buChar char="•"/>
            </a:pPr>
            <a:r>
              <a:rPr lang="en-IE" sz="2400" dirty="0">
                <a:latin typeface="Calibri" panose="020F0502020204030204" pitchFamily="34" charset="0"/>
                <a:cs typeface="Calibri" panose="020F0502020204030204" pitchFamily="34" charset="0"/>
              </a:rPr>
              <a:t>Societal buy-in</a:t>
            </a:r>
          </a:p>
          <a:p>
            <a:pPr marL="1200150" lvl="2" indent="-285750">
              <a:buFont typeface="Arial" panose="020B0604020202020204" pitchFamily="34" charset="0"/>
              <a:buChar char="•"/>
            </a:pPr>
            <a:r>
              <a:rPr lang="en-IE" sz="2400" dirty="0">
                <a:latin typeface="Calibri" panose="020F0502020204030204" pitchFamily="34" charset="0"/>
                <a:cs typeface="Calibri" panose="020F0502020204030204" pitchFamily="34" charset="0"/>
              </a:rPr>
              <a:t>Bringing in funds from outside HE</a:t>
            </a:r>
          </a:p>
          <a:p>
            <a:pPr marL="1200150" lvl="2" indent="-285750">
              <a:buFont typeface="Arial" panose="020B0604020202020204" pitchFamily="34" charset="0"/>
              <a:buChar char="•"/>
            </a:pPr>
            <a:r>
              <a:rPr lang="en-IE" sz="2400" dirty="0">
                <a:latin typeface="Calibri" panose="020F0502020204030204" pitchFamily="34" charset="0"/>
                <a:cs typeface="Calibri" panose="020F0502020204030204" pitchFamily="34" charset="0"/>
              </a:rPr>
              <a:t>Synergies with other programmes</a:t>
            </a:r>
          </a:p>
          <a:p>
            <a:pPr marL="742950" lvl="1" indent="-285750">
              <a:buFont typeface="Arial" panose="020B0604020202020204" pitchFamily="34" charset="0"/>
              <a:buChar char="•"/>
            </a:pPr>
            <a:endParaRPr lang="en-IE"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1500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592" y="1227135"/>
            <a:ext cx="11923263" cy="1015663"/>
          </a:xfrm>
          <a:prstGeom prst="rect">
            <a:avLst/>
          </a:prstGeom>
          <a:noFill/>
          <a:ln>
            <a:noFill/>
          </a:ln>
        </p:spPr>
        <p:txBody>
          <a:bodyPr wrap="square">
            <a:spAutoFit/>
          </a:bodyPr>
          <a:lstStyle/>
          <a:p>
            <a:pPr marL="342900" indent="-342900" algn="just">
              <a:buFont typeface="Arial" panose="020B0604020202020204" pitchFamily="34" charset="0"/>
              <a:buChar char="•"/>
            </a:pPr>
            <a:endParaRPr lang="fr-BE" sz="2000" dirty="0"/>
          </a:p>
          <a:p>
            <a:pPr marL="342900" indent="-342900" algn="just">
              <a:buFont typeface="Arial" panose="020B0604020202020204" pitchFamily="34" charset="0"/>
              <a:buChar char="•"/>
            </a:pPr>
            <a:endParaRPr lang="fr-BE" sz="2000" dirty="0"/>
          </a:p>
          <a:p>
            <a:pPr marL="342900" indent="-342900" algn="just">
              <a:buFont typeface="Arial" panose="020B0604020202020204" pitchFamily="34" charset="0"/>
              <a:buChar char="•"/>
            </a:pPr>
            <a:endParaRPr lang="fr-BE" sz="2000" dirty="0"/>
          </a:p>
        </p:txBody>
      </p:sp>
      <p:sp>
        <p:nvSpPr>
          <p:cNvPr id="6" name="Rectangle 5"/>
          <p:cNvSpPr/>
          <p:nvPr/>
        </p:nvSpPr>
        <p:spPr>
          <a:xfrm>
            <a:off x="354511" y="1345808"/>
            <a:ext cx="11776528" cy="4879349"/>
          </a:xfrm>
          <a:prstGeom prst="rect">
            <a:avLst/>
          </a:prstGeom>
        </p:spPr>
        <p:txBody>
          <a:bodyPr wrap="square" anchor="t">
            <a:spAutoFit/>
          </a:bodyPr>
          <a:lstStyle/>
          <a:p>
            <a:pPr marL="342900" indent="-342900" algn="just">
              <a:spcBef>
                <a:spcPts val="600"/>
              </a:spcBef>
              <a:spcAft>
                <a:spcPts val="600"/>
              </a:spcAft>
              <a:buClr>
                <a:srgbClr val="FF9900"/>
              </a:buClr>
              <a:buFont typeface="Wingdings" panose="05000000000000000000" pitchFamily="2" charset="2"/>
              <a:buChar char="ü"/>
            </a:pPr>
            <a:r>
              <a:rPr lang="en-GB" sz="1900" dirty="0"/>
              <a:t>Follows the </a:t>
            </a:r>
            <a:r>
              <a:rPr lang="en-GB" sz="1900" b="1" dirty="0"/>
              <a:t>impact-driven logic </a:t>
            </a:r>
            <a:r>
              <a:rPr lang="en-GB" sz="1900" dirty="0"/>
              <a:t>of Horizon Europe and European Missions </a:t>
            </a:r>
          </a:p>
          <a:p>
            <a:pPr marL="342900" indent="-342900" algn="just">
              <a:spcBef>
                <a:spcPts val="600"/>
              </a:spcBef>
              <a:spcAft>
                <a:spcPts val="600"/>
              </a:spcAft>
              <a:buClr>
                <a:srgbClr val="FF9900"/>
              </a:buClr>
              <a:buFont typeface="Wingdings" panose="05000000000000000000" pitchFamily="2" charset="2"/>
              <a:buChar char="ü"/>
            </a:pPr>
            <a:r>
              <a:rPr lang="en-GB" sz="1900" dirty="0"/>
              <a:t>Supports major </a:t>
            </a:r>
            <a:r>
              <a:rPr lang="en-GB" sz="1900" b="1" dirty="0"/>
              <a:t>EU policy objectives</a:t>
            </a:r>
            <a:r>
              <a:rPr lang="en-GB" sz="1900" dirty="0"/>
              <a:t>: EU Biodiversity Strategy 2030, EU Action Plan toward Zero pollution, the Communication on a Sustainable Blue Economy, The Nature restoration Law</a:t>
            </a:r>
          </a:p>
          <a:p>
            <a:pPr marL="342900" indent="-342900" algn="just">
              <a:lnSpc>
                <a:spcPct val="115000"/>
              </a:lnSpc>
              <a:buClr>
                <a:srgbClr val="FF9900"/>
              </a:buClr>
              <a:buFont typeface="Wingdings" panose="05000000000000000000" pitchFamily="2" charset="2"/>
              <a:buChar char="ü"/>
            </a:pPr>
            <a:r>
              <a:rPr lang="en-GB" sz="1900" b="1" dirty="0">
                <a:solidFill>
                  <a:srgbClr val="0099FF"/>
                </a:solidFill>
              </a:rPr>
              <a:t>Innovation Actions and the main implementation modality going beyond the R&amp;I constituency </a:t>
            </a:r>
          </a:p>
          <a:p>
            <a:pPr marL="800100" lvl="1" indent="-342900" algn="just">
              <a:lnSpc>
                <a:spcPct val="115000"/>
              </a:lnSpc>
              <a:buClr>
                <a:srgbClr val="FF9900"/>
              </a:buClr>
              <a:buFontTx/>
              <a:buChar char="-"/>
            </a:pPr>
            <a:r>
              <a:rPr lang="en-GB" sz="1900" b="1" dirty="0"/>
              <a:t>Demonstrate the technical, economic and/or societal viability of innovative solutions</a:t>
            </a:r>
            <a:r>
              <a:rPr lang="en-GB" sz="1900" dirty="0"/>
              <a:t> in a (near to) operational environment (validation, testing, demonstration, prototyping, piloting, and market replication activities) - TRL 5 to 7</a:t>
            </a:r>
          </a:p>
          <a:p>
            <a:pPr marL="800100" lvl="1" indent="-342900" algn="just">
              <a:lnSpc>
                <a:spcPct val="115000"/>
              </a:lnSpc>
              <a:buClr>
                <a:srgbClr val="FF9900"/>
              </a:buClr>
              <a:buFontTx/>
              <a:buChar char="-"/>
            </a:pPr>
            <a:r>
              <a:rPr lang="en-GB" sz="1900" dirty="0"/>
              <a:t>Involvement of at least 5 «</a:t>
            </a:r>
            <a:r>
              <a:rPr lang="en-GB" sz="1900" b="1" i="1" dirty="0"/>
              <a:t>associated regions</a:t>
            </a:r>
            <a:r>
              <a:rPr lang="en-GB" sz="1900" dirty="0"/>
              <a:t>» to showcase the feasibility, replicability and scale-up of innovative solutions</a:t>
            </a:r>
          </a:p>
          <a:p>
            <a:pPr marL="800100" lvl="1" indent="-342900" algn="just">
              <a:lnSpc>
                <a:spcPct val="115000"/>
              </a:lnSpc>
              <a:buClr>
                <a:srgbClr val="FF9900"/>
              </a:buClr>
              <a:buFontTx/>
              <a:buChar char="-"/>
            </a:pPr>
            <a:r>
              <a:rPr lang="en-GB" sz="1900" b="1" dirty="0"/>
              <a:t>Citizens’ engagement and users’ involvement</a:t>
            </a:r>
          </a:p>
          <a:p>
            <a:pPr marL="800100" lvl="1" indent="-342900" algn="just">
              <a:lnSpc>
                <a:spcPct val="115000"/>
              </a:lnSpc>
              <a:buClr>
                <a:srgbClr val="FF9900"/>
              </a:buClr>
              <a:buFontTx/>
              <a:buChar char="-"/>
            </a:pPr>
            <a:r>
              <a:rPr lang="en-GB" sz="1900" dirty="0"/>
              <a:t>MS/ACs, regional/local authorities </a:t>
            </a:r>
            <a:r>
              <a:rPr lang="en-GB" sz="1900" b="1" dirty="0"/>
              <a:t>political engagement   </a:t>
            </a:r>
          </a:p>
          <a:p>
            <a:pPr marL="800100" lvl="1" indent="-342900" algn="just">
              <a:lnSpc>
                <a:spcPct val="115000"/>
              </a:lnSpc>
              <a:buClr>
                <a:srgbClr val="FF9900"/>
              </a:buClr>
              <a:buFontTx/>
              <a:buChar char="-"/>
            </a:pPr>
            <a:r>
              <a:rPr lang="en-GB" sz="1900" dirty="0"/>
              <a:t>Ideally building on </a:t>
            </a:r>
            <a:r>
              <a:rPr lang="en-GB" sz="1900" b="1" dirty="0"/>
              <a:t>previous successful projects</a:t>
            </a:r>
          </a:p>
          <a:p>
            <a:pPr marL="800100" lvl="1" indent="-342900" algn="just">
              <a:lnSpc>
                <a:spcPct val="115000"/>
              </a:lnSpc>
              <a:buClr>
                <a:srgbClr val="FF9900"/>
              </a:buClr>
              <a:buFontTx/>
              <a:buChar char="-"/>
            </a:pPr>
            <a:endParaRPr lang="fr-BE" sz="1900" b="1" dirty="0"/>
          </a:p>
          <a:p>
            <a:pPr marL="800100" lvl="1" indent="-342900" algn="just">
              <a:lnSpc>
                <a:spcPct val="115000"/>
              </a:lnSpc>
              <a:buClr>
                <a:srgbClr val="FF9900"/>
              </a:buClr>
              <a:buFontTx/>
              <a:buChar char="-"/>
            </a:pPr>
            <a:endParaRPr lang="en-GB" sz="1900" b="1" dirty="0"/>
          </a:p>
        </p:txBody>
      </p:sp>
      <p:sp>
        <p:nvSpPr>
          <p:cNvPr id="7" name="Title 3"/>
          <p:cNvSpPr>
            <a:spLocks noGrp="1"/>
          </p:cNvSpPr>
          <p:nvPr>
            <p:ph type="title"/>
          </p:nvPr>
        </p:nvSpPr>
        <p:spPr>
          <a:xfrm>
            <a:off x="949701" y="194272"/>
            <a:ext cx="11095154" cy="782357"/>
          </a:xfrm>
        </p:spPr>
        <p:txBody>
          <a:bodyPr/>
          <a:lstStyle/>
          <a:p>
            <a:r>
              <a:rPr lang="fr-BE" b="1" dirty="0">
                <a:solidFill>
                  <a:srgbClr val="0099FF"/>
                </a:solidFill>
              </a:rPr>
              <a:t>Mission </a:t>
            </a:r>
            <a:r>
              <a:rPr lang="fr-BE" b="1" dirty="0" err="1">
                <a:solidFill>
                  <a:srgbClr val="0099FF"/>
                </a:solidFill>
              </a:rPr>
              <a:t>Work</a:t>
            </a:r>
            <a:r>
              <a:rPr lang="fr-BE" b="1" dirty="0">
                <a:solidFill>
                  <a:srgbClr val="0099FF"/>
                </a:solidFill>
              </a:rPr>
              <a:t> Programme: main </a:t>
            </a:r>
            <a:r>
              <a:rPr lang="fr-BE" b="1" dirty="0" err="1">
                <a:solidFill>
                  <a:srgbClr val="0099FF"/>
                </a:solidFill>
              </a:rPr>
              <a:t>features</a:t>
            </a:r>
            <a:r>
              <a:rPr lang="fr-BE" b="1" dirty="0">
                <a:solidFill>
                  <a:srgbClr val="0099FF"/>
                </a:solidFill>
              </a:rPr>
              <a:t> </a:t>
            </a:r>
            <a:endParaRPr lang="en-GB" dirty="0">
              <a:solidFill>
                <a:srgbClr val="0099FF"/>
              </a:solidFill>
            </a:endParaRPr>
          </a:p>
        </p:txBody>
      </p:sp>
    </p:spTree>
    <p:extLst>
      <p:ext uri="{BB962C8B-B14F-4D97-AF65-F5344CB8AC3E}">
        <p14:creationId xmlns:p14="http://schemas.microsoft.com/office/powerpoint/2010/main" val="3695087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E669D4-05DA-467B-B712-641831107D00}"/>
              </a:ext>
            </a:extLst>
          </p:cNvPr>
          <p:cNvSpPr txBox="1"/>
          <p:nvPr/>
        </p:nvSpPr>
        <p:spPr>
          <a:xfrm>
            <a:off x="402772" y="4152794"/>
            <a:ext cx="11582400" cy="2585323"/>
          </a:xfrm>
          <a:prstGeom prst="rect">
            <a:avLst/>
          </a:prstGeom>
          <a:noFill/>
        </p:spPr>
        <p:txBody>
          <a:bodyPr wrap="square" rtlCol="0">
            <a:spAutoFit/>
          </a:bodyPr>
          <a:lstStyle/>
          <a:p>
            <a:r>
              <a:rPr lang="en-US" sz="1800" b="0" i="0" u="none" strike="noStrike" baseline="0" dirty="0">
                <a:solidFill>
                  <a:srgbClr val="000000"/>
                </a:solidFill>
                <a:latin typeface="Times New Roman" panose="02020603050405020304" pitchFamily="18" charset="0"/>
              </a:rPr>
              <a:t>The financial support to third parties may only be awarded to </a:t>
            </a:r>
            <a:r>
              <a:rPr lang="en-US" sz="1800" b="0" i="0" u="none" strike="noStrike" baseline="0" dirty="0">
                <a:solidFill>
                  <a:srgbClr val="000000"/>
                </a:solidFill>
                <a:highlight>
                  <a:srgbClr val="FFFF00"/>
                </a:highlight>
                <a:latin typeface="Times New Roman" panose="02020603050405020304" pitchFamily="18" charset="0"/>
              </a:rPr>
              <a:t>local and/or regional authorities from an ‘associated region’.</a:t>
            </a:r>
            <a:r>
              <a:rPr lang="en-US" sz="1800" b="0" i="0" u="none" strike="noStrike" baseline="0" dirty="0">
                <a:solidFill>
                  <a:srgbClr val="000000"/>
                </a:solidFill>
                <a:latin typeface="Times New Roman" panose="02020603050405020304" pitchFamily="18" charset="0"/>
              </a:rPr>
              <a:t> </a:t>
            </a:r>
          </a:p>
          <a:p>
            <a:r>
              <a:rPr lang="en-US" sz="1800" b="0" i="0" u="none" strike="noStrike" baseline="0" dirty="0">
                <a:solidFill>
                  <a:srgbClr val="000000"/>
                </a:solidFill>
                <a:latin typeface="Times New Roman" panose="02020603050405020304" pitchFamily="18" charset="0"/>
              </a:rPr>
              <a:t>To address the impact-driven approach of the Mission and the nature of Innovation Actions, proposals are </a:t>
            </a:r>
            <a:r>
              <a:rPr lang="en-US" sz="1800" b="0" i="0" u="none" strike="noStrike" baseline="0" dirty="0">
                <a:solidFill>
                  <a:srgbClr val="000000"/>
                </a:solidFill>
                <a:highlight>
                  <a:srgbClr val="FFFF00"/>
                </a:highlight>
                <a:latin typeface="Times New Roman" panose="02020603050405020304" pitchFamily="18" charset="0"/>
              </a:rPr>
              <a:t>expected to work with and engage at least 5 ‘associated regions’ </a:t>
            </a:r>
            <a:r>
              <a:rPr lang="en-US" sz="1800" b="0" i="0" u="none" strike="noStrike" baseline="0" dirty="0">
                <a:solidFill>
                  <a:srgbClr val="000000"/>
                </a:solidFill>
                <a:latin typeface="Times New Roman" panose="02020603050405020304" pitchFamily="18" charset="0"/>
              </a:rPr>
              <a:t>to showcase the feasibility, replicability and scale up of the solutions developed within the projects in other areas.</a:t>
            </a:r>
          </a:p>
          <a:p>
            <a:r>
              <a:rPr lang="en-US" sz="1800" b="0" i="0" u="none" strike="noStrike" baseline="0" dirty="0">
                <a:solidFill>
                  <a:srgbClr val="000000"/>
                </a:solidFill>
                <a:latin typeface="Times New Roman" panose="02020603050405020304" pitchFamily="18" charset="0"/>
              </a:rPr>
              <a:t>‘Associated regions’ are understood as </a:t>
            </a:r>
            <a:r>
              <a:rPr lang="en-US" sz="1800" b="0" i="0" u="none" strike="noStrike" baseline="0" dirty="0">
                <a:solidFill>
                  <a:srgbClr val="000000"/>
                </a:solidFill>
                <a:highlight>
                  <a:srgbClr val="FFFF00"/>
                </a:highlight>
                <a:latin typeface="Times New Roman" panose="02020603050405020304" pitchFamily="18" charset="0"/>
              </a:rPr>
              <a:t>areas with similar ecosystems </a:t>
            </a:r>
            <a:r>
              <a:rPr lang="en-US" sz="1800" b="0" i="0" u="none" strike="noStrike" baseline="0" dirty="0">
                <a:solidFill>
                  <a:srgbClr val="000000"/>
                </a:solidFill>
                <a:latin typeface="Times New Roman" panose="02020603050405020304" pitchFamily="18" charset="0"/>
              </a:rPr>
              <a:t>(e.g. </a:t>
            </a:r>
            <a:r>
              <a:rPr lang="en-US" sz="1800" b="0" i="0" u="none" strike="noStrike" baseline="0" dirty="0" err="1">
                <a:solidFill>
                  <a:srgbClr val="000000"/>
                </a:solidFill>
                <a:latin typeface="Times New Roman" panose="02020603050405020304" pitchFamily="18" charset="0"/>
              </a:rPr>
              <a:t>neighbouring</a:t>
            </a:r>
            <a:r>
              <a:rPr lang="en-US" sz="1800" b="0" i="0" u="none" strike="noStrike" baseline="0" dirty="0">
                <a:solidFill>
                  <a:srgbClr val="000000"/>
                </a:solidFill>
                <a:latin typeface="Times New Roman" panose="02020603050405020304" pitchFamily="18" charset="0"/>
              </a:rPr>
              <a:t> regions and/or regions in a different river basin) and/or less-developed regions, to build capacity to implement the innovative solutions to restore freshwater ecosystems. The proposals should ensure that the </a:t>
            </a:r>
            <a:r>
              <a:rPr lang="en-US" sz="1800" b="0" i="0" u="none" strike="noStrike" baseline="0" dirty="0">
                <a:solidFill>
                  <a:srgbClr val="000000"/>
                </a:solidFill>
                <a:highlight>
                  <a:srgbClr val="FFFF00"/>
                </a:highlight>
                <a:latin typeface="Times New Roman" panose="02020603050405020304" pitchFamily="18" charset="0"/>
              </a:rPr>
              <a:t>associated regions are located in Member States/Associated countries other than those that are part of the project consortium</a:t>
            </a:r>
            <a:r>
              <a:rPr lang="en-US" sz="1800" b="0" i="0" u="none" strike="noStrike" baseline="0" dirty="0">
                <a:solidFill>
                  <a:srgbClr val="000000"/>
                </a:solidFill>
                <a:latin typeface="Times New Roman" panose="02020603050405020304" pitchFamily="18" charset="0"/>
              </a:rPr>
              <a:t>. An “associated region” must benefit from the Financial Support to Third Parties provided under this topic only once.	</a:t>
            </a:r>
          </a:p>
        </p:txBody>
      </p:sp>
      <p:sp>
        <p:nvSpPr>
          <p:cNvPr id="5" name="Rectangle: Rounded Corners 4">
            <a:extLst>
              <a:ext uri="{FF2B5EF4-FFF2-40B4-BE49-F238E27FC236}">
                <a16:creationId xmlns:a16="http://schemas.microsoft.com/office/drawing/2014/main" id="{A7A11F2A-861A-4F19-90A9-E96A33B6F4D6}"/>
              </a:ext>
            </a:extLst>
          </p:cNvPr>
          <p:cNvSpPr/>
          <p:nvPr/>
        </p:nvSpPr>
        <p:spPr>
          <a:xfrm>
            <a:off x="1214455" y="1651960"/>
            <a:ext cx="208517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WP 2021</a:t>
            </a:r>
          </a:p>
        </p:txBody>
      </p:sp>
      <p:sp>
        <p:nvSpPr>
          <p:cNvPr id="6" name="Title 1">
            <a:extLst>
              <a:ext uri="{FF2B5EF4-FFF2-40B4-BE49-F238E27FC236}">
                <a16:creationId xmlns:a16="http://schemas.microsoft.com/office/drawing/2014/main" id="{E67559F6-25DB-403E-AF94-2B7C4BF1172A}"/>
              </a:ext>
            </a:extLst>
          </p:cNvPr>
          <p:cNvSpPr>
            <a:spLocks noGrp="1"/>
          </p:cNvSpPr>
          <p:nvPr>
            <p:ph type="title"/>
          </p:nvPr>
        </p:nvSpPr>
        <p:spPr>
          <a:xfrm>
            <a:off x="3417113" y="534492"/>
            <a:ext cx="4875516" cy="799046"/>
          </a:xfrm>
        </p:spPr>
        <p:txBody>
          <a:bodyPr vert="horz" lIns="91440" tIns="45720" rIns="91440" bIns="45720" rtlCol="0" anchor="b">
            <a:noAutofit/>
          </a:bodyPr>
          <a:lstStyle/>
          <a:p>
            <a:br>
              <a:rPr lang="en-US" sz="3200" dirty="0">
                <a:solidFill>
                  <a:schemeClr val="accent1">
                    <a:lumMod val="75000"/>
                  </a:schemeClr>
                </a:solidFill>
                <a:latin typeface="+mj-lt"/>
                <a:cs typeface="Calibri" panose="020F0502020204030204" pitchFamily="34" charset="0"/>
              </a:rPr>
            </a:br>
            <a:r>
              <a:rPr lang="en-US" sz="4000" dirty="0">
                <a:solidFill>
                  <a:schemeClr val="accent1">
                    <a:lumMod val="75000"/>
                  </a:schemeClr>
                </a:solidFill>
                <a:latin typeface="+mj-lt"/>
                <a:cs typeface="Calibri" panose="020F0502020204030204" pitchFamily="34" charset="0"/>
              </a:rPr>
              <a:t>Associated Regions</a:t>
            </a:r>
            <a:endParaRPr lang="en-US" sz="2000" dirty="0">
              <a:solidFill>
                <a:schemeClr val="accent1">
                  <a:lumMod val="75000"/>
                </a:schemeClr>
              </a:solidFill>
              <a:latin typeface="+mj-lt"/>
              <a:cs typeface="+mj-cs"/>
            </a:endParaRPr>
          </a:p>
        </p:txBody>
      </p:sp>
      <p:sp>
        <p:nvSpPr>
          <p:cNvPr id="7" name="Rectangle: Rounded Corners 6">
            <a:extLst>
              <a:ext uri="{FF2B5EF4-FFF2-40B4-BE49-F238E27FC236}">
                <a16:creationId xmlns:a16="http://schemas.microsoft.com/office/drawing/2014/main" id="{42AFA2F8-D44D-43E2-B1A0-232D6DB7F025}"/>
              </a:ext>
            </a:extLst>
          </p:cNvPr>
          <p:cNvSpPr/>
          <p:nvPr/>
        </p:nvSpPr>
        <p:spPr>
          <a:xfrm>
            <a:off x="1221573" y="2718764"/>
            <a:ext cx="208517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WP 2022</a:t>
            </a:r>
          </a:p>
        </p:txBody>
      </p:sp>
      <p:sp>
        <p:nvSpPr>
          <p:cNvPr id="8" name="Arrow: Right 7">
            <a:extLst>
              <a:ext uri="{FF2B5EF4-FFF2-40B4-BE49-F238E27FC236}">
                <a16:creationId xmlns:a16="http://schemas.microsoft.com/office/drawing/2014/main" id="{5A9AE7EE-EB42-4645-AD68-3272077385C1}"/>
              </a:ext>
            </a:extLst>
          </p:cNvPr>
          <p:cNvSpPr/>
          <p:nvPr/>
        </p:nvSpPr>
        <p:spPr>
          <a:xfrm>
            <a:off x="3662214" y="188269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Arrow: Right 8">
            <a:extLst>
              <a:ext uri="{FF2B5EF4-FFF2-40B4-BE49-F238E27FC236}">
                <a16:creationId xmlns:a16="http://schemas.microsoft.com/office/drawing/2014/main" id="{1898E0D6-E997-4212-90BF-7E43211C8D99}"/>
              </a:ext>
            </a:extLst>
          </p:cNvPr>
          <p:cNvSpPr/>
          <p:nvPr/>
        </p:nvSpPr>
        <p:spPr>
          <a:xfrm>
            <a:off x="3677878" y="289822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Rounded Corners 9">
            <a:extLst>
              <a:ext uri="{FF2B5EF4-FFF2-40B4-BE49-F238E27FC236}">
                <a16:creationId xmlns:a16="http://schemas.microsoft.com/office/drawing/2014/main" id="{B3BF0F73-29B1-497C-98E9-FDC3C3309C54}"/>
              </a:ext>
            </a:extLst>
          </p:cNvPr>
          <p:cNvSpPr/>
          <p:nvPr/>
        </p:nvSpPr>
        <p:spPr>
          <a:xfrm>
            <a:off x="4942668" y="1651960"/>
            <a:ext cx="208517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8 Innovation Actions w. AR</a:t>
            </a:r>
          </a:p>
        </p:txBody>
      </p:sp>
      <p:sp>
        <p:nvSpPr>
          <p:cNvPr id="11" name="Rectangle: Rounded Corners 10">
            <a:extLst>
              <a:ext uri="{FF2B5EF4-FFF2-40B4-BE49-F238E27FC236}">
                <a16:creationId xmlns:a16="http://schemas.microsoft.com/office/drawing/2014/main" id="{D6B487AC-B43D-4590-96C8-8F8710609B53}"/>
              </a:ext>
            </a:extLst>
          </p:cNvPr>
          <p:cNvSpPr/>
          <p:nvPr/>
        </p:nvSpPr>
        <p:spPr>
          <a:xfrm>
            <a:off x="4942667" y="2718764"/>
            <a:ext cx="208517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6 Innovation Actions w. AR</a:t>
            </a:r>
          </a:p>
        </p:txBody>
      </p:sp>
      <p:sp>
        <p:nvSpPr>
          <p:cNvPr id="12" name="Arrow: Right 11">
            <a:extLst>
              <a:ext uri="{FF2B5EF4-FFF2-40B4-BE49-F238E27FC236}">
                <a16:creationId xmlns:a16="http://schemas.microsoft.com/office/drawing/2014/main" id="{FB55CA5E-3B46-4509-8E9A-3ADEBCA52450}"/>
              </a:ext>
            </a:extLst>
          </p:cNvPr>
          <p:cNvSpPr/>
          <p:nvPr/>
        </p:nvSpPr>
        <p:spPr>
          <a:xfrm>
            <a:off x="7314221" y="192489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Arrow: Right 12">
            <a:extLst>
              <a:ext uri="{FF2B5EF4-FFF2-40B4-BE49-F238E27FC236}">
                <a16:creationId xmlns:a16="http://schemas.microsoft.com/office/drawing/2014/main" id="{1D31DF9C-6A79-4D72-B14C-8951E04DC966}"/>
              </a:ext>
            </a:extLst>
          </p:cNvPr>
          <p:cNvSpPr/>
          <p:nvPr/>
        </p:nvSpPr>
        <p:spPr>
          <a:xfrm>
            <a:off x="7314221" y="279318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Rounded Corners 13">
            <a:extLst>
              <a:ext uri="{FF2B5EF4-FFF2-40B4-BE49-F238E27FC236}">
                <a16:creationId xmlns:a16="http://schemas.microsoft.com/office/drawing/2014/main" id="{D9B67EFC-0970-4D59-8F71-D158E2229AC0}"/>
              </a:ext>
            </a:extLst>
          </p:cNvPr>
          <p:cNvSpPr/>
          <p:nvPr/>
        </p:nvSpPr>
        <p:spPr>
          <a:xfrm>
            <a:off x="8537688" y="1695580"/>
            <a:ext cx="208517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40 Associated Regions</a:t>
            </a:r>
          </a:p>
        </p:txBody>
      </p:sp>
      <p:sp>
        <p:nvSpPr>
          <p:cNvPr id="15" name="Rectangle: Rounded Corners 14">
            <a:extLst>
              <a:ext uri="{FF2B5EF4-FFF2-40B4-BE49-F238E27FC236}">
                <a16:creationId xmlns:a16="http://schemas.microsoft.com/office/drawing/2014/main" id="{5397CDEE-7BFE-4FAE-AFD7-D86103B71D5A}"/>
              </a:ext>
            </a:extLst>
          </p:cNvPr>
          <p:cNvSpPr/>
          <p:nvPr/>
        </p:nvSpPr>
        <p:spPr>
          <a:xfrm>
            <a:off x="8537687" y="2763451"/>
            <a:ext cx="208517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30 Associated Regions</a:t>
            </a:r>
          </a:p>
        </p:txBody>
      </p:sp>
    </p:spTree>
    <p:extLst>
      <p:ext uri="{BB962C8B-B14F-4D97-AF65-F5344CB8AC3E}">
        <p14:creationId xmlns:p14="http://schemas.microsoft.com/office/powerpoint/2010/main" val="2340265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55" y="842645"/>
            <a:ext cx="12024290" cy="1325563"/>
          </a:xfrm>
        </p:spPr>
        <p:txBody>
          <a:bodyPr>
            <a:normAutofit/>
          </a:bodyPr>
          <a:lstStyle/>
          <a:p>
            <a:pPr algn="ctr"/>
            <a:r>
              <a:rPr lang="it-IT" sz="3300" b="1" dirty="0" err="1">
                <a:solidFill>
                  <a:srgbClr val="0033CC"/>
                </a:solidFill>
              </a:rPr>
              <a:t>Mission</a:t>
            </a:r>
            <a:r>
              <a:rPr lang="it-IT" sz="3300" b="1" dirty="0">
                <a:solidFill>
                  <a:srgbClr val="0033CC"/>
                </a:solidFill>
              </a:rPr>
              <a:t> work </a:t>
            </a:r>
            <a:r>
              <a:rPr lang="it-IT" sz="3300" b="1" dirty="0" err="1">
                <a:solidFill>
                  <a:srgbClr val="0033CC"/>
                </a:solidFill>
              </a:rPr>
              <a:t>programme</a:t>
            </a:r>
            <a:r>
              <a:rPr lang="it-IT" sz="3300" b="1" dirty="0">
                <a:solidFill>
                  <a:srgbClr val="0033CC"/>
                </a:solidFill>
              </a:rPr>
              <a:t> 2021-2022-2023:</a:t>
            </a:r>
            <a:br>
              <a:rPr lang="it-IT" sz="3300" b="1" dirty="0">
                <a:solidFill>
                  <a:srgbClr val="0033CC"/>
                </a:solidFill>
              </a:rPr>
            </a:br>
            <a:r>
              <a:rPr lang="it-IT" sz="3300" b="1" dirty="0" err="1">
                <a:solidFill>
                  <a:srgbClr val="0033CC"/>
                </a:solidFill>
              </a:rPr>
              <a:t>coverage</a:t>
            </a:r>
            <a:r>
              <a:rPr lang="it-IT" sz="3300" b="1" dirty="0">
                <a:solidFill>
                  <a:srgbClr val="0033CC"/>
                </a:solidFill>
              </a:rPr>
              <a:t> of </a:t>
            </a:r>
            <a:r>
              <a:rPr lang="it-IT" sz="3300" b="1" dirty="0" err="1">
                <a:solidFill>
                  <a:srgbClr val="0033CC"/>
                </a:solidFill>
              </a:rPr>
              <a:t>topics</a:t>
            </a:r>
            <a:r>
              <a:rPr lang="it-IT" sz="3300" b="1" dirty="0">
                <a:solidFill>
                  <a:srgbClr val="0033CC"/>
                </a:solidFill>
              </a:rPr>
              <a:t> and </a:t>
            </a:r>
            <a:r>
              <a:rPr lang="it-IT" sz="3300" b="1" dirty="0" err="1">
                <a:solidFill>
                  <a:srgbClr val="0033CC"/>
                </a:solidFill>
              </a:rPr>
              <a:t>support</a:t>
            </a:r>
            <a:r>
              <a:rPr lang="it-IT" sz="3300" b="1" dirty="0">
                <a:solidFill>
                  <a:srgbClr val="0033CC"/>
                </a:solidFill>
              </a:rPr>
              <a:t> </a:t>
            </a:r>
            <a:r>
              <a:rPr lang="it-IT" sz="3300" b="1" dirty="0" err="1">
                <a:solidFill>
                  <a:srgbClr val="0033CC"/>
                </a:solidFill>
              </a:rPr>
              <a:t>actions</a:t>
            </a:r>
            <a:endParaRPr lang="en-GB" sz="3300" b="0" dirty="0">
              <a:solidFill>
                <a:srgbClr val="0033CC"/>
              </a:solidFill>
            </a:endParaRPr>
          </a:p>
        </p:txBody>
      </p:sp>
      <p:graphicFrame>
        <p:nvGraphicFramePr>
          <p:cNvPr id="9" name="Content Placeholder 3">
            <a:extLst>
              <a:ext uri="{FF2B5EF4-FFF2-40B4-BE49-F238E27FC236}">
                <a16:creationId xmlns:a16="http://schemas.microsoft.com/office/drawing/2014/main" id="{0C4ECA1C-3EB0-47A0-B75D-C1610A5CAE36}"/>
              </a:ext>
            </a:extLst>
          </p:cNvPr>
          <p:cNvGraphicFramePr>
            <a:graphicFrameLocks/>
          </p:cNvGraphicFramePr>
          <p:nvPr/>
        </p:nvGraphicFramePr>
        <p:xfrm>
          <a:off x="136679" y="2010237"/>
          <a:ext cx="11918642" cy="4985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413346" y="2849906"/>
            <a:ext cx="832279" cy="477054"/>
          </a:xfrm>
          <a:prstGeom prst="rect">
            <a:avLst/>
          </a:prstGeom>
          <a:noFill/>
        </p:spPr>
        <p:txBody>
          <a:bodyPr wrap="none" rtlCol="0">
            <a:spAutoFit/>
          </a:bodyPr>
          <a:lstStyle/>
          <a:p>
            <a:r>
              <a:rPr lang="it-IT" sz="2500" b="1" dirty="0">
                <a:solidFill>
                  <a:srgbClr val="FF9933"/>
                </a:solidFill>
              </a:rPr>
              <a:t>2021</a:t>
            </a:r>
            <a:endParaRPr lang="en-GB" sz="2500" b="1" dirty="0">
              <a:solidFill>
                <a:srgbClr val="FF9933"/>
              </a:solidFill>
            </a:endParaRPr>
          </a:p>
        </p:txBody>
      </p:sp>
      <p:sp>
        <p:nvSpPr>
          <p:cNvPr id="12" name="TextBox 11"/>
          <p:cNvSpPr txBox="1"/>
          <p:nvPr/>
        </p:nvSpPr>
        <p:spPr>
          <a:xfrm>
            <a:off x="669490" y="4256025"/>
            <a:ext cx="832279" cy="477054"/>
          </a:xfrm>
          <a:prstGeom prst="rect">
            <a:avLst/>
          </a:prstGeom>
          <a:noFill/>
        </p:spPr>
        <p:txBody>
          <a:bodyPr wrap="none" rtlCol="0">
            <a:spAutoFit/>
          </a:bodyPr>
          <a:lstStyle/>
          <a:p>
            <a:r>
              <a:rPr lang="it-IT" sz="2500" b="1" dirty="0">
                <a:solidFill>
                  <a:srgbClr val="FF9933"/>
                </a:solidFill>
              </a:rPr>
              <a:t>2022</a:t>
            </a:r>
            <a:endParaRPr lang="en-GB" sz="2500" b="1" dirty="0">
              <a:solidFill>
                <a:srgbClr val="FF9933"/>
              </a:solidFill>
            </a:endParaRPr>
          </a:p>
        </p:txBody>
      </p:sp>
      <p:sp>
        <p:nvSpPr>
          <p:cNvPr id="13" name="TextBox 12"/>
          <p:cNvSpPr txBox="1"/>
          <p:nvPr/>
        </p:nvSpPr>
        <p:spPr>
          <a:xfrm>
            <a:off x="413345" y="5738032"/>
            <a:ext cx="832279" cy="477054"/>
          </a:xfrm>
          <a:prstGeom prst="rect">
            <a:avLst/>
          </a:prstGeom>
          <a:noFill/>
        </p:spPr>
        <p:txBody>
          <a:bodyPr wrap="none" rtlCol="0">
            <a:spAutoFit/>
          </a:bodyPr>
          <a:lstStyle/>
          <a:p>
            <a:r>
              <a:rPr lang="it-IT" sz="2500" b="1" dirty="0">
                <a:solidFill>
                  <a:srgbClr val="FF9933"/>
                </a:solidFill>
              </a:rPr>
              <a:t>2023</a:t>
            </a:r>
            <a:endParaRPr lang="en-GB" sz="2500" b="1" dirty="0">
              <a:solidFill>
                <a:srgbClr val="FF9933"/>
              </a:solidFill>
            </a:endParaRPr>
          </a:p>
        </p:txBody>
      </p:sp>
    </p:spTree>
    <p:extLst>
      <p:ext uri="{BB962C8B-B14F-4D97-AF65-F5344CB8AC3E}">
        <p14:creationId xmlns:p14="http://schemas.microsoft.com/office/powerpoint/2010/main" val="2360046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Freeform 166"/>
          <p:cNvSpPr/>
          <p:nvPr/>
        </p:nvSpPr>
        <p:spPr>
          <a:xfrm>
            <a:off x="6077244" y="4558282"/>
            <a:ext cx="1126271" cy="1161148"/>
          </a:xfrm>
          <a:custGeom>
            <a:avLst/>
            <a:gdLst>
              <a:gd name="connsiteX0" fmla="*/ 0 w 1054288"/>
              <a:gd name="connsiteY0" fmla="*/ 527204 h 1054408"/>
              <a:gd name="connsiteX1" fmla="*/ 527144 w 1054288"/>
              <a:gd name="connsiteY1" fmla="*/ 0 h 1054408"/>
              <a:gd name="connsiteX2" fmla="*/ 1054288 w 1054288"/>
              <a:gd name="connsiteY2" fmla="*/ 527204 h 1054408"/>
              <a:gd name="connsiteX3" fmla="*/ 527144 w 1054288"/>
              <a:gd name="connsiteY3" fmla="*/ 1054408 h 1054408"/>
              <a:gd name="connsiteX4" fmla="*/ 0 w 1054288"/>
              <a:gd name="connsiteY4" fmla="*/ 527204 h 1054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288" h="1054408">
                <a:moveTo>
                  <a:pt x="0" y="527204"/>
                </a:moveTo>
                <a:cubicBezTo>
                  <a:pt x="0" y="236037"/>
                  <a:pt x="236010" y="0"/>
                  <a:pt x="527144" y="0"/>
                </a:cubicBezTo>
                <a:cubicBezTo>
                  <a:pt x="818278" y="0"/>
                  <a:pt x="1054288" y="236037"/>
                  <a:pt x="1054288" y="527204"/>
                </a:cubicBezTo>
                <a:cubicBezTo>
                  <a:pt x="1054288" y="818371"/>
                  <a:pt x="818278" y="1054408"/>
                  <a:pt x="527144" y="1054408"/>
                </a:cubicBezTo>
                <a:cubicBezTo>
                  <a:pt x="236010" y="1054408"/>
                  <a:pt x="0" y="818371"/>
                  <a:pt x="0" y="527204"/>
                </a:cubicBezTo>
                <a:close/>
              </a:path>
            </a:pathLst>
          </a:custGeom>
          <a:solidFill>
            <a:schemeClr val="bg2">
              <a:lumMod val="75000"/>
            </a:schemeClr>
          </a:solidFill>
          <a:ln>
            <a:noFill/>
          </a:ln>
        </p:spPr>
        <p:style>
          <a:lnRef idx="1">
            <a:schemeClr val="accent1"/>
          </a:lnRef>
          <a:fillRef idx="2">
            <a:schemeClr val="accent1"/>
          </a:fillRef>
          <a:effectRef idx="1">
            <a:schemeClr val="accent1"/>
          </a:effectRef>
          <a:fontRef idx="minor">
            <a:schemeClr val="dk1"/>
          </a:fontRef>
        </p:style>
        <p:txBody>
          <a:bodyPr spcFirstLastPara="0" vert="horz" wrap="square" lIns="200117" tIns="200134" rIns="200117" bIns="200134" numCol="1" spcCol="1270" anchor="ctr" anchorCtr="0">
            <a:noAutofit/>
          </a:bodyPr>
          <a:lstStyle/>
          <a:p>
            <a:pPr lvl="0" algn="ctr" defTabSz="533400">
              <a:lnSpc>
                <a:spcPct val="90000"/>
              </a:lnSpc>
              <a:spcBef>
                <a:spcPct val="0"/>
              </a:spcBef>
              <a:spcAft>
                <a:spcPct val="35000"/>
              </a:spcAft>
            </a:pPr>
            <a:r>
              <a:rPr lang="en-US" sz="1300" kern="1200" dirty="0">
                <a:solidFill>
                  <a:schemeClr val="bg1"/>
                </a:solidFill>
              </a:rPr>
              <a:t>e-DNA library of species</a:t>
            </a:r>
          </a:p>
        </p:txBody>
      </p:sp>
      <p:sp>
        <p:nvSpPr>
          <p:cNvPr id="151" name="Freeform 150"/>
          <p:cNvSpPr/>
          <p:nvPr/>
        </p:nvSpPr>
        <p:spPr>
          <a:xfrm>
            <a:off x="7106294" y="3414817"/>
            <a:ext cx="1195595" cy="1064066"/>
          </a:xfrm>
          <a:custGeom>
            <a:avLst/>
            <a:gdLst>
              <a:gd name="connsiteX0" fmla="*/ 0 w 1054288"/>
              <a:gd name="connsiteY0" fmla="*/ 527204 h 1054408"/>
              <a:gd name="connsiteX1" fmla="*/ 527144 w 1054288"/>
              <a:gd name="connsiteY1" fmla="*/ 0 h 1054408"/>
              <a:gd name="connsiteX2" fmla="*/ 1054288 w 1054288"/>
              <a:gd name="connsiteY2" fmla="*/ 527204 h 1054408"/>
              <a:gd name="connsiteX3" fmla="*/ 527144 w 1054288"/>
              <a:gd name="connsiteY3" fmla="*/ 1054408 h 1054408"/>
              <a:gd name="connsiteX4" fmla="*/ 0 w 1054288"/>
              <a:gd name="connsiteY4" fmla="*/ 527204 h 1054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288" h="1054408">
                <a:moveTo>
                  <a:pt x="0" y="527204"/>
                </a:moveTo>
                <a:cubicBezTo>
                  <a:pt x="0" y="236037"/>
                  <a:pt x="236010" y="0"/>
                  <a:pt x="527144" y="0"/>
                </a:cubicBezTo>
                <a:cubicBezTo>
                  <a:pt x="818278" y="0"/>
                  <a:pt x="1054288" y="236037"/>
                  <a:pt x="1054288" y="527204"/>
                </a:cubicBezTo>
                <a:cubicBezTo>
                  <a:pt x="1054288" y="818371"/>
                  <a:pt x="818278" y="1054408"/>
                  <a:pt x="527144" y="1054408"/>
                </a:cubicBezTo>
                <a:cubicBezTo>
                  <a:pt x="236010" y="1054408"/>
                  <a:pt x="0" y="818371"/>
                  <a:pt x="0" y="527204"/>
                </a:cubicBez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0117" tIns="200134" rIns="200117" bIns="200134" numCol="1" spcCol="1270" anchor="ctr" anchorCtr="0">
            <a:noAutofit/>
          </a:bodyPr>
          <a:lstStyle/>
          <a:p>
            <a:pPr lvl="0" algn="ctr" defTabSz="533400">
              <a:lnSpc>
                <a:spcPct val="90000"/>
              </a:lnSpc>
              <a:spcBef>
                <a:spcPct val="0"/>
              </a:spcBef>
              <a:spcAft>
                <a:spcPct val="35000"/>
              </a:spcAft>
            </a:pPr>
            <a:r>
              <a:rPr lang="fr-BE" sz="1300" kern="1200" dirty="0" err="1">
                <a:solidFill>
                  <a:schemeClr val="bg1"/>
                </a:solidFill>
              </a:rPr>
              <a:t>Integration</a:t>
            </a:r>
            <a:r>
              <a:rPr lang="fr-BE" sz="1300" kern="1200" dirty="0">
                <a:solidFill>
                  <a:schemeClr val="bg1"/>
                </a:solidFill>
              </a:rPr>
              <a:t> of </a:t>
            </a:r>
            <a:r>
              <a:rPr lang="fr-BE" sz="1300" kern="1200" dirty="0" err="1">
                <a:solidFill>
                  <a:schemeClr val="bg1"/>
                </a:solidFill>
              </a:rPr>
              <a:t>inland</a:t>
            </a:r>
            <a:r>
              <a:rPr lang="fr-BE" sz="1300" kern="1200" dirty="0">
                <a:solidFill>
                  <a:schemeClr val="bg1"/>
                </a:solidFill>
              </a:rPr>
              <a:t> waters - roadmap</a:t>
            </a:r>
            <a:endParaRPr lang="en-US" sz="1300" kern="1200" dirty="0">
              <a:solidFill>
                <a:schemeClr val="bg1"/>
              </a:solidFill>
            </a:endParaRPr>
          </a:p>
        </p:txBody>
      </p:sp>
      <p:grpSp>
        <p:nvGrpSpPr>
          <p:cNvPr id="4" name="Group 3"/>
          <p:cNvGrpSpPr/>
          <p:nvPr/>
        </p:nvGrpSpPr>
        <p:grpSpPr>
          <a:xfrm>
            <a:off x="308051" y="84667"/>
            <a:ext cx="5396417" cy="3752959"/>
            <a:chOff x="624470" y="598484"/>
            <a:chExt cx="5343616" cy="3718895"/>
          </a:xfrm>
        </p:grpSpPr>
        <p:sp>
          <p:nvSpPr>
            <p:cNvPr id="12" name="Freeform 11"/>
            <p:cNvSpPr/>
            <p:nvPr/>
          </p:nvSpPr>
          <p:spPr>
            <a:xfrm>
              <a:off x="1761518" y="1075272"/>
              <a:ext cx="2593166" cy="2593612"/>
            </a:xfrm>
            <a:custGeom>
              <a:avLst/>
              <a:gdLst>
                <a:gd name="connsiteX0" fmla="*/ 0 w 2593166"/>
                <a:gd name="connsiteY0" fmla="*/ 1296806 h 2593612"/>
                <a:gd name="connsiteX1" fmla="*/ 1296583 w 2593166"/>
                <a:gd name="connsiteY1" fmla="*/ 0 h 2593612"/>
                <a:gd name="connsiteX2" fmla="*/ 2593166 w 2593166"/>
                <a:gd name="connsiteY2" fmla="*/ 1296806 h 2593612"/>
                <a:gd name="connsiteX3" fmla="*/ 1296583 w 2593166"/>
                <a:gd name="connsiteY3" fmla="*/ 2593612 h 2593612"/>
                <a:gd name="connsiteX4" fmla="*/ 0 w 2593166"/>
                <a:gd name="connsiteY4" fmla="*/ 1296806 h 2593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166" h="2593612">
                  <a:moveTo>
                    <a:pt x="0" y="1296806"/>
                  </a:moveTo>
                  <a:cubicBezTo>
                    <a:pt x="0" y="580600"/>
                    <a:pt x="580500" y="0"/>
                    <a:pt x="1296583" y="0"/>
                  </a:cubicBezTo>
                  <a:cubicBezTo>
                    <a:pt x="2012666" y="0"/>
                    <a:pt x="2593166" y="580600"/>
                    <a:pt x="2593166" y="1296806"/>
                  </a:cubicBezTo>
                  <a:cubicBezTo>
                    <a:pt x="2593166" y="2013012"/>
                    <a:pt x="2012666" y="2593612"/>
                    <a:pt x="1296583" y="2593612"/>
                  </a:cubicBezTo>
                  <a:cubicBezTo>
                    <a:pt x="580500" y="2593612"/>
                    <a:pt x="0" y="2013012"/>
                    <a:pt x="0" y="129680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5960" tIns="456026" rIns="455960" bIns="456026" numCol="1" spcCol="1270" anchor="ctr" anchorCtr="0">
              <a:noAutofit/>
            </a:bodyPr>
            <a:lstStyle/>
            <a:p>
              <a:pPr lvl="0" algn="ctr" defTabSz="889000">
                <a:lnSpc>
                  <a:spcPct val="90000"/>
                </a:lnSpc>
                <a:spcBef>
                  <a:spcPct val="0"/>
                </a:spcBef>
                <a:spcAft>
                  <a:spcPct val="35000"/>
                </a:spcAft>
              </a:pPr>
              <a:r>
                <a:rPr lang="en-US" sz="2200" b="1" kern="1200" dirty="0">
                  <a:solidFill>
                    <a:srgbClr val="FFC000"/>
                  </a:solidFill>
                </a:rPr>
                <a:t>Protect and Restore ecosystems</a:t>
              </a:r>
              <a:endParaRPr lang="en-US" sz="2000" b="1" kern="1200" dirty="0">
                <a:solidFill>
                  <a:srgbClr val="FFC000"/>
                </a:solidFill>
              </a:endParaRPr>
            </a:p>
            <a:p>
              <a:pPr lvl="0" algn="ctr" defTabSz="889000">
                <a:lnSpc>
                  <a:spcPct val="90000"/>
                </a:lnSpc>
                <a:spcBef>
                  <a:spcPct val="0"/>
                </a:spcBef>
                <a:spcAft>
                  <a:spcPct val="35000"/>
                </a:spcAft>
              </a:pPr>
              <a:r>
                <a:rPr lang="en-US" b="1" dirty="0">
                  <a:solidFill>
                    <a:srgbClr val="FFC000"/>
                  </a:solidFill>
                </a:rPr>
                <a:t>EUR 179.8 million</a:t>
              </a:r>
            </a:p>
          </p:txBody>
        </p:sp>
        <p:sp>
          <p:nvSpPr>
            <p:cNvPr id="13" name="Oval 12"/>
            <p:cNvSpPr/>
            <p:nvPr/>
          </p:nvSpPr>
          <p:spPr>
            <a:xfrm>
              <a:off x="2315258" y="3623593"/>
              <a:ext cx="209049" cy="20902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13"/>
            <p:cNvSpPr/>
            <p:nvPr/>
          </p:nvSpPr>
          <p:spPr>
            <a:xfrm>
              <a:off x="4030091" y="2466417"/>
              <a:ext cx="525068" cy="50753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14"/>
            <p:cNvSpPr/>
            <p:nvPr/>
          </p:nvSpPr>
          <p:spPr>
            <a:xfrm>
              <a:off x="3279119" y="3846062"/>
              <a:ext cx="288306" cy="28874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15"/>
            <p:cNvSpPr/>
            <p:nvPr/>
          </p:nvSpPr>
          <p:spPr>
            <a:xfrm>
              <a:off x="2373771" y="1514313"/>
              <a:ext cx="209049" cy="20902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16"/>
            <p:cNvSpPr/>
            <p:nvPr/>
          </p:nvSpPr>
          <p:spPr>
            <a:xfrm>
              <a:off x="1715772" y="2710545"/>
              <a:ext cx="209049" cy="20902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Freeform 17"/>
            <p:cNvSpPr/>
            <p:nvPr/>
          </p:nvSpPr>
          <p:spPr>
            <a:xfrm>
              <a:off x="634178" y="2095891"/>
              <a:ext cx="1292937" cy="1291049"/>
            </a:xfrm>
            <a:custGeom>
              <a:avLst/>
              <a:gdLst>
                <a:gd name="connsiteX0" fmla="*/ 0 w 1292937"/>
                <a:gd name="connsiteY0" fmla="*/ 645525 h 1291049"/>
                <a:gd name="connsiteX1" fmla="*/ 646469 w 1292937"/>
                <a:gd name="connsiteY1" fmla="*/ 0 h 1291049"/>
                <a:gd name="connsiteX2" fmla="*/ 1292938 w 1292937"/>
                <a:gd name="connsiteY2" fmla="*/ 645525 h 1291049"/>
                <a:gd name="connsiteX3" fmla="*/ 646469 w 1292937"/>
                <a:gd name="connsiteY3" fmla="*/ 1291050 h 1291049"/>
                <a:gd name="connsiteX4" fmla="*/ 0 w 1292937"/>
                <a:gd name="connsiteY4" fmla="*/ 645525 h 1291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937" h="1291049">
                  <a:moveTo>
                    <a:pt x="0" y="645525"/>
                  </a:moveTo>
                  <a:cubicBezTo>
                    <a:pt x="0" y="289011"/>
                    <a:pt x="289434" y="0"/>
                    <a:pt x="646469" y="0"/>
                  </a:cubicBezTo>
                  <a:cubicBezTo>
                    <a:pt x="1003504" y="0"/>
                    <a:pt x="1292938" y="289011"/>
                    <a:pt x="1292938" y="645525"/>
                  </a:cubicBezTo>
                  <a:cubicBezTo>
                    <a:pt x="1292938" y="1002039"/>
                    <a:pt x="1003504" y="1291050"/>
                    <a:pt x="646469" y="1291050"/>
                  </a:cubicBezTo>
                  <a:cubicBezTo>
                    <a:pt x="289434" y="1291050"/>
                    <a:pt x="0" y="1002039"/>
                    <a:pt x="0" y="64552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5066" tIns="234790" rIns="235066" bIns="234790" numCol="1" spcCol="1270" anchor="ctr" anchorCtr="0">
              <a:noAutofit/>
            </a:bodyPr>
            <a:lstStyle/>
            <a:p>
              <a:pPr lvl="0" algn="ctr" defTabSz="533400">
                <a:lnSpc>
                  <a:spcPct val="90000"/>
                </a:lnSpc>
                <a:spcBef>
                  <a:spcPct val="0"/>
                </a:spcBef>
                <a:spcAft>
                  <a:spcPct val="35000"/>
                </a:spcAft>
              </a:pPr>
              <a:r>
                <a:rPr lang="fr-BE" sz="1200" kern="1200" dirty="0" err="1"/>
                <a:t>Wetlands</a:t>
              </a:r>
              <a:r>
                <a:rPr lang="fr-BE" sz="1200" kern="1200" dirty="0"/>
                <a:t> and </a:t>
              </a:r>
              <a:r>
                <a:rPr lang="fr-BE" sz="1200" kern="1200" dirty="0" err="1"/>
                <a:t>marshes</a:t>
              </a:r>
              <a:r>
                <a:rPr lang="fr-BE" sz="1200" kern="1200" dirty="0"/>
                <a:t> and </a:t>
              </a:r>
              <a:r>
                <a:rPr lang="fr-BE" sz="1200" kern="1200" dirty="0" err="1"/>
                <a:t>biodiversity</a:t>
              </a:r>
              <a:endParaRPr lang="en-US" sz="1200" kern="1200" dirty="0"/>
            </a:p>
          </p:txBody>
        </p:sp>
        <p:sp>
          <p:nvSpPr>
            <p:cNvPr id="19" name="Oval 18"/>
            <p:cNvSpPr/>
            <p:nvPr/>
          </p:nvSpPr>
          <p:spPr>
            <a:xfrm>
              <a:off x="5596531" y="3321545"/>
              <a:ext cx="288306" cy="28874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l 19"/>
            <p:cNvSpPr/>
            <p:nvPr/>
          </p:nvSpPr>
          <p:spPr>
            <a:xfrm>
              <a:off x="681110" y="3235698"/>
              <a:ext cx="521293" cy="52141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Freeform 20"/>
            <p:cNvSpPr/>
            <p:nvPr/>
          </p:nvSpPr>
          <p:spPr>
            <a:xfrm>
              <a:off x="4237404" y="1444350"/>
              <a:ext cx="1054288" cy="1054408"/>
            </a:xfrm>
            <a:custGeom>
              <a:avLst/>
              <a:gdLst>
                <a:gd name="connsiteX0" fmla="*/ 0 w 1054288"/>
                <a:gd name="connsiteY0" fmla="*/ 527204 h 1054408"/>
                <a:gd name="connsiteX1" fmla="*/ 527144 w 1054288"/>
                <a:gd name="connsiteY1" fmla="*/ 0 h 1054408"/>
                <a:gd name="connsiteX2" fmla="*/ 1054288 w 1054288"/>
                <a:gd name="connsiteY2" fmla="*/ 527204 h 1054408"/>
                <a:gd name="connsiteX3" fmla="*/ 527144 w 1054288"/>
                <a:gd name="connsiteY3" fmla="*/ 1054408 h 1054408"/>
                <a:gd name="connsiteX4" fmla="*/ 0 w 1054288"/>
                <a:gd name="connsiteY4" fmla="*/ 527204 h 1054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288" h="1054408">
                  <a:moveTo>
                    <a:pt x="0" y="527204"/>
                  </a:moveTo>
                  <a:cubicBezTo>
                    <a:pt x="0" y="236037"/>
                    <a:pt x="236010" y="0"/>
                    <a:pt x="527144" y="0"/>
                  </a:cubicBezTo>
                  <a:cubicBezTo>
                    <a:pt x="818278" y="0"/>
                    <a:pt x="1054288" y="236037"/>
                    <a:pt x="1054288" y="527204"/>
                  </a:cubicBezTo>
                  <a:cubicBezTo>
                    <a:pt x="1054288" y="818371"/>
                    <a:pt x="818278" y="1054408"/>
                    <a:pt x="527144" y="1054408"/>
                  </a:cubicBezTo>
                  <a:cubicBezTo>
                    <a:pt x="236010" y="1054408"/>
                    <a:pt x="0" y="818371"/>
                    <a:pt x="0" y="52720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7737" tIns="207754" rIns="207737" bIns="207754" numCol="1" spcCol="1270" anchor="ctr" anchorCtr="0">
              <a:noAutofit/>
            </a:bodyPr>
            <a:lstStyle/>
            <a:p>
              <a:pPr lvl="0" algn="ctr" defTabSz="622300">
                <a:lnSpc>
                  <a:spcPct val="90000"/>
                </a:lnSpc>
                <a:spcBef>
                  <a:spcPct val="0"/>
                </a:spcBef>
                <a:spcAft>
                  <a:spcPct val="35000"/>
                </a:spcAft>
              </a:pPr>
              <a:r>
                <a:rPr lang="fr-BE" sz="1400" kern="1200" dirty="0"/>
                <a:t>Natural </a:t>
              </a:r>
              <a:r>
                <a:rPr lang="fr-BE" sz="1400" kern="1200" dirty="0" err="1"/>
                <a:t>lakes</a:t>
              </a:r>
              <a:endParaRPr lang="en-US" sz="1400" kern="1200" dirty="0"/>
            </a:p>
          </p:txBody>
        </p:sp>
        <p:sp>
          <p:nvSpPr>
            <p:cNvPr id="22" name="Oval 21"/>
            <p:cNvSpPr/>
            <p:nvPr/>
          </p:nvSpPr>
          <p:spPr>
            <a:xfrm>
              <a:off x="4279031" y="1405738"/>
              <a:ext cx="288306" cy="28874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Oval 22"/>
            <p:cNvSpPr/>
            <p:nvPr/>
          </p:nvSpPr>
          <p:spPr>
            <a:xfrm>
              <a:off x="624470" y="768321"/>
              <a:ext cx="281671" cy="27246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Oval 23"/>
            <p:cNvSpPr/>
            <p:nvPr/>
          </p:nvSpPr>
          <p:spPr>
            <a:xfrm>
              <a:off x="2556628" y="3431922"/>
              <a:ext cx="209049" cy="20902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Freeform 24"/>
            <p:cNvSpPr/>
            <p:nvPr/>
          </p:nvSpPr>
          <p:spPr>
            <a:xfrm>
              <a:off x="4913798" y="2274517"/>
              <a:ext cx="1054288" cy="1054408"/>
            </a:xfrm>
            <a:custGeom>
              <a:avLst/>
              <a:gdLst>
                <a:gd name="connsiteX0" fmla="*/ 0 w 1054288"/>
                <a:gd name="connsiteY0" fmla="*/ 527204 h 1054408"/>
                <a:gd name="connsiteX1" fmla="*/ 527144 w 1054288"/>
                <a:gd name="connsiteY1" fmla="*/ 0 h 1054408"/>
                <a:gd name="connsiteX2" fmla="*/ 1054288 w 1054288"/>
                <a:gd name="connsiteY2" fmla="*/ 527204 h 1054408"/>
                <a:gd name="connsiteX3" fmla="*/ 527144 w 1054288"/>
                <a:gd name="connsiteY3" fmla="*/ 1054408 h 1054408"/>
                <a:gd name="connsiteX4" fmla="*/ 0 w 1054288"/>
                <a:gd name="connsiteY4" fmla="*/ 527204 h 1054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288" h="1054408">
                  <a:moveTo>
                    <a:pt x="0" y="527204"/>
                  </a:moveTo>
                  <a:cubicBezTo>
                    <a:pt x="0" y="236037"/>
                    <a:pt x="236010" y="0"/>
                    <a:pt x="527144" y="0"/>
                  </a:cubicBezTo>
                  <a:cubicBezTo>
                    <a:pt x="818278" y="0"/>
                    <a:pt x="1054288" y="236037"/>
                    <a:pt x="1054288" y="527204"/>
                  </a:cubicBezTo>
                  <a:cubicBezTo>
                    <a:pt x="1054288" y="818371"/>
                    <a:pt x="818278" y="1054408"/>
                    <a:pt x="527144" y="1054408"/>
                  </a:cubicBezTo>
                  <a:cubicBezTo>
                    <a:pt x="236010" y="1054408"/>
                    <a:pt x="0" y="818371"/>
                    <a:pt x="0" y="52720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0117" tIns="200134" rIns="200117" bIns="200134" numCol="1" spcCol="1270" anchor="ctr" anchorCtr="0">
              <a:noAutofit/>
            </a:bodyPr>
            <a:lstStyle/>
            <a:p>
              <a:pPr lvl="0" algn="ctr" defTabSz="533400">
                <a:lnSpc>
                  <a:spcPct val="90000"/>
                </a:lnSpc>
                <a:spcBef>
                  <a:spcPct val="0"/>
                </a:spcBef>
                <a:spcAft>
                  <a:spcPct val="35000"/>
                </a:spcAft>
              </a:pPr>
              <a:r>
                <a:rPr lang="fr-BE" sz="1200" kern="1200" dirty="0" err="1"/>
                <a:t>Landscape</a:t>
              </a:r>
              <a:r>
                <a:rPr lang="fr-BE" sz="1200" kern="1200" dirty="0"/>
                <a:t> water </a:t>
              </a:r>
              <a:r>
                <a:rPr lang="fr-BE" sz="1200" kern="1200" dirty="0" err="1"/>
                <a:t>retention</a:t>
              </a:r>
              <a:endParaRPr lang="en-US" sz="1200" kern="1200" dirty="0"/>
            </a:p>
          </p:txBody>
        </p:sp>
        <p:sp>
          <p:nvSpPr>
            <p:cNvPr id="30" name="Oval 29"/>
            <p:cNvSpPr/>
            <p:nvPr/>
          </p:nvSpPr>
          <p:spPr>
            <a:xfrm>
              <a:off x="1552469" y="1481870"/>
              <a:ext cx="209049" cy="20902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Freeform 28"/>
            <p:cNvSpPr/>
            <p:nvPr/>
          </p:nvSpPr>
          <p:spPr>
            <a:xfrm>
              <a:off x="2740722" y="3031772"/>
              <a:ext cx="1450624" cy="1285607"/>
            </a:xfrm>
            <a:custGeom>
              <a:avLst/>
              <a:gdLst>
                <a:gd name="connsiteX0" fmla="*/ 0 w 1503489"/>
                <a:gd name="connsiteY0" fmla="*/ 662010 h 1324020"/>
                <a:gd name="connsiteX1" fmla="*/ 751745 w 1503489"/>
                <a:gd name="connsiteY1" fmla="*/ 0 h 1324020"/>
                <a:gd name="connsiteX2" fmla="*/ 1503490 w 1503489"/>
                <a:gd name="connsiteY2" fmla="*/ 662010 h 1324020"/>
                <a:gd name="connsiteX3" fmla="*/ 751745 w 1503489"/>
                <a:gd name="connsiteY3" fmla="*/ 1324020 h 1324020"/>
                <a:gd name="connsiteX4" fmla="*/ 0 w 1503489"/>
                <a:gd name="connsiteY4" fmla="*/ 662010 h 1324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3489" h="1324020">
                  <a:moveTo>
                    <a:pt x="0" y="662010"/>
                  </a:moveTo>
                  <a:cubicBezTo>
                    <a:pt x="0" y="296392"/>
                    <a:pt x="336568" y="0"/>
                    <a:pt x="751745" y="0"/>
                  </a:cubicBezTo>
                  <a:cubicBezTo>
                    <a:pt x="1166922" y="0"/>
                    <a:pt x="1503490" y="296392"/>
                    <a:pt x="1503490" y="662010"/>
                  </a:cubicBezTo>
                  <a:cubicBezTo>
                    <a:pt x="1503490" y="1027628"/>
                    <a:pt x="1166922" y="1324020"/>
                    <a:pt x="751745" y="1324020"/>
                  </a:cubicBezTo>
                  <a:cubicBezTo>
                    <a:pt x="336568" y="1324020"/>
                    <a:pt x="0" y="1027628"/>
                    <a:pt x="0" y="66201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901" tIns="239618" rIns="265901" bIns="239618" numCol="1" spcCol="1270" anchor="ctr" anchorCtr="0">
              <a:noAutofit/>
            </a:bodyPr>
            <a:lstStyle/>
            <a:p>
              <a:pPr lvl="0" algn="ctr" defTabSz="533400">
                <a:lnSpc>
                  <a:spcPct val="90000"/>
                </a:lnSpc>
                <a:spcBef>
                  <a:spcPct val="0"/>
                </a:spcBef>
                <a:spcAft>
                  <a:spcPct val="35000"/>
                </a:spcAft>
              </a:pPr>
              <a:endParaRPr lang="en-US" sz="1200" kern="1200" dirty="0"/>
            </a:p>
          </p:txBody>
        </p:sp>
        <p:sp>
          <p:nvSpPr>
            <p:cNvPr id="31" name="Oval 30"/>
            <p:cNvSpPr/>
            <p:nvPr/>
          </p:nvSpPr>
          <p:spPr>
            <a:xfrm>
              <a:off x="3986588" y="598484"/>
              <a:ext cx="209049" cy="20902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Freeform 26"/>
            <p:cNvSpPr/>
            <p:nvPr/>
          </p:nvSpPr>
          <p:spPr>
            <a:xfrm>
              <a:off x="3988910" y="3023836"/>
              <a:ext cx="1443066" cy="1072308"/>
            </a:xfrm>
            <a:custGeom>
              <a:avLst/>
              <a:gdLst>
                <a:gd name="connsiteX0" fmla="*/ 0 w 1054288"/>
                <a:gd name="connsiteY0" fmla="*/ 527204 h 1054408"/>
                <a:gd name="connsiteX1" fmla="*/ 527144 w 1054288"/>
                <a:gd name="connsiteY1" fmla="*/ 0 h 1054408"/>
                <a:gd name="connsiteX2" fmla="*/ 1054288 w 1054288"/>
                <a:gd name="connsiteY2" fmla="*/ 527204 h 1054408"/>
                <a:gd name="connsiteX3" fmla="*/ 527144 w 1054288"/>
                <a:gd name="connsiteY3" fmla="*/ 1054408 h 1054408"/>
                <a:gd name="connsiteX4" fmla="*/ 0 w 1054288"/>
                <a:gd name="connsiteY4" fmla="*/ 527204 h 1054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288" h="1054408">
                  <a:moveTo>
                    <a:pt x="0" y="527204"/>
                  </a:moveTo>
                  <a:cubicBezTo>
                    <a:pt x="0" y="236037"/>
                    <a:pt x="236010" y="0"/>
                    <a:pt x="527144" y="0"/>
                  </a:cubicBezTo>
                  <a:cubicBezTo>
                    <a:pt x="818278" y="0"/>
                    <a:pt x="1054288" y="236037"/>
                    <a:pt x="1054288" y="527204"/>
                  </a:cubicBezTo>
                  <a:cubicBezTo>
                    <a:pt x="1054288" y="818371"/>
                    <a:pt x="818278" y="1054408"/>
                    <a:pt x="527144" y="1054408"/>
                  </a:cubicBezTo>
                  <a:cubicBezTo>
                    <a:pt x="236010" y="1054408"/>
                    <a:pt x="0" y="818371"/>
                    <a:pt x="0" y="527204"/>
                  </a:cubicBez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200117" tIns="200134" rIns="200117" bIns="200134" numCol="1" spcCol="1270" anchor="ctr" anchorCtr="0">
              <a:noAutofit/>
            </a:bodyPr>
            <a:lstStyle/>
            <a:p>
              <a:pPr lvl="0" algn="ctr" defTabSz="533400">
                <a:lnSpc>
                  <a:spcPct val="90000"/>
                </a:lnSpc>
                <a:spcBef>
                  <a:spcPct val="0"/>
                </a:spcBef>
                <a:spcAft>
                  <a:spcPct val="35000"/>
                </a:spcAft>
              </a:pPr>
              <a:r>
                <a:rPr lang="en-US" sz="1200" kern="1200" dirty="0"/>
                <a:t>Joint with Mission Climate adaptation/ Mission Soil </a:t>
              </a:r>
            </a:p>
          </p:txBody>
        </p:sp>
        <p:sp>
          <p:nvSpPr>
            <p:cNvPr id="28" name="Oval 27"/>
            <p:cNvSpPr/>
            <p:nvPr/>
          </p:nvSpPr>
          <p:spPr>
            <a:xfrm>
              <a:off x="3431861" y="1164514"/>
              <a:ext cx="209049" cy="20902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val 25"/>
            <p:cNvSpPr/>
            <p:nvPr/>
          </p:nvSpPr>
          <p:spPr>
            <a:xfrm>
              <a:off x="5729955" y="2008023"/>
              <a:ext cx="209049" cy="20902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0" name="Oval 9"/>
          <p:cNvSpPr/>
          <p:nvPr/>
        </p:nvSpPr>
        <p:spPr>
          <a:xfrm>
            <a:off x="4590008" y="62187"/>
            <a:ext cx="1417482" cy="12271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00" dirty="0" err="1"/>
              <a:t>Freshwater</a:t>
            </a:r>
            <a:r>
              <a:rPr lang="it-IT" sz="1300" dirty="0"/>
              <a:t> </a:t>
            </a:r>
            <a:r>
              <a:rPr lang="it-IT" sz="1300" dirty="0" err="1"/>
              <a:t>ecosystems</a:t>
            </a:r>
            <a:r>
              <a:rPr lang="it-IT" sz="1300" dirty="0"/>
              <a:t> </a:t>
            </a:r>
            <a:r>
              <a:rPr lang="it-IT" sz="1300" dirty="0" err="1"/>
              <a:t>Danube</a:t>
            </a:r>
            <a:r>
              <a:rPr lang="it-IT" sz="1300" dirty="0"/>
              <a:t> </a:t>
            </a:r>
            <a:r>
              <a:rPr lang="it-IT" sz="1300" dirty="0" err="1"/>
              <a:t>river</a:t>
            </a:r>
            <a:endParaRPr lang="en-GB" sz="1300" dirty="0"/>
          </a:p>
        </p:txBody>
      </p:sp>
      <p:sp>
        <p:nvSpPr>
          <p:cNvPr id="11" name="Oval 10"/>
          <p:cNvSpPr/>
          <p:nvPr/>
        </p:nvSpPr>
        <p:spPr>
          <a:xfrm>
            <a:off x="78819" y="691500"/>
            <a:ext cx="1039763"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Blue </a:t>
            </a:r>
            <a:r>
              <a:rPr lang="it-IT" dirty="0" err="1"/>
              <a:t>Parks</a:t>
            </a:r>
            <a:r>
              <a:rPr lang="it-IT" dirty="0"/>
              <a:t> 1,2,3</a:t>
            </a:r>
            <a:endParaRPr lang="en-GB" dirty="0"/>
          </a:p>
        </p:txBody>
      </p:sp>
      <p:sp>
        <p:nvSpPr>
          <p:cNvPr id="3" name="TextBox 2"/>
          <p:cNvSpPr txBox="1"/>
          <p:nvPr/>
        </p:nvSpPr>
        <p:spPr>
          <a:xfrm>
            <a:off x="2699653" y="2780074"/>
            <a:ext cx="1052052" cy="767709"/>
          </a:xfrm>
          <a:prstGeom prst="rect">
            <a:avLst/>
          </a:prstGeom>
          <a:noFill/>
        </p:spPr>
        <p:txBody>
          <a:bodyPr wrap="square" rtlCol="0">
            <a:spAutoFit/>
          </a:bodyPr>
          <a:lstStyle/>
          <a:p>
            <a:pPr algn="ctr"/>
            <a:r>
              <a:rPr lang="it-IT" sz="1400" dirty="0" err="1">
                <a:solidFill>
                  <a:schemeClr val="bg1"/>
                </a:solidFill>
              </a:rPr>
              <a:t>Resilience</a:t>
            </a:r>
            <a:r>
              <a:rPr lang="it-IT" sz="1400" dirty="0">
                <a:solidFill>
                  <a:schemeClr val="bg1"/>
                </a:solidFill>
              </a:rPr>
              <a:t> to </a:t>
            </a:r>
            <a:r>
              <a:rPr lang="it-IT" sz="1400" dirty="0" err="1">
                <a:solidFill>
                  <a:schemeClr val="bg1"/>
                </a:solidFill>
              </a:rPr>
              <a:t>climate</a:t>
            </a:r>
            <a:r>
              <a:rPr lang="it-IT" sz="1400" dirty="0">
                <a:solidFill>
                  <a:schemeClr val="bg1"/>
                </a:solidFill>
              </a:rPr>
              <a:t> </a:t>
            </a:r>
            <a:r>
              <a:rPr lang="it-IT" sz="1400" dirty="0" err="1">
                <a:solidFill>
                  <a:schemeClr val="bg1"/>
                </a:solidFill>
              </a:rPr>
              <a:t>change</a:t>
            </a:r>
            <a:r>
              <a:rPr lang="it-IT" sz="1400" dirty="0">
                <a:solidFill>
                  <a:schemeClr val="bg1"/>
                </a:solidFill>
              </a:rPr>
              <a:t> </a:t>
            </a:r>
            <a:endParaRPr lang="en-GB" sz="1400" dirty="0">
              <a:solidFill>
                <a:schemeClr val="bg1"/>
              </a:solidFill>
            </a:endParaRPr>
          </a:p>
        </p:txBody>
      </p:sp>
      <p:sp>
        <p:nvSpPr>
          <p:cNvPr id="32" name="Freeform 31"/>
          <p:cNvSpPr/>
          <p:nvPr/>
        </p:nvSpPr>
        <p:spPr>
          <a:xfrm>
            <a:off x="1159879" y="2517114"/>
            <a:ext cx="1166196" cy="1014429"/>
          </a:xfrm>
          <a:custGeom>
            <a:avLst/>
            <a:gdLst>
              <a:gd name="connsiteX0" fmla="*/ 0 w 1054288"/>
              <a:gd name="connsiteY0" fmla="*/ 527204 h 1054408"/>
              <a:gd name="connsiteX1" fmla="*/ 527144 w 1054288"/>
              <a:gd name="connsiteY1" fmla="*/ 0 h 1054408"/>
              <a:gd name="connsiteX2" fmla="*/ 1054288 w 1054288"/>
              <a:gd name="connsiteY2" fmla="*/ 527204 h 1054408"/>
              <a:gd name="connsiteX3" fmla="*/ 527144 w 1054288"/>
              <a:gd name="connsiteY3" fmla="*/ 1054408 h 1054408"/>
              <a:gd name="connsiteX4" fmla="*/ 0 w 1054288"/>
              <a:gd name="connsiteY4" fmla="*/ 527204 h 1054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288" h="1054408">
                <a:moveTo>
                  <a:pt x="0" y="527204"/>
                </a:moveTo>
                <a:cubicBezTo>
                  <a:pt x="0" y="236037"/>
                  <a:pt x="236010" y="0"/>
                  <a:pt x="527144" y="0"/>
                </a:cubicBezTo>
                <a:cubicBezTo>
                  <a:pt x="818278" y="0"/>
                  <a:pt x="1054288" y="236037"/>
                  <a:pt x="1054288" y="527204"/>
                </a:cubicBezTo>
                <a:cubicBezTo>
                  <a:pt x="1054288" y="818371"/>
                  <a:pt x="818278" y="1054408"/>
                  <a:pt x="527144" y="1054408"/>
                </a:cubicBezTo>
                <a:cubicBezTo>
                  <a:pt x="236010" y="1054408"/>
                  <a:pt x="0" y="818371"/>
                  <a:pt x="0" y="527204"/>
                </a:cubicBezTo>
                <a:close/>
              </a:path>
            </a:pathLst>
          </a:custGeom>
          <a:solidFill>
            <a:schemeClr val="accent1"/>
          </a:solidFill>
        </p:spPr>
        <p:style>
          <a:lnRef idx="1">
            <a:schemeClr val="accent1"/>
          </a:lnRef>
          <a:fillRef idx="2">
            <a:schemeClr val="accent1"/>
          </a:fillRef>
          <a:effectRef idx="1">
            <a:schemeClr val="accent1"/>
          </a:effectRef>
          <a:fontRef idx="minor">
            <a:schemeClr val="dk1"/>
          </a:fontRef>
        </p:style>
        <p:txBody>
          <a:bodyPr spcFirstLastPara="0" vert="horz" wrap="square" lIns="200117" tIns="200134" rIns="200117" bIns="200134" numCol="1" spcCol="1270" anchor="ctr" anchorCtr="0">
            <a:noAutofit/>
          </a:bodyPr>
          <a:lstStyle/>
          <a:p>
            <a:pPr lvl="0" algn="ctr" defTabSz="533400">
              <a:lnSpc>
                <a:spcPct val="90000"/>
              </a:lnSpc>
              <a:spcBef>
                <a:spcPct val="0"/>
              </a:spcBef>
              <a:spcAft>
                <a:spcPct val="35000"/>
              </a:spcAft>
            </a:pPr>
            <a:r>
              <a:rPr lang="en-US" sz="1200" kern="1200" dirty="0">
                <a:solidFill>
                  <a:schemeClr val="bg1"/>
                </a:solidFill>
              </a:rPr>
              <a:t>Threats to biodiversity</a:t>
            </a:r>
          </a:p>
        </p:txBody>
      </p:sp>
      <p:sp>
        <p:nvSpPr>
          <p:cNvPr id="2" name="Oval 1"/>
          <p:cNvSpPr/>
          <p:nvPr/>
        </p:nvSpPr>
        <p:spPr>
          <a:xfrm>
            <a:off x="832527" y="-8091"/>
            <a:ext cx="1684508" cy="1385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t>Management of sediments in the Danube river-Black sea system </a:t>
            </a:r>
          </a:p>
        </p:txBody>
      </p:sp>
      <p:grpSp>
        <p:nvGrpSpPr>
          <p:cNvPr id="102" name="Group 101"/>
          <p:cNvGrpSpPr/>
          <p:nvPr/>
        </p:nvGrpSpPr>
        <p:grpSpPr>
          <a:xfrm>
            <a:off x="6411752" y="-65482"/>
            <a:ext cx="5838837" cy="3427473"/>
            <a:chOff x="284364" y="891191"/>
            <a:chExt cx="5781710" cy="3396363"/>
          </a:xfrm>
          <a:solidFill>
            <a:srgbClr val="FF6600"/>
          </a:solidFill>
        </p:grpSpPr>
        <p:sp>
          <p:nvSpPr>
            <p:cNvPr id="103" name="Freeform 102"/>
            <p:cNvSpPr/>
            <p:nvPr/>
          </p:nvSpPr>
          <p:spPr>
            <a:xfrm>
              <a:off x="1761518" y="1075272"/>
              <a:ext cx="2593166" cy="2593612"/>
            </a:xfrm>
            <a:custGeom>
              <a:avLst/>
              <a:gdLst>
                <a:gd name="connsiteX0" fmla="*/ 0 w 2593166"/>
                <a:gd name="connsiteY0" fmla="*/ 1296806 h 2593612"/>
                <a:gd name="connsiteX1" fmla="*/ 1296583 w 2593166"/>
                <a:gd name="connsiteY1" fmla="*/ 0 h 2593612"/>
                <a:gd name="connsiteX2" fmla="*/ 2593166 w 2593166"/>
                <a:gd name="connsiteY2" fmla="*/ 1296806 h 2593612"/>
                <a:gd name="connsiteX3" fmla="*/ 1296583 w 2593166"/>
                <a:gd name="connsiteY3" fmla="*/ 2593612 h 2593612"/>
                <a:gd name="connsiteX4" fmla="*/ 0 w 2593166"/>
                <a:gd name="connsiteY4" fmla="*/ 1296806 h 2593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166" h="2593612">
                  <a:moveTo>
                    <a:pt x="0" y="1296806"/>
                  </a:moveTo>
                  <a:cubicBezTo>
                    <a:pt x="0" y="580600"/>
                    <a:pt x="580500" y="0"/>
                    <a:pt x="1296583" y="0"/>
                  </a:cubicBezTo>
                  <a:cubicBezTo>
                    <a:pt x="2012666" y="0"/>
                    <a:pt x="2593166" y="580600"/>
                    <a:pt x="2593166" y="1296806"/>
                  </a:cubicBezTo>
                  <a:cubicBezTo>
                    <a:pt x="2593166" y="2013012"/>
                    <a:pt x="2012666" y="2593612"/>
                    <a:pt x="1296583" y="2593612"/>
                  </a:cubicBezTo>
                  <a:cubicBezTo>
                    <a:pt x="580500" y="2593612"/>
                    <a:pt x="0" y="2013012"/>
                    <a:pt x="0" y="1296806"/>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5960" tIns="456026" rIns="455960" bIns="456026" numCol="1" spcCol="1270" anchor="ctr" anchorCtr="0">
              <a:noAutofit/>
            </a:bodyPr>
            <a:lstStyle/>
            <a:p>
              <a:pPr lvl="0" algn="ctr" defTabSz="889000">
                <a:lnSpc>
                  <a:spcPct val="90000"/>
                </a:lnSpc>
                <a:spcBef>
                  <a:spcPct val="0"/>
                </a:spcBef>
                <a:spcAft>
                  <a:spcPct val="35000"/>
                </a:spcAft>
              </a:pPr>
              <a:r>
                <a:rPr lang="en-US" sz="2200" b="1" kern="1200" dirty="0">
                  <a:solidFill>
                    <a:schemeClr val="tx1">
                      <a:lumMod val="65000"/>
                      <a:lumOff val="35000"/>
                    </a:schemeClr>
                  </a:solidFill>
                </a:rPr>
                <a:t>Prevent and eliminate pollution</a:t>
              </a:r>
            </a:p>
            <a:p>
              <a:pPr lvl="0" algn="ctr" defTabSz="889000">
                <a:lnSpc>
                  <a:spcPct val="90000"/>
                </a:lnSpc>
                <a:spcBef>
                  <a:spcPct val="0"/>
                </a:spcBef>
                <a:spcAft>
                  <a:spcPct val="35000"/>
                </a:spcAft>
              </a:pPr>
              <a:r>
                <a:rPr lang="en-US" b="1" dirty="0">
                  <a:solidFill>
                    <a:schemeClr val="tx1">
                      <a:lumMod val="65000"/>
                      <a:lumOff val="35000"/>
                    </a:schemeClr>
                  </a:solidFill>
                </a:rPr>
                <a:t>EUR 77.9 million</a:t>
              </a:r>
              <a:endParaRPr lang="en-US" b="1" kern="1200" dirty="0">
                <a:solidFill>
                  <a:schemeClr val="tx1">
                    <a:lumMod val="65000"/>
                    <a:lumOff val="35000"/>
                  </a:schemeClr>
                </a:solidFill>
              </a:endParaRPr>
            </a:p>
          </p:txBody>
        </p:sp>
        <p:sp>
          <p:nvSpPr>
            <p:cNvPr id="104" name="Oval 103"/>
            <p:cNvSpPr/>
            <p:nvPr/>
          </p:nvSpPr>
          <p:spPr>
            <a:xfrm>
              <a:off x="2315258" y="3623593"/>
              <a:ext cx="209049" cy="20902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1" name="Freeform 120"/>
            <p:cNvSpPr/>
            <p:nvPr/>
          </p:nvSpPr>
          <p:spPr>
            <a:xfrm>
              <a:off x="4804627" y="2667910"/>
              <a:ext cx="1115252" cy="1150609"/>
            </a:xfrm>
            <a:custGeom>
              <a:avLst/>
              <a:gdLst>
                <a:gd name="connsiteX0" fmla="*/ 0 w 1054288"/>
                <a:gd name="connsiteY0" fmla="*/ 527204 h 1054408"/>
                <a:gd name="connsiteX1" fmla="*/ 527144 w 1054288"/>
                <a:gd name="connsiteY1" fmla="*/ 0 h 1054408"/>
                <a:gd name="connsiteX2" fmla="*/ 1054288 w 1054288"/>
                <a:gd name="connsiteY2" fmla="*/ 527204 h 1054408"/>
                <a:gd name="connsiteX3" fmla="*/ 527144 w 1054288"/>
                <a:gd name="connsiteY3" fmla="*/ 1054408 h 1054408"/>
                <a:gd name="connsiteX4" fmla="*/ 0 w 1054288"/>
                <a:gd name="connsiteY4" fmla="*/ 527204 h 1054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288" h="1054408">
                  <a:moveTo>
                    <a:pt x="0" y="527204"/>
                  </a:moveTo>
                  <a:cubicBezTo>
                    <a:pt x="0" y="236037"/>
                    <a:pt x="236010" y="0"/>
                    <a:pt x="527144" y="0"/>
                  </a:cubicBezTo>
                  <a:cubicBezTo>
                    <a:pt x="818278" y="0"/>
                    <a:pt x="1054288" y="236037"/>
                    <a:pt x="1054288" y="527204"/>
                  </a:cubicBezTo>
                  <a:cubicBezTo>
                    <a:pt x="1054288" y="818371"/>
                    <a:pt x="818278" y="1054408"/>
                    <a:pt x="527144" y="1054408"/>
                  </a:cubicBezTo>
                  <a:cubicBezTo>
                    <a:pt x="236010" y="1054408"/>
                    <a:pt x="0" y="818371"/>
                    <a:pt x="0" y="527204"/>
                  </a:cubicBezTo>
                  <a:close/>
                </a:path>
              </a:pathLst>
            </a:cu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spcFirstLastPara="0" vert="horz" wrap="square" lIns="200117" tIns="200134" rIns="200117" bIns="200134" numCol="1" spcCol="1270" anchor="ctr" anchorCtr="0">
              <a:noAutofit/>
            </a:bodyPr>
            <a:lstStyle/>
            <a:p>
              <a:pPr lvl="0" algn="ctr" defTabSz="533400">
                <a:lnSpc>
                  <a:spcPct val="90000"/>
                </a:lnSpc>
                <a:spcBef>
                  <a:spcPct val="0"/>
                </a:spcBef>
                <a:spcAft>
                  <a:spcPct val="35000"/>
                </a:spcAft>
              </a:pPr>
              <a:endParaRPr lang="en-US" sz="1200" kern="1200" dirty="0"/>
            </a:p>
            <a:p>
              <a:pPr lvl="0" algn="ctr" defTabSz="533400">
                <a:lnSpc>
                  <a:spcPct val="90000"/>
                </a:lnSpc>
                <a:spcBef>
                  <a:spcPct val="0"/>
                </a:spcBef>
                <a:spcAft>
                  <a:spcPct val="35000"/>
                </a:spcAft>
              </a:pPr>
              <a:r>
                <a:rPr lang="en-US" sz="1200" kern="1200" dirty="0"/>
                <a:t>Joint with Mission </a:t>
              </a:r>
              <a:r>
                <a:rPr lang="en-US" sz="1200" dirty="0"/>
                <a:t>Soil </a:t>
              </a:r>
              <a:endParaRPr lang="en-US" sz="1200" kern="1200" dirty="0"/>
            </a:p>
          </p:txBody>
        </p:sp>
        <p:sp>
          <p:nvSpPr>
            <p:cNvPr id="105" name="Oval 104"/>
            <p:cNvSpPr/>
            <p:nvPr/>
          </p:nvSpPr>
          <p:spPr>
            <a:xfrm>
              <a:off x="4030091" y="2466417"/>
              <a:ext cx="525068" cy="507534"/>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6" name="Oval 105"/>
            <p:cNvSpPr/>
            <p:nvPr/>
          </p:nvSpPr>
          <p:spPr>
            <a:xfrm>
              <a:off x="3279119" y="3846062"/>
              <a:ext cx="288306" cy="28874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7" name="Oval 106"/>
            <p:cNvSpPr/>
            <p:nvPr/>
          </p:nvSpPr>
          <p:spPr>
            <a:xfrm>
              <a:off x="2373771" y="1514313"/>
              <a:ext cx="209049" cy="20902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8" name="Oval 107"/>
            <p:cNvSpPr/>
            <p:nvPr/>
          </p:nvSpPr>
          <p:spPr>
            <a:xfrm>
              <a:off x="1715772" y="2710545"/>
              <a:ext cx="209049" cy="20902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9" name="Freeform 108"/>
            <p:cNvSpPr/>
            <p:nvPr/>
          </p:nvSpPr>
          <p:spPr>
            <a:xfrm>
              <a:off x="3417431" y="2906354"/>
              <a:ext cx="1379766" cy="1381200"/>
            </a:xfrm>
            <a:custGeom>
              <a:avLst/>
              <a:gdLst>
                <a:gd name="connsiteX0" fmla="*/ 0 w 1292937"/>
                <a:gd name="connsiteY0" fmla="*/ 645525 h 1291049"/>
                <a:gd name="connsiteX1" fmla="*/ 646469 w 1292937"/>
                <a:gd name="connsiteY1" fmla="*/ 0 h 1291049"/>
                <a:gd name="connsiteX2" fmla="*/ 1292938 w 1292937"/>
                <a:gd name="connsiteY2" fmla="*/ 645525 h 1291049"/>
                <a:gd name="connsiteX3" fmla="*/ 646469 w 1292937"/>
                <a:gd name="connsiteY3" fmla="*/ 1291050 h 1291049"/>
                <a:gd name="connsiteX4" fmla="*/ 0 w 1292937"/>
                <a:gd name="connsiteY4" fmla="*/ 645525 h 1291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937" h="1291049">
                  <a:moveTo>
                    <a:pt x="0" y="645525"/>
                  </a:moveTo>
                  <a:cubicBezTo>
                    <a:pt x="0" y="289011"/>
                    <a:pt x="289434" y="0"/>
                    <a:pt x="646469" y="0"/>
                  </a:cubicBezTo>
                  <a:cubicBezTo>
                    <a:pt x="1003504" y="0"/>
                    <a:pt x="1292938" y="289011"/>
                    <a:pt x="1292938" y="645525"/>
                  </a:cubicBezTo>
                  <a:cubicBezTo>
                    <a:pt x="1292938" y="1002039"/>
                    <a:pt x="1003504" y="1291050"/>
                    <a:pt x="646469" y="1291050"/>
                  </a:cubicBezTo>
                  <a:cubicBezTo>
                    <a:pt x="289434" y="1291050"/>
                    <a:pt x="0" y="1002039"/>
                    <a:pt x="0" y="645525"/>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5066" tIns="234790" rIns="235066" bIns="234790" numCol="1" spcCol="1270" anchor="ctr" anchorCtr="0">
              <a:noAutofit/>
            </a:bodyPr>
            <a:lstStyle/>
            <a:p>
              <a:pPr lvl="0" algn="ctr" defTabSz="533400">
                <a:lnSpc>
                  <a:spcPct val="90000"/>
                </a:lnSpc>
                <a:spcBef>
                  <a:spcPct val="0"/>
                </a:spcBef>
                <a:spcAft>
                  <a:spcPct val="35000"/>
                </a:spcAft>
              </a:pPr>
              <a:r>
                <a:rPr lang="fr-BE" sz="1300" kern="1200" dirty="0" err="1">
                  <a:solidFill>
                    <a:schemeClr val="bg1"/>
                  </a:solidFill>
                </a:rPr>
                <a:t>Litter</a:t>
              </a:r>
              <a:r>
                <a:rPr lang="fr-BE" sz="1300" kern="1200" dirty="0">
                  <a:solidFill>
                    <a:schemeClr val="bg1"/>
                  </a:solidFill>
                </a:rPr>
                <a:t>, plastics and </a:t>
              </a:r>
              <a:r>
                <a:rPr lang="fr-BE" sz="1300" kern="1200" dirty="0" err="1">
                  <a:solidFill>
                    <a:schemeClr val="bg1"/>
                  </a:solidFill>
                </a:rPr>
                <a:t>microplastics</a:t>
              </a:r>
              <a:endParaRPr lang="en-US" sz="1300" kern="1200" dirty="0">
                <a:solidFill>
                  <a:schemeClr val="bg1"/>
                </a:solidFill>
              </a:endParaRPr>
            </a:p>
          </p:txBody>
        </p:sp>
        <p:sp>
          <p:nvSpPr>
            <p:cNvPr id="110" name="Oval 109"/>
            <p:cNvSpPr/>
            <p:nvPr/>
          </p:nvSpPr>
          <p:spPr>
            <a:xfrm>
              <a:off x="2478295" y="1131519"/>
              <a:ext cx="288306" cy="28874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1" name="Oval 110"/>
            <p:cNvSpPr/>
            <p:nvPr/>
          </p:nvSpPr>
          <p:spPr>
            <a:xfrm>
              <a:off x="1722246" y="1063232"/>
              <a:ext cx="521293" cy="521410"/>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2" name="Freeform 111"/>
            <p:cNvSpPr/>
            <p:nvPr/>
          </p:nvSpPr>
          <p:spPr>
            <a:xfrm>
              <a:off x="4414003" y="974164"/>
              <a:ext cx="1165859" cy="1114354"/>
            </a:xfrm>
            <a:custGeom>
              <a:avLst/>
              <a:gdLst>
                <a:gd name="connsiteX0" fmla="*/ 0 w 1054288"/>
                <a:gd name="connsiteY0" fmla="*/ 527204 h 1054408"/>
                <a:gd name="connsiteX1" fmla="*/ 527144 w 1054288"/>
                <a:gd name="connsiteY1" fmla="*/ 0 h 1054408"/>
                <a:gd name="connsiteX2" fmla="*/ 1054288 w 1054288"/>
                <a:gd name="connsiteY2" fmla="*/ 527204 h 1054408"/>
                <a:gd name="connsiteX3" fmla="*/ 527144 w 1054288"/>
                <a:gd name="connsiteY3" fmla="*/ 1054408 h 1054408"/>
                <a:gd name="connsiteX4" fmla="*/ 0 w 1054288"/>
                <a:gd name="connsiteY4" fmla="*/ 527204 h 1054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288" h="1054408">
                  <a:moveTo>
                    <a:pt x="0" y="527204"/>
                  </a:moveTo>
                  <a:cubicBezTo>
                    <a:pt x="0" y="236037"/>
                    <a:pt x="236010" y="0"/>
                    <a:pt x="527144" y="0"/>
                  </a:cubicBezTo>
                  <a:cubicBezTo>
                    <a:pt x="818278" y="0"/>
                    <a:pt x="1054288" y="236037"/>
                    <a:pt x="1054288" y="527204"/>
                  </a:cubicBezTo>
                  <a:cubicBezTo>
                    <a:pt x="1054288" y="818371"/>
                    <a:pt x="818278" y="1054408"/>
                    <a:pt x="527144" y="1054408"/>
                  </a:cubicBezTo>
                  <a:cubicBezTo>
                    <a:pt x="236010" y="1054408"/>
                    <a:pt x="0" y="818371"/>
                    <a:pt x="0" y="527204"/>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7737" tIns="207754" rIns="207737" bIns="207754" numCol="1" spcCol="1270" anchor="ctr" anchorCtr="0">
              <a:noAutofit/>
            </a:bodyPr>
            <a:lstStyle/>
            <a:p>
              <a:pPr lvl="0" algn="ctr" defTabSz="622300">
                <a:lnSpc>
                  <a:spcPct val="90000"/>
                </a:lnSpc>
                <a:spcBef>
                  <a:spcPct val="0"/>
                </a:spcBef>
                <a:spcAft>
                  <a:spcPct val="35000"/>
                </a:spcAft>
              </a:pPr>
              <a:r>
                <a:rPr lang="fr-BE" sz="1400" kern="1200" dirty="0" err="1"/>
                <a:t>Chemicals</a:t>
              </a:r>
              <a:endParaRPr lang="en-US" sz="1400" kern="1200" dirty="0"/>
            </a:p>
          </p:txBody>
        </p:sp>
        <p:sp>
          <p:nvSpPr>
            <p:cNvPr id="113" name="Oval 112"/>
            <p:cNvSpPr/>
            <p:nvPr/>
          </p:nvSpPr>
          <p:spPr>
            <a:xfrm>
              <a:off x="4279031" y="1405738"/>
              <a:ext cx="288306" cy="28874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4" name="Oval 113"/>
            <p:cNvSpPr/>
            <p:nvPr/>
          </p:nvSpPr>
          <p:spPr>
            <a:xfrm>
              <a:off x="4639519" y="2072284"/>
              <a:ext cx="209049" cy="20902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5" name="Oval 114"/>
            <p:cNvSpPr/>
            <p:nvPr/>
          </p:nvSpPr>
          <p:spPr>
            <a:xfrm>
              <a:off x="2691334" y="3377024"/>
              <a:ext cx="209049" cy="20902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6" name="Freeform 115"/>
            <p:cNvSpPr/>
            <p:nvPr/>
          </p:nvSpPr>
          <p:spPr>
            <a:xfrm>
              <a:off x="4797197" y="1804625"/>
              <a:ext cx="1268877" cy="1254116"/>
            </a:xfrm>
            <a:custGeom>
              <a:avLst/>
              <a:gdLst>
                <a:gd name="connsiteX0" fmla="*/ 0 w 1054288"/>
                <a:gd name="connsiteY0" fmla="*/ 527204 h 1054408"/>
                <a:gd name="connsiteX1" fmla="*/ 527144 w 1054288"/>
                <a:gd name="connsiteY1" fmla="*/ 0 h 1054408"/>
                <a:gd name="connsiteX2" fmla="*/ 1054288 w 1054288"/>
                <a:gd name="connsiteY2" fmla="*/ 527204 h 1054408"/>
                <a:gd name="connsiteX3" fmla="*/ 527144 w 1054288"/>
                <a:gd name="connsiteY3" fmla="*/ 1054408 h 1054408"/>
                <a:gd name="connsiteX4" fmla="*/ 0 w 1054288"/>
                <a:gd name="connsiteY4" fmla="*/ 527204 h 1054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288" h="1054408">
                  <a:moveTo>
                    <a:pt x="0" y="527204"/>
                  </a:moveTo>
                  <a:cubicBezTo>
                    <a:pt x="0" y="236037"/>
                    <a:pt x="236010" y="0"/>
                    <a:pt x="527144" y="0"/>
                  </a:cubicBezTo>
                  <a:cubicBezTo>
                    <a:pt x="818278" y="0"/>
                    <a:pt x="1054288" y="236037"/>
                    <a:pt x="1054288" y="527204"/>
                  </a:cubicBezTo>
                  <a:cubicBezTo>
                    <a:pt x="1054288" y="818371"/>
                    <a:pt x="818278" y="1054408"/>
                    <a:pt x="527144" y="1054408"/>
                  </a:cubicBezTo>
                  <a:cubicBezTo>
                    <a:pt x="236010" y="1054408"/>
                    <a:pt x="0" y="818371"/>
                    <a:pt x="0" y="527204"/>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0117" tIns="200134" rIns="200117" bIns="200134" numCol="1" spcCol="1270" anchor="ctr" anchorCtr="0">
              <a:noAutofit/>
            </a:bodyPr>
            <a:lstStyle/>
            <a:p>
              <a:pPr lvl="0" algn="ctr" defTabSz="533400">
                <a:lnSpc>
                  <a:spcPct val="90000"/>
                </a:lnSpc>
                <a:spcBef>
                  <a:spcPct val="0"/>
                </a:spcBef>
                <a:spcAft>
                  <a:spcPct val="35000"/>
                </a:spcAft>
              </a:pPr>
              <a:r>
                <a:rPr lang="fr-BE" sz="1200" kern="1200" dirty="0" err="1"/>
                <a:t>Nutrients</a:t>
              </a:r>
              <a:r>
                <a:rPr lang="fr-BE" sz="1200" kern="1200" dirty="0"/>
                <a:t> in the </a:t>
              </a:r>
              <a:r>
                <a:rPr lang="fr-BE" sz="1200" kern="1200" dirty="0" err="1"/>
                <a:t>landscape</a:t>
              </a:r>
              <a:r>
                <a:rPr lang="fr-BE" sz="1200" dirty="0"/>
                <a:t>-</a:t>
              </a:r>
              <a:r>
                <a:rPr lang="fr-BE" sz="1200" dirty="0" err="1"/>
                <a:t>sea</a:t>
              </a:r>
              <a:r>
                <a:rPr lang="fr-BE" sz="1200" dirty="0"/>
                <a:t>-river system</a:t>
              </a:r>
              <a:endParaRPr lang="en-US" sz="1200" kern="1200" dirty="0"/>
            </a:p>
          </p:txBody>
        </p:sp>
        <p:sp>
          <p:nvSpPr>
            <p:cNvPr id="117" name="Oval 116"/>
            <p:cNvSpPr/>
            <p:nvPr/>
          </p:nvSpPr>
          <p:spPr>
            <a:xfrm>
              <a:off x="4575968" y="2980288"/>
              <a:ext cx="209049" cy="20902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8" name="Oval 117"/>
            <p:cNvSpPr/>
            <p:nvPr/>
          </p:nvSpPr>
          <p:spPr>
            <a:xfrm>
              <a:off x="1530825" y="3728106"/>
              <a:ext cx="209049" cy="20902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9" name="Freeform 118"/>
            <p:cNvSpPr/>
            <p:nvPr/>
          </p:nvSpPr>
          <p:spPr>
            <a:xfrm>
              <a:off x="614716" y="891191"/>
              <a:ext cx="1450624" cy="1285607"/>
            </a:xfrm>
            <a:custGeom>
              <a:avLst/>
              <a:gdLst>
                <a:gd name="connsiteX0" fmla="*/ 0 w 1503489"/>
                <a:gd name="connsiteY0" fmla="*/ 662010 h 1324020"/>
                <a:gd name="connsiteX1" fmla="*/ 751745 w 1503489"/>
                <a:gd name="connsiteY1" fmla="*/ 0 h 1324020"/>
                <a:gd name="connsiteX2" fmla="*/ 1503490 w 1503489"/>
                <a:gd name="connsiteY2" fmla="*/ 662010 h 1324020"/>
                <a:gd name="connsiteX3" fmla="*/ 751745 w 1503489"/>
                <a:gd name="connsiteY3" fmla="*/ 1324020 h 1324020"/>
                <a:gd name="connsiteX4" fmla="*/ 0 w 1503489"/>
                <a:gd name="connsiteY4" fmla="*/ 662010 h 1324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3489" h="1324020">
                  <a:moveTo>
                    <a:pt x="0" y="662010"/>
                  </a:moveTo>
                  <a:cubicBezTo>
                    <a:pt x="0" y="296392"/>
                    <a:pt x="336568" y="0"/>
                    <a:pt x="751745" y="0"/>
                  </a:cubicBezTo>
                  <a:cubicBezTo>
                    <a:pt x="1166922" y="0"/>
                    <a:pt x="1503490" y="296392"/>
                    <a:pt x="1503490" y="662010"/>
                  </a:cubicBezTo>
                  <a:cubicBezTo>
                    <a:pt x="1503490" y="1027628"/>
                    <a:pt x="1166922" y="1324020"/>
                    <a:pt x="751745" y="1324020"/>
                  </a:cubicBezTo>
                  <a:cubicBezTo>
                    <a:pt x="336568" y="1324020"/>
                    <a:pt x="0" y="1027628"/>
                    <a:pt x="0" y="662010"/>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901" tIns="239618" rIns="265901" bIns="239618" numCol="1" spcCol="1270" anchor="ctr" anchorCtr="0">
              <a:noAutofit/>
            </a:bodyPr>
            <a:lstStyle/>
            <a:p>
              <a:pPr lvl="0" algn="ctr" defTabSz="533400">
                <a:lnSpc>
                  <a:spcPct val="90000"/>
                </a:lnSpc>
                <a:spcBef>
                  <a:spcPct val="0"/>
                </a:spcBef>
                <a:spcAft>
                  <a:spcPct val="35000"/>
                </a:spcAft>
              </a:pPr>
              <a:r>
                <a:rPr lang="en-US" sz="1300" kern="1200" dirty="0"/>
                <a:t>Waste-free European rivers</a:t>
              </a:r>
            </a:p>
          </p:txBody>
        </p:sp>
        <p:sp>
          <p:nvSpPr>
            <p:cNvPr id="120" name="Oval 119"/>
            <p:cNvSpPr/>
            <p:nvPr/>
          </p:nvSpPr>
          <p:spPr>
            <a:xfrm>
              <a:off x="284364" y="2396136"/>
              <a:ext cx="209049" cy="20902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2" name="Oval 121"/>
            <p:cNvSpPr/>
            <p:nvPr/>
          </p:nvSpPr>
          <p:spPr>
            <a:xfrm>
              <a:off x="2487918" y="3974820"/>
              <a:ext cx="209049" cy="20902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23" name="Freeform 122"/>
          <p:cNvSpPr/>
          <p:nvPr/>
        </p:nvSpPr>
        <p:spPr>
          <a:xfrm>
            <a:off x="7890703" y="2191339"/>
            <a:ext cx="1258701" cy="1147801"/>
          </a:xfrm>
          <a:custGeom>
            <a:avLst/>
            <a:gdLst>
              <a:gd name="connsiteX0" fmla="*/ 0 w 1503489"/>
              <a:gd name="connsiteY0" fmla="*/ 662010 h 1324020"/>
              <a:gd name="connsiteX1" fmla="*/ 751745 w 1503489"/>
              <a:gd name="connsiteY1" fmla="*/ 0 h 1324020"/>
              <a:gd name="connsiteX2" fmla="*/ 1503490 w 1503489"/>
              <a:gd name="connsiteY2" fmla="*/ 662010 h 1324020"/>
              <a:gd name="connsiteX3" fmla="*/ 751745 w 1503489"/>
              <a:gd name="connsiteY3" fmla="*/ 1324020 h 1324020"/>
              <a:gd name="connsiteX4" fmla="*/ 0 w 1503489"/>
              <a:gd name="connsiteY4" fmla="*/ 662010 h 1324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3489" h="1324020">
                <a:moveTo>
                  <a:pt x="0" y="662010"/>
                </a:moveTo>
                <a:cubicBezTo>
                  <a:pt x="0" y="296392"/>
                  <a:pt x="336568" y="0"/>
                  <a:pt x="751745" y="0"/>
                </a:cubicBezTo>
                <a:cubicBezTo>
                  <a:pt x="1166922" y="0"/>
                  <a:pt x="1503490" y="296392"/>
                  <a:pt x="1503490" y="662010"/>
                </a:cubicBezTo>
                <a:cubicBezTo>
                  <a:pt x="1503490" y="1027628"/>
                  <a:pt x="1166922" y="1324020"/>
                  <a:pt x="751745" y="1324020"/>
                </a:cubicBezTo>
                <a:cubicBezTo>
                  <a:pt x="336568" y="1324020"/>
                  <a:pt x="0" y="1027628"/>
                  <a:pt x="0" y="662010"/>
                </a:cubicBezTo>
                <a:close/>
              </a:path>
            </a:pathLst>
          </a:custGeom>
          <a:solidFill>
            <a:srgbClr val="FF66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901" tIns="239618" rIns="265901" bIns="239618" numCol="1" spcCol="1270" anchor="ctr" anchorCtr="0">
            <a:noAutofit/>
          </a:bodyPr>
          <a:lstStyle/>
          <a:p>
            <a:pPr lvl="0" algn="ctr" defTabSz="533400">
              <a:lnSpc>
                <a:spcPct val="90000"/>
              </a:lnSpc>
              <a:spcBef>
                <a:spcPct val="0"/>
              </a:spcBef>
              <a:spcAft>
                <a:spcPct val="35000"/>
              </a:spcAft>
            </a:pPr>
            <a:r>
              <a:rPr lang="en-US" sz="1300" kern="1200" dirty="0"/>
              <a:t>Fishing gears</a:t>
            </a:r>
          </a:p>
        </p:txBody>
      </p:sp>
      <p:sp>
        <p:nvSpPr>
          <p:cNvPr id="124" name="Freeform 123"/>
          <p:cNvSpPr/>
          <p:nvPr/>
        </p:nvSpPr>
        <p:spPr>
          <a:xfrm>
            <a:off x="5874266" y="621715"/>
            <a:ext cx="1464958" cy="1297383"/>
          </a:xfrm>
          <a:custGeom>
            <a:avLst/>
            <a:gdLst>
              <a:gd name="connsiteX0" fmla="*/ 0 w 1503489"/>
              <a:gd name="connsiteY0" fmla="*/ 662010 h 1324020"/>
              <a:gd name="connsiteX1" fmla="*/ 751745 w 1503489"/>
              <a:gd name="connsiteY1" fmla="*/ 0 h 1324020"/>
              <a:gd name="connsiteX2" fmla="*/ 1503490 w 1503489"/>
              <a:gd name="connsiteY2" fmla="*/ 662010 h 1324020"/>
              <a:gd name="connsiteX3" fmla="*/ 751745 w 1503489"/>
              <a:gd name="connsiteY3" fmla="*/ 1324020 h 1324020"/>
              <a:gd name="connsiteX4" fmla="*/ 0 w 1503489"/>
              <a:gd name="connsiteY4" fmla="*/ 662010 h 1324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3489" h="1324020">
                <a:moveTo>
                  <a:pt x="0" y="662010"/>
                </a:moveTo>
                <a:cubicBezTo>
                  <a:pt x="0" y="296392"/>
                  <a:pt x="336568" y="0"/>
                  <a:pt x="751745" y="0"/>
                </a:cubicBezTo>
                <a:cubicBezTo>
                  <a:pt x="1166922" y="0"/>
                  <a:pt x="1503490" y="296392"/>
                  <a:pt x="1503490" y="662010"/>
                </a:cubicBezTo>
                <a:cubicBezTo>
                  <a:pt x="1503490" y="1027628"/>
                  <a:pt x="1166922" y="1324020"/>
                  <a:pt x="751745" y="1324020"/>
                </a:cubicBezTo>
                <a:cubicBezTo>
                  <a:pt x="336568" y="1324020"/>
                  <a:pt x="0" y="1027628"/>
                  <a:pt x="0" y="662010"/>
                </a:cubicBezTo>
                <a:close/>
              </a:path>
            </a:pathLst>
          </a:custGeom>
          <a:solidFill>
            <a:srgbClr val="FF66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901" tIns="239618" rIns="265901" bIns="239618" numCol="1" spcCol="1270" anchor="ctr" anchorCtr="0">
            <a:noAutofit/>
          </a:bodyPr>
          <a:lstStyle/>
          <a:p>
            <a:pPr lvl="0" algn="ctr" defTabSz="533400">
              <a:lnSpc>
                <a:spcPct val="90000"/>
              </a:lnSpc>
              <a:spcBef>
                <a:spcPct val="0"/>
              </a:spcBef>
              <a:spcAft>
                <a:spcPct val="35000"/>
              </a:spcAft>
            </a:pPr>
            <a:r>
              <a:rPr lang="en-US" sz="1200" kern="1200" dirty="0"/>
              <a:t>Nature-inclusive concepts for offshore  wind mills</a:t>
            </a:r>
          </a:p>
        </p:txBody>
      </p:sp>
      <p:sp>
        <p:nvSpPr>
          <p:cNvPr id="125" name="Freeform 124"/>
          <p:cNvSpPr/>
          <p:nvPr/>
        </p:nvSpPr>
        <p:spPr>
          <a:xfrm>
            <a:off x="6777930" y="1405470"/>
            <a:ext cx="1464958" cy="1297383"/>
          </a:xfrm>
          <a:custGeom>
            <a:avLst/>
            <a:gdLst>
              <a:gd name="connsiteX0" fmla="*/ 0 w 1503489"/>
              <a:gd name="connsiteY0" fmla="*/ 662010 h 1324020"/>
              <a:gd name="connsiteX1" fmla="*/ 751745 w 1503489"/>
              <a:gd name="connsiteY1" fmla="*/ 0 h 1324020"/>
              <a:gd name="connsiteX2" fmla="*/ 1503490 w 1503489"/>
              <a:gd name="connsiteY2" fmla="*/ 662010 h 1324020"/>
              <a:gd name="connsiteX3" fmla="*/ 751745 w 1503489"/>
              <a:gd name="connsiteY3" fmla="*/ 1324020 h 1324020"/>
              <a:gd name="connsiteX4" fmla="*/ 0 w 1503489"/>
              <a:gd name="connsiteY4" fmla="*/ 662010 h 1324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3489" h="1324020">
                <a:moveTo>
                  <a:pt x="0" y="662010"/>
                </a:moveTo>
                <a:cubicBezTo>
                  <a:pt x="0" y="296392"/>
                  <a:pt x="336568" y="0"/>
                  <a:pt x="751745" y="0"/>
                </a:cubicBezTo>
                <a:cubicBezTo>
                  <a:pt x="1166922" y="0"/>
                  <a:pt x="1503490" y="296392"/>
                  <a:pt x="1503490" y="662010"/>
                </a:cubicBezTo>
                <a:cubicBezTo>
                  <a:pt x="1503490" y="1027628"/>
                  <a:pt x="1166922" y="1324020"/>
                  <a:pt x="751745" y="1324020"/>
                </a:cubicBezTo>
                <a:cubicBezTo>
                  <a:pt x="336568" y="1324020"/>
                  <a:pt x="0" y="1027628"/>
                  <a:pt x="0" y="662010"/>
                </a:cubicBezTo>
                <a:close/>
              </a:path>
            </a:pathLst>
          </a:custGeom>
          <a:solidFill>
            <a:srgbClr val="FF66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901" tIns="239618" rIns="265901" bIns="239618" numCol="1" spcCol="1270" anchor="ctr" anchorCtr="0">
            <a:noAutofit/>
          </a:bodyPr>
          <a:lstStyle/>
          <a:p>
            <a:pPr lvl="0" algn="ctr" defTabSz="533400">
              <a:lnSpc>
                <a:spcPct val="90000"/>
              </a:lnSpc>
              <a:spcBef>
                <a:spcPct val="0"/>
              </a:spcBef>
              <a:spcAft>
                <a:spcPct val="35000"/>
              </a:spcAft>
            </a:pPr>
            <a:r>
              <a:rPr lang="en-US" sz="1200" kern="1200" dirty="0"/>
              <a:t>Repurposing offshore aged/unused infrastructures</a:t>
            </a:r>
          </a:p>
        </p:txBody>
      </p:sp>
      <p:grpSp>
        <p:nvGrpSpPr>
          <p:cNvPr id="126" name="Group 125"/>
          <p:cNvGrpSpPr/>
          <p:nvPr/>
        </p:nvGrpSpPr>
        <p:grpSpPr>
          <a:xfrm>
            <a:off x="500975" y="3602989"/>
            <a:ext cx="4800883" cy="3225542"/>
            <a:chOff x="284364" y="628551"/>
            <a:chExt cx="5391384" cy="3555296"/>
          </a:xfrm>
          <a:solidFill>
            <a:srgbClr val="009999"/>
          </a:solidFill>
        </p:grpSpPr>
        <p:sp>
          <p:nvSpPr>
            <p:cNvPr id="128" name="Freeform 127"/>
            <p:cNvSpPr/>
            <p:nvPr/>
          </p:nvSpPr>
          <p:spPr>
            <a:xfrm>
              <a:off x="1761518" y="1075272"/>
              <a:ext cx="2593166" cy="2593612"/>
            </a:xfrm>
            <a:custGeom>
              <a:avLst/>
              <a:gdLst>
                <a:gd name="connsiteX0" fmla="*/ 0 w 2593166"/>
                <a:gd name="connsiteY0" fmla="*/ 1296806 h 2593612"/>
                <a:gd name="connsiteX1" fmla="*/ 1296583 w 2593166"/>
                <a:gd name="connsiteY1" fmla="*/ 0 h 2593612"/>
                <a:gd name="connsiteX2" fmla="*/ 2593166 w 2593166"/>
                <a:gd name="connsiteY2" fmla="*/ 1296806 h 2593612"/>
                <a:gd name="connsiteX3" fmla="*/ 1296583 w 2593166"/>
                <a:gd name="connsiteY3" fmla="*/ 2593612 h 2593612"/>
                <a:gd name="connsiteX4" fmla="*/ 0 w 2593166"/>
                <a:gd name="connsiteY4" fmla="*/ 1296806 h 2593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166" h="2593612">
                  <a:moveTo>
                    <a:pt x="0" y="1296806"/>
                  </a:moveTo>
                  <a:cubicBezTo>
                    <a:pt x="0" y="580600"/>
                    <a:pt x="580500" y="0"/>
                    <a:pt x="1296583" y="0"/>
                  </a:cubicBezTo>
                  <a:cubicBezTo>
                    <a:pt x="2012666" y="0"/>
                    <a:pt x="2593166" y="580600"/>
                    <a:pt x="2593166" y="1296806"/>
                  </a:cubicBezTo>
                  <a:cubicBezTo>
                    <a:pt x="2593166" y="2013012"/>
                    <a:pt x="2012666" y="2593612"/>
                    <a:pt x="1296583" y="2593612"/>
                  </a:cubicBezTo>
                  <a:cubicBezTo>
                    <a:pt x="580500" y="2593612"/>
                    <a:pt x="0" y="2013012"/>
                    <a:pt x="0" y="1296806"/>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5960" tIns="456026" rIns="455960" bIns="456026" numCol="1" spcCol="1270" anchor="ctr" anchorCtr="0">
              <a:noAutofit/>
            </a:bodyPr>
            <a:lstStyle/>
            <a:p>
              <a:pPr lvl="0" algn="ctr" defTabSz="889000">
                <a:lnSpc>
                  <a:spcPct val="90000"/>
                </a:lnSpc>
                <a:spcBef>
                  <a:spcPct val="0"/>
                </a:spcBef>
                <a:spcAft>
                  <a:spcPct val="35000"/>
                </a:spcAft>
              </a:pPr>
              <a:r>
                <a:rPr lang="en-US" sz="2200" b="1" kern="1200" dirty="0">
                  <a:solidFill>
                    <a:srgbClr val="FFFF00"/>
                  </a:solidFill>
                </a:rPr>
                <a:t>Make Blue Economy neutral and circular</a:t>
              </a:r>
            </a:p>
            <a:p>
              <a:pPr lvl="0" algn="ctr" defTabSz="889000">
                <a:lnSpc>
                  <a:spcPct val="90000"/>
                </a:lnSpc>
                <a:spcBef>
                  <a:spcPct val="0"/>
                </a:spcBef>
                <a:spcAft>
                  <a:spcPct val="35000"/>
                </a:spcAft>
              </a:pPr>
              <a:r>
                <a:rPr lang="en-US" b="1" dirty="0">
                  <a:solidFill>
                    <a:srgbClr val="FFFF00"/>
                  </a:solidFill>
                </a:rPr>
                <a:t>EUR 51 million</a:t>
              </a:r>
              <a:endParaRPr lang="en-US" b="1" kern="1200" dirty="0">
                <a:solidFill>
                  <a:srgbClr val="FFFF00"/>
                </a:solidFill>
              </a:endParaRPr>
            </a:p>
          </p:txBody>
        </p:sp>
        <p:sp>
          <p:nvSpPr>
            <p:cNvPr id="129" name="Oval 128"/>
            <p:cNvSpPr/>
            <p:nvPr/>
          </p:nvSpPr>
          <p:spPr>
            <a:xfrm>
              <a:off x="2315258" y="3623593"/>
              <a:ext cx="209049" cy="20902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0" name="Oval 129"/>
            <p:cNvSpPr/>
            <p:nvPr/>
          </p:nvSpPr>
          <p:spPr>
            <a:xfrm>
              <a:off x="5150680" y="1923030"/>
              <a:ext cx="525068" cy="507534"/>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1" name="Oval 130"/>
            <p:cNvSpPr/>
            <p:nvPr/>
          </p:nvSpPr>
          <p:spPr>
            <a:xfrm>
              <a:off x="3279119" y="3846062"/>
              <a:ext cx="288306" cy="28874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2" name="Oval 131"/>
            <p:cNvSpPr/>
            <p:nvPr/>
          </p:nvSpPr>
          <p:spPr>
            <a:xfrm flipH="1">
              <a:off x="4013394" y="3350803"/>
              <a:ext cx="209908" cy="235248"/>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3" name="Oval 132"/>
            <p:cNvSpPr/>
            <p:nvPr/>
          </p:nvSpPr>
          <p:spPr>
            <a:xfrm>
              <a:off x="1715772" y="2710545"/>
              <a:ext cx="209049" cy="20902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4" name="Freeform 133"/>
            <p:cNvSpPr/>
            <p:nvPr/>
          </p:nvSpPr>
          <p:spPr>
            <a:xfrm>
              <a:off x="303107" y="1730697"/>
              <a:ext cx="1528048" cy="1371177"/>
            </a:xfrm>
            <a:custGeom>
              <a:avLst/>
              <a:gdLst>
                <a:gd name="connsiteX0" fmla="*/ 0 w 1292937"/>
                <a:gd name="connsiteY0" fmla="*/ 645525 h 1291049"/>
                <a:gd name="connsiteX1" fmla="*/ 646469 w 1292937"/>
                <a:gd name="connsiteY1" fmla="*/ 0 h 1291049"/>
                <a:gd name="connsiteX2" fmla="*/ 1292938 w 1292937"/>
                <a:gd name="connsiteY2" fmla="*/ 645525 h 1291049"/>
                <a:gd name="connsiteX3" fmla="*/ 646469 w 1292937"/>
                <a:gd name="connsiteY3" fmla="*/ 1291050 h 1291049"/>
                <a:gd name="connsiteX4" fmla="*/ 0 w 1292937"/>
                <a:gd name="connsiteY4" fmla="*/ 645525 h 1291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937" h="1291049">
                  <a:moveTo>
                    <a:pt x="0" y="645525"/>
                  </a:moveTo>
                  <a:cubicBezTo>
                    <a:pt x="0" y="289011"/>
                    <a:pt x="289434" y="0"/>
                    <a:pt x="646469" y="0"/>
                  </a:cubicBezTo>
                  <a:cubicBezTo>
                    <a:pt x="1003504" y="0"/>
                    <a:pt x="1292938" y="289011"/>
                    <a:pt x="1292938" y="645525"/>
                  </a:cubicBezTo>
                  <a:cubicBezTo>
                    <a:pt x="1292938" y="1002039"/>
                    <a:pt x="1003504" y="1291050"/>
                    <a:pt x="646469" y="1291050"/>
                  </a:cubicBezTo>
                  <a:cubicBezTo>
                    <a:pt x="289434" y="1291050"/>
                    <a:pt x="0" y="1002039"/>
                    <a:pt x="0" y="645525"/>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5066" tIns="234790" rIns="235066" bIns="234790" numCol="1" spcCol="1270" anchor="ctr" anchorCtr="0">
              <a:noAutofit/>
            </a:bodyPr>
            <a:lstStyle/>
            <a:p>
              <a:pPr lvl="0" algn="ctr" defTabSz="533400">
                <a:lnSpc>
                  <a:spcPct val="90000"/>
                </a:lnSpc>
                <a:spcBef>
                  <a:spcPct val="0"/>
                </a:spcBef>
                <a:spcAft>
                  <a:spcPct val="35000"/>
                </a:spcAft>
              </a:pPr>
              <a:r>
                <a:rPr lang="fr-BE" sz="1300" kern="1200" dirty="0" err="1">
                  <a:solidFill>
                    <a:schemeClr val="bg1"/>
                  </a:solidFill>
                </a:rPr>
                <a:t>Greening</a:t>
              </a:r>
              <a:r>
                <a:rPr lang="fr-BE" sz="1300" kern="1200" dirty="0">
                  <a:solidFill>
                    <a:schemeClr val="bg1"/>
                  </a:solidFill>
                </a:rPr>
                <a:t> </a:t>
              </a:r>
              <a:r>
                <a:rPr lang="fr-BE" sz="1300" kern="1200" dirty="0" err="1">
                  <a:solidFill>
                    <a:schemeClr val="bg1"/>
                  </a:solidFill>
                </a:rPr>
                <a:t>fishing</a:t>
              </a:r>
              <a:r>
                <a:rPr lang="fr-BE" sz="1300" kern="1200" dirty="0">
                  <a:solidFill>
                    <a:schemeClr val="bg1"/>
                  </a:solidFill>
                </a:rPr>
                <a:t> </a:t>
              </a:r>
              <a:r>
                <a:rPr lang="fr-BE" sz="1300" kern="1200" dirty="0" err="1">
                  <a:solidFill>
                    <a:schemeClr val="bg1"/>
                  </a:solidFill>
                </a:rPr>
                <a:t>fleets</a:t>
              </a:r>
              <a:endParaRPr lang="en-US" sz="1300" kern="1200" dirty="0">
                <a:solidFill>
                  <a:schemeClr val="bg1"/>
                </a:solidFill>
              </a:endParaRPr>
            </a:p>
          </p:txBody>
        </p:sp>
        <p:sp>
          <p:nvSpPr>
            <p:cNvPr id="136" name="Oval 135"/>
            <p:cNvSpPr/>
            <p:nvPr/>
          </p:nvSpPr>
          <p:spPr>
            <a:xfrm>
              <a:off x="1722246" y="1063232"/>
              <a:ext cx="521293" cy="521410"/>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8" name="Oval 137"/>
            <p:cNvSpPr/>
            <p:nvPr/>
          </p:nvSpPr>
          <p:spPr>
            <a:xfrm>
              <a:off x="4279031" y="1405738"/>
              <a:ext cx="288306" cy="28874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9" name="Oval 138"/>
            <p:cNvSpPr/>
            <p:nvPr/>
          </p:nvSpPr>
          <p:spPr>
            <a:xfrm>
              <a:off x="4639519" y="2072284"/>
              <a:ext cx="209049" cy="20902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0" name="Oval 139"/>
            <p:cNvSpPr/>
            <p:nvPr/>
          </p:nvSpPr>
          <p:spPr>
            <a:xfrm>
              <a:off x="2691334" y="3377024"/>
              <a:ext cx="209049" cy="20902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2" name="Oval 141"/>
            <p:cNvSpPr/>
            <p:nvPr/>
          </p:nvSpPr>
          <p:spPr>
            <a:xfrm>
              <a:off x="4575968" y="2980288"/>
              <a:ext cx="209049" cy="20902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3" name="Oval 142"/>
            <p:cNvSpPr/>
            <p:nvPr/>
          </p:nvSpPr>
          <p:spPr>
            <a:xfrm>
              <a:off x="1552469" y="1481870"/>
              <a:ext cx="209049" cy="20902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4" name="Freeform 143"/>
            <p:cNvSpPr/>
            <p:nvPr/>
          </p:nvSpPr>
          <p:spPr>
            <a:xfrm>
              <a:off x="423777" y="628551"/>
              <a:ext cx="1510626" cy="1299503"/>
            </a:xfrm>
            <a:custGeom>
              <a:avLst/>
              <a:gdLst>
                <a:gd name="connsiteX0" fmla="*/ 0 w 1503489"/>
                <a:gd name="connsiteY0" fmla="*/ 662010 h 1324020"/>
                <a:gd name="connsiteX1" fmla="*/ 751745 w 1503489"/>
                <a:gd name="connsiteY1" fmla="*/ 0 h 1324020"/>
                <a:gd name="connsiteX2" fmla="*/ 1503490 w 1503489"/>
                <a:gd name="connsiteY2" fmla="*/ 662010 h 1324020"/>
                <a:gd name="connsiteX3" fmla="*/ 751745 w 1503489"/>
                <a:gd name="connsiteY3" fmla="*/ 1324020 h 1324020"/>
                <a:gd name="connsiteX4" fmla="*/ 0 w 1503489"/>
                <a:gd name="connsiteY4" fmla="*/ 662010 h 1324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3489" h="1324020">
                  <a:moveTo>
                    <a:pt x="0" y="662010"/>
                  </a:moveTo>
                  <a:cubicBezTo>
                    <a:pt x="0" y="296392"/>
                    <a:pt x="336568" y="0"/>
                    <a:pt x="751745" y="0"/>
                  </a:cubicBezTo>
                  <a:cubicBezTo>
                    <a:pt x="1166922" y="0"/>
                    <a:pt x="1503490" y="296392"/>
                    <a:pt x="1503490" y="662010"/>
                  </a:cubicBezTo>
                  <a:cubicBezTo>
                    <a:pt x="1503490" y="1027628"/>
                    <a:pt x="1166922" y="1324020"/>
                    <a:pt x="751745" y="1324020"/>
                  </a:cubicBezTo>
                  <a:cubicBezTo>
                    <a:pt x="336568" y="1324020"/>
                    <a:pt x="0" y="1027628"/>
                    <a:pt x="0" y="662010"/>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901" tIns="239618" rIns="265901" bIns="239618" numCol="1" spcCol="1270" anchor="ctr" anchorCtr="0">
              <a:noAutofit/>
            </a:bodyPr>
            <a:lstStyle/>
            <a:p>
              <a:pPr lvl="0" algn="ctr" defTabSz="533400">
                <a:lnSpc>
                  <a:spcPct val="90000"/>
                </a:lnSpc>
                <a:spcBef>
                  <a:spcPct val="0"/>
                </a:spcBef>
                <a:spcAft>
                  <a:spcPct val="35000"/>
                </a:spcAft>
              </a:pPr>
              <a:r>
                <a:rPr lang="en-US" sz="1300" kern="1200" dirty="0"/>
                <a:t>Low impact aquaculture</a:t>
              </a:r>
            </a:p>
          </p:txBody>
        </p:sp>
        <p:sp>
          <p:nvSpPr>
            <p:cNvPr id="145" name="Oval 144"/>
            <p:cNvSpPr/>
            <p:nvPr/>
          </p:nvSpPr>
          <p:spPr>
            <a:xfrm>
              <a:off x="284364" y="2396136"/>
              <a:ext cx="209049" cy="20902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6" name="Oval 145"/>
            <p:cNvSpPr/>
            <p:nvPr/>
          </p:nvSpPr>
          <p:spPr>
            <a:xfrm>
              <a:off x="2487918" y="3974820"/>
              <a:ext cx="209049" cy="20902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47" name="Freeform 146"/>
          <p:cNvSpPr/>
          <p:nvPr/>
        </p:nvSpPr>
        <p:spPr>
          <a:xfrm>
            <a:off x="3902597" y="5300150"/>
            <a:ext cx="1291742" cy="1166367"/>
          </a:xfrm>
          <a:custGeom>
            <a:avLst/>
            <a:gdLst>
              <a:gd name="connsiteX0" fmla="*/ 0 w 1503489"/>
              <a:gd name="connsiteY0" fmla="*/ 662010 h 1324020"/>
              <a:gd name="connsiteX1" fmla="*/ 751745 w 1503489"/>
              <a:gd name="connsiteY1" fmla="*/ 0 h 1324020"/>
              <a:gd name="connsiteX2" fmla="*/ 1503490 w 1503489"/>
              <a:gd name="connsiteY2" fmla="*/ 662010 h 1324020"/>
              <a:gd name="connsiteX3" fmla="*/ 751745 w 1503489"/>
              <a:gd name="connsiteY3" fmla="*/ 1324020 h 1324020"/>
              <a:gd name="connsiteX4" fmla="*/ 0 w 1503489"/>
              <a:gd name="connsiteY4" fmla="*/ 662010 h 1324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3489" h="1324020">
                <a:moveTo>
                  <a:pt x="0" y="662010"/>
                </a:moveTo>
                <a:cubicBezTo>
                  <a:pt x="0" y="296392"/>
                  <a:pt x="336568" y="0"/>
                  <a:pt x="751745" y="0"/>
                </a:cubicBezTo>
                <a:cubicBezTo>
                  <a:pt x="1166922" y="0"/>
                  <a:pt x="1503490" y="296392"/>
                  <a:pt x="1503490" y="662010"/>
                </a:cubicBezTo>
                <a:cubicBezTo>
                  <a:pt x="1503490" y="1027628"/>
                  <a:pt x="1166922" y="1324020"/>
                  <a:pt x="751745" y="1324020"/>
                </a:cubicBezTo>
                <a:cubicBezTo>
                  <a:pt x="336568" y="1324020"/>
                  <a:pt x="0" y="1027628"/>
                  <a:pt x="0" y="662010"/>
                </a:cubicBezTo>
                <a:close/>
              </a:path>
            </a:pathLst>
          </a:custGeom>
          <a:solidFill>
            <a:srgbClr val="00999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901" tIns="239618" rIns="265901" bIns="239618" numCol="1" spcCol="1270" anchor="ctr" anchorCtr="0">
            <a:noAutofit/>
          </a:bodyPr>
          <a:lstStyle/>
          <a:p>
            <a:pPr lvl="0" algn="ctr" defTabSz="533400">
              <a:lnSpc>
                <a:spcPct val="90000"/>
              </a:lnSpc>
              <a:spcBef>
                <a:spcPct val="0"/>
              </a:spcBef>
              <a:spcAft>
                <a:spcPct val="35000"/>
              </a:spcAft>
            </a:pPr>
            <a:r>
              <a:rPr lang="en-US" sz="1200" kern="1200" dirty="0"/>
              <a:t>Sustainable algae-based products</a:t>
            </a:r>
          </a:p>
        </p:txBody>
      </p:sp>
      <p:sp>
        <p:nvSpPr>
          <p:cNvPr id="149" name="Freeform 148"/>
          <p:cNvSpPr/>
          <p:nvPr/>
        </p:nvSpPr>
        <p:spPr>
          <a:xfrm>
            <a:off x="3621586" y="3713287"/>
            <a:ext cx="1477927" cy="1319162"/>
          </a:xfrm>
          <a:custGeom>
            <a:avLst/>
            <a:gdLst>
              <a:gd name="connsiteX0" fmla="*/ 0 w 1503489"/>
              <a:gd name="connsiteY0" fmla="*/ 662010 h 1324020"/>
              <a:gd name="connsiteX1" fmla="*/ 751745 w 1503489"/>
              <a:gd name="connsiteY1" fmla="*/ 0 h 1324020"/>
              <a:gd name="connsiteX2" fmla="*/ 1503490 w 1503489"/>
              <a:gd name="connsiteY2" fmla="*/ 662010 h 1324020"/>
              <a:gd name="connsiteX3" fmla="*/ 751745 w 1503489"/>
              <a:gd name="connsiteY3" fmla="*/ 1324020 h 1324020"/>
              <a:gd name="connsiteX4" fmla="*/ 0 w 1503489"/>
              <a:gd name="connsiteY4" fmla="*/ 662010 h 1324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3489" h="1324020">
                <a:moveTo>
                  <a:pt x="0" y="662010"/>
                </a:moveTo>
                <a:cubicBezTo>
                  <a:pt x="0" y="296392"/>
                  <a:pt x="336568" y="0"/>
                  <a:pt x="751745" y="0"/>
                </a:cubicBezTo>
                <a:cubicBezTo>
                  <a:pt x="1166922" y="0"/>
                  <a:pt x="1503490" y="296392"/>
                  <a:pt x="1503490" y="662010"/>
                </a:cubicBezTo>
                <a:cubicBezTo>
                  <a:pt x="1503490" y="1027628"/>
                  <a:pt x="1166922" y="1324020"/>
                  <a:pt x="751745" y="1324020"/>
                </a:cubicBezTo>
                <a:cubicBezTo>
                  <a:pt x="336568" y="1324020"/>
                  <a:pt x="0" y="1027628"/>
                  <a:pt x="0" y="662010"/>
                </a:cubicBezTo>
                <a:close/>
              </a:path>
            </a:pathLst>
          </a:custGeom>
          <a:solidFill>
            <a:srgbClr val="00999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901" tIns="239618" rIns="265901" bIns="239618" numCol="1" spcCol="1270" anchor="ctr" anchorCtr="0">
            <a:noAutofit/>
          </a:bodyPr>
          <a:lstStyle/>
          <a:p>
            <a:pPr lvl="0" algn="ctr" defTabSz="533400">
              <a:lnSpc>
                <a:spcPct val="90000"/>
              </a:lnSpc>
              <a:spcBef>
                <a:spcPct val="0"/>
              </a:spcBef>
              <a:spcAft>
                <a:spcPct val="35000"/>
              </a:spcAft>
            </a:pPr>
            <a:r>
              <a:rPr lang="en-US" sz="1200" kern="1200" dirty="0"/>
              <a:t>Community-driven business models: regenerative ocean farming</a:t>
            </a:r>
          </a:p>
        </p:txBody>
      </p:sp>
      <p:graphicFrame>
        <p:nvGraphicFramePr>
          <p:cNvPr id="150" name="Diagram 149"/>
          <p:cNvGraphicFramePr/>
          <p:nvPr/>
        </p:nvGraphicFramePr>
        <p:xfrm>
          <a:off x="6098536" y="3668505"/>
          <a:ext cx="3399829" cy="3150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4" name="TextBox 163"/>
          <p:cNvSpPr txBox="1"/>
          <p:nvPr/>
        </p:nvSpPr>
        <p:spPr>
          <a:xfrm>
            <a:off x="9316355" y="3380560"/>
            <a:ext cx="2875645" cy="707886"/>
          </a:xfrm>
          <a:prstGeom prst="rect">
            <a:avLst/>
          </a:prstGeom>
          <a:noFill/>
        </p:spPr>
        <p:txBody>
          <a:bodyPr wrap="square" rtlCol="0">
            <a:spAutoFit/>
          </a:bodyPr>
          <a:lstStyle/>
          <a:p>
            <a:pPr algn="ctr"/>
            <a:r>
              <a:rPr lang="it-IT" sz="2200" b="1" dirty="0">
                <a:solidFill>
                  <a:srgbClr val="002060"/>
                </a:solidFill>
              </a:rPr>
              <a:t>Citizen engagement</a:t>
            </a:r>
          </a:p>
          <a:p>
            <a:pPr algn="ctr"/>
            <a:r>
              <a:rPr lang="it-IT" b="1" dirty="0">
                <a:solidFill>
                  <a:srgbClr val="002060"/>
                </a:solidFill>
              </a:rPr>
              <a:t>EUR 11 </a:t>
            </a:r>
            <a:r>
              <a:rPr lang="it-IT" b="1" dirty="0" err="1">
                <a:solidFill>
                  <a:srgbClr val="002060"/>
                </a:solidFill>
              </a:rPr>
              <a:t>million</a:t>
            </a:r>
            <a:endParaRPr lang="en-GB" b="1" dirty="0">
              <a:solidFill>
                <a:srgbClr val="002060"/>
              </a:solidFill>
            </a:endParaRPr>
          </a:p>
        </p:txBody>
      </p:sp>
      <p:graphicFrame>
        <p:nvGraphicFramePr>
          <p:cNvPr id="166" name="Diagram 165"/>
          <p:cNvGraphicFramePr/>
          <p:nvPr/>
        </p:nvGraphicFramePr>
        <p:xfrm>
          <a:off x="9223966" y="3974262"/>
          <a:ext cx="3254703" cy="31772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6" name="Freeform 75"/>
          <p:cNvSpPr/>
          <p:nvPr/>
        </p:nvSpPr>
        <p:spPr>
          <a:xfrm>
            <a:off x="2884327" y="0"/>
            <a:ext cx="1457325" cy="1082130"/>
          </a:xfrm>
          <a:custGeom>
            <a:avLst/>
            <a:gdLst>
              <a:gd name="connsiteX0" fmla="*/ 0 w 1054288"/>
              <a:gd name="connsiteY0" fmla="*/ 527204 h 1054408"/>
              <a:gd name="connsiteX1" fmla="*/ 527144 w 1054288"/>
              <a:gd name="connsiteY1" fmla="*/ 0 h 1054408"/>
              <a:gd name="connsiteX2" fmla="*/ 1054288 w 1054288"/>
              <a:gd name="connsiteY2" fmla="*/ 527204 h 1054408"/>
              <a:gd name="connsiteX3" fmla="*/ 527144 w 1054288"/>
              <a:gd name="connsiteY3" fmla="*/ 1054408 h 1054408"/>
              <a:gd name="connsiteX4" fmla="*/ 0 w 1054288"/>
              <a:gd name="connsiteY4" fmla="*/ 527204 h 1054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288" h="1054408">
                <a:moveTo>
                  <a:pt x="0" y="527204"/>
                </a:moveTo>
                <a:cubicBezTo>
                  <a:pt x="0" y="236037"/>
                  <a:pt x="236010" y="0"/>
                  <a:pt x="527144" y="0"/>
                </a:cubicBezTo>
                <a:cubicBezTo>
                  <a:pt x="818278" y="0"/>
                  <a:pt x="1054288" y="236037"/>
                  <a:pt x="1054288" y="527204"/>
                </a:cubicBezTo>
                <a:cubicBezTo>
                  <a:pt x="1054288" y="818371"/>
                  <a:pt x="818278" y="1054408"/>
                  <a:pt x="527144" y="1054408"/>
                </a:cubicBezTo>
                <a:cubicBezTo>
                  <a:pt x="236010" y="1054408"/>
                  <a:pt x="0" y="818371"/>
                  <a:pt x="0" y="527204"/>
                </a:cubicBez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200117" tIns="200134" rIns="200117" bIns="200134" numCol="1" spcCol="1270" anchor="ctr" anchorCtr="0">
            <a:noAutofit/>
          </a:bodyPr>
          <a:lstStyle/>
          <a:p>
            <a:pPr lvl="0" algn="ctr" defTabSz="533400">
              <a:lnSpc>
                <a:spcPct val="90000"/>
              </a:lnSpc>
              <a:spcBef>
                <a:spcPct val="0"/>
              </a:spcBef>
              <a:spcAft>
                <a:spcPct val="35000"/>
              </a:spcAft>
            </a:pPr>
            <a:r>
              <a:rPr lang="en-US" sz="1200" b="1" kern="1200" dirty="0"/>
              <a:t>CSAs:</a:t>
            </a:r>
          </a:p>
          <a:p>
            <a:pPr lvl="0" algn="ctr" defTabSz="533400">
              <a:lnSpc>
                <a:spcPct val="90000"/>
              </a:lnSpc>
              <a:spcBef>
                <a:spcPct val="0"/>
              </a:spcBef>
              <a:spcAft>
                <a:spcPct val="35000"/>
              </a:spcAft>
            </a:pPr>
            <a:r>
              <a:rPr lang="en-US" sz="1200" b="1" dirty="0"/>
              <a:t>Danube  river basin; </a:t>
            </a:r>
            <a:r>
              <a:rPr lang="en-US" sz="1200" b="1" kern="1200" dirty="0"/>
              <a:t>Atlantic and Arctic basin</a:t>
            </a:r>
          </a:p>
        </p:txBody>
      </p:sp>
      <p:sp>
        <p:nvSpPr>
          <p:cNvPr id="77" name="Freeform 76"/>
          <p:cNvSpPr/>
          <p:nvPr/>
        </p:nvSpPr>
        <p:spPr>
          <a:xfrm>
            <a:off x="6154159" y="2228301"/>
            <a:ext cx="1126271" cy="1161148"/>
          </a:xfrm>
          <a:custGeom>
            <a:avLst/>
            <a:gdLst>
              <a:gd name="connsiteX0" fmla="*/ 0 w 1054288"/>
              <a:gd name="connsiteY0" fmla="*/ 527204 h 1054408"/>
              <a:gd name="connsiteX1" fmla="*/ 527144 w 1054288"/>
              <a:gd name="connsiteY1" fmla="*/ 0 h 1054408"/>
              <a:gd name="connsiteX2" fmla="*/ 1054288 w 1054288"/>
              <a:gd name="connsiteY2" fmla="*/ 527204 h 1054408"/>
              <a:gd name="connsiteX3" fmla="*/ 527144 w 1054288"/>
              <a:gd name="connsiteY3" fmla="*/ 1054408 h 1054408"/>
              <a:gd name="connsiteX4" fmla="*/ 0 w 1054288"/>
              <a:gd name="connsiteY4" fmla="*/ 527204 h 1054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288" h="1054408">
                <a:moveTo>
                  <a:pt x="0" y="527204"/>
                </a:moveTo>
                <a:cubicBezTo>
                  <a:pt x="0" y="236037"/>
                  <a:pt x="236010" y="0"/>
                  <a:pt x="527144" y="0"/>
                </a:cubicBezTo>
                <a:cubicBezTo>
                  <a:pt x="818278" y="0"/>
                  <a:pt x="1054288" y="236037"/>
                  <a:pt x="1054288" y="527204"/>
                </a:cubicBezTo>
                <a:cubicBezTo>
                  <a:pt x="1054288" y="818371"/>
                  <a:pt x="818278" y="1054408"/>
                  <a:pt x="527144" y="1054408"/>
                </a:cubicBezTo>
                <a:cubicBezTo>
                  <a:pt x="236010" y="1054408"/>
                  <a:pt x="0" y="818371"/>
                  <a:pt x="0" y="527204"/>
                </a:cubicBezTo>
                <a:close/>
              </a:path>
            </a:pathLst>
          </a:cu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spcFirstLastPara="0" vert="horz" wrap="square" lIns="200117" tIns="200134" rIns="200117" bIns="200134" numCol="1" spcCol="1270" anchor="ctr" anchorCtr="0">
            <a:noAutofit/>
          </a:bodyPr>
          <a:lstStyle/>
          <a:p>
            <a:pPr lvl="0" algn="ctr" defTabSz="533400">
              <a:lnSpc>
                <a:spcPct val="90000"/>
              </a:lnSpc>
              <a:spcBef>
                <a:spcPct val="0"/>
              </a:spcBef>
              <a:spcAft>
                <a:spcPct val="35000"/>
              </a:spcAft>
            </a:pPr>
            <a:r>
              <a:rPr lang="en-US" sz="1200" b="1" kern="1200" dirty="0"/>
              <a:t>CSA Mediterranean basin</a:t>
            </a:r>
          </a:p>
        </p:txBody>
      </p:sp>
      <p:sp>
        <p:nvSpPr>
          <p:cNvPr id="78" name="Freeform 77"/>
          <p:cNvSpPr/>
          <p:nvPr/>
        </p:nvSpPr>
        <p:spPr>
          <a:xfrm>
            <a:off x="1046696" y="5586698"/>
            <a:ext cx="1291742" cy="1166367"/>
          </a:xfrm>
          <a:custGeom>
            <a:avLst/>
            <a:gdLst>
              <a:gd name="connsiteX0" fmla="*/ 0 w 1503489"/>
              <a:gd name="connsiteY0" fmla="*/ 662010 h 1324020"/>
              <a:gd name="connsiteX1" fmla="*/ 751745 w 1503489"/>
              <a:gd name="connsiteY1" fmla="*/ 0 h 1324020"/>
              <a:gd name="connsiteX2" fmla="*/ 1503490 w 1503489"/>
              <a:gd name="connsiteY2" fmla="*/ 662010 h 1324020"/>
              <a:gd name="connsiteX3" fmla="*/ 751745 w 1503489"/>
              <a:gd name="connsiteY3" fmla="*/ 1324020 h 1324020"/>
              <a:gd name="connsiteX4" fmla="*/ 0 w 1503489"/>
              <a:gd name="connsiteY4" fmla="*/ 662010 h 1324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3489" h="1324020">
                <a:moveTo>
                  <a:pt x="0" y="662010"/>
                </a:moveTo>
                <a:cubicBezTo>
                  <a:pt x="0" y="296392"/>
                  <a:pt x="336568" y="0"/>
                  <a:pt x="751745" y="0"/>
                </a:cubicBezTo>
                <a:cubicBezTo>
                  <a:pt x="1166922" y="0"/>
                  <a:pt x="1503490" y="296392"/>
                  <a:pt x="1503490" y="662010"/>
                </a:cubicBezTo>
                <a:cubicBezTo>
                  <a:pt x="1503490" y="1027628"/>
                  <a:pt x="1166922" y="1324020"/>
                  <a:pt x="751745" y="1324020"/>
                </a:cubicBezTo>
                <a:cubicBezTo>
                  <a:pt x="336568" y="1324020"/>
                  <a:pt x="0" y="1027628"/>
                  <a:pt x="0" y="662010"/>
                </a:cubicBezTo>
                <a:close/>
              </a:path>
            </a:pathLst>
          </a:custGeom>
          <a:solidFill>
            <a:srgbClr val="33CC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901" tIns="239618" rIns="265901" bIns="239618" numCol="1" spcCol="1270" anchor="ctr" anchorCtr="0">
            <a:noAutofit/>
          </a:bodyPr>
          <a:lstStyle/>
          <a:p>
            <a:pPr lvl="0" algn="ctr" defTabSz="533400">
              <a:lnSpc>
                <a:spcPct val="90000"/>
              </a:lnSpc>
              <a:spcBef>
                <a:spcPct val="0"/>
              </a:spcBef>
              <a:spcAft>
                <a:spcPct val="35000"/>
              </a:spcAft>
            </a:pPr>
            <a:r>
              <a:rPr lang="en-US" sz="1200" b="1" kern="1200" dirty="0">
                <a:solidFill>
                  <a:schemeClr val="tx1">
                    <a:lumMod val="85000"/>
                    <a:lumOff val="15000"/>
                  </a:schemeClr>
                </a:solidFill>
              </a:rPr>
              <a:t>CSA Baltic and North Sea basin</a:t>
            </a:r>
          </a:p>
        </p:txBody>
      </p:sp>
    </p:spTree>
    <p:extLst>
      <p:ext uri="{BB962C8B-B14F-4D97-AF65-F5344CB8AC3E}">
        <p14:creationId xmlns:p14="http://schemas.microsoft.com/office/powerpoint/2010/main" val="3967432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935" y="932072"/>
            <a:ext cx="11045707" cy="481487"/>
          </a:xfrm>
        </p:spPr>
        <p:txBody>
          <a:bodyPr>
            <a:normAutofit fontScale="90000"/>
          </a:bodyPr>
          <a:lstStyle/>
          <a:p>
            <a:r>
              <a:rPr lang="en-GB" sz="3100" dirty="0"/>
              <a:t>Mission 2021-2023 HE Work Programme </a:t>
            </a:r>
            <a:br>
              <a:rPr lang="en-GB" dirty="0"/>
            </a:br>
            <a:endParaRPr lang="en-US" sz="2800"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4960543"/>
              </p:ext>
            </p:extLst>
          </p:nvPr>
        </p:nvGraphicFramePr>
        <p:xfrm>
          <a:off x="163286" y="1172816"/>
          <a:ext cx="11843657" cy="5685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0954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18781</TotalTime>
  <Words>3718</Words>
  <Application>Microsoft Office PowerPoint</Application>
  <PresentationFormat>Widescreen</PresentationFormat>
  <Paragraphs>275</Paragraphs>
  <Slides>20</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Arabic Typesetting</vt:lpstr>
      <vt:lpstr>Arial</vt:lpstr>
      <vt:lpstr>Calibri</vt:lpstr>
      <vt:lpstr>Calibri Light</vt:lpstr>
      <vt:lpstr>Segoe UI</vt:lpstr>
      <vt:lpstr>Segoe UI Semibold</vt:lpstr>
      <vt:lpstr>Times New Roman</vt:lpstr>
      <vt:lpstr>Wingdings</vt:lpstr>
      <vt:lpstr>Office Theme</vt:lpstr>
      <vt:lpstr>1_Office Theme</vt:lpstr>
      <vt:lpstr>PowerPoint Presentation</vt:lpstr>
      <vt:lpstr>PowerPoint Presentation</vt:lpstr>
      <vt:lpstr>Mission lighthouses:  sites to pilot, demonstrate, develop  and deploy the Mission activities across EU seas and river basins </vt:lpstr>
      <vt:lpstr>PowerPoint Presentation</vt:lpstr>
      <vt:lpstr>Mission Work Programme: main features </vt:lpstr>
      <vt:lpstr> Associated Regions</vt:lpstr>
      <vt:lpstr>Mission work programme 2021-2022-2023: coverage of topics and support actions</vt:lpstr>
      <vt:lpstr>PowerPoint Presentation</vt:lpstr>
      <vt:lpstr>Mission 2021-2023 HE Work Programme  </vt:lpstr>
      <vt:lpstr>Mission 2023 WP – Cross-basin topics </vt:lpstr>
      <vt:lpstr>Mission 2021-2023 HE Work Programme  </vt:lpstr>
      <vt:lpstr>WP 2021- 2023: Cross-basin topics</vt:lpstr>
      <vt:lpstr>WP 2021-2023 Cross-basin topics</vt:lpstr>
      <vt:lpstr>Mission 2021-2023 HE Work Programme  </vt:lpstr>
      <vt:lpstr>Mission 2021-2023 HE Work Programme  </vt:lpstr>
      <vt:lpstr>PowerPoint Presentation</vt:lpstr>
      <vt:lpstr>Mission Coordination and Support Actions and Implementation Platform</vt:lpstr>
      <vt:lpstr>Mission Charter Our joint commitment to restore our ocean and waters</vt:lpstr>
      <vt:lpstr>PowerPoint Presentation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ZOBBI Roberta (MARE)</dc:creator>
  <cp:lastModifiedBy>ZOBBI Roberta (MARE)</cp:lastModifiedBy>
  <cp:revision>21</cp:revision>
  <dcterms:created xsi:type="dcterms:W3CDTF">2023-02-23T13:08:37Z</dcterms:created>
  <dcterms:modified xsi:type="dcterms:W3CDTF">2023-05-19T13:05:31Z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2023-05-02T11:53:49Z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455c4b14-1c81-4d52-a6e1-08f42e48add2</vt:lpwstr>
  </property>
  <property fmtid="{D5CDD505-2E9C-101B-9397-08002B2CF9AE}" pid="8" name="MSIP_Label_6bd9ddd1-4d20-43f6-abfa-fc3c07406f94_ContentBits">
    <vt:lpwstr>0</vt:lpwstr>
  </property>
</Properties>
</file>