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4"/>
  </p:sldMasterIdLst>
  <p:notesMasterIdLst>
    <p:notesMasterId r:id="rId16"/>
  </p:notesMasterIdLst>
  <p:handoutMasterIdLst>
    <p:handoutMasterId r:id="rId17"/>
  </p:handoutMasterIdLst>
  <p:sldIdLst>
    <p:sldId id="406" r:id="rId5"/>
    <p:sldId id="402" r:id="rId6"/>
    <p:sldId id="409" r:id="rId7"/>
    <p:sldId id="403" r:id="rId8"/>
    <p:sldId id="410" r:id="rId9"/>
    <p:sldId id="411" r:id="rId10"/>
    <p:sldId id="398" r:id="rId11"/>
    <p:sldId id="399" r:id="rId12"/>
    <p:sldId id="408" r:id="rId13"/>
    <p:sldId id="407" r:id="rId14"/>
    <p:sldId id="312" r:id="rId15"/>
  </p:sldIdLst>
  <p:sldSz cx="9144000" cy="6858000" type="screen4x3"/>
  <p:notesSz cx="6669088" cy="9926638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B5"/>
    <a:srgbClr val="FF0000"/>
    <a:srgbClr val="FCFBFD"/>
    <a:srgbClr val="449BC6"/>
    <a:srgbClr val="17C3FD"/>
    <a:srgbClr val="CC9900"/>
    <a:srgbClr val="777777"/>
    <a:srgbClr val="187FC6"/>
    <a:srgbClr val="E8E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6B4D7-9005-4D6F-9452-5020C1121AA7}" v="1" dt="2022-12-05T10:01:40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104" d="100"/>
          <a:sy n="104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Kovacs" userId="328dfdf2-7d86-434f-b3e0-c0dc616be256" providerId="ADAL" clId="{35B6B4D7-9005-4D6F-9452-5020C1121AA7}"/>
    <pc:docChg chg="modSld">
      <pc:chgData name="Adam Kovacs" userId="328dfdf2-7d86-434f-b3e0-c0dc616be256" providerId="ADAL" clId="{35B6B4D7-9005-4D6F-9452-5020C1121AA7}" dt="2023-01-30T09:02:02.359" v="11" actId="1076"/>
      <pc:docMkLst>
        <pc:docMk/>
      </pc:docMkLst>
      <pc:sldChg chg="modSp mod">
        <pc:chgData name="Adam Kovacs" userId="328dfdf2-7d86-434f-b3e0-c0dc616be256" providerId="ADAL" clId="{35B6B4D7-9005-4D6F-9452-5020C1121AA7}" dt="2023-01-30T08:34:19.895" v="5" actId="1076"/>
        <pc:sldMkLst>
          <pc:docMk/>
          <pc:sldMk cId="2459706291" sldId="265"/>
        </pc:sldMkLst>
        <pc:picChg chg="mod">
          <ac:chgData name="Adam Kovacs" userId="328dfdf2-7d86-434f-b3e0-c0dc616be256" providerId="ADAL" clId="{35B6B4D7-9005-4D6F-9452-5020C1121AA7}" dt="2023-01-30T08:34:19.895" v="5" actId="1076"/>
          <ac:picMkLst>
            <pc:docMk/>
            <pc:sldMk cId="2459706291" sldId="265"/>
            <ac:picMk id="4" creationId="{F4354AC8-FE6D-41E7-A069-2A023ECB32A5}"/>
          </ac:picMkLst>
        </pc:picChg>
      </pc:sldChg>
      <pc:sldChg chg="modSp mod">
        <pc:chgData name="Adam Kovacs" userId="328dfdf2-7d86-434f-b3e0-c0dc616be256" providerId="ADAL" clId="{35B6B4D7-9005-4D6F-9452-5020C1121AA7}" dt="2023-01-30T08:38:49.243" v="6" actId="1076"/>
        <pc:sldMkLst>
          <pc:docMk/>
          <pc:sldMk cId="3494558609" sldId="266"/>
        </pc:sldMkLst>
        <pc:picChg chg="mod">
          <ac:chgData name="Adam Kovacs" userId="328dfdf2-7d86-434f-b3e0-c0dc616be256" providerId="ADAL" clId="{35B6B4D7-9005-4D6F-9452-5020C1121AA7}" dt="2023-01-30T08:38:49.243" v="6" actId="1076"/>
          <ac:picMkLst>
            <pc:docMk/>
            <pc:sldMk cId="3494558609" sldId="266"/>
            <ac:picMk id="7" creationId="{6C6BEE54-D1B8-4789-8A86-31B88EF0E6D1}"/>
          </ac:picMkLst>
        </pc:picChg>
      </pc:sldChg>
      <pc:sldChg chg="modSp mod">
        <pc:chgData name="Adam Kovacs" userId="328dfdf2-7d86-434f-b3e0-c0dc616be256" providerId="ADAL" clId="{35B6B4D7-9005-4D6F-9452-5020C1121AA7}" dt="2023-01-30T08:19:47.558" v="4" actId="1076"/>
        <pc:sldMkLst>
          <pc:docMk/>
          <pc:sldMk cId="989415814" sldId="267"/>
        </pc:sldMkLst>
        <pc:picChg chg="mod">
          <ac:chgData name="Adam Kovacs" userId="328dfdf2-7d86-434f-b3e0-c0dc616be256" providerId="ADAL" clId="{35B6B4D7-9005-4D6F-9452-5020C1121AA7}" dt="2023-01-30T08:19:47.558" v="4" actId="1076"/>
          <ac:picMkLst>
            <pc:docMk/>
            <pc:sldMk cId="989415814" sldId="267"/>
            <ac:picMk id="4" creationId="{4523940E-7296-4758-8F3A-0193A6A519C8}"/>
          </ac:picMkLst>
        </pc:picChg>
      </pc:sldChg>
      <pc:sldChg chg="modSp mod">
        <pc:chgData name="Adam Kovacs" userId="328dfdf2-7d86-434f-b3e0-c0dc616be256" providerId="ADAL" clId="{35B6B4D7-9005-4D6F-9452-5020C1121AA7}" dt="2023-01-30T08:45:56.217" v="8" actId="1076"/>
        <pc:sldMkLst>
          <pc:docMk/>
          <pc:sldMk cId="180843157" sldId="270"/>
        </pc:sldMkLst>
        <pc:picChg chg="mod">
          <ac:chgData name="Adam Kovacs" userId="328dfdf2-7d86-434f-b3e0-c0dc616be256" providerId="ADAL" clId="{35B6B4D7-9005-4D6F-9452-5020C1121AA7}" dt="2023-01-30T08:45:56.217" v="8" actId="1076"/>
          <ac:picMkLst>
            <pc:docMk/>
            <pc:sldMk cId="180843157" sldId="270"/>
            <ac:picMk id="4" creationId="{AD6B3C9C-674E-4D95-AAC8-68EBE7C824E0}"/>
          </ac:picMkLst>
        </pc:picChg>
      </pc:sldChg>
      <pc:sldChg chg="modSp">
        <pc:chgData name="Adam Kovacs" userId="328dfdf2-7d86-434f-b3e0-c0dc616be256" providerId="ADAL" clId="{35B6B4D7-9005-4D6F-9452-5020C1121AA7}" dt="2022-12-05T10:01:40.224" v="0" actId="1035"/>
        <pc:sldMkLst>
          <pc:docMk/>
          <pc:sldMk cId="4033969857" sldId="271"/>
        </pc:sldMkLst>
        <pc:spChg chg="mod">
          <ac:chgData name="Adam Kovacs" userId="328dfdf2-7d86-434f-b3e0-c0dc616be256" providerId="ADAL" clId="{35B6B4D7-9005-4D6F-9452-5020C1121AA7}" dt="2022-12-05T10:01:40.224" v="0" actId="1035"/>
          <ac:spMkLst>
            <pc:docMk/>
            <pc:sldMk cId="4033969857" sldId="271"/>
            <ac:spMk id="9" creationId="{3E37ABBE-8DA1-4550-B8F0-C22A78F866AE}"/>
          </ac:spMkLst>
        </pc:spChg>
        <pc:picChg chg="mod">
          <ac:chgData name="Adam Kovacs" userId="328dfdf2-7d86-434f-b3e0-c0dc616be256" providerId="ADAL" clId="{35B6B4D7-9005-4D6F-9452-5020C1121AA7}" dt="2022-12-05T10:01:40.224" v="0" actId="1035"/>
          <ac:picMkLst>
            <pc:docMk/>
            <pc:sldMk cId="4033969857" sldId="271"/>
            <ac:picMk id="4" creationId="{CA5DB600-BDFA-46BB-A7BD-7613EE238057}"/>
          </ac:picMkLst>
        </pc:picChg>
        <pc:picChg chg="mod">
          <ac:chgData name="Adam Kovacs" userId="328dfdf2-7d86-434f-b3e0-c0dc616be256" providerId="ADAL" clId="{35B6B4D7-9005-4D6F-9452-5020C1121AA7}" dt="2022-12-05T10:01:40.224" v="0" actId="1035"/>
          <ac:picMkLst>
            <pc:docMk/>
            <pc:sldMk cId="4033969857" sldId="271"/>
            <ac:picMk id="6" creationId="{6C003A6A-5B90-4E9A-98DF-2A1E41E3D27C}"/>
          </ac:picMkLst>
        </pc:picChg>
      </pc:sldChg>
      <pc:sldChg chg="modSp mod">
        <pc:chgData name="Adam Kovacs" userId="328dfdf2-7d86-434f-b3e0-c0dc616be256" providerId="ADAL" clId="{35B6B4D7-9005-4D6F-9452-5020C1121AA7}" dt="2023-01-30T08:49:24.745" v="9" actId="1076"/>
        <pc:sldMkLst>
          <pc:docMk/>
          <pc:sldMk cId="931611084" sldId="272"/>
        </pc:sldMkLst>
        <pc:picChg chg="mod">
          <ac:chgData name="Adam Kovacs" userId="328dfdf2-7d86-434f-b3e0-c0dc616be256" providerId="ADAL" clId="{35B6B4D7-9005-4D6F-9452-5020C1121AA7}" dt="2023-01-30T08:49:24.745" v="9" actId="1076"/>
          <ac:picMkLst>
            <pc:docMk/>
            <pc:sldMk cId="931611084" sldId="272"/>
            <ac:picMk id="4" creationId="{DAF4B54C-CE6D-4F65-B15B-9005916099BA}"/>
          </ac:picMkLst>
        </pc:picChg>
      </pc:sldChg>
      <pc:sldChg chg="modSp mod">
        <pc:chgData name="Adam Kovacs" userId="328dfdf2-7d86-434f-b3e0-c0dc616be256" providerId="ADAL" clId="{35B6B4D7-9005-4D6F-9452-5020C1121AA7}" dt="2023-01-30T08:58:09.567" v="10" actId="1076"/>
        <pc:sldMkLst>
          <pc:docMk/>
          <pc:sldMk cId="4192694561" sldId="273"/>
        </pc:sldMkLst>
        <pc:picChg chg="mod">
          <ac:chgData name="Adam Kovacs" userId="328dfdf2-7d86-434f-b3e0-c0dc616be256" providerId="ADAL" clId="{35B6B4D7-9005-4D6F-9452-5020C1121AA7}" dt="2023-01-30T08:58:09.567" v="10" actId="1076"/>
          <ac:picMkLst>
            <pc:docMk/>
            <pc:sldMk cId="4192694561" sldId="273"/>
            <ac:picMk id="4" creationId="{9EC48735-07E1-4051-9D74-B26515BE8B12}"/>
          </ac:picMkLst>
        </pc:picChg>
      </pc:sldChg>
      <pc:sldChg chg="modSp mod">
        <pc:chgData name="Adam Kovacs" userId="328dfdf2-7d86-434f-b3e0-c0dc616be256" providerId="ADAL" clId="{35B6B4D7-9005-4D6F-9452-5020C1121AA7}" dt="2023-01-30T09:02:02.359" v="11" actId="1076"/>
        <pc:sldMkLst>
          <pc:docMk/>
          <pc:sldMk cId="2853065126" sldId="274"/>
        </pc:sldMkLst>
        <pc:picChg chg="mod">
          <ac:chgData name="Adam Kovacs" userId="328dfdf2-7d86-434f-b3e0-c0dc616be256" providerId="ADAL" clId="{35B6B4D7-9005-4D6F-9452-5020C1121AA7}" dt="2023-01-30T09:02:02.359" v="11" actId="1076"/>
          <ac:picMkLst>
            <pc:docMk/>
            <pc:sldMk cId="2853065126" sldId="274"/>
            <ac:picMk id="3" creationId="{4E36A9C9-AADE-43C3-9B74-B548738AD9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938" cy="49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r>
              <a:rPr lang="en-GB" altLang="en-US"/>
              <a:t>Change under "View - Header and Footer"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3" y="1"/>
            <a:ext cx="2889938" cy="49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21"/>
            <a:ext cx="2889938" cy="49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3" y="9429821"/>
            <a:ext cx="2889938" cy="49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EEBD96C5-ED80-4C36-9F64-6A97E93C3B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94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938" cy="49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r>
              <a:rPr lang="de-DE" altLang="en-US"/>
              <a:t>Change under "View - Header and Footer"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3" y="1"/>
            <a:ext cx="2889938" cy="49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724"/>
            <a:ext cx="4890665" cy="446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21"/>
            <a:ext cx="2889938" cy="49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3" y="9429821"/>
            <a:ext cx="2889938" cy="49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0BDF9AE3-982A-4AE2-86C5-200E3A9F959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0103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GW TG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66A231-FB2D-4DD8-882D-045B1A4FE443}" type="slidenum">
              <a:rPr lang="de-DE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0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240" name="Picture 8" descr="ICPDR-welle_JULI09_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713788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9234" name="Picture 2" descr="ICPDR-welle_JULI09_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713788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9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1050" y="2060575"/>
            <a:ext cx="6788150" cy="115093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1119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7338" y="395288"/>
            <a:ext cx="6046787" cy="1439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119237" name="Line 5"/>
          <p:cNvSpPr>
            <a:spLocks noChangeShapeType="1"/>
          </p:cNvSpPr>
          <p:nvPr/>
        </p:nvSpPr>
        <p:spPr bwMode="auto">
          <a:xfrm>
            <a:off x="304800" y="1828800"/>
            <a:ext cx="853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9238" name="Line 6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44" y="424130"/>
            <a:ext cx="2572505" cy="138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78D1F-0296-4A7F-8E3F-A823BAFE0D1F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105F0-C66E-44D9-8C0C-71D6961176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69346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404813"/>
            <a:ext cx="2135187" cy="5767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404813"/>
            <a:ext cx="6253163" cy="5767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8EA858-2DD4-4B2E-9B7D-14E856E00BA0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C7307-1367-410A-86F0-DC29CB67A9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73287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33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defRPr/>
            </a:lvl1pPr>
            <a:lvl2pPr marL="896938" indent="-358775">
              <a:buFont typeface="+mj-lt"/>
              <a:buAutoNum type="alphaLcParenR"/>
              <a:defRPr/>
            </a:lvl2pPr>
            <a:lvl3pPr marL="1258888" indent="-361950">
              <a:defRPr/>
            </a:lvl3pPr>
            <a:lvl4pPr marL="1612900" indent="-354013">
              <a:defRPr/>
            </a:lvl4pPr>
            <a:lvl5pPr marL="1974850" indent="-3619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BBE38-99A9-418A-87FE-B492AD6C9FAC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1241-23EB-42A3-8403-9450EE3731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1906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28E4B-EFD6-4236-8FC8-3A02A89E6529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7D233-21BD-4DAF-81F1-2E8CBECBFB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4677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91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1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52741-6643-44CB-AD5E-A9A0470AE36F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6DDDD-8DB8-4DAD-8572-8A86BF9BA0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09033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C2582-86CB-4DBD-BC69-D983A8F6A6FD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654C-D702-4421-B154-B52EA1CBF1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245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Presidency Handover 2017</a:t>
            </a:r>
          </a:p>
        </p:txBody>
      </p:sp>
    </p:spTree>
    <p:extLst>
      <p:ext uri="{BB962C8B-B14F-4D97-AF65-F5344CB8AC3E}">
        <p14:creationId xmlns:p14="http://schemas.microsoft.com/office/powerpoint/2010/main" val="232710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ACA291-7E0E-4AE7-B23F-F65DB4591910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40903-DD4F-4370-BD36-1B31A43151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267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27F95-7F17-4A23-852A-842DD65F593F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59FC8-9EFA-4249-9378-C1B3FB0EE8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7528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EE819-8EDE-4CDC-BDA6-D83A173B8697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AAAF3-B76B-4062-91C3-B986A33705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390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404813"/>
            <a:ext cx="602615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area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 </a:t>
            </a:r>
            <a:r>
              <a:rPr lang="en-GB" altLang="en-US" err="1"/>
              <a:t>dolor</a:t>
            </a:r>
            <a:r>
              <a:rPr lang="en-GB" altLang="en-US"/>
              <a:t> sit </a:t>
            </a:r>
            <a:r>
              <a:rPr lang="en-GB" altLang="en-US" err="1"/>
              <a:t>amet</a:t>
            </a:r>
            <a:r>
              <a:rPr lang="en-GB" altLang="en-US"/>
              <a:t>, </a:t>
            </a:r>
            <a:r>
              <a:rPr lang="en-GB" altLang="en-US" err="1"/>
              <a:t>consectetur</a:t>
            </a:r>
            <a:r>
              <a:rPr lang="en-GB" altLang="en-US"/>
              <a:t> </a:t>
            </a:r>
            <a:r>
              <a:rPr lang="en-GB" altLang="en-US" err="1"/>
              <a:t>adipiscing</a:t>
            </a:r>
            <a:r>
              <a:rPr lang="en-GB" altLang="en-US"/>
              <a:t> </a:t>
            </a:r>
            <a:r>
              <a:rPr lang="en-GB" altLang="en-US" err="1"/>
              <a:t>elit</a:t>
            </a:r>
            <a:r>
              <a:rPr lang="en-GB" altLang="en-US"/>
              <a:t>. </a:t>
            </a:r>
            <a:r>
              <a:rPr lang="en-GB" altLang="en-US" err="1"/>
              <a:t>Sed</a:t>
            </a:r>
            <a:r>
              <a:rPr lang="en-GB" altLang="en-US"/>
              <a:t> </a:t>
            </a:r>
            <a:r>
              <a:rPr lang="en-GB" altLang="en-US" err="1"/>
              <a:t>tempor</a:t>
            </a:r>
            <a:r>
              <a:rPr lang="en-GB" altLang="en-US"/>
              <a:t> </a:t>
            </a:r>
            <a:r>
              <a:rPr lang="en-GB" altLang="en-US" err="1"/>
              <a:t>fringilla</a:t>
            </a:r>
            <a:r>
              <a:rPr lang="en-GB" altLang="en-US"/>
              <a:t> </a:t>
            </a:r>
            <a:r>
              <a:rPr lang="en-GB" altLang="en-US" err="1"/>
              <a:t>lacinia</a:t>
            </a:r>
            <a:r>
              <a:rPr lang="en-GB" altLang="en-US"/>
              <a:t>. </a:t>
            </a:r>
            <a:r>
              <a:rPr lang="en-GB" altLang="en-US" err="1"/>
              <a:t>Aliquam</a:t>
            </a:r>
            <a:r>
              <a:rPr lang="en-GB" altLang="en-US"/>
              <a:t> </a:t>
            </a:r>
            <a:r>
              <a:rPr lang="en-GB" altLang="en-US" err="1"/>
              <a:t>erat</a:t>
            </a:r>
            <a:r>
              <a:rPr lang="en-GB" altLang="en-US"/>
              <a:t> </a:t>
            </a:r>
            <a:r>
              <a:rPr lang="en-GB" altLang="en-US" err="1"/>
              <a:t>volutpat</a:t>
            </a:r>
            <a:r>
              <a:rPr lang="en-GB" altLang="en-US"/>
              <a:t>. Nam at </a:t>
            </a:r>
            <a:r>
              <a:rPr lang="en-GB" altLang="en-US" err="1"/>
              <a:t>molestie</a:t>
            </a:r>
            <a:r>
              <a:rPr lang="en-GB" altLang="en-US"/>
              <a:t> </a:t>
            </a:r>
            <a:r>
              <a:rPr lang="en-GB" altLang="en-US" err="1"/>
              <a:t>enim</a:t>
            </a:r>
            <a:r>
              <a:rPr lang="en-GB" altLang="en-US"/>
              <a:t>. Nunc </a:t>
            </a:r>
            <a:r>
              <a:rPr lang="en-GB" altLang="en-US" err="1"/>
              <a:t>purus</a:t>
            </a:r>
            <a:r>
              <a:rPr lang="en-GB" altLang="en-US"/>
              <a:t> </a:t>
            </a:r>
            <a:r>
              <a:rPr lang="en-GB" altLang="en-US" err="1"/>
              <a:t>enim</a:t>
            </a:r>
            <a:r>
              <a:rPr lang="en-GB" altLang="en-US"/>
              <a:t>, </a:t>
            </a:r>
            <a:r>
              <a:rPr lang="en-GB" altLang="en-US" err="1"/>
              <a:t>egestas</a:t>
            </a:r>
            <a:r>
              <a:rPr lang="en-GB" altLang="en-US"/>
              <a:t> at </a:t>
            </a:r>
            <a:r>
              <a:rPr lang="en-GB" altLang="en-US" err="1"/>
              <a:t>posuere</a:t>
            </a:r>
            <a:r>
              <a:rPr lang="en-GB" altLang="en-US"/>
              <a:t> </a:t>
            </a:r>
            <a:r>
              <a:rPr lang="en-GB" altLang="en-US" err="1"/>
              <a:t>adipiscing</a:t>
            </a:r>
            <a:r>
              <a:rPr lang="en-GB" altLang="en-US"/>
              <a:t>, </a:t>
            </a:r>
            <a:r>
              <a:rPr lang="en-GB" altLang="en-US" err="1"/>
              <a:t>facilisis</a:t>
            </a:r>
            <a:r>
              <a:rPr lang="en-GB" altLang="en-US"/>
              <a:t> </a:t>
            </a:r>
            <a:r>
              <a:rPr lang="en-GB" altLang="en-US" err="1"/>
              <a:t>eget</a:t>
            </a:r>
            <a:r>
              <a:rPr lang="en-GB" altLang="en-US"/>
              <a:t> </a:t>
            </a:r>
            <a:r>
              <a:rPr lang="en-GB" altLang="en-US" err="1"/>
              <a:t>velit</a:t>
            </a:r>
            <a:r>
              <a:rPr lang="en-GB" altLang="en-US"/>
              <a:t>. </a:t>
            </a:r>
            <a:r>
              <a:rPr lang="en-GB" altLang="en-US" err="1"/>
              <a:t>Duis</a:t>
            </a:r>
            <a:r>
              <a:rPr lang="en-GB" altLang="en-US"/>
              <a:t> </a:t>
            </a:r>
            <a:r>
              <a:rPr lang="en-GB" altLang="en-US" err="1"/>
              <a:t>nec</a:t>
            </a:r>
            <a:r>
              <a:rPr lang="en-GB" altLang="en-US"/>
              <a:t> </a:t>
            </a:r>
            <a:r>
              <a:rPr lang="en-GB" altLang="en-US" err="1"/>
              <a:t>purus</a:t>
            </a:r>
            <a:r>
              <a:rPr lang="en-GB" altLang="en-US"/>
              <a:t> est. </a:t>
            </a:r>
            <a:r>
              <a:rPr lang="en-GB" altLang="en-US" err="1"/>
              <a:t>Donec</a:t>
            </a:r>
            <a:r>
              <a:rPr lang="en-GB" altLang="en-US"/>
              <a:t> </a:t>
            </a:r>
            <a:r>
              <a:rPr lang="en-GB" altLang="en-US" err="1"/>
              <a:t>blandit</a:t>
            </a:r>
            <a:r>
              <a:rPr lang="en-GB" altLang="en-US"/>
              <a:t> </a:t>
            </a:r>
            <a:r>
              <a:rPr lang="en-GB" altLang="en-US" err="1"/>
              <a:t>massa</a:t>
            </a:r>
            <a:r>
              <a:rPr lang="en-GB" altLang="en-US"/>
              <a:t> </a:t>
            </a:r>
            <a:r>
              <a:rPr lang="en-GB" altLang="en-US" err="1"/>
              <a:t>sed</a:t>
            </a:r>
            <a:r>
              <a:rPr lang="en-GB" altLang="en-US"/>
              <a:t> </a:t>
            </a:r>
            <a:r>
              <a:rPr lang="en-GB" altLang="en-US" err="1"/>
              <a:t>odio</a:t>
            </a:r>
            <a:r>
              <a:rPr lang="en-GB" altLang="en-US"/>
              <a:t> </a:t>
            </a:r>
            <a:r>
              <a:rPr lang="en-GB" altLang="en-US" err="1"/>
              <a:t>aliquet</a:t>
            </a:r>
            <a:r>
              <a:rPr lang="en-GB" altLang="en-US"/>
              <a:t> gravida. </a:t>
            </a:r>
            <a:r>
              <a:rPr lang="en-GB" altLang="en-US" err="1"/>
              <a:t>Mauris</a:t>
            </a:r>
            <a:r>
              <a:rPr lang="en-GB" altLang="en-US"/>
              <a:t> </a:t>
            </a:r>
            <a:r>
              <a:rPr lang="en-GB" altLang="en-US" err="1"/>
              <a:t>ornare</a:t>
            </a:r>
            <a:r>
              <a:rPr lang="en-GB" altLang="en-US"/>
              <a:t> </a:t>
            </a:r>
            <a:r>
              <a:rPr lang="en-GB" altLang="en-US" err="1"/>
              <a:t>fringilla</a:t>
            </a:r>
            <a:r>
              <a:rPr lang="en-GB" altLang="en-US"/>
              <a:t> </a:t>
            </a:r>
            <a:r>
              <a:rPr lang="en-GB" altLang="en-US" err="1"/>
              <a:t>elit</a:t>
            </a:r>
            <a:r>
              <a:rPr lang="en-GB" altLang="en-US"/>
              <a:t> </a:t>
            </a:r>
            <a:r>
              <a:rPr lang="en-GB" altLang="en-US" err="1"/>
              <a:t>vel</a:t>
            </a:r>
            <a:r>
              <a:rPr lang="en-GB" altLang="en-US"/>
              <a:t> </a:t>
            </a:r>
            <a:r>
              <a:rPr lang="en-GB" altLang="en-US" err="1"/>
              <a:t>auctor</a:t>
            </a:r>
            <a:r>
              <a:rPr lang="en-GB" altLang="en-US"/>
              <a:t>. </a:t>
            </a:r>
          </a:p>
          <a:p>
            <a:pPr lvl="1"/>
            <a:r>
              <a:rPr lang="en-GB" altLang="en-US"/>
              <a:t>List item</a:t>
            </a:r>
          </a:p>
          <a:p>
            <a:pPr lvl="1"/>
            <a:r>
              <a:rPr lang="en-GB" altLang="en-US"/>
              <a:t>List item</a:t>
            </a:r>
          </a:p>
          <a:p>
            <a:pPr lvl="2"/>
            <a:r>
              <a:rPr lang="en-GB" altLang="en-US"/>
              <a:t>List item</a:t>
            </a:r>
          </a:p>
          <a:p>
            <a:pPr lvl="3"/>
            <a:r>
              <a:rPr lang="en-GB" altLang="en-US"/>
              <a:t>List item</a:t>
            </a:r>
          </a:p>
          <a:p>
            <a:pPr lvl="4"/>
            <a:r>
              <a:rPr lang="en-GB" altLang="en-US"/>
              <a:t>List item</a:t>
            </a:r>
          </a:p>
        </p:txBody>
      </p:sp>
      <p:sp>
        <p:nvSpPr>
          <p:cNvPr id="1118212" name="Line 4"/>
          <p:cNvSpPr>
            <a:spLocks noChangeShapeType="1"/>
          </p:cNvSpPr>
          <p:nvPr/>
        </p:nvSpPr>
        <p:spPr bwMode="auto">
          <a:xfrm>
            <a:off x="304800" y="1828800"/>
            <a:ext cx="853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8213" name="Line 5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82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6750" y="6430963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5461F11A-BF63-4E82-A0AB-6EC4E2386BD6}" type="datetime1">
              <a:rPr lang="en-GB" altLang="en-US" smtClean="0"/>
              <a:t>23/05/2023</a:t>
            </a:fld>
            <a:endParaRPr lang="en-GB" altLang="en-US"/>
          </a:p>
        </p:txBody>
      </p:sp>
      <p:sp>
        <p:nvSpPr>
          <p:cNvPr id="11182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51600"/>
            <a:ext cx="4594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r>
              <a:rPr lang="en-GB" altLang="en-US"/>
              <a:t>19th Ordinary Meeting</a:t>
            </a:r>
          </a:p>
        </p:txBody>
      </p:sp>
      <p:sp>
        <p:nvSpPr>
          <p:cNvPr id="11182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15300" y="6419850"/>
            <a:ext cx="7286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504CDC-3833-4B33-968E-DD0F6B635A2F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44" y="424130"/>
            <a:ext cx="2572505" cy="13883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7" r:id="rId12"/>
  </p:sldLayoutIdLst>
  <p:transition/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995363" indent="-457200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arenR"/>
        <a:defRPr sz="2400">
          <a:solidFill>
            <a:schemeClr val="tx1"/>
          </a:solidFill>
          <a:latin typeface="+mn-lt"/>
        </a:defRPr>
      </a:lvl2pPr>
      <a:lvl3pPr marL="1071563" indent="2714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AutoNum type="alphaLcParenR"/>
        <a:defRPr sz="2000">
          <a:solidFill>
            <a:schemeClr val="tx1"/>
          </a:solidFill>
          <a:latin typeface="+mn-lt"/>
        </a:defRPr>
      </a:lvl3pPr>
      <a:lvl4pPr marL="1522413" indent="2667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AutoNum type="alphaLcParenR"/>
        <a:defRPr sz="2000">
          <a:solidFill>
            <a:schemeClr val="tx1"/>
          </a:solidFill>
          <a:latin typeface="+mn-lt"/>
        </a:defRPr>
      </a:lvl4pPr>
      <a:lvl5pPr marL="1968500" indent="2667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AutoNum type="alphaLcParenR"/>
        <a:defRPr sz="2000">
          <a:solidFill>
            <a:schemeClr val="tx1"/>
          </a:solidFill>
          <a:latin typeface="+mn-lt"/>
        </a:defRPr>
      </a:lvl5pPr>
      <a:lvl6pPr marL="2425700" indent="2667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AutoNum type="alphaLcParenR"/>
        <a:defRPr sz="2000">
          <a:solidFill>
            <a:schemeClr val="tx1"/>
          </a:solidFill>
          <a:latin typeface="+mn-lt"/>
        </a:defRPr>
      </a:lvl6pPr>
      <a:lvl7pPr marL="2882900" indent="2667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AutoNum type="alphaLcParenR"/>
        <a:defRPr sz="2000">
          <a:solidFill>
            <a:schemeClr val="tx1"/>
          </a:solidFill>
          <a:latin typeface="+mn-lt"/>
        </a:defRPr>
      </a:lvl7pPr>
      <a:lvl8pPr marL="3340100" indent="2667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AutoNum type="alphaLcParenR"/>
        <a:defRPr sz="2000">
          <a:solidFill>
            <a:schemeClr val="tx1"/>
          </a:solidFill>
          <a:latin typeface="+mn-lt"/>
        </a:defRPr>
      </a:lvl8pPr>
      <a:lvl9pPr marL="3797300" indent="2667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AutoNum type="alphaLcParenR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cpdr.org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342EF9B-A75B-4CC1-9C0C-6EB8C78C49E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060287" y="2021618"/>
            <a:ext cx="5328806" cy="1150938"/>
          </a:xfrm>
        </p:spPr>
        <p:txBody>
          <a:bodyPr/>
          <a:lstStyle/>
          <a:p>
            <a:r>
              <a:rPr lang="de-AT" dirty="0"/>
              <a:t>Progress in </a:t>
            </a:r>
            <a:r>
              <a:rPr lang="de-AT" dirty="0" err="1"/>
              <a:t>the</a:t>
            </a:r>
            <a:r>
              <a:rPr lang="de-AT" dirty="0"/>
              <a:t> EUSDR PA4 </a:t>
            </a:r>
            <a:r>
              <a:rPr lang="de-AT" dirty="0" err="1"/>
              <a:t>related</a:t>
            </a:r>
            <a:r>
              <a:rPr lang="de-AT" dirty="0"/>
              <a:t> </a:t>
            </a:r>
            <a:r>
              <a:rPr lang="de-AT" dirty="0" err="1"/>
              <a:t>activities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C53A95-BD3B-4345-B6A7-D6BBE749D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9" y="395288"/>
            <a:ext cx="4284662" cy="1439862"/>
          </a:xfrm>
        </p:spPr>
        <p:txBody>
          <a:bodyPr/>
          <a:lstStyle/>
          <a:p>
            <a:r>
              <a:rPr lang="de-AT" dirty="0" err="1"/>
              <a:t>Current</a:t>
            </a:r>
            <a:r>
              <a:rPr lang="de-AT" dirty="0"/>
              <a:t> </a:t>
            </a:r>
            <a:r>
              <a:rPr lang="de-AT" dirty="0" err="1"/>
              <a:t>activities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ICPDR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631A39-66F9-48AB-B9B9-8BE733000437}"/>
              </a:ext>
            </a:extLst>
          </p:cNvPr>
          <p:cNvSpPr/>
          <p:nvPr/>
        </p:nvSpPr>
        <p:spPr bwMode="auto">
          <a:xfrm>
            <a:off x="6160655" y="580967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2" descr="Serbia takes over ICPDR Presidency from Romania for 2023">
            <a:extLst>
              <a:ext uri="{FF2B5EF4-FFF2-40B4-BE49-F238E27FC236}">
                <a16:creationId xmlns:a16="http://schemas.microsoft.com/office/drawing/2014/main" id="{A8FEEA8B-2F10-B0D7-F08E-13ADA91C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64" y="2883987"/>
            <a:ext cx="2410691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CC86B-F30C-7699-89E3-D0DB04734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1" t="19977"/>
          <a:stretch/>
        </p:blipFill>
        <p:spPr>
          <a:xfrm>
            <a:off x="459449" y="3951865"/>
            <a:ext cx="5047794" cy="27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" y="385763"/>
            <a:ext cx="648004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tabLst>
                <a:tab pos="5397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AutoNum type="alphaLcParenR"/>
              <a:tabLst>
                <a:tab pos="539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AutoNum type="alphaLcParenR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AutoNum type="alphaLcParenR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AutoNum type="alphaLcParenR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lphaLcParenR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lphaLcParenR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lphaLcParenR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lphaLcParenR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tabLst>
                <a:tab pos="357188" algn="l"/>
              </a:tabLst>
            </a:pPr>
            <a:r>
              <a:rPr lang="en-GB" altLang="en-US" sz="3600" b="1" dirty="0">
                <a:solidFill>
                  <a:schemeClr val="tx2"/>
                </a:solidFill>
                <a:ea typeface="MS PGothic" panose="020B0600070205080204" pitchFamily="34" charset="-128"/>
              </a:rPr>
              <a:t>Thank you for your attention!</a:t>
            </a:r>
            <a:endParaRPr lang="de-DE" altLang="en-US" sz="3600" b="1" dirty="0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4" descr="34 fisherman4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0" y="5106988"/>
            <a:ext cx="3302000" cy="175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turgeon 2 - Thomas Friedr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300" y="5108575"/>
            <a:ext cx="2806700" cy="17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8575"/>
            <a:ext cx="3035300" cy="17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D98B1440-27F9-41CB-96B8-04D063677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68" y="2267592"/>
            <a:ext cx="869986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37931725" indent="-37474525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US" sz="2800" dirty="0">
                <a:solidFill>
                  <a:srgbClr val="000000"/>
                </a:solidFill>
                <a:ea typeface="MS PGothic" pitchFamily="34" charset="-128"/>
              </a:rPr>
              <a:t>For more information please visit the </a:t>
            </a:r>
            <a:r>
              <a:rPr lang="en-GB" altLang="en-US" sz="2800" b="1" dirty="0">
                <a:ea typeface="MS PGothic" pitchFamily="34" charset="-128"/>
              </a:rPr>
              <a:t>ICPDR website</a:t>
            </a:r>
            <a:r>
              <a:rPr lang="en-GB" altLang="en-US" sz="2800" dirty="0">
                <a:solidFill>
                  <a:srgbClr val="000000"/>
                </a:solidFill>
                <a:ea typeface="MS PGothic" pitchFamily="34" charset="-128"/>
              </a:rPr>
              <a:t>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US" sz="2800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altLang="en-US" sz="2800" dirty="0">
                <a:solidFill>
                  <a:srgbClr val="000000"/>
                </a:solidFill>
                <a:ea typeface="MS PGothic" pitchFamily="34" charset="-128"/>
                <a:hlinkClick r:id="rId6"/>
              </a:rPr>
              <a:t>http://www.icpdr.org</a:t>
            </a:r>
            <a:endParaRPr lang="en-GB" altLang="en-US" sz="280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08F6E-5766-45FC-8E06-6BE04B800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159" y="3760013"/>
            <a:ext cx="1230086" cy="893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9543A-0D01-4DBA-BA55-2F1732DF5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4109" y="3740044"/>
            <a:ext cx="893277" cy="893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E7A20-7FB1-4DBD-94FA-0D0AD643181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568" r="15472"/>
          <a:stretch/>
        </p:blipFill>
        <p:spPr>
          <a:xfrm>
            <a:off x="4382554" y="3756947"/>
            <a:ext cx="919821" cy="859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85A86-C1DF-479C-BB64-27C8B62173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601" t="31456" r="4400" b="37637"/>
          <a:stretch/>
        </p:blipFill>
        <p:spPr>
          <a:xfrm>
            <a:off x="5302375" y="3722243"/>
            <a:ext cx="2590336" cy="792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55CB7-C39E-49B0-B069-2B208488F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481" t="12189" r="22524" b="13609"/>
          <a:stretch/>
        </p:blipFill>
        <p:spPr>
          <a:xfrm>
            <a:off x="3428413" y="3760013"/>
            <a:ext cx="892600" cy="9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6899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70293" y="385763"/>
            <a:ext cx="621188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de-DE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Projects </a:t>
            </a:r>
            <a:r>
              <a:rPr lang="de-DE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under</a:t>
            </a:r>
            <a:r>
              <a:rPr lang="de-DE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preparation</a:t>
            </a:r>
            <a:r>
              <a:rPr lang="de-DE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293" y="2146196"/>
            <a:ext cx="82069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ea typeface="SimSun" pitchFamily="2" charset="-122"/>
              </a:rPr>
              <a:t>JDS 5</a:t>
            </a:r>
          </a:p>
          <a:p>
            <a:pPr marL="457200" indent="-4572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ea typeface="SimSun" pitchFamily="2" charset="-122"/>
              </a:rPr>
              <a:t>Water Balance</a:t>
            </a:r>
          </a:p>
          <a:p>
            <a:pPr marL="457200" indent="-4572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Hazardous substances 2</a:t>
            </a:r>
            <a:endParaRPr lang="en-US" sz="2800" dirty="0">
              <a:ea typeface="SimSun" pitchFamily="2" charset="-122"/>
            </a:endParaRPr>
          </a:p>
          <a:p>
            <a:pPr marL="457200" indent="-4572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Plastic pollution 2</a:t>
            </a:r>
            <a:endParaRPr lang="en-US" sz="2800" dirty="0">
              <a:ea typeface="SimSun" pitchFamily="2" charset="-122"/>
            </a:endParaRP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en-US" sz="2800" dirty="0">
                <a:solidFill>
                  <a:schemeClr val="tx1"/>
                </a:solidFill>
                <a:ea typeface="SimSun" pitchFamily="2" charset="-122"/>
              </a:rPr>
              <a:t>Sediment 2</a:t>
            </a:r>
            <a:endParaRPr lang="en-US" sz="2800" dirty="0">
              <a:ea typeface="SimSun" pitchFamily="2" charset="-122"/>
            </a:endParaRPr>
          </a:p>
          <a:p>
            <a:pPr algn="l">
              <a:spcAft>
                <a:spcPts val="1200"/>
              </a:spcAft>
            </a:pPr>
            <a:endParaRPr lang="de-AT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6710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9" y="442209"/>
            <a:ext cx="6768033" cy="1358015"/>
          </a:xfrm>
        </p:spPr>
        <p:txBody>
          <a:bodyPr/>
          <a:lstStyle/>
          <a:p>
            <a:r>
              <a:rPr lang="en-GB" dirty="0"/>
              <a:t>River basin management 1)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C9D101-B3E4-A489-206A-B9F0D41BF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988048"/>
            <a:ext cx="8540750" cy="476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95363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arenR"/>
              <a:defRPr sz="2400">
                <a:solidFill>
                  <a:schemeClr val="tx1"/>
                </a:solidFill>
                <a:latin typeface="+mn-lt"/>
              </a:defRPr>
            </a:lvl2pPr>
            <a:lvl3pPr marL="1071563" indent="2714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3pPr>
            <a:lvl4pPr marL="1522413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4pPr>
            <a:lvl5pPr marL="19685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5pPr>
            <a:lvl6pPr marL="24257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6pPr>
            <a:lvl7pPr marL="28829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7pPr>
            <a:lvl8pPr marL="33401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8pPr>
            <a:lvl9pPr marL="37973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76213">
              <a:spcBef>
                <a:spcPts val="600"/>
              </a:spcBef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ICPDR </a:t>
            </a:r>
            <a:r>
              <a:rPr lang="en-US" altLang="en-US" sz="2000" b="1" kern="0" dirty="0">
                <a:solidFill>
                  <a:schemeClr val="tx2"/>
                </a:solidFill>
              </a:rPr>
              <a:t>Chairperson’s meeting </a:t>
            </a:r>
            <a:r>
              <a:rPr lang="en-US" altLang="en-US" sz="2000" kern="0" dirty="0">
                <a:solidFill>
                  <a:schemeClr val="tx1"/>
                </a:solidFill>
              </a:rPr>
              <a:t>on 25-26 January 2023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Expectations to the </a:t>
            </a:r>
            <a:r>
              <a:rPr lang="en-US" altLang="en-US" sz="2000" kern="0" dirty="0">
                <a:solidFill>
                  <a:schemeClr val="tx2"/>
                </a:solidFill>
              </a:rPr>
              <a:t>water balance </a:t>
            </a:r>
            <a:r>
              <a:rPr lang="en-US" altLang="en-US" sz="2000" kern="0" dirty="0"/>
              <a:t>project, </a:t>
            </a:r>
            <a:r>
              <a:rPr lang="en-US" altLang="en-US" sz="2000" kern="0" dirty="0">
                <a:solidFill>
                  <a:schemeClr val="tx2"/>
                </a:solidFill>
              </a:rPr>
              <a:t>cooperation</a:t>
            </a:r>
            <a:r>
              <a:rPr lang="en-US" altLang="en-US" sz="2000" kern="0" dirty="0"/>
              <a:t> of EGs and TGs</a:t>
            </a:r>
            <a:endParaRPr lang="en-US" altLang="en-US" sz="2000" kern="0" dirty="0">
              <a:solidFill>
                <a:schemeClr val="tx2"/>
              </a:solidFill>
            </a:endParaRP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Roadmap for the </a:t>
            </a:r>
            <a:r>
              <a:rPr lang="en-US" altLang="en-US" sz="2000" kern="0" dirty="0">
                <a:solidFill>
                  <a:schemeClr val="tx2"/>
                </a:solidFill>
              </a:rPr>
              <a:t>next management cycle </a:t>
            </a:r>
            <a:r>
              <a:rPr lang="en-US" altLang="en-US" sz="2000" kern="0" dirty="0"/>
              <a:t>(WFD legal requirements, experiences of previous reports, discussion on the upcoming reports)</a:t>
            </a:r>
          </a:p>
          <a:p>
            <a:pPr marL="176213" lvl="1" indent="-176213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/>
              <a:t>Interim report on the </a:t>
            </a:r>
            <a:r>
              <a:rPr lang="en-US" altLang="en-US" sz="2000" b="1" kern="0" dirty="0">
                <a:solidFill>
                  <a:schemeClr val="tx2"/>
                </a:solidFill>
              </a:rPr>
              <a:t>JPM implementation </a:t>
            </a:r>
            <a:r>
              <a:rPr lang="en-US" altLang="en-US" sz="2000" kern="0" dirty="0"/>
              <a:t>(2024):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Keeping a short </a:t>
            </a:r>
            <a:r>
              <a:rPr lang="en-US" altLang="en-US" sz="2000" kern="0" dirty="0">
                <a:solidFill>
                  <a:schemeClr val="tx2"/>
                </a:solidFill>
              </a:rPr>
              <a:t>technical report format</a:t>
            </a:r>
            <a:r>
              <a:rPr lang="en-US" altLang="en-US" sz="2000" kern="0" dirty="0"/>
              <a:t>, targeting the public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No data collection </a:t>
            </a:r>
            <a:r>
              <a:rPr lang="en-US" altLang="en-US" sz="2000" kern="0" dirty="0"/>
              <a:t>with templates through </a:t>
            </a:r>
            <a:r>
              <a:rPr lang="en-US" altLang="en-US" sz="2000" kern="0" dirty="0" err="1"/>
              <a:t>DanubeGIS</a:t>
            </a:r>
            <a:r>
              <a:rPr lang="en-US" altLang="en-US" sz="2000" kern="0" dirty="0"/>
              <a:t> 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Focusing on </a:t>
            </a:r>
            <a:r>
              <a:rPr lang="en-US" altLang="en-US" sz="2000" kern="0" dirty="0">
                <a:solidFill>
                  <a:schemeClr val="tx2"/>
                </a:solidFill>
              </a:rPr>
              <a:t>positive messages</a:t>
            </a:r>
            <a:r>
              <a:rPr lang="en-US" altLang="en-US" sz="2000" kern="0" dirty="0"/>
              <a:t>, demonstrating best case examples preferably with transboundary impacts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Promoting </a:t>
            </a:r>
            <a:r>
              <a:rPr lang="en-US" altLang="en-US" sz="2000" kern="0" dirty="0">
                <a:solidFill>
                  <a:schemeClr val="tx2"/>
                </a:solidFill>
              </a:rPr>
              <a:t>basin-wide initiatives </a:t>
            </a:r>
            <a:r>
              <a:rPr lang="en-US" altLang="en-US" sz="2000" kern="0" dirty="0"/>
              <a:t>and projects implemented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Showing local/regional/national/bilateral </a:t>
            </a:r>
            <a:r>
              <a:rPr lang="en-US" altLang="en-US" sz="2000" kern="0" dirty="0">
                <a:solidFill>
                  <a:schemeClr val="tx2"/>
                </a:solidFill>
              </a:rPr>
              <a:t>best examples </a:t>
            </a:r>
            <a:r>
              <a:rPr lang="en-US" altLang="en-US" sz="2000" kern="0" dirty="0"/>
              <a:t>on measure implementation (to be collected from the countries)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First </a:t>
            </a:r>
            <a:r>
              <a:rPr lang="en-US" altLang="en-US" sz="2000" kern="0" dirty="0">
                <a:solidFill>
                  <a:schemeClr val="tx2"/>
                </a:solidFill>
              </a:rPr>
              <a:t>discussions</a:t>
            </a:r>
            <a:r>
              <a:rPr lang="en-US" altLang="en-US" sz="2000" kern="0" dirty="0"/>
              <a:t> and collection of information in the EGs and TGs</a:t>
            </a:r>
          </a:p>
        </p:txBody>
      </p:sp>
    </p:spTree>
    <p:extLst>
      <p:ext uri="{BB962C8B-B14F-4D97-AF65-F5344CB8AC3E}">
        <p14:creationId xmlns:p14="http://schemas.microsoft.com/office/powerpoint/2010/main" val="61538706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9" y="442209"/>
            <a:ext cx="6768033" cy="1358015"/>
          </a:xfrm>
        </p:spPr>
        <p:txBody>
          <a:bodyPr/>
          <a:lstStyle/>
          <a:p>
            <a:r>
              <a:rPr lang="en-GB" dirty="0"/>
              <a:t>River basin management 2)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C9D101-B3E4-A489-206A-B9F0D41BF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9" y="2157783"/>
            <a:ext cx="8540750" cy="442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95363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arenR"/>
              <a:defRPr sz="2400">
                <a:solidFill>
                  <a:schemeClr val="tx1"/>
                </a:solidFill>
                <a:latin typeface="+mn-lt"/>
              </a:defRPr>
            </a:lvl2pPr>
            <a:lvl3pPr marL="1071563" indent="2714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3pPr>
            <a:lvl4pPr marL="1522413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4pPr>
            <a:lvl5pPr marL="19685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5pPr>
            <a:lvl6pPr marL="24257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6pPr>
            <a:lvl7pPr marL="28829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7pPr>
            <a:lvl8pPr marL="33401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8pPr>
            <a:lvl9pPr marL="37973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6213" lvl="1" indent="-176213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/>
              <a:t>Interim overview on the </a:t>
            </a:r>
            <a:r>
              <a:rPr lang="en-US" altLang="en-US" sz="2000" b="1" kern="0" dirty="0">
                <a:solidFill>
                  <a:schemeClr val="tx2"/>
                </a:solidFill>
              </a:rPr>
              <a:t>Significant Water Management Issues </a:t>
            </a:r>
            <a:r>
              <a:rPr lang="en-US" altLang="en-US" sz="2000" kern="0" dirty="0"/>
              <a:t>(2025)</a:t>
            </a:r>
          </a:p>
          <a:p>
            <a:pPr marL="534988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Addressing the </a:t>
            </a:r>
            <a:r>
              <a:rPr lang="en-US" altLang="en-US" sz="2000" kern="0" dirty="0">
                <a:solidFill>
                  <a:schemeClr val="tx2"/>
                </a:solidFill>
              </a:rPr>
              <a:t>same SWMIs </a:t>
            </a:r>
            <a:r>
              <a:rPr lang="en-US" altLang="en-US" sz="2000" kern="0" dirty="0"/>
              <a:t>as for the previous report in 2019</a:t>
            </a:r>
          </a:p>
          <a:p>
            <a:pPr marL="534988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First draft </a:t>
            </a:r>
            <a:r>
              <a:rPr lang="en-US" altLang="en-US" sz="2000" kern="0" dirty="0"/>
              <a:t>of the SWMIs overview to be prepared by the RBM EG in autumn 2024</a:t>
            </a:r>
          </a:p>
          <a:p>
            <a:pPr marL="176213" lvl="1" indent="-176213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b="1" kern="0" dirty="0">
                <a:solidFill>
                  <a:schemeClr val="tx2"/>
                </a:solidFill>
              </a:rPr>
              <a:t>4</a:t>
            </a:r>
            <a:r>
              <a:rPr lang="en-US" altLang="en-US" sz="2000" b="1" kern="0" baseline="30000" dirty="0">
                <a:solidFill>
                  <a:schemeClr val="tx2"/>
                </a:solidFill>
              </a:rPr>
              <a:t>th</a:t>
            </a:r>
            <a:r>
              <a:rPr lang="en-US" altLang="en-US" sz="2000" b="1" kern="0" dirty="0">
                <a:solidFill>
                  <a:schemeClr val="tx2"/>
                </a:solidFill>
              </a:rPr>
              <a:t> Danube River Basin Management Plan </a:t>
            </a:r>
            <a:r>
              <a:rPr lang="en-US" altLang="en-US" sz="2000" kern="0" dirty="0"/>
              <a:t>(2027):</a:t>
            </a:r>
          </a:p>
          <a:p>
            <a:pPr marL="534988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Elaborating the next version of the DRBMP with an </a:t>
            </a:r>
            <a:r>
              <a:rPr lang="en-US" altLang="en-US" sz="2000" kern="0" dirty="0">
                <a:solidFill>
                  <a:schemeClr val="tx2"/>
                </a:solidFill>
              </a:rPr>
              <a:t>easier to understand language</a:t>
            </a:r>
            <a:r>
              <a:rPr lang="en-US" altLang="en-US" sz="2000" kern="0" dirty="0"/>
              <a:t> and more pictures &amp; info graphics</a:t>
            </a:r>
          </a:p>
          <a:p>
            <a:pPr marL="534988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A short </a:t>
            </a:r>
            <a:r>
              <a:rPr lang="en-US" altLang="en-US" sz="2000" kern="0" dirty="0">
                <a:solidFill>
                  <a:schemeClr val="tx2"/>
                </a:solidFill>
              </a:rPr>
              <a:t>summary of key messages </a:t>
            </a:r>
            <a:r>
              <a:rPr lang="en-US" altLang="en-US" sz="2000" kern="0" dirty="0"/>
              <a:t>to be prepared to better present the “highlights” of the plan</a:t>
            </a:r>
          </a:p>
          <a:p>
            <a:pPr marL="534988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Revision and simplification </a:t>
            </a:r>
            <a:r>
              <a:rPr lang="en-US" altLang="en-US" sz="2000" kern="0" dirty="0"/>
              <a:t>of data collection process</a:t>
            </a:r>
          </a:p>
          <a:p>
            <a:pPr marL="534988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Discussions in EGs and TGs on </a:t>
            </a:r>
            <a:r>
              <a:rPr lang="en-US" altLang="en-US" sz="2000" kern="0" dirty="0">
                <a:solidFill>
                  <a:schemeClr val="tx2"/>
                </a:solidFill>
              </a:rPr>
              <a:t>possible ways and options</a:t>
            </a:r>
            <a:r>
              <a:rPr lang="en-US" altLang="en-US" sz="2000" kern="0" dirty="0"/>
              <a:t> to shorten “their” respective text of the DRBMP (key figures, detailed annexes)</a:t>
            </a:r>
          </a:p>
        </p:txBody>
      </p:sp>
    </p:spTree>
    <p:extLst>
      <p:ext uri="{BB962C8B-B14F-4D97-AF65-F5344CB8AC3E}">
        <p14:creationId xmlns:p14="http://schemas.microsoft.com/office/powerpoint/2010/main" val="294570001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9" y="442209"/>
            <a:ext cx="6768033" cy="1358015"/>
          </a:xfrm>
        </p:spPr>
        <p:txBody>
          <a:bodyPr/>
          <a:lstStyle/>
          <a:p>
            <a:r>
              <a:rPr lang="en-GB" dirty="0"/>
              <a:t>Hydropower &amp; Sturgeon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1965699"/>
            <a:ext cx="8691418" cy="4818413"/>
          </a:xfrm>
        </p:spPr>
        <p:txBody>
          <a:bodyPr/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Next </a:t>
            </a:r>
            <a:r>
              <a:rPr lang="en-US" sz="2000" b="1" dirty="0">
                <a:solidFill>
                  <a:schemeClr val="tx2"/>
                </a:solidFill>
              </a:rPr>
              <a:t>Hydropower Workshop </a:t>
            </a:r>
            <a:r>
              <a:rPr lang="en-US" sz="2000" dirty="0">
                <a:solidFill>
                  <a:schemeClr val="tx1"/>
                </a:solidFill>
              </a:rPr>
              <a:t>in 2024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Draft concept </a:t>
            </a:r>
            <a:r>
              <a:rPr lang="en-US" sz="2000" dirty="0">
                <a:solidFill>
                  <a:schemeClr val="tx1"/>
                </a:solidFill>
              </a:rPr>
              <a:t>developed focusing on impacts on biodiversity, innovative technologies and operation issues in time of increasing drought periods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Questionnaire</a:t>
            </a:r>
            <a:r>
              <a:rPr lang="en-US" sz="2000" dirty="0">
                <a:solidFill>
                  <a:schemeClr val="tx1"/>
                </a:solidFill>
              </a:rPr>
              <a:t> on the application of the Hydropower Guiding Principles in the Danube countries to discover update needs (emerging issues)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Hydropower </a:t>
            </a:r>
            <a:r>
              <a:rPr lang="en-US" sz="2000" dirty="0">
                <a:solidFill>
                  <a:schemeClr val="tx2"/>
                </a:solidFill>
              </a:rPr>
              <a:t>stakeholder mapping </a:t>
            </a:r>
            <a:r>
              <a:rPr lang="en-US" sz="2000" dirty="0">
                <a:solidFill>
                  <a:schemeClr val="tx1"/>
                </a:solidFill>
              </a:rPr>
              <a:t>to be performed before the Workshop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We Pass 2 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project activities</a:t>
            </a:r>
          </a:p>
          <a:p>
            <a:pPr marL="534988" indent="-174625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GB" sz="2000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reparation of </a:t>
            </a:r>
            <a:r>
              <a:rPr lang="en-GB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“heat maps” 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(aggregation) for fish species by overlaying fish tracks and hydraulic conditions at different flows</a:t>
            </a:r>
          </a:p>
          <a:p>
            <a:pPr marL="534988" indent="-174625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GB" sz="2000" dirty="0">
                <a:latin typeface="+mj-lt"/>
                <a:ea typeface="Times New Roman" panose="02020603050405020304" pitchFamily="18" charset="0"/>
              </a:rPr>
              <a:t>O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verview of different options and variants for </a:t>
            </a:r>
            <a:r>
              <a:rPr lang="en-GB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fish passage 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upstream of Iron Gates II and their combination</a:t>
            </a:r>
          </a:p>
          <a:p>
            <a:pPr marL="534988" indent="-174625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US" sz="2000" dirty="0">
                <a:solidFill>
                  <a:schemeClr val="tx2"/>
                </a:solidFill>
              </a:rPr>
              <a:t>Stakeholder meeting </a:t>
            </a:r>
            <a:r>
              <a:rPr lang="en-US" sz="2000" dirty="0">
                <a:solidFill>
                  <a:schemeClr val="tx1"/>
                </a:solidFill>
              </a:rPr>
              <a:t>on 4 &amp; 5 May 2023 (operators, national experts)</a:t>
            </a:r>
          </a:p>
          <a:p>
            <a:pPr marL="534988" indent="-174625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US" sz="2000" dirty="0">
                <a:solidFill>
                  <a:schemeClr val="tx2"/>
                </a:solidFill>
              </a:rPr>
              <a:t>Next steps</a:t>
            </a:r>
            <a:r>
              <a:rPr lang="en-US" sz="2000" dirty="0">
                <a:solidFill>
                  <a:schemeClr val="tx1"/>
                </a:solidFill>
              </a:rPr>
              <a:t>: 3D fish telemetry in the reservoir in summer 2023, preliminary design of preferred options</a:t>
            </a:r>
          </a:p>
          <a:p>
            <a:pPr marL="955676" lvl="1"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542345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9" y="442209"/>
            <a:ext cx="7035224" cy="1358015"/>
          </a:xfrm>
        </p:spPr>
        <p:txBody>
          <a:bodyPr/>
          <a:lstStyle/>
          <a:p>
            <a:r>
              <a:rPr lang="en-GB" dirty="0"/>
              <a:t>Droughts and low water level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2118098"/>
            <a:ext cx="8540751" cy="4513611"/>
          </a:xfrm>
        </p:spPr>
        <p:txBody>
          <a:bodyPr/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No targeted activities </a:t>
            </a:r>
            <a:r>
              <a:rPr lang="en-US" sz="2000" dirty="0">
                <a:solidFill>
                  <a:schemeClr val="tx1"/>
                </a:solidFill>
              </a:rPr>
              <a:t>so far to assess and manage droughts and low water level situations at the basin-wide level 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Severe drought events </a:t>
            </a:r>
            <a:r>
              <a:rPr lang="en-US" sz="2000" dirty="0">
                <a:solidFill>
                  <a:schemeClr val="tx1"/>
                </a:solidFill>
              </a:rPr>
              <a:t>with significant impacts observed in the last decade and recently, affecting water uses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Alert and warning conditions </a:t>
            </a:r>
            <a:r>
              <a:rPr lang="en-US" sz="2000" dirty="0">
                <a:solidFill>
                  <a:schemeClr val="tx1"/>
                </a:solidFill>
              </a:rPr>
              <a:t>across the basin (summer 2022) and in RO and BG (winter 2023)</a:t>
            </a:r>
          </a:p>
          <a:p>
            <a:pPr marL="176213" indent="-176213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6AEBB-01AD-760C-CE7F-D742192E8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9"/>
          <a:stretch/>
        </p:blipFill>
        <p:spPr>
          <a:xfrm>
            <a:off x="3859067" y="3932684"/>
            <a:ext cx="5201806" cy="2925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09CFF-3152-F075-1956-8A32F874D6CF}"/>
              </a:ext>
            </a:extLst>
          </p:cNvPr>
          <p:cNvSpPr txBox="1"/>
          <p:nvPr/>
        </p:nvSpPr>
        <p:spPr>
          <a:xfrm>
            <a:off x="3891897" y="4374903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tx1"/>
                </a:solidFill>
              </a:rPr>
              <a:t>August 2022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4756E-647A-7882-958D-12294C94A8F9}"/>
              </a:ext>
            </a:extLst>
          </p:cNvPr>
          <p:cNvSpPr txBox="1"/>
          <p:nvPr/>
        </p:nvSpPr>
        <p:spPr>
          <a:xfrm>
            <a:off x="6578910" y="4374902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tx1"/>
                </a:solidFill>
              </a:rPr>
              <a:t>March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010E8-28D9-3051-25FD-ACE6162B74B6}"/>
              </a:ext>
            </a:extLst>
          </p:cNvPr>
          <p:cNvSpPr txBox="1"/>
          <p:nvPr/>
        </p:nvSpPr>
        <p:spPr>
          <a:xfrm>
            <a:off x="255443" y="5470421"/>
            <a:ext cx="3560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dirty="0">
                <a:effectLst/>
                <a:latin typeface="+mn-lt"/>
              </a:rPr>
              <a:t>Combined Drought Indicator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1539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9" y="442209"/>
            <a:ext cx="7035224" cy="1358015"/>
          </a:xfrm>
        </p:spPr>
        <p:txBody>
          <a:bodyPr/>
          <a:lstStyle/>
          <a:p>
            <a:r>
              <a:rPr lang="en-GB" dirty="0"/>
              <a:t>Droughts and low water level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2118098"/>
            <a:ext cx="8633115" cy="4513611"/>
          </a:xfrm>
        </p:spPr>
        <p:txBody>
          <a:bodyPr/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OM-25: drought and low water considered as </a:t>
            </a:r>
            <a:r>
              <a:rPr lang="en-US" sz="2000" b="1" dirty="0">
                <a:solidFill>
                  <a:schemeClr val="tx2"/>
                </a:solidFill>
              </a:rPr>
              <a:t>important for further action </a:t>
            </a:r>
            <a:r>
              <a:rPr lang="en-US" sz="2000" dirty="0">
                <a:solidFill>
                  <a:schemeClr val="tx1"/>
                </a:solidFill>
              </a:rPr>
              <a:t>by the ICPDR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Request of Hods to organize a </a:t>
            </a:r>
            <a:r>
              <a:rPr lang="en-US" sz="2000" b="1" dirty="0">
                <a:solidFill>
                  <a:schemeClr val="tx2"/>
                </a:solidFill>
              </a:rPr>
              <a:t>moderated workshop </a:t>
            </a:r>
            <a:r>
              <a:rPr lang="en-US" sz="2000" dirty="0">
                <a:solidFill>
                  <a:schemeClr val="tx1"/>
                </a:solidFill>
              </a:rPr>
              <a:t>on the drought topic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Internal </a:t>
            </a:r>
            <a:r>
              <a:rPr lang="en-US" sz="2000" b="1" dirty="0">
                <a:solidFill>
                  <a:schemeClr val="tx2"/>
                </a:solidFill>
              </a:rPr>
              <a:t>ICPDR Workshop on Drought and Low Water Levels </a:t>
            </a:r>
            <a:r>
              <a:rPr lang="en-US" sz="2000" dirty="0">
                <a:solidFill>
                  <a:schemeClr val="tx1"/>
                </a:solidFill>
              </a:rPr>
              <a:t>to be organized in Belgrade/Serbia on 16 June 2023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Main goals </a:t>
            </a:r>
            <a:r>
              <a:rPr lang="en-US" sz="2000" dirty="0">
                <a:solidFill>
                  <a:schemeClr val="tx1"/>
                </a:solidFill>
              </a:rPr>
              <a:t>of the workshop: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Understand and identify </a:t>
            </a:r>
            <a:r>
              <a:rPr lang="en-US" sz="2000" dirty="0">
                <a:solidFill>
                  <a:schemeClr val="tx2"/>
                </a:solidFill>
              </a:rPr>
              <a:t>DRB transboundary needs </a:t>
            </a:r>
            <a:r>
              <a:rPr lang="en-US" sz="2000" dirty="0">
                <a:solidFill>
                  <a:schemeClr val="tx1"/>
                </a:solidFill>
              </a:rPr>
              <a:t>regarding droughts and low water levels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Put forward </a:t>
            </a:r>
            <a:r>
              <a:rPr lang="en-US" sz="2000" dirty="0">
                <a:solidFill>
                  <a:schemeClr val="tx2"/>
                </a:solidFill>
              </a:rPr>
              <a:t>possible actions </a:t>
            </a:r>
            <a:r>
              <a:rPr lang="en-US" sz="2000" dirty="0">
                <a:solidFill>
                  <a:schemeClr val="tx1"/>
                </a:solidFill>
              </a:rPr>
              <a:t>on the basin-wide level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Determine the </a:t>
            </a:r>
            <a:r>
              <a:rPr lang="en-US" sz="2000" dirty="0">
                <a:solidFill>
                  <a:schemeClr val="tx2"/>
                </a:solidFill>
              </a:rPr>
              <a:t>role of the ICPDR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Structure</a:t>
            </a:r>
            <a:r>
              <a:rPr lang="en-US" sz="2000" dirty="0">
                <a:solidFill>
                  <a:schemeClr val="tx1"/>
                </a:solidFill>
              </a:rPr>
              <a:t>: setting the scene on EU policies and regional approaches; national presentations on transboundary needs and actions; discussion on common goals and next steps</a:t>
            </a:r>
          </a:p>
          <a:p>
            <a:pPr marL="176213" indent="-176213"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157272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4800" y="396899"/>
            <a:ext cx="621188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de-DE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Wastewater</a:t>
            </a:r>
            <a:r>
              <a:rPr lang="de-DE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de-DE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chemicals</a:t>
            </a:r>
            <a:r>
              <a:rPr lang="de-DE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de-DE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plastics</a:t>
            </a:r>
            <a:endParaRPr lang="de-DE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304800" y="2140138"/>
            <a:ext cx="859536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Times" pitchFamily="18" charset="0"/>
              <a:buBlip>
                <a:blip r:embed="rId2"/>
              </a:buBlip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6213" indent="-176213"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dirty="0"/>
              <a:t>Implementing the ICPDR-World Bank </a:t>
            </a:r>
            <a:r>
              <a:rPr lang="en-GB" altLang="en-US" sz="2000" b="1" dirty="0">
                <a:solidFill>
                  <a:schemeClr val="tx2"/>
                </a:solidFill>
              </a:rPr>
              <a:t>wastewater initiative</a:t>
            </a:r>
            <a:r>
              <a:rPr lang="en-GB" altLang="en-US" sz="2000" dirty="0"/>
              <a:t>:</a:t>
            </a:r>
          </a:p>
          <a:p>
            <a:pPr marL="534988" indent="-17780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+mn-lt"/>
                <a:cs typeface="+mn-cs"/>
              </a:rPr>
              <a:t>planned workshops on </a:t>
            </a:r>
            <a:r>
              <a:rPr lang="en-GB" altLang="en-US" sz="2000" b="0" dirty="0">
                <a:solidFill>
                  <a:schemeClr val="tx2"/>
                </a:solidFill>
              </a:rPr>
              <a:t>rural and small-</a:t>
            </a:r>
            <a:r>
              <a:rPr lang="en-GB" altLang="en-US" sz="2000" dirty="0">
                <a:solidFill>
                  <a:schemeClr val="tx2"/>
                </a:solidFill>
              </a:rPr>
              <a:t>scale </a:t>
            </a:r>
            <a:r>
              <a:rPr lang="en-GB" altLang="en-US" sz="2000" dirty="0"/>
              <a:t>wastewater treatment, </a:t>
            </a:r>
            <a:r>
              <a:rPr lang="en-GB" altLang="en-US" sz="2000" dirty="0">
                <a:solidFill>
                  <a:schemeClr val="tx2"/>
                </a:solidFill>
              </a:rPr>
              <a:t>circular economy </a:t>
            </a:r>
            <a:r>
              <a:rPr lang="en-GB" altLang="en-US" sz="2000" dirty="0"/>
              <a:t>aspects and the </a:t>
            </a:r>
            <a:r>
              <a:rPr lang="en-GB" altLang="en-US" sz="2000" dirty="0">
                <a:solidFill>
                  <a:schemeClr val="tx2"/>
                </a:solidFill>
              </a:rPr>
              <a:t>revised UWWTD</a:t>
            </a:r>
            <a:endParaRPr lang="en-GB" altLang="en-US" sz="2000" b="0" dirty="0">
              <a:solidFill>
                <a:schemeClr val="tx2"/>
              </a:solidFill>
            </a:endParaRPr>
          </a:p>
          <a:p>
            <a:pPr marL="176213" indent="-176213"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dirty="0"/>
              <a:t>Supporting the finalization of the </a:t>
            </a:r>
            <a:r>
              <a:rPr lang="en-GB" altLang="en-US" sz="2000" b="1" dirty="0">
                <a:solidFill>
                  <a:schemeClr val="tx2"/>
                </a:solidFill>
              </a:rPr>
              <a:t>Danube Hazard m3c </a:t>
            </a:r>
            <a:r>
              <a:rPr lang="en-GB" altLang="en-US" sz="2000" dirty="0"/>
              <a:t>project:</a:t>
            </a:r>
          </a:p>
          <a:p>
            <a:pPr marL="534988" indent="-17780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hazardous substances </a:t>
            </a:r>
            <a:r>
              <a:rPr lang="en-GB" altLang="en-US" sz="2000" dirty="0">
                <a:solidFill>
                  <a:schemeClr val="tx2"/>
                </a:solidFill>
              </a:rPr>
              <a:t>pollution inventory</a:t>
            </a:r>
          </a:p>
          <a:p>
            <a:pPr marL="534988" indent="-17780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updated chemical </a:t>
            </a:r>
            <a:r>
              <a:rPr lang="en-GB" altLang="en-US" sz="2000" dirty="0">
                <a:solidFill>
                  <a:schemeClr val="tx2"/>
                </a:solidFill>
              </a:rPr>
              <a:t>emission model </a:t>
            </a:r>
            <a:r>
              <a:rPr lang="en-GB" altLang="en-US" sz="2000" dirty="0"/>
              <a:t>for selected substances</a:t>
            </a:r>
          </a:p>
          <a:p>
            <a:pPr marL="534988" indent="-17780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2"/>
                </a:solidFill>
              </a:rPr>
              <a:t>technical manual </a:t>
            </a:r>
            <a:r>
              <a:rPr lang="en-GB" altLang="en-US" sz="2000" dirty="0"/>
              <a:t>on monitoring and modelling</a:t>
            </a:r>
          </a:p>
          <a:p>
            <a:pPr marL="534988" indent="-17780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2"/>
                </a:solidFill>
              </a:rPr>
              <a:t>policy guidance </a:t>
            </a:r>
            <a:r>
              <a:rPr lang="en-GB" altLang="en-US" sz="2000" dirty="0"/>
              <a:t>supporting effective management and control of hazardous substances pollution, basis of a recommendation paper</a:t>
            </a:r>
          </a:p>
          <a:p>
            <a:pPr marL="176213" indent="-176213"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dirty="0"/>
              <a:t>Developing a recommendation paper on </a:t>
            </a:r>
            <a:r>
              <a:rPr lang="en-GB" altLang="en-US" sz="2000" b="1" dirty="0">
                <a:solidFill>
                  <a:schemeClr val="tx2"/>
                </a:solidFill>
              </a:rPr>
              <a:t>plastic pollution </a:t>
            </a:r>
            <a:r>
              <a:rPr lang="en-GB" altLang="en-US" sz="2000" dirty="0"/>
              <a:t>based on the findings of the </a:t>
            </a:r>
            <a:r>
              <a:rPr lang="en-GB" altLang="en-US" sz="2000" dirty="0" err="1"/>
              <a:t>Tid</a:t>
            </a:r>
            <a:r>
              <a:rPr lang="en-GB" altLang="en-US" sz="2000" dirty="0"/>
              <a:t>(y)Up project </a:t>
            </a:r>
          </a:p>
        </p:txBody>
      </p:sp>
    </p:spTree>
    <p:extLst>
      <p:ext uri="{BB962C8B-B14F-4D97-AF65-F5344CB8AC3E}">
        <p14:creationId xmlns:p14="http://schemas.microsoft.com/office/powerpoint/2010/main" val="9237583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387560"/>
            <a:ext cx="6026150" cy="1449865"/>
          </a:xfrm>
        </p:spPr>
        <p:txBody>
          <a:bodyPr/>
          <a:lstStyle/>
          <a:p>
            <a:r>
              <a:rPr lang="en-GB" dirty="0"/>
              <a:t>Nutrients and agriculture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8450" y="2111602"/>
            <a:ext cx="8540750" cy="442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95363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arenR"/>
              <a:defRPr sz="2400">
                <a:solidFill>
                  <a:schemeClr val="tx1"/>
                </a:solidFill>
                <a:latin typeface="+mn-lt"/>
              </a:defRPr>
            </a:lvl2pPr>
            <a:lvl3pPr marL="1071563" indent="2714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3pPr>
            <a:lvl4pPr marL="1522413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4pPr>
            <a:lvl5pPr marL="19685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5pPr>
            <a:lvl6pPr marL="24257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6pPr>
            <a:lvl7pPr marL="28829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7pPr>
            <a:lvl8pPr marL="33401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8pPr>
            <a:lvl9pPr marL="3797300" indent="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76213">
              <a:spcBef>
                <a:spcPts val="600"/>
              </a:spcBef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Future </a:t>
            </a:r>
            <a:r>
              <a:rPr lang="en-US" altLang="en-US" sz="2000" b="1" kern="0" dirty="0">
                <a:solidFill>
                  <a:schemeClr val="tx2"/>
                </a:solidFill>
              </a:rPr>
              <a:t>nutrient emission modelling</a:t>
            </a:r>
            <a:r>
              <a:rPr lang="en-US" altLang="en-US" sz="2000" kern="0" dirty="0">
                <a:solidFill>
                  <a:schemeClr val="tx1"/>
                </a:solidFill>
              </a:rPr>
              <a:t>: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Shifting the focus on </a:t>
            </a:r>
            <a:r>
              <a:rPr lang="en-US" altLang="en-US" sz="2000" kern="0" dirty="0">
                <a:solidFill>
                  <a:schemeClr val="tx2"/>
                </a:solidFill>
              </a:rPr>
              <a:t>management scenarios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Increasing the </a:t>
            </a:r>
            <a:r>
              <a:rPr lang="en-US" altLang="en-US" sz="2000" kern="0" dirty="0">
                <a:solidFill>
                  <a:schemeClr val="tx2"/>
                </a:solidFill>
              </a:rPr>
              <a:t>spatial resolution </a:t>
            </a:r>
            <a:r>
              <a:rPr lang="en-US" altLang="en-US" sz="2000" kern="0" dirty="0"/>
              <a:t>of the emission pattern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Maintaining an </a:t>
            </a:r>
            <a:r>
              <a:rPr lang="en-US" altLang="en-US" sz="2000" kern="0" dirty="0">
                <a:solidFill>
                  <a:schemeClr val="tx2"/>
                </a:solidFill>
              </a:rPr>
              <a:t>input data summary </a:t>
            </a:r>
            <a:r>
              <a:rPr lang="en-US" altLang="en-US" sz="2000" kern="0" dirty="0"/>
              <a:t>as a living document</a:t>
            </a:r>
          </a:p>
          <a:p>
            <a:pPr marL="176213" lvl="1" indent="-176213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/>
              <a:t>Follow-up on </a:t>
            </a:r>
            <a:r>
              <a:rPr lang="en-US" altLang="en-US" sz="2000" b="1" kern="0" dirty="0">
                <a:solidFill>
                  <a:schemeClr val="tx2"/>
                </a:solidFill>
              </a:rPr>
              <a:t>sustainable agriculture</a:t>
            </a:r>
            <a:r>
              <a:rPr lang="en-US" altLang="en-US" sz="2000" kern="0" dirty="0"/>
              <a:t>: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putting emphasis on the </a:t>
            </a:r>
            <a:r>
              <a:rPr lang="en-US" altLang="en-US" sz="2000" kern="0" dirty="0">
                <a:solidFill>
                  <a:schemeClr val="tx2"/>
                </a:solidFill>
              </a:rPr>
              <a:t>drought issue </a:t>
            </a:r>
            <a:r>
              <a:rPr lang="en-US" altLang="en-US" sz="2000" kern="0" dirty="0"/>
              <a:t>combined with nutrients and pesticides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stakeholder mapping to identify </a:t>
            </a:r>
            <a:r>
              <a:rPr lang="en-US" altLang="en-US" sz="2000" kern="0" dirty="0">
                <a:solidFill>
                  <a:schemeClr val="tx2"/>
                </a:solidFill>
              </a:rPr>
              <a:t>dialogue partners </a:t>
            </a:r>
            <a:r>
              <a:rPr lang="en-US" altLang="en-US" sz="2000" kern="0" dirty="0"/>
              <a:t>from the agricultural sector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drafting a </a:t>
            </a:r>
            <a:r>
              <a:rPr lang="en-US" altLang="en-US" sz="2000" kern="0" dirty="0">
                <a:solidFill>
                  <a:schemeClr val="tx2"/>
                </a:solidFill>
              </a:rPr>
              <a:t>concept note and roadmap </a:t>
            </a:r>
            <a:r>
              <a:rPr lang="en-US" altLang="en-US" sz="2000" kern="0" dirty="0"/>
              <a:t>for the next 2-3 years</a:t>
            </a:r>
          </a:p>
          <a:p>
            <a:pPr marL="5349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/>
              <a:t>discussing </a:t>
            </a:r>
            <a:r>
              <a:rPr lang="en-US" altLang="en-US" sz="2000" kern="0" dirty="0">
                <a:solidFill>
                  <a:schemeClr val="tx2"/>
                </a:solidFill>
              </a:rPr>
              <a:t>pilot events </a:t>
            </a:r>
            <a:r>
              <a:rPr lang="en-US" altLang="en-US" sz="2000" kern="0" dirty="0"/>
              <a:t>to support the dialogue (science-policy exchange; best practices on drought and nutrient management) </a:t>
            </a:r>
          </a:p>
        </p:txBody>
      </p:sp>
    </p:spTree>
    <p:extLst>
      <p:ext uri="{BB962C8B-B14F-4D97-AF65-F5344CB8AC3E}">
        <p14:creationId xmlns:p14="http://schemas.microsoft.com/office/powerpoint/2010/main" val="5473334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04800" y="385763"/>
            <a:ext cx="621188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de-DE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Meetings &amp; Events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293" y="2146196"/>
            <a:ext cx="820692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21</a:t>
            </a:r>
            <a:r>
              <a:rPr lang="en-US" sz="2800" baseline="30000" dirty="0">
                <a:solidFill>
                  <a:srgbClr val="000000"/>
                </a:solidFill>
                <a:ea typeface="SimSun" pitchFamily="2" charset="-122"/>
              </a:rPr>
              <a:t>st</a:t>
            </a: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 ICPDR Standing Working Group Meeting</a:t>
            </a:r>
            <a:br>
              <a:rPr lang="en-US" sz="2800" dirty="0">
                <a:solidFill>
                  <a:srgbClr val="000000"/>
                </a:solidFill>
                <a:ea typeface="SimSun" pitchFamily="2" charset="-122"/>
              </a:rPr>
            </a:br>
            <a:r>
              <a:rPr lang="en-US" sz="2800" dirty="0">
                <a:ea typeface="SimSun" pitchFamily="2" charset="-122"/>
              </a:rPr>
              <a:t>Belgrade, 15 June 2023</a:t>
            </a:r>
          </a:p>
          <a:p>
            <a:pPr marL="457200" indent="-4572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ICPDR Workshop on Droughts</a:t>
            </a:r>
            <a:br>
              <a:rPr lang="en-US" sz="2800" dirty="0">
                <a:solidFill>
                  <a:srgbClr val="000000"/>
                </a:solidFill>
                <a:ea typeface="SimSun" pitchFamily="2" charset="-122"/>
              </a:rPr>
            </a:br>
            <a:r>
              <a:rPr lang="en-US" sz="2800" dirty="0">
                <a:ea typeface="SimSun" pitchFamily="2" charset="-122"/>
              </a:rPr>
              <a:t>Belgrade, 16 June 2023</a:t>
            </a:r>
          </a:p>
          <a:p>
            <a:pPr marL="457200" indent="-4572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39</a:t>
            </a:r>
            <a:r>
              <a:rPr lang="en-US" sz="2800" baseline="30000" dirty="0">
                <a:solidFill>
                  <a:srgbClr val="000000"/>
                </a:solidFill>
                <a:ea typeface="SimSun" pitchFamily="2" charset="-122"/>
              </a:rPr>
              <a:t>th</a:t>
            </a: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 PM EG meeting</a:t>
            </a:r>
          </a:p>
          <a:p>
            <a:pPr algn="l">
              <a:spcAft>
                <a:spcPts val="0"/>
              </a:spcAft>
              <a:tabLst>
                <a:tab pos="442913" algn="l"/>
              </a:tabLst>
            </a:pP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	</a:t>
            </a:r>
            <a:r>
              <a:rPr lang="en-US" sz="2800" dirty="0">
                <a:ea typeface="SimSun" pitchFamily="2" charset="-122"/>
              </a:rPr>
              <a:t>online, end of September 2023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58</a:t>
            </a:r>
            <a:r>
              <a:rPr lang="en-US" sz="2800" baseline="30000" dirty="0">
                <a:solidFill>
                  <a:srgbClr val="000000"/>
                </a:solidFill>
                <a:ea typeface="SimSun" pitchFamily="2" charset="-122"/>
              </a:rPr>
              <a:t>th</a:t>
            </a:r>
            <a:r>
              <a:rPr lang="en-US" sz="2800" dirty="0">
                <a:solidFill>
                  <a:srgbClr val="000000"/>
                </a:solidFill>
                <a:ea typeface="SimSun" pitchFamily="2" charset="-122"/>
              </a:rPr>
              <a:t> RBM EG Meeting</a:t>
            </a:r>
          </a:p>
          <a:p>
            <a:pPr marL="442913" algn="l">
              <a:spcAft>
                <a:spcPts val="1200"/>
              </a:spcAft>
            </a:pPr>
            <a:r>
              <a:rPr lang="en-US" sz="2800" dirty="0">
                <a:ea typeface="SimSun" pitchFamily="2" charset="-122"/>
              </a:rPr>
              <a:t>Munich, 19-20 October 2023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q"/>
            </a:pPr>
            <a:endParaRPr lang="de-AT" dirty="0">
              <a:ea typeface="SimSun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2C992-2306-4BA8-8352-54BD23CD37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273" y="4650837"/>
            <a:ext cx="2776785" cy="194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61222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esentation template">
  <a:themeElements>
    <a:clrScheme name="">
      <a:dk1>
        <a:srgbClr val="000000"/>
      </a:dk1>
      <a:lt1>
        <a:srgbClr val="FFFFFF"/>
      </a:lt1>
      <a:dk2>
        <a:srgbClr val="3985AA"/>
      </a:dk2>
      <a:lt2>
        <a:srgbClr val="FFFFFF"/>
      </a:lt2>
      <a:accent1>
        <a:srgbClr val="EDE5D0"/>
      </a:accent1>
      <a:accent2>
        <a:srgbClr val="6FFDFA"/>
      </a:accent2>
      <a:accent3>
        <a:srgbClr val="FFFFFF"/>
      </a:accent3>
      <a:accent4>
        <a:srgbClr val="000000"/>
      </a:accent4>
      <a:accent5>
        <a:srgbClr val="F4F0E4"/>
      </a:accent5>
      <a:accent6>
        <a:srgbClr val="64E5E3"/>
      </a:accent6>
      <a:hlink>
        <a:srgbClr val="3A86AC"/>
      </a:hlink>
      <a:folHlink>
        <a:srgbClr val="C5C5C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EDE5D0"/>
        </a:lt1>
        <a:dk2>
          <a:srgbClr val="449BC6"/>
        </a:dk2>
        <a:lt2>
          <a:srgbClr val="C5C5C5"/>
        </a:lt2>
        <a:accent1>
          <a:srgbClr val="FFFFF7"/>
        </a:accent1>
        <a:accent2>
          <a:srgbClr val="6FFDFA"/>
        </a:accent2>
        <a:accent3>
          <a:srgbClr val="F4F0E4"/>
        </a:accent3>
        <a:accent4>
          <a:srgbClr val="000000"/>
        </a:accent4>
        <a:accent5>
          <a:srgbClr val="FFFFFA"/>
        </a:accent5>
        <a:accent6>
          <a:srgbClr val="64E5E3"/>
        </a:accent6>
        <a:hlink>
          <a:srgbClr val="449BC6"/>
        </a:hlink>
        <a:folHlink>
          <a:srgbClr val="C5C5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985AA"/>
        </a:dk2>
        <a:lt2>
          <a:srgbClr val="C5C5C5"/>
        </a:lt2>
        <a:accent1>
          <a:srgbClr val="FFFFFF"/>
        </a:accent1>
        <a:accent2>
          <a:srgbClr val="6FFDFA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64E5E3"/>
        </a:accent6>
        <a:hlink>
          <a:srgbClr val="3A86AC"/>
        </a:hlink>
        <a:folHlink>
          <a:srgbClr val="C5C5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1cb922-524b-4a63-a729-f715e5c73bc5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2ACFA87F550418D225E071F542ADA" ma:contentTypeVersion="16" ma:contentTypeDescription="Create a new document." ma:contentTypeScope="" ma:versionID="20a05fa4cb0d43b3469d4e50a5a86908">
  <xsd:schema xmlns:xsd="http://www.w3.org/2001/XMLSchema" xmlns:xs="http://www.w3.org/2001/XMLSchema" xmlns:p="http://schemas.microsoft.com/office/2006/metadata/properties" xmlns:ns2="0f1cb922-524b-4a63-a729-f715e5c73bc5" xmlns:ns3="8bde3967-4b29-49c8-add0-1b77de203898" xmlns:ns4="985ec44e-1bab-4c0b-9df0-6ba128686fc9" targetNamespace="http://schemas.microsoft.com/office/2006/metadata/properties" ma:root="true" ma:fieldsID="c0cab2e85eeea2c2f29e4ffefb4264ae" ns2:_="" ns3:_="" ns4:_="">
    <xsd:import namespace="0f1cb922-524b-4a63-a729-f715e5c73bc5"/>
    <xsd:import namespace="8bde3967-4b29-49c8-add0-1b77de20389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cb922-524b-4a63-a729-f715e5c73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3967-4b29-49c8-add0-1b77de203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9c435d2-68e5-4255-afc9-1fc72a902282}" ma:internalName="TaxCatchAll" ma:showField="CatchAllData" ma:web="8bde3967-4b29-49c8-add0-1b77de20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ED426E-E521-4DEA-843A-805C0DB27CB9}">
  <ds:schemaRefs>
    <ds:schemaRef ds:uri="8bde3967-4b29-49c8-add0-1b77de20389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f1cb922-524b-4a63-a729-f715e5c73bc5"/>
    <ds:schemaRef ds:uri="http://www.w3.org/XML/1998/namespace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45DA5914-4000-4815-A612-5E05376E0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cb922-524b-4a63-a729-f715e5c73bc5"/>
    <ds:schemaRef ds:uri="8bde3967-4b29-49c8-add0-1b77de203898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93A88-E203-4539-9671-7C3592767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1152</TotalTime>
  <Words>841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</vt:lpstr>
      <vt:lpstr>Wingdings</vt:lpstr>
      <vt:lpstr>Presentation template</vt:lpstr>
      <vt:lpstr>Current activities of the ICPDR</vt:lpstr>
      <vt:lpstr>River basin management 1)</vt:lpstr>
      <vt:lpstr>River basin management 2)</vt:lpstr>
      <vt:lpstr>Hydropower &amp; Sturgeon</vt:lpstr>
      <vt:lpstr>Droughts and low water level 1)</vt:lpstr>
      <vt:lpstr>Droughts and low water level 2)</vt:lpstr>
      <vt:lpstr>PowerPoint Presentation</vt:lpstr>
      <vt:lpstr>Nutrients and agriculture</vt:lpstr>
      <vt:lpstr>PowerPoint Presentation</vt:lpstr>
      <vt:lpstr>PowerPoint Presentation</vt:lpstr>
      <vt:lpstr>PowerPoint Presentation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headline</dc:title>
  <dc:creator>Helene Masliah Gilkarov</dc:creator>
  <dc:description>this is commented</dc:description>
  <cp:lastModifiedBy>Adam Kovacs</cp:lastModifiedBy>
  <cp:revision>42</cp:revision>
  <cp:lastPrinted>2022-01-26T08:14:31Z</cp:lastPrinted>
  <dcterms:created xsi:type="dcterms:W3CDTF">2016-11-24T14:39:51Z</dcterms:created>
  <dcterms:modified xsi:type="dcterms:W3CDTF">2023-05-23T12:35:43Z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0x010100ACC2ACFA87F550418D225E071F542ADA</vt:lpwstr>
  </property>
  <property fmtid="{D5CDD505-2E9C-101B-9397-08002B2CF9AE}" pid="3" name="MediaServiceImageTags">
    <vt:lpwstr/>
  </property>
</Properties>
</file>