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8" r:id="rId1"/>
    <p:sldMasterId id="2147483762" r:id="rId2"/>
  </p:sldMasterIdLst>
  <p:notesMasterIdLst>
    <p:notesMasterId r:id="rId18"/>
  </p:notesMasterIdLst>
  <p:sldIdLst>
    <p:sldId id="320" r:id="rId3"/>
    <p:sldId id="304" r:id="rId4"/>
    <p:sldId id="305" r:id="rId5"/>
    <p:sldId id="307" r:id="rId6"/>
    <p:sldId id="311" r:id="rId7"/>
    <p:sldId id="294" r:id="rId8"/>
    <p:sldId id="310" r:id="rId9"/>
    <p:sldId id="314" r:id="rId10"/>
    <p:sldId id="315" r:id="rId11"/>
    <p:sldId id="316" r:id="rId12"/>
    <p:sldId id="317" r:id="rId13"/>
    <p:sldId id="318" r:id="rId14"/>
    <p:sldId id="321" r:id="rId15"/>
    <p:sldId id="298" r:id="rId16"/>
    <p:sldId id="319" r:id="rId17"/>
  </p:sldIdLst>
  <p:sldSz cx="9144000" cy="5143500" type="screen16x9"/>
  <p:notesSz cx="6858000" cy="9144000"/>
  <p:embeddedFontLst>
    <p:embeddedFont>
      <p:font typeface="Calibri" panose="020F0502020204030204" pitchFamily="34" charset="0"/>
      <p:regular r:id="rId19"/>
      <p:bold r:id="rId20"/>
      <p:italic r:id="rId21"/>
      <p:boldItalic r:id="rId22"/>
    </p:embeddedFont>
    <p:embeddedFont>
      <p:font typeface="Calibri Light" panose="020F0302020204030204" pitchFamily="34" charset="0"/>
      <p:regular r:id="rId23"/>
      <p: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3064">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ate Striebel-Greiter" initials="B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63879" autoAdjust="0"/>
  </p:normalViewPr>
  <p:slideViewPr>
    <p:cSldViewPr snapToGrid="0">
      <p:cViewPr varScale="1">
        <p:scale>
          <a:sx n="92" d="100"/>
          <a:sy n="92" d="100"/>
        </p:scale>
        <p:origin x="660" y="78"/>
      </p:cViewPr>
      <p:guideLst>
        <p:guide orient="horz" pos="1620"/>
        <p:guide pos="2880"/>
        <p:guide orient="horz" pos="3064"/>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1521672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mtClean="0"/>
              <a:t>The INTERREG „Measures“ project has worked with this concept of the ecologcial corridor, which depicts that a functional corridor is more than just a connection between 2 points. It is</a:t>
            </a:r>
            <a:r>
              <a:rPr lang="de-AT" baseline="0" smtClean="0"/>
              <a:t> the sum of the different habitat characteristics a species needs during ist life cycle, including spawning places, feeeding areas, wintering sites. It is is also the accessibility of all these habitats for the sturgeon – this is the physical connectivity and the last element often forgotten is the actual species population tht moves along this corridor and uses the habitats. All these three elements are equally important for a functional ecologcial corridor.</a:t>
            </a:r>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E741DB45-71BC-944A-830E-DC18BBC0AE75}" type="slidenum">
              <a:rPr lang="pt-BR" smtClean="0"/>
              <a:t>4</a:t>
            </a:fld>
            <a:endParaRPr lang="pt-BR"/>
          </a:p>
        </p:txBody>
      </p:sp>
    </p:spTree>
    <p:extLst>
      <p:ext uri="{BB962C8B-B14F-4D97-AF65-F5344CB8AC3E}">
        <p14:creationId xmlns:p14="http://schemas.microsoft.com/office/powerpoint/2010/main" val="822947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a:p>
        </p:txBody>
      </p:sp>
      <p:sp>
        <p:nvSpPr>
          <p:cNvPr id="4" name="Espace réservé du numéro de diapositive 3"/>
          <p:cNvSpPr>
            <a:spLocks noGrp="1"/>
          </p:cNvSpPr>
          <p:nvPr>
            <p:ph type="sldNum" sz="quarter" idx="5"/>
          </p:nvPr>
        </p:nvSpPr>
        <p:spPr>
          <a:xfrm>
            <a:off x="3884613" y="8685213"/>
            <a:ext cx="2971800" cy="457200"/>
          </a:xfrm>
          <a:prstGeom prst="rect">
            <a:avLst/>
          </a:prstGeom>
        </p:spPr>
        <p:txBody>
          <a:bodyPr/>
          <a:lstStyle/>
          <a:p>
            <a:fld id="{E741DB45-71BC-944A-830E-DC18BBC0AE75}" type="slidenum">
              <a:rPr lang="pt-BR" smtClean="0"/>
              <a:t>15</a:t>
            </a:fld>
            <a:endParaRPr lang="pt-BR"/>
          </a:p>
        </p:txBody>
      </p:sp>
    </p:spTree>
    <p:extLst>
      <p:ext uri="{BB962C8B-B14F-4D97-AF65-F5344CB8AC3E}">
        <p14:creationId xmlns:p14="http://schemas.microsoft.com/office/powerpoint/2010/main" val="223476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685783">
              <a:buClrTx/>
            </a:pPr>
            <a:r>
              <a:rPr lang="de-AT" sz="1100" b="0" i="0" u="none" strike="noStrike" kern="1200" cap="none" smtClean="0">
                <a:solidFill>
                  <a:schemeClr val="bg1"/>
                </a:solidFill>
                <a:latin typeface="Calibri" panose="020F0502020204030204"/>
                <a:ea typeface="Arial"/>
                <a:cs typeface="Arial"/>
                <a:sym typeface="Arial"/>
              </a:rPr>
              <a:t>Once Iron Gates become passable </a:t>
            </a:r>
          </a:p>
          <a:p>
            <a:pPr marL="257168" indent="-257168" defTabSz="685783">
              <a:buClrTx/>
              <a:buFont typeface="Arial" panose="020B0604020202020204" pitchFamily="34" charset="0"/>
              <a:buChar char="•"/>
            </a:pPr>
            <a:r>
              <a:rPr lang="de-AT" sz="1100" b="0" i="0" u="none" strike="noStrike" kern="1200" cap="none" smtClean="0">
                <a:solidFill>
                  <a:schemeClr val="bg1"/>
                </a:solidFill>
                <a:latin typeface="Calibri" panose="020F0502020204030204"/>
                <a:ea typeface="Arial"/>
                <a:cs typeface="Arial"/>
                <a:sym typeface="Arial"/>
              </a:rPr>
              <a:t>the access to free flowing river stretch will double the current stretch of the Lower Danube.</a:t>
            </a:r>
          </a:p>
          <a:p>
            <a:pPr defTabSz="685783">
              <a:buClrTx/>
            </a:pPr>
            <a:endParaRPr lang="de-AT" sz="1100" b="0" i="0" u="none" strike="noStrike" kern="1200" cap="none" smtClean="0">
              <a:solidFill>
                <a:schemeClr val="bg1"/>
              </a:solidFill>
              <a:latin typeface="Calibri" panose="020F0502020204030204"/>
              <a:ea typeface="Arial"/>
              <a:cs typeface="Arial"/>
              <a:sym typeface="Arial"/>
            </a:endParaRPr>
          </a:p>
          <a:p>
            <a:pPr marL="257168" indent="-257168" defTabSz="685783">
              <a:buClrTx/>
              <a:buFont typeface="Arial" panose="020B0604020202020204" pitchFamily="34" charset="0"/>
              <a:buChar char="•"/>
            </a:pPr>
            <a:r>
              <a:rPr lang="de-AT" sz="1100" b="0" i="0" u="none" strike="noStrike" kern="1200" cap="none" smtClean="0">
                <a:solidFill>
                  <a:schemeClr val="bg1"/>
                </a:solidFill>
                <a:latin typeface="Calibri" panose="020F0502020204030204"/>
                <a:ea typeface="Arial"/>
                <a:cs typeface="Arial"/>
                <a:sym typeface="Arial"/>
              </a:rPr>
              <a:t>several countries will need to share the responsibility  of an Ecological Corridor management for migratory sturgeon</a:t>
            </a:r>
          </a:p>
          <a:p>
            <a:r>
              <a:rPr lang="en-GB" sz="1100" b="0" i="0" u="none" strike="noStrike" kern="1200" cap="none" smtClean="0">
                <a:solidFill>
                  <a:schemeClr val="tx1"/>
                </a:solidFill>
                <a:effectLst/>
                <a:latin typeface="Arial"/>
                <a:ea typeface="Arial"/>
                <a:cs typeface="Arial"/>
                <a:sym typeface="Arial"/>
              </a:rPr>
              <a:t>we are supposed to get preliminary designs and costings for fish passage facilities at the Iron Gate in 2024 and that now is really the time to consider what should happen upstream of the Iron Gate, including at Gabcikovo. </a:t>
            </a:r>
            <a:endParaRPr lang="en-GB" smtClean="0"/>
          </a:p>
          <a:p>
            <a:endParaRPr lang="de-AT" smtClean="0"/>
          </a:p>
          <a:p>
            <a:pPr marL="133344" indent="0">
              <a:buNone/>
            </a:pPr>
            <a:r>
              <a:rPr lang="de-AT" smtClean="0"/>
              <a:t>WePass project – Feasibility for passage solution ongoing – phase2 will end in March2024</a:t>
            </a:r>
          </a:p>
          <a:p>
            <a:r>
              <a:rPr lang="en-GB" smtClean="0"/>
              <a:t>(1)Migratory fish movement monitoring using 3D fish telemetry</a:t>
            </a:r>
          </a:p>
          <a:p>
            <a:r>
              <a:rPr lang="en-GB" smtClean="0"/>
              <a:t>(2)Hydraulic modelling-Flow measurements </a:t>
            </a:r>
          </a:p>
          <a:p>
            <a:r>
              <a:rPr lang="en-GB" smtClean="0"/>
              <a:t>(3)Identification of fish migration options -Additional surveys &amp; studies (topographical survey, geospatial restrictions, geotechnical conditions, groundwater …)-Upstreamfish passage options at both Iron Gate Dams-Fish protection and downstream passage options incl. fish hazard/ turbine survival modelling</a:t>
            </a:r>
          </a:p>
          <a:p>
            <a:r>
              <a:rPr lang="en-GB" smtClean="0"/>
              <a:t>(4)Preliminary design(s) of identified preferred fishway(s) incl. cost estimate</a:t>
            </a:r>
          </a:p>
          <a:p>
            <a:endParaRPr lang="en-GB"/>
          </a:p>
        </p:txBody>
      </p:sp>
    </p:spTree>
    <p:extLst>
      <p:ext uri="{BB962C8B-B14F-4D97-AF65-F5344CB8AC3E}">
        <p14:creationId xmlns:p14="http://schemas.microsoft.com/office/powerpoint/2010/main" val="885151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b="0" i="0" kern="1200" smtClean="0">
                <a:solidFill>
                  <a:schemeClr val="tx1"/>
                </a:solidFill>
                <a:effectLst/>
                <a:latin typeface="+mn-lt"/>
                <a:ea typeface="+mn-ea"/>
                <a:cs typeface="+mn-cs"/>
              </a:rPr>
              <a:t>we are supposed to get preliminary designs and costings for fish passage facilities at the Iron Gate in 2024 and that now is really the time to consider what should happen upstream of the Iron Gate, including at Gabcikovo. once fish passage facilities at Iron Gate become operational widening very significantly for operational ecological corridors in the Danube Basin.  with the long lead times for fish passage on major dams, consideration of fish passage options at Gabcikiovo should start now. The photo also under pins the point that nobody can do it alone as access will become open to a multitude of countries.</a:t>
            </a:r>
            <a:endParaRPr lang="en-GB"/>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E741DB45-71BC-944A-830E-DC18BBC0AE75}" type="slidenum">
              <a:rPr lang="pt-BR" smtClean="0">
                <a:solidFill>
                  <a:prstClr val="black"/>
                </a:solidFill>
                <a:latin typeface="Calibri"/>
              </a:rPr>
              <a:pPr/>
              <a:t>6</a:t>
            </a:fld>
            <a:endParaRPr lang="pt-BR">
              <a:solidFill>
                <a:prstClr val="black"/>
              </a:solidFill>
              <a:latin typeface="Calibri"/>
            </a:endParaRPr>
          </a:p>
        </p:txBody>
      </p:sp>
    </p:spTree>
    <p:extLst>
      <p:ext uri="{BB962C8B-B14F-4D97-AF65-F5344CB8AC3E}">
        <p14:creationId xmlns:p14="http://schemas.microsoft.com/office/powerpoint/2010/main" val="659256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e-AT" smtClean="0"/>
              <a:t>A</a:t>
            </a:r>
            <a:r>
              <a:rPr lang="de-AT" baseline="0" smtClean="0"/>
              <a:t> recent project that has dealt with the concept of the ecological corridor is the MEASURES project which was funded by the DTP programme, with partners from almost all Danube countries, lead by the BOKU University in Vienna.</a:t>
            </a:r>
            <a:endParaRPr lang="en-GB" smtClean="0"/>
          </a:p>
          <a:p>
            <a:pPr marL="457200" marR="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de-AT" smtClean="0"/>
              <a:t>The MEASURES project has collected all available documented information (historical and recent)</a:t>
            </a:r>
            <a:r>
              <a:rPr lang="de-AT" baseline="0" smtClean="0"/>
              <a:t> to identify different habitat types for different sturgeon species along the Danube.</a:t>
            </a:r>
            <a:endParaRPr lang="en-GB" smtClean="0"/>
          </a:p>
          <a:p>
            <a:r>
              <a:rPr lang="en-GB" sz="1100" smtClean="0"/>
              <a:t>Available data was collected to map sturgeon habitats </a:t>
            </a:r>
            <a:br>
              <a:rPr lang="en-GB" sz="1100" smtClean="0"/>
            </a:br>
            <a:r>
              <a:rPr lang="en-GB" sz="1100" smtClean="0"/>
              <a:t>(spawning, nursing, wintering, not specified)</a:t>
            </a:r>
          </a:p>
          <a:p>
            <a:r>
              <a:rPr lang="de-AT" sz="1100" smtClean="0"/>
              <a:t>Still not a complete picture, will need additions</a:t>
            </a:r>
          </a:p>
          <a:p>
            <a:r>
              <a:rPr lang="de-AT" sz="1100" smtClean="0"/>
              <a:t>Not a  picture of the distrubitions of the species</a:t>
            </a:r>
          </a:p>
          <a:p>
            <a:r>
              <a:rPr lang="de-AT" sz="1100" smtClean="0"/>
              <a:t>Best basis  available</a:t>
            </a:r>
            <a:br>
              <a:rPr lang="de-AT" sz="1100" smtClean="0"/>
            </a:br>
            <a:r>
              <a:rPr lang="de-AT" sz="1100" b="1" u="sng" smtClean="0">
                <a:sym typeface="Wingdings" panose="05000000000000000000" pitchFamily="2" charset="2"/>
              </a:rPr>
              <a:t>  was i</a:t>
            </a:r>
            <a:r>
              <a:rPr lang="de-AT" sz="1100" b="1" u="sng" smtClean="0"/>
              <a:t>ntegrated in RBMP 2021</a:t>
            </a:r>
          </a:p>
          <a:p>
            <a:endParaRPr lang="en-GB"/>
          </a:p>
        </p:txBody>
      </p:sp>
    </p:spTree>
    <p:extLst>
      <p:ext uri="{BB962C8B-B14F-4D97-AF65-F5344CB8AC3E}">
        <p14:creationId xmlns:p14="http://schemas.microsoft.com/office/powerpoint/2010/main" val="3839723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33344" indent="0">
              <a:buNone/>
            </a:pPr>
            <a:r>
              <a:rPr lang="de-AT" sz="1100" smtClean="0"/>
              <a:t>Maps with 4 Layers will be produced in 5 sturgeon regions in Europe with 11 priority rivers</a:t>
            </a:r>
          </a:p>
          <a:p>
            <a:pPr marL="133344" indent="0">
              <a:buNone/>
            </a:pPr>
            <a:r>
              <a:rPr lang="de-AT" sz="1100" smtClean="0"/>
              <a:t>(1) Baltic Sea; (2) North-East Atlantic; (3) Medditerean; (4) Upper/Middle Danube; (5) Lower Danube/Black Sea</a:t>
            </a:r>
          </a:p>
          <a:p>
            <a:pPr marL="158750" indent="0">
              <a:buNone/>
            </a:pPr>
            <a:endParaRPr lang="de-AT" smtClean="0"/>
          </a:p>
          <a:p>
            <a:pPr marL="0" lvl="0" indent="0" algn="l" rtl="0">
              <a:lnSpc>
                <a:spcPct val="100000"/>
              </a:lnSpc>
              <a:spcBef>
                <a:spcPts val="0"/>
              </a:spcBef>
              <a:spcAft>
                <a:spcPts val="0"/>
              </a:spcAft>
              <a:buSzPts val="1100"/>
              <a:buNone/>
            </a:pPr>
            <a:r>
              <a:rPr lang="de-AT" smtClean="0"/>
              <a:t>Sources: </a:t>
            </a:r>
            <a:r>
              <a:rPr lang="en-US" smtClean="0"/>
              <a:t>https://www.eea.europa.eu/data-and-maps/figures/hydropower-plants-in-Austria</a:t>
            </a:r>
          </a:p>
          <a:p>
            <a:pPr marL="0" lvl="0" indent="0" algn="l" rtl="0">
              <a:lnSpc>
                <a:spcPct val="100000"/>
              </a:lnSpc>
              <a:spcBef>
                <a:spcPts val="0"/>
              </a:spcBef>
              <a:spcAft>
                <a:spcPts val="0"/>
              </a:spcAft>
              <a:buSzPts val="1100"/>
              <a:buNone/>
            </a:pPr>
            <a:endParaRPr lang="en-US" smtClean="0"/>
          </a:p>
          <a:p>
            <a:pPr marL="0" lvl="0" indent="0" algn="l" rtl="0">
              <a:lnSpc>
                <a:spcPct val="100000"/>
              </a:lnSpc>
              <a:spcBef>
                <a:spcPts val="0"/>
              </a:spcBef>
              <a:spcAft>
                <a:spcPts val="0"/>
              </a:spcAft>
              <a:buSzPts val="1100"/>
              <a:buNone/>
            </a:pPr>
            <a:r>
              <a:rPr lang="en-US" smtClean="0"/>
              <a:t>https://amber.international/european-barrier-atlas/uropa.eu/data-and-maps/figures/hydropower-plants-in-Austria</a:t>
            </a:r>
          </a:p>
          <a:p>
            <a:pPr marL="0" lvl="0" indent="0" algn="l" rtl="0">
              <a:lnSpc>
                <a:spcPct val="100000"/>
              </a:lnSpc>
              <a:spcBef>
                <a:spcPts val="0"/>
              </a:spcBef>
              <a:spcAft>
                <a:spcPts val="0"/>
              </a:spcAft>
              <a:buSzPts val="1100"/>
              <a:buNone/>
            </a:pPr>
            <a:endParaRPr lang="en-US" smtClean="0"/>
          </a:p>
          <a:p>
            <a:pPr marL="0" lvl="0" indent="0" algn="l" rtl="0">
              <a:lnSpc>
                <a:spcPct val="100000"/>
              </a:lnSpc>
              <a:spcBef>
                <a:spcPts val="0"/>
              </a:spcBef>
              <a:spcAft>
                <a:spcPts val="0"/>
              </a:spcAft>
              <a:buSzPts val="1100"/>
              <a:buNone/>
            </a:pPr>
            <a:r>
              <a:rPr lang="en-US" smtClean="0"/>
              <a:t>https://wwf.panda.org/wwf_news/?363633/mdd-nominated</a:t>
            </a:r>
          </a:p>
          <a:p>
            <a:pPr marL="0" lvl="0" indent="0" algn="l" rtl="0">
              <a:lnSpc>
                <a:spcPct val="100000"/>
              </a:lnSpc>
              <a:spcBef>
                <a:spcPts val="0"/>
              </a:spcBef>
              <a:spcAft>
                <a:spcPts val="0"/>
              </a:spcAft>
              <a:buSzPts val="1100"/>
              <a:buNone/>
            </a:pPr>
            <a:endParaRPr lang="en-US" smtClean="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smtClean="0">
                <a:effectLst/>
                <a:latin typeface="Calibri" panose="020F0502020204030204" pitchFamily="34" charset="0"/>
                <a:ea typeface="Calibri" panose="020F0502020204030204" pitchFamily="34" charset="0"/>
                <a:cs typeface="Calibri" panose="020F0502020204030204" pitchFamily="34" charset="0"/>
              </a:rPr>
              <a:t>Elguea, A. (2020). </a:t>
            </a:r>
            <a:r>
              <a:rPr lang="en-US" sz="1800" i="1" smtClean="0">
                <a:effectLst/>
                <a:latin typeface="Calibri" panose="020F0502020204030204" pitchFamily="34" charset="0"/>
                <a:ea typeface="Calibri" panose="020F0502020204030204" pitchFamily="34" charset="0"/>
                <a:cs typeface="Calibri" panose="020F0502020204030204" pitchFamily="34" charset="0"/>
              </a:rPr>
              <a:t>A comprehensive assessment of potential habitats of sturgeon species in the River Danube</a:t>
            </a:r>
            <a:r>
              <a:rPr lang="en-US" sz="1800" smtClean="0">
                <a:effectLst/>
                <a:latin typeface="Calibri" panose="020F0502020204030204" pitchFamily="34" charset="0"/>
                <a:ea typeface="Calibri" panose="020F0502020204030204" pitchFamily="34" charset="0"/>
                <a:cs typeface="Calibri" panose="020F0502020204030204" pitchFamily="34" charset="0"/>
              </a:rPr>
              <a:t>.</a:t>
            </a:r>
            <a:endParaRPr lang="en-US" sz="1800" smtClean="0">
              <a:effectLst/>
              <a:latin typeface="Calibri" panose="020F0502020204030204" pitchFamily="34" charset="0"/>
              <a:ea typeface="Calibri" panose="020F0502020204030204" pitchFamily="34" charset="0"/>
              <a:cs typeface="Arial" panose="020B0604020202020204" pitchFamily="34" charset="0"/>
            </a:endParaRPr>
          </a:p>
          <a:p>
            <a:pPr marL="0" lvl="0" indent="0" algn="l" rtl="0">
              <a:lnSpc>
                <a:spcPct val="100000"/>
              </a:lnSpc>
              <a:spcBef>
                <a:spcPts val="0"/>
              </a:spcBef>
              <a:spcAft>
                <a:spcPts val="0"/>
              </a:spcAft>
              <a:buSzPts val="1100"/>
              <a:buNone/>
            </a:pPr>
            <a:endParaRPr lang="en-US" smtClean="0"/>
          </a:p>
          <a:p>
            <a:endParaRPr lang="en-US" smtClean="0"/>
          </a:p>
          <a:p>
            <a:pPr marL="158750" indent="0">
              <a:buNone/>
            </a:pPr>
            <a:endParaRPr lang="en-GB"/>
          </a:p>
        </p:txBody>
      </p:sp>
    </p:spTree>
    <p:extLst>
      <p:ext uri="{BB962C8B-B14F-4D97-AF65-F5344CB8AC3E}">
        <p14:creationId xmlns:p14="http://schemas.microsoft.com/office/powerpoint/2010/main" val="22564436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sz="1100" b="0" i="0" u="none" strike="noStrike" cap="none" smtClean="0">
              <a:solidFill>
                <a:srgbClr val="000000"/>
              </a:solidFill>
              <a:effectLst/>
              <a:latin typeface="Arial"/>
              <a:ea typeface="Arial"/>
              <a:cs typeface="Arial"/>
              <a:sym typeface="Arial"/>
            </a:endParaRPr>
          </a:p>
          <a:p>
            <a:r>
              <a:rPr lang="en-US" sz="1100" smtClean="0"/>
              <a:t>Up to Dec 202</a:t>
            </a:r>
            <a:r>
              <a:rPr lang="ro-RO" sz="1100" smtClean="0"/>
              <a:t>1</a:t>
            </a:r>
            <a:r>
              <a:rPr lang="en-US" sz="1100" smtClean="0"/>
              <a:t> are a total of 271 cases :</a:t>
            </a:r>
          </a:p>
          <a:p>
            <a:r>
              <a:rPr lang="en-US" sz="1100" smtClean="0"/>
              <a:t>Bulgaria- 104 cases</a:t>
            </a:r>
          </a:p>
          <a:p>
            <a:r>
              <a:rPr lang="en-US" sz="1100" smtClean="0"/>
              <a:t>Romania- 99</a:t>
            </a:r>
          </a:p>
          <a:p>
            <a:r>
              <a:rPr lang="en-US" sz="1100" smtClean="0"/>
              <a:t>Ukraine- 68  (official data only received as of 2018)</a:t>
            </a:r>
          </a:p>
          <a:p>
            <a:endParaRPr lang="en-US" sz="1100" smtClean="0"/>
          </a:p>
          <a:p>
            <a:r>
              <a:rPr lang="en-GB" sz="1100" b="0" i="0" u="none" strike="noStrike" cap="none" smtClean="0">
                <a:solidFill>
                  <a:srgbClr val="000000"/>
                </a:solidFill>
                <a:effectLst/>
                <a:latin typeface="Arial"/>
                <a:ea typeface="Arial"/>
                <a:cs typeface="Arial"/>
                <a:sym typeface="Arial"/>
              </a:rPr>
              <a:t>The 57 cases recorded throughout 2021 include the seizure of a minimum of 178 individual sturgeon and 154 illegal hook (more than 5km).</a:t>
            </a:r>
            <a:endParaRPr lang="en-US" sz="1100" smtClean="0"/>
          </a:p>
          <a:p>
            <a:endParaRPr lang="en-GB"/>
          </a:p>
        </p:txBody>
      </p:sp>
    </p:spTree>
    <p:extLst>
      <p:ext uri="{BB962C8B-B14F-4D97-AF65-F5344CB8AC3E}">
        <p14:creationId xmlns:p14="http://schemas.microsoft.com/office/powerpoint/2010/main" val="4086361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de-AT" smtClean="0"/>
              <a:t>Monitoring is a prerequisite</a:t>
            </a:r>
            <a:r>
              <a:rPr lang="de-AT" baseline="0" smtClean="0"/>
              <a:t> of knowing if we are doing the right things . </a:t>
            </a:r>
            <a:endParaRPr lang="en-GB"/>
          </a:p>
        </p:txBody>
      </p:sp>
      <p:sp>
        <p:nvSpPr>
          <p:cNvPr id="4" name="Espace réservé du numéro de diapositive 3"/>
          <p:cNvSpPr>
            <a:spLocks noGrp="1"/>
          </p:cNvSpPr>
          <p:nvPr>
            <p:ph type="sldNum" sz="quarter" idx="5"/>
          </p:nvPr>
        </p:nvSpPr>
        <p:spPr>
          <a:xfrm>
            <a:off x="3884613" y="8685213"/>
            <a:ext cx="2971800" cy="457200"/>
          </a:xfrm>
          <a:prstGeom prst="rect">
            <a:avLst/>
          </a:prstGeom>
        </p:spPr>
        <p:txBody>
          <a:bodyPr/>
          <a:lstStyle/>
          <a:p>
            <a:fld id="{E741DB45-71BC-944A-830E-DC18BBC0AE75}" type="slidenum">
              <a:rPr lang="pt-BR" smtClean="0">
                <a:solidFill>
                  <a:prstClr val="black"/>
                </a:solidFill>
                <a:latin typeface="Calibri"/>
              </a:rPr>
              <a:pPr/>
              <a:t>12</a:t>
            </a:fld>
            <a:endParaRPr lang="pt-BR">
              <a:solidFill>
                <a:prstClr val="black"/>
              </a:solidFill>
              <a:latin typeface="Calibri"/>
            </a:endParaRPr>
          </a:p>
        </p:txBody>
      </p:sp>
    </p:spTree>
    <p:extLst>
      <p:ext uri="{BB962C8B-B14F-4D97-AF65-F5344CB8AC3E}">
        <p14:creationId xmlns:p14="http://schemas.microsoft.com/office/powerpoint/2010/main" val="24096764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mtClean="0"/>
              <a:t>One could say Danube countries have expressed their support to the PANEUAP 3 times! </a:t>
            </a:r>
          </a:p>
          <a:p>
            <a:r>
              <a:rPr lang="de-AT" smtClean="0"/>
              <a:t>There are enough strategeic papers on regional or international level as frameworks avaailable.</a:t>
            </a:r>
          </a:p>
          <a:p>
            <a:r>
              <a:rPr lang="de-AT" smtClean="0"/>
              <a:t>Yet implementation is lacking on national level.</a:t>
            </a:r>
            <a:endParaRPr lang="en-GB"/>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E741DB45-71BC-944A-830E-DC18BBC0AE75}" type="slidenum">
              <a:rPr lang="pt-BR" smtClean="0">
                <a:solidFill>
                  <a:prstClr val="black"/>
                </a:solidFill>
                <a:latin typeface="Calibri"/>
              </a:rPr>
              <a:pPr/>
              <a:t>13</a:t>
            </a:fld>
            <a:endParaRPr lang="pt-BR">
              <a:solidFill>
                <a:prstClr val="black"/>
              </a:solidFill>
              <a:latin typeface="Calibri"/>
            </a:endParaRPr>
          </a:p>
        </p:txBody>
      </p:sp>
    </p:spTree>
    <p:extLst>
      <p:ext uri="{BB962C8B-B14F-4D97-AF65-F5344CB8AC3E}">
        <p14:creationId xmlns:p14="http://schemas.microsoft.com/office/powerpoint/2010/main" val="2339130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smtClean="0"/>
              <a:t>A lot of good strategies have been written and agreed on European or Danube basin level –  so what is missing?</a:t>
            </a:r>
          </a:p>
          <a:p>
            <a:r>
              <a:rPr lang="de-AT" smtClean="0"/>
              <a:t>The translation of these strategies into national action. How can this be best done? Involve all statekholders and actors from the different sectors, set priorities based on national circumstances, calirfy the responsibilities and ensure</a:t>
            </a:r>
            <a:r>
              <a:rPr lang="de-AT" baseline="0" smtClean="0"/>
              <a:t> coordination of the responsible actors. BUT in the Danube Basin there will remain a need for transboundary cooperation. Populations are shared an no country can save sturgeon alone!</a:t>
            </a:r>
            <a:endParaRPr lang="en-GB"/>
          </a:p>
        </p:txBody>
      </p:sp>
      <p:sp>
        <p:nvSpPr>
          <p:cNvPr id="4" name="Foliennummernplatzhalter 3"/>
          <p:cNvSpPr>
            <a:spLocks noGrp="1"/>
          </p:cNvSpPr>
          <p:nvPr>
            <p:ph type="sldNum" sz="quarter" idx="10"/>
          </p:nvPr>
        </p:nvSpPr>
        <p:spPr>
          <a:xfrm>
            <a:off x="3884613" y="8685213"/>
            <a:ext cx="2971800" cy="457200"/>
          </a:xfrm>
          <a:prstGeom prst="rect">
            <a:avLst/>
          </a:prstGeom>
        </p:spPr>
        <p:txBody>
          <a:bodyPr/>
          <a:lstStyle/>
          <a:p>
            <a:fld id="{E741DB45-71BC-944A-830E-DC18BBC0AE75}" type="slidenum">
              <a:rPr lang="pt-BR" smtClean="0">
                <a:solidFill>
                  <a:prstClr val="black"/>
                </a:solidFill>
                <a:latin typeface="Calibri"/>
              </a:rPr>
              <a:pPr/>
              <a:t>14</a:t>
            </a:fld>
            <a:endParaRPr lang="pt-BR">
              <a:solidFill>
                <a:prstClr val="black"/>
              </a:solidFill>
              <a:latin typeface="Calibri"/>
            </a:endParaRPr>
          </a:p>
        </p:txBody>
      </p:sp>
    </p:spTree>
    <p:extLst>
      <p:ext uri="{BB962C8B-B14F-4D97-AF65-F5344CB8AC3E}">
        <p14:creationId xmlns:p14="http://schemas.microsoft.com/office/powerpoint/2010/main" val="32868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de-AT"/>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fr-FR"/>
              <a:t>Modifiez le style des sous-titres du masque</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2442155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Vertikaler Textplatzhalt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2382461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6" y="273846"/>
            <a:ext cx="1971675" cy="4358879"/>
          </a:xfrm>
        </p:spPr>
        <p:txBody>
          <a:bodyPr vert="eaVert"/>
          <a:lstStyle/>
          <a:p>
            <a:r>
              <a:rPr lang="fr-FR"/>
              <a:t>Modifiez le style du titre</a:t>
            </a:r>
            <a:endParaRPr lang="de-AT"/>
          </a:p>
        </p:txBody>
      </p:sp>
      <p:sp>
        <p:nvSpPr>
          <p:cNvPr id="3" name="Vertikaler Textplatzhalter 2"/>
          <p:cNvSpPr>
            <a:spLocks noGrp="1"/>
          </p:cNvSpPr>
          <p:nvPr>
            <p:ph type="body" orient="vert" idx="1"/>
          </p:nvPr>
        </p:nvSpPr>
        <p:spPr>
          <a:xfrm>
            <a:off x="628652" y="273846"/>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77177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753844" y="207527"/>
            <a:ext cx="7718850" cy="572625"/>
          </a:xfrm>
          <a:prstGeom prst="rect">
            <a:avLst/>
          </a:prstGeom>
          <a:noFill/>
          <a:ln>
            <a:noFill/>
          </a:ln>
        </p:spPr>
        <p:txBody>
          <a:bodyPr lIns="68565" tIns="68565" rIns="68565" bIns="68565" anchor="ctr" anchorCtr="0"/>
          <a:lstStyle>
            <a:lvl1pPr>
              <a:defRPr sz="36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688868" y="895350"/>
            <a:ext cx="7880569" cy="0"/>
          </a:xfrm>
          <a:prstGeom prst="line">
            <a:avLst/>
          </a:prstGeom>
          <a:ln w="38100">
            <a:solidFill>
              <a:srgbClr val="00ACCD"/>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753667" y="1031084"/>
            <a:ext cx="7737872" cy="3888581"/>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526320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8705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6_ Heading + 1 Column  ">
  <p:cSld name="16_ Heading + 1 Column  ">
    <p:spTree>
      <p:nvGrpSpPr>
        <p:cNvPr id="1" name="Shape 156"/>
        <p:cNvGrpSpPr/>
        <p:nvPr/>
      </p:nvGrpSpPr>
      <p:grpSpPr>
        <a:xfrm>
          <a:off x="0" y="0"/>
          <a:ext cx="0" cy="0"/>
          <a:chOff x="0" y="0"/>
          <a:chExt cx="0" cy="0"/>
        </a:xfrm>
      </p:grpSpPr>
      <p:sp>
        <p:nvSpPr>
          <p:cNvPr id="157" name="Google Shape;157;p23"/>
          <p:cNvSpPr txBox="1">
            <a:spLocks noGrp="1"/>
          </p:cNvSpPr>
          <p:nvPr>
            <p:ph type="sldNum" idx="12"/>
          </p:nvPr>
        </p:nvSpPr>
        <p:spPr>
          <a:xfrm>
            <a:off x="8396258" y="4663217"/>
            <a:ext cx="548700" cy="393600"/>
          </a:xfrm>
          <a:prstGeom prst="rect">
            <a:avLst/>
          </a:prstGeom>
          <a:noFill/>
          <a:ln>
            <a:noFill/>
          </a:ln>
        </p:spPr>
        <p:txBody>
          <a:bodyPr spcFirstLastPara="1" wrap="square" lIns="91421" tIns="91421" rIns="91421" bIns="91421" anchor="ctr" anchorCtr="0">
            <a:noAutofit/>
          </a:bodyPr>
          <a:lstStyle>
            <a:lvl1pPr marL="0" marR="0" lvl="0"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1pPr>
            <a:lvl2pPr marL="0" marR="0" lvl="1"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2pPr>
            <a:lvl3pPr marL="0" marR="0" lvl="2"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3pPr>
            <a:lvl4pPr marL="0" marR="0" lvl="3"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4pPr>
            <a:lvl5pPr marL="0" marR="0" lvl="4"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5pPr>
            <a:lvl6pPr marL="0" marR="0" lvl="5"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6pPr>
            <a:lvl7pPr marL="0" marR="0" lvl="6"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7pPr>
            <a:lvl8pPr marL="0" marR="0" lvl="7"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8pPr>
            <a:lvl9pPr marL="0" marR="0" lvl="8" indent="0" algn="r">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9pPr>
          </a:lstStyle>
          <a:p>
            <a:fld id="{00000000-1234-1234-1234-123412341234}" type="slidenum">
              <a:rPr lang="en-GB" smtClean="0"/>
              <a:pPr/>
              <a:t>‹#›</a:t>
            </a:fld>
            <a:endParaRPr lang="en-GB"/>
          </a:p>
        </p:txBody>
      </p:sp>
      <p:sp>
        <p:nvSpPr>
          <p:cNvPr id="158" name="Google Shape;158;p23"/>
          <p:cNvSpPr txBox="1">
            <a:spLocks noGrp="1"/>
          </p:cNvSpPr>
          <p:nvPr>
            <p:ph type="subTitle" idx="1"/>
          </p:nvPr>
        </p:nvSpPr>
        <p:spPr>
          <a:xfrm>
            <a:off x="7172625" y="4295525"/>
            <a:ext cx="1710900" cy="272400"/>
          </a:xfrm>
          <a:prstGeom prst="rect">
            <a:avLst/>
          </a:prstGeom>
          <a:noFill/>
          <a:ln>
            <a:noFill/>
          </a:ln>
        </p:spPr>
        <p:txBody>
          <a:bodyPr spcFirstLastPara="1" wrap="square" lIns="91421" tIns="91421" rIns="91421" bIns="91421" anchor="ctr" anchorCtr="0">
            <a:noAutofit/>
          </a:bodyPr>
          <a:lstStyle>
            <a:lvl1pPr lvl="0" algn="r">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05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300"/>
              <a:buNone/>
              <a:defRPr/>
            </a:lvl9pPr>
          </a:lstStyle>
          <a:p>
            <a:endParaRPr/>
          </a:p>
        </p:txBody>
      </p:sp>
      <p:sp>
        <p:nvSpPr>
          <p:cNvPr id="159" name="Google Shape;159;p23"/>
          <p:cNvSpPr txBox="1">
            <a:spLocks noGrp="1"/>
          </p:cNvSpPr>
          <p:nvPr>
            <p:ph type="title"/>
          </p:nvPr>
        </p:nvSpPr>
        <p:spPr>
          <a:xfrm>
            <a:off x="214825" y="171575"/>
            <a:ext cx="8181300" cy="561900"/>
          </a:xfrm>
          <a:prstGeom prst="rect">
            <a:avLst/>
          </a:prstGeom>
          <a:noFill/>
          <a:ln>
            <a:noFill/>
          </a:ln>
        </p:spPr>
        <p:txBody>
          <a:bodyPr spcFirstLastPara="1" wrap="square" lIns="28574" tIns="91421" rIns="91421" bIns="91421" anchor="t" anchorCtr="0">
            <a:noAutofit/>
          </a:bodyPr>
          <a:lstStyle>
            <a:lvl1pPr marR="0" lvl="0" algn="l" rtl="0">
              <a:lnSpc>
                <a:spcPct val="100000"/>
              </a:lnSpc>
              <a:spcBef>
                <a:spcPts val="0"/>
              </a:spcBef>
              <a:spcAft>
                <a:spcPts val="0"/>
              </a:spcAft>
              <a:buClr>
                <a:srgbClr val="000000"/>
              </a:buClr>
              <a:buSzPts val="2650"/>
              <a:buFont typeface="Arial"/>
              <a:buNone/>
              <a:defRPr sz="2600" b="1"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0" name="Google Shape;160;p23"/>
          <p:cNvSpPr txBox="1">
            <a:spLocks noGrp="1"/>
          </p:cNvSpPr>
          <p:nvPr>
            <p:ph type="subTitle" idx="2"/>
          </p:nvPr>
        </p:nvSpPr>
        <p:spPr>
          <a:xfrm>
            <a:off x="261975" y="4298793"/>
            <a:ext cx="1710900" cy="272400"/>
          </a:xfrm>
          <a:prstGeom prst="rect">
            <a:avLst/>
          </a:prstGeom>
          <a:noFill/>
          <a:ln>
            <a:noFill/>
          </a:ln>
        </p:spPr>
        <p:txBody>
          <a:bodyPr spcFirstLastPara="1" wrap="square" lIns="91421" tIns="91421" rIns="91421" bIns="91421" anchor="ctr" anchorCtr="0">
            <a:noAutofit/>
          </a:bodyPr>
          <a:lstStyle>
            <a:lvl1pPr lvl="0" algn="l">
              <a:lnSpc>
                <a:spcPct val="100000"/>
              </a:lnSpc>
              <a:spcBef>
                <a:spcPts val="0"/>
              </a:spcBef>
              <a:spcAft>
                <a:spcPts val="0"/>
              </a:spcAft>
              <a:buSzPts val="1500"/>
              <a:buNone/>
              <a:defRPr>
                <a:solidFill>
                  <a:schemeClr val="lt1"/>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200"/>
              <a:buNone/>
              <a:defRPr/>
            </a:lvl3pPr>
            <a:lvl4pPr lvl="3" algn="l">
              <a:lnSpc>
                <a:spcPct val="100000"/>
              </a:lnSpc>
              <a:spcBef>
                <a:spcPts val="0"/>
              </a:spcBef>
              <a:spcAft>
                <a:spcPts val="0"/>
              </a:spcAft>
              <a:buSzPts val="1050"/>
              <a:buNone/>
              <a:defRPr/>
            </a:lvl4pPr>
            <a:lvl5pPr lvl="4" algn="l">
              <a:lnSpc>
                <a:spcPct val="100000"/>
              </a:lnSpc>
              <a:spcBef>
                <a:spcPts val="0"/>
              </a:spcBef>
              <a:spcAft>
                <a:spcPts val="0"/>
              </a:spcAft>
              <a:buSzPts val="8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500"/>
              <a:buNone/>
              <a:defRPr/>
            </a:lvl7pPr>
            <a:lvl8pPr lvl="7" algn="l">
              <a:lnSpc>
                <a:spcPct val="100000"/>
              </a:lnSpc>
              <a:spcBef>
                <a:spcPts val="0"/>
              </a:spcBef>
              <a:spcAft>
                <a:spcPts val="0"/>
              </a:spcAft>
              <a:buSzPts val="400"/>
              <a:buNone/>
              <a:defRPr/>
            </a:lvl8pPr>
            <a:lvl9pPr lvl="8" algn="l">
              <a:lnSpc>
                <a:spcPct val="100000"/>
              </a:lnSpc>
              <a:spcBef>
                <a:spcPts val="0"/>
              </a:spcBef>
              <a:spcAft>
                <a:spcPts val="0"/>
              </a:spcAft>
              <a:buSzPts val="300"/>
              <a:buNone/>
              <a:defRPr/>
            </a:lvl9pPr>
          </a:lstStyle>
          <a:p>
            <a:endParaRPr/>
          </a:p>
        </p:txBody>
      </p:sp>
      <p:sp>
        <p:nvSpPr>
          <p:cNvPr id="161" name="Google Shape;161;p23"/>
          <p:cNvSpPr txBox="1">
            <a:spLocks noGrp="1"/>
          </p:cNvSpPr>
          <p:nvPr>
            <p:ph type="body" idx="3"/>
          </p:nvPr>
        </p:nvSpPr>
        <p:spPr>
          <a:xfrm>
            <a:off x="181025" y="901275"/>
            <a:ext cx="8781900" cy="3683400"/>
          </a:xfrm>
          <a:prstGeom prst="rect">
            <a:avLst/>
          </a:prstGeom>
          <a:noFill/>
          <a:ln>
            <a:noFill/>
          </a:ln>
        </p:spPr>
        <p:txBody>
          <a:bodyPr spcFirstLastPara="1" wrap="square" lIns="57148" tIns="91421" rIns="91421" bIns="91421" anchor="t" anchorCtr="0">
            <a:noAutofit/>
          </a:bodyPr>
          <a:lstStyle>
            <a:lvl1pPr marL="457178" lvl="0" indent="-323834" algn="l">
              <a:lnSpc>
                <a:spcPct val="100000"/>
              </a:lnSpc>
              <a:spcBef>
                <a:spcPts val="0"/>
              </a:spcBef>
              <a:spcAft>
                <a:spcPts val="0"/>
              </a:spcAft>
              <a:buSzPts val="1500"/>
              <a:buChar char="●"/>
              <a:defRPr sz="1500"/>
            </a:lvl1pPr>
            <a:lvl2pPr marL="914355" lvl="1" indent="-323834" algn="l">
              <a:lnSpc>
                <a:spcPct val="100000"/>
              </a:lnSpc>
              <a:spcBef>
                <a:spcPts val="0"/>
              </a:spcBef>
              <a:spcAft>
                <a:spcPts val="0"/>
              </a:spcAft>
              <a:buSzPts val="1500"/>
              <a:buChar char="○"/>
              <a:defRPr/>
            </a:lvl2pPr>
            <a:lvl3pPr marL="1371532" lvl="2" indent="-304786" algn="l">
              <a:lnSpc>
                <a:spcPct val="100000"/>
              </a:lnSpc>
              <a:spcBef>
                <a:spcPts val="0"/>
              </a:spcBef>
              <a:spcAft>
                <a:spcPts val="0"/>
              </a:spcAft>
              <a:buSzPts val="1200"/>
              <a:buChar char="■"/>
              <a:defRPr/>
            </a:lvl3pPr>
            <a:lvl4pPr marL="1828709" lvl="3" indent="-295261" algn="l">
              <a:lnSpc>
                <a:spcPct val="100000"/>
              </a:lnSpc>
              <a:spcBef>
                <a:spcPts val="0"/>
              </a:spcBef>
              <a:spcAft>
                <a:spcPts val="0"/>
              </a:spcAft>
              <a:buSzPts val="1050"/>
              <a:buChar char="●"/>
              <a:defRPr/>
            </a:lvl4pPr>
            <a:lvl5pPr marL="2285886" lvl="4" indent="-279386" algn="l">
              <a:lnSpc>
                <a:spcPct val="100000"/>
              </a:lnSpc>
              <a:spcBef>
                <a:spcPts val="0"/>
              </a:spcBef>
              <a:spcAft>
                <a:spcPts val="0"/>
              </a:spcAft>
              <a:buSzPts val="800"/>
              <a:buChar char="○"/>
              <a:defRPr/>
            </a:lvl5pPr>
            <a:lvl6pPr marL="2743064" lvl="5" indent="-266687" algn="l">
              <a:lnSpc>
                <a:spcPct val="100000"/>
              </a:lnSpc>
              <a:spcBef>
                <a:spcPts val="0"/>
              </a:spcBef>
              <a:spcAft>
                <a:spcPts val="0"/>
              </a:spcAft>
              <a:buSzPts val="600"/>
              <a:buChar char="■"/>
              <a:defRPr/>
            </a:lvl6pPr>
            <a:lvl7pPr marL="3200240" lvl="6" indent="-260338" algn="l">
              <a:lnSpc>
                <a:spcPct val="100000"/>
              </a:lnSpc>
              <a:spcBef>
                <a:spcPts val="0"/>
              </a:spcBef>
              <a:spcAft>
                <a:spcPts val="0"/>
              </a:spcAft>
              <a:buSzPts val="500"/>
              <a:buChar char="●"/>
              <a:defRPr/>
            </a:lvl7pPr>
            <a:lvl8pPr marL="3657418" lvl="7" indent="-253988" algn="l">
              <a:lnSpc>
                <a:spcPct val="100000"/>
              </a:lnSpc>
              <a:spcBef>
                <a:spcPts val="0"/>
              </a:spcBef>
              <a:spcAft>
                <a:spcPts val="0"/>
              </a:spcAft>
              <a:buSzPts val="400"/>
              <a:buChar char="○"/>
              <a:defRPr/>
            </a:lvl8pPr>
            <a:lvl9pPr marL="4114595" lvl="8" indent="-247638" algn="l">
              <a:lnSpc>
                <a:spcPct val="100000"/>
              </a:lnSpc>
              <a:spcBef>
                <a:spcPts val="0"/>
              </a:spcBef>
              <a:spcAft>
                <a:spcPts val="0"/>
              </a:spcAft>
              <a:buSzPts val="300"/>
              <a:buChar char="■"/>
              <a:defRPr/>
            </a:lvl9pPr>
          </a:lstStyle>
          <a:p>
            <a:endParaRPr/>
          </a:p>
        </p:txBody>
      </p:sp>
    </p:spTree>
    <p:extLst>
      <p:ext uri="{BB962C8B-B14F-4D97-AF65-F5344CB8AC3E}">
        <p14:creationId xmlns:p14="http://schemas.microsoft.com/office/powerpoint/2010/main" val="500222455"/>
      </p:ext>
    </p:extLst>
  </p:cSld>
  <p:clrMapOvr>
    <a:masterClrMapping/>
  </p:clrMapOvr>
  <p:extLst mod="1">
    <p:ext uri="{DCECCB84-F9BA-43D5-87BE-67443E8EF086}">
      <p15:sldGuideLst xmlns:p15="http://schemas.microsoft.com/office/powerpoint/2012/main">
        <p15:guide id="1">
          <p15:clr>
            <a:srgbClr val="FA7B17"/>
          </p15:clr>
        </p15:guide>
        <p15:guide id="2" pos="5760">
          <p15:clr>
            <a:srgbClr val="FA7B17"/>
          </p15:clr>
        </p15:guide>
        <p15:guide id="3" orient="horz">
          <p15:clr>
            <a:srgbClr val="FA7B17"/>
          </p15:clr>
        </p15:guide>
        <p15:guide id="4" orient="horz" pos="3240">
          <p15:clr>
            <a:srgbClr val="FA7B17"/>
          </p15:clr>
        </p15:guide>
        <p15:guide id="5" pos="114">
          <p15:clr>
            <a:srgbClr val="FA7B17"/>
          </p15:clr>
        </p15:guide>
        <p15:guide id="6" orient="horz" pos="108">
          <p15:clr>
            <a:srgbClr val="FA7B17"/>
          </p15:clr>
        </p15:guide>
        <p15:guide id="7" pos="5646">
          <p15:clr>
            <a:srgbClr val="FA7B17"/>
          </p15:clr>
        </p15:guide>
        <p15:guide id="8" orient="horz" pos="2880">
          <p15:clr>
            <a:srgbClr val="FA7B17"/>
          </p15:clr>
        </p15:guide>
        <p15:guide id="9" orient="horz" pos="3132">
          <p15:clr>
            <a:srgbClr val="FA7B17"/>
          </p15:clr>
        </p15:guide>
        <p15:guide id="10" orient="horz" pos="2960">
          <p15:clr>
            <a:srgbClr val="FA7B17"/>
          </p15:clr>
        </p15:guide>
        <p15:guide id="11" pos="221">
          <p15:clr>
            <a:srgbClr val="FA7B17"/>
          </p15:clr>
        </p15:guide>
        <p15:guide id="12" pos="630">
          <p15:clr>
            <a:srgbClr val="FA7B17"/>
          </p15:clr>
        </p15:guide>
        <p15:guide id="13" orient="horz" pos="568">
          <p15:clr>
            <a:srgbClr val="FA7B17"/>
          </p15:clr>
        </p15:guide>
        <p15:guide id="14" pos="2777">
          <p15:clr>
            <a:srgbClr val="FA7B17"/>
          </p15:clr>
        </p15:guide>
        <p15:guide id="15" pos="2880">
          <p15:clr>
            <a:srgbClr val="FA7B17"/>
          </p15:clr>
        </p15:guide>
        <p15:guide id="16" pos="2983">
          <p15:clr>
            <a:srgbClr val="FA7B17"/>
          </p15:clr>
        </p15:guide>
        <p15:guide id="17" pos="3624">
          <p15:clr>
            <a:srgbClr val="FA7B17"/>
          </p15:clr>
        </p15:guide>
        <p15:guide id="18" pos="3495">
          <p15:clr>
            <a:srgbClr val="FA7B17"/>
          </p15:clr>
        </p15:guide>
        <p15:guide id="19" pos="2304">
          <p15:clr>
            <a:srgbClr val="FA7B17"/>
          </p15:clr>
        </p15:guide>
        <p15:guide id="20" orient="horz" pos="792">
          <p15:clr>
            <a:srgbClr val="FA7B17"/>
          </p15:clr>
        </p15:guide>
        <p15:guide id="21" orient="horz" pos="864">
          <p15:clr>
            <a:srgbClr val="FA7B17"/>
          </p15:clr>
        </p15:guide>
        <p15:guide id="22" orient="horz" pos="1703">
          <p15:clr>
            <a:srgbClr val="FA7B17"/>
          </p15:clr>
        </p15:guide>
        <p15:guide id="23" orient="horz" pos="1764">
          <p15:clr>
            <a:srgbClr val="FA7B17"/>
          </p15:clr>
        </p15:guide>
        <p15:guide id="24" pos="3560">
          <p15:clr>
            <a:srgbClr val="FA7B17"/>
          </p15:clr>
        </p15:guide>
        <p15:guide id="25" pos="3456">
          <p15:clr>
            <a:srgbClr val="FA7B17"/>
          </p15:clr>
        </p15:guide>
        <p15:guide id="26" orient="horz" pos="2628">
          <p15:clr>
            <a:srgbClr val="FA7B17"/>
          </p15:clr>
        </p15:guide>
        <p15:guide id="27" pos="828">
          <p15:clr>
            <a:srgbClr val="FA7B17"/>
          </p15:clr>
        </p15:guide>
        <p15:guide id="28" pos="1368">
          <p15:clr>
            <a:srgbClr val="FA7B17"/>
          </p15:clr>
        </p15:guide>
        <p15:guide id="29" pos="1550">
          <p15:clr>
            <a:srgbClr val="FA7B17"/>
          </p15:clr>
        </p15:guide>
        <p15:guide id="30" pos="2073">
          <p15:clr>
            <a:srgbClr val="FA7B17"/>
          </p15:clr>
        </p15:guide>
        <p15:guide id="31" pos="2265">
          <p15:clr>
            <a:srgbClr val="FA7B17"/>
          </p15:clr>
        </p15:guide>
        <p15:guide id="32" pos="3700">
          <p15:clr>
            <a:srgbClr val="FA7B17"/>
          </p15:clr>
        </p15:guide>
        <p15:guide id="33" pos="4212">
          <p15:clr>
            <a:srgbClr val="FA7B17"/>
          </p15:clr>
        </p15:guide>
        <p15:guide id="34" pos="4417">
          <p15:clr>
            <a:srgbClr val="FA7B17"/>
          </p15:clr>
        </p15:guide>
        <p15:guide id="35" pos="4932">
          <p15:clr>
            <a:srgbClr val="FA7B17"/>
          </p15:clr>
        </p15:guide>
        <p15:guide id="36" pos="5130">
          <p15:clr>
            <a:srgbClr val="FA7B17"/>
          </p15:clr>
        </p15:guide>
        <p15:guide id="37" pos="167">
          <p15:clr>
            <a:srgbClr val="FA7B17"/>
          </p15:clr>
        </p15:guide>
        <p15:guide id="38" pos="2136">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endParaRPr lang="de-AT"/>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788244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Inhaltsplatzhalt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33330754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fr-FR"/>
              <a:t>Modifiez le style du titre</a:t>
            </a:r>
            <a:endParaRPr lang="de-AT"/>
          </a:p>
        </p:txBody>
      </p:sp>
      <p:sp>
        <p:nvSpPr>
          <p:cNvPr id="3" name="Textplatzhalt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37389309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Inhaltsplatzhalter 2"/>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Inhaltsplatzhalter 3"/>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5" name="Datumsplatzhalter 4"/>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890989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fr-FR"/>
              <a:t>Modifiez le style du titre</a:t>
            </a:r>
            <a:endParaRPr lang="de-AT"/>
          </a:p>
        </p:txBody>
      </p:sp>
      <p:sp>
        <p:nvSpPr>
          <p:cNvPr id="3" name="Textplatzhalt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Inhaltsplatzhalter 3"/>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5" name="Textplatzhalt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Inhaltsplatzhalter 5"/>
          <p:cNvSpPr>
            <a:spLocks noGrp="1"/>
          </p:cNvSpPr>
          <p:nvPr>
            <p:ph sz="quarter" idx="4"/>
          </p:nvPr>
        </p:nvSpPr>
        <p:spPr>
          <a:xfrm>
            <a:off x="4629150"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7" name="Datumsplatzhalter 6"/>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943885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Inhaltsplatzhalt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259797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Datumsplatzhalter 2"/>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3566729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2121694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de-AT"/>
          </a:p>
        </p:txBody>
      </p:sp>
      <p:sp>
        <p:nvSpPr>
          <p:cNvPr id="3" name="Inhaltsplatzhalt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Textplatzhalt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fr-FR"/>
              <a:t>Cliquez pour modifier les styles du texte du masque</a:t>
            </a:r>
          </a:p>
        </p:txBody>
      </p:sp>
      <p:sp>
        <p:nvSpPr>
          <p:cNvPr id="5" name="Datumsplatzhalter 4"/>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8953097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de-AT"/>
          </a:p>
        </p:txBody>
      </p:sp>
      <p:sp>
        <p:nvSpPr>
          <p:cNvPr id="3" name="Bildplatzhalt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de-AT"/>
          </a:p>
        </p:txBody>
      </p:sp>
      <p:sp>
        <p:nvSpPr>
          <p:cNvPr id="4" name="Textplatzhalt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fr-FR"/>
              <a:t>Cliquez pour modifier les styles du texte du masque</a:t>
            </a:r>
          </a:p>
        </p:txBody>
      </p:sp>
      <p:sp>
        <p:nvSpPr>
          <p:cNvPr id="5" name="Datumsplatzhalter 4"/>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660026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Vertikaler Textplatzhalt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42268884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273844"/>
            <a:ext cx="1971675" cy="4358879"/>
          </a:xfrm>
        </p:spPr>
        <p:txBody>
          <a:bodyPr vert="eaVert"/>
          <a:lstStyle/>
          <a:p>
            <a:r>
              <a:rPr lang="fr-FR"/>
              <a:t>Modifiez le style du titre</a:t>
            </a:r>
            <a:endParaRPr lang="de-AT"/>
          </a:p>
        </p:txBody>
      </p:sp>
      <p:sp>
        <p:nvSpPr>
          <p:cNvPr id="3" name="Vertikaler Textplatzhalter 2"/>
          <p:cNvSpPr>
            <a:spLocks noGrp="1"/>
          </p:cNvSpPr>
          <p:nvPr>
            <p:ph type="body" orient="vert" idx="1"/>
          </p:nvPr>
        </p:nvSpPr>
        <p:spPr>
          <a:xfrm>
            <a:off x="628650" y="273844"/>
            <a:ext cx="5800725" cy="4358879"/>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392812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_Text">
    <p:spTree>
      <p:nvGrpSpPr>
        <p:cNvPr id="1" name=""/>
        <p:cNvGrpSpPr/>
        <p:nvPr/>
      </p:nvGrpSpPr>
      <p:grpSpPr>
        <a:xfrm>
          <a:off x="0" y="0"/>
          <a:ext cx="0" cy="0"/>
          <a:chOff x="0" y="0"/>
          <a:chExt cx="0" cy="0"/>
        </a:xfrm>
      </p:grpSpPr>
      <p:sp>
        <p:nvSpPr>
          <p:cNvPr id="5" name="Shape 98"/>
          <p:cNvSpPr txBox="1">
            <a:spLocks noGrp="1"/>
          </p:cNvSpPr>
          <p:nvPr>
            <p:ph type="title"/>
          </p:nvPr>
        </p:nvSpPr>
        <p:spPr>
          <a:xfrm>
            <a:off x="753844" y="207525"/>
            <a:ext cx="7718850" cy="572625"/>
          </a:xfrm>
          <a:prstGeom prst="rect">
            <a:avLst/>
          </a:prstGeom>
          <a:noFill/>
          <a:ln>
            <a:noFill/>
          </a:ln>
        </p:spPr>
        <p:txBody>
          <a:bodyPr lIns="68569" tIns="68569" rIns="68569" bIns="68569" anchor="ctr" anchorCtr="0"/>
          <a:lstStyle>
            <a:lvl1pPr>
              <a:defRPr sz="3600" i="0" u="none" strike="noStrike" cap="none" dirty="0">
                <a:latin typeface="WWF" panose="02000000000000000000" pitchFamily="50" charset="0"/>
                <a:ea typeface="WWF" panose="02000000000000000000" pitchFamily="50" charset="0"/>
                <a:cs typeface="Arial"/>
              </a:defRPr>
            </a:lvl1pPr>
          </a:lstStyle>
          <a:p>
            <a:pPr marL="0" marR="0" lvl="0" indent="0">
              <a:spcBef>
                <a:spcPts val="0"/>
              </a:spcBef>
              <a:buClr>
                <a:srgbClr val="FFFFFF"/>
              </a:buClr>
              <a:buSzPct val="100000"/>
              <a:buFont typeface="Arial"/>
            </a:pPr>
            <a:endParaRPr dirty="0"/>
          </a:p>
        </p:txBody>
      </p:sp>
      <p:cxnSp>
        <p:nvCxnSpPr>
          <p:cNvPr id="7" name="Straight Connector 6"/>
          <p:cNvCxnSpPr/>
          <p:nvPr userDrawn="1"/>
        </p:nvCxnSpPr>
        <p:spPr>
          <a:xfrm>
            <a:off x="688866" y="895350"/>
            <a:ext cx="7880569" cy="0"/>
          </a:xfrm>
          <a:prstGeom prst="line">
            <a:avLst/>
          </a:prstGeom>
          <a:ln w="38100">
            <a:solidFill>
              <a:srgbClr val="00ACCD"/>
            </a:solidFill>
          </a:ln>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10"/>
          </p:nvPr>
        </p:nvSpPr>
        <p:spPr>
          <a:xfrm>
            <a:off x="753666" y="1031082"/>
            <a:ext cx="7737872" cy="3888581"/>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Tree>
    <p:extLst>
      <p:ext uri="{BB962C8B-B14F-4D97-AF65-F5344CB8AC3E}">
        <p14:creationId xmlns:p14="http://schemas.microsoft.com/office/powerpoint/2010/main" val="4141681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ítulo e Conteúd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703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6"/>
            <a:ext cx="7886700" cy="2139553"/>
          </a:xfrm>
        </p:spPr>
        <p:txBody>
          <a:bodyPr anchor="b"/>
          <a:lstStyle>
            <a:lvl1pPr>
              <a:defRPr sz="4500"/>
            </a:lvl1pPr>
          </a:lstStyle>
          <a:p>
            <a:r>
              <a:rPr lang="fr-FR"/>
              <a:t>Modifiez le style du titre</a:t>
            </a:r>
            <a:endParaRPr lang="de-AT"/>
          </a:p>
        </p:txBody>
      </p:sp>
      <p:sp>
        <p:nvSpPr>
          <p:cNvPr id="3" name="Textplatzhalt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fr-FR"/>
              <a:t>Cliquez pour modifier les styles du texte du masque</a:t>
            </a:r>
          </a:p>
        </p:txBody>
      </p:sp>
      <p:sp>
        <p:nvSpPr>
          <p:cNvPr id="4" name="Datumsplatzhalter 3"/>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5" name="Fußzeilenplatzhalter 4"/>
          <p:cNvSpPr>
            <a:spLocks noGrp="1"/>
          </p:cNvSpPr>
          <p:nvPr>
            <p:ph type="ftr" sz="quarter" idx="11"/>
          </p:nvPr>
        </p:nvSpPr>
        <p:spPr/>
        <p:txBody>
          <a:bodyPr/>
          <a:lstStyle/>
          <a:p>
            <a:endParaRPr lang="de-AT">
              <a:solidFill>
                <a:prstClr val="black">
                  <a:tint val="75000"/>
                </a:prstClr>
              </a:solidFill>
            </a:endParaRPr>
          </a:p>
        </p:txBody>
      </p:sp>
      <p:sp>
        <p:nvSpPr>
          <p:cNvPr id="6" name="Foliennummernplatzhalter 5"/>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2101333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Inhaltsplatzhalter 2"/>
          <p:cNvSpPr>
            <a:spLocks noGrp="1"/>
          </p:cNvSpPr>
          <p:nvPr>
            <p:ph sz="half" idx="1"/>
          </p:nvPr>
        </p:nvSpPr>
        <p:spPr>
          <a:xfrm>
            <a:off x="6286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Inhaltsplatzhalter 3"/>
          <p:cNvSpPr>
            <a:spLocks noGrp="1"/>
          </p:cNvSpPr>
          <p:nvPr>
            <p:ph sz="half" idx="2"/>
          </p:nvPr>
        </p:nvSpPr>
        <p:spPr>
          <a:xfrm>
            <a:off x="4629150" y="1369219"/>
            <a:ext cx="3886200" cy="326350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5" name="Datumsplatzhalter 4"/>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3803280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fr-FR"/>
              <a:t>Modifiez le style du titre</a:t>
            </a:r>
            <a:endParaRPr lang="de-AT"/>
          </a:p>
        </p:txBody>
      </p:sp>
      <p:sp>
        <p:nvSpPr>
          <p:cNvPr id="3" name="Textplatzhalter 2"/>
          <p:cNvSpPr>
            <a:spLocks noGrp="1"/>
          </p:cNvSpPr>
          <p:nvPr>
            <p:ph type="body" idx="1"/>
          </p:nvPr>
        </p:nvSpPr>
        <p:spPr>
          <a:xfrm>
            <a:off x="629842" y="1260872"/>
            <a:ext cx="3868340"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r-FR"/>
              <a:t>Cliquez pour modifier les styles du texte du masque</a:t>
            </a:r>
          </a:p>
        </p:txBody>
      </p:sp>
      <p:sp>
        <p:nvSpPr>
          <p:cNvPr id="4" name="Inhaltsplatzhalter 3"/>
          <p:cNvSpPr>
            <a:spLocks noGrp="1"/>
          </p:cNvSpPr>
          <p:nvPr>
            <p:ph sz="half" idx="2"/>
          </p:nvPr>
        </p:nvSpPr>
        <p:spPr>
          <a:xfrm>
            <a:off x="629842" y="1878806"/>
            <a:ext cx="3868340"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5" name="Textplatzhalter 4"/>
          <p:cNvSpPr>
            <a:spLocks noGrp="1"/>
          </p:cNvSpPr>
          <p:nvPr>
            <p:ph type="body" sz="quarter" idx="3"/>
          </p:nvPr>
        </p:nvSpPr>
        <p:spPr>
          <a:xfrm>
            <a:off x="4629152" y="1260872"/>
            <a:ext cx="3887391" cy="617934"/>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fr-FR"/>
              <a:t>Cliquez pour modifier les styles du texte du masque</a:t>
            </a:r>
          </a:p>
        </p:txBody>
      </p:sp>
      <p:sp>
        <p:nvSpPr>
          <p:cNvPr id="6" name="Inhaltsplatzhalter 5"/>
          <p:cNvSpPr>
            <a:spLocks noGrp="1"/>
          </p:cNvSpPr>
          <p:nvPr>
            <p:ph sz="quarter" idx="4"/>
          </p:nvPr>
        </p:nvSpPr>
        <p:spPr>
          <a:xfrm>
            <a:off x="4629152" y="1878806"/>
            <a:ext cx="3887391" cy="276344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7" name="Datumsplatzhalter 6"/>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8" name="Fußzeilenplatzhalter 7"/>
          <p:cNvSpPr>
            <a:spLocks noGrp="1"/>
          </p:cNvSpPr>
          <p:nvPr>
            <p:ph type="ftr" sz="quarter" idx="11"/>
          </p:nvPr>
        </p:nvSpPr>
        <p:spPr/>
        <p:txBody>
          <a:bodyPr/>
          <a:lstStyle/>
          <a:p>
            <a:endParaRPr lang="de-AT">
              <a:solidFill>
                <a:prstClr val="black">
                  <a:tint val="75000"/>
                </a:prstClr>
              </a:solidFill>
            </a:endParaRPr>
          </a:p>
        </p:txBody>
      </p:sp>
      <p:sp>
        <p:nvSpPr>
          <p:cNvPr id="9" name="Foliennummernplatzhalter 8"/>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410428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fr-FR"/>
              <a:t>Modifiez le style du titre</a:t>
            </a:r>
            <a:endParaRPr lang="de-AT"/>
          </a:p>
        </p:txBody>
      </p:sp>
      <p:sp>
        <p:nvSpPr>
          <p:cNvPr id="3" name="Datumsplatzhalter 2"/>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4" name="Fußzeilenplatzhalter 3"/>
          <p:cNvSpPr>
            <a:spLocks noGrp="1"/>
          </p:cNvSpPr>
          <p:nvPr>
            <p:ph type="ftr" sz="quarter" idx="11"/>
          </p:nvPr>
        </p:nvSpPr>
        <p:spPr/>
        <p:txBody>
          <a:bodyPr/>
          <a:lstStyle/>
          <a:p>
            <a:endParaRPr lang="de-AT">
              <a:solidFill>
                <a:prstClr val="black">
                  <a:tint val="75000"/>
                </a:prstClr>
              </a:solidFill>
            </a:endParaRPr>
          </a:p>
        </p:txBody>
      </p:sp>
      <p:sp>
        <p:nvSpPr>
          <p:cNvPr id="5" name="Foliennummernplatzhalter 4"/>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8380444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3" name="Fußzeilenplatzhalter 2"/>
          <p:cNvSpPr>
            <a:spLocks noGrp="1"/>
          </p:cNvSpPr>
          <p:nvPr>
            <p:ph type="ftr" sz="quarter" idx="11"/>
          </p:nvPr>
        </p:nvSpPr>
        <p:spPr/>
        <p:txBody>
          <a:bodyPr/>
          <a:lstStyle/>
          <a:p>
            <a:endParaRPr lang="de-AT">
              <a:solidFill>
                <a:prstClr val="black">
                  <a:tint val="75000"/>
                </a:prstClr>
              </a:solidFill>
            </a:endParaRPr>
          </a:p>
        </p:txBody>
      </p:sp>
      <p:sp>
        <p:nvSpPr>
          <p:cNvPr id="4" name="Foliennummernplatzhalter 3"/>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2068580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de-AT"/>
          </a:p>
        </p:txBody>
      </p:sp>
      <p:sp>
        <p:nvSpPr>
          <p:cNvPr id="3" name="Inhaltsplatzhalt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AT"/>
          </a:p>
        </p:txBody>
      </p:sp>
      <p:sp>
        <p:nvSpPr>
          <p:cNvPr id="4" name="Textplatzhalt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fr-FR"/>
              <a:t>Cliquez pour modifier les styles du texte du masque</a:t>
            </a:r>
          </a:p>
        </p:txBody>
      </p:sp>
      <p:sp>
        <p:nvSpPr>
          <p:cNvPr id="5" name="Datumsplatzhalter 4"/>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395805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2400"/>
            </a:lvl1pPr>
          </a:lstStyle>
          <a:p>
            <a:r>
              <a:rPr lang="fr-FR"/>
              <a:t>Modifiez le style du titre</a:t>
            </a:r>
            <a:endParaRPr lang="de-AT"/>
          </a:p>
        </p:txBody>
      </p:sp>
      <p:sp>
        <p:nvSpPr>
          <p:cNvPr id="3" name="Bildplatzhalter 2"/>
          <p:cNvSpPr>
            <a:spLocks noGrp="1"/>
          </p:cNvSpPr>
          <p:nvPr>
            <p:ph type="pic" idx="1"/>
          </p:nvPr>
        </p:nvSpPr>
        <p:spPr>
          <a:xfrm>
            <a:off x="3887391" y="740571"/>
            <a:ext cx="4629150" cy="3655219"/>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r>
              <a:rPr lang="fr-FR"/>
              <a:t>Cliquez sur l'icône pour ajouter une image</a:t>
            </a:r>
            <a:endParaRPr lang="de-AT"/>
          </a:p>
        </p:txBody>
      </p:sp>
      <p:sp>
        <p:nvSpPr>
          <p:cNvPr id="4" name="Textplatzhalter 3"/>
          <p:cNvSpPr>
            <a:spLocks noGrp="1"/>
          </p:cNvSpPr>
          <p:nvPr>
            <p:ph type="body" sz="half" idx="2"/>
          </p:nvPr>
        </p:nvSpPr>
        <p:spPr>
          <a:xfrm>
            <a:off x="629841" y="1543052"/>
            <a:ext cx="2949178" cy="2858691"/>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fr-FR"/>
              <a:t>Cliquez pour modifier les styles du texte du masque</a:t>
            </a:r>
          </a:p>
        </p:txBody>
      </p:sp>
      <p:sp>
        <p:nvSpPr>
          <p:cNvPr id="5" name="Datumsplatzhalter 4"/>
          <p:cNvSpPr>
            <a:spLocks noGrp="1"/>
          </p:cNvSpPr>
          <p:nvPr>
            <p:ph type="dt" sz="half" idx="10"/>
          </p:nvPr>
        </p:nvSpPr>
        <p:spPr/>
        <p:txBody>
          <a:bodyPr/>
          <a:lstStyle/>
          <a:p>
            <a:fld id="{FCD25DE9-5C07-4171-B3A2-0839A68295F4}" type="datetimeFigureOut">
              <a:rPr lang="de-AT" smtClean="0">
                <a:solidFill>
                  <a:prstClr val="black">
                    <a:tint val="75000"/>
                  </a:prstClr>
                </a:solidFill>
              </a:rPr>
              <a:pPr/>
              <a:t>23.05.2023</a:t>
            </a:fld>
            <a:endParaRPr lang="de-AT">
              <a:solidFill>
                <a:prstClr val="black">
                  <a:tint val="75000"/>
                </a:prstClr>
              </a:solidFill>
            </a:endParaRPr>
          </a:p>
        </p:txBody>
      </p:sp>
      <p:sp>
        <p:nvSpPr>
          <p:cNvPr id="6" name="Fußzeilenplatzhalter 5"/>
          <p:cNvSpPr>
            <a:spLocks noGrp="1"/>
          </p:cNvSpPr>
          <p:nvPr>
            <p:ph type="ftr" sz="quarter" idx="11"/>
          </p:nvPr>
        </p:nvSpPr>
        <p:spPr/>
        <p:txBody>
          <a:bodyPr/>
          <a:lstStyle/>
          <a:p>
            <a:endParaRPr lang="de-AT">
              <a:solidFill>
                <a:prstClr val="black">
                  <a:tint val="75000"/>
                </a:prstClr>
              </a:solidFill>
            </a:endParaRPr>
          </a:p>
        </p:txBody>
      </p:sp>
      <p:sp>
        <p:nvSpPr>
          <p:cNvPr id="7" name="Foliennummernplatzhalter 6"/>
          <p:cNvSpPr>
            <a:spLocks noGrp="1"/>
          </p:cNvSpPr>
          <p:nvPr>
            <p:ph type="sldNum" sz="quarter" idx="12"/>
          </p:nvPr>
        </p:nvSpPr>
        <p:spPr/>
        <p:txBody>
          <a:bodyPr/>
          <a:lstStyle/>
          <a:p>
            <a:fld id="{410F5EB8-D50A-4638-BB8E-C35D6CF1B6FF}" type="slidenum">
              <a:rPr lang="de-AT" smtClean="0">
                <a:solidFill>
                  <a:prstClr val="black">
                    <a:tint val="75000"/>
                  </a:prstClr>
                </a:solidFill>
              </a:rPr>
              <a:pPr/>
              <a:t>‹#›</a:t>
            </a:fld>
            <a:endParaRPr lang="de-AT">
              <a:solidFill>
                <a:prstClr val="black">
                  <a:tint val="75000"/>
                </a:prstClr>
              </a:solidFill>
            </a:endParaRPr>
          </a:p>
        </p:txBody>
      </p:sp>
    </p:spTree>
    <p:extLst>
      <p:ext uri="{BB962C8B-B14F-4D97-AF65-F5344CB8AC3E}">
        <p14:creationId xmlns:p14="http://schemas.microsoft.com/office/powerpoint/2010/main" val="174782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4"/>
            <a:ext cx="7886700" cy="994172"/>
          </a:xfrm>
          <a:prstGeom prst="rect">
            <a:avLst/>
          </a:prstGeom>
        </p:spPr>
        <p:txBody>
          <a:bodyPr vert="horz" lIns="68577" tIns="34289" rIns="68577" bIns="34289"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369219"/>
            <a:ext cx="7886700" cy="3263504"/>
          </a:xfrm>
          <a:prstGeom prst="rect">
            <a:avLst/>
          </a:prstGeom>
        </p:spPr>
        <p:txBody>
          <a:bodyPr vert="horz" lIns="68577" tIns="34289" rIns="68577" bIns="34289"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4767264"/>
            <a:ext cx="2057400" cy="273844"/>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a:buClrTx/>
            </a:pPr>
            <a:fld id="{FCD25DE9-5C07-4171-B3A2-0839A68295F4}" type="datetimeFigureOut">
              <a:rPr lang="de-AT" kern="1200" smtClean="0">
                <a:solidFill>
                  <a:prstClr val="black">
                    <a:tint val="75000"/>
                  </a:prstClr>
                </a:solidFill>
                <a:latin typeface="Calibri" panose="020F0502020204030204"/>
                <a:ea typeface="+mn-ea"/>
                <a:cs typeface="+mn-cs"/>
              </a:rPr>
              <a:pPr defTabSz="685766">
                <a:buClrTx/>
              </a:pPr>
              <a:t>23.05.2023</a:t>
            </a:fld>
            <a:endParaRPr lang="de-AT" kern="1200">
              <a:solidFill>
                <a:prstClr val="black">
                  <a:tint val="75000"/>
                </a:prstClr>
              </a:solidFill>
              <a:latin typeface="Calibri" panose="020F0502020204030204"/>
              <a:ea typeface="+mn-ea"/>
              <a:cs typeface="+mn-cs"/>
            </a:endParaRPr>
          </a:p>
        </p:txBody>
      </p:sp>
      <p:sp>
        <p:nvSpPr>
          <p:cNvPr id="5" name="Fußzeilenplatzhalter 4"/>
          <p:cNvSpPr>
            <a:spLocks noGrp="1"/>
          </p:cNvSpPr>
          <p:nvPr>
            <p:ph type="ftr" sz="quarter" idx="3"/>
          </p:nvPr>
        </p:nvSpPr>
        <p:spPr>
          <a:xfrm>
            <a:off x="3028950" y="4767264"/>
            <a:ext cx="3086100" cy="273844"/>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a:buClrTx/>
            </a:pPr>
            <a:endParaRPr lang="de-AT" kern="1200">
              <a:solidFill>
                <a:prstClr val="black">
                  <a:tint val="75000"/>
                </a:prstClr>
              </a:solidFill>
              <a:latin typeface="Calibri" panose="020F0502020204030204"/>
              <a:ea typeface="+mn-ea"/>
              <a:cs typeface="+mn-cs"/>
            </a:endParaRPr>
          </a:p>
        </p:txBody>
      </p:sp>
      <p:sp>
        <p:nvSpPr>
          <p:cNvPr id="6" name="Foliennummernplatzhalter 5"/>
          <p:cNvSpPr>
            <a:spLocks noGrp="1"/>
          </p:cNvSpPr>
          <p:nvPr>
            <p:ph type="sldNum" sz="quarter" idx="4"/>
          </p:nvPr>
        </p:nvSpPr>
        <p:spPr>
          <a:xfrm>
            <a:off x="6457950" y="4767264"/>
            <a:ext cx="2057400" cy="273844"/>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a:buClrTx/>
            </a:pPr>
            <a:fld id="{410F5EB8-D50A-4638-BB8E-C35D6CF1B6FF}" type="slidenum">
              <a:rPr lang="de-AT" kern="1200" smtClean="0">
                <a:solidFill>
                  <a:prstClr val="black">
                    <a:tint val="75000"/>
                  </a:prstClr>
                </a:solidFill>
                <a:latin typeface="Calibri" panose="020F0502020204030204"/>
                <a:ea typeface="+mn-ea"/>
                <a:cs typeface="+mn-cs"/>
              </a:rPr>
              <a:pPr defTabSz="685766">
                <a:buClrTx/>
              </a:pPr>
              <a:t>‹#›</a:t>
            </a:fld>
            <a:endParaRPr lang="de-AT" kern="1200">
              <a:solidFill>
                <a:prstClr val="black">
                  <a:tint val="75000"/>
                </a:prstClr>
              </a:solidFill>
              <a:latin typeface="Calibri" panose="020F0502020204030204"/>
              <a:ea typeface="+mn-ea"/>
              <a:cs typeface="+mn-cs"/>
            </a:endParaRPr>
          </a:p>
        </p:txBody>
      </p:sp>
      <p:pic>
        <p:nvPicPr>
          <p:cNvPr id="7" name="Grafik 6"/>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518750" y="4086618"/>
            <a:ext cx="1272653" cy="954490"/>
          </a:xfrm>
          <a:prstGeom prst="rect">
            <a:avLst/>
          </a:prstGeom>
        </p:spPr>
      </p:pic>
      <p:sp>
        <p:nvSpPr>
          <p:cNvPr id="9" name="Rechteck 8"/>
          <p:cNvSpPr/>
          <p:nvPr userDrawn="1"/>
        </p:nvSpPr>
        <p:spPr>
          <a:xfrm>
            <a:off x="2" y="0"/>
            <a:ext cx="177501" cy="5143500"/>
          </a:xfrm>
          <a:prstGeom prst="rect">
            <a:avLst/>
          </a:prstGeom>
          <a:solidFill>
            <a:srgbClr val="3FA9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buClrTx/>
              <a:buFontTx/>
              <a:buNone/>
            </a:pPr>
            <a:endParaRPr lang="de-AT" kern="1200">
              <a:solidFill>
                <a:prstClr val="white"/>
              </a:solidFill>
            </a:endParaRPr>
          </a:p>
        </p:txBody>
      </p:sp>
      <p:sp>
        <p:nvSpPr>
          <p:cNvPr id="10" name="Rechteck 9"/>
          <p:cNvSpPr/>
          <p:nvPr userDrawn="1"/>
        </p:nvSpPr>
        <p:spPr>
          <a:xfrm>
            <a:off x="171453" y="0"/>
            <a:ext cx="114299" cy="5143500"/>
          </a:xfrm>
          <a:prstGeom prst="rect">
            <a:avLst/>
          </a:prstGeom>
          <a:solidFill>
            <a:srgbClr val="3FA9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buClrTx/>
              <a:buFontTx/>
              <a:buNone/>
            </a:pPr>
            <a:endParaRPr lang="de-AT" kern="1200">
              <a:solidFill>
                <a:prstClr val="white"/>
              </a:solidFill>
            </a:endParaRPr>
          </a:p>
        </p:txBody>
      </p:sp>
    </p:spTree>
    <p:extLst>
      <p:ext uri="{BB962C8B-B14F-4D97-AF65-F5344CB8AC3E}">
        <p14:creationId xmlns:p14="http://schemas.microsoft.com/office/powerpoint/2010/main" val="340855285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77" r:id="rId14"/>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de-DE"/>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de-DE"/>
              <a:t>Titelmasterformat durch Klicken bearbeiten</a:t>
            </a:r>
            <a:endParaRPr lang="de-AT"/>
          </a:p>
        </p:txBody>
      </p:sp>
      <p:sp>
        <p:nvSpPr>
          <p:cNvPr id="3" name="Textplatzhalt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FCD25DE9-5C07-4171-B3A2-0839A68295F4}" type="datetimeFigureOut">
              <a:rPr lang="de-AT" kern="1200" smtClean="0">
                <a:solidFill>
                  <a:prstClr val="black">
                    <a:tint val="75000"/>
                  </a:prstClr>
                </a:solidFill>
                <a:latin typeface="Calibri" panose="020F0502020204030204"/>
                <a:ea typeface="+mn-ea"/>
                <a:cs typeface="+mn-cs"/>
              </a:rPr>
              <a:pPr defTabSz="685800">
                <a:buClrTx/>
                <a:buFontTx/>
                <a:buNone/>
              </a:pPr>
              <a:t>23.05.2023</a:t>
            </a:fld>
            <a:endParaRPr lang="de-AT" kern="1200">
              <a:solidFill>
                <a:prstClr val="black">
                  <a:tint val="75000"/>
                </a:prstClr>
              </a:solidFill>
              <a:latin typeface="Calibri" panose="020F0502020204030204"/>
              <a:ea typeface="+mn-ea"/>
              <a:cs typeface="+mn-cs"/>
            </a:endParaRPr>
          </a:p>
        </p:txBody>
      </p:sp>
      <p:sp>
        <p:nvSpPr>
          <p:cNvPr id="5" name="Fußzeilenplatzhalt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de-AT" kern="1200">
              <a:solidFill>
                <a:prstClr val="black">
                  <a:tint val="75000"/>
                </a:prstClr>
              </a:solidFill>
              <a:latin typeface="Calibri" panose="020F0502020204030204"/>
              <a:ea typeface="+mn-ea"/>
              <a:cs typeface="+mn-cs"/>
            </a:endParaRPr>
          </a:p>
        </p:txBody>
      </p:sp>
      <p:sp>
        <p:nvSpPr>
          <p:cNvPr id="6" name="Foliennummernplatzhalt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410F5EB8-D50A-4638-BB8E-C35D6CF1B6FF}" type="slidenum">
              <a:rPr lang="de-AT" kern="1200" smtClean="0">
                <a:solidFill>
                  <a:prstClr val="black">
                    <a:tint val="75000"/>
                  </a:prstClr>
                </a:solidFill>
                <a:latin typeface="Calibri" panose="020F0502020204030204"/>
                <a:ea typeface="+mn-ea"/>
                <a:cs typeface="+mn-cs"/>
              </a:rPr>
              <a:pPr defTabSz="685800">
                <a:buClrTx/>
                <a:buFontTx/>
                <a:buNone/>
              </a:pPr>
              <a:t>‹#›</a:t>
            </a:fld>
            <a:endParaRPr lang="de-AT" kern="1200">
              <a:solidFill>
                <a:prstClr val="black">
                  <a:tint val="75000"/>
                </a:prstClr>
              </a:solidFill>
              <a:latin typeface="Calibri" panose="020F0502020204030204"/>
              <a:ea typeface="+mn-ea"/>
              <a:cs typeface="+mn-cs"/>
            </a:endParaRPr>
          </a:p>
        </p:txBody>
      </p:sp>
      <p:pic>
        <p:nvPicPr>
          <p:cNvPr id="7" name="Grafik 6"/>
          <p:cNvPicPr>
            <a:picLocks noChangeAspect="1"/>
          </p:cNvPicPr>
          <p:nvPr userDrawn="1"/>
        </p:nvPicPr>
        <p:blipFill>
          <a:blip r:embed="rId15" cstate="email">
            <a:extLst>
              <a:ext uri="{28A0092B-C50C-407E-A947-70E740481C1C}">
                <a14:useLocalDpi xmlns:a14="http://schemas.microsoft.com/office/drawing/2010/main"/>
              </a:ext>
            </a:extLst>
          </a:blip>
          <a:stretch>
            <a:fillRect/>
          </a:stretch>
        </p:blipFill>
        <p:spPr>
          <a:xfrm>
            <a:off x="7518748" y="4086617"/>
            <a:ext cx="1272653" cy="954490"/>
          </a:xfrm>
          <a:prstGeom prst="rect">
            <a:avLst/>
          </a:prstGeom>
        </p:spPr>
      </p:pic>
      <p:sp>
        <p:nvSpPr>
          <p:cNvPr id="9" name="Rechteck 8"/>
          <p:cNvSpPr/>
          <p:nvPr userDrawn="1"/>
        </p:nvSpPr>
        <p:spPr>
          <a:xfrm>
            <a:off x="1" y="0"/>
            <a:ext cx="177501" cy="5143500"/>
          </a:xfrm>
          <a:prstGeom prst="rect">
            <a:avLst/>
          </a:prstGeom>
          <a:solidFill>
            <a:srgbClr val="3FA9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buFontTx/>
              <a:buNone/>
            </a:pPr>
            <a:endParaRPr lang="de-AT" kern="1200">
              <a:solidFill>
                <a:prstClr val="white"/>
              </a:solidFill>
            </a:endParaRPr>
          </a:p>
        </p:txBody>
      </p:sp>
      <p:sp>
        <p:nvSpPr>
          <p:cNvPr id="10" name="Rechteck 9"/>
          <p:cNvSpPr/>
          <p:nvPr userDrawn="1"/>
        </p:nvSpPr>
        <p:spPr>
          <a:xfrm>
            <a:off x="171451" y="0"/>
            <a:ext cx="114299" cy="5143500"/>
          </a:xfrm>
          <a:prstGeom prst="rect">
            <a:avLst/>
          </a:prstGeom>
          <a:solidFill>
            <a:srgbClr val="3FA9F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buFontTx/>
              <a:buNone/>
            </a:pPr>
            <a:endParaRPr lang="de-AT" kern="1200">
              <a:solidFill>
                <a:prstClr val="white"/>
              </a:solidFill>
            </a:endParaRPr>
          </a:p>
        </p:txBody>
      </p:sp>
    </p:spTree>
    <p:extLst>
      <p:ext uri="{BB962C8B-B14F-4D97-AF65-F5344CB8AC3E}">
        <p14:creationId xmlns:p14="http://schemas.microsoft.com/office/powerpoint/2010/main" val="1306920400"/>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de-DE"/>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dstf.info/"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izmail-rda.od.gov.ua/na-odeshhyni-pravoohoronczi-vyyavyly-dilkiv-yaki-nezakonno-zajmalys-realizacziyeyu-chornoyi-ikry-ta-chervonoknyzhnoyi-ryby/"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lb4sturgeon.eu/" TargetMode="External"/><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hyperlink" Target="http://dstf.info/wp-content/uploads/2022/06/DSTF_Final_monitoring_position_paper.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hyperlink" Target="https://ec.europa.eu/environment/nature/conservation/species/action_plans/pdf/Sturgeon%20action%20plan.pdf" TargetMode="External"/><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interreg-danube.eu/uploads/media/approved_project_output/0001/48/1bc7e7a87c87f736946ab3c98fe275296cd7698e.pdf" TargetMode="External"/><Relationship Id="rId11" Type="http://schemas.openxmlformats.org/officeDocument/2006/relationships/image" Target="../media/image25.png"/><Relationship Id="rId5" Type="http://schemas.openxmlformats.org/officeDocument/2006/relationships/hyperlink" Target="https://www.icpdr.org/main/sites/default/files/nodes/documents/drbmp_update_2021_final_annex_12_-_key_measures_for_sturgeons.pdf" TargetMode="External"/><Relationship Id="rId10" Type="http://schemas.openxmlformats.org/officeDocument/2006/relationships/image" Target="../media/image24.jpeg"/><Relationship Id="rId4" Type="http://schemas.openxmlformats.org/officeDocument/2006/relationships/hyperlink" Target="https://ec.europa.eu/environment/nature/conservation/species/action_plans/index_en.htm#:~:text=EU%20Species%20Action%20Plans%20for%20selected%20species&amp;text=They%20provide%20information%20about%20the,their%20conservation%20status%20in%20Europe." TargetMode="External"/><Relationship Id="rId9" Type="http://schemas.openxmlformats.org/officeDocument/2006/relationships/image" Target="../media/image2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www.dstf.info/"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5" Type="http://schemas.openxmlformats.org/officeDocument/2006/relationships/image" Target="../media/image28.png"/><Relationship Id="rId4" Type="http://schemas.openxmlformats.org/officeDocument/2006/relationships/hyperlink" Target="mailto:info@dstf.info"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dstf.inf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e-AT" sz="4000" b="1">
                <a:solidFill>
                  <a:srgbClr val="3FA9F5"/>
                </a:solidFill>
              </a:rPr>
              <a:t>Danube Sturgeon Task Force Update on </a:t>
            </a:r>
            <a:r>
              <a:rPr lang="de-AT" sz="4000" b="1" smtClean="0">
                <a:solidFill>
                  <a:srgbClr val="3FA9F5"/>
                </a:solidFill>
              </a:rPr>
              <a:t>Activities</a:t>
            </a:r>
            <a:endParaRPr lang="en-GB" sz="4000" b="1">
              <a:solidFill>
                <a:srgbClr val="3FA9F5"/>
              </a:solidFill>
            </a:endParaRPr>
          </a:p>
        </p:txBody>
      </p:sp>
      <p:sp>
        <p:nvSpPr>
          <p:cNvPr id="4" name="Untertitel 3"/>
          <p:cNvSpPr>
            <a:spLocks noGrp="1"/>
          </p:cNvSpPr>
          <p:nvPr>
            <p:ph type="subTitle" idx="1"/>
          </p:nvPr>
        </p:nvSpPr>
        <p:spPr>
          <a:xfrm>
            <a:off x="1143000" y="2977300"/>
            <a:ext cx="6858000" cy="1241822"/>
          </a:xfrm>
        </p:spPr>
        <p:txBody>
          <a:bodyPr>
            <a:normAutofit fontScale="32500" lnSpcReduction="20000"/>
          </a:bodyPr>
          <a:lstStyle/>
          <a:p>
            <a:pPr>
              <a:lnSpc>
                <a:spcPct val="120000"/>
              </a:lnSpc>
            </a:pPr>
            <a:r>
              <a:rPr lang="de-AT" sz="4500" b="1" smtClean="0"/>
              <a:t>Beate Striebel-Greiter, WWF CEE</a:t>
            </a:r>
            <a:br>
              <a:rPr lang="de-AT" sz="4500" b="1" smtClean="0"/>
            </a:br>
            <a:r>
              <a:rPr lang="de-AT" sz="4500" b="1" smtClean="0"/>
              <a:t>on behalf of </a:t>
            </a:r>
          </a:p>
          <a:p>
            <a:pPr>
              <a:lnSpc>
                <a:spcPct val="120000"/>
              </a:lnSpc>
            </a:pPr>
            <a:r>
              <a:rPr lang="de-AT" sz="4500" b="1" smtClean="0"/>
              <a:t>DSTF Executive Committee</a:t>
            </a:r>
          </a:p>
          <a:p>
            <a:endParaRPr lang="de-AT" sz="2400" b="1"/>
          </a:p>
          <a:p>
            <a:r>
              <a:rPr lang="en-GB" sz="2400">
                <a:hlinkClick r:id="rId2"/>
              </a:rPr>
              <a:t>https://dstf.info/</a:t>
            </a:r>
            <a:endParaRPr lang="en-GB" sz="2400" b="1"/>
          </a:p>
        </p:txBody>
      </p:sp>
    </p:spTree>
    <p:extLst>
      <p:ext uri="{BB962C8B-B14F-4D97-AF65-F5344CB8AC3E}">
        <p14:creationId xmlns:p14="http://schemas.microsoft.com/office/powerpoint/2010/main" val="2739838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fld id="{00000000-1234-1234-1234-123412341234}" type="slidenum">
              <a:rPr lang="en-GB" smtClean="0"/>
              <a:pPr/>
              <a:t>10</a:t>
            </a:fld>
            <a:endParaRPr lang="en-GB"/>
          </a:p>
        </p:txBody>
      </p:sp>
      <p:sp>
        <p:nvSpPr>
          <p:cNvPr id="3" name="Untertitel 2"/>
          <p:cNvSpPr>
            <a:spLocks noGrp="1"/>
          </p:cNvSpPr>
          <p:nvPr>
            <p:ph type="subTitle" idx="1"/>
          </p:nvPr>
        </p:nvSpPr>
        <p:spPr/>
        <p:txBody>
          <a:bodyPr/>
          <a:lstStyle/>
          <a:p>
            <a:endParaRPr lang="en-GB"/>
          </a:p>
        </p:txBody>
      </p:sp>
      <p:sp>
        <p:nvSpPr>
          <p:cNvPr id="5" name="Untertitel 4"/>
          <p:cNvSpPr>
            <a:spLocks noGrp="1"/>
          </p:cNvSpPr>
          <p:nvPr>
            <p:ph type="subTitle" idx="2"/>
          </p:nvPr>
        </p:nvSpPr>
        <p:spPr/>
        <p:txBody>
          <a:bodyPr/>
          <a:lstStyle/>
          <a:p>
            <a:endParaRPr lang="en-GB"/>
          </a:p>
        </p:txBody>
      </p:sp>
      <p:sp>
        <p:nvSpPr>
          <p:cNvPr id="6" name="Textplatzhalter 5"/>
          <p:cNvSpPr>
            <a:spLocks noGrp="1"/>
          </p:cNvSpPr>
          <p:nvPr>
            <p:ph type="body" idx="3"/>
          </p:nvPr>
        </p:nvSpPr>
        <p:spPr>
          <a:xfrm>
            <a:off x="358850" y="730050"/>
            <a:ext cx="5201354" cy="3683400"/>
          </a:xfrm>
        </p:spPr>
        <p:txBody>
          <a:bodyPr/>
          <a:lstStyle/>
          <a:p>
            <a:r>
              <a:rPr lang="de-AT" sz="1600" smtClean="0"/>
              <a:t>Fishing bans for sturgeon exist</a:t>
            </a:r>
          </a:p>
          <a:p>
            <a:r>
              <a:rPr lang="de-AT" sz="1600" smtClean="0"/>
              <a:t>Poaching continues at similar levels over recent years</a:t>
            </a:r>
          </a:p>
          <a:p>
            <a:r>
              <a:rPr lang="de-AT" sz="1600" smtClean="0"/>
              <a:t>Stricter enforcement  required</a:t>
            </a:r>
          </a:p>
          <a:p>
            <a:pPr marL="133344" indent="0">
              <a:buNone/>
            </a:pPr>
            <a:endParaRPr lang="de-AT" sz="1600" smtClean="0"/>
          </a:p>
          <a:p>
            <a:r>
              <a:rPr lang="de-AT" sz="1600" smtClean="0"/>
              <a:t>By-catch at river and sea</a:t>
            </a:r>
          </a:p>
          <a:p>
            <a:pPr marL="133344" indent="0">
              <a:buNone/>
            </a:pPr>
            <a:r>
              <a:rPr lang="de-AT" sz="1600" smtClean="0"/>
              <a:t>largely unknown!</a:t>
            </a:r>
            <a:endParaRPr lang="de-AT" sz="1600"/>
          </a:p>
          <a:p>
            <a:pPr marL="133344" indent="0">
              <a:buNone/>
            </a:pPr>
            <a:r>
              <a:rPr lang="de-AT" sz="1600" smtClean="0">
                <a:sym typeface="Wingdings" panose="05000000000000000000" pitchFamily="2" charset="2"/>
              </a:rPr>
              <a:t> GFCM Black Sea pilot project</a:t>
            </a:r>
            <a:endParaRPr lang="de-AT" sz="1600" smtClean="0"/>
          </a:p>
          <a:p>
            <a:pPr marL="133344" indent="0">
              <a:buNone/>
            </a:pPr>
            <a:endParaRPr lang="de-AT" sz="1600" smtClean="0"/>
          </a:p>
          <a:p>
            <a:endParaRPr lang="de-AT" sz="1600"/>
          </a:p>
        </p:txBody>
      </p:sp>
      <p:pic>
        <p:nvPicPr>
          <p:cNvPr id="2050"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088" y="2759075"/>
            <a:ext cx="3370212"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Content Placeholder 14">
            <a:extLst>
              <a:ext uri="{FF2B5EF4-FFF2-40B4-BE49-F238E27FC236}">
                <a16:creationId xmlns:a16="http://schemas.microsoft.com/office/drawing/2014/main" id="{6B210B5F-A0A4-F304-4D61-CC7EE7C02AE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60204" y="363266"/>
            <a:ext cx="3583796" cy="4780234"/>
          </a:xfrm>
          <a:prstGeom prst="rect">
            <a:avLst/>
          </a:prstGeom>
          <a:noFill/>
          <a:ln>
            <a:noFill/>
          </a:ln>
        </p:spPr>
      </p:pic>
      <p:pic>
        <p:nvPicPr>
          <p:cNvPr id="9" name="Picture 22">
            <a:extLst>
              <a:ext uri="{FF2B5EF4-FFF2-40B4-BE49-F238E27FC236}">
                <a16:creationId xmlns:a16="http://schemas.microsoft.com/office/drawing/2014/main" id="{8BFE59FC-EEA3-ECFC-262B-55F45A8CBEF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17011" y="3544599"/>
            <a:ext cx="2142858" cy="1598901"/>
          </a:xfrm>
          <a:prstGeom prst="rect">
            <a:avLst/>
          </a:prstGeom>
        </p:spPr>
      </p:pic>
      <p:pic>
        <p:nvPicPr>
          <p:cNvPr id="10" name="Content Placeholder 4">
            <a:hlinkClick r:id="rId6"/>
            <a:extLst>
              <a:ext uri="{FF2B5EF4-FFF2-40B4-BE49-F238E27FC236}">
                <a16:creationId xmlns:a16="http://schemas.microsoft.com/office/drawing/2014/main" id="{82CE41B2-FFDD-99B9-C41D-655DB54F1A4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543300" y="1745701"/>
            <a:ext cx="2126422" cy="2026747"/>
          </a:xfrm>
          <a:prstGeom prst="rect">
            <a:avLst/>
          </a:prstGeom>
          <a:noFill/>
          <a:ln>
            <a:noFill/>
          </a:ln>
        </p:spPr>
      </p:pic>
      <p:sp>
        <p:nvSpPr>
          <p:cNvPr id="4" name="Titel 3"/>
          <p:cNvSpPr>
            <a:spLocks noGrp="1"/>
          </p:cNvSpPr>
          <p:nvPr>
            <p:ph type="title"/>
          </p:nvPr>
        </p:nvSpPr>
        <p:spPr>
          <a:xfrm>
            <a:off x="608525" y="184275"/>
            <a:ext cx="4805304" cy="561900"/>
          </a:xfrm>
          <a:solidFill>
            <a:schemeClr val="bg1"/>
          </a:solidFill>
        </p:spPr>
        <p:txBody>
          <a:bodyPr/>
          <a:lstStyle/>
          <a:p>
            <a:r>
              <a:rPr lang="de-AT" smtClean="0"/>
              <a:t>Stop poaching and by-catch</a:t>
            </a:r>
            <a:endParaRPr lang="en-GB"/>
          </a:p>
        </p:txBody>
      </p:sp>
    </p:spTree>
    <p:extLst>
      <p:ext uri="{BB962C8B-B14F-4D97-AF65-F5344CB8AC3E}">
        <p14:creationId xmlns:p14="http://schemas.microsoft.com/office/powerpoint/2010/main" val="20376029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fld id="{00000000-1234-1234-1234-123412341234}" type="slidenum">
              <a:rPr lang="en-GB" smtClean="0"/>
              <a:pPr/>
              <a:t>11</a:t>
            </a:fld>
            <a:endParaRPr lang="en-GB"/>
          </a:p>
        </p:txBody>
      </p:sp>
      <p:sp>
        <p:nvSpPr>
          <p:cNvPr id="3" name="Untertitel 2"/>
          <p:cNvSpPr>
            <a:spLocks noGrp="1"/>
          </p:cNvSpPr>
          <p:nvPr>
            <p:ph type="subTitle" idx="1"/>
          </p:nvPr>
        </p:nvSpPr>
        <p:spPr/>
        <p:txBody>
          <a:bodyPr/>
          <a:lstStyle/>
          <a:p>
            <a:endParaRPr lang="en-GB"/>
          </a:p>
        </p:txBody>
      </p:sp>
      <p:sp>
        <p:nvSpPr>
          <p:cNvPr id="4" name="Titel 3"/>
          <p:cNvSpPr>
            <a:spLocks noGrp="1"/>
          </p:cNvSpPr>
          <p:nvPr>
            <p:ph type="title"/>
          </p:nvPr>
        </p:nvSpPr>
        <p:spPr>
          <a:xfrm>
            <a:off x="481350" y="171575"/>
            <a:ext cx="8181300" cy="561900"/>
          </a:xfrm>
        </p:spPr>
        <p:txBody>
          <a:bodyPr/>
          <a:lstStyle/>
          <a:p>
            <a:r>
              <a:rPr lang="de-AT" smtClean="0"/>
              <a:t>Conservation breeding and release programms</a:t>
            </a:r>
            <a:endParaRPr lang="en-GB"/>
          </a:p>
        </p:txBody>
      </p:sp>
      <p:sp>
        <p:nvSpPr>
          <p:cNvPr id="5" name="Untertitel 4"/>
          <p:cNvSpPr>
            <a:spLocks noGrp="1"/>
          </p:cNvSpPr>
          <p:nvPr>
            <p:ph type="subTitle" idx="2"/>
          </p:nvPr>
        </p:nvSpPr>
        <p:spPr/>
        <p:txBody>
          <a:bodyPr/>
          <a:lstStyle/>
          <a:p>
            <a:endParaRPr lang="en-GB"/>
          </a:p>
        </p:txBody>
      </p:sp>
      <p:sp>
        <p:nvSpPr>
          <p:cNvPr id="6" name="Textplatzhalter 5"/>
          <p:cNvSpPr>
            <a:spLocks noGrp="1"/>
          </p:cNvSpPr>
          <p:nvPr>
            <p:ph type="body" idx="3"/>
          </p:nvPr>
        </p:nvSpPr>
        <p:spPr/>
        <p:txBody>
          <a:bodyPr/>
          <a:lstStyle/>
          <a:p>
            <a:pPr marL="133344" indent="0">
              <a:buNone/>
            </a:pPr>
            <a:r>
              <a:rPr lang="de-AT" sz="1800" smtClean="0">
                <a:sym typeface="Wingdings" panose="05000000000000000000" pitchFamily="2" charset="2"/>
              </a:rPr>
              <a:t>So </a:t>
            </a:r>
            <a:r>
              <a:rPr lang="de-AT" sz="1800">
                <a:sym typeface="Wingdings" panose="05000000000000000000" pitchFamily="2" charset="2"/>
              </a:rPr>
              <a:t>far </a:t>
            </a:r>
            <a:r>
              <a:rPr lang="de-AT" sz="1800" smtClean="0">
                <a:sym typeface="Wingdings" panose="05000000000000000000" pitchFamily="2" charset="2"/>
              </a:rPr>
              <a:t>restocking activities not coordinated  and no </a:t>
            </a:r>
            <a:r>
              <a:rPr lang="de-AT" sz="1800">
                <a:sym typeface="Wingdings" panose="05000000000000000000" pitchFamily="2" charset="2"/>
              </a:rPr>
              <a:t>exchange of </a:t>
            </a:r>
            <a:r>
              <a:rPr lang="de-AT" sz="1800" smtClean="0">
                <a:sym typeface="Wingdings" panose="05000000000000000000" pitchFamily="2" charset="2"/>
              </a:rPr>
              <a:t>information</a:t>
            </a:r>
          </a:p>
          <a:p>
            <a:pPr marL="133344" indent="0">
              <a:buNone/>
            </a:pPr>
            <a:endParaRPr lang="de-AT" sz="1800">
              <a:sym typeface="Wingdings" panose="05000000000000000000" pitchFamily="2" charset="2"/>
            </a:endParaRPr>
          </a:p>
          <a:p>
            <a:pPr>
              <a:buFont typeface="Wingdings"/>
              <a:buChar char="à"/>
            </a:pPr>
            <a:r>
              <a:rPr lang="de-AT" sz="1800">
                <a:sym typeface="Wingdings" panose="05000000000000000000" pitchFamily="2" charset="2"/>
              </a:rPr>
              <a:t> LIFE Boat </a:t>
            </a:r>
            <a:r>
              <a:rPr lang="de-AT" sz="1800" smtClean="0">
                <a:sym typeface="Wingdings" panose="05000000000000000000" pitchFamily="2" charset="2"/>
              </a:rPr>
              <a:t>(2022-2030) as </a:t>
            </a:r>
            <a:r>
              <a:rPr lang="de-AT" sz="1800">
                <a:sym typeface="Wingdings" panose="05000000000000000000" pitchFamily="2" charset="2"/>
              </a:rPr>
              <a:t>starting point for coordinated Danube wide </a:t>
            </a:r>
            <a:r>
              <a:rPr lang="de-AT" sz="1800" smtClean="0">
                <a:sym typeface="Wingdings" panose="05000000000000000000" pitchFamily="2" charset="2"/>
              </a:rPr>
              <a:t>approach; </a:t>
            </a:r>
          </a:p>
          <a:p>
            <a:pPr>
              <a:buFont typeface="Wingdings"/>
              <a:buChar char="à"/>
            </a:pPr>
            <a:r>
              <a:rPr lang="de-AT" sz="1800" smtClean="0">
                <a:sym typeface="Wingdings" panose="05000000000000000000" pitchFamily="2" charset="2"/>
              </a:rPr>
              <a:t>1,6 Million fish will be released</a:t>
            </a:r>
          </a:p>
          <a:p>
            <a:pPr>
              <a:buFont typeface="Wingdings"/>
              <a:buChar char="à"/>
            </a:pPr>
            <a:endParaRPr lang="de-AT" sz="1800">
              <a:sym typeface="Wingdings" panose="05000000000000000000" pitchFamily="2" charset="2"/>
            </a:endParaRPr>
          </a:p>
          <a:p>
            <a:pPr>
              <a:buFont typeface="Wingdings"/>
              <a:buChar char="à"/>
            </a:pPr>
            <a:endParaRPr lang="de-AT" sz="1800" smtClean="0">
              <a:sym typeface="Wingdings" panose="05000000000000000000" pitchFamily="2" charset="2"/>
            </a:endParaRPr>
          </a:p>
          <a:p>
            <a:pPr>
              <a:buFont typeface="Wingdings"/>
              <a:buChar char="à"/>
            </a:pPr>
            <a:r>
              <a:rPr lang="de-AT" sz="1800">
                <a:sym typeface="Wingdings" panose="05000000000000000000" pitchFamily="2" charset="2"/>
              </a:rPr>
              <a:t>More info soon available on:  </a:t>
            </a:r>
            <a:r>
              <a:rPr lang="de-AT" sz="1800" smtClean="0">
                <a:sym typeface="Wingdings" panose="05000000000000000000" pitchFamily="2" charset="2"/>
              </a:rPr>
              <a:t/>
            </a:r>
            <a:br>
              <a:rPr lang="de-AT" sz="1800" smtClean="0">
                <a:sym typeface="Wingdings" panose="05000000000000000000" pitchFamily="2" charset="2"/>
              </a:rPr>
            </a:br>
            <a:r>
              <a:rPr lang="de-AT" sz="1800" smtClean="0">
                <a:sym typeface="Wingdings" panose="05000000000000000000" pitchFamily="2" charset="2"/>
                <a:hlinkClick r:id="rId2"/>
              </a:rPr>
              <a:t>https</a:t>
            </a:r>
            <a:r>
              <a:rPr lang="de-AT" sz="1800">
                <a:sym typeface="Wingdings" panose="05000000000000000000" pitchFamily="2" charset="2"/>
                <a:hlinkClick r:id="rId2"/>
              </a:rPr>
              <a:t>://lb4sturgeon.eu/</a:t>
            </a:r>
            <a:endParaRPr lang="en-GB" sz="1800"/>
          </a:p>
        </p:txBody>
      </p:sp>
      <p:pic>
        <p:nvPicPr>
          <p:cNvPr id="307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914775" y="2307924"/>
            <a:ext cx="5043486" cy="2835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8112770" y="594634"/>
            <a:ext cx="845491" cy="79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9743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16AA348-5972-484A-AD82-43260682CF61}"/>
              </a:ext>
            </a:extLst>
          </p:cNvPr>
          <p:cNvSpPr>
            <a:spLocks noGrp="1"/>
          </p:cNvSpPr>
          <p:nvPr>
            <p:ph type="title"/>
          </p:nvPr>
        </p:nvSpPr>
        <p:spPr>
          <a:xfrm>
            <a:off x="674370" y="194311"/>
            <a:ext cx="7886700" cy="994172"/>
          </a:xfrm>
        </p:spPr>
        <p:txBody>
          <a:bodyPr>
            <a:normAutofit/>
          </a:bodyPr>
          <a:lstStyle/>
          <a:p>
            <a:pPr algn="ctr"/>
            <a:r>
              <a:rPr lang="en-GB" sz="2800" b="1" i="1">
                <a:latin typeface="Arial" panose="020B0604020202020204" pitchFamily="34" charset="0"/>
                <a:cs typeface="Arial" panose="020B0604020202020204" pitchFamily="34" charset="0"/>
              </a:rPr>
              <a:t>Avoid flying blind: The importance of population monitoring</a:t>
            </a:r>
            <a:endParaRPr lang="en-GB" sz="2800" b="1" i="1" dirty="0">
              <a:latin typeface="Arial" panose="020B0604020202020204" pitchFamily="34" charset="0"/>
              <a:cs typeface="Arial" panose="020B0604020202020204" pitchFamily="34" charset="0"/>
            </a:endParaRPr>
          </a:p>
        </p:txBody>
      </p:sp>
      <p:sp>
        <p:nvSpPr>
          <p:cNvPr id="5" name="Espace réservé du contenu 4">
            <a:extLst>
              <a:ext uri="{FF2B5EF4-FFF2-40B4-BE49-F238E27FC236}">
                <a16:creationId xmlns:a16="http://schemas.microsoft.com/office/drawing/2014/main" id="{5CFA08E0-7527-374C-A809-C931D1391622}"/>
              </a:ext>
            </a:extLst>
          </p:cNvPr>
          <p:cNvSpPr>
            <a:spLocks noGrp="1"/>
          </p:cNvSpPr>
          <p:nvPr>
            <p:ph idx="1"/>
          </p:nvPr>
        </p:nvSpPr>
        <p:spPr>
          <a:xfrm>
            <a:off x="548640" y="1257301"/>
            <a:ext cx="8081010" cy="3558302"/>
          </a:xfrm>
        </p:spPr>
        <p:txBody>
          <a:bodyPr>
            <a:normAutofit fontScale="77500" lnSpcReduction="20000"/>
          </a:bodyPr>
          <a:lstStyle/>
          <a:p>
            <a:r>
              <a:rPr lang="en-GB" b="1" smtClean="0"/>
              <a:t>DSTF </a:t>
            </a:r>
            <a:r>
              <a:rPr lang="en-GB" b="1" smtClean="0">
                <a:hlinkClick r:id="rId3"/>
              </a:rPr>
              <a:t>Position Paper</a:t>
            </a:r>
            <a:endParaRPr lang="en-GB" dirty="0"/>
          </a:p>
          <a:p>
            <a:pPr marL="0" indent="0">
              <a:buNone/>
            </a:pPr>
            <a:r>
              <a:rPr lang="en-GB" b="1" smtClean="0"/>
              <a:t>Monitoring is a prerequisite for management decisions:  </a:t>
            </a:r>
          </a:p>
          <a:p>
            <a:r>
              <a:rPr lang="en-GB" smtClean="0"/>
              <a:t>on </a:t>
            </a:r>
            <a:r>
              <a:rPr lang="en-GB"/>
              <a:t>fishing regulations </a:t>
            </a:r>
            <a:r>
              <a:rPr lang="en-GB" smtClean="0"/>
              <a:t>(effects of catch allowance with size limits, termination </a:t>
            </a:r>
            <a:r>
              <a:rPr lang="en-GB"/>
              <a:t>or prolongation of fishing </a:t>
            </a:r>
            <a:r>
              <a:rPr lang="en-GB" smtClean="0"/>
              <a:t>bans, impacts of IUU or by-catch)</a:t>
            </a:r>
          </a:p>
          <a:p>
            <a:r>
              <a:rPr lang="en-GB" smtClean="0"/>
              <a:t>measures </a:t>
            </a:r>
            <a:r>
              <a:rPr lang="en-GB"/>
              <a:t>to restore river continuity, including dam </a:t>
            </a:r>
            <a:r>
              <a:rPr lang="en-GB" smtClean="0"/>
              <a:t>removal, design </a:t>
            </a:r>
            <a:r>
              <a:rPr lang="en-GB"/>
              <a:t>and </a:t>
            </a:r>
            <a:r>
              <a:rPr lang="en-GB" smtClean="0"/>
              <a:t>functionality of </a:t>
            </a:r>
            <a:r>
              <a:rPr lang="en-GB"/>
              <a:t>fish passages </a:t>
            </a:r>
            <a:r>
              <a:rPr lang="en-GB" smtClean="0"/>
              <a:t>solutions</a:t>
            </a:r>
          </a:p>
          <a:p>
            <a:r>
              <a:rPr lang="en-GB" smtClean="0"/>
              <a:t>Basis for environmental </a:t>
            </a:r>
            <a:r>
              <a:rPr lang="en-GB"/>
              <a:t>impact assessments, complying with no-harm </a:t>
            </a:r>
            <a:r>
              <a:rPr lang="en-GB" smtClean="0"/>
              <a:t>principles</a:t>
            </a:r>
          </a:p>
          <a:p>
            <a:r>
              <a:rPr lang="en-GB" smtClean="0"/>
              <a:t>Identification &amp; restoration </a:t>
            </a:r>
            <a:r>
              <a:rPr lang="en-GB"/>
              <a:t>of critical habitats  </a:t>
            </a:r>
            <a:endParaRPr lang="en-GB" smtClean="0"/>
          </a:p>
          <a:p>
            <a:r>
              <a:rPr lang="en-GB" smtClean="0"/>
              <a:t>on </a:t>
            </a:r>
            <a:r>
              <a:rPr lang="en-GB"/>
              <a:t>supportive conservation breeding and release </a:t>
            </a:r>
            <a:r>
              <a:rPr lang="en-GB" smtClean="0"/>
              <a:t>measures</a:t>
            </a:r>
          </a:p>
          <a:p>
            <a:endParaRPr lang="de-AT"/>
          </a:p>
          <a:p>
            <a:r>
              <a:rPr lang="de-AT" b="1" smtClean="0"/>
              <a:t>Ultimatively to assess success or failiure of conservation measures and populations status (Habitats Directive)</a:t>
            </a:r>
          </a:p>
          <a:p>
            <a:r>
              <a:rPr lang="de-AT" b="1" u="sng" smtClean="0"/>
              <a:t>We need coherent, comparable data in the Danube Basin and the Black Sea</a:t>
            </a:r>
          </a:p>
          <a:p>
            <a:r>
              <a:rPr lang="de-AT" b="1" u="sng" smtClean="0"/>
              <a:t>We need a regular exchange of data of shared populations</a:t>
            </a:r>
            <a:endParaRPr lang="en-GB" b="1" u="sng" dirty="0"/>
          </a:p>
        </p:txBody>
      </p:sp>
    </p:spTree>
    <p:extLst>
      <p:ext uri="{BB962C8B-B14F-4D97-AF65-F5344CB8AC3E}">
        <p14:creationId xmlns:p14="http://schemas.microsoft.com/office/powerpoint/2010/main" val="1774133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75248" y="0"/>
            <a:ext cx="8660543" cy="725329"/>
          </a:xfrm>
        </p:spPr>
        <p:txBody>
          <a:bodyPr>
            <a:normAutofit/>
          </a:bodyPr>
          <a:lstStyle/>
          <a:p>
            <a:r>
              <a:rPr lang="de-AT" b="1" smtClean="0"/>
              <a:t>Strategies in place</a:t>
            </a:r>
            <a:endParaRPr lang="en-GB" b="1"/>
          </a:p>
        </p:txBody>
      </p:sp>
      <p:sp>
        <p:nvSpPr>
          <p:cNvPr id="3" name="Inhaltsplatzhalter 2"/>
          <p:cNvSpPr>
            <a:spLocks noGrp="1"/>
          </p:cNvSpPr>
          <p:nvPr>
            <p:ph idx="1"/>
          </p:nvPr>
        </p:nvSpPr>
        <p:spPr>
          <a:xfrm>
            <a:off x="925620" y="719328"/>
            <a:ext cx="7886700" cy="2092742"/>
          </a:xfrm>
        </p:spPr>
        <p:txBody>
          <a:bodyPr>
            <a:normAutofit fontScale="70000" lnSpcReduction="20000"/>
          </a:bodyPr>
          <a:lstStyle/>
          <a:p>
            <a:pPr>
              <a:lnSpc>
                <a:spcPct val="120000"/>
              </a:lnSpc>
            </a:pPr>
            <a:r>
              <a:rPr lang="de-AT" b="1" smtClean="0"/>
              <a:t>Pan European Action Plan for Sturgeon </a:t>
            </a:r>
            <a:r>
              <a:rPr lang="de-AT" smtClean="0"/>
              <a:t>adopted by </a:t>
            </a:r>
            <a:r>
              <a:rPr lang="de-AT" smtClean="0">
                <a:hlinkClick r:id="rId3"/>
              </a:rPr>
              <a:t>Bern Convention </a:t>
            </a:r>
            <a:r>
              <a:rPr lang="de-AT" smtClean="0"/>
              <a:t>(2018) and endrosed as </a:t>
            </a:r>
            <a:r>
              <a:rPr lang="de-AT" smtClean="0">
                <a:hlinkClick r:id="rId4"/>
              </a:rPr>
              <a:t>EU Species Action Plan </a:t>
            </a:r>
            <a:r>
              <a:rPr lang="de-AT" smtClean="0"/>
              <a:t>under the EU Habitats Directive (2019)</a:t>
            </a:r>
          </a:p>
          <a:p>
            <a:pPr>
              <a:lnSpc>
                <a:spcPct val="120000"/>
              </a:lnSpc>
            </a:pPr>
            <a:r>
              <a:rPr lang="en-GB" b="1" smtClean="0"/>
              <a:t>Danube RBMP </a:t>
            </a:r>
            <a:r>
              <a:rPr lang="en-GB" smtClean="0"/>
              <a:t>includes</a:t>
            </a:r>
            <a:r>
              <a:rPr lang="en-GB" b="1" smtClean="0"/>
              <a:t> </a:t>
            </a:r>
            <a:r>
              <a:rPr lang="de-AT" smtClean="0">
                <a:hlinkClick r:id="rId5"/>
              </a:rPr>
              <a:t>sturgeon </a:t>
            </a:r>
            <a:r>
              <a:rPr lang="de-AT">
                <a:hlinkClick r:id="rId5"/>
              </a:rPr>
              <a:t>measures </a:t>
            </a:r>
            <a:r>
              <a:rPr lang="en-GB" smtClean="0"/>
              <a:t>and</a:t>
            </a:r>
            <a:r>
              <a:rPr lang="en-GB" b="1" smtClean="0"/>
              <a:t> ICPDR </a:t>
            </a:r>
            <a:r>
              <a:rPr lang="en-GB" b="1"/>
              <a:t>Ministerial </a:t>
            </a:r>
            <a:r>
              <a:rPr lang="de-AT" b="1" smtClean="0"/>
              <a:t>declaration</a:t>
            </a:r>
            <a:r>
              <a:rPr lang="de-AT" smtClean="0"/>
              <a:t> (2022) include commitment to PANEUAP</a:t>
            </a:r>
          </a:p>
          <a:p>
            <a:pPr>
              <a:lnSpc>
                <a:spcPct val="120000"/>
              </a:lnSpc>
            </a:pPr>
            <a:r>
              <a:rPr lang="de-AT" smtClean="0"/>
              <a:t>DTP funded project </a:t>
            </a:r>
            <a:r>
              <a:rPr lang="de-AT" b="1" smtClean="0"/>
              <a:t>MEASURES</a:t>
            </a:r>
            <a:r>
              <a:rPr lang="de-AT" smtClean="0"/>
              <a:t> </a:t>
            </a:r>
            <a:r>
              <a:rPr lang="de-AT"/>
              <a:t>– </a:t>
            </a:r>
            <a:r>
              <a:rPr lang="de-AT" b="1">
                <a:hlinkClick r:id="rId6"/>
              </a:rPr>
              <a:t>Strategy </a:t>
            </a:r>
            <a:r>
              <a:rPr lang="de-AT" b="1"/>
              <a:t>for ecological corridor </a:t>
            </a:r>
            <a:r>
              <a:rPr lang="de-AT" b="1" smtClean="0"/>
              <a:t>conservation</a:t>
            </a:r>
            <a:r>
              <a:rPr lang="de-AT" smtClean="0"/>
              <a:t> (2021)</a:t>
            </a:r>
          </a:p>
          <a:p>
            <a:pPr>
              <a:lnSpc>
                <a:spcPct val="120000"/>
              </a:lnSpc>
            </a:pPr>
            <a:r>
              <a:rPr lang="de-AT" b="1" smtClean="0"/>
              <a:t>ICPDR</a:t>
            </a:r>
            <a:r>
              <a:rPr lang="de-AT" smtClean="0"/>
              <a:t> Sturgeon Strategy (2018)</a:t>
            </a:r>
          </a:p>
          <a:p>
            <a:pPr>
              <a:lnSpc>
                <a:spcPct val="120000"/>
              </a:lnSpc>
            </a:pPr>
            <a:r>
              <a:rPr lang="de-AT" b="1" smtClean="0"/>
              <a:t>DSTF/ESUDR</a:t>
            </a:r>
            <a:r>
              <a:rPr lang="de-AT" smtClean="0"/>
              <a:t> Sturgeon 2020 (2016)</a:t>
            </a:r>
            <a:endParaRPr lang="en-GB"/>
          </a:p>
        </p:txBody>
      </p:sp>
      <p:pic>
        <p:nvPicPr>
          <p:cNvPr id="2050"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1330795">
            <a:off x="7299734" y="2845759"/>
            <a:ext cx="1851660"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980980">
            <a:off x="-243821" y="2677696"/>
            <a:ext cx="1840230" cy="26403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876802">
            <a:off x="911034" y="3119203"/>
            <a:ext cx="1783080" cy="2366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rot="1204063">
            <a:off x="6014512" y="2837278"/>
            <a:ext cx="1736585" cy="239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a:stretch/>
        </p:blipFill>
        <p:spPr bwMode="auto">
          <a:xfrm>
            <a:off x="3384205" y="3006831"/>
            <a:ext cx="2157985" cy="26618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Grafik 8"/>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rot="1831976">
            <a:off x="2572661" y="3600486"/>
            <a:ext cx="1898896" cy="2082798"/>
          </a:xfrm>
          <a:prstGeom prst="rect">
            <a:avLst/>
          </a:prstGeom>
        </p:spPr>
      </p:pic>
      <p:pic>
        <p:nvPicPr>
          <p:cNvPr id="1026"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rot="1391734">
            <a:off x="4614723" y="3256797"/>
            <a:ext cx="1850303" cy="2501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0521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90964"/>
            <a:ext cx="7886700" cy="994172"/>
          </a:xfrm>
        </p:spPr>
        <p:txBody>
          <a:bodyPr/>
          <a:lstStyle/>
          <a:p>
            <a:r>
              <a:rPr lang="de-AT" sz="3400" b="1" i="1">
                <a:solidFill>
                  <a:srgbClr val="3FA9F5"/>
                </a:solidFill>
              </a:rPr>
              <a:t>What is missing?</a:t>
            </a:r>
            <a:endParaRPr lang="en-GB" sz="3400" b="1" i="1">
              <a:solidFill>
                <a:srgbClr val="3FA9F5"/>
              </a:solidFill>
            </a:endParaRPr>
          </a:p>
        </p:txBody>
      </p:sp>
      <p:sp>
        <p:nvSpPr>
          <p:cNvPr id="3" name="Inhaltsplatzhalter 2"/>
          <p:cNvSpPr>
            <a:spLocks noGrp="1"/>
          </p:cNvSpPr>
          <p:nvPr>
            <p:ph idx="1"/>
          </p:nvPr>
        </p:nvSpPr>
        <p:spPr>
          <a:xfrm>
            <a:off x="628650" y="902971"/>
            <a:ext cx="7886700" cy="3729752"/>
          </a:xfrm>
        </p:spPr>
        <p:txBody>
          <a:bodyPr>
            <a:normAutofit fontScale="85000" lnSpcReduction="20000"/>
          </a:bodyPr>
          <a:lstStyle/>
          <a:p>
            <a:r>
              <a:rPr lang="de-AT" smtClean="0"/>
              <a:t>Translation of the regional and international plans &amp; strategies into national action</a:t>
            </a:r>
          </a:p>
          <a:p>
            <a:pPr lvl="1"/>
            <a:r>
              <a:rPr lang="de-AT" smtClean="0"/>
              <a:t>Priority setting</a:t>
            </a:r>
          </a:p>
          <a:p>
            <a:pPr lvl="1"/>
            <a:r>
              <a:rPr lang="de-AT" smtClean="0"/>
              <a:t>Clear responsiblities</a:t>
            </a:r>
          </a:p>
          <a:p>
            <a:pPr lvl="1"/>
            <a:r>
              <a:rPr lang="de-AT" smtClean="0"/>
              <a:t>Timining</a:t>
            </a:r>
          </a:p>
          <a:p>
            <a:pPr lvl="1"/>
            <a:r>
              <a:rPr lang="de-AT" smtClean="0"/>
              <a:t>Evaluation Steps</a:t>
            </a:r>
          </a:p>
          <a:p>
            <a:pPr lvl="1"/>
            <a:r>
              <a:rPr lang="de-AT" u="sng">
                <a:sym typeface="Wingdings" panose="05000000000000000000" pitchFamily="2" charset="2"/>
              </a:rPr>
              <a:t>Transboundary Cooperation</a:t>
            </a:r>
            <a:endParaRPr lang="en-GB" u="sng"/>
          </a:p>
          <a:p>
            <a:pPr lvl="1"/>
            <a:endParaRPr lang="de-AT" smtClean="0"/>
          </a:p>
          <a:p>
            <a:r>
              <a:rPr lang="de-AT" smtClean="0"/>
              <a:t>Increase the communication and cooperation between different </a:t>
            </a:r>
            <a:r>
              <a:rPr lang="de-AT" b="1" smtClean="0"/>
              <a:t>stakeholders  from all sectors </a:t>
            </a:r>
            <a:endParaRPr lang="de-AT" b="1" smtClean="0">
              <a:sym typeface="Wingdings" panose="05000000000000000000" pitchFamily="2" charset="2"/>
            </a:endParaRPr>
          </a:p>
          <a:p>
            <a:r>
              <a:rPr lang="de-AT" b="1" smtClean="0">
                <a:sym typeface="Wingdings" panose="05000000000000000000" pitchFamily="2" charset="2"/>
              </a:rPr>
              <a:t>We </a:t>
            </a:r>
            <a:r>
              <a:rPr lang="de-AT" b="1">
                <a:sym typeface="Wingdings" panose="05000000000000000000" pitchFamily="2" charset="2"/>
              </a:rPr>
              <a:t>need to break up silos between stakeholders</a:t>
            </a:r>
            <a:r>
              <a:rPr lang="de-AT">
                <a:sym typeface="Wingdings" panose="05000000000000000000" pitchFamily="2" charset="2"/>
              </a:rPr>
              <a:t>  in particular </a:t>
            </a:r>
            <a:r>
              <a:rPr lang="de-AT" smtClean="0">
                <a:sym typeface="Wingdings" panose="05000000000000000000" pitchFamily="2" charset="2"/>
              </a:rPr>
              <a:t/>
            </a:r>
            <a:br>
              <a:rPr lang="de-AT" smtClean="0">
                <a:sym typeface="Wingdings" panose="05000000000000000000" pitchFamily="2" charset="2"/>
              </a:rPr>
            </a:br>
            <a:r>
              <a:rPr lang="de-AT" smtClean="0">
                <a:sym typeface="Wingdings" panose="05000000000000000000" pitchFamily="2" charset="2"/>
              </a:rPr>
              <a:t>between </a:t>
            </a:r>
            <a:r>
              <a:rPr lang="de-AT">
                <a:sym typeface="Wingdings" panose="05000000000000000000" pitchFamily="2" charset="2"/>
              </a:rPr>
              <a:t>water management – nature conservation – </a:t>
            </a:r>
            <a:r>
              <a:rPr lang="de-AT" smtClean="0">
                <a:sym typeface="Wingdings" panose="05000000000000000000" pitchFamily="2" charset="2"/>
              </a:rPr>
              <a:t>fisheries.</a:t>
            </a:r>
            <a:br>
              <a:rPr lang="de-AT" smtClean="0">
                <a:sym typeface="Wingdings" panose="05000000000000000000" pitchFamily="2" charset="2"/>
              </a:rPr>
            </a:br>
            <a:r>
              <a:rPr lang="de-AT" smtClean="0">
                <a:sym typeface="Wingdings" panose="05000000000000000000" pitchFamily="2" charset="2"/>
              </a:rPr>
              <a:t>between river and sea basin</a:t>
            </a:r>
            <a:endParaRPr lang="de-AT">
              <a:sym typeface="Wingdings" panose="05000000000000000000" pitchFamily="2" charset="2"/>
            </a:endParaRPr>
          </a:p>
          <a:p>
            <a:r>
              <a:rPr lang="de-AT" b="1" smtClean="0">
                <a:sym typeface="Wingdings" panose="05000000000000000000" pitchFamily="2" charset="2"/>
              </a:rPr>
              <a:t>Foster exchange </a:t>
            </a:r>
            <a:r>
              <a:rPr lang="de-AT" b="1">
                <a:sym typeface="Wingdings" panose="05000000000000000000" pitchFamily="2" charset="2"/>
              </a:rPr>
              <a:t>between countries. </a:t>
            </a:r>
            <a:r>
              <a:rPr lang="de-AT" b="1" smtClean="0">
                <a:sym typeface="Wingdings" panose="05000000000000000000" pitchFamily="2" charset="2"/>
              </a:rPr>
              <a:t/>
            </a:r>
            <a:br>
              <a:rPr lang="de-AT" b="1" smtClean="0">
                <a:sym typeface="Wingdings" panose="05000000000000000000" pitchFamily="2" charset="2"/>
              </a:rPr>
            </a:br>
            <a:r>
              <a:rPr lang="de-AT" b="1" smtClean="0">
                <a:sym typeface="Wingdings" panose="05000000000000000000" pitchFamily="2" charset="2"/>
              </a:rPr>
              <a:t>In </a:t>
            </a:r>
            <a:r>
              <a:rPr lang="de-AT" b="1">
                <a:sym typeface="Wingdings" panose="05000000000000000000" pitchFamily="2" charset="2"/>
              </a:rPr>
              <a:t>the Danube no country can save sturgeon alone!</a:t>
            </a:r>
          </a:p>
          <a:p>
            <a:endParaRPr lang="de-AT" b="1" smtClean="0"/>
          </a:p>
          <a:p>
            <a:pPr marL="0" indent="0">
              <a:buNone/>
            </a:pPr>
            <a:endParaRPr lang="de-AT" smtClean="0"/>
          </a:p>
        </p:txBody>
      </p:sp>
    </p:spTree>
    <p:extLst>
      <p:ext uri="{BB962C8B-B14F-4D97-AF65-F5344CB8AC3E}">
        <p14:creationId xmlns:p14="http://schemas.microsoft.com/office/powerpoint/2010/main" val="4156884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8BA7B2-9633-C640-BF84-CD114742FAA0}"/>
              </a:ext>
            </a:extLst>
          </p:cNvPr>
          <p:cNvSpPr>
            <a:spLocks noGrp="1"/>
          </p:cNvSpPr>
          <p:nvPr>
            <p:ph type="title"/>
          </p:nvPr>
        </p:nvSpPr>
        <p:spPr>
          <a:xfrm>
            <a:off x="623887" y="1282304"/>
            <a:ext cx="3730943" cy="2139553"/>
          </a:xfrm>
        </p:spPr>
        <p:txBody>
          <a:bodyPr/>
          <a:lstStyle/>
          <a:p>
            <a:pPr algn="ctr"/>
            <a:r>
              <a:rPr lang="en-GB" b="1" i="1" dirty="0">
                <a:solidFill>
                  <a:srgbClr val="3FA9F5"/>
                </a:solidFill>
              </a:rPr>
              <a:t>Thank you for your attention !</a:t>
            </a:r>
            <a:br>
              <a:rPr lang="en-GB" b="1" i="1" dirty="0">
                <a:solidFill>
                  <a:srgbClr val="3FA9F5"/>
                </a:solidFill>
              </a:rPr>
            </a:br>
            <a:endParaRPr lang="en-GB" b="1" i="1" dirty="0">
              <a:solidFill>
                <a:srgbClr val="3FA9F5"/>
              </a:solidFill>
            </a:endParaRPr>
          </a:p>
        </p:txBody>
      </p:sp>
      <p:sp>
        <p:nvSpPr>
          <p:cNvPr id="5" name="Espace réservé du texte 4">
            <a:extLst>
              <a:ext uri="{FF2B5EF4-FFF2-40B4-BE49-F238E27FC236}">
                <a16:creationId xmlns:a16="http://schemas.microsoft.com/office/drawing/2014/main" id="{AE68E30F-B63C-C24D-BEEB-C0706D7D099D}"/>
              </a:ext>
            </a:extLst>
          </p:cNvPr>
          <p:cNvSpPr>
            <a:spLocks noGrp="1"/>
          </p:cNvSpPr>
          <p:nvPr>
            <p:ph type="body" idx="1"/>
          </p:nvPr>
        </p:nvSpPr>
        <p:spPr/>
        <p:txBody>
          <a:bodyPr/>
          <a:lstStyle/>
          <a:p>
            <a:r>
              <a:rPr lang="en-GB" dirty="0">
                <a:solidFill>
                  <a:srgbClr val="3FA9F5"/>
                </a:solidFill>
                <a:hlinkClick r:id="rId3">
                  <a:extLst>
                    <a:ext uri="{A12FA001-AC4F-418D-AE19-62706E023703}">
                      <ahyp:hlinkClr xmlns="" xmlns:ahyp="http://schemas.microsoft.com/office/drawing/2018/hyperlinkcolor" val="tx"/>
                    </a:ext>
                  </a:extLst>
                </a:hlinkClick>
              </a:rPr>
              <a:t>www.dstf.info</a:t>
            </a:r>
            <a:r>
              <a:rPr lang="en-GB" dirty="0">
                <a:solidFill>
                  <a:srgbClr val="3FA9F5"/>
                </a:solidFill>
              </a:rPr>
              <a:t> </a:t>
            </a:r>
          </a:p>
          <a:p>
            <a:r>
              <a:rPr lang="en-GB" smtClean="0">
                <a:solidFill>
                  <a:srgbClr val="3FA9F5"/>
                </a:solidFill>
                <a:hlinkClick r:id="rId4"/>
              </a:rPr>
              <a:t>info@dstf.info</a:t>
            </a:r>
            <a:endParaRPr lang="en-GB" dirty="0">
              <a:solidFill>
                <a:srgbClr val="3FA9F5"/>
              </a:solidFill>
            </a:endParaRPr>
          </a:p>
          <a:p>
            <a:endParaRPr lang="en-GB" dirty="0"/>
          </a:p>
        </p:txBody>
      </p:sp>
      <p:pic>
        <p:nvPicPr>
          <p:cNvPr id="4"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318011" y="0"/>
            <a:ext cx="5537621"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253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0661E8-0E62-3E40-9F30-CCD11C120903}"/>
              </a:ext>
            </a:extLst>
          </p:cNvPr>
          <p:cNvSpPr>
            <a:spLocks noGrp="1"/>
          </p:cNvSpPr>
          <p:nvPr>
            <p:ph type="title"/>
          </p:nvPr>
        </p:nvSpPr>
        <p:spPr/>
        <p:txBody>
          <a:bodyPr/>
          <a:lstStyle/>
          <a:p>
            <a:pPr algn="ctr"/>
            <a:r>
              <a:rPr lang="en-GB" b="1" smtClean="0">
                <a:solidFill>
                  <a:srgbClr val="3FA9F5"/>
                </a:solidFill>
              </a:rPr>
              <a:t>Who is the </a:t>
            </a:r>
            <a:r>
              <a:rPr lang="en-GB" b="1" smtClean="0">
                <a:solidFill>
                  <a:srgbClr val="3FA9F5"/>
                </a:solidFill>
                <a:hlinkClick r:id="rId2"/>
              </a:rPr>
              <a:t>DSTF</a:t>
            </a:r>
            <a:r>
              <a:rPr lang="en-GB" b="1" smtClean="0">
                <a:solidFill>
                  <a:srgbClr val="3FA9F5"/>
                </a:solidFill>
              </a:rPr>
              <a:t>? </a:t>
            </a:r>
            <a:endParaRPr lang="en-GB" b="1" dirty="0">
              <a:solidFill>
                <a:srgbClr val="3FA9F5"/>
              </a:solidFill>
            </a:endParaRPr>
          </a:p>
        </p:txBody>
      </p:sp>
      <p:sp>
        <p:nvSpPr>
          <p:cNvPr id="3" name="Espace réservé du contenu 2">
            <a:extLst>
              <a:ext uri="{FF2B5EF4-FFF2-40B4-BE49-F238E27FC236}">
                <a16:creationId xmlns:a16="http://schemas.microsoft.com/office/drawing/2014/main" id="{C8E44909-E32F-2248-91F7-3F801E81E686}"/>
              </a:ext>
            </a:extLst>
          </p:cNvPr>
          <p:cNvSpPr>
            <a:spLocks noGrp="1"/>
          </p:cNvSpPr>
          <p:nvPr>
            <p:ph idx="1"/>
          </p:nvPr>
        </p:nvSpPr>
        <p:spPr>
          <a:xfrm>
            <a:off x="628650" y="1131571"/>
            <a:ext cx="7886700" cy="3501152"/>
          </a:xfrm>
        </p:spPr>
        <p:txBody>
          <a:bodyPr>
            <a:normAutofit fontScale="92500" lnSpcReduction="10000"/>
          </a:bodyPr>
          <a:lstStyle/>
          <a:p>
            <a:r>
              <a:rPr lang="en-GB" dirty="0"/>
              <a:t>Created by EUSDR PA06 (Biodiversity) in 2011/2012</a:t>
            </a:r>
          </a:p>
          <a:p>
            <a:r>
              <a:rPr lang="en-GB" smtClean="0"/>
              <a:t>Membership</a:t>
            </a:r>
            <a:r>
              <a:rPr lang="en-GB"/>
              <a:t>: </a:t>
            </a:r>
            <a:r>
              <a:rPr lang="en-GB" smtClean="0"/>
              <a:t>sturgeon experts and enthusiasts </a:t>
            </a:r>
            <a:br>
              <a:rPr lang="en-GB" smtClean="0"/>
            </a:br>
            <a:r>
              <a:rPr lang="en-GB" smtClean="0"/>
              <a:t>links </a:t>
            </a:r>
            <a:r>
              <a:rPr lang="en-GB" dirty="0"/>
              <a:t>with national water &amp; </a:t>
            </a:r>
            <a:r>
              <a:rPr lang="en-GB"/>
              <a:t>nature </a:t>
            </a:r>
            <a:r>
              <a:rPr lang="en-GB" smtClean="0"/>
              <a:t>managers</a:t>
            </a:r>
            <a:r>
              <a:rPr lang="en-GB"/>
              <a:t>, </a:t>
            </a:r>
            <a:r>
              <a:rPr lang="en-GB" smtClean="0"/>
              <a:t>ICPDR </a:t>
            </a:r>
            <a:r>
              <a:rPr lang="en-GB" dirty="0"/>
              <a:t>and </a:t>
            </a:r>
            <a:r>
              <a:rPr lang="en-GB"/>
              <a:t>European </a:t>
            </a:r>
            <a:r>
              <a:rPr lang="en-GB" smtClean="0"/>
              <a:t>Commission and international NGOs</a:t>
            </a:r>
          </a:p>
          <a:p>
            <a:r>
              <a:rPr lang="en-GB"/>
              <a:t>Adoption of Rules of Procedure (2018)</a:t>
            </a:r>
          </a:p>
          <a:p>
            <a:r>
              <a:rPr lang="en-GB"/>
              <a:t>Election of an Executive Committee (</a:t>
            </a:r>
            <a:r>
              <a:rPr lang="en-GB" smtClean="0"/>
              <a:t>2019; 2022)</a:t>
            </a:r>
            <a:endParaRPr lang="en-GB"/>
          </a:p>
          <a:p>
            <a:endParaRPr lang="en-GB" smtClean="0"/>
          </a:p>
          <a:p>
            <a:r>
              <a:rPr lang="en-GB" smtClean="0"/>
              <a:t>Not </a:t>
            </a:r>
            <a:r>
              <a:rPr lang="en-GB"/>
              <a:t>a project management organisation and has no funds, budget or financial management.</a:t>
            </a:r>
          </a:p>
          <a:p>
            <a:r>
              <a:rPr lang="en-GB" smtClean="0"/>
              <a:t>DSTF </a:t>
            </a:r>
            <a:r>
              <a:rPr lang="en-GB"/>
              <a:t>depends on members voluntarily donating their time and on contributions in kind from organisations such as EUSDR PA06, </a:t>
            </a:r>
            <a:r>
              <a:rPr lang="en-GB" smtClean="0"/>
              <a:t/>
            </a:r>
            <a:br>
              <a:rPr lang="en-GB" smtClean="0"/>
            </a:br>
            <a:r>
              <a:rPr lang="en-GB" smtClean="0"/>
              <a:t>WWF and </a:t>
            </a:r>
            <a:r>
              <a:rPr lang="en-GB"/>
              <a:t>BOKU University in Vienna </a:t>
            </a:r>
          </a:p>
          <a:p>
            <a:endParaRPr lang="en-GB" dirty="0"/>
          </a:p>
          <a:p>
            <a:endParaRPr lang="en-GB" dirty="0"/>
          </a:p>
          <a:p>
            <a:endParaRPr lang="en-GB" dirty="0"/>
          </a:p>
        </p:txBody>
      </p:sp>
    </p:spTree>
    <p:extLst>
      <p:ext uri="{BB962C8B-B14F-4D97-AF65-F5344CB8AC3E}">
        <p14:creationId xmlns:p14="http://schemas.microsoft.com/office/powerpoint/2010/main" val="246891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3AA782-23D1-4521-8CAD-47662984AA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2" name="Titre 1">
            <a:extLst>
              <a:ext uri="{FF2B5EF4-FFF2-40B4-BE49-F238E27FC236}">
                <a16:creationId xmlns:a16="http://schemas.microsoft.com/office/drawing/2014/main" id="{4434E605-A37B-6D4D-9918-C8428EE29138}"/>
              </a:ext>
            </a:extLst>
          </p:cNvPr>
          <p:cNvSpPr>
            <a:spLocks noGrp="1"/>
          </p:cNvSpPr>
          <p:nvPr>
            <p:ph type="title"/>
          </p:nvPr>
        </p:nvSpPr>
        <p:spPr>
          <a:xfrm>
            <a:off x="473202" y="480060"/>
            <a:ext cx="3614166" cy="1110996"/>
          </a:xfrm>
        </p:spPr>
        <p:txBody>
          <a:bodyPr anchor="b">
            <a:normAutofit/>
          </a:bodyPr>
          <a:lstStyle/>
          <a:p>
            <a:r>
              <a:rPr lang="en-GB" sz="3800" b="1" dirty="0">
                <a:solidFill>
                  <a:srgbClr val="3FA9F5"/>
                </a:solidFill>
              </a:rPr>
              <a:t>MAIN DSTF PRIORITIES</a:t>
            </a:r>
          </a:p>
        </p:txBody>
      </p:sp>
      <p:sp>
        <p:nvSpPr>
          <p:cNvPr id="23" name="sketch line">
            <a:extLst>
              <a:ext uri="{FF2B5EF4-FFF2-40B4-BE49-F238E27FC236}">
                <a16:creationId xmlns:a16="http://schemas.microsoft.com/office/drawing/2014/main" id="{650D18FE-0824-4A46-B22C-A86B52E5780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9" y="1779651"/>
            <a:ext cx="2441321" cy="13716"/>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1">
              <a:lumMod val="60000"/>
              <a:lumOff val="40000"/>
            </a:schemeClr>
          </a:solidFill>
          <a:ln w="38100" cap="rnd">
            <a:solidFill>
              <a:schemeClr val="accent2"/>
            </a:solidFill>
            <a:round/>
            <a:extLst>
              <a:ext uri="{C807C97D-BFC1-408E-A445-0C87EB9F89A2}">
                <ask:lineSketchStyleProps xmln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sp>
        <p:nvSpPr>
          <p:cNvPr id="3" name="Espace réservé du contenu 2">
            <a:extLst>
              <a:ext uri="{FF2B5EF4-FFF2-40B4-BE49-F238E27FC236}">
                <a16:creationId xmlns:a16="http://schemas.microsoft.com/office/drawing/2014/main" id="{D5DCFEA3-68A0-7C4F-B101-A354274244B3}"/>
              </a:ext>
            </a:extLst>
          </p:cNvPr>
          <p:cNvSpPr>
            <a:spLocks noGrp="1"/>
          </p:cNvSpPr>
          <p:nvPr>
            <p:ph idx="1"/>
          </p:nvPr>
        </p:nvSpPr>
        <p:spPr>
          <a:xfrm>
            <a:off x="473202" y="1995678"/>
            <a:ext cx="3801305" cy="2660904"/>
          </a:xfrm>
        </p:spPr>
        <p:txBody>
          <a:bodyPr anchor="t">
            <a:normAutofit/>
          </a:bodyPr>
          <a:lstStyle/>
          <a:p>
            <a:r>
              <a:rPr lang="en-GB" sz="1500" dirty="0"/>
              <a:t>Prevention </a:t>
            </a:r>
            <a:r>
              <a:rPr lang="en-GB" sz="1500"/>
              <a:t>of poaching or by-catch of </a:t>
            </a:r>
            <a:r>
              <a:rPr lang="en-GB" sz="1500" dirty="0"/>
              <a:t>wild sturgeons in fresh and marine waters</a:t>
            </a:r>
          </a:p>
          <a:p>
            <a:r>
              <a:rPr lang="en-GB" sz="1500" smtClean="0"/>
              <a:t>Establishment </a:t>
            </a:r>
            <a:r>
              <a:rPr lang="en-GB" sz="1500" dirty="0"/>
              <a:t>and operation of conservation hatcheries and restocking of sturgeons in the Danube</a:t>
            </a:r>
          </a:p>
          <a:p>
            <a:r>
              <a:rPr lang="en-GB" sz="1500" dirty="0"/>
              <a:t>Establishment of an effective system for sturgeon </a:t>
            </a:r>
            <a:r>
              <a:rPr lang="en-GB" sz="1500"/>
              <a:t>population </a:t>
            </a:r>
            <a:r>
              <a:rPr lang="en-GB" sz="1500" smtClean="0"/>
              <a:t>monitoring</a:t>
            </a:r>
          </a:p>
          <a:p>
            <a:r>
              <a:rPr lang="en-GB" sz="1500"/>
              <a:t>Restore and maintain ecological migration corridors and habitats, including removal of obstacles to migration</a:t>
            </a:r>
          </a:p>
          <a:p>
            <a:endParaRPr lang="en-GB" sz="1500" dirty="0"/>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11808" y="578881"/>
            <a:ext cx="2149954" cy="1462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Grafik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55706" y="1378158"/>
            <a:ext cx="2410006" cy="15026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Grafik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411808" y="2790173"/>
            <a:ext cx="2103410" cy="13384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4" descr="C:\Users\bst\00_Sturgeon\Communication\Pictures\Jungstörmonitoring Untere Donau(c) R.Reinartz.jpe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6655706" y="3533837"/>
            <a:ext cx="2366921" cy="14481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59334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86625" y="4321015"/>
            <a:ext cx="4572000" cy="500137"/>
          </a:xfrm>
          <a:prstGeom prst="rect">
            <a:avLst/>
          </a:prstGeom>
        </p:spPr>
        <p:txBody>
          <a:bodyPr lIns="68580" tIns="34290" rIns="68580" bIns="34290">
            <a:spAutoFit/>
          </a:bodyPr>
          <a:lstStyle/>
          <a:p>
            <a:r>
              <a:rPr lang="de-DE" b="1"/>
              <a:t>https://www.interreg-danube.eu/approved-projects/measures</a:t>
            </a:r>
            <a:endParaRPr lang="de-DE" b="1" dirty="0"/>
          </a:p>
        </p:txBody>
      </p:sp>
      <p:pic>
        <p:nvPicPr>
          <p:cNvPr id="5" name="Image 6">
            <a:extLst>
              <a:ext uri="{FF2B5EF4-FFF2-40B4-BE49-F238E27FC236}">
                <a16:creationId xmlns:a16="http://schemas.microsoft.com/office/drawing/2014/main" id="{7C9C7271-6F13-F44D-BA5A-7DF3C441858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1069" y="1"/>
            <a:ext cx="7478074" cy="5234651"/>
          </a:xfrm>
          <a:prstGeom prst="rect">
            <a:avLst/>
          </a:prstGeom>
        </p:spPr>
      </p:pic>
      <p:pic>
        <p:nvPicPr>
          <p:cNvPr id="8"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076291" y="3776240"/>
            <a:ext cx="19288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260168" y="3234690"/>
            <a:ext cx="2468880" cy="190881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
        <p:nvSpPr>
          <p:cNvPr id="6" name="Ellipse 5"/>
          <p:cNvSpPr/>
          <p:nvPr/>
        </p:nvSpPr>
        <p:spPr>
          <a:xfrm>
            <a:off x="1668780" y="653687"/>
            <a:ext cx="3890191" cy="1320256"/>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GB"/>
          </a:p>
        </p:txBody>
      </p:sp>
    </p:spTree>
    <p:extLst>
      <p:ext uri="{BB962C8B-B14F-4D97-AF65-F5344CB8AC3E}">
        <p14:creationId xmlns:p14="http://schemas.microsoft.com/office/powerpoint/2010/main" val="347167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fld id="{00000000-1234-1234-1234-123412341234}" type="slidenum">
              <a:rPr lang="en-GB" smtClean="0"/>
              <a:pPr/>
              <a:t>5</a:t>
            </a:fld>
            <a:endParaRPr lang="en-GB"/>
          </a:p>
        </p:txBody>
      </p:sp>
      <p:sp>
        <p:nvSpPr>
          <p:cNvPr id="3" name="Untertitel 2"/>
          <p:cNvSpPr>
            <a:spLocks noGrp="1"/>
          </p:cNvSpPr>
          <p:nvPr>
            <p:ph type="subTitle" idx="1"/>
          </p:nvPr>
        </p:nvSpPr>
        <p:spPr/>
        <p:txBody>
          <a:bodyPr/>
          <a:lstStyle/>
          <a:p>
            <a:endParaRPr lang="en-GB"/>
          </a:p>
        </p:txBody>
      </p:sp>
      <p:sp>
        <p:nvSpPr>
          <p:cNvPr id="4" name="Titel 3"/>
          <p:cNvSpPr>
            <a:spLocks noGrp="1"/>
          </p:cNvSpPr>
          <p:nvPr>
            <p:ph type="title"/>
          </p:nvPr>
        </p:nvSpPr>
        <p:spPr>
          <a:xfrm>
            <a:off x="481350" y="229632"/>
            <a:ext cx="8181300" cy="561900"/>
          </a:xfrm>
        </p:spPr>
        <p:txBody>
          <a:bodyPr/>
          <a:lstStyle/>
          <a:p>
            <a:r>
              <a:rPr lang="de-AT" smtClean="0"/>
              <a:t>Priorities for physical connectivity</a:t>
            </a:r>
            <a:endParaRPr lang="en-GB"/>
          </a:p>
        </p:txBody>
      </p:sp>
      <p:sp>
        <p:nvSpPr>
          <p:cNvPr id="5" name="Untertitel 4"/>
          <p:cNvSpPr>
            <a:spLocks noGrp="1"/>
          </p:cNvSpPr>
          <p:nvPr>
            <p:ph type="subTitle" idx="2"/>
          </p:nvPr>
        </p:nvSpPr>
        <p:spPr/>
        <p:txBody>
          <a:bodyPr/>
          <a:lstStyle/>
          <a:p>
            <a:endParaRPr lang="en-GB"/>
          </a:p>
        </p:txBody>
      </p:sp>
      <p:sp>
        <p:nvSpPr>
          <p:cNvPr id="6" name="Textplatzhalter 5"/>
          <p:cNvSpPr>
            <a:spLocks noGrp="1"/>
          </p:cNvSpPr>
          <p:nvPr>
            <p:ph type="body" idx="3"/>
          </p:nvPr>
        </p:nvSpPr>
        <p:spPr>
          <a:xfrm>
            <a:off x="5617029" y="901275"/>
            <a:ext cx="3345896" cy="3683400"/>
          </a:xfrm>
        </p:spPr>
        <p:txBody>
          <a:bodyPr/>
          <a:lstStyle/>
          <a:p>
            <a:pPr marL="133344" indent="0">
              <a:buNone/>
            </a:pPr>
            <a:r>
              <a:rPr lang="de-AT" sz="2000" b="1" smtClean="0"/>
              <a:t>Iron Gates </a:t>
            </a:r>
            <a:r>
              <a:rPr lang="de-AT" sz="2000" smtClean="0"/>
              <a:t>– passage solution would double the available river stretch for sturgeon adressed by WePass projects through monitoring studies, modelling and  technical design variants</a:t>
            </a:r>
          </a:p>
          <a:p>
            <a:pPr marL="133344" indent="0">
              <a:buNone/>
            </a:pPr>
            <a:r>
              <a:rPr lang="de-AT" sz="2000" b="1" smtClean="0"/>
              <a:t>Gabcikovo &amp; Cunovo </a:t>
            </a:r>
            <a:r>
              <a:rPr lang="de-AT" sz="2000" smtClean="0"/>
              <a:t>dams – passage solutions adressed by SK LIFE project </a:t>
            </a:r>
          </a:p>
          <a:p>
            <a:pPr marL="133344" indent="0">
              <a:buNone/>
            </a:pPr>
            <a:endParaRPr lang="de-AT" sz="2000" smtClean="0"/>
          </a:p>
          <a:p>
            <a:pPr marL="133344" indent="0">
              <a:buNone/>
            </a:pPr>
            <a:r>
              <a:rPr lang="de-AT" sz="2000" smtClean="0"/>
              <a:t/>
            </a:r>
            <a:br>
              <a:rPr lang="de-AT" sz="2000" smtClean="0"/>
            </a:br>
            <a:endParaRPr lang="en-GB" sz="2000"/>
          </a:p>
        </p:txBody>
      </p:sp>
      <p:pic>
        <p:nvPicPr>
          <p:cNvPr id="8"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966787"/>
            <a:ext cx="557053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9867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4320" y="244345"/>
            <a:ext cx="6583680" cy="4899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feld 1"/>
          <p:cNvSpPr txBox="1"/>
          <p:nvPr/>
        </p:nvSpPr>
        <p:spPr>
          <a:xfrm>
            <a:off x="4469130" y="244345"/>
            <a:ext cx="4674870" cy="25622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68579" tIns="34289" rIns="68579" bIns="34289" rtlCol="0">
            <a:spAutoFit/>
          </a:bodyPr>
          <a:lstStyle/>
          <a:p>
            <a:pPr defTabSz="685783">
              <a:buClrTx/>
            </a:pPr>
            <a:r>
              <a:rPr lang="de-AT" sz="1800" kern="1200">
                <a:solidFill>
                  <a:schemeClr val="bg1"/>
                </a:solidFill>
                <a:latin typeface="Calibri" panose="020F0502020204030204"/>
                <a:ea typeface="+mn-ea"/>
                <a:cs typeface="+mn-cs"/>
              </a:rPr>
              <a:t>Once Iron Gates become passable </a:t>
            </a:r>
          </a:p>
          <a:p>
            <a:pPr marL="257168" indent="-257168" defTabSz="685783">
              <a:buClrTx/>
              <a:buFont typeface="Arial" panose="020B0604020202020204" pitchFamily="34" charset="0"/>
              <a:buChar char="•"/>
            </a:pPr>
            <a:r>
              <a:rPr lang="de-AT" sz="1800" kern="1200">
                <a:solidFill>
                  <a:schemeClr val="bg1"/>
                </a:solidFill>
                <a:latin typeface="Calibri" panose="020F0502020204030204"/>
                <a:ea typeface="+mn-ea"/>
                <a:cs typeface="+mn-cs"/>
              </a:rPr>
              <a:t>the access to free flowing river stretch will double the current stretch of the Lower Danube.</a:t>
            </a:r>
          </a:p>
          <a:p>
            <a:pPr defTabSz="685783">
              <a:buClrTx/>
            </a:pPr>
            <a:endParaRPr lang="de-AT" sz="1800" kern="1200">
              <a:solidFill>
                <a:schemeClr val="bg1"/>
              </a:solidFill>
              <a:latin typeface="Calibri" panose="020F0502020204030204"/>
              <a:ea typeface="+mn-ea"/>
              <a:cs typeface="+mn-cs"/>
            </a:endParaRPr>
          </a:p>
          <a:p>
            <a:pPr marL="257168" indent="-257168" defTabSz="685783">
              <a:buClrTx/>
              <a:buFont typeface="Arial" panose="020B0604020202020204" pitchFamily="34" charset="0"/>
              <a:buChar char="•"/>
            </a:pPr>
            <a:r>
              <a:rPr lang="de-AT" sz="1800" kern="1200">
                <a:solidFill>
                  <a:schemeClr val="bg1"/>
                </a:solidFill>
                <a:latin typeface="Calibri" panose="020F0502020204030204"/>
                <a:ea typeface="+mn-ea"/>
                <a:cs typeface="+mn-cs"/>
              </a:rPr>
              <a:t>several countries will need to share the responsibility  of an Ecological Corridor management for migratory sturgeon</a:t>
            </a:r>
          </a:p>
          <a:p>
            <a:pPr defTabSz="685783">
              <a:buClrTx/>
            </a:pPr>
            <a:endParaRPr lang="de-AT" sz="1800" kern="1200">
              <a:solidFill>
                <a:schemeClr val="bg1"/>
              </a:solidFill>
              <a:latin typeface="Calibri" panose="020F0502020204030204"/>
              <a:ea typeface="+mn-ea"/>
              <a:cs typeface="+mn-cs"/>
            </a:endParaRPr>
          </a:p>
        </p:txBody>
      </p:sp>
    </p:spTree>
    <p:extLst>
      <p:ext uri="{BB962C8B-B14F-4D97-AF65-F5344CB8AC3E}">
        <p14:creationId xmlns:p14="http://schemas.microsoft.com/office/powerpoint/2010/main" val="121327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Habitats</a:t>
            </a:r>
            <a:endParaRPr lang="en-GB"/>
          </a:p>
        </p:txBody>
      </p:sp>
      <p:sp>
        <p:nvSpPr>
          <p:cNvPr id="3" name="Inhaltsplatzhalter 2"/>
          <p:cNvSpPr>
            <a:spLocks noGrp="1"/>
          </p:cNvSpPr>
          <p:nvPr>
            <p:ph idx="1"/>
          </p:nvPr>
        </p:nvSpPr>
        <p:spPr/>
        <p:txBody>
          <a:bodyPr/>
          <a:lstStyle/>
          <a:p>
            <a:r>
              <a:rPr lang="de-AT" smtClean="0"/>
              <a:t>MEASURES </a:t>
            </a:r>
            <a:endParaRPr lang="en-GB"/>
          </a:p>
        </p:txBody>
      </p:sp>
      <p:pic>
        <p:nvPicPr>
          <p:cNvPr id="4" name="Grafik 3">
            <a:extLst>
              <a:ext uri="{FF2B5EF4-FFF2-40B4-BE49-F238E27FC236}">
                <a16:creationId xmlns:a16="http://schemas.microsoft.com/office/drawing/2014/main" id="{887B6B69-623B-4FBF-A1DD-9A28317F8F7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586" y="541022"/>
            <a:ext cx="8253897" cy="4491737"/>
          </a:xfrm>
          <a:prstGeom prst="rect">
            <a:avLst/>
          </a:prstGeom>
        </p:spPr>
      </p:pic>
      <p:sp>
        <p:nvSpPr>
          <p:cNvPr id="6" name="Textfeld 5"/>
          <p:cNvSpPr txBox="1"/>
          <p:nvPr/>
        </p:nvSpPr>
        <p:spPr>
          <a:xfrm>
            <a:off x="2933700" y="1986974"/>
            <a:ext cx="3683000" cy="1754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de-AT" sz="1800" b="1" smtClean="0"/>
              <a:t>First basin wide compilation of sturgeon habitats</a:t>
            </a:r>
          </a:p>
          <a:p>
            <a:pPr marL="285750" indent="-285750">
              <a:buFont typeface="Arial" panose="020B0604020202020204" pitchFamily="34" charset="0"/>
              <a:buChar char="•"/>
            </a:pPr>
            <a:r>
              <a:rPr lang="de-AT" sz="1800" b="1" smtClean="0"/>
              <a:t>Best knowledge available </a:t>
            </a:r>
            <a:r>
              <a:rPr lang="de-AT" sz="1800" b="1" smtClean="0">
                <a:sym typeface="Wingdings" panose="05000000000000000000" pitchFamily="2" charset="2"/>
              </a:rPr>
              <a:t> integrated in RBMP</a:t>
            </a:r>
            <a:endParaRPr lang="de-AT" sz="1800" b="1" smtClean="0"/>
          </a:p>
          <a:p>
            <a:pPr marL="285750" indent="-285750">
              <a:buFont typeface="Arial" panose="020B0604020202020204" pitchFamily="34" charset="0"/>
              <a:buChar char="•"/>
            </a:pPr>
            <a:r>
              <a:rPr lang="de-AT" sz="1800" b="1" smtClean="0"/>
              <a:t>Verifications and additions neceesary</a:t>
            </a:r>
            <a:endParaRPr lang="en-GB" sz="1800" b="1"/>
          </a:p>
        </p:txBody>
      </p:sp>
    </p:spTree>
    <p:extLst>
      <p:ext uri="{BB962C8B-B14F-4D97-AF65-F5344CB8AC3E}">
        <p14:creationId xmlns:p14="http://schemas.microsoft.com/office/powerpoint/2010/main" val="31565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idx="12"/>
          </p:nvPr>
        </p:nvSpPr>
        <p:spPr/>
        <p:txBody>
          <a:bodyPr/>
          <a:lstStyle/>
          <a:p>
            <a:fld id="{00000000-1234-1234-1234-123412341234}" type="slidenum">
              <a:rPr lang="en-GB" smtClean="0"/>
              <a:pPr/>
              <a:t>8</a:t>
            </a:fld>
            <a:endParaRPr lang="en-GB"/>
          </a:p>
        </p:txBody>
      </p:sp>
      <p:sp>
        <p:nvSpPr>
          <p:cNvPr id="3" name="Untertitel 2"/>
          <p:cNvSpPr>
            <a:spLocks noGrp="1"/>
          </p:cNvSpPr>
          <p:nvPr>
            <p:ph type="subTitle" idx="1"/>
          </p:nvPr>
        </p:nvSpPr>
        <p:spPr/>
        <p:txBody>
          <a:bodyPr/>
          <a:lstStyle/>
          <a:p>
            <a:endParaRPr lang="en-GB"/>
          </a:p>
        </p:txBody>
      </p:sp>
      <p:sp>
        <p:nvSpPr>
          <p:cNvPr id="4" name="Titel 3"/>
          <p:cNvSpPr>
            <a:spLocks noGrp="1"/>
          </p:cNvSpPr>
          <p:nvPr>
            <p:ph type="title"/>
          </p:nvPr>
        </p:nvSpPr>
        <p:spPr>
          <a:xfrm>
            <a:off x="481350" y="146175"/>
            <a:ext cx="8181300" cy="561900"/>
          </a:xfrm>
        </p:spPr>
        <p:txBody>
          <a:bodyPr/>
          <a:lstStyle/>
          <a:p>
            <a:r>
              <a:rPr lang="de-AT" smtClean="0"/>
              <a:t>Next steps …</a:t>
            </a:r>
            <a:br>
              <a:rPr lang="de-AT" smtClean="0"/>
            </a:br>
            <a:r>
              <a:rPr lang="de-AT" sz="1800" smtClean="0"/>
              <a:t>EU service contract: „</a:t>
            </a:r>
            <a:r>
              <a:rPr lang="en-GB" sz="1800" smtClean="0"/>
              <a:t>Supporting </a:t>
            </a:r>
            <a:r>
              <a:rPr lang="en-GB" sz="1800"/>
              <a:t>Conservation and Protection Actions to Implement the Pan-European </a:t>
            </a:r>
            <a:r>
              <a:rPr lang="en-GB" sz="1800" smtClean="0"/>
              <a:t>Sturgen Action Plan”</a:t>
            </a:r>
            <a:endParaRPr lang="en-GB" sz="1800"/>
          </a:p>
        </p:txBody>
      </p:sp>
      <p:sp>
        <p:nvSpPr>
          <p:cNvPr id="5" name="Untertitel 4"/>
          <p:cNvSpPr>
            <a:spLocks noGrp="1"/>
          </p:cNvSpPr>
          <p:nvPr>
            <p:ph type="subTitle" idx="2"/>
          </p:nvPr>
        </p:nvSpPr>
        <p:spPr/>
        <p:txBody>
          <a:bodyPr/>
          <a:lstStyle/>
          <a:p>
            <a:endParaRPr lang="en-GB"/>
          </a:p>
        </p:txBody>
      </p:sp>
      <p:sp>
        <p:nvSpPr>
          <p:cNvPr id="6" name="Textplatzhalter 5"/>
          <p:cNvSpPr>
            <a:spLocks noGrp="1"/>
          </p:cNvSpPr>
          <p:nvPr>
            <p:ph type="body" idx="3"/>
          </p:nvPr>
        </p:nvSpPr>
        <p:spPr>
          <a:xfrm>
            <a:off x="362100" y="1180700"/>
            <a:ext cx="8781900" cy="3683400"/>
          </a:xfrm>
        </p:spPr>
        <p:txBody>
          <a:bodyPr/>
          <a:lstStyle/>
          <a:p>
            <a:pPr marL="133344" indent="0">
              <a:buNone/>
            </a:pPr>
            <a:r>
              <a:rPr lang="de-AT" sz="1800" smtClean="0"/>
              <a:t>1) Map sturgeon habitats </a:t>
            </a:r>
          </a:p>
          <a:p>
            <a:pPr marL="133344" indent="0">
              <a:buNone/>
            </a:pPr>
            <a:r>
              <a:rPr lang="de-AT" sz="1800" smtClean="0"/>
              <a:t>2) Overlap existing protected areas</a:t>
            </a:r>
            <a:endParaRPr lang="de-AT" sz="1800"/>
          </a:p>
          <a:p>
            <a:pPr>
              <a:buFont typeface="Wingdings"/>
              <a:buChar char="à"/>
            </a:pPr>
            <a:r>
              <a:rPr lang="de-AT" sz="1800" b="1">
                <a:sym typeface="Wingdings" panose="05000000000000000000" pitchFamily="2" charset="2"/>
              </a:rPr>
              <a:t>Identify critical habitats &amp; gaps in protection</a:t>
            </a:r>
          </a:p>
          <a:p>
            <a:pPr marL="133344" indent="0">
              <a:buNone/>
            </a:pPr>
            <a:endParaRPr lang="de-AT" sz="1800"/>
          </a:p>
          <a:p>
            <a:pPr marL="133344" indent="0">
              <a:buNone/>
            </a:pPr>
            <a:r>
              <a:rPr lang="de-AT" sz="1800" smtClean="0"/>
              <a:t>3) Map existing barriers (river structures)</a:t>
            </a:r>
          </a:p>
          <a:p>
            <a:pPr>
              <a:buFont typeface="Wingdings" pitchFamily="2" charset="2"/>
              <a:buChar char="à"/>
            </a:pPr>
            <a:r>
              <a:rPr lang="de-AT" sz="1800" b="1" smtClean="0">
                <a:sym typeface="Wingdings" panose="05000000000000000000" pitchFamily="2" charset="2"/>
              </a:rPr>
              <a:t>Identify priorities for needed solutions</a:t>
            </a:r>
            <a:endParaRPr lang="de-AT" sz="1800" b="1" smtClean="0"/>
          </a:p>
          <a:p>
            <a:pPr marL="133344" indent="0">
              <a:buNone/>
            </a:pPr>
            <a:r>
              <a:rPr lang="de-AT" sz="1800" smtClean="0"/>
              <a:t>4) Map planned infrastructure development projects</a:t>
            </a:r>
          </a:p>
          <a:p>
            <a:pPr>
              <a:buFont typeface="Wingdings"/>
              <a:buChar char="à"/>
            </a:pPr>
            <a:r>
              <a:rPr lang="de-AT" sz="1800" b="1" smtClean="0">
                <a:sym typeface="Wingdings" panose="05000000000000000000" pitchFamily="2" charset="2"/>
              </a:rPr>
              <a:t>Visualise conflicts</a:t>
            </a:r>
          </a:p>
          <a:p>
            <a:pPr>
              <a:buFont typeface="Wingdings"/>
              <a:buChar char="à"/>
            </a:pPr>
            <a:endParaRPr lang="de-AT" sz="1800">
              <a:sym typeface="Wingdings" panose="05000000000000000000" pitchFamily="2" charset="2"/>
            </a:endParaRPr>
          </a:p>
        </p:txBody>
      </p:sp>
      <p:sp>
        <p:nvSpPr>
          <p:cNvPr id="7" name="Foliennummernplatzhalter 1"/>
          <p:cNvSpPr txBox="1">
            <a:spLocks/>
          </p:cNvSpPr>
          <p:nvPr/>
        </p:nvSpPr>
        <p:spPr>
          <a:xfrm>
            <a:off x="8396258" y="5044217"/>
            <a:ext cx="548700" cy="393600"/>
          </a:xfrm>
          <a:prstGeom prst="rect">
            <a:avLst/>
          </a:prstGeom>
          <a:noFill/>
          <a:ln>
            <a:noFill/>
          </a:ln>
        </p:spPr>
        <p:txBody>
          <a:bodyPr spcFirstLastPara="1" vert="horz" wrap="square" lIns="91421" tIns="91421" rIns="91421" bIns="91421" rtlCol="0" anchor="ctr" anchorCtr="0">
            <a:noAutofit/>
          </a:bodyPr>
          <a:lstStyle>
            <a:defPPr marR="0" lvl="0" algn="l" rtl="0">
              <a:lnSpc>
                <a:spcPct val="100000"/>
              </a:lnSpc>
              <a:spcBef>
                <a:spcPts val="0"/>
              </a:spcBef>
              <a:spcAft>
                <a:spcPts val="0"/>
              </a:spcAft>
            </a:defPPr>
            <a:lvl1pPr marL="0" marR="0" lvl="0"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1pPr>
            <a:lvl2pPr marL="0" marR="0" lvl="1"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2pPr>
            <a:lvl3pPr marL="0" marR="0" lvl="2"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3pPr>
            <a:lvl4pPr marL="0" marR="0" lvl="3"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4pPr>
            <a:lvl5pPr marL="0" marR="0" lvl="4"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5pPr>
            <a:lvl6pPr marL="0" marR="0" lvl="5"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6pPr>
            <a:lvl7pPr marL="0" marR="0" lvl="6"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7pPr>
            <a:lvl8pPr marL="0" marR="0" lvl="7"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8pPr>
            <a:lvl9pPr marL="0" marR="0" lvl="8" indent="0" algn="r" rtl="0">
              <a:lnSpc>
                <a:spcPct val="150000"/>
              </a:lnSpc>
              <a:spcBef>
                <a:spcPts val="0"/>
              </a:spcBef>
              <a:spcAft>
                <a:spcPts val="0"/>
              </a:spcAft>
              <a:buClr>
                <a:srgbClr val="000000"/>
              </a:buClr>
              <a:buSzPts val="750"/>
              <a:buFont typeface="Arial"/>
              <a:buNone/>
              <a:defRPr sz="800" b="0" i="0" u="none" strike="noStrike" cap="none">
                <a:solidFill>
                  <a:srgbClr val="898989"/>
                </a:solidFill>
                <a:latin typeface="Arial"/>
                <a:ea typeface="Arial"/>
                <a:cs typeface="Arial"/>
                <a:sym typeface="Arial"/>
              </a:defRPr>
            </a:lvl9pPr>
          </a:lstStyle>
          <a:p>
            <a:fld id="{00000000-1234-1234-1234-123412341234}" type="slidenum">
              <a:rPr lang="en-GB" smtClean="0"/>
              <a:pPr/>
              <a:t>8</a:t>
            </a:fld>
            <a:endParaRPr lang="en-GB"/>
          </a:p>
        </p:txBody>
      </p:sp>
      <p:pic>
        <p:nvPicPr>
          <p:cNvPr id="8" name="Picture 13">
            <a:extLst>
              <a:ext uri="{FF2B5EF4-FFF2-40B4-BE49-F238E27FC236}">
                <a16:creationId xmlns:a16="http://schemas.microsoft.com/office/drawing/2014/main" id="{8E0941D8-2AA2-475D-877C-34629CBA3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7512" y="3425537"/>
            <a:ext cx="2158239" cy="1618680"/>
          </a:xfrm>
          <a:prstGeom prst="rect">
            <a:avLst/>
          </a:prstGeom>
        </p:spPr>
      </p:pic>
      <p:pic>
        <p:nvPicPr>
          <p:cNvPr id="9" name="Picture 14">
            <a:extLst>
              <a:ext uri="{FF2B5EF4-FFF2-40B4-BE49-F238E27FC236}">
                <a16:creationId xmlns:a16="http://schemas.microsoft.com/office/drawing/2014/main" id="{EC1C46B8-7C0B-4F9D-AFBC-EE65901ACE6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4825" y="3524119"/>
            <a:ext cx="1842004" cy="1373130"/>
          </a:xfrm>
          <a:prstGeom prst="rect">
            <a:avLst/>
          </a:prstGeom>
        </p:spPr>
      </p:pic>
      <p:pic>
        <p:nvPicPr>
          <p:cNvPr id="10" name="Picture 15">
            <a:extLst>
              <a:ext uri="{FF2B5EF4-FFF2-40B4-BE49-F238E27FC236}">
                <a16:creationId xmlns:a16="http://schemas.microsoft.com/office/drawing/2014/main" id="{13A96977-AFFA-4E45-9682-7038F0E9345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76846" y="3524119"/>
            <a:ext cx="1870614" cy="1299827"/>
          </a:xfrm>
          <a:prstGeom prst="rect">
            <a:avLst/>
          </a:prstGeom>
          <a:ln>
            <a:solidFill>
              <a:schemeClr val="bg1">
                <a:lumMod val="50000"/>
              </a:schemeClr>
            </a:solidFill>
          </a:ln>
        </p:spPr>
      </p:pic>
      <p:pic>
        <p:nvPicPr>
          <p:cNvPr id="11" name="Picture 16">
            <a:extLst>
              <a:ext uri="{FF2B5EF4-FFF2-40B4-BE49-F238E27FC236}">
                <a16:creationId xmlns:a16="http://schemas.microsoft.com/office/drawing/2014/main" id="{81A1758E-52EB-4C74-ABAD-B4C03101A14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83569" y="3524119"/>
            <a:ext cx="2676559" cy="1373130"/>
          </a:xfrm>
          <a:prstGeom prst="rect">
            <a:avLst/>
          </a:prstGeom>
        </p:spPr>
      </p:pic>
      <p:sp>
        <p:nvSpPr>
          <p:cNvPr id="12" name="TextBox 17">
            <a:extLst>
              <a:ext uri="{FF2B5EF4-FFF2-40B4-BE49-F238E27FC236}">
                <a16:creationId xmlns:a16="http://schemas.microsoft.com/office/drawing/2014/main" id="{31FDB4B8-3456-4955-9C9D-B8C9873450D1}"/>
              </a:ext>
            </a:extLst>
          </p:cNvPr>
          <p:cNvSpPr txBox="1"/>
          <p:nvPr/>
        </p:nvSpPr>
        <p:spPr>
          <a:xfrm>
            <a:off x="8531902" y="4784263"/>
            <a:ext cx="511842" cy="169277"/>
          </a:xfrm>
          <a:prstGeom prst="rect">
            <a:avLst/>
          </a:prstGeom>
          <a:noFill/>
        </p:spPr>
        <p:txBody>
          <a:bodyPr wrap="square">
            <a:spAutoFit/>
          </a:bodyPr>
          <a:lstStyle/>
          <a:p>
            <a:r>
              <a:rPr lang="en-US" sz="500" dirty="0">
                <a:solidFill>
                  <a:schemeClr val="bg1">
                    <a:lumMod val="75000"/>
                  </a:schemeClr>
                </a:solidFill>
              </a:rPr>
              <a:t>amber.eu</a:t>
            </a:r>
          </a:p>
        </p:txBody>
      </p:sp>
      <p:sp>
        <p:nvSpPr>
          <p:cNvPr id="13" name="TextBox 18">
            <a:extLst>
              <a:ext uri="{FF2B5EF4-FFF2-40B4-BE49-F238E27FC236}">
                <a16:creationId xmlns:a16="http://schemas.microsoft.com/office/drawing/2014/main" id="{7DD529B1-79FA-4BD1-B98C-FADEA27A3720}"/>
              </a:ext>
            </a:extLst>
          </p:cNvPr>
          <p:cNvSpPr txBox="1"/>
          <p:nvPr/>
        </p:nvSpPr>
        <p:spPr>
          <a:xfrm>
            <a:off x="3474543" y="4654669"/>
            <a:ext cx="679450" cy="169277"/>
          </a:xfrm>
          <a:prstGeom prst="rect">
            <a:avLst/>
          </a:prstGeom>
          <a:noFill/>
        </p:spPr>
        <p:txBody>
          <a:bodyPr wrap="square">
            <a:spAutoFit/>
          </a:bodyPr>
          <a:lstStyle/>
          <a:p>
            <a:r>
              <a:rPr lang="en-US" sz="500" dirty="0">
                <a:solidFill>
                  <a:schemeClr val="bg1">
                    <a:lumMod val="75000"/>
                  </a:schemeClr>
                </a:solidFill>
              </a:rPr>
              <a:t>wwf.panda.org</a:t>
            </a:r>
          </a:p>
        </p:txBody>
      </p:sp>
      <p:sp>
        <p:nvSpPr>
          <p:cNvPr id="14" name="TextBox 19">
            <a:extLst>
              <a:ext uri="{FF2B5EF4-FFF2-40B4-BE49-F238E27FC236}">
                <a16:creationId xmlns:a16="http://schemas.microsoft.com/office/drawing/2014/main" id="{06C8310B-E79D-44A4-B1C7-AD4B5B2C3E5F}"/>
              </a:ext>
            </a:extLst>
          </p:cNvPr>
          <p:cNvSpPr txBox="1"/>
          <p:nvPr/>
        </p:nvSpPr>
        <p:spPr>
          <a:xfrm>
            <a:off x="1482608" y="4683600"/>
            <a:ext cx="679450" cy="169277"/>
          </a:xfrm>
          <a:prstGeom prst="rect">
            <a:avLst/>
          </a:prstGeom>
          <a:noFill/>
        </p:spPr>
        <p:txBody>
          <a:bodyPr wrap="square">
            <a:spAutoFit/>
          </a:bodyPr>
          <a:lstStyle/>
          <a:p>
            <a:r>
              <a:rPr lang="en-US" sz="500" dirty="0" err="1">
                <a:solidFill>
                  <a:schemeClr val="bg1">
                    <a:lumMod val="75000"/>
                  </a:schemeClr>
                </a:solidFill>
              </a:rPr>
              <a:t>Elguea</a:t>
            </a:r>
            <a:r>
              <a:rPr lang="en-US" sz="500" dirty="0">
                <a:solidFill>
                  <a:schemeClr val="bg1">
                    <a:lumMod val="75000"/>
                  </a:schemeClr>
                </a:solidFill>
              </a:rPr>
              <a:t> (2020)</a:t>
            </a:r>
          </a:p>
        </p:txBody>
      </p:sp>
      <p:sp>
        <p:nvSpPr>
          <p:cNvPr id="15" name="TextBox 20">
            <a:extLst>
              <a:ext uri="{FF2B5EF4-FFF2-40B4-BE49-F238E27FC236}">
                <a16:creationId xmlns:a16="http://schemas.microsoft.com/office/drawing/2014/main" id="{26B72DF5-5C84-433C-AF13-1A9F801681F7}"/>
              </a:ext>
            </a:extLst>
          </p:cNvPr>
          <p:cNvSpPr txBox="1"/>
          <p:nvPr/>
        </p:nvSpPr>
        <p:spPr>
          <a:xfrm>
            <a:off x="5683526" y="4489202"/>
            <a:ext cx="679450" cy="169277"/>
          </a:xfrm>
          <a:prstGeom prst="rect">
            <a:avLst/>
          </a:prstGeom>
          <a:noFill/>
        </p:spPr>
        <p:txBody>
          <a:bodyPr wrap="square">
            <a:spAutoFit/>
          </a:bodyPr>
          <a:lstStyle/>
          <a:p>
            <a:r>
              <a:rPr lang="en-US" sz="500" dirty="0">
                <a:solidFill>
                  <a:schemeClr val="bg1">
                    <a:lumMod val="75000"/>
                  </a:schemeClr>
                </a:solidFill>
              </a:rPr>
              <a:t>EEA (2012)</a:t>
            </a:r>
          </a:p>
        </p:txBody>
      </p:sp>
      <p:sp>
        <p:nvSpPr>
          <p:cNvPr id="16" name="Textfeld 15"/>
          <p:cNvSpPr txBox="1"/>
          <p:nvPr/>
        </p:nvSpPr>
        <p:spPr>
          <a:xfrm>
            <a:off x="1257300" y="3924300"/>
            <a:ext cx="6883400" cy="11695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133344" indent="0">
              <a:buNone/>
            </a:pPr>
            <a:r>
              <a:rPr lang="de-AT" b="1">
                <a:sym typeface="Wingdings" panose="05000000000000000000" pitchFamily="2" charset="2"/>
              </a:rPr>
              <a:t>Maps and other project results will be presented and discussed at stakeholder meetings end of </a:t>
            </a:r>
            <a:r>
              <a:rPr lang="de-AT" b="1" smtClean="0">
                <a:sym typeface="Wingdings" panose="05000000000000000000" pitchFamily="2" charset="2"/>
              </a:rPr>
              <a:t>2024 </a:t>
            </a:r>
            <a:r>
              <a:rPr lang="de-AT"/>
              <a:t>in 5 EU regions with </a:t>
            </a:r>
            <a:r>
              <a:rPr lang="de-AT" smtClean="0"/>
              <a:t>11 </a:t>
            </a:r>
            <a:r>
              <a:rPr lang="de-AT"/>
              <a:t>key sturgeon rivers</a:t>
            </a:r>
          </a:p>
          <a:p>
            <a:pPr marL="133344" indent="0">
              <a:buNone/>
            </a:pPr>
            <a:r>
              <a:rPr lang="de-AT"/>
              <a:t>(1) Baltic Sea; (2) North-East Atlantic; (3) Medditerean; (4) Upper/Middle Danube; (5) Lower Danube/Black Sea</a:t>
            </a:r>
            <a:endParaRPr lang="de-AT" b="1">
              <a:sym typeface="Wingdings" panose="05000000000000000000" pitchFamily="2" charset="2"/>
            </a:endParaRPr>
          </a:p>
          <a:p>
            <a:endParaRPr lang="en-GB"/>
          </a:p>
        </p:txBody>
      </p:sp>
      <p:pic>
        <p:nvPicPr>
          <p:cNvPr id="17" name="Picture 2"/>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8035752" y="1189720"/>
            <a:ext cx="845491" cy="7978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6622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86625" y="4321015"/>
            <a:ext cx="4572000" cy="507830"/>
          </a:xfrm>
          <a:prstGeom prst="rect">
            <a:avLst/>
          </a:prstGeom>
        </p:spPr>
        <p:txBody>
          <a:bodyPr lIns="68579" tIns="34289" rIns="68579" bIns="34289">
            <a:spAutoFit/>
          </a:bodyPr>
          <a:lstStyle/>
          <a:p>
            <a:pPr defTabSz="685783">
              <a:buClrTx/>
            </a:pPr>
            <a:r>
              <a:rPr lang="de-DE" b="1" kern="1200">
                <a:solidFill>
                  <a:prstClr val="black"/>
                </a:solidFill>
                <a:latin typeface="Calibri" panose="020F0502020204030204"/>
                <a:ea typeface="+mn-ea"/>
                <a:cs typeface="+mn-cs"/>
              </a:rPr>
              <a:t>https://www.interreg-danube.eu/approved-projects/measures</a:t>
            </a:r>
            <a:endParaRPr lang="de-DE" b="1" kern="1200" dirty="0">
              <a:solidFill>
                <a:prstClr val="black"/>
              </a:solidFill>
              <a:latin typeface="Calibri" panose="020F0502020204030204"/>
              <a:ea typeface="+mn-ea"/>
              <a:cs typeface="+mn-cs"/>
            </a:endParaRPr>
          </a:p>
        </p:txBody>
      </p:sp>
      <p:pic>
        <p:nvPicPr>
          <p:cNvPr id="5" name="Image 6">
            <a:extLst>
              <a:ext uri="{FF2B5EF4-FFF2-40B4-BE49-F238E27FC236}">
                <a16:creationId xmlns:a16="http://schemas.microsoft.com/office/drawing/2014/main" id="{7C9C7271-6F13-F44D-BA5A-7DF3C441858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069" y="1"/>
            <a:ext cx="7478074" cy="5234651"/>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76292" y="3776240"/>
            <a:ext cx="1928813"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llipse 1"/>
          <p:cNvSpPr/>
          <p:nvPr/>
        </p:nvSpPr>
        <p:spPr>
          <a:xfrm>
            <a:off x="4583430" y="3200400"/>
            <a:ext cx="2228850" cy="147447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pPr>
            <a:endParaRPr lang="en-GB" kern="1200">
              <a:solidFill>
                <a:prstClr val="white"/>
              </a:solidFill>
            </a:endParaRPr>
          </a:p>
        </p:txBody>
      </p:sp>
    </p:spTree>
    <p:extLst>
      <p:ext uri="{BB962C8B-B14F-4D97-AF65-F5344CB8AC3E}">
        <p14:creationId xmlns:p14="http://schemas.microsoft.com/office/powerpoint/2010/main" val="31954222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tf_PPT template  -  Lecture seule" id="{CF9A91A0-7A69-704A-9CF0-4ED59F6F69AC}" vid="{18F1B64D-D7FA-3848-AD11-82B3436BAC41}"/>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stf_PPT template  -  Lecture seule" id="{CF9A91A0-7A69-704A-9CF0-4ED59F6F69AC}" vid="{18F1B64D-D7FA-3848-AD11-82B3436BAC4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1558</Words>
  <Application>Microsoft Office PowerPoint</Application>
  <PresentationFormat>Prezentácia na obrazovke (16:9)</PresentationFormat>
  <Paragraphs>152</Paragraphs>
  <Slides>15</Slides>
  <Notes>10</Notes>
  <HiddenSlides>2</HiddenSlides>
  <MMClips>0</MMClips>
  <ScaleCrop>false</ScaleCrop>
  <HeadingPairs>
    <vt:vector size="6" baseType="variant">
      <vt:variant>
        <vt:lpstr>Použité písma</vt:lpstr>
      </vt:variant>
      <vt:variant>
        <vt:i4>5</vt:i4>
      </vt:variant>
      <vt:variant>
        <vt:lpstr>Motív</vt:lpstr>
      </vt:variant>
      <vt:variant>
        <vt:i4>2</vt:i4>
      </vt:variant>
      <vt:variant>
        <vt:lpstr>Nadpisy snímok</vt:lpstr>
      </vt:variant>
      <vt:variant>
        <vt:i4>15</vt:i4>
      </vt:variant>
    </vt:vector>
  </HeadingPairs>
  <TitlesOfParts>
    <vt:vector size="22" baseType="lpstr">
      <vt:lpstr>Arial</vt:lpstr>
      <vt:lpstr>WWF</vt:lpstr>
      <vt:lpstr>Wingdings</vt:lpstr>
      <vt:lpstr>Calibri</vt:lpstr>
      <vt:lpstr>Calibri Light</vt:lpstr>
      <vt:lpstr>Office</vt:lpstr>
      <vt:lpstr>1_Office</vt:lpstr>
      <vt:lpstr>Danube Sturgeon Task Force Update on Activities</vt:lpstr>
      <vt:lpstr>Who is the DSTF? </vt:lpstr>
      <vt:lpstr>MAIN DSTF PRIORITIES</vt:lpstr>
      <vt:lpstr>Prezentácia programu PowerPoint</vt:lpstr>
      <vt:lpstr>Priorities for physical connectivity</vt:lpstr>
      <vt:lpstr>Prezentácia programu PowerPoint</vt:lpstr>
      <vt:lpstr>Habitats</vt:lpstr>
      <vt:lpstr>Next steps … EU service contract: „Supporting Conservation and Protection Actions to Implement the Pan-European Sturgen Action Plan”</vt:lpstr>
      <vt:lpstr>Prezentácia programu PowerPoint</vt:lpstr>
      <vt:lpstr>Stop poaching and by-catch</vt:lpstr>
      <vt:lpstr>Conservation breeding and release programms</vt:lpstr>
      <vt:lpstr>Avoid flying blind: The importance of population monitoring</vt:lpstr>
      <vt:lpstr>Strategies in place</vt:lpstr>
      <vt:lpstr>What is missing?</vt:lpstr>
      <vt:lpstr>Thank you for your attention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2023</dc:title>
  <dc:creator>Beate Striebel-Greiter</dc:creator>
  <cp:lastModifiedBy>Vranovska Andrea</cp:lastModifiedBy>
  <cp:revision>73</cp:revision>
  <dcterms:modified xsi:type="dcterms:W3CDTF">2023-05-23T13:32:19Z</dcterms:modified>
</cp:coreProperties>
</file>